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0"/>
  </p:notesMasterIdLst>
  <p:sldIdLst>
    <p:sldId id="346" r:id="rId3"/>
    <p:sldId id="347" r:id="rId4"/>
    <p:sldId id="258" r:id="rId5"/>
    <p:sldId id="276" r:id="rId6"/>
    <p:sldId id="348" r:id="rId7"/>
    <p:sldId id="260" r:id="rId8"/>
    <p:sldId id="349" r:id="rId9"/>
    <p:sldId id="259" r:id="rId10"/>
    <p:sldId id="262" r:id="rId11"/>
    <p:sldId id="317" r:id="rId12"/>
    <p:sldId id="290" r:id="rId13"/>
    <p:sldId id="319" r:id="rId14"/>
    <p:sldId id="321" r:id="rId15"/>
    <p:sldId id="291" r:id="rId16"/>
    <p:sldId id="292" r:id="rId17"/>
    <p:sldId id="293" r:id="rId18"/>
    <p:sldId id="294" r:id="rId19"/>
    <p:sldId id="301" r:id="rId20"/>
    <p:sldId id="322" r:id="rId21"/>
    <p:sldId id="323" r:id="rId22"/>
    <p:sldId id="303" r:id="rId23"/>
    <p:sldId id="304" r:id="rId24"/>
    <p:sldId id="305" r:id="rId25"/>
    <p:sldId id="306" r:id="rId26"/>
    <p:sldId id="307" r:id="rId27"/>
    <p:sldId id="295" r:id="rId28"/>
    <p:sldId id="324" r:id="rId29"/>
    <p:sldId id="297" r:id="rId30"/>
    <p:sldId id="326" r:id="rId31"/>
    <p:sldId id="299" r:id="rId32"/>
    <p:sldId id="300" r:id="rId33"/>
    <p:sldId id="325" r:id="rId34"/>
    <p:sldId id="308" r:id="rId35"/>
    <p:sldId id="309" r:id="rId36"/>
    <p:sldId id="327" r:id="rId37"/>
    <p:sldId id="310" r:id="rId38"/>
    <p:sldId id="311" r:id="rId39"/>
    <p:sldId id="312" r:id="rId40"/>
    <p:sldId id="313" r:id="rId41"/>
    <p:sldId id="328" r:id="rId42"/>
    <p:sldId id="345" r:id="rId43"/>
    <p:sldId id="329" r:id="rId44"/>
    <p:sldId id="330" r:id="rId45"/>
    <p:sldId id="331" r:id="rId46"/>
    <p:sldId id="332" r:id="rId47"/>
    <p:sldId id="334" r:id="rId48"/>
    <p:sldId id="335" r:id="rId49"/>
    <p:sldId id="337" r:id="rId50"/>
    <p:sldId id="338" r:id="rId51"/>
    <p:sldId id="339" r:id="rId52"/>
    <p:sldId id="340" r:id="rId53"/>
    <p:sldId id="342" r:id="rId54"/>
    <p:sldId id="336" r:id="rId55"/>
    <p:sldId id="350" r:id="rId56"/>
    <p:sldId id="351" r:id="rId57"/>
    <p:sldId id="352" r:id="rId58"/>
    <p:sldId id="316" r:id="rId59"/>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87607B-E95C-422A-807A-BE940B156135}"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D614FFB3-BFC7-4B25-AC5A-ACF25E502DD9}" type="parTrans" cxnId="{A7BAA4F0-2F18-494D-AD54-FFED62836A56}">
      <dgm:prSet/>
      <dgm:spPr/>
      <dgm:t>
        <a:bodyPr/>
        <a:lstStyle/>
        <a:p>
          <a:endParaRPr lang="en-US"/>
        </a:p>
      </dgm:t>
    </dgm:pt>
    <dgm:pt modelId="{B0C06293-31FE-4781-923F-63E61B3710B0}">
      <dgm:prSet phldrT="[Text]" custT="1"/>
      <dgm:spPr>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dgm:spPr>
      <dgm:t>
        <a:bodyPr/>
        <a:lstStyle/>
        <a:p>
          <a:r>
            <a:rPr lang="en-US" sz="2400"/>
            <a:t>Immune dysfunction provokes cytokine like circulating substance Ultra structural defects in podocytes  </a:t>
          </a:r>
        </a:p>
      </dgm:t>
    </dgm:pt>
    <dgm:pt modelId="{29CF4A7B-597F-4DEF-B0E0-4A550ED573E7}" type="sibTrans" cxnId="{A7BAA4F0-2F18-494D-AD54-FFED62836A56}">
      <dgm:prSet/>
      <dgm:spPr/>
      <dgm:t>
        <a:bodyPr/>
        <a:lstStyle/>
        <a:p>
          <a:endParaRPr lang="en-US"/>
        </a:p>
      </dgm:t>
    </dgm:pt>
    <dgm:pt modelId="{520D2FB6-701D-495B-B63D-B43F05A91728}" type="parTrans" cxnId="{1D572078-7119-4437-B2F0-4CD43419BC4D}">
      <dgm:prSet/>
      <dgm:spPr/>
      <dgm:t>
        <a:bodyPr/>
        <a:lstStyle/>
        <a:p>
          <a:endParaRPr lang="en-US"/>
        </a:p>
      </dgm:t>
    </dgm:pt>
    <dgm:pt modelId="{E00FB8E4-3AE3-4C92-B65A-7A6EB0DD8F41}">
      <dgm:prSet custT="1"/>
      <dgm:spPr>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dgm:spPr>
      <dgm:t>
        <a:bodyPr/>
        <a:lstStyle/>
        <a:p>
          <a:r>
            <a:rPr lang="en-US" sz="2400"/>
            <a:t>Loss of GBM poly anion Charge barrier defects</a:t>
          </a:r>
        </a:p>
      </dgm:t>
    </dgm:pt>
    <dgm:pt modelId="{04D2543B-52C0-4809-99FC-93ADE31DBDB6}" type="sibTrans" cxnId="{1D572078-7119-4437-B2F0-4CD43419BC4D}">
      <dgm:prSet/>
      <dgm:spPr/>
      <dgm:t>
        <a:bodyPr/>
        <a:lstStyle/>
        <a:p>
          <a:endParaRPr lang="en-US"/>
        </a:p>
      </dgm:t>
    </dgm:pt>
    <dgm:pt modelId="{CAD7EA7C-00CA-45C7-BB3A-3A530D1E82DF}" type="parTrans" cxnId="{37874CE6-EF87-4F50-8686-3ABD1EF53807}">
      <dgm:prSet/>
      <dgm:spPr/>
      <dgm:t>
        <a:bodyPr/>
        <a:lstStyle/>
        <a:p>
          <a:endParaRPr lang="en-US"/>
        </a:p>
      </dgm:t>
    </dgm:pt>
    <dgm:pt modelId="{352E26CD-8D18-457E-837E-F57CF4363191}">
      <dgm:prSet custT="1"/>
      <dgm:spPr>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dgm:spPr>
      <dgm:t>
        <a:bodyPr/>
        <a:lstStyle/>
        <a:p>
          <a:r>
            <a:rPr lang="en-US" sz="2400" err="1"/>
            <a:t>Nephrin protein mutation Defect in adhesion receptors Detachment of foot processes from GBM</a:t>
          </a:r>
        </a:p>
      </dgm:t>
    </dgm:pt>
    <dgm:pt modelId="{ADF830FA-4D26-49A3-86A6-7AD408434CAC}" type="sibTrans" cxnId="{37874CE6-EF87-4F50-8686-3ABD1EF53807}">
      <dgm:prSet/>
      <dgm:spPr/>
      <dgm:t>
        <a:bodyPr/>
        <a:lstStyle/>
        <a:p>
          <a:endParaRPr lang="en-US"/>
        </a:p>
      </dgm:t>
    </dgm:pt>
    <dgm:pt modelId="{1A07ACA1-D201-4678-8455-61C3ECD2996F}" type="pres">
      <dgm:prSet presAssocID="{E587607B-E95C-422A-807A-BE940B156135}" presName="diagram" presStyleCnt="0">
        <dgm:presLayoutVars>
          <dgm:dir/>
          <dgm:resizeHandles val="exact"/>
        </dgm:presLayoutVars>
      </dgm:prSet>
      <dgm:spPr/>
    </dgm:pt>
    <dgm:pt modelId="{D4558608-4990-4EE9-B65F-03332D6A69D2}" type="pres">
      <dgm:prSet presAssocID="{B0C06293-31FE-4781-923F-63E61B3710B0}" presName="node" presStyleLbl="node1" presStyleIdx="0" presStyleCnt="3">
        <dgm:presLayoutVars>
          <dgm:bulletEnabled val="1"/>
        </dgm:presLayoutVars>
      </dgm:prSet>
      <dgm:spPr/>
    </dgm:pt>
    <dgm:pt modelId="{0B04C759-C747-494C-A1DB-EDB61D5AF334}" type="pres">
      <dgm:prSet presAssocID="{29CF4A7B-597F-4DEF-B0E0-4A550ED573E7}" presName="sibTrans" presStyleCnt="0"/>
      <dgm:spPr/>
    </dgm:pt>
    <dgm:pt modelId="{20D5C4B2-0758-4175-9905-07DC76BF368B}" type="pres">
      <dgm:prSet presAssocID="{E00FB8E4-3AE3-4C92-B65A-7A6EB0DD8F41}" presName="node" presStyleLbl="node1" presStyleIdx="1" presStyleCnt="3">
        <dgm:presLayoutVars>
          <dgm:bulletEnabled val="1"/>
        </dgm:presLayoutVars>
      </dgm:prSet>
      <dgm:spPr/>
    </dgm:pt>
    <dgm:pt modelId="{78AC55F5-06D8-4ED9-A677-7564200A6831}" type="pres">
      <dgm:prSet presAssocID="{04D2543B-52C0-4809-99FC-93ADE31DBDB6}" presName="sibTrans" presStyleCnt="0"/>
      <dgm:spPr/>
    </dgm:pt>
    <dgm:pt modelId="{7F3DF70F-E736-41FD-A2DE-929D44601B90}" type="pres">
      <dgm:prSet presAssocID="{352E26CD-8D18-457E-837E-F57CF4363191}" presName="node" presStyleLbl="node1" presStyleIdx="2" presStyleCnt="3">
        <dgm:presLayoutVars>
          <dgm:bulletEnabled val="1"/>
        </dgm:presLayoutVars>
      </dgm:prSet>
      <dgm:spPr/>
    </dgm:pt>
  </dgm:ptLst>
  <dgm:cxnLst>
    <dgm:cxn modelId="{E178EB20-774B-4BA8-834A-88AC318C61D5}" type="presOf" srcId="{E00FB8E4-3AE3-4C92-B65A-7A6EB0DD8F41}" destId="{20D5C4B2-0758-4175-9905-07DC76BF368B}" srcOrd="0" destOrd="0" presId="urn:microsoft.com/office/officeart/2005/8/layout/default"/>
    <dgm:cxn modelId="{8A6AA628-73FC-49C5-AD38-D09857D2990D}" type="presOf" srcId="{E587607B-E95C-422A-807A-BE940B156135}" destId="{1A07ACA1-D201-4678-8455-61C3ECD2996F}" srcOrd="0" destOrd="0" presId="urn:microsoft.com/office/officeart/2005/8/layout/default"/>
    <dgm:cxn modelId="{1D572078-7119-4437-B2F0-4CD43419BC4D}" srcId="{E587607B-E95C-422A-807A-BE940B156135}" destId="{E00FB8E4-3AE3-4C92-B65A-7A6EB0DD8F41}" srcOrd="1" destOrd="0" parTransId="{520D2FB6-701D-495B-B63D-B43F05A91728}" sibTransId="{04D2543B-52C0-4809-99FC-93ADE31DBDB6}"/>
    <dgm:cxn modelId="{462596B5-4055-4A0D-A9BF-755A8AA632E2}" type="presOf" srcId="{B0C06293-31FE-4781-923F-63E61B3710B0}" destId="{D4558608-4990-4EE9-B65F-03332D6A69D2}" srcOrd="0" destOrd="0" presId="urn:microsoft.com/office/officeart/2005/8/layout/default"/>
    <dgm:cxn modelId="{103735DD-8490-4D65-9C66-1B7A1DA0407F}" type="presOf" srcId="{352E26CD-8D18-457E-837E-F57CF4363191}" destId="{7F3DF70F-E736-41FD-A2DE-929D44601B90}" srcOrd="0" destOrd="0" presId="urn:microsoft.com/office/officeart/2005/8/layout/default"/>
    <dgm:cxn modelId="{37874CE6-EF87-4F50-8686-3ABD1EF53807}" srcId="{E587607B-E95C-422A-807A-BE940B156135}" destId="{352E26CD-8D18-457E-837E-F57CF4363191}" srcOrd="2" destOrd="0" parTransId="{CAD7EA7C-00CA-45C7-BB3A-3A530D1E82DF}" sibTransId="{ADF830FA-4D26-49A3-86A6-7AD408434CAC}"/>
    <dgm:cxn modelId="{A7BAA4F0-2F18-494D-AD54-FFED62836A56}" srcId="{E587607B-E95C-422A-807A-BE940B156135}" destId="{B0C06293-31FE-4781-923F-63E61B3710B0}" srcOrd="0" destOrd="0" parTransId="{D614FFB3-BFC7-4B25-AC5A-ACF25E502DD9}" sibTransId="{29CF4A7B-597F-4DEF-B0E0-4A550ED573E7}"/>
    <dgm:cxn modelId="{D22D3011-C654-48CA-BFC7-14477CDEE091}" type="presParOf" srcId="{1A07ACA1-D201-4678-8455-61C3ECD2996F}" destId="{D4558608-4990-4EE9-B65F-03332D6A69D2}" srcOrd="0" destOrd="0" presId="urn:microsoft.com/office/officeart/2005/8/layout/default"/>
    <dgm:cxn modelId="{1A2D06C5-E702-43DA-87A6-48D294DF1738}" type="presParOf" srcId="{1A07ACA1-D201-4678-8455-61C3ECD2996F}" destId="{0B04C759-C747-494C-A1DB-EDB61D5AF334}" srcOrd="1" destOrd="0" presId="urn:microsoft.com/office/officeart/2005/8/layout/default"/>
    <dgm:cxn modelId="{93BDCC27-52D5-47A2-8688-6823E7157EBB}" type="presParOf" srcId="{1A07ACA1-D201-4678-8455-61C3ECD2996F}" destId="{20D5C4B2-0758-4175-9905-07DC76BF368B}" srcOrd="2" destOrd="0" presId="urn:microsoft.com/office/officeart/2005/8/layout/default"/>
    <dgm:cxn modelId="{BECA7E97-EA30-4820-B21D-CF70EBEB9E54}" type="presParOf" srcId="{1A07ACA1-D201-4678-8455-61C3ECD2996F}" destId="{78AC55F5-06D8-4ED9-A677-7564200A6831}" srcOrd="3" destOrd="0" presId="urn:microsoft.com/office/officeart/2005/8/layout/default"/>
    <dgm:cxn modelId="{54F82F58-F2C4-4C54-A79D-8C23C831BCCF}" type="presParOf" srcId="{1A07ACA1-D201-4678-8455-61C3ECD2996F}" destId="{7F3DF70F-E736-41FD-A2DE-929D44601B9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80EC20B2-7825-4544-BDFC-6BD182F95E5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EF269542-2C5B-44C3-BE8B-A8BDC07D7FF0}" type="parTrans" cxnId="{53145890-8C95-4327-8835-85CB8C1CA6ED}">
      <dgm:prSet/>
      <dgm:spPr/>
      <dgm:t>
        <a:bodyPr/>
        <a:lstStyle/>
        <a:p>
          <a:endParaRPr lang="en-US"/>
        </a:p>
      </dgm:t>
    </dgm:pt>
    <dgm:pt modelId="{07CA2EDB-6137-4C01-B6D8-D56276FCB0BF}">
      <dgm:prSet phldrT="[Text]"/>
      <dgm:spPr>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dgm:spPr>
      <dgm:t>
        <a:bodyPr/>
        <a:lstStyle/>
        <a:p>
          <a:r>
            <a:rPr lang="en-US" err="1"/>
            <a:t>Autoantigen </a:t>
          </a:r>
        </a:p>
        <a:p>
          <a:r>
            <a:rPr lang="en-US"/>
            <a:t>Endogenous (phospholipase A2 receptor)</a:t>
          </a:r>
        </a:p>
        <a:p>
          <a:r>
            <a:rPr lang="en-US"/>
            <a:t>Exogenous (HBV)</a:t>
          </a:r>
        </a:p>
      </dgm:t>
    </dgm:pt>
    <dgm:pt modelId="{6CD3C9D0-9381-4296-9027-99A1D00E1A7D}" type="sibTrans" cxnId="{53145890-8C95-4327-8835-85CB8C1CA6ED}">
      <dgm:prSet/>
      <dgm:spPr/>
      <dgm:t>
        <a:bodyPr/>
        <a:lstStyle/>
        <a:p>
          <a:endParaRPr lang="en-US"/>
        </a:p>
      </dgm:t>
    </dgm:pt>
    <dgm:pt modelId="{62FBAAA9-F1A6-4B6C-9BAE-E7AA75E5EE14}" type="parTrans" cxnId="{5272AD34-C9CF-405F-9993-72ACC3ACB03D}">
      <dgm:prSet/>
      <dgm:spPr/>
      <dgm:t>
        <a:bodyPr/>
        <a:lstStyle/>
        <a:p>
          <a:endParaRPr lang="en-US"/>
        </a:p>
      </dgm:t>
    </dgm:pt>
    <dgm:pt modelId="{B4CC0864-4F61-4FFB-B95A-4E70F5E1DA98}">
      <dgm:prSet phldrT="[Text]"/>
      <dgm:spPr>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dgm:spPr>
      <dgm:t>
        <a:bodyPr/>
        <a:lstStyle/>
        <a:p>
          <a:r>
            <a:rPr lang="en-US"/>
            <a:t>Immune complexes  activate MAC </a:t>
          </a:r>
        </a:p>
      </dgm:t>
    </dgm:pt>
    <dgm:pt modelId="{0AEA3D71-3E1D-47E0-8715-5ED16B269DB2}" type="sibTrans" cxnId="{5272AD34-C9CF-405F-9993-72ACC3ACB03D}">
      <dgm:prSet/>
      <dgm:spPr/>
      <dgm:t>
        <a:bodyPr/>
        <a:lstStyle/>
        <a:p>
          <a:endParaRPr lang="en-US"/>
        </a:p>
      </dgm:t>
    </dgm:pt>
    <dgm:pt modelId="{2A5C83AB-20CB-4D86-BE0E-1757F4247F6E}" type="parTrans" cxnId="{93B44379-D8F0-4403-988E-54D9F32DCEBF}">
      <dgm:prSet/>
      <dgm:spPr/>
      <dgm:t>
        <a:bodyPr/>
        <a:lstStyle/>
        <a:p>
          <a:endParaRPr lang="en-US"/>
        </a:p>
      </dgm:t>
    </dgm:pt>
    <dgm:pt modelId="{82F84E4E-E7CE-479B-AE74-517B71EEAC91}">
      <dgm:prSet phldrT="[Text]"/>
      <dgm:spPr>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dgm:spPr>
      <dgm:t>
        <a:bodyPr/>
        <a:lstStyle/>
        <a:p>
          <a:r>
            <a:rPr lang="en-US"/>
            <a:t>Activation of glomerular epithelial and mesangial cells </a:t>
          </a:r>
        </a:p>
      </dgm:t>
    </dgm:pt>
    <dgm:pt modelId="{630E733E-E6F6-4480-816D-1C7C1F12AC2B}" type="sibTrans" cxnId="{93B44379-D8F0-4403-988E-54D9F32DCEBF}">
      <dgm:prSet/>
      <dgm:spPr/>
      <dgm:t>
        <a:bodyPr/>
        <a:lstStyle/>
        <a:p>
          <a:endParaRPr lang="en-US"/>
        </a:p>
      </dgm:t>
    </dgm:pt>
    <dgm:pt modelId="{8770443A-16F2-4DDB-BCE6-E6061E6ADA60}" type="parTrans" cxnId="{C8CEF594-F0B6-409D-8A52-B4691A580365}">
      <dgm:prSet/>
      <dgm:spPr/>
      <dgm:t>
        <a:bodyPr/>
        <a:lstStyle/>
        <a:p>
          <a:endParaRPr lang="en-US"/>
        </a:p>
      </dgm:t>
    </dgm:pt>
    <dgm:pt modelId="{639A7F26-A42D-4466-8F21-2DC850E8BB6E}">
      <dgm:prSet phldrT="[Text]"/>
      <dgm:spPr>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dgm:spPr>
      <dgm:t>
        <a:bodyPr/>
        <a:lstStyle/>
        <a:p>
          <a:r>
            <a:rPr lang="en-US"/>
            <a:t>Release of proteases and oxidants </a:t>
          </a:r>
        </a:p>
      </dgm:t>
    </dgm:pt>
    <dgm:pt modelId="{1C9C4E9C-ABEE-48E7-9908-382C400AF241}" type="sibTrans" cxnId="{C8CEF594-F0B6-409D-8A52-B4691A580365}">
      <dgm:prSet/>
      <dgm:spPr/>
      <dgm:t>
        <a:bodyPr/>
        <a:lstStyle/>
        <a:p>
          <a:endParaRPr lang="en-US"/>
        </a:p>
      </dgm:t>
    </dgm:pt>
    <dgm:pt modelId="{F09EA34F-71B6-471C-80EB-A34EBC151DED}" type="parTrans" cxnId="{2846CCB2-064B-4FED-9F69-E5379CC75E60}">
      <dgm:prSet/>
      <dgm:spPr/>
      <dgm:t>
        <a:bodyPr/>
        <a:lstStyle/>
        <a:p>
          <a:endParaRPr lang="en-US"/>
        </a:p>
      </dgm:t>
    </dgm:pt>
    <dgm:pt modelId="{D6CF9F15-697B-422A-8647-CD492E5A052C}">
      <dgm:prSet phldrT="[Text]"/>
      <dgm:spPr>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dgm:spPr>
      <dgm:t>
        <a:bodyPr/>
        <a:lstStyle/>
        <a:p>
          <a:r>
            <a:rPr lang="en-US"/>
            <a:t>Damage to the capillary wall </a:t>
          </a:r>
        </a:p>
        <a:p>
          <a:r>
            <a:rPr lang="en-US"/>
            <a:t>Protein leakage </a:t>
          </a:r>
        </a:p>
      </dgm:t>
    </dgm:pt>
    <dgm:pt modelId="{7738D11D-5974-4217-9C16-25F4FCE5AC96}" type="sibTrans" cxnId="{2846CCB2-064B-4FED-9F69-E5379CC75E60}">
      <dgm:prSet/>
      <dgm:spPr/>
      <dgm:t>
        <a:bodyPr/>
        <a:lstStyle/>
        <a:p>
          <a:endParaRPr lang="en-US"/>
        </a:p>
      </dgm:t>
    </dgm:pt>
    <dgm:pt modelId="{11AC4D71-6498-4375-BFC5-FE1FFD6FA38C}" type="pres">
      <dgm:prSet presAssocID="{80EC20B2-7825-4544-BDFC-6BD182F95E5C}" presName="diagram" presStyleCnt="0">
        <dgm:presLayoutVars>
          <dgm:dir/>
          <dgm:resizeHandles val="exact"/>
        </dgm:presLayoutVars>
      </dgm:prSet>
      <dgm:spPr/>
    </dgm:pt>
    <dgm:pt modelId="{F1E01567-CDFE-4BD8-92FD-416FE334BD01}" type="pres">
      <dgm:prSet presAssocID="{07CA2EDB-6137-4C01-B6D8-D56276FCB0BF}" presName="node" presStyleLbl="node1" presStyleIdx="0" presStyleCnt="5">
        <dgm:presLayoutVars>
          <dgm:bulletEnabled val="1"/>
        </dgm:presLayoutVars>
      </dgm:prSet>
      <dgm:spPr/>
    </dgm:pt>
    <dgm:pt modelId="{6A12B5D0-D022-4094-B3BB-65359E20CAA3}" type="pres">
      <dgm:prSet presAssocID="{6CD3C9D0-9381-4296-9027-99A1D00E1A7D}" presName="sibTrans" presStyleCnt="0"/>
      <dgm:spPr/>
    </dgm:pt>
    <dgm:pt modelId="{198B2E3D-3D98-4992-94FE-2E6144782CF4}" type="pres">
      <dgm:prSet presAssocID="{B4CC0864-4F61-4FFB-B95A-4E70F5E1DA98}" presName="node" presStyleLbl="node1" presStyleIdx="1" presStyleCnt="5">
        <dgm:presLayoutVars>
          <dgm:bulletEnabled val="1"/>
        </dgm:presLayoutVars>
      </dgm:prSet>
      <dgm:spPr/>
    </dgm:pt>
    <dgm:pt modelId="{536DF422-C1AA-4BE2-817A-DF8F019C3BDA}" type="pres">
      <dgm:prSet presAssocID="{0AEA3D71-3E1D-47E0-8715-5ED16B269DB2}" presName="sibTrans" presStyleCnt="0"/>
      <dgm:spPr/>
    </dgm:pt>
    <dgm:pt modelId="{029F5DAC-59CA-4E4B-BF9B-20CEA496424F}" type="pres">
      <dgm:prSet presAssocID="{82F84E4E-E7CE-479B-AE74-517B71EEAC91}" presName="node" presStyleLbl="node1" presStyleIdx="2" presStyleCnt="5">
        <dgm:presLayoutVars>
          <dgm:bulletEnabled val="1"/>
        </dgm:presLayoutVars>
      </dgm:prSet>
      <dgm:spPr/>
    </dgm:pt>
    <dgm:pt modelId="{A7EF3750-E176-4A7C-B9D3-EAFA7EA19855}" type="pres">
      <dgm:prSet presAssocID="{630E733E-E6F6-4480-816D-1C7C1F12AC2B}" presName="sibTrans" presStyleCnt="0"/>
      <dgm:spPr/>
    </dgm:pt>
    <dgm:pt modelId="{204E19EE-A6AE-488F-8A23-C375433304A5}" type="pres">
      <dgm:prSet presAssocID="{639A7F26-A42D-4466-8F21-2DC850E8BB6E}" presName="node" presStyleLbl="node1" presStyleIdx="3" presStyleCnt="5">
        <dgm:presLayoutVars>
          <dgm:bulletEnabled val="1"/>
        </dgm:presLayoutVars>
      </dgm:prSet>
      <dgm:spPr/>
    </dgm:pt>
    <dgm:pt modelId="{3654ECCA-56AE-4DFA-8007-0AE6AF0BA9F9}" type="pres">
      <dgm:prSet presAssocID="{1C9C4E9C-ABEE-48E7-9908-382C400AF241}" presName="sibTrans" presStyleCnt="0"/>
      <dgm:spPr/>
    </dgm:pt>
    <dgm:pt modelId="{9EDF7522-BBBD-4A1D-8264-70A9E2E12D6C}" type="pres">
      <dgm:prSet presAssocID="{D6CF9F15-697B-422A-8647-CD492E5A052C}" presName="node" presStyleLbl="node1" presStyleIdx="4" presStyleCnt="5">
        <dgm:presLayoutVars>
          <dgm:bulletEnabled val="1"/>
        </dgm:presLayoutVars>
      </dgm:prSet>
      <dgm:spPr/>
    </dgm:pt>
  </dgm:ptLst>
  <dgm:cxnLst>
    <dgm:cxn modelId="{5272AD34-C9CF-405F-9993-72ACC3ACB03D}" srcId="{80EC20B2-7825-4544-BDFC-6BD182F95E5C}" destId="{B4CC0864-4F61-4FFB-B95A-4E70F5E1DA98}" srcOrd="1" destOrd="0" parTransId="{62FBAAA9-F1A6-4B6C-9BAE-E7AA75E5EE14}" sibTransId="{0AEA3D71-3E1D-47E0-8715-5ED16B269DB2}"/>
    <dgm:cxn modelId="{989E7661-3439-4E1D-BB33-7BC062BA92BF}" type="presOf" srcId="{B4CC0864-4F61-4FFB-B95A-4E70F5E1DA98}" destId="{198B2E3D-3D98-4992-94FE-2E6144782CF4}" srcOrd="0" destOrd="0" presId="urn:microsoft.com/office/officeart/2005/8/layout/default"/>
    <dgm:cxn modelId="{3ED97D6B-06E1-4802-A9C0-F8BB78A0F9CC}" type="presOf" srcId="{639A7F26-A42D-4466-8F21-2DC850E8BB6E}" destId="{204E19EE-A6AE-488F-8A23-C375433304A5}" srcOrd="0" destOrd="0" presId="urn:microsoft.com/office/officeart/2005/8/layout/default"/>
    <dgm:cxn modelId="{D7B1F658-ABCA-4F31-808D-CAF9054CDB4A}" type="presOf" srcId="{80EC20B2-7825-4544-BDFC-6BD182F95E5C}" destId="{11AC4D71-6498-4375-BFC5-FE1FFD6FA38C}" srcOrd="0" destOrd="0" presId="urn:microsoft.com/office/officeart/2005/8/layout/default"/>
    <dgm:cxn modelId="{93B44379-D8F0-4403-988E-54D9F32DCEBF}" srcId="{80EC20B2-7825-4544-BDFC-6BD182F95E5C}" destId="{82F84E4E-E7CE-479B-AE74-517B71EEAC91}" srcOrd="2" destOrd="0" parTransId="{2A5C83AB-20CB-4D86-BE0E-1757F4247F6E}" sibTransId="{630E733E-E6F6-4480-816D-1C7C1F12AC2B}"/>
    <dgm:cxn modelId="{53145890-8C95-4327-8835-85CB8C1CA6ED}" srcId="{80EC20B2-7825-4544-BDFC-6BD182F95E5C}" destId="{07CA2EDB-6137-4C01-B6D8-D56276FCB0BF}" srcOrd="0" destOrd="0" parTransId="{EF269542-2C5B-44C3-BE8B-A8BDC07D7FF0}" sibTransId="{6CD3C9D0-9381-4296-9027-99A1D00E1A7D}"/>
    <dgm:cxn modelId="{C8CEF594-F0B6-409D-8A52-B4691A580365}" srcId="{80EC20B2-7825-4544-BDFC-6BD182F95E5C}" destId="{639A7F26-A42D-4466-8F21-2DC850E8BB6E}" srcOrd="3" destOrd="0" parTransId="{8770443A-16F2-4DDB-BCE6-E6061E6ADA60}" sibTransId="{1C9C4E9C-ABEE-48E7-9908-382C400AF241}"/>
    <dgm:cxn modelId="{1EC61699-B7DF-466D-9C18-01EE4A8003B9}" type="presOf" srcId="{D6CF9F15-697B-422A-8647-CD492E5A052C}" destId="{9EDF7522-BBBD-4A1D-8264-70A9E2E12D6C}" srcOrd="0" destOrd="0" presId="urn:microsoft.com/office/officeart/2005/8/layout/default"/>
    <dgm:cxn modelId="{2846CCB2-064B-4FED-9F69-E5379CC75E60}" srcId="{80EC20B2-7825-4544-BDFC-6BD182F95E5C}" destId="{D6CF9F15-697B-422A-8647-CD492E5A052C}" srcOrd="4" destOrd="0" parTransId="{F09EA34F-71B6-471C-80EB-A34EBC151DED}" sibTransId="{7738D11D-5974-4217-9C16-25F4FCE5AC96}"/>
    <dgm:cxn modelId="{3F4DE5C5-570E-4C82-B98D-4B1D9A77BE75}" type="presOf" srcId="{07CA2EDB-6137-4C01-B6D8-D56276FCB0BF}" destId="{F1E01567-CDFE-4BD8-92FD-416FE334BD01}" srcOrd="0" destOrd="0" presId="urn:microsoft.com/office/officeart/2005/8/layout/default"/>
    <dgm:cxn modelId="{CBF3E3C8-D64C-4C47-B534-A8C4E7C95F76}" type="presOf" srcId="{82F84E4E-E7CE-479B-AE74-517B71EEAC91}" destId="{029F5DAC-59CA-4E4B-BF9B-20CEA496424F}" srcOrd="0" destOrd="0" presId="urn:microsoft.com/office/officeart/2005/8/layout/default"/>
    <dgm:cxn modelId="{4A16451B-ED26-42F8-81FF-34E16266678A}" type="presParOf" srcId="{11AC4D71-6498-4375-BFC5-FE1FFD6FA38C}" destId="{F1E01567-CDFE-4BD8-92FD-416FE334BD01}" srcOrd="0" destOrd="0" presId="urn:microsoft.com/office/officeart/2005/8/layout/default"/>
    <dgm:cxn modelId="{F2BFA640-D77E-4561-AEB9-4F7C8DECB8C1}" type="presParOf" srcId="{11AC4D71-6498-4375-BFC5-FE1FFD6FA38C}" destId="{6A12B5D0-D022-4094-B3BB-65359E20CAA3}" srcOrd="1" destOrd="0" presId="urn:microsoft.com/office/officeart/2005/8/layout/default"/>
    <dgm:cxn modelId="{79FF180D-D8C5-436E-BC7F-855907481E9B}" type="presParOf" srcId="{11AC4D71-6498-4375-BFC5-FE1FFD6FA38C}" destId="{198B2E3D-3D98-4992-94FE-2E6144782CF4}" srcOrd="2" destOrd="0" presId="urn:microsoft.com/office/officeart/2005/8/layout/default"/>
    <dgm:cxn modelId="{25EE4FB6-DE03-4D48-914C-2AC0E697D975}" type="presParOf" srcId="{11AC4D71-6498-4375-BFC5-FE1FFD6FA38C}" destId="{536DF422-C1AA-4BE2-817A-DF8F019C3BDA}" srcOrd="3" destOrd="0" presId="urn:microsoft.com/office/officeart/2005/8/layout/default"/>
    <dgm:cxn modelId="{73520050-5FCF-413A-9EF1-ACF85E09570E}" type="presParOf" srcId="{11AC4D71-6498-4375-BFC5-FE1FFD6FA38C}" destId="{029F5DAC-59CA-4E4B-BF9B-20CEA496424F}" srcOrd="4" destOrd="0" presId="urn:microsoft.com/office/officeart/2005/8/layout/default"/>
    <dgm:cxn modelId="{AE18DBFF-254B-481A-9F89-84F7827EA18A}" type="presParOf" srcId="{11AC4D71-6498-4375-BFC5-FE1FFD6FA38C}" destId="{A7EF3750-E176-4A7C-B9D3-EAFA7EA19855}" srcOrd="5" destOrd="0" presId="urn:microsoft.com/office/officeart/2005/8/layout/default"/>
    <dgm:cxn modelId="{22423DE8-AB2B-4B4C-9C85-B99F1CB39642}" type="presParOf" srcId="{11AC4D71-6498-4375-BFC5-FE1FFD6FA38C}" destId="{204E19EE-A6AE-488F-8A23-C375433304A5}" srcOrd="6" destOrd="0" presId="urn:microsoft.com/office/officeart/2005/8/layout/default"/>
    <dgm:cxn modelId="{BAE5AC68-B8D6-4FEA-B193-AC42A9037538}" type="presParOf" srcId="{11AC4D71-6498-4375-BFC5-FE1FFD6FA38C}" destId="{3654ECCA-56AE-4DFA-8007-0AE6AF0BA9F9}" srcOrd="7" destOrd="0" presId="urn:microsoft.com/office/officeart/2005/8/layout/default"/>
    <dgm:cxn modelId="{87C5F986-045C-426C-BDBD-ABD23D191C3D}" type="presParOf" srcId="{11AC4D71-6498-4375-BFC5-FE1FFD6FA38C}" destId="{9EDF7522-BBBD-4A1D-8264-70A9E2E12D6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8608-4990-4EE9-B65F-03332D6A69D2}">
      <dsp:nvSpPr>
        <dsp:cNvPr id="0" name=""/>
        <dsp:cNvSpPr/>
      </dsp:nvSpPr>
      <dsp:spPr>
        <a:xfrm>
          <a:off x="1835318" y="2788"/>
          <a:ext cx="3477220" cy="208633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Immune dysfunction provokes cytokine like circulating substance Ultra structural defects in podocytes  </a:t>
          </a:r>
        </a:p>
      </dsp:txBody>
      <dsp:txXfrm>
        <a:off x="1835318" y="2788"/>
        <a:ext cx="3477220" cy="2086332"/>
      </dsp:txXfrm>
    </dsp:sp>
    <dsp:sp modelId="{20D5C4B2-0758-4175-9905-07DC76BF368B}">
      <dsp:nvSpPr>
        <dsp:cNvPr id="0" name=""/>
        <dsp:cNvSpPr/>
      </dsp:nvSpPr>
      <dsp:spPr>
        <a:xfrm>
          <a:off x="5660261" y="2788"/>
          <a:ext cx="3477220" cy="208633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Loss of GBM poly anion Charge barrier defects</a:t>
          </a:r>
        </a:p>
      </dsp:txBody>
      <dsp:txXfrm>
        <a:off x="5660261" y="2788"/>
        <a:ext cx="3477220" cy="2086332"/>
      </dsp:txXfrm>
    </dsp:sp>
    <dsp:sp modelId="{7F3DF70F-E736-41FD-A2DE-929D44601B90}">
      <dsp:nvSpPr>
        <dsp:cNvPr id="0" name=""/>
        <dsp:cNvSpPr/>
      </dsp:nvSpPr>
      <dsp:spPr>
        <a:xfrm>
          <a:off x="3747789" y="2436842"/>
          <a:ext cx="3477220" cy="208633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err="1"/>
            <a:t>Nephrin protein mutation Defect in adhesion receptors Detachment of foot processes from GBM</a:t>
          </a:r>
        </a:p>
      </dsp:txBody>
      <dsp:txXfrm>
        <a:off x="3747789" y="2436842"/>
        <a:ext cx="3477220" cy="2086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01567-CDFE-4BD8-92FD-416FE334BD01}">
      <dsp:nvSpPr>
        <dsp:cNvPr id="0" name=""/>
        <dsp:cNvSpPr/>
      </dsp:nvSpPr>
      <dsp:spPr>
        <a:xfrm>
          <a:off x="0" y="34131"/>
          <a:ext cx="3428999" cy="20574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err="1"/>
            <a:t>Autoantigen </a:t>
          </a:r>
        </a:p>
        <a:p>
          <a:pPr marL="0" lvl="0" indent="0" algn="ctr" defTabSz="1022350">
            <a:lnSpc>
              <a:spcPct val="90000"/>
            </a:lnSpc>
            <a:spcBef>
              <a:spcPct val="0"/>
            </a:spcBef>
            <a:spcAft>
              <a:spcPct val="35000"/>
            </a:spcAft>
            <a:buNone/>
          </a:pPr>
          <a:r>
            <a:rPr lang="en-US" sz="2300" kern="1200"/>
            <a:t>Endogenous (phospholipase A2 receptor)</a:t>
          </a:r>
        </a:p>
        <a:p>
          <a:pPr marL="0" lvl="0" indent="0" algn="ctr" defTabSz="1022350">
            <a:lnSpc>
              <a:spcPct val="90000"/>
            </a:lnSpc>
            <a:spcBef>
              <a:spcPct val="0"/>
            </a:spcBef>
            <a:spcAft>
              <a:spcPct val="35000"/>
            </a:spcAft>
            <a:buNone/>
          </a:pPr>
          <a:r>
            <a:rPr lang="en-US" sz="2300" kern="1200"/>
            <a:t>Exogenous (HBV)</a:t>
          </a:r>
        </a:p>
      </dsp:txBody>
      <dsp:txXfrm>
        <a:off x="0" y="34131"/>
        <a:ext cx="3428999" cy="2057400"/>
      </dsp:txXfrm>
    </dsp:sp>
    <dsp:sp modelId="{198B2E3D-3D98-4992-94FE-2E6144782CF4}">
      <dsp:nvSpPr>
        <dsp:cNvPr id="0" name=""/>
        <dsp:cNvSpPr/>
      </dsp:nvSpPr>
      <dsp:spPr>
        <a:xfrm>
          <a:off x="3771900" y="34131"/>
          <a:ext cx="3428999" cy="20574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Immune complexes  activate MAC </a:t>
          </a:r>
        </a:p>
      </dsp:txBody>
      <dsp:txXfrm>
        <a:off x="3771900" y="34131"/>
        <a:ext cx="3428999" cy="2057400"/>
      </dsp:txXfrm>
    </dsp:sp>
    <dsp:sp modelId="{029F5DAC-59CA-4E4B-BF9B-20CEA496424F}">
      <dsp:nvSpPr>
        <dsp:cNvPr id="0" name=""/>
        <dsp:cNvSpPr/>
      </dsp:nvSpPr>
      <dsp:spPr>
        <a:xfrm>
          <a:off x="7543800" y="34131"/>
          <a:ext cx="3428999" cy="20574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Activation of glomerular epithelial and mesangial cells </a:t>
          </a:r>
        </a:p>
      </dsp:txBody>
      <dsp:txXfrm>
        <a:off x="7543800" y="34131"/>
        <a:ext cx="3428999" cy="2057400"/>
      </dsp:txXfrm>
    </dsp:sp>
    <dsp:sp modelId="{204E19EE-A6AE-488F-8A23-C375433304A5}">
      <dsp:nvSpPr>
        <dsp:cNvPr id="0" name=""/>
        <dsp:cNvSpPr/>
      </dsp:nvSpPr>
      <dsp:spPr>
        <a:xfrm>
          <a:off x="1885950" y="2434431"/>
          <a:ext cx="3428999" cy="20574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Release of proteases and oxidants </a:t>
          </a:r>
        </a:p>
      </dsp:txBody>
      <dsp:txXfrm>
        <a:off x="1885950" y="2434431"/>
        <a:ext cx="3428999" cy="2057400"/>
      </dsp:txXfrm>
    </dsp:sp>
    <dsp:sp modelId="{9EDF7522-BBBD-4A1D-8264-70A9E2E12D6C}">
      <dsp:nvSpPr>
        <dsp:cNvPr id="0" name=""/>
        <dsp:cNvSpPr/>
      </dsp:nvSpPr>
      <dsp:spPr>
        <a:xfrm>
          <a:off x="5657850" y="2434431"/>
          <a:ext cx="3428999" cy="20574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Damage to the capillary wall </a:t>
          </a:r>
        </a:p>
        <a:p>
          <a:pPr marL="0" lvl="0" indent="0" algn="ctr" defTabSz="1022350">
            <a:lnSpc>
              <a:spcPct val="90000"/>
            </a:lnSpc>
            <a:spcBef>
              <a:spcPct val="0"/>
            </a:spcBef>
            <a:spcAft>
              <a:spcPct val="35000"/>
            </a:spcAft>
            <a:buNone/>
          </a:pPr>
          <a:r>
            <a:rPr lang="en-US" sz="2300" kern="1200"/>
            <a:t>Protein leakage </a:t>
          </a:r>
        </a:p>
      </dsp:txBody>
      <dsp:txXfrm>
        <a:off x="5657850" y="2434431"/>
        <a:ext cx="3428999" cy="2057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1BAF-328C-4596-8D61-755AEF5D09B5}" type="datetimeFigureOut">
              <a:rPr lang="en-US" smtClean="0"/>
              <a:t>2/24/2025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7F179E-4B09-493B-8DD0-8FCC018753BF}" type="slidenum">
              <a:rPr lang="en-US" smtClean="0"/>
              <a:t>‹#›</a:t>
            </a:fld>
            <a:endParaRPr lang="en-US"/>
          </a:p>
        </p:txBody>
      </p:sp>
    </p:spTree>
    <p:extLst>
      <p:ext uri="{BB962C8B-B14F-4D97-AF65-F5344CB8AC3E}">
        <p14:creationId xmlns:p14="http://schemas.microsoft.com/office/powerpoint/2010/main" val="283327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This normal glomerulus is stained with PAS to highlight basement membranes of glomerular capillary loops and tubular epithelium. The capillary loops of this normal  glomerulus are well-defined and thin. The </a:t>
            </a:r>
            <a:r>
              <a:rPr lang="en-US" b="1"/>
              <a:t>endothelial cells</a:t>
            </a:r>
            <a:r>
              <a:rPr lang="en-US"/>
              <a:t> are seen in capillary loops. The </a:t>
            </a:r>
            <a:r>
              <a:rPr lang="en-US" b="1"/>
              <a:t>mesangial regions</a:t>
            </a:r>
            <a:r>
              <a:rPr lang="en-US"/>
              <a:t> are of normal size. </a:t>
            </a:r>
            <a:r>
              <a:rPr lang="en-US" b="1"/>
              <a:t>Podocytes</a:t>
            </a:r>
            <a:r>
              <a:rPr lang="en-US"/>
              <a:t> are present and forming the visceral epithelial surface. </a:t>
            </a:r>
            <a:r>
              <a:rPr lang="en-US" b="1"/>
              <a:t>Bowman's space</a:t>
            </a:r>
            <a:r>
              <a:rPr lang="en-US"/>
              <a:t> is seen along with </a:t>
            </a:r>
            <a:r>
              <a:rPr lang="en-US" b="1"/>
              <a:t>parietal epithelial cells</a:t>
            </a:r>
            <a:r>
              <a:rPr lang="en-US"/>
              <a:t>.</a:t>
            </a:r>
          </a:p>
          <a:p>
            <a:endParaRPr lang="en-US"/>
          </a:p>
        </p:txBody>
      </p:sp>
      <p:sp>
        <p:nvSpPr>
          <p:cNvPr id="4" name="Slide Number Placeholder 3"/>
          <p:cNvSpPr>
            <a:spLocks noGrp="1"/>
          </p:cNvSpPr>
          <p:nvPr>
            <p:ph type="sldNum" sz="quarter" idx="5"/>
          </p:nvPr>
        </p:nvSpPr>
        <p:spPr/>
        <p:txBody>
          <a:bodyPr/>
          <a:lstStyle/>
          <a:p>
            <a:pPr>
              <a:defRPr/>
            </a:pPr>
            <a:fld id="{D0E56470-772B-451D-8427-C3F401BC4673}"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519A25E9-262F-4B29-BB34-CE7307AE1799}"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E4410894-B1F3-418A-BF21-09E9119FE6ED}"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20C78C86-60D5-40D0-8271-4C00F6B6EA5C}"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541DD997-5C2A-40C7-AB01-068385287E0D}"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28FF5CF9-C56B-4F23-B414-10BF8EDC2ABA}"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This is focal segmental glomerulosclerosis (FSGS). An area of</a:t>
            </a:r>
            <a:r>
              <a:rPr lang="en-US" b="1" err="1"/>
              <a:t>collagenous sclerosis</a:t>
            </a:r>
            <a:r>
              <a:rPr lang="en-US"/>
              <a:t> runs across the middle of this glomerulus. As the name implies, only some (focal) glomeruli are affected and just part of the affected glomerulus is involved (segmental) with the sclerosis. In contrast to minimal change disease, patients with FSGS are more likely to have non-selective proteinuria, hematuria, progression to chronic renal failure, and poor response to corticosteroid therapy.</a:t>
            </a:r>
          </a:p>
          <a:p>
            <a:endParaRPr lang="en-US"/>
          </a:p>
        </p:txBody>
      </p:sp>
      <p:sp>
        <p:nvSpPr>
          <p:cNvPr id="4" name="Slide Number Placeholder 3"/>
          <p:cNvSpPr>
            <a:spLocks noGrp="1"/>
          </p:cNvSpPr>
          <p:nvPr>
            <p:ph type="sldNum" sz="quarter" idx="5"/>
          </p:nvPr>
        </p:nvSpPr>
        <p:spPr/>
        <p:txBody>
          <a:bodyPr/>
          <a:lstStyle/>
          <a:p>
            <a:pPr>
              <a:defRPr/>
            </a:pPr>
            <a:fld id="{271CEE47-67AB-4D6E-9397-3900710AB4DC}"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59D8665D-F40F-45CF-BAB5-37728C75741A}" type="slidenum">
              <a:rPr lang="en-US" smtClean="0">
                <a:solidFill>
                  <a:prstClr val="black"/>
                </a:solidFill>
              </a:rPr>
              <a:pPr>
                <a:defRPr/>
              </a:pPr>
              <a:t>36</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t>Fig. 10. Close-up of a small renal artery stained with congo red and examined by light microscropy (Congo red stain, original magnification, 600x).</a:t>
            </a:r>
            <a:endParaRPr lang="en-US"/>
          </a:p>
        </p:txBody>
      </p:sp>
      <p:sp>
        <p:nvSpPr>
          <p:cNvPr id="4" name="Slide Number Placeholder 3"/>
          <p:cNvSpPr>
            <a:spLocks noGrp="1"/>
          </p:cNvSpPr>
          <p:nvPr>
            <p:ph type="sldNum" sz="quarter" idx="5"/>
          </p:nvPr>
        </p:nvSpPr>
        <p:spPr/>
        <p:txBody>
          <a:bodyPr/>
          <a:lstStyle/>
          <a:p>
            <a:pPr>
              <a:defRPr/>
            </a:pPr>
            <a:fld id="{CE108360-042B-41CA-A8E3-A4471982011F}"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215301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1026014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992316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t>2/24/2025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0046430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t>2/24/2025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1186921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871841" y="1563700"/>
            <a:ext cx="3308350" cy="1366520"/>
          </a:xfrm>
          <a:prstGeom prst="rect">
            <a:avLst/>
          </a:prstGeom>
        </p:spPr>
        <p:txBody>
          <a:bodyPr wrap="square" lIns="0" tIns="0" rIns="0" bIns="0">
            <a:spAutoFit/>
          </a:bodyPr>
          <a:lstStyle>
            <a:lvl1pPr>
              <a:defRPr sz="440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702956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DAF19-74DC-452E-9A74-29E2F3E1B048}" type="datetimeFigureOut">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13E5D5-1F70-4AC2-85ED-9CB1423C29EC}"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21191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DAF19-74DC-452E-9A74-29E2F3E1B048}" type="datetimeFigureOut">
              <a:rPr lang="en-US" smtClean="0">
                <a:solidFill>
                  <a:prstClr val="black">
                    <a:tint val="75000"/>
                  </a:prstClr>
                </a:solidFill>
              </a:rPr>
              <a:t>2/24/2025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13E5D5-1F70-4AC2-85ED-9CB1423C29EC}"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5830910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59004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84" r:id="rId5"/>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DAF19-74DC-452E-9A74-29E2F3E1B048}" type="datetimeFigureOut">
              <a:rPr lang="en-US" smtClean="0">
                <a:solidFill>
                  <a:prstClr val="black">
                    <a:tint val="75000"/>
                  </a:prstClr>
                </a:solidFill>
              </a:rPr>
              <a:t>2/24/2025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3E5D5-1F70-4AC2-85ED-9CB1423C29EC}"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923754182"/>
      </p:ext>
    </p:extLst>
  </p:cSld>
  <p:clrMap bg1="lt1" tx1="dk1" bg2="lt2" tx2="dk2" accent1="accent1" accent2="accent2" accent3="accent3" accent4="accent4" accent5="accent5" accent6="accent6" hlink="hlink" folHlink="folHlink"/>
  <p:sldLayoutIdLst>
    <p:sldLayoutId id="2147483674" r:id="rId1"/>
    <p:sldLayoutId id="2147483679"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pathology.vcu.edu/education/PathLab/pages/renalpath/rpsr/images/amyloid_sr/image16.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www.ncbi.nlm.nih.gov/books/NBK470444/" TargetMode="External"/><Relationship Id="rId2" Type="http://schemas.openxmlformats.org/officeDocument/2006/relationships/hyperlink" Target="https://www.ncbi.nlm.nih.gov/books/NBK470444/#__NBK470444_ai__"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6336973" y="1227892"/>
            <a:ext cx="6227191" cy="2043508"/>
          </a:xfrm>
          <a:prstGeom prst="rect">
            <a:avLst/>
          </a:prstGeom>
        </p:spPr>
        <p:txBody>
          <a:bodyPr vert="horz" wrap="square" lIns="0" tIns="12065" rIns="0" bIns="0" rtlCol="0">
            <a:spAutoFit/>
          </a:bodyPr>
          <a:lstStyle/>
          <a:p>
            <a:pPr marL="45720" marR="5080" indent="-33655">
              <a:lnSpc>
                <a:spcPct val="100000"/>
              </a:lnSpc>
              <a:spcBef>
                <a:spcPts val="95"/>
              </a:spcBef>
            </a:pPr>
            <a:r>
              <a:rPr lang="en-US" b="1" spc="-20" dirty="0">
                <a:latin typeface="+mj-lt"/>
                <a:cs typeface="Arial"/>
              </a:rPr>
              <a:t>Nephrotic </a:t>
            </a:r>
            <a:r>
              <a:rPr lang="en-US" b="1" spc="-10" dirty="0">
                <a:latin typeface="+mj-lt"/>
                <a:cs typeface="Arial"/>
              </a:rPr>
              <a:t>syndrome</a:t>
            </a:r>
            <a:br>
              <a:rPr lang="en-US" b="1" spc="-10" dirty="0">
                <a:latin typeface="+mj-lt"/>
                <a:cs typeface="Arial"/>
              </a:rPr>
            </a:br>
            <a:r>
              <a:rPr lang="en-US" b="1" spc="-10" dirty="0">
                <a:latin typeface="+mj-lt"/>
                <a:cs typeface="Arial"/>
              </a:rPr>
              <a:t>Renal module</a:t>
            </a:r>
            <a:br>
              <a:rPr lang="en-US" b="1" spc="-10" dirty="0">
                <a:latin typeface="+mj-lt"/>
                <a:cs typeface="Arial"/>
              </a:rPr>
            </a:br>
            <a:r>
              <a:rPr lang="en-US" b="1" spc="-10" dirty="0">
                <a:latin typeface="+mj-lt"/>
                <a:cs typeface="Arial"/>
              </a:rPr>
              <a:t>4th Year MBBS</a:t>
            </a:r>
          </a:p>
        </p:txBody>
      </p:sp>
      <p:sp>
        <p:nvSpPr>
          <p:cNvPr id="3" name="object 3"/>
          <p:cNvSpPr txBox="1"/>
          <p:nvPr/>
        </p:nvSpPr>
        <p:spPr>
          <a:xfrm>
            <a:off x="6490648" y="3429000"/>
            <a:ext cx="5468114" cy="1663532"/>
          </a:xfrm>
          <a:prstGeom prst="rect">
            <a:avLst/>
          </a:prstGeom>
        </p:spPr>
        <p:txBody>
          <a:bodyPr vert="horz" wrap="square" lIns="0" tIns="12700" rIns="0" bIns="0" rtlCol="0">
            <a:spAutoFit/>
          </a:bodyPr>
          <a:lstStyle/>
          <a:p>
            <a:pPr marL="12700" marR="5080" indent="207010" algn="ctr">
              <a:lnSpc>
                <a:spcPct val="120100"/>
              </a:lnSpc>
              <a:spcBef>
                <a:spcPts val="100"/>
              </a:spcBef>
            </a:pPr>
            <a:r>
              <a:rPr sz="3000" spc="-90" dirty="0">
                <a:latin typeface="Calibri"/>
                <a:cs typeface="Calibri"/>
              </a:rPr>
              <a:t>Dr.</a:t>
            </a:r>
            <a:r>
              <a:rPr sz="3000" spc="-5" dirty="0">
                <a:latin typeface="Calibri"/>
                <a:cs typeface="Calibri"/>
              </a:rPr>
              <a:t> </a:t>
            </a:r>
            <a:r>
              <a:rPr lang="en-US" sz="3000" spc="-5" dirty="0">
                <a:latin typeface="Calibri"/>
                <a:cs typeface="Calibri"/>
              </a:rPr>
              <a:t>Kiran </a:t>
            </a:r>
            <a:r>
              <a:rPr sz="3000" spc="-30" dirty="0">
                <a:latin typeface="Calibri"/>
                <a:cs typeface="Calibri"/>
              </a:rPr>
              <a:t>Fatima</a:t>
            </a:r>
            <a:endParaRPr lang="en-US" sz="3000" spc="-30" dirty="0">
              <a:latin typeface="Calibri"/>
              <a:cs typeface="Calibri"/>
            </a:endParaRPr>
          </a:p>
          <a:p>
            <a:pPr marL="12700" marR="5080" indent="207010" algn="ctr">
              <a:lnSpc>
                <a:spcPct val="120100"/>
              </a:lnSpc>
              <a:spcBef>
                <a:spcPts val="100"/>
              </a:spcBef>
            </a:pPr>
            <a:r>
              <a:rPr sz="3000" spc="-10" dirty="0">
                <a:latin typeface="Calibri"/>
                <a:cs typeface="Calibri"/>
              </a:rPr>
              <a:t> Pathology</a:t>
            </a:r>
            <a:r>
              <a:rPr sz="3000" spc="-114" dirty="0">
                <a:latin typeface="Calibri"/>
                <a:cs typeface="Calibri"/>
              </a:rPr>
              <a:t> </a:t>
            </a:r>
            <a:r>
              <a:rPr sz="3000" spc="-10" dirty="0">
                <a:latin typeface="Calibri"/>
                <a:cs typeface="Calibri"/>
              </a:rPr>
              <a:t>Department</a:t>
            </a:r>
            <a:endParaRPr lang="en-US" sz="3000" spc="-10" dirty="0">
              <a:latin typeface="Calibri"/>
              <a:cs typeface="Calibri"/>
            </a:endParaRPr>
          </a:p>
          <a:p>
            <a:pPr marL="12700" marR="5080" indent="207010" algn="ctr">
              <a:lnSpc>
                <a:spcPct val="120100"/>
              </a:lnSpc>
              <a:spcBef>
                <a:spcPts val="100"/>
              </a:spcBef>
            </a:pPr>
            <a:r>
              <a:rPr lang="en-US" sz="3000" spc="-10" dirty="0">
                <a:latin typeface="Calibri"/>
                <a:cs typeface="Calibri"/>
              </a:rPr>
              <a:t>Rawalpindi Medical University</a:t>
            </a:r>
            <a:endParaRPr sz="3000" dirty="0">
              <a:latin typeface="Calibri"/>
              <a:cs typeface="Calibri"/>
            </a:endParaRPr>
          </a:p>
        </p:txBody>
      </p:sp>
      <p:pic>
        <p:nvPicPr>
          <p:cNvPr id="4" name="object 4"/>
          <p:cNvPicPr/>
          <p:nvPr/>
        </p:nvPicPr>
        <p:blipFill>
          <a:blip r:embed="rId2"/>
          <a:stretch>
            <a:fillRect/>
          </a:stretch>
        </p:blipFill>
        <p:spPr>
          <a:xfrm>
            <a:off x="393191" y="983751"/>
            <a:ext cx="5702809" cy="4392920"/>
          </a:xfrm>
          <a:prstGeom prst="rect">
            <a:avLst/>
          </a:prstGeom>
        </p:spPr>
      </p:pic>
    </p:spTree>
    <p:extLst>
      <p:ext uri="{BB962C8B-B14F-4D97-AF65-F5344CB8AC3E}">
        <p14:creationId xmlns:p14="http://schemas.microsoft.com/office/powerpoint/2010/main" val="19514498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Complications</a:t>
            </a:r>
          </a:p>
        </p:txBody>
      </p:sp>
      <p:sp>
        <p:nvSpPr>
          <p:cNvPr id="11" name="Content Placeholder 10"/>
          <p:cNvSpPr>
            <a:spLocks noGrp="1"/>
          </p:cNvSpPr>
          <p:nvPr>
            <p:ph idx="1"/>
          </p:nvPr>
        </p:nvSpPr>
        <p:spPr/>
        <p:txBody>
          <a:bodyPr/>
          <a:lstStyle/>
          <a:p>
            <a:pPr>
              <a:buFont typeface="+mj-lt"/>
              <a:buAutoNum type="arabicPeriod"/>
            </a:pPr>
            <a:r>
              <a:rPr lang="en-US" sz="2400"/>
              <a:t>Infections – due complementenimia</a:t>
            </a:r>
          </a:p>
          <a:p>
            <a:pPr>
              <a:buFont typeface="+mj-lt"/>
              <a:buAutoNum type="arabicPeriod"/>
            </a:pPr>
            <a:r>
              <a:rPr lang="en-US" sz="2400"/>
              <a:t>Renal vein thrombosis – Antithrombin III leakage</a:t>
            </a:r>
          </a:p>
          <a:p>
            <a:pPr>
              <a:buFont typeface="+mj-lt"/>
              <a:buAutoNum type="arabicPeriod"/>
            </a:pPr>
            <a:r>
              <a:rPr lang="en-US" sz="2400"/>
              <a:t>Iron def. – Transferrin leakage</a:t>
            </a:r>
          </a:p>
          <a:p>
            <a:endParaRPr lang="en-US"/>
          </a:p>
        </p:txBody>
      </p:sp>
      <p:sp>
        <p:nvSpPr>
          <p:cNvPr id="3" name="object 23">
            <a:extLst>
              <a:ext uri="{FF2B5EF4-FFF2-40B4-BE49-F238E27FC236}">
                <a16:creationId xmlns:a16="http://schemas.microsoft.com/office/drawing/2014/main" id="{C72E14CA-0D86-83D7-FBE5-00731ACC6621}"/>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3535386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Minimal change disease</a:t>
            </a:r>
          </a:p>
        </p:txBody>
      </p:sp>
      <p:sp>
        <p:nvSpPr>
          <p:cNvPr id="28675" name="Content Placeholder 2"/>
          <p:cNvSpPr>
            <a:spLocks noGrp="1"/>
          </p:cNvSpPr>
          <p:nvPr>
            <p:ph idx="1"/>
          </p:nvPr>
        </p:nvSpPr>
        <p:spPr/>
        <p:txBody>
          <a:bodyPr>
            <a:normAutofit/>
          </a:bodyPr>
          <a:lstStyle/>
          <a:p>
            <a:r>
              <a:rPr lang="en-US" sz="2400"/>
              <a:t>Common cause of primary glomerular disease of NS in children</a:t>
            </a:r>
          </a:p>
          <a:p>
            <a:r>
              <a:rPr lang="en-US" sz="2400"/>
              <a:t>Accounts for 80% of cases of nephrotic syndrome in </a:t>
            </a:r>
            <a:r>
              <a:rPr lang="en-US" sz="2400" b="1"/>
              <a:t>children,  </a:t>
            </a:r>
            <a:r>
              <a:rPr lang="en-US" sz="2400"/>
              <a:t>and 10% to 15% of cases in adults</a:t>
            </a:r>
          </a:p>
          <a:p>
            <a:r>
              <a:rPr lang="en-US" sz="2400" b="1"/>
              <a:t>No cause is found in most patients</a:t>
            </a:r>
            <a:r>
              <a:rPr lang="en-US" sz="2400"/>
              <a:t>. </a:t>
            </a:r>
          </a:p>
          <a:p>
            <a:r>
              <a:rPr lang="en-US" sz="2400"/>
              <a:t>Disease is immunologically mediated and related to abnormal T-cell function</a:t>
            </a:r>
          </a:p>
          <a:p>
            <a:r>
              <a:rPr lang="en-US" sz="2400"/>
              <a:t>Occasionally follows Resp. infection or routine prophylactic immunization</a:t>
            </a:r>
          </a:p>
        </p:txBody>
      </p:sp>
      <p:sp>
        <p:nvSpPr>
          <p:cNvPr id="2" name="object 23">
            <a:extLst>
              <a:ext uri="{FF2B5EF4-FFF2-40B4-BE49-F238E27FC236}">
                <a16:creationId xmlns:a16="http://schemas.microsoft.com/office/drawing/2014/main" id="{ECB3F210-A8DC-1DFC-1083-807C555A1D1F}"/>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27751071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Minimal change disease</a:t>
            </a:r>
          </a:p>
        </p:txBody>
      </p:sp>
      <p:sp>
        <p:nvSpPr>
          <p:cNvPr id="28675" name="Content Placeholder 2"/>
          <p:cNvSpPr>
            <a:spLocks noGrp="1"/>
          </p:cNvSpPr>
          <p:nvPr>
            <p:ph idx="1"/>
          </p:nvPr>
        </p:nvSpPr>
        <p:spPr/>
        <p:txBody>
          <a:bodyPr>
            <a:normAutofit/>
          </a:bodyPr>
          <a:lstStyle/>
          <a:p>
            <a:r>
              <a:rPr lang="en-US" sz="2800"/>
              <a:t>Diffuse effacement of foot processes of visceral epithelial cells (podocytes), detectable only by electron microscopy, in glomeruli that appear virtually normal by light microscopy</a:t>
            </a:r>
          </a:p>
          <a:p>
            <a:r>
              <a:rPr lang="en-US" sz="2800"/>
              <a:t>Present with full-blown pure nephrotic syndrome</a:t>
            </a:r>
          </a:p>
          <a:p>
            <a:r>
              <a:rPr lang="en-US" sz="2800"/>
              <a:t>Severe edema, ascites, and pleural effusions may occur</a:t>
            </a:r>
          </a:p>
          <a:p>
            <a:r>
              <a:rPr lang="en-US" sz="2800" b="1"/>
              <a:t>Response to steroids is excellent </a:t>
            </a:r>
          </a:p>
          <a:p>
            <a:r>
              <a:rPr lang="en-US" sz="2800" b="1"/>
              <a:t>Types </a:t>
            </a:r>
          </a:p>
          <a:p>
            <a:pPr lvl="1"/>
            <a:r>
              <a:rPr lang="en-US" sz="2400"/>
              <a:t>Primary </a:t>
            </a:r>
          </a:p>
          <a:p>
            <a:pPr lvl="1"/>
            <a:r>
              <a:rPr lang="en-US" sz="2400"/>
              <a:t>Secondary –Associated with NSAIDS and acute interstitial nephritis</a:t>
            </a:r>
          </a:p>
        </p:txBody>
      </p:sp>
      <p:sp>
        <p:nvSpPr>
          <p:cNvPr id="2" name="object 23">
            <a:extLst>
              <a:ext uri="{FF2B5EF4-FFF2-40B4-BE49-F238E27FC236}">
                <a16:creationId xmlns:a16="http://schemas.microsoft.com/office/drawing/2014/main" id="{2E6DDDB6-D756-F669-FFE9-B40FF4E6381E}"/>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27751071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proteinuria in MCD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7190749"/>
              </p:ext>
            </p:extLst>
          </p:nvPr>
        </p:nvGraphicFramePr>
        <p:xfrm>
          <a:off x="609600" y="1627496"/>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23">
            <a:extLst>
              <a:ext uri="{FF2B5EF4-FFF2-40B4-BE49-F238E27FC236}">
                <a16:creationId xmlns:a16="http://schemas.microsoft.com/office/drawing/2014/main" id="{FFEC03F5-216C-1CE9-3D9E-F2B2763000FA}"/>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7948348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US"/>
              <a:t>MCD light microscopy </a:t>
            </a:r>
          </a:p>
        </p:txBody>
      </p:sp>
      <p:sp>
        <p:nvSpPr>
          <p:cNvPr id="2" name="Content Placeholder 1"/>
          <p:cNvSpPr>
            <a:spLocks noGrp="1"/>
          </p:cNvSpPr>
          <p:nvPr>
            <p:ph sz="half" idx="2"/>
          </p:nvPr>
        </p:nvSpPr>
        <p:spPr/>
        <p:txBody>
          <a:bodyPr>
            <a:normAutofit/>
          </a:bodyPr>
          <a:lstStyle/>
          <a:p>
            <a:r>
              <a:rPr lang="en-US" sz="2400"/>
              <a:t>Normal findings by light microscopy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4904" t="32112" r="50000" b="24569"/>
          <a:stretch>
            <a:fillRect/>
          </a:stretch>
        </p:blipFill>
        <p:spPr bwMode="auto">
          <a:xfrm>
            <a:off x="1166625" y="1781486"/>
            <a:ext cx="4566416" cy="316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ject 23">
            <a:extLst>
              <a:ext uri="{FF2B5EF4-FFF2-40B4-BE49-F238E27FC236}">
                <a16:creationId xmlns:a16="http://schemas.microsoft.com/office/drawing/2014/main" id="{14B3BA14-C175-803A-592B-B27C45F149CF}"/>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8857891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MCD electron microscopy </a:t>
            </a:r>
          </a:p>
        </p:txBody>
      </p:sp>
      <p:pic>
        <p:nvPicPr>
          <p:cNvPr id="31747" name="Content Placeholder 3" descr="http://library.med.utah.edu/WebPath/jpeg2/RENAL102.jpg"/>
          <p:cNvPicPr>
            <a:picLocks noGrp="1"/>
          </p:cNvPicPr>
          <p:nvPr>
            <p:ph sz="half" idx="1"/>
          </p:nvPr>
        </p:nvPicPr>
        <p:blipFill>
          <a:blip r:embed="rId3"/>
          <a:stretch>
            <a:fillRect/>
          </a:stretch>
        </p:blipFill>
        <p:spPr>
          <a:xfrm>
            <a:off x="930179" y="1308538"/>
            <a:ext cx="4619297" cy="3484179"/>
          </a:xfrm>
        </p:spPr>
      </p:pic>
      <p:sp>
        <p:nvSpPr>
          <p:cNvPr id="2" name="Content Placeholder 1"/>
          <p:cNvSpPr>
            <a:spLocks noGrp="1"/>
          </p:cNvSpPr>
          <p:nvPr>
            <p:ph sz="half" idx="2"/>
          </p:nvPr>
        </p:nvSpPr>
        <p:spPr/>
        <p:txBody>
          <a:bodyPr>
            <a:normAutofit/>
          </a:bodyPr>
          <a:lstStyle/>
          <a:p>
            <a:r>
              <a:rPr lang="en-US" sz="2400"/>
              <a:t>Diffuse effacement of foot processes</a:t>
            </a:r>
          </a:p>
          <a:p>
            <a:r>
              <a:rPr lang="en-US" sz="2400"/>
              <a:t>Flattening, swelling, retraction of foot processes</a:t>
            </a:r>
          </a:p>
          <a:p>
            <a:r>
              <a:rPr lang="en-US" sz="2400"/>
              <a:t>epithelial cell vacuolization, microvillus formation</a:t>
            </a:r>
          </a:p>
          <a:p>
            <a:r>
              <a:rPr lang="en-US" sz="2400"/>
              <a:t>No electron dense material</a:t>
            </a:r>
          </a:p>
        </p:txBody>
      </p:sp>
      <p:sp>
        <p:nvSpPr>
          <p:cNvPr id="4" name="TextBox 3"/>
          <p:cNvSpPr txBox="1"/>
          <p:nvPr/>
        </p:nvSpPr>
        <p:spPr>
          <a:xfrm>
            <a:off x="711200" y="5257801"/>
            <a:ext cx="10871200" cy="1200329"/>
          </a:xfrm>
          <a:prstGeom prst="rect">
            <a:avLst/>
          </a:prstGeom>
          <a:noFill/>
        </p:spPr>
        <p:txBody>
          <a:bodyPr wrap="square" rtlCol="0">
            <a:spAutoFit/>
          </a:bodyPr>
          <a:lstStyle/>
          <a:p>
            <a:r>
              <a:rPr lang="en-US" sz="2400">
                <a:solidFill>
                  <a:prstClr val="black"/>
                </a:solidFill>
              </a:rPr>
              <a:t>The capillary loop in the lower half contains two electron dense RBCs. Fenestrated endothelium is present, and the basement membrane is normal. However, overlying epithelial cell foot processes are effaced giving the appearance of fusion</a:t>
            </a:r>
          </a:p>
        </p:txBody>
      </p:sp>
      <p:sp>
        <p:nvSpPr>
          <p:cNvPr id="3" name="object 23">
            <a:extLst>
              <a:ext uri="{FF2B5EF4-FFF2-40B4-BE49-F238E27FC236}">
                <a16:creationId xmlns:a16="http://schemas.microsoft.com/office/drawing/2014/main" id="{3053DA5A-D5B2-BE22-6692-AF68D087A459}"/>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5872296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MCD Immunofluorescence </a:t>
            </a:r>
          </a:p>
        </p:txBody>
      </p:sp>
      <p:sp>
        <p:nvSpPr>
          <p:cNvPr id="3" name="Content Placeholder 2"/>
          <p:cNvSpPr>
            <a:spLocks noGrp="1"/>
          </p:cNvSpPr>
          <p:nvPr>
            <p:ph idx="1"/>
          </p:nvPr>
        </p:nvSpPr>
        <p:spPr/>
        <p:txBody>
          <a:bodyPr>
            <a:normAutofit/>
          </a:bodyPr>
          <a:lstStyle/>
          <a:p>
            <a:r>
              <a:rPr lang="en-US" sz="2400" b="1" err="1"/>
              <a:t>Immunoflourescence microscopy </a:t>
            </a:r>
            <a:r>
              <a:rPr lang="en-US" sz="2400"/>
              <a:t>(IF)- normal </a:t>
            </a:r>
          </a:p>
        </p:txBody>
      </p:sp>
      <p:sp>
        <p:nvSpPr>
          <p:cNvPr id="4" name="object 23">
            <a:extLst>
              <a:ext uri="{FF2B5EF4-FFF2-40B4-BE49-F238E27FC236}">
                <a16:creationId xmlns:a16="http://schemas.microsoft.com/office/drawing/2014/main" id="{9A1CAD89-369C-FB16-BF24-647E75170B6B}"/>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61822844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nimal change disease"/>
          <p:cNvPicPr>
            <a:picLocks noChangeAspect="1" noChangeArrowheads="1"/>
          </p:cNvPicPr>
          <p:nvPr/>
        </p:nvPicPr>
        <p:blipFill>
          <a:blip r:embed="rId2"/>
          <a:stretch>
            <a:fillRect/>
          </a:stretch>
        </p:blipFill>
        <p:spPr bwMode="auto">
          <a:xfrm>
            <a:off x="2032001" y="304800"/>
            <a:ext cx="8018777" cy="6248400"/>
          </a:xfrm>
          <a:prstGeom prst="rect">
            <a:avLst/>
          </a:prstGeom>
          <a:noFill/>
        </p:spPr>
      </p:pic>
      <p:sp>
        <p:nvSpPr>
          <p:cNvPr id="2" name="object 23">
            <a:extLst>
              <a:ext uri="{FF2B5EF4-FFF2-40B4-BE49-F238E27FC236}">
                <a16:creationId xmlns:a16="http://schemas.microsoft.com/office/drawing/2014/main" id="{A54FDE29-5A89-3299-CA83-EE31C58189B0}"/>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4521751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dirty="0"/>
              <a:t>Membranous nephropathy</a:t>
            </a:r>
          </a:p>
        </p:txBody>
      </p:sp>
      <p:sp>
        <p:nvSpPr>
          <p:cNvPr id="36867" name="Content Placeholder 2"/>
          <p:cNvSpPr>
            <a:spLocks noGrp="1"/>
          </p:cNvSpPr>
          <p:nvPr>
            <p:ph idx="1"/>
          </p:nvPr>
        </p:nvSpPr>
        <p:spPr/>
        <p:txBody>
          <a:bodyPr>
            <a:normAutofit/>
          </a:bodyPr>
          <a:lstStyle/>
          <a:p>
            <a:r>
              <a:rPr lang="en-US" sz="2400" dirty="0"/>
              <a:t>Diffuse thickening of the glomerular capillary wall due to the  accumulation of deposits containing Ig along the </a:t>
            </a:r>
            <a:r>
              <a:rPr lang="en-US" sz="2400" b="1" dirty="0"/>
              <a:t>subepithelial</a:t>
            </a:r>
            <a:r>
              <a:rPr lang="en-US" sz="2400" dirty="0"/>
              <a:t> side of the basement membrane</a:t>
            </a:r>
          </a:p>
          <a:p>
            <a:r>
              <a:rPr lang="en-US" sz="2400" dirty="0"/>
              <a:t>Second most common entity associated with idiopathic nephrotic syndrome in adults</a:t>
            </a:r>
          </a:p>
          <a:p>
            <a:pPr marL="0" indent="0">
              <a:buNone/>
            </a:pPr>
            <a:endParaRPr lang="en-US" dirty="0"/>
          </a:p>
        </p:txBody>
      </p:sp>
      <p:sp>
        <p:nvSpPr>
          <p:cNvPr id="2" name="object 23">
            <a:extLst>
              <a:ext uri="{FF2B5EF4-FFF2-40B4-BE49-F238E27FC236}">
                <a16:creationId xmlns:a16="http://schemas.microsoft.com/office/drawing/2014/main" id="{13C02665-7322-E43F-E799-E6B471C1D086}"/>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6456329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Etiology </a:t>
            </a:r>
          </a:p>
        </p:txBody>
      </p:sp>
      <p:sp>
        <p:nvSpPr>
          <p:cNvPr id="3" name="Content Placeholder 2"/>
          <p:cNvSpPr>
            <a:spLocks noGrp="1"/>
          </p:cNvSpPr>
          <p:nvPr>
            <p:ph idx="1"/>
          </p:nvPr>
        </p:nvSpPr>
        <p:spPr/>
        <p:txBody>
          <a:bodyPr>
            <a:normAutofit/>
          </a:bodyPr>
          <a:lstStyle/>
          <a:p>
            <a:r>
              <a:rPr lang="en-US" sz="2400"/>
              <a:t>Mostly primary disease antibodies to a renal autoantigen eg phospholipase A2 receptor</a:t>
            </a:r>
          </a:p>
          <a:p>
            <a:r>
              <a:rPr lang="en-US" sz="2400"/>
              <a:t>Secondary could be due to </a:t>
            </a:r>
          </a:p>
          <a:p>
            <a:r>
              <a:rPr lang="en-US" sz="2400"/>
              <a:t>Drugs </a:t>
            </a:r>
          </a:p>
          <a:p>
            <a:r>
              <a:rPr lang="en-US" sz="2400"/>
              <a:t>Underlying malignant tumors </a:t>
            </a:r>
          </a:p>
          <a:p>
            <a:r>
              <a:rPr lang="en-US" sz="2400"/>
              <a:t>SLE. </a:t>
            </a:r>
          </a:p>
          <a:p>
            <a:r>
              <a:rPr lang="en-US" sz="2400"/>
              <a:t>Infections (chronic hepatitis B, hepatitis C, syphilis, schistosomiasis, malaria) </a:t>
            </a:r>
          </a:p>
          <a:p>
            <a:r>
              <a:rPr lang="en-US" sz="2400"/>
              <a:t>Autoimmune disorders such as thyroiditis</a:t>
            </a:r>
          </a:p>
        </p:txBody>
      </p:sp>
      <p:sp>
        <p:nvSpPr>
          <p:cNvPr id="4" name="object 23">
            <a:extLst>
              <a:ext uri="{FF2B5EF4-FFF2-40B4-BE49-F238E27FC236}">
                <a16:creationId xmlns:a16="http://schemas.microsoft.com/office/drawing/2014/main" id="{B783FEAB-9822-8D74-7719-5B84AA2161E8}"/>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1991636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1524000" y="566927"/>
            <a:ext cx="9144000" cy="5334000"/>
          </a:xfrm>
          <a:prstGeom prst="rect">
            <a:avLst/>
          </a:prstGeom>
        </p:spPr>
      </p:pic>
    </p:spTree>
    <p:extLst>
      <p:ext uri="{BB962C8B-B14F-4D97-AF65-F5344CB8AC3E}">
        <p14:creationId xmlns:p14="http://schemas.microsoft.com/office/powerpoint/2010/main" val="14399584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Pathogenesis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846750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23">
            <a:extLst>
              <a:ext uri="{FF2B5EF4-FFF2-40B4-BE49-F238E27FC236}">
                <a16:creationId xmlns:a16="http://schemas.microsoft.com/office/drawing/2014/main" id="{EE6483C2-1227-4124-09EF-775BB6945606}"/>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3010170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t>MGN light microscopy </a:t>
            </a:r>
          </a:p>
        </p:txBody>
      </p:sp>
      <p:pic>
        <p:nvPicPr>
          <p:cNvPr id="37891" name="Picture 4"/>
          <p:cNvPicPr>
            <a:picLocks noGrp="1" noChangeAspect="1" noChangeArrowheads="1"/>
          </p:cNvPicPr>
          <p:nvPr>
            <p:ph idx="1"/>
          </p:nvPr>
        </p:nvPicPr>
        <p:blipFill>
          <a:blip r:embed="rId3"/>
          <a:stretch>
            <a:fillRect/>
          </a:stretch>
        </p:blipFill>
        <p:spPr>
          <a:xfrm>
            <a:off x="5628290" y="1219200"/>
            <a:ext cx="5344510" cy="4800600"/>
          </a:xfrm>
        </p:spPr>
      </p:pic>
      <p:sp>
        <p:nvSpPr>
          <p:cNvPr id="4" name="TextBox 3"/>
          <p:cNvSpPr txBox="1"/>
          <p:nvPr/>
        </p:nvSpPr>
        <p:spPr>
          <a:xfrm>
            <a:off x="406400" y="1308541"/>
            <a:ext cx="5158828" cy="4154984"/>
          </a:xfrm>
          <a:prstGeom prst="rect">
            <a:avLst/>
          </a:prstGeom>
          <a:noFill/>
        </p:spPr>
        <p:txBody>
          <a:bodyPr wrap="square" rtlCol="0">
            <a:spAutoFit/>
          </a:bodyPr>
          <a:lstStyle/>
          <a:p>
            <a:pPr marL="457200" indent="-457200">
              <a:buFont typeface="Arial" pitchFamily="34" charset="0"/>
              <a:buChar char="•"/>
            </a:pPr>
            <a:r>
              <a:rPr lang="en-GB" sz="2400"/>
              <a:t>Early stage normal or uniform diffuse thickening of glomerular capillary wall</a:t>
            </a:r>
          </a:p>
          <a:p>
            <a:pPr marL="457200" indent="-457200">
              <a:buFont typeface="Arial" pitchFamily="34" charset="0"/>
              <a:buChar char="•"/>
            </a:pPr>
            <a:r>
              <a:rPr lang="en-US" sz="2400">
                <a:solidFill>
                  <a:prstClr val="black"/>
                </a:solidFill>
              </a:rPr>
              <a:t>no increased cellularity.</a:t>
            </a:r>
            <a:r>
              <a:rPr lang="en-GB" sz="2400"/>
              <a:t> </a:t>
            </a:r>
          </a:p>
          <a:p>
            <a:pPr marL="457200" indent="-457200">
              <a:buFont typeface="Arial" pitchFamily="34" charset="0"/>
              <a:buChar char="•"/>
            </a:pPr>
            <a:r>
              <a:rPr lang="en-GB" sz="2400"/>
              <a:t>Later uniform diffuse  wall thickening</a:t>
            </a:r>
          </a:p>
          <a:p>
            <a:pPr marL="457200" indent="-457200">
              <a:buFont typeface="Arial" pitchFamily="34" charset="0"/>
              <a:buChar char="•"/>
            </a:pPr>
            <a:r>
              <a:rPr lang="en-GB" sz="2400" err="1"/>
              <a:t>Subepithelial granular deposits with BM material deposition in between</a:t>
            </a:r>
          </a:p>
          <a:p>
            <a:pPr marL="457200" indent="-457200">
              <a:buFont typeface="Arial" pitchFamily="34" charset="0"/>
              <a:buChar char="•"/>
            </a:pPr>
            <a:r>
              <a:rPr lang="en-GB" sz="2400"/>
              <a:t>Eventually sclerosis</a:t>
            </a:r>
          </a:p>
          <a:p>
            <a:pPr marL="457200" indent="-457200">
              <a:buFont typeface="Arial" pitchFamily="34" charset="0"/>
              <a:buChar char="•"/>
            </a:pPr>
            <a:r>
              <a:rPr lang="en-GB" sz="2400"/>
              <a:t>Leucocyte infiltration seen in interstitium</a:t>
            </a:r>
            <a:endParaRPr lang="en-US" sz="2400">
              <a:solidFill>
                <a:prstClr val="black"/>
              </a:solidFill>
            </a:endParaRPr>
          </a:p>
        </p:txBody>
      </p:sp>
      <p:sp>
        <p:nvSpPr>
          <p:cNvPr id="2" name="object 23">
            <a:extLst>
              <a:ext uri="{FF2B5EF4-FFF2-40B4-BE49-F238E27FC236}">
                <a16:creationId xmlns:a16="http://schemas.microsoft.com/office/drawing/2014/main" id="{8E473644-294B-AE11-71E6-7921AD07E11B}"/>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7190447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76200"/>
            <a:ext cx="10972800" cy="1143000"/>
          </a:xfrm>
        </p:spPr>
        <p:txBody>
          <a:bodyPr/>
          <a:lstStyle/>
          <a:p>
            <a:r>
              <a:rPr lang="en-US"/>
              <a:t>MGN</a:t>
            </a:r>
          </a:p>
        </p:txBody>
      </p:sp>
      <p:pic>
        <p:nvPicPr>
          <p:cNvPr id="38915" name="Content Placeholder 3" descr="http://library.med.utah.edu/WebPath/jpeg1/RENAL089.jpg"/>
          <p:cNvPicPr>
            <a:picLocks noGrp="1"/>
          </p:cNvPicPr>
          <p:nvPr>
            <p:ph idx="1"/>
          </p:nvPr>
        </p:nvPicPr>
        <p:blipFill>
          <a:blip r:embed="rId3"/>
          <a:stretch>
            <a:fillRect/>
          </a:stretch>
        </p:blipFill>
        <p:spPr>
          <a:xfrm>
            <a:off x="2133600" y="1143000"/>
            <a:ext cx="8128000" cy="4572000"/>
          </a:xfrm>
        </p:spPr>
      </p:pic>
      <p:sp>
        <p:nvSpPr>
          <p:cNvPr id="4" name="TextBox 3"/>
          <p:cNvSpPr txBox="1"/>
          <p:nvPr/>
        </p:nvSpPr>
        <p:spPr>
          <a:xfrm>
            <a:off x="711200" y="5638803"/>
            <a:ext cx="11480800" cy="1015663"/>
          </a:xfrm>
          <a:prstGeom prst="rect">
            <a:avLst/>
          </a:prstGeom>
          <a:noFill/>
        </p:spPr>
        <p:txBody>
          <a:bodyPr wrap="square" rtlCol="0">
            <a:spAutoFit/>
          </a:bodyPr>
          <a:lstStyle/>
          <a:p>
            <a:r>
              <a:rPr lang="en-US" sz="2000">
                <a:solidFill>
                  <a:prstClr val="black"/>
                </a:solidFill>
              </a:rPr>
              <a:t>A silver stain of the glomerulus:  basement membranes stained  in black. There are characteristic "spikes" of basement membrane between the immune deposits of membranous glomerulonephritis. The black basement membrane material shown here appears as </a:t>
            </a:r>
            <a:r>
              <a:rPr lang="en-US" sz="2000" b="1">
                <a:solidFill>
                  <a:prstClr val="black"/>
                </a:solidFill>
              </a:rPr>
              <a:t>projections</a:t>
            </a:r>
            <a:r>
              <a:rPr lang="en-US" sz="2000">
                <a:solidFill>
                  <a:prstClr val="black"/>
                </a:solidFill>
              </a:rPr>
              <a:t> in the capillary loops.</a:t>
            </a:r>
          </a:p>
        </p:txBody>
      </p:sp>
      <p:sp>
        <p:nvSpPr>
          <p:cNvPr id="2" name="object 23">
            <a:extLst>
              <a:ext uri="{FF2B5EF4-FFF2-40B4-BE49-F238E27FC236}">
                <a16:creationId xmlns:a16="http://schemas.microsoft.com/office/drawing/2014/main" id="{08D03AD6-21F4-3D08-6CA0-7B88A69B0289}"/>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40428736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228600"/>
            <a:ext cx="10972800" cy="1143000"/>
          </a:xfrm>
        </p:spPr>
        <p:txBody>
          <a:bodyPr/>
          <a:lstStyle/>
          <a:p>
            <a:r>
              <a:rPr lang="en-US"/>
              <a:t>MGN</a:t>
            </a:r>
          </a:p>
        </p:txBody>
      </p:sp>
      <p:pic>
        <p:nvPicPr>
          <p:cNvPr id="40963" name="Content Placeholder 3" descr="http://library.med.utah.edu/WebPath/jpeg2/RENAL091.jpg"/>
          <p:cNvPicPr>
            <a:picLocks noGrp="1"/>
          </p:cNvPicPr>
          <p:nvPr>
            <p:ph idx="1"/>
          </p:nvPr>
        </p:nvPicPr>
        <p:blipFill>
          <a:blip r:embed="rId3"/>
          <a:stretch>
            <a:fillRect/>
          </a:stretch>
        </p:blipFill>
        <p:spPr>
          <a:xfrm>
            <a:off x="4398580" y="1058863"/>
            <a:ext cx="7010400" cy="4884737"/>
          </a:xfrm>
        </p:spPr>
      </p:pic>
      <p:sp>
        <p:nvSpPr>
          <p:cNvPr id="4" name="TextBox 3"/>
          <p:cNvSpPr txBox="1"/>
          <p:nvPr/>
        </p:nvSpPr>
        <p:spPr>
          <a:xfrm>
            <a:off x="283780" y="1450428"/>
            <a:ext cx="4020206" cy="2062103"/>
          </a:xfrm>
          <a:prstGeom prst="rect">
            <a:avLst/>
          </a:prstGeom>
          <a:noFill/>
        </p:spPr>
        <p:txBody>
          <a:bodyPr wrap="square" rtlCol="0">
            <a:spAutoFit/>
          </a:bodyPr>
          <a:lstStyle/>
          <a:p>
            <a:r>
              <a:rPr lang="en-US" sz="2400">
                <a:solidFill>
                  <a:prstClr val="black"/>
                </a:solidFill>
              </a:rPr>
              <a:t>Electron Microscopy: the darker </a:t>
            </a:r>
            <a:r>
              <a:rPr lang="en-US" sz="2400" b="1">
                <a:solidFill>
                  <a:prstClr val="black"/>
                </a:solidFill>
              </a:rPr>
              <a:t>electron dense immune deposits</a:t>
            </a:r>
            <a:r>
              <a:rPr lang="en-US" sz="2400">
                <a:solidFill>
                  <a:prstClr val="black"/>
                </a:solidFill>
              </a:rPr>
              <a:t> are seen scattered within the thickened basement membrane</a:t>
            </a:r>
            <a:r>
              <a:rPr lang="en-US" sz="3200">
                <a:solidFill>
                  <a:prstClr val="black"/>
                </a:solidFill>
              </a:rPr>
              <a:t>. </a:t>
            </a:r>
          </a:p>
        </p:txBody>
      </p:sp>
      <p:sp>
        <p:nvSpPr>
          <p:cNvPr id="2" name="object 23">
            <a:extLst>
              <a:ext uri="{FF2B5EF4-FFF2-40B4-BE49-F238E27FC236}">
                <a16:creationId xmlns:a16="http://schemas.microsoft.com/office/drawing/2014/main" id="{061B936C-49B7-402D-BF33-74DA5007501D}"/>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5931970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t>MGN Immunofluorescence </a:t>
            </a:r>
          </a:p>
        </p:txBody>
      </p:sp>
      <p:pic>
        <p:nvPicPr>
          <p:cNvPr id="39939" name="Picture 4"/>
          <p:cNvPicPr>
            <a:picLocks noGrp="1" noChangeAspect="1" noChangeArrowheads="1"/>
          </p:cNvPicPr>
          <p:nvPr>
            <p:ph idx="1"/>
          </p:nvPr>
        </p:nvPicPr>
        <p:blipFill>
          <a:blip r:embed="rId3"/>
          <a:stretch>
            <a:fillRect/>
          </a:stretch>
        </p:blipFill>
        <p:spPr>
          <a:xfrm>
            <a:off x="3719591" y="1715814"/>
            <a:ext cx="7826023" cy="4495800"/>
          </a:xfrm>
        </p:spPr>
      </p:pic>
      <p:sp>
        <p:nvSpPr>
          <p:cNvPr id="4" name="TextBox 3"/>
          <p:cNvSpPr txBox="1"/>
          <p:nvPr/>
        </p:nvSpPr>
        <p:spPr>
          <a:xfrm>
            <a:off x="373117" y="1970689"/>
            <a:ext cx="3300249" cy="3170099"/>
          </a:xfrm>
          <a:prstGeom prst="rect">
            <a:avLst/>
          </a:prstGeom>
          <a:noFill/>
        </p:spPr>
        <p:txBody>
          <a:bodyPr wrap="square" rtlCol="0">
            <a:spAutoFit/>
          </a:bodyPr>
          <a:lstStyle/>
          <a:p>
            <a:r>
              <a:rPr lang="en-US" sz="2400">
                <a:solidFill>
                  <a:prstClr val="black"/>
                </a:solidFill>
              </a:rPr>
              <a:t>deposits of mainly </a:t>
            </a:r>
            <a:r>
              <a:rPr lang="en-US" sz="2400" b="1" err="1">
                <a:solidFill>
                  <a:prstClr val="black"/>
                </a:solidFill>
              </a:rPr>
              <a:t>IgG and complement </a:t>
            </a:r>
            <a:r>
              <a:rPr lang="en-US" sz="2400">
                <a:solidFill>
                  <a:prstClr val="black"/>
                </a:solidFill>
              </a:rPr>
              <a:t>collect in the basement membrane and appear in a </a:t>
            </a:r>
            <a:r>
              <a:rPr lang="en-US" sz="2400" b="1">
                <a:solidFill>
                  <a:prstClr val="black"/>
                </a:solidFill>
              </a:rPr>
              <a:t>diffuse granular pattern </a:t>
            </a:r>
            <a:r>
              <a:rPr lang="en-US" sz="2400">
                <a:solidFill>
                  <a:prstClr val="black"/>
                </a:solidFill>
              </a:rPr>
              <a:t>by immunofluorescenc</a:t>
            </a:r>
            <a:r>
              <a:rPr lang="en-US" sz="2800">
                <a:solidFill>
                  <a:prstClr val="black"/>
                </a:solidFill>
              </a:rPr>
              <a:t>e.</a:t>
            </a:r>
          </a:p>
          <a:p>
            <a:endParaRPr lang="en-US" sz="2800">
              <a:solidFill>
                <a:prstClr val="black"/>
              </a:solidFill>
            </a:endParaRPr>
          </a:p>
        </p:txBody>
      </p:sp>
      <p:sp>
        <p:nvSpPr>
          <p:cNvPr id="2" name="object 23">
            <a:extLst>
              <a:ext uri="{FF2B5EF4-FFF2-40B4-BE49-F238E27FC236}">
                <a16:creationId xmlns:a16="http://schemas.microsoft.com/office/drawing/2014/main" id="{3A7C7DC8-848C-AD89-0C5F-582FD2D38FF6}"/>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24982267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pathguy.com/lectures/mgn.gif"/>
          <p:cNvPicPr>
            <a:picLocks noChangeAspect="1" noChangeArrowheads="1"/>
          </p:cNvPicPr>
          <p:nvPr/>
        </p:nvPicPr>
        <p:blipFill>
          <a:blip r:embed="rId2"/>
          <a:stretch>
            <a:fillRect/>
          </a:stretch>
        </p:blipFill>
        <p:spPr bwMode="auto">
          <a:xfrm>
            <a:off x="-101594" y="191655"/>
            <a:ext cx="12141196" cy="6070600"/>
          </a:xfrm>
          <a:prstGeom prst="rect">
            <a:avLst/>
          </a:prstGeom>
          <a:noFill/>
        </p:spPr>
      </p:pic>
      <p:sp>
        <p:nvSpPr>
          <p:cNvPr id="2" name="object 23">
            <a:extLst>
              <a:ext uri="{FF2B5EF4-FFF2-40B4-BE49-F238E27FC236}">
                <a16:creationId xmlns:a16="http://schemas.microsoft.com/office/drawing/2014/main" id="{9DC1B071-6B0E-6E30-4A25-E11F18F8C940}"/>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20316662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n-US" dirty="0"/>
              <a:t>Focal segmental glomerulosclerosis</a:t>
            </a:r>
          </a:p>
        </p:txBody>
      </p:sp>
      <p:sp>
        <p:nvSpPr>
          <p:cNvPr id="32771" name="Content Placeholder 2"/>
          <p:cNvSpPr>
            <a:spLocks noGrp="1"/>
          </p:cNvSpPr>
          <p:nvPr>
            <p:ph idx="1"/>
          </p:nvPr>
        </p:nvSpPr>
        <p:spPr>
          <a:xfrm>
            <a:off x="609600" y="1600200"/>
            <a:ext cx="10972800" cy="4724400"/>
          </a:xfrm>
        </p:spPr>
        <p:txBody>
          <a:bodyPr>
            <a:noAutofit/>
          </a:bodyPr>
          <a:lstStyle/>
          <a:p>
            <a:r>
              <a:rPr lang="en-US" sz="2400"/>
              <a:t>Primary FSGS  </a:t>
            </a:r>
            <a:r>
              <a:rPr lang="en-US" sz="2400" b="1"/>
              <a:t>adults—most common cause in US</a:t>
            </a:r>
          </a:p>
          <a:p>
            <a:r>
              <a:rPr lang="en-US" sz="2400"/>
              <a:t>Sclerosis of some, but not all, glomeruli (thus, it is focal); and in the affected glomeruli, only a portion of the capillary tuft is involved (thus, it is segmental).</a:t>
            </a:r>
          </a:p>
          <a:p>
            <a:r>
              <a:rPr lang="en-US" sz="2400" b="1"/>
              <a:t>Poor prognosis </a:t>
            </a:r>
            <a:r>
              <a:rPr lang="en-US" sz="2400"/>
              <a:t>with high rate of progression to end-stage renal disease</a:t>
            </a:r>
          </a:p>
          <a:p>
            <a:r>
              <a:rPr lang="en-US" sz="2400"/>
              <a:t> Proteinuria is </a:t>
            </a:r>
            <a:r>
              <a:rPr lang="en-US" sz="2400" b="1"/>
              <a:t>unselective</a:t>
            </a:r>
          </a:p>
        </p:txBody>
      </p:sp>
      <p:sp>
        <p:nvSpPr>
          <p:cNvPr id="2" name="object 23">
            <a:extLst>
              <a:ext uri="{FF2B5EF4-FFF2-40B4-BE49-F238E27FC236}">
                <a16:creationId xmlns:a16="http://schemas.microsoft.com/office/drawing/2014/main" id="{10BB43DE-9945-B76D-D416-0BC365CF33E4}"/>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7344415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Focal segmental glomerulosclerosis types </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b="1"/>
              <a:t>Primary disease </a:t>
            </a:r>
            <a:r>
              <a:rPr lang="en-US" sz="2400"/>
              <a:t>(idiopathic focal segmental glomerulosclerosis) </a:t>
            </a:r>
          </a:p>
          <a:p>
            <a:pPr marL="514350" indent="-514350">
              <a:buFont typeface="+mj-lt"/>
              <a:buAutoNum type="arabicPeriod"/>
            </a:pPr>
            <a:r>
              <a:rPr lang="en-US" sz="2400"/>
              <a:t>In </a:t>
            </a:r>
            <a:r>
              <a:rPr lang="en-US" sz="2400" b="1"/>
              <a:t>association with other known conditions</a:t>
            </a:r>
            <a:r>
              <a:rPr lang="en-US" sz="2400"/>
              <a:t>, such as HIV infection (HIV-associated nephropathy), heroin addiction (heroin nephropathy), sickle-cell disease, and massive obesity </a:t>
            </a:r>
          </a:p>
          <a:p>
            <a:pPr marL="514350" indent="-514350">
              <a:buFont typeface="+mj-lt"/>
              <a:buAutoNum type="arabicPeriod"/>
            </a:pPr>
            <a:r>
              <a:rPr lang="en-US" sz="2400" b="1"/>
              <a:t>secondary event</a:t>
            </a:r>
            <a:r>
              <a:rPr lang="en-US" sz="2400"/>
              <a:t>, reflecting scarring of previously active necrotizing lesions (e.g., IgA nephropathy) </a:t>
            </a:r>
          </a:p>
          <a:p>
            <a:pPr marL="514350" indent="-514350">
              <a:buFont typeface="+mj-lt"/>
              <a:buAutoNum type="arabicPeriod"/>
            </a:pPr>
            <a:r>
              <a:rPr lang="en-US" sz="2400"/>
              <a:t>Component of the </a:t>
            </a:r>
            <a:r>
              <a:rPr lang="en-US" sz="2400" b="1"/>
              <a:t>adaptive response to loss of renal tissue </a:t>
            </a:r>
            <a:r>
              <a:rPr lang="en-US" sz="2400"/>
              <a:t>(renal ablation, whether from congenital anomalies or acquired causes </a:t>
            </a:r>
          </a:p>
          <a:p>
            <a:pPr marL="514350" indent="-514350">
              <a:buFont typeface="+mj-lt"/>
              <a:buAutoNum type="arabicPeriod"/>
            </a:pPr>
            <a:r>
              <a:rPr lang="en-US" sz="2400"/>
              <a:t>Uncommon </a:t>
            </a:r>
            <a:r>
              <a:rPr lang="en-US" sz="2400" b="1"/>
              <a:t>inherited forms </a:t>
            </a:r>
            <a:r>
              <a:rPr lang="en-US" sz="2400"/>
              <a:t>of nephrotic syndrome where the disease may be caused by mutations in genes that encode proteins localized to the slit diaphragm, e.g., podocin</a:t>
            </a:r>
          </a:p>
        </p:txBody>
      </p:sp>
      <p:sp>
        <p:nvSpPr>
          <p:cNvPr id="4" name="object 23">
            <a:extLst>
              <a:ext uri="{FF2B5EF4-FFF2-40B4-BE49-F238E27FC236}">
                <a16:creationId xmlns:a16="http://schemas.microsoft.com/office/drawing/2014/main" id="{7DFA98F8-0911-234E-24F7-3CA1FD9D630E}"/>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5643706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t>FSGS light microscopy </a:t>
            </a:r>
          </a:p>
        </p:txBody>
      </p:sp>
      <p:pic>
        <p:nvPicPr>
          <p:cNvPr id="33795" name="Content Placeholder 3" descr="http://library.med.utah.edu/WebPath/jpeg1/RENAL082.jpg"/>
          <p:cNvPicPr>
            <a:picLocks noGrp="1"/>
          </p:cNvPicPr>
          <p:nvPr>
            <p:ph sz="half" idx="1"/>
          </p:nvPr>
        </p:nvPicPr>
        <p:blipFill>
          <a:blip r:embed="rId3"/>
          <a:stretch>
            <a:fillRect/>
          </a:stretch>
        </p:blipFill>
        <p:spPr>
          <a:xfrm>
            <a:off x="157655" y="1481959"/>
            <a:ext cx="5691352" cy="4303986"/>
          </a:xfrm>
        </p:spPr>
      </p:pic>
      <p:sp>
        <p:nvSpPr>
          <p:cNvPr id="2" name="Content Placeholder 1"/>
          <p:cNvSpPr>
            <a:spLocks noGrp="1"/>
          </p:cNvSpPr>
          <p:nvPr>
            <p:ph sz="half" idx="2"/>
          </p:nvPr>
        </p:nvSpPr>
        <p:spPr/>
        <p:txBody>
          <a:bodyPr>
            <a:noAutofit/>
          </a:bodyPr>
          <a:lstStyle/>
          <a:p>
            <a:r>
              <a:rPr lang="en-US" sz="2400"/>
              <a:t>focal and segmental  involvement </a:t>
            </a:r>
          </a:p>
          <a:p>
            <a:r>
              <a:rPr lang="en-US" sz="2400"/>
              <a:t>Increased mesangial matrix, obliterated capillary lumina</a:t>
            </a:r>
          </a:p>
          <a:p>
            <a:r>
              <a:rPr lang="en-US" sz="2400"/>
              <a:t>segmental deposition of plasma proteins along the capillary wall </a:t>
            </a:r>
            <a:r>
              <a:rPr lang="en-US" sz="2400" b="1"/>
              <a:t>(hyalinosis)</a:t>
            </a:r>
            <a:r>
              <a:rPr lang="en-US" sz="2400"/>
              <a:t> and lipid droplets</a:t>
            </a:r>
          </a:p>
          <a:p>
            <a:r>
              <a:rPr lang="en-US" sz="2400"/>
              <a:t>sclerotic segments there is collapse of capillary loops</a:t>
            </a:r>
          </a:p>
          <a:p>
            <a:r>
              <a:rPr lang="en-US" sz="2400"/>
              <a:t>Glomeruli that do not show segmental lesions usually appear normal on light microscopy but may show increased mesangial matrix.</a:t>
            </a:r>
          </a:p>
        </p:txBody>
      </p:sp>
      <p:sp>
        <p:nvSpPr>
          <p:cNvPr id="3" name="TextBox 2"/>
          <p:cNvSpPr txBox="1"/>
          <p:nvPr/>
        </p:nvSpPr>
        <p:spPr>
          <a:xfrm>
            <a:off x="520263" y="6006662"/>
            <a:ext cx="5817476" cy="646331"/>
          </a:xfrm>
          <a:prstGeom prst="rect">
            <a:avLst/>
          </a:prstGeom>
          <a:noFill/>
        </p:spPr>
        <p:txBody>
          <a:bodyPr wrap="square" rtlCol="0">
            <a:spAutoFit/>
          </a:bodyPr>
          <a:lstStyle/>
          <a:p>
            <a:r>
              <a:rPr lang="en-US"/>
              <a:t>In time, there is global sclerosis of glomeruli, with pronounced tubular atrophy and interstitial fibrosis.</a:t>
            </a:r>
          </a:p>
        </p:txBody>
      </p:sp>
      <p:sp>
        <p:nvSpPr>
          <p:cNvPr id="4" name="object 23">
            <a:extLst>
              <a:ext uri="{FF2B5EF4-FFF2-40B4-BE49-F238E27FC236}">
                <a16:creationId xmlns:a16="http://schemas.microsoft.com/office/drawing/2014/main" id="{17D9BEE3-5375-466A-DADD-9967F8AAF11D}"/>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9544553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FSGS electron microscopy </a:t>
            </a:r>
          </a:p>
        </p:txBody>
      </p:sp>
      <p:sp>
        <p:nvSpPr>
          <p:cNvPr id="3" name="Content Placeholder 2"/>
          <p:cNvSpPr>
            <a:spLocks noGrp="1"/>
          </p:cNvSpPr>
          <p:nvPr>
            <p:ph idx="1"/>
          </p:nvPr>
        </p:nvSpPr>
        <p:spPr/>
        <p:txBody>
          <a:bodyPr/>
          <a:lstStyle/>
          <a:p>
            <a:r>
              <a:rPr lang="en-US" sz="2400"/>
              <a:t>Both sclerotic and nonsclerotic areas show </a:t>
            </a:r>
            <a:r>
              <a:rPr lang="en-US" sz="2400" b="1"/>
              <a:t>diffuse effacement of foot processes</a:t>
            </a:r>
            <a:r>
              <a:rPr lang="en-US" sz="2400"/>
              <a:t>, and there may also be focal detachment of the epithelial cells and denudation of the underlying GBM</a:t>
            </a:r>
            <a:endParaRPr lang="en-US" sz="2400">
              <a:solidFill>
                <a:prstClr val="black"/>
              </a:solidFill>
            </a:endParaRPr>
          </a:p>
          <a:p>
            <a:endParaRPr lang="en-US"/>
          </a:p>
        </p:txBody>
      </p:sp>
      <p:sp>
        <p:nvSpPr>
          <p:cNvPr id="4" name="object 23">
            <a:extLst>
              <a:ext uri="{FF2B5EF4-FFF2-40B4-BE49-F238E27FC236}">
                <a16:creationId xmlns:a16="http://schemas.microsoft.com/office/drawing/2014/main" id="{A95D9D16-0527-A54F-0560-344CFAC4320D}"/>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5802890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3185160" y="734568"/>
            <a:ext cx="6406895" cy="5388863"/>
          </a:xfrm>
          <a:prstGeom prst="rect">
            <a:avLst/>
          </a:prstGeom>
        </p:spPr>
      </p:pic>
    </p:spTree>
    <p:extLst>
      <p:ext uri="{BB962C8B-B14F-4D97-AF65-F5344CB8AC3E}">
        <p14:creationId xmlns:p14="http://schemas.microsoft.com/office/powerpoint/2010/main" val="67325541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FSGS: IF</a:t>
            </a:r>
          </a:p>
        </p:txBody>
      </p:sp>
      <p:pic>
        <p:nvPicPr>
          <p:cNvPr id="35843" name="Picture 2" descr="C:\Documents and Settings\Umar\Desktop\sept 2012\26 sept\rb162 wajeeha yasmin c3.tif"/>
          <p:cNvPicPr>
            <a:picLocks noGrp="1" noChangeAspect="1" noChangeArrowheads="1"/>
          </p:cNvPicPr>
          <p:nvPr>
            <p:ph idx="1"/>
          </p:nvPr>
        </p:nvPicPr>
        <p:blipFill>
          <a:blip r:embed="rId2"/>
          <a:stretch>
            <a:fillRect/>
          </a:stretch>
        </p:blipFill>
        <p:spPr>
          <a:xfrm>
            <a:off x="2540000" y="1295400"/>
            <a:ext cx="6945615" cy="3922986"/>
          </a:xfrm>
        </p:spPr>
      </p:pic>
      <p:sp>
        <p:nvSpPr>
          <p:cNvPr id="4" name="TextBox 3"/>
          <p:cNvSpPr txBox="1"/>
          <p:nvPr/>
        </p:nvSpPr>
        <p:spPr>
          <a:xfrm>
            <a:off x="711200" y="5249899"/>
            <a:ext cx="11176000" cy="830997"/>
          </a:xfrm>
          <a:prstGeom prst="rect">
            <a:avLst/>
          </a:prstGeom>
          <a:noFill/>
        </p:spPr>
        <p:txBody>
          <a:bodyPr wrap="square" rtlCol="0">
            <a:spAutoFit/>
          </a:bodyPr>
          <a:lstStyle/>
          <a:p>
            <a:r>
              <a:rPr lang="en-US" sz="2400" b="1" err="1">
                <a:solidFill>
                  <a:prstClr val="black"/>
                </a:solidFill>
              </a:rPr>
              <a:t>Immunoflourescence microscopy </a:t>
            </a:r>
            <a:r>
              <a:rPr lang="en-US" sz="2400">
                <a:solidFill>
                  <a:prstClr val="black"/>
                </a:solidFill>
              </a:rPr>
              <a:t>(IF)- nonspecific trapping of immunoglobulins, usually IgM, and complement C3</a:t>
            </a:r>
          </a:p>
        </p:txBody>
      </p:sp>
      <p:sp>
        <p:nvSpPr>
          <p:cNvPr id="2" name="object 23">
            <a:extLst>
              <a:ext uri="{FF2B5EF4-FFF2-40B4-BE49-F238E27FC236}">
                <a16:creationId xmlns:a16="http://schemas.microsoft.com/office/drawing/2014/main" id="{FA044BF3-60FE-F680-07EF-B808B29AF5EC}"/>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84605066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thguy.com/lectures/fsgs.gif"/>
          <p:cNvPicPr>
            <a:picLocks noChangeAspect="1" noChangeArrowheads="1"/>
          </p:cNvPicPr>
          <p:nvPr/>
        </p:nvPicPr>
        <p:blipFill>
          <a:blip r:embed="rId2"/>
          <a:stretch>
            <a:fillRect/>
          </a:stretch>
        </p:blipFill>
        <p:spPr bwMode="auto">
          <a:xfrm>
            <a:off x="203201" y="471055"/>
            <a:ext cx="11887195" cy="5943600"/>
          </a:xfrm>
          <a:prstGeom prst="rect">
            <a:avLst/>
          </a:prstGeom>
          <a:noFill/>
        </p:spPr>
      </p:pic>
      <p:sp>
        <p:nvSpPr>
          <p:cNvPr id="2" name="object 23">
            <a:extLst>
              <a:ext uri="{FF2B5EF4-FFF2-40B4-BE49-F238E27FC236}">
                <a16:creationId xmlns:a16="http://schemas.microsoft.com/office/drawing/2014/main" id="{85F74D90-3AEB-A442-D741-38FE7799F89F}"/>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5492200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Congenital nephrotic syndrome of </a:t>
            </a:r>
            <a:r>
              <a:rPr lang="en-GB" dirty="0" err="1"/>
              <a:t>finnish</a:t>
            </a:r>
            <a:r>
              <a:rPr lang="en-GB" dirty="0"/>
              <a:t> type</a:t>
            </a:r>
          </a:p>
        </p:txBody>
      </p:sp>
      <p:sp>
        <p:nvSpPr>
          <p:cNvPr id="3" name="Content Placeholder 2"/>
          <p:cNvSpPr>
            <a:spLocks noGrp="1"/>
          </p:cNvSpPr>
          <p:nvPr>
            <p:ph idx="1"/>
          </p:nvPr>
        </p:nvSpPr>
        <p:spPr/>
        <p:txBody>
          <a:bodyPr>
            <a:normAutofit/>
          </a:bodyPr>
          <a:lstStyle/>
          <a:p>
            <a:r>
              <a:rPr lang="en-GB" sz="2400"/>
              <a:t>NPHS1 gene ----- encodes nephrin</a:t>
            </a:r>
          </a:p>
          <a:p>
            <a:r>
              <a:rPr lang="en-GB" sz="2400"/>
              <a:t>Mutations in gene</a:t>
            </a:r>
          </a:p>
          <a:p>
            <a:endParaRPr lang="en-GB" sz="2400"/>
          </a:p>
          <a:p>
            <a:r>
              <a:rPr lang="en-GB" sz="2400"/>
              <a:t>NPHS2 ------PODOCIN</a:t>
            </a:r>
          </a:p>
          <a:p>
            <a:r>
              <a:rPr lang="en-GB" sz="2400"/>
              <a:t>Steroid resistant NS</a:t>
            </a:r>
          </a:p>
        </p:txBody>
      </p:sp>
      <p:sp>
        <p:nvSpPr>
          <p:cNvPr id="4" name="object 23">
            <a:extLst>
              <a:ext uri="{FF2B5EF4-FFF2-40B4-BE49-F238E27FC236}">
                <a16:creationId xmlns:a16="http://schemas.microsoft.com/office/drawing/2014/main" id="{47180367-0AFE-76C9-929D-10396D50909D}"/>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9812456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dirty="0" err="1"/>
              <a:t>Membrano</a:t>
            </a:r>
            <a:r>
              <a:rPr lang="en-US" dirty="0"/>
              <a:t> proliferative GN (MPGN)</a:t>
            </a:r>
          </a:p>
        </p:txBody>
      </p:sp>
      <p:sp>
        <p:nvSpPr>
          <p:cNvPr id="3" name="Content Placeholder 2"/>
          <p:cNvSpPr>
            <a:spLocks noGrp="1"/>
          </p:cNvSpPr>
          <p:nvPr>
            <p:ph idx="1"/>
          </p:nvPr>
        </p:nvSpPr>
        <p:spPr>
          <a:xfrm>
            <a:off x="609600" y="1600201"/>
            <a:ext cx="10972800" cy="4958254"/>
          </a:xfrm>
        </p:spPr>
        <p:txBody>
          <a:bodyPr>
            <a:normAutofit lnSpcReduction="10000"/>
          </a:bodyPr>
          <a:lstStyle/>
          <a:p>
            <a:pPr>
              <a:defRPr/>
            </a:pPr>
            <a:r>
              <a:rPr lang="en-US" sz="2600">
                <a:latin typeface="+mj-lt"/>
              </a:rPr>
              <a:t>Most commonly occurs in children and young adults and presents with </a:t>
            </a:r>
            <a:r>
              <a:rPr lang="en-US" sz="2600" b="1">
                <a:latin typeface="+mj-lt"/>
              </a:rPr>
              <a:t>mixed nephrotic and nephritic syndromes</a:t>
            </a:r>
          </a:p>
          <a:p>
            <a:pPr>
              <a:defRPr/>
            </a:pPr>
            <a:r>
              <a:rPr lang="en-US" sz="2600">
                <a:latin typeface="+mj-lt"/>
              </a:rPr>
              <a:t>Type I</a:t>
            </a:r>
          </a:p>
          <a:p>
            <a:pPr>
              <a:defRPr/>
            </a:pPr>
            <a:r>
              <a:rPr lang="en-US" sz="2600">
                <a:latin typeface="+mj-lt"/>
              </a:rPr>
              <a:t>Caused by </a:t>
            </a:r>
            <a:r>
              <a:rPr lang="en-US" sz="2600" b="1">
                <a:latin typeface="+mj-lt"/>
              </a:rPr>
              <a:t>circulating immune complexes</a:t>
            </a:r>
          </a:p>
          <a:p>
            <a:pPr marL="342900" lvl="1" indent="-342900">
              <a:buFont typeface="Arial" pitchFamily="34" charset="0"/>
              <a:buChar char="•"/>
              <a:defRPr/>
            </a:pPr>
            <a:r>
              <a:rPr lang="en-US" sz="2600">
                <a:latin typeface="+mj-lt"/>
              </a:rPr>
              <a:t>Association with hepatitis B &amp; C, SLE</a:t>
            </a:r>
          </a:p>
          <a:p>
            <a:r>
              <a:rPr lang="en-US" sz="2600">
                <a:latin typeface="+mj-lt"/>
              </a:rPr>
              <a:t>Type II disease</a:t>
            </a:r>
          </a:p>
          <a:p>
            <a:pPr lvl="1"/>
            <a:r>
              <a:rPr lang="en-US" sz="2600" b="1">
                <a:latin typeface="+mj-lt"/>
              </a:rPr>
              <a:t>Excessive complement activation</a:t>
            </a:r>
          </a:p>
          <a:p>
            <a:pPr lvl="1"/>
            <a:r>
              <a:rPr lang="en-US" sz="2600">
                <a:latin typeface="+mj-lt"/>
              </a:rPr>
              <a:t>Autoantibody against C3 nephritic factor</a:t>
            </a:r>
          </a:p>
          <a:p>
            <a:pPr lvl="1"/>
            <a:r>
              <a:rPr lang="en-US" sz="2600">
                <a:latin typeface="+mj-lt"/>
              </a:rPr>
              <a:t>Mutation in the gene encoding the complement regulating protein factor H</a:t>
            </a:r>
            <a:br>
              <a:rPr lang="en-US" sz="2800">
                <a:latin typeface="+mj-lt"/>
              </a:rPr>
            </a:br>
            <a:endParaRPr lang="en-US" sz="2800" b="1">
              <a:latin typeface="+mj-lt"/>
            </a:endParaRPr>
          </a:p>
          <a:p>
            <a:pPr>
              <a:defRPr/>
            </a:pPr>
            <a:endParaRPr lang="en-US" sz="2800">
              <a:latin typeface="+mj-lt"/>
            </a:endParaRPr>
          </a:p>
        </p:txBody>
      </p:sp>
      <p:sp>
        <p:nvSpPr>
          <p:cNvPr id="2" name="object 23">
            <a:extLst>
              <a:ext uri="{FF2B5EF4-FFF2-40B4-BE49-F238E27FC236}">
                <a16:creationId xmlns:a16="http://schemas.microsoft.com/office/drawing/2014/main" id="{249A3BD6-A420-0AC9-D73A-9176C2886952}"/>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3213016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Membranoproliferative GN</a:t>
            </a:r>
          </a:p>
        </p:txBody>
      </p:sp>
      <p:sp>
        <p:nvSpPr>
          <p:cNvPr id="3" name="Content Placeholder 2"/>
          <p:cNvSpPr>
            <a:spLocks noGrp="1"/>
          </p:cNvSpPr>
          <p:nvPr>
            <p:ph idx="1"/>
          </p:nvPr>
        </p:nvSpPr>
        <p:spPr/>
        <p:txBody>
          <a:bodyPr>
            <a:normAutofit/>
          </a:bodyPr>
          <a:lstStyle/>
          <a:p>
            <a:pPr>
              <a:defRPr/>
            </a:pPr>
            <a:r>
              <a:rPr lang="en-US" sz="2400" b="1"/>
              <a:t>LM: </a:t>
            </a:r>
            <a:r>
              <a:rPr lang="en-US" sz="2400"/>
              <a:t>The glomeruli are large </a:t>
            </a:r>
            <a:r>
              <a:rPr lang="en-US" sz="2400" b="1"/>
              <a:t>cellular</a:t>
            </a:r>
            <a:r>
              <a:rPr lang="en-US" sz="2400"/>
              <a:t>, with a </a:t>
            </a:r>
            <a:r>
              <a:rPr lang="en-US" sz="2400" b="1"/>
              <a:t>lobular appearance, proliferation </a:t>
            </a:r>
            <a:r>
              <a:rPr lang="en-US" sz="2400"/>
              <a:t>of mesangial and endothelial cells and infiltrating leukocytes . </a:t>
            </a:r>
          </a:p>
          <a:p>
            <a:pPr>
              <a:buNone/>
              <a:defRPr/>
            </a:pPr>
            <a:r>
              <a:rPr lang="en-US" sz="2400"/>
              <a:t>      The </a:t>
            </a:r>
            <a:r>
              <a:rPr lang="en-US" sz="2400" b="1"/>
              <a:t>GBM is thickened, </a:t>
            </a:r>
            <a:r>
              <a:rPr lang="en-US" sz="2400"/>
              <a:t>shows a double contour, or “tram track,” appearance, This “</a:t>
            </a:r>
            <a:r>
              <a:rPr lang="en-US" sz="2400" b="1"/>
              <a:t>splitting</a:t>
            </a:r>
            <a:r>
              <a:rPr lang="en-US" sz="2400"/>
              <a:t>” </a:t>
            </a:r>
            <a:r>
              <a:rPr lang="en-US" sz="2400" b="1"/>
              <a:t>of the GBM </a:t>
            </a:r>
            <a:r>
              <a:rPr lang="en-US" sz="2400"/>
              <a:t>is due to extension of processes of mesangial and inflammatory cells into the capillary loops and deposition of mesangial matrix</a:t>
            </a:r>
          </a:p>
          <a:p>
            <a:pPr>
              <a:defRPr/>
            </a:pPr>
            <a:r>
              <a:rPr lang="en-US" sz="2400" b="1"/>
              <a:t>EM: </a:t>
            </a:r>
            <a:r>
              <a:rPr lang="en-US" sz="2400" err="1"/>
              <a:t>Subendothelial and mesangial  electron-dense deposits</a:t>
            </a:r>
          </a:p>
          <a:p>
            <a:pPr>
              <a:defRPr/>
            </a:pPr>
            <a:endParaRPr lang="en-US"/>
          </a:p>
          <a:p>
            <a:endParaRPr lang="en-US"/>
          </a:p>
        </p:txBody>
      </p:sp>
      <p:sp>
        <p:nvSpPr>
          <p:cNvPr id="4" name="object 23">
            <a:extLst>
              <a:ext uri="{FF2B5EF4-FFF2-40B4-BE49-F238E27FC236}">
                <a16:creationId xmlns:a16="http://schemas.microsoft.com/office/drawing/2014/main" id="{975DBC3B-F4DA-FB33-8B5B-ABDB5992D0F0}"/>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3980676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19872" t="19828" r="42808" b="7974"/>
          <a:stretch>
            <a:fillRect/>
          </a:stretch>
        </p:blipFill>
        <p:spPr bwMode="auto">
          <a:xfrm>
            <a:off x="2900864" y="235713"/>
            <a:ext cx="5943601" cy="646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699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t>MPGN</a:t>
            </a:r>
          </a:p>
        </p:txBody>
      </p:sp>
      <p:pic>
        <p:nvPicPr>
          <p:cNvPr id="44035" name="Content Placeholder 3" descr="http://renaldigest.com/medicalatlas/images/14/800_UufMDoITDgikiusP.jpg"/>
          <p:cNvPicPr>
            <a:picLocks noGrp="1"/>
          </p:cNvPicPr>
          <p:nvPr>
            <p:ph idx="1"/>
          </p:nvPr>
        </p:nvPicPr>
        <p:blipFill>
          <a:blip r:embed="rId3"/>
          <a:stretch>
            <a:fillRect/>
          </a:stretch>
        </p:blipFill>
        <p:spPr>
          <a:xfrm>
            <a:off x="2072923" y="1371603"/>
            <a:ext cx="8046156" cy="4525963"/>
          </a:xfrm>
        </p:spPr>
      </p:pic>
      <p:sp>
        <p:nvSpPr>
          <p:cNvPr id="4" name="TextBox 3"/>
          <p:cNvSpPr txBox="1"/>
          <p:nvPr/>
        </p:nvSpPr>
        <p:spPr>
          <a:xfrm>
            <a:off x="609600" y="5943603"/>
            <a:ext cx="11277600" cy="461665"/>
          </a:xfrm>
          <a:prstGeom prst="rect">
            <a:avLst/>
          </a:prstGeom>
          <a:noFill/>
        </p:spPr>
        <p:txBody>
          <a:bodyPr wrap="square" rtlCol="0">
            <a:spAutoFit/>
          </a:bodyPr>
          <a:lstStyle/>
          <a:p>
            <a:r>
              <a:rPr lang="en-US" sz="2400">
                <a:solidFill>
                  <a:prstClr val="black"/>
                </a:solidFill>
              </a:rPr>
              <a:t>Thickened loops, expanded and hypercellular mesangium in a patient with MPGN type 1</a:t>
            </a:r>
          </a:p>
        </p:txBody>
      </p:sp>
      <p:sp>
        <p:nvSpPr>
          <p:cNvPr id="2" name="object 23">
            <a:extLst>
              <a:ext uri="{FF2B5EF4-FFF2-40B4-BE49-F238E27FC236}">
                <a16:creationId xmlns:a16="http://schemas.microsoft.com/office/drawing/2014/main" id="{000E4121-8A70-77DF-6DED-90A54113D623}"/>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27425562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t>MPGN</a:t>
            </a:r>
          </a:p>
        </p:txBody>
      </p:sp>
      <p:pic>
        <p:nvPicPr>
          <p:cNvPr id="45059" name="Content Placeholder 3" descr="http://library.med.utah.edu/WebPath/jpeg1/RENAL160.jpg"/>
          <p:cNvPicPr>
            <a:picLocks noGrp="1"/>
          </p:cNvPicPr>
          <p:nvPr>
            <p:ph idx="1"/>
          </p:nvPr>
        </p:nvPicPr>
        <p:blipFill>
          <a:blip r:embed="rId2"/>
          <a:stretch>
            <a:fillRect/>
          </a:stretch>
        </p:blipFill>
        <p:spPr>
          <a:xfrm>
            <a:off x="2387600" y="1371600"/>
            <a:ext cx="8890000" cy="4953000"/>
          </a:xfrm>
        </p:spPr>
      </p:pic>
      <p:sp>
        <p:nvSpPr>
          <p:cNvPr id="2" name="object 23">
            <a:extLst>
              <a:ext uri="{FF2B5EF4-FFF2-40B4-BE49-F238E27FC236}">
                <a16:creationId xmlns:a16="http://schemas.microsoft.com/office/drawing/2014/main" id="{66F4E625-71B3-49F6-7EAC-3E33F61CD532}"/>
              </a:ext>
            </a:extLst>
          </p:cNvPr>
          <p:cNvSpPr txBox="1"/>
          <p:nvPr/>
        </p:nvSpPr>
        <p:spPr>
          <a:xfrm>
            <a:off x="10238510" y="30175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415759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pgn1.gif"/>
          <p:cNvPicPr>
            <a:picLocks noGrp="1" noChangeAspect="1"/>
          </p:cNvPicPr>
          <p:nvPr>
            <p:ph idx="4294967295"/>
          </p:nvPr>
        </p:nvPicPr>
        <p:blipFill>
          <a:blip r:embed="rId2"/>
          <a:stretch>
            <a:fillRect/>
          </a:stretch>
        </p:blipFill>
        <p:spPr>
          <a:xfrm>
            <a:off x="402169" y="201616"/>
            <a:ext cx="11789833" cy="5894387"/>
          </a:xfrm>
        </p:spPr>
      </p:pic>
      <p:sp>
        <p:nvSpPr>
          <p:cNvPr id="73730" name="AutoShape 2" descr="http://www.pathguy.com/lectures/nephrot1.gi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98" name="AutoShape 2" descr="http://www.pathguy.com/lectures/mpgn1.gi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00" name="AutoShape 4" descr="http://www.pathguy.com/lectures/mpgn1.gi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02" name="AutoShape 6" descr="http://www.pathguy.com/lectures/mpgn1.gif"/>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object 23">
            <a:extLst>
              <a:ext uri="{FF2B5EF4-FFF2-40B4-BE49-F238E27FC236}">
                <a16:creationId xmlns:a16="http://schemas.microsoft.com/office/drawing/2014/main" id="{51A6483C-AE5B-4E56-BA66-3E91199954E5}"/>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263759414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pgn2.gif"/>
          <p:cNvPicPr>
            <a:picLocks noGrp="1" noChangeAspect="1"/>
          </p:cNvPicPr>
          <p:nvPr>
            <p:ph idx="4294967295"/>
          </p:nvPr>
        </p:nvPicPr>
        <p:blipFill>
          <a:blip r:embed="rId2"/>
          <a:stretch>
            <a:fillRect/>
          </a:stretch>
        </p:blipFill>
        <p:spPr>
          <a:xfrm>
            <a:off x="351369" y="304800"/>
            <a:ext cx="11840633" cy="5919788"/>
          </a:xfrm>
        </p:spPr>
      </p:pic>
      <p:sp>
        <p:nvSpPr>
          <p:cNvPr id="2" name="object 23">
            <a:extLst>
              <a:ext uri="{FF2B5EF4-FFF2-40B4-BE49-F238E27FC236}">
                <a16:creationId xmlns:a16="http://schemas.microsoft.com/office/drawing/2014/main" id="{FB7C8564-C108-280D-CCB2-5740D49DDEF1}"/>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6406402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0">
                <a:latin typeface="Calibri Light"/>
                <a:cs typeface="Calibri Light"/>
              </a:rPr>
              <a:t>How</a:t>
            </a:r>
            <a:r>
              <a:rPr spc="-229">
                <a:latin typeface="Calibri Light"/>
                <a:cs typeface="Calibri Light"/>
              </a:rPr>
              <a:t> </a:t>
            </a:r>
            <a:r>
              <a:rPr>
                <a:latin typeface="Calibri Light"/>
                <a:cs typeface="Calibri Light"/>
              </a:rPr>
              <a:t>to</a:t>
            </a:r>
            <a:r>
              <a:rPr spc="-185">
                <a:latin typeface="Calibri Light"/>
                <a:cs typeface="Calibri Light"/>
              </a:rPr>
              <a:t> </a:t>
            </a:r>
            <a:r>
              <a:rPr>
                <a:latin typeface="Calibri Light"/>
                <a:cs typeface="Calibri Light"/>
              </a:rPr>
              <a:t>use</a:t>
            </a:r>
            <a:r>
              <a:rPr spc="-225">
                <a:latin typeface="Calibri Light"/>
                <a:cs typeface="Calibri Light"/>
              </a:rPr>
              <a:t> </a:t>
            </a:r>
            <a:r>
              <a:rPr>
                <a:latin typeface="Calibri Light"/>
                <a:cs typeface="Calibri Light"/>
              </a:rPr>
              <a:t>HEC</a:t>
            </a:r>
            <a:r>
              <a:rPr spc="-190">
                <a:latin typeface="Calibri Light"/>
                <a:cs typeface="Calibri Light"/>
              </a:rPr>
              <a:t> </a:t>
            </a:r>
            <a:r>
              <a:rPr spc="-25">
                <a:latin typeface="Calibri Light"/>
                <a:cs typeface="Calibri Light"/>
              </a:rPr>
              <a:t>Digital</a:t>
            </a:r>
            <a:r>
              <a:rPr spc="-204">
                <a:latin typeface="Calibri Light"/>
                <a:cs typeface="Calibri Light"/>
              </a:rPr>
              <a:t> </a:t>
            </a:r>
            <a:r>
              <a:rPr spc="-10">
                <a:latin typeface="Calibri Light"/>
                <a:cs typeface="Calibri Light"/>
              </a:rPr>
              <a:t>Library</a:t>
            </a:r>
          </a:p>
        </p:txBody>
      </p:sp>
      <p:sp>
        <p:nvSpPr>
          <p:cNvPr id="3" name="object 3"/>
          <p:cNvSpPr txBox="1"/>
          <p:nvPr/>
        </p:nvSpPr>
        <p:spPr>
          <a:xfrm>
            <a:off x="1602994" y="1732986"/>
            <a:ext cx="8808085" cy="2839720"/>
          </a:xfrm>
          <a:prstGeom prst="rect">
            <a:avLst/>
          </a:prstGeom>
        </p:spPr>
        <p:txBody>
          <a:bodyPr vert="horz" wrap="square" lIns="0" tIns="97155" rIns="0" bIns="0" rtlCol="0">
            <a:spAutoFit/>
          </a:bodyPr>
          <a:lstStyle/>
          <a:p>
            <a:pPr marL="12700">
              <a:lnSpc>
                <a:spcPct val="100000"/>
              </a:lnSpc>
              <a:spcBef>
                <a:spcPts val="765"/>
              </a:spcBef>
            </a:pPr>
            <a:r>
              <a:rPr sz="2800">
                <a:latin typeface="Calibri"/>
                <a:cs typeface="Calibri"/>
              </a:rPr>
              <a:t>Steps</a:t>
            </a:r>
            <a:r>
              <a:rPr sz="2800" spc="-40">
                <a:latin typeface="Calibri"/>
                <a:cs typeface="Calibri"/>
              </a:rPr>
              <a:t> </a:t>
            </a:r>
            <a:r>
              <a:rPr sz="2800">
                <a:latin typeface="Calibri"/>
                <a:cs typeface="Calibri"/>
              </a:rPr>
              <a:t>to</a:t>
            </a:r>
            <a:r>
              <a:rPr sz="2800" spc="-50">
                <a:latin typeface="Calibri"/>
                <a:cs typeface="Calibri"/>
              </a:rPr>
              <a:t> </a:t>
            </a:r>
            <a:r>
              <a:rPr sz="2800">
                <a:latin typeface="Calibri"/>
                <a:cs typeface="Calibri"/>
              </a:rPr>
              <a:t>Access</a:t>
            </a:r>
            <a:r>
              <a:rPr sz="2800" spc="-50">
                <a:latin typeface="Calibri"/>
                <a:cs typeface="Calibri"/>
              </a:rPr>
              <a:t> </a:t>
            </a:r>
            <a:r>
              <a:rPr sz="2800">
                <a:latin typeface="Calibri"/>
                <a:cs typeface="Calibri"/>
              </a:rPr>
              <a:t>HEC</a:t>
            </a:r>
            <a:r>
              <a:rPr sz="2800" spc="-70">
                <a:latin typeface="Calibri"/>
                <a:cs typeface="Calibri"/>
              </a:rPr>
              <a:t> </a:t>
            </a:r>
            <a:r>
              <a:rPr sz="2800">
                <a:latin typeface="Calibri"/>
                <a:cs typeface="Calibri"/>
              </a:rPr>
              <a:t>Digital</a:t>
            </a:r>
            <a:r>
              <a:rPr sz="2800" spc="-100">
                <a:latin typeface="Calibri"/>
                <a:cs typeface="Calibri"/>
              </a:rPr>
              <a:t> </a:t>
            </a:r>
            <a:r>
              <a:rPr sz="2800" spc="-10">
                <a:latin typeface="Calibri"/>
                <a:cs typeface="Calibri"/>
              </a:rPr>
              <a:t>Library</a:t>
            </a:r>
            <a:endParaRPr sz="2800">
              <a:latin typeface="Calibri"/>
              <a:cs typeface="Calibri"/>
            </a:endParaRPr>
          </a:p>
          <a:p>
            <a:pPr marL="527685" indent="-514984">
              <a:lnSpc>
                <a:spcPct val="100000"/>
              </a:lnSpc>
              <a:spcBef>
                <a:spcPts val="675"/>
              </a:spcBef>
              <a:buAutoNum type="arabicPeriod"/>
              <a:tabLst>
                <a:tab pos="527685" algn="l"/>
              </a:tabLst>
            </a:pPr>
            <a:r>
              <a:rPr sz="2800">
                <a:latin typeface="Calibri"/>
                <a:cs typeface="Calibri"/>
              </a:rPr>
              <a:t>Go</a:t>
            </a:r>
            <a:r>
              <a:rPr sz="2800" spc="-65">
                <a:latin typeface="Calibri"/>
                <a:cs typeface="Calibri"/>
              </a:rPr>
              <a:t> </a:t>
            </a:r>
            <a:r>
              <a:rPr sz="2800">
                <a:latin typeface="Calibri"/>
                <a:cs typeface="Calibri"/>
              </a:rPr>
              <a:t>to</a:t>
            </a:r>
            <a:r>
              <a:rPr sz="2800" spc="-35">
                <a:latin typeface="Calibri"/>
                <a:cs typeface="Calibri"/>
              </a:rPr>
              <a:t> </a:t>
            </a:r>
            <a:r>
              <a:rPr sz="2800">
                <a:latin typeface="Calibri"/>
                <a:cs typeface="Calibri"/>
              </a:rPr>
              <a:t>the</a:t>
            </a:r>
            <a:r>
              <a:rPr sz="2800" spc="-30">
                <a:latin typeface="Calibri"/>
                <a:cs typeface="Calibri"/>
              </a:rPr>
              <a:t> </a:t>
            </a:r>
            <a:r>
              <a:rPr sz="2800">
                <a:latin typeface="Calibri"/>
                <a:cs typeface="Calibri"/>
              </a:rPr>
              <a:t>website</a:t>
            </a:r>
            <a:r>
              <a:rPr sz="2800" spc="-55">
                <a:latin typeface="Calibri"/>
                <a:cs typeface="Calibri"/>
              </a:rPr>
              <a:t> </a:t>
            </a:r>
            <a:r>
              <a:rPr sz="2800">
                <a:latin typeface="Calibri"/>
                <a:cs typeface="Calibri"/>
              </a:rPr>
              <a:t>of</a:t>
            </a:r>
            <a:r>
              <a:rPr sz="2800" spc="-55">
                <a:latin typeface="Calibri"/>
                <a:cs typeface="Calibri"/>
              </a:rPr>
              <a:t> </a:t>
            </a:r>
            <a:r>
              <a:rPr sz="2800">
                <a:latin typeface="Calibri"/>
                <a:cs typeface="Calibri"/>
              </a:rPr>
              <a:t>HEC</a:t>
            </a:r>
            <a:r>
              <a:rPr sz="2800" spc="-60">
                <a:latin typeface="Calibri"/>
                <a:cs typeface="Calibri"/>
              </a:rPr>
              <a:t> </a:t>
            </a:r>
            <a:r>
              <a:rPr sz="2800">
                <a:latin typeface="Calibri"/>
                <a:cs typeface="Calibri"/>
              </a:rPr>
              <a:t>National</a:t>
            </a:r>
            <a:r>
              <a:rPr sz="2800" spc="-65">
                <a:latin typeface="Calibri"/>
                <a:cs typeface="Calibri"/>
              </a:rPr>
              <a:t> </a:t>
            </a:r>
            <a:r>
              <a:rPr sz="2800">
                <a:latin typeface="Calibri"/>
                <a:cs typeface="Calibri"/>
              </a:rPr>
              <a:t>Digital</a:t>
            </a:r>
            <a:r>
              <a:rPr sz="2800" spc="-90">
                <a:latin typeface="Calibri"/>
                <a:cs typeface="Calibri"/>
              </a:rPr>
              <a:t> </a:t>
            </a:r>
            <a:r>
              <a:rPr sz="2800" spc="-10">
                <a:latin typeface="Calibri"/>
                <a:cs typeface="Calibri"/>
              </a:rPr>
              <a:t>Library.</a:t>
            </a:r>
            <a:endParaRPr sz="2800">
              <a:latin typeface="Calibri"/>
              <a:cs typeface="Calibri"/>
            </a:endParaRPr>
          </a:p>
          <a:p>
            <a:pPr marL="527685" indent="-514984">
              <a:lnSpc>
                <a:spcPct val="100000"/>
              </a:lnSpc>
              <a:spcBef>
                <a:spcPts val="670"/>
              </a:spcBef>
              <a:buAutoNum type="arabicPeriod"/>
              <a:tabLst>
                <a:tab pos="527685" algn="l"/>
              </a:tabLst>
            </a:pPr>
            <a:r>
              <a:rPr sz="2800">
                <a:latin typeface="Calibri"/>
                <a:cs typeface="Calibri"/>
              </a:rPr>
              <a:t>On</a:t>
            </a:r>
            <a:r>
              <a:rPr sz="2800" spc="-40">
                <a:latin typeface="Calibri"/>
                <a:cs typeface="Calibri"/>
              </a:rPr>
              <a:t> </a:t>
            </a:r>
            <a:r>
              <a:rPr sz="2800">
                <a:latin typeface="Calibri"/>
                <a:cs typeface="Calibri"/>
              </a:rPr>
              <a:t>Home</a:t>
            </a:r>
            <a:r>
              <a:rPr sz="2800" spc="-55">
                <a:latin typeface="Calibri"/>
                <a:cs typeface="Calibri"/>
              </a:rPr>
              <a:t> </a:t>
            </a:r>
            <a:r>
              <a:rPr sz="2800">
                <a:latin typeface="Calibri"/>
                <a:cs typeface="Calibri"/>
              </a:rPr>
              <a:t>Page,</a:t>
            </a:r>
            <a:r>
              <a:rPr sz="2800" spc="-30">
                <a:latin typeface="Calibri"/>
                <a:cs typeface="Calibri"/>
              </a:rPr>
              <a:t> </a:t>
            </a:r>
            <a:r>
              <a:rPr sz="2800">
                <a:latin typeface="Calibri"/>
                <a:cs typeface="Calibri"/>
              </a:rPr>
              <a:t>click</a:t>
            </a:r>
            <a:r>
              <a:rPr sz="2800" spc="-30">
                <a:latin typeface="Calibri"/>
                <a:cs typeface="Calibri"/>
              </a:rPr>
              <a:t> </a:t>
            </a:r>
            <a:r>
              <a:rPr sz="2800">
                <a:latin typeface="Calibri"/>
                <a:cs typeface="Calibri"/>
              </a:rPr>
              <a:t>on</a:t>
            </a:r>
            <a:r>
              <a:rPr sz="2800" spc="-55">
                <a:latin typeface="Calibri"/>
                <a:cs typeface="Calibri"/>
              </a:rPr>
              <a:t> </a:t>
            </a:r>
            <a:r>
              <a:rPr sz="2800">
                <a:latin typeface="Calibri"/>
                <a:cs typeface="Calibri"/>
              </a:rPr>
              <a:t>the</a:t>
            </a:r>
            <a:r>
              <a:rPr sz="2800" spc="-25">
                <a:latin typeface="Calibri"/>
                <a:cs typeface="Calibri"/>
              </a:rPr>
              <a:t> </a:t>
            </a:r>
            <a:r>
              <a:rPr sz="2800" spc="-10">
                <a:latin typeface="Calibri"/>
                <a:cs typeface="Calibri"/>
              </a:rPr>
              <a:t>INSTITUTES.</a:t>
            </a:r>
            <a:endParaRPr sz="2800">
              <a:latin typeface="Calibri"/>
              <a:cs typeface="Calibri"/>
            </a:endParaRPr>
          </a:p>
          <a:p>
            <a:pPr marL="527685" marR="5080" indent="-515620">
              <a:lnSpc>
                <a:spcPts val="3030"/>
              </a:lnSpc>
              <a:spcBef>
                <a:spcPts val="1030"/>
              </a:spcBef>
              <a:buAutoNum type="arabicPeriod"/>
              <a:tabLst>
                <a:tab pos="527685" algn="l"/>
              </a:tabLst>
            </a:pPr>
            <a:r>
              <a:rPr sz="2800">
                <a:latin typeface="Calibri"/>
                <a:cs typeface="Calibri"/>
              </a:rPr>
              <a:t>A</a:t>
            </a:r>
            <a:r>
              <a:rPr sz="2800" spc="-35">
                <a:latin typeface="Calibri"/>
                <a:cs typeface="Calibri"/>
              </a:rPr>
              <a:t> </a:t>
            </a:r>
            <a:r>
              <a:rPr sz="2800">
                <a:latin typeface="Calibri"/>
                <a:cs typeface="Calibri"/>
              </a:rPr>
              <a:t>page</a:t>
            </a:r>
            <a:r>
              <a:rPr sz="2800" spc="-35">
                <a:latin typeface="Calibri"/>
                <a:cs typeface="Calibri"/>
              </a:rPr>
              <a:t> </a:t>
            </a:r>
            <a:r>
              <a:rPr sz="2800">
                <a:latin typeface="Calibri"/>
                <a:cs typeface="Calibri"/>
              </a:rPr>
              <a:t>will</a:t>
            </a:r>
            <a:r>
              <a:rPr sz="2800" spc="-85">
                <a:latin typeface="Calibri"/>
                <a:cs typeface="Calibri"/>
              </a:rPr>
              <a:t> </a:t>
            </a:r>
            <a:r>
              <a:rPr sz="2800">
                <a:latin typeface="Calibri"/>
                <a:cs typeface="Calibri"/>
              </a:rPr>
              <a:t>appear</a:t>
            </a:r>
            <a:r>
              <a:rPr sz="2800" spc="-20">
                <a:latin typeface="Calibri"/>
                <a:cs typeface="Calibri"/>
              </a:rPr>
              <a:t> </a:t>
            </a:r>
            <a:r>
              <a:rPr sz="2800">
                <a:latin typeface="Calibri"/>
                <a:cs typeface="Calibri"/>
              </a:rPr>
              <a:t>showing</a:t>
            </a:r>
            <a:r>
              <a:rPr sz="2800" spc="-100">
                <a:latin typeface="Calibri"/>
                <a:cs typeface="Calibri"/>
              </a:rPr>
              <a:t> </a:t>
            </a:r>
            <a:r>
              <a:rPr sz="2800">
                <a:latin typeface="Calibri"/>
                <a:cs typeface="Calibri"/>
              </a:rPr>
              <a:t>the</a:t>
            </a:r>
            <a:r>
              <a:rPr sz="2800" spc="-35">
                <a:latin typeface="Calibri"/>
                <a:cs typeface="Calibri"/>
              </a:rPr>
              <a:t> </a:t>
            </a:r>
            <a:r>
              <a:rPr sz="2800">
                <a:latin typeface="Calibri"/>
                <a:cs typeface="Calibri"/>
              </a:rPr>
              <a:t>universities</a:t>
            </a:r>
            <a:r>
              <a:rPr sz="2800" spc="-60">
                <a:latin typeface="Calibri"/>
                <a:cs typeface="Calibri"/>
              </a:rPr>
              <a:t> </a:t>
            </a:r>
            <a:r>
              <a:rPr sz="2800">
                <a:latin typeface="Calibri"/>
                <a:cs typeface="Calibri"/>
              </a:rPr>
              <a:t>from</a:t>
            </a:r>
            <a:r>
              <a:rPr sz="2800" spc="-70">
                <a:latin typeface="Calibri"/>
                <a:cs typeface="Calibri"/>
              </a:rPr>
              <a:t> </a:t>
            </a:r>
            <a:r>
              <a:rPr sz="2800" spc="-10">
                <a:latin typeface="Calibri"/>
                <a:cs typeface="Calibri"/>
              </a:rPr>
              <a:t>Public </a:t>
            </a:r>
            <a:r>
              <a:rPr sz="2800">
                <a:latin typeface="Calibri"/>
                <a:cs typeface="Calibri"/>
              </a:rPr>
              <a:t>and</a:t>
            </a:r>
            <a:r>
              <a:rPr sz="2800" spc="-60">
                <a:latin typeface="Calibri"/>
                <a:cs typeface="Calibri"/>
              </a:rPr>
              <a:t> </a:t>
            </a:r>
            <a:r>
              <a:rPr sz="2800">
                <a:latin typeface="Calibri"/>
                <a:cs typeface="Calibri"/>
              </a:rPr>
              <a:t>Private</a:t>
            </a:r>
            <a:r>
              <a:rPr sz="2800" spc="-80">
                <a:latin typeface="Calibri"/>
                <a:cs typeface="Calibri"/>
              </a:rPr>
              <a:t> </a:t>
            </a:r>
            <a:r>
              <a:rPr sz="2800">
                <a:latin typeface="Calibri"/>
                <a:cs typeface="Calibri"/>
              </a:rPr>
              <a:t>Sector</a:t>
            </a:r>
            <a:r>
              <a:rPr sz="2800" spc="-80">
                <a:latin typeface="Calibri"/>
                <a:cs typeface="Calibri"/>
              </a:rPr>
              <a:t> </a:t>
            </a:r>
            <a:r>
              <a:rPr sz="2800">
                <a:latin typeface="Calibri"/>
                <a:cs typeface="Calibri"/>
              </a:rPr>
              <a:t>and</a:t>
            </a:r>
            <a:r>
              <a:rPr sz="2800" spc="-60">
                <a:latin typeface="Calibri"/>
                <a:cs typeface="Calibri"/>
              </a:rPr>
              <a:t> </a:t>
            </a:r>
            <a:r>
              <a:rPr sz="2800">
                <a:latin typeface="Calibri"/>
                <a:cs typeface="Calibri"/>
              </a:rPr>
              <a:t>other</a:t>
            </a:r>
            <a:r>
              <a:rPr sz="2800" spc="-75">
                <a:latin typeface="Calibri"/>
                <a:cs typeface="Calibri"/>
              </a:rPr>
              <a:t> </a:t>
            </a:r>
            <a:r>
              <a:rPr sz="2800">
                <a:latin typeface="Calibri"/>
                <a:cs typeface="Calibri"/>
              </a:rPr>
              <a:t>Institutes</a:t>
            </a:r>
            <a:r>
              <a:rPr sz="2800" spc="-50">
                <a:latin typeface="Calibri"/>
                <a:cs typeface="Calibri"/>
              </a:rPr>
              <a:t> </a:t>
            </a:r>
            <a:r>
              <a:rPr sz="2800">
                <a:latin typeface="Calibri"/>
                <a:cs typeface="Calibri"/>
              </a:rPr>
              <a:t>which</a:t>
            </a:r>
            <a:r>
              <a:rPr sz="2800" spc="-85">
                <a:latin typeface="Calibri"/>
                <a:cs typeface="Calibri"/>
              </a:rPr>
              <a:t> </a:t>
            </a:r>
            <a:r>
              <a:rPr sz="2800">
                <a:latin typeface="Calibri"/>
                <a:cs typeface="Calibri"/>
              </a:rPr>
              <a:t>have</a:t>
            </a:r>
            <a:r>
              <a:rPr sz="2800" spc="-75">
                <a:latin typeface="Calibri"/>
                <a:cs typeface="Calibri"/>
              </a:rPr>
              <a:t> </a:t>
            </a:r>
            <a:r>
              <a:rPr sz="2800" spc="-10">
                <a:latin typeface="Calibri"/>
                <a:cs typeface="Calibri"/>
              </a:rPr>
              <a:t>access </a:t>
            </a:r>
            <a:r>
              <a:rPr sz="2800">
                <a:latin typeface="Calibri"/>
                <a:cs typeface="Calibri"/>
              </a:rPr>
              <a:t>to</a:t>
            </a:r>
            <a:r>
              <a:rPr sz="2800" spc="-45">
                <a:latin typeface="Calibri"/>
                <a:cs typeface="Calibri"/>
              </a:rPr>
              <a:t> </a:t>
            </a:r>
            <a:r>
              <a:rPr sz="2800">
                <a:latin typeface="Calibri"/>
                <a:cs typeface="Calibri"/>
              </a:rPr>
              <a:t>HEC</a:t>
            </a:r>
            <a:r>
              <a:rPr sz="2800" spc="-65">
                <a:latin typeface="Calibri"/>
                <a:cs typeface="Calibri"/>
              </a:rPr>
              <a:t> </a:t>
            </a:r>
            <a:r>
              <a:rPr sz="2800">
                <a:latin typeface="Calibri"/>
                <a:cs typeface="Calibri"/>
              </a:rPr>
              <a:t>National</a:t>
            </a:r>
            <a:r>
              <a:rPr sz="2800" spc="-90">
                <a:latin typeface="Calibri"/>
                <a:cs typeface="Calibri"/>
              </a:rPr>
              <a:t> </a:t>
            </a:r>
            <a:r>
              <a:rPr sz="2800">
                <a:latin typeface="Calibri"/>
                <a:cs typeface="Calibri"/>
              </a:rPr>
              <a:t>Digital</a:t>
            </a:r>
            <a:r>
              <a:rPr sz="2800" spc="-75">
                <a:latin typeface="Calibri"/>
                <a:cs typeface="Calibri"/>
              </a:rPr>
              <a:t> </a:t>
            </a:r>
            <a:r>
              <a:rPr sz="2800">
                <a:latin typeface="Calibri"/>
                <a:cs typeface="Calibri"/>
              </a:rPr>
              <a:t>Library</a:t>
            </a:r>
            <a:r>
              <a:rPr sz="2800" spc="-95">
                <a:latin typeface="Calibri"/>
                <a:cs typeface="Calibri"/>
              </a:rPr>
              <a:t> </a:t>
            </a:r>
            <a:r>
              <a:rPr sz="2800" spc="-10">
                <a:latin typeface="Calibri"/>
                <a:cs typeface="Calibri"/>
              </a:rPr>
              <a:t>(HNDL).</a:t>
            </a:r>
            <a:endParaRPr sz="2800">
              <a:latin typeface="Calibri"/>
              <a:cs typeface="Calibri"/>
            </a:endParaRPr>
          </a:p>
        </p:txBody>
      </p:sp>
    </p:spTree>
    <p:extLst>
      <p:ext uri="{BB962C8B-B14F-4D97-AF65-F5344CB8AC3E}">
        <p14:creationId xmlns:p14="http://schemas.microsoft.com/office/powerpoint/2010/main" val="321409751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MPGN</a:t>
            </a:r>
          </a:p>
        </p:txBody>
      </p:sp>
      <p:sp>
        <p:nvSpPr>
          <p:cNvPr id="3" name="Content Placeholder 2"/>
          <p:cNvSpPr>
            <a:spLocks noGrp="1"/>
          </p:cNvSpPr>
          <p:nvPr>
            <p:ph idx="1"/>
          </p:nvPr>
        </p:nvSpPr>
        <p:spPr/>
        <p:txBody>
          <a:bodyPr/>
          <a:lstStyle/>
          <a:p>
            <a:r>
              <a:rPr lang="en-US" sz="2400" err="1"/>
              <a:t>Immunoflorescence </a:t>
            </a:r>
          </a:p>
          <a:p>
            <a:pPr lvl="1"/>
            <a:r>
              <a:rPr lang="en-US" sz="2400"/>
              <a:t>Type I --- subendothelial deposits</a:t>
            </a:r>
          </a:p>
          <a:p>
            <a:pPr lvl="1"/>
            <a:r>
              <a:rPr lang="en-US" sz="2400"/>
              <a:t>Type II --- dense deposit disease</a:t>
            </a:r>
          </a:p>
          <a:p>
            <a:endParaRPr lang="en-US"/>
          </a:p>
        </p:txBody>
      </p:sp>
      <p:sp>
        <p:nvSpPr>
          <p:cNvPr id="4" name="object 23">
            <a:extLst>
              <a:ext uri="{FF2B5EF4-FFF2-40B4-BE49-F238E27FC236}">
                <a16:creationId xmlns:a16="http://schemas.microsoft.com/office/drawing/2014/main" id="{E5AF382B-F3BD-C0C0-2F86-A94264EDA192}"/>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09211238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Autofit/>
          </a:bodyPr>
          <a:lstStyle/>
          <a:p>
            <a:r>
              <a:rPr lang="en-US" sz="4000" dirty="0"/>
              <a:t>Secondary Causes </a:t>
            </a:r>
            <a:r>
              <a:rPr lang="en-US" sz="4000" dirty="0" err="1"/>
              <a:t>causes</a:t>
            </a:r>
            <a:r>
              <a:rPr lang="en-US" sz="4000" dirty="0"/>
              <a:t> of nephrotic syndrome </a:t>
            </a:r>
          </a:p>
        </p:txBody>
      </p:sp>
      <p:sp>
        <p:nvSpPr>
          <p:cNvPr id="23555" name="Content Placeholder 2"/>
          <p:cNvSpPr>
            <a:spLocks noGrp="1"/>
          </p:cNvSpPr>
          <p:nvPr>
            <p:ph idx="1"/>
          </p:nvPr>
        </p:nvSpPr>
        <p:spPr/>
        <p:txBody>
          <a:bodyPr>
            <a:normAutofit/>
          </a:bodyPr>
          <a:lstStyle/>
          <a:p>
            <a:r>
              <a:rPr lang="en-US" sz="2400" b="1"/>
              <a:t>SLE (lupus nephritis)</a:t>
            </a:r>
          </a:p>
          <a:p>
            <a:r>
              <a:rPr lang="en-US" sz="2400" b="1"/>
              <a:t>Diabetes mellitus. </a:t>
            </a:r>
          </a:p>
          <a:p>
            <a:r>
              <a:rPr lang="en-US" sz="2400" b="1" err="1"/>
              <a:t>Amyloidosis</a:t>
            </a:r>
            <a:endParaRPr lang="en-US" sz="2400" b="1"/>
          </a:p>
          <a:p>
            <a:r>
              <a:rPr lang="en-US" sz="2400"/>
              <a:t>Viral infections </a:t>
            </a:r>
          </a:p>
          <a:p>
            <a:r>
              <a:rPr lang="en-US" sz="2400"/>
              <a:t>Malignancy</a:t>
            </a:r>
          </a:p>
          <a:p>
            <a:r>
              <a:rPr lang="en-US" sz="2400"/>
              <a:t>Pre-eclampsia</a:t>
            </a:r>
          </a:p>
          <a:p>
            <a:r>
              <a:rPr lang="en-US" sz="2400"/>
              <a:t>Some glomerulonephritis (including RPGN)</a:t>
            </a:r>
          </a:p>
          <a:p>
            <a:r>
              <a:rPr lang="en-US" sz="2400" err="1"/>
              <a:t>Vasculitic disorders</a:t>
            </a:r>
          </a:p>
          <a:p>
            <a:r>
              <a:rPr lang="en-US" sz="2400"/>
              <a:t>Miscellaneous</a:t>
            </a:r>
          </a:p>
          <a:p>
            <a:endParaRPr lang="en-US"/>
          </a:p>
        </p:txBody>
      </p:sp>
      <p:sp>
        <p:nvSpPr>
          <p:cNvPr id="2" name="object 23">
            <a:extLst>
              <a:ext uri="{FF2B5EF4-FFF2-40B4-BE49-F238E27FC236}">
                <a16:creationId xmlns:a16="http://schemas.microsoft.com/office/drawing/2014/main" id="{70F67097-282F-700C-4B49-52EBB19B9D9C}"/>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267143140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Diabetic nephropathy</a:t>
            </a:r>
            <a:endParaRPr lang="en-US"/>
          </a:p>
        </p:txBody>
      </p:sp>
      <p:sp>
        <p:nvSpPr>
          <p:cNvPr id="3" name="Content Placeholder 2"/>
          <p:cNvSpPr>
            <a:spLocks noGrp="1"/>
          </p:cNvSpPr>
          <p:nvPr>
            <p:ph idx="1"/>
          </p:nvPr>
        </p:nvSpPr>
        <p:spPr>
          <a:xfrm>
            <a:off x="838200" y="1825625"/>
            <a:ext cx="7196528" cy="4351338"/>
          </a:xfrm>
        </p:spPr>
        <p:txBody>
          <a:bodyPr>
            <a:normAutofit/>
          </a:bodyPr>
          <a:lstStyle/>
          <a:p>
            <a:r>
              <a:rPr lang="en-US" sz="2400"/>
              <a:t>The kidneys are prime targets of diabetes </a:t>
            </a:r>
          </a:p>
          <a:p>
            <a:r>
              <a:rPr lang="en-US" sz="2400"/>
              <a:t>The lesions include mainly: </a:t>
            </a:r>
          </a:p>
          <a:p>
            <a:r>
              <a:rPr lang="en-US" sz="2400"/>
              <a:t>(1) glomerular lesions; </a:t>
            </a:r>
          </a:p>
          <a:p>
            <a:r>
              <a:rPr lang="en-US" sz="2400"/>
              <a:t>(2) renal vascular lesions, principally arteriolosclerosis</a:t>
            </a:r>
          </a:p>
          <a:p>
            <a:r>
              <a:rPr lang="en-US" sz="2400"/>
              <a:t>(3) pyelonephritis, including necrotizing papillitis</a:t>
            </a:r>
            <a:r>
              <a:rPr lang="en-US"/>
              <a:t>.</a:t>
            </a:r>
          </a:p>
        </p:txBody>
      </p:sp>
      <p:pic>
        <p:nvPicPr>
          <p:cNvPr id="18436" name="Picture 4" descr="Renal papilla - Location, Function, Disorders and Pictures - Body ..."/>
          <p:cNvPicPr>
            <a:picLocks noChangeAspect="1" noChangeArrowheads="1"/>
          </p:cNvPicPr>
          <p:nvPr/>
        </p:nvPicPr>
        <p:blipFill>
          <a:blip r:embed="rId2"/>
          <a:stretch>
            <a:fillRect/>
          </a:stretch>
        </p:blipFill>
        <p:spPr bwMode="auto">
          <a:xfrm>
            <a:off x="7244122" y="1379094"/>
            <a:ext cx="4773069" cy="4589489"/>
          </a:xfrm>
          <a:prstGeom prst="rect">
            <a:avLst/>
          </a:prstGeom>
          <a:noFill/>
        </p:spPr>
      </p:pic>
      <p:sp>
        <p:nvSpPr>
          <p:cNvPr id="4" name="object 23">
            <a:extLst>
              <a:ext uri="{FF2B5EF4-FFF2-40B4-BE49-F238E27FC236}">
                <a16:creationId xmlns:a16="http://schemas.microsoft.com/office/drawing/2014/main" id="{E80237D7-3584-7E3A-616A-69850977CED0}"/>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296055813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Diabetic nephropathy</a:t>
            </a:r>
            <a:endParaRPr lang="en-US"/>
          </a:p>
        </p:txBody>
      </p:sp>
      <p:sp>
        <p:nvSpPr>
          <p:cNvPr id="3" name="Content Placeholder 2"/>
          <p:cNvSpPr>
            <a:spLocks noGrp="1"/>
          </p:cNvSpPr>
          <p:nvPr>
            <p:ph idx="1"/>
          </p:nvPr>
        </p:nvSpPr>
        <p:spPr/>
        <p:txBody>
          <a:bodyPr>
            <a:normAutofit/>
          </a:bodyPr>
          <a:lstStyle/>
          <a:p>
            <a:r>
              <a:rPr lang="en-US" sz="2400" b="1" err="1"/>
              <a:t>Glomerular lesions </a:t>
            </a:r>
          </a:p>
          <a:p>
            <a:pPr marL="514350" indent="-514350">
              <a:buFont typeface="+mj-lt"/>
              <a:buAutoNum type="arabicPeriod"/>
            </a:pPr>
            <a:r>
              <a:rPr lang="en-US" sz="2400"/>
              <a:t>Capillary basement membrane thickening</a:t>
            </a:r>
          </a:p>
          <a:p>
            <a:pPr marL="514350" indent="-514350">
              <a:buFont typeface="+mj-lt"/>
              <a:buAutoNum type="arabicPeriod"/>
            </a:pPr>
            <a:r>
              <a:rPr lang="en-US" sz="2400"/>
              <a:t>Nodular glomerulosclerosis </a:t>
            </a:r>
          </a:p>
          <a:p>
            <a:pPr marL="514350" indent="-514350">
              <a:buFont typeface="+mj-lt"/>
              <a:buAutoNum type="arabicPeriod"/>
            </a:pPr>
            <a:r>
              <a:rPr lang="en-US" sz="2400"/>
              <a:t>Diffuse mesangial sclerosis</a:t>
            </a:r>
            <a:br>
              <a:rPr lang="en-US"/>
            </a:br>
            <a:br>
              <a:rPr lang="en-US"/>
            </a:br>
            <a:endParaRPr lang="en-US"/>
          </a:p>
        </p:txBody>
      </p:sp>
      <p:sp>
        <p:nvSpPr>
          <p:cNvPr id="4" name="object 23">
            <a:extLst>
              <a:ext uri="{FF2B5EF4-FFF2-40B4-BE49-F238E27FC236}">
                <a16:creationId xmlns:a16="http://schemas.microsoft.com/office/drawing/2014/main" id="{C7D74894-67A6-827B-3EAA-43350CCE2259}"/>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213779098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Diabetic nephropathy</a:t>
            </a:r>
            <a:endParaRPr lang="en-US"/>
          </a:p>
        </p:txBody>
      </p:sp>
      <p:sp>
        <p:nvSpPr>
          <p:cNvPr id="3" name="Content Placeholder 2"/>
          <p:cNvSpPr>
            <a:spLocks noGrp="1"/>
          </p:cNvSpPr>
          <p:nvPr>
            <p:ph idx="1"/>
          </p:nvPr>
        </p:nvSpPr>
        <p:spPr>
          <a:xfrm>
            <a:off x="838200" y="1825625"/>
            <a:ext cx="5802443" cy="4351338"/>
          </a:xfrm>
        </p:spPr>
        <p:txBody>
          <a:bodyPr/>
          <a:lstStyle/>
          <a:p>
            <a:r>
              <a:rPr lang="en-US" sz="2400"/>
              <a:t>1. Capillary basement membrane thickening</a:t>
            </a:r>
          </a:p>
          <a:p>
            <a:r>
              <a:rPr lang="en-US" sz="2400"/>
              <a:t>Renal glomerulus showing markedly thickened glomerular basement membrane </a:t>
            </a:r>
            <a:br>
              <a:rPr lang="en-US"/>
            </a:br>
            <a:br>
              <a:rPr lang="en-US"/>
            </a:br>
            <a:endParaRPr lang="en-US"/>
          </a:p>
        </p:txBody>
      </p:sp>
      <p:pic>
        <p:nvPicPr>
          <p:cNvPr id="16386" name="Picture 2" descr="Kidney Biopsy of the Month: Diabetic Nephropathy - Renal Fellow ..."/>
          <p:cNvPicPr>
            <a:picLocks noChangeAspect="1" noChangeArrowheads="1"/>
          </p:cNvPicPr>
          <p:nvPr/>
        </p:nvPicPr>
        <p:blipFill>
          <a:blip r:embed="rId2"/>
          <a:stretch>
            <a:fillRect/>
          </a:stretch>
        </p:blipFill>
        <p:spPr bwMode="auto">
          <a:xfrm>
            <a:off x="6916139" y="1893315"/>
            <a:ext cx="4762500" cy="4143376"/>
          </a:xfrm>
          <a:prstGeom prst="rect">
            <a:avLst/>
          </a:prstGeom>
          <a:noFill/>
        </p:spPr>
      </p:pic>
      <p:sp>
        <p:nvSpPr>
          <p:cNvPr id="4" name="object 23">
            <a:extLst>
              <a:ext uri="{FF2B5EF4-FFF2-40B4-BE49-F238E27FC236}">
                <a16:creationId xmlns:a16="http://schemas.microsoft.com/office/drawing/2014/main" id="{B6F6728C-B5FA-68FF-009A-1B8C2795E072}"/>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7736210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Diabetic nephropathy</a:t>
            </a:r>
            <a:endParaRPr lang="en-US"/>
          </a:p>
        </p:txBody>
      </p:sp>
      <p:sp>
        <p:nvSpPr>
          <p:cNvPr id="3" name="Content Placeholder 2"/>
          <p:cNvSpPr>
            <a:spLocks noGrp="1"/>
          </p:cNvSpPr>
          <p:nvPr>
            <p:ph idx="1"/>
          </p:nvPr>
        </p:nvSpPr>
        <p:spPr>
          <a:xfrm>
            <a:off x="838200" y="1825625"/>
            <a:ext cx="5127885" cy="4351338"/>
          </a:xfrm>
        </p:spPr>
        <p:txBody>
          <a:bodyPr>
            <a:normAutofit fontScale="92500" lnSpcReduction="10000"/>
          </a:bodyPr>
          <a:lstStyle/>
          <a:p>
            <a:r>
              <a:rPr lang="en-US" b="1"/>
              <a:t>2. Nodular glomerulosclerosis </a:t>
            </a:r>
            <a:r>
              <a:rPr lang="en-US"/>
              <a:t>(Kimmelstiel-Wilson lesion) </a:t>
            </a:r>
          </a:p>
          <a:p>
            <a:r>
              <a:rPr lang="en-US"/>
              <a:t>Characterized by nodules of pink hyaline material that form in mesangial regions between glomerular capillary loops. </a:t>
            </a:r>
          </a:p>
          <a:p>
            <a:r>
              <a:rPr lang="en-US"/>
              <a:t>Caused by a marked increase in mesangial matrix </a:t>
            </a:r>
          </a:p>
          <a:p>
            <a:r>
              <a:rPr lang="en-US"/>
              <a:t>Markedly thickened arteriole  at the lower right, which is typical of hyaline arteriolosclerosis seen in diabetic kidneys.</a:t>
            </a:r>
          </a:p>
        </p:txBody>
      </p:sp>
      <p:pic>
        <p:nvPicPr>
          <p:cNvPr id="4" name="Picture 2"/>
          <p:cNvPicPr>
            <a:picLocks noChangeAspect="1" noChangeArrowheads="1"/>
          </p:cNvPicPr>
          <p:nvPr/>
        </p:nvPicPr>
        <p:blipFill>
          <a:blip r:embed="rId2"/>
          <a:srcRect l="10484" t="24795" r="41589" b="19877"/>
          <a:stretch>
            <a:fillRect/>
          </a:stretch>
        </p:blipFill>
        <p:spPr bwMode="auto">
          <a:xfrm>
            <a:off x="5956092" y="1783830"/>
            <a:ext cx="6235908" cy="4047344"/>
          </a:xfrm>
          <a:prstGeom prst="rect">
            <a:avLst/>
          </a:prstGeom>
          <a:noFill/>
          <a:ln w="9525">
            <a:noFill/>
            <a:miter lim="800000"/>
          </a:ln>
          <a:effectLst/>
        </p:spPr>
      </p:pic>
      <p:sp>
        <p:nvSpPr>
          <p:cNvPr id="5" name="object 23">
            <a:extLst>
              <a:ext uri="{FF2B5EF4-FFF2-40B4-BE49-F238E27FC236}">
                <a16:creationId xmlns:a16="http://schemas.microsoft.com/office/drawing/2014/main" id="{C01BAEC1-D5C1-3D0B-C822-6E81C24FBACA}"/>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95768044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Diabetic nephropathy</a:t>
            </a:r>
            <a:endParaRPr lang="en-US"/>
          </a:p>
        </p:txBody>
      </p:sp>
      <p:sp>
        <p:nvSpPr>
          <p:cNvPr id="3" name="Content Placeholder 2"/>
          <p:cNvSpPr>
            <a:spLocks noGrp="1"/>
          </p:cNvSpPr>
          <p:nvPr>
            <p:ph idx="1"/>
          </p:nvPr>
        </p:nvSpPr>
        <p:spPr>
          <a:xfrm>
            <a:off x="838200" y="1825625"/>
            <a:ext cx="6177455" cy="4351338"/>
          </a:xfrm>
        </p:spPr>
        <p:txBody>
          <a:bodyPr>
            <a:normAutofit/>
          </a:bodyPr>
          <a:lstStyle/>
          <a:p>
            <a:r>
              <a:rPr lang="en-US" b="1"/>
              <a:t>3. </a:t>
            </a:r>
            <a:r>
              <a:rPr lang="en-US" sz="2400" b="1"/>
              <a:t>Diffuse mesangial sclerosis </a:t>
            </a:r>
          </a:p>
          <a:p>
            <a:r>
              <a:rPr lang="en-US" sz="2400"/>
              <a:t>Increase in mesangial matrix  and mesangial cell proliferation and basement membrane thickening. </a:t>
            </a:r>
          </a:p>
        </p:txBody>
      </p:sp>
      <p:pic>
        <p:nvPicPr>
          <p:cNvPr id="6148" name="Picture 4"/>
          <p:cNvPicPr>
            <a:picLocks noChangeAspect="1" noChangeArrowheads="1"/>
          </p:cNvPicPr>
          <p:nvPr/>
        </p:nvPicPr>
        <p:blipFill>
          <a:blip r:embed="rId2"/>
          <a:srcRect l="11097" t="30789" r="41436" b="13678"/>
          <a:stretch>
            <a:fillRect/>
          </a:stretch>
        </p:blipFill>
        <p:spPr bwMode="auto">
          <a:xfrm rot="5400000">
            <a:off x="6572774" y="1652123"/>
            <a:ext cx="5685974" cy="4186133"/>
          </a:xfrm>
          <a:prstGeom prst="rect">
            <a:avLst/>
          </a:prstGeom>
          <a:noFill/>
          <a:ln w="9525">
            <a:noFill/>
            <a:miter lim="800000"/>
          </a:ln>
          <a:effectLst/>
        </p:spPr>
      </p:pic>
      <p:sp>
        <p:nvSpPr>
          <p:cNvPr id="4" name="object 23">
            <a:extLst>
              <a:ext uri="{FF2B5EF4-FFF2-40B4-BE49-F238E27FC236}">
                <a16:creationId xmlns:a16="http://schemas.microsoft.com/office/drawing/2014/main" id="{A581D426-9065-37B5-9718-D0BA394F71E4}"/>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51483952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Diabetic nephropathy</a:t>
            </a:r>
            <a:endParaRPr lang="en-US"/>
          </a:p>
        </p:txBody>
      </p:sp>
      <p:sp>
        <p:nvSpPr>
          <p:cNvPr id="3" name="Content Placeholder 2"/>
          <p:cNvSpPr>
            <a:spLocks noGrp="1"/>
          </p:cNvSpPr>
          <p:nvPr>
            <p:ph idx="1"/>
          </p:nvPr>
        </p:nvSpPr>
        <p:spPr>
          <a:xfrm>
            <a:off x="838200" y="1990515"/>
            <a:ext cx="6117236" cy="4351338"/>
          </a:xfrm>
        </p:spPr>
        <p:txBody>
          <a:bodyPr>
            <a:normAutofit/>
          </a:bodyPr>
          <a:lstStyle/>
          <a:p>
            <a:r>
              <a:rPr lang="en-US" sz="2400"/>
              <a:t>Both the diffuse and the nodular forms of glomerulosclerosis induce sufficient ischemia to cause scarring of the kidneys </a:t>
            </a:r>
          </a:p>
          <a:p>
            <a:r>
              <a:rPr lang="en-US" sz="2400" b="1" err="1"/>
              <a:t>Nephrosclerosis </a:t>
            </a:r>
            <a:r>
              <a:rPr lang="en-US" sz="2400"/>
              <a:t>manifested by a finely granular–appearing cortical surface.</a:t>
            </a:r>
          </a:p>
          <a:p>
            <a:r>
              <a:rPr lang="en-US" sz="2400"/>
              <a:t>On sectioning there is marked thinning of the cortex</a:t>
            </a:r>
            <a:r>
              <a:rPr lang="en-US" sz="2400" i="1"/>
              <a:t>. </a:t>
            </a:r>
          </a:p>
          <a:p>
            <a:r>
              <a:rPr lang="en-US" sz="2400"/>
              <a:t>Additional features seen here are some irregular depressions, the result of pyelonephritis</a:t>
            </a:r>
          </a:p>
        </p:txBody>
      </p:sp>
      <p:pic>
        <p:nvPicPr>
          <p:cNvPr id="4098" name="Picture 2"/>
          <p:cNvPicPr>
            <a:picLocks noChangeAspect="1" noChangeArrowheads="1"/>
          </p:cNvPicPr>
          <p:nvPr/>
        </p:nvPicPr>
        <p:blipFill>
          <a:blip r:embed="rId2"/>
          <a:srcRect l="53227" t="13730" r="12325" b="28688"/>
          <a:stretch>
            <a:fillRect/>
          </a:stretch>
        </p:blipFill>
        <p:spPr bwMode="auto">
          <a:xfrm>
            <a:off x="7000407" y="2218544"/>
            <a:ext cx="4482059" cy="4212236"/>
          </a:xfrm>
          <a:prstGeom prst="rect">
            <a:avLst/>
          </a:prstGeom>
          <a:noFill/>
          <a:ln w="9525">
            <a:noFill/>
            <a:miter lim="800000"/>
          </a:ln>
          <a:effectLst/>
        </p:spPr>
      </p:pic>
      <p:sp>
        <p:nvSpPr>
          <p:cNvPr id="4" name="object 23">
            <a:extLst>
              <a:ext uri="{FF2B5EF4-FFF2-40B4-BE49-F238E27FC236}">
                <a16:creationId xmlns:a16="http://schemas.microsoft.com/office/drawing/2014/main" id="{C5A22FE8-F8A3-53BF-675C-05ECE5582925}"/>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478693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normAutofit/>
          </a:bodyPr>
          <a:lstStyle/>
          <a:p>
            <a:pPr algn="ctr"/>
            <a:r>
              <a:rPr lang="en-US" b="1">
                <a:cs typeface="Arial" pitchFamily="34" charset="0"/>
              </a:rPr>
              <a:t>Amyloidosis</a:t>
            </a:r>
          </a:p>
        </p:txBody>
      </p:sp>
      <p:sp>
        <p:nvSpPr>
          <p:cNvPr id="8" name="Content Placeholder 7"/>
          <p:cNvSpPr>
            <a:spLocks noGrp="1"/>
          </p:cNvSpPr>
          <p:nvPr>
            <p:ph idx="1"/>
          </p:nvPr>
        </p:nvSpPr>
        <p:spPr>
          <a:xfrm>
            <a:off x="838200" y="1434662"/>
            <a:ext cx="10515600" cy="4742301"/>
          </a:xfrm>
        </p:spPr>
        <p:txBody>
          <a:bodyPr>
            <a:noAutofit/>
          </a:bodyPr>
          <a:lstStyle/>
          <a:p>
            <a:pPr lvl="0">
              <a:lnSpc>
                <a:spcPct val="100000"/>
              </a:lnSpc>
            </a:pPr>
            <a:r>
              <a:rPr lang="en-US"/>
              <a:t>Extracellular deposition of misfolded proteins that aggregate to form insoluble fibrils.</a:t>
            </a:r>
          </a:p>
          <a:p>
            <a:pPr lvl="0">
              <a:lnSpc>
                <a:spcPct val="100000"/>
              </a:lnSpc>
            </a:pPr>
            <a:r>
              <a:rPr lang="en-US"/>
              <a:t>Results in tissue damage and functional compromise </a:t>
            </a:r>
          </a:p>
          <a:p>
            <a:pPr lvl="0">
              <a:lnSpc>
                <a:spcPct val="100000"/>
              </a:lnSpc>
            </a:pPr>
            <a:r>
              <a:rPr lang="en-US"/>
              <a:t>Glomerular disease : deposition of amyloid in mesangium , capillary walls and in interstitium. </a:t>
            </a:r>
          </a:p>
          <a:p>
            <a:pPr marL="0" indent="0">
              <a:lnSpc>
                <a:spcPct val="100000"/>
              </a:lnSpc>
              <a:buNone/>
            </a:pPr>
            <a:r>
              <a:rPr lang="en-US"/>
              <a:t>Causes:  </a:t>
            </a:r>
          </a:p>
          <a:p>
            <a:pPr lvl="1">
              <a:lnSpc>
                <a:spcPct val="100000"/>
              </a:lnSpc>
            </a:pPr>
            <a:r>
              <a:rPr lang="en-US"/>
              <a:t>Excessive production or mutations of proteins that are prone to misfolding and aggregation </a:t>
            </a:r>
          </a:p>
          <a:p>
            <a:pPr lvl="1">
              <a:lnSpc>
                <a:spcPct val="100000"/>
              </a:lnSpc>
            </a:pPr>
            <a:r>
              <a:rPr lang="en-US"/>
              <a:t>Defective or incomplete proteolytic degradation of extracellular proteins.</a:t>
            </a:r>
          </a:p>
        </p:txBody>
      </p:sp>
      <p:sp>
        <p:nvSpPr>
          <p:cNvPr id="2" name="object 23">
            <a:extLst>
              <a:ext uri="{FF2B5EF4-FFF2-40B4-BE49-F238E27FC236}">
                <a16:creationId xmlns:a16="http://schemas.microsoft.com/office/drawing/2014/main" id="{A168D25F-8667-8D0A-3E0C-96A83310A3A2}"/>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1597214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764" y="228600"/>
            <a:ext cx="10972800" cy="762000"/>
          </a:xfrm>
          <a:noFill/>
        </p:spPr>
        <p:txBody>
          <a:bodyPr>
            <a:normAutofit/>
          </a:bodyPr>
          <a:lstStyle/>
          <a:p>
            <a:pPr algn="ctr"/>
            <a:r>
              <a:rPr lang="en-US" sz="4000" b="1" dirty="0">
                <a:cs typeface="Arial" pitchFamily="34" charset="0"/>
              </a:rPr>
              <a:t>Renal amyloidosis</a:t>
            </a:r>
          </a:p>
        </p:txBody>
      </p:sp>
      <p:sp>
        <p:nvSpPr>
          <p:cNvPr id="3" name="Content Placeholder 2"/>
          <p:cNvSpPr>
            <a:spLocks noGrp="1"/>
          </p:cNvSpPr>
          <p:nvPr>
            <p:ph idx="1"/>
          </p:nvPr>
        </p:nvSpPr>
        <p:spPr>
          <a:xfrm>
            <a:off x="5707117" y="1143000"/>
            <a:ext cx="5940488" cy="4495800"/>
          </a:xfrm>
        </p:spPr>
        <p:txBody>
          <a:bodyPr>
            <a:noAutofit/>
          </a:bodyPr>
          <a:lstStyle/>
          <a:p>
            <a:pPr marL="0" indent="0">
              <a:spcBef>
                <a:spcPct val="50000"/>
              </a:spcBef>
              <a:buNone/>
            </a:pPr>
            <a:r>
              <a:rPr lang="en-US" sz="2400" b="1" u="sng">
                <a:latin typeface="Arial" pitchFamily="34" charset="0"/>
                <a:cs typeface="Arial" pitchFamily="34" charset="0"/>
              </a:rPr>
              <a:t>LM- </a:t>
            </a:r>
          </a:p>
          <a:p>
            <a:pPr>
              <a:spcBef>
                <a:spcPct val="50000"/>
              </a:spcBef>
            </a:pPr>
            <a:r>
              <a:rPr lang="en-US" sz="2400">
                <a:latin typeface="Arial" pitchFamily="34" charset="0"/>
                <a:cs typeface="Arial" pitchFamily="34" charset="0"/>
              </a:rPr>
              <a:t>Homogenous, smudgy deposits, </a:t>
            </a:r>
          </a:p>
          <a:p>
            <a:pPr>
              <a:spcBef>
                <a:spcPct val="50000"/>
              </a:spcBef>
            </a:pPr>
            <a:r>
              <a:rPr lang="en-US" sz="2400">
                <a:latin typeface="Arial" pitchFamily="34" charset="0"/>
                <a:cs typeface="Arial" pitchFamily="34" charset="0"/>
              </a:rPr>
              <a:t>Congo red birefringence is most specific for diagnosis .  </a:t>
            </a:r>
          </a:p>
          <a:p>
            <a:pPr>
              <a:spcBef>
                <a:spcPct val="50000"/>
              </a:spcBef>
            </a:pPr>
            <a:r>
              <a:rPr lang="en-US" sz="2400">
                <a:latin typeface="Arial" pitchFamily="34" charset="0"/>
                <a:cs typeface="Arial" pitchFamily="34" charset="0"/>
              </a:rPr>
              <a:t>Faintly PAS positive  Silver stain -  negative. </a:t>
            </a:r>
          </a:p>
          <a:p>
            <a:pPr marL="0" indent="0">
              <a:lnSpc>
                <a:spcPct val="150000"/>
              </a:lnSpc>
              <a:spcBef>
                <a:spcPct val="50000"/>
              </a:spcBef>
              <a:buNone/>
            </a:pPr>
            <a:endParaRPr lang="en-US" sz="2400">
              <a:latin typeface="Arial" pitchFamily="34" charset="0"/>
              <a:cs typeface="Arial" pitchFamily="34" charset="0"/>
            </a:endParaRPr>
          </a:p>
        </p:txBody>
      </p:sp>
      <p:pic>
        <p:nvPicPr>
          <p:cNvPr id="4" name="Content Placeholder 3" descr="Loading...">
            <a:hlinkClick r:id="rId2"/>
          </p:cNvPr>
          <p:cNvPicPr/>
          <p:nvPr/>
        </p:nvPicPr>
        <p:blipFill>
          <a:blip r:embed="rId3"/>
          <a:stretch>
            <a:fillRect/>
          </a:stretch>
        </p:blipFill>
        <p:spPr>
          <a:xfrm>
            <a:off x="203200" y="1295400"/>
            <a:ext cx="5384800" cy="4876800"/>
          </a:xfrm>
          <a:prstGeom prst="rect">
            <a:avLst/>
          </a:prstGeom>
        </p:spPr>
      </p:pic>
      <p:sp>
        <p:nvSpPr>
          <p:cNvPr id="5" name="object 23">
            <a:extLst>
              <a:ext uri="{FF2B5EF4-FFF2-40B4-BE49-F238E27FC236}">
                <a16:creationId xmlns:a16="http://schemas.microsoft.com/office/drawing/2014/main" id="{12227CCE-CACA-3C22-710E-3C3795CD2233}"/>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1320310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994" y="915176"/>
            <a:ext cx="8332470" cy="3355975"/>
          </a:xfrm>
          <a:prstGeom prst="rect">
            <a:avLst/>
          </a:prstGeom>
        </p:spPr>
        <p:txBody>
          <a:bodyPr vert="horz" wrap="square" lIns="0" tIns="98425" rIns="0" bIns="0" rtlCol="0">
            <a:spAutoFit/>
          </a:bodyPr>
          <a:lstStyle/>
          <a:p>
            <a:pPr marL="365760" indent="-353060">
              <a:lnSpc>
                <a:spcPct val="100000"/>
              </a:lnSpc>
              <a:spcBef>
                <a:spcPts val="775"/>
              </a:spcBef>
              <a:buAutoNum type="arabicPeriod" startAt="4"/>
              <a:tabLst>
                <a:tab pos="365760" algn="l"/>
              </a:tabLst>
            </a:pPr>
            <a:r>
              <a:rPr sz="2800">
                <a:latin typeface="Calibri"/>
                <a:cs typeface="Calibri"/>
              </a:rPr>
              <a:t>Select</a:t>
            </a:r>
            <a:r>
              <a:rPr sz="2800" spc="-65">
                <a:latin typeface="Calibri"/>
                <a:cs typeface="Calibri"/>
              </a:rPr>
              <a:t> </a:t>
            </a:r>
            <a:r>
              <a:rPr sz="2800">
                <a:latin typeface="Calibri"/>
                <a:cs typeface="Calibri"/>
              </a:rPr>
              <a:t>your</a:t>
            </a:r>
            <a:r>
              <a:rPr sz="2800" spc="-70">
                <a:latin typeface="Calibri"/>
                <a:cs typeface="Calibri"/>
              </a:rPr>
              <a:t> </a:t>
            </a:r>
            <a:r>
              <a:rPr sz="2800">
                <a:latin typeface="Calibri"/>
                <a:cs typeface="Calibri"/>
              </a:rPr>
              <a:t>desired</a:t>
            </a:r>
            <a:r>
              <a:rPr sz="2800" spc="-65">
                <a:latin typeface="Calibri"/>
                <a:cs typeface="Calibri"/>
              </a:rPr>
              <a:t> </a:t>
            </a:r>
            <a:r>
              <a:rPr sz="2800" spc="-10">
                <a:latin typeface="Calibri"/>
                <a:cs typeface="Calibri"/>
              </a:rPr>
              <a:t>Institute.</a:t>
            </a:r>
            <a:endParaRPr sz="2800">
              <a:latin typeface="Calibri"/>
              <a:cs typeface="Calibri"/>
            </a:endParaRPr>
          </a:p>
          <a:p>
            <a:pPr marL="12700" marR="959485" indent="431800">
              <a:lnSpc>
                <a:spcPct val="100000"/>
              </a:lnSpc>
              <a:spcBef>
                <a:spcPts val="670"/>
              </a:spcBef>
              <a:buAutoNum type="arabicPeriod" startAt="4"/>
              <a:tabLst>
                <a:tab pos="444500" algn="l"/>
              </a:tabLst>
            </a:pPr>
            <a:r>
              <a:rPr sz="2800">
                <a:latin typeface="Calibri"/>
                <a:cs typeface="Calibri"/>
              </a:rPr>
              <a:t>A</a:t>
            </a:r>
            <a:r>
              <a:rPr sz="2800" spc="-35">
                <a:latin typeface="Calibri"/>
                <a:cs typeface="Calibri"/>
              </a:rPr>
              <a:t> </a:t>
            </a:r>
            <a:r>
              <a:rPr sz="2800">
                <a:latin typeface="Calibri"/>
                <a:cs typeface="Calibri"/>
              </a:rPr>
              <a:t>page</a:t>
            </a:r>
            <a:r>
              <a:rPr sz="2800" spc="-25">
                <a:latin typeface="Calibri"/>
                <a:cs typeface="Calibri"/>
              </a:rPr>
              <a:t> </a:t>
            </a:r>
            <a:r>
              <a:rPr sz="2800">
                <a:latin typeface="Calibri"/>
                <a:cs typeface="Calibri"/>
              </a:rPr>
              <a:t>will</a:t>
            </a:r>
            <a:r>
              <a:rPr sz="2800" spc="-80">
                <a:latin typeface="Calibri"/>
                <a:cs typeface="Calibri"/>
              </a:rPr>
              <a:t> </a:t>
            </a:r>
            <a:r>
              <a:rPr sz="2800">
                <a:latin typeface="Calibri"/>
                <a:cs typeface="Calibri"/>
              </a:rPr>
              <a:t>appear</a:t>
            </a:r>
            <a:r>
              <a:rPr sz="2800" spc="-15">
                <a:latin typeface="Calibri"/>
                <a:cs typeface="Calibri"/>
              </a:rPr>
              <a:t> </a:t>
            </a:r>
            <a:r>
              <a:rPr sz="2800">
                <a:latin typeface="Calibri"/>
                <a:cs typeface="Calibri"/>
              </a:rPr>
              <a:t>showing</a:t>
            </a:r>
            <a:r>
              <a:rPr sz="2800" spc="-70">
                <a:latin typeface="Calibri"/>
                <a:cs typeface="Calibri"/>
              </a:rPr>
              <a:t> </a:t>
            </a:r>
            <a:r>
              <a:rPr sz="2800">
                <a:latin typeface="Calibri"/>
                <a:cs typeface="Calibri"/>
              </a:rPr>
              <a:t>the</a:t>
            </a:r>
            <a:r>
              <a:rPr sz="2800" spc="-25">
                <a:latin typeface="Calibri"/>
                <a:cs typeface="Calibri"/>
              </a:rPr>
              <a:t> </a:t>
            </a:r>
            <a:r>
              <a:rPr sz="2800">
                <a:latin typeface="Calibri"/>
                <a:cs typeface="Calibri"/>
              </a:rPr>
              <a:t>resources</a:t>
            </a:r>
            <a:r>
              <a:rPr sz="2800" spc="-35">
                <a:latin typeface="Calibri"/>
                <a:cs typeface="Calibri"/>
              </a:rPr>
              <a:t> </a:t>
            </a:r>
            <a:r>
              <a:rPr sz="2800">
                <a:latin typeface="Calibri"/>
                <a:cs typeface="Calibri"/>
              </a:rPr>
              <a:t>of</a:t>
            </a:r>
            <a:r>
              <a:rPr sz="2800" spc="-45">
                <a:latin typeface="Calibri"/>
                <a:cs typeface="Calibri"/>
              </a:rPr>
              <a:t> </a:t>
            </a:r>
            <a:r>
              <a:rPr sz="2800" spc="-25">
                <a:latin typeface="Calibri"/>
                <a:cs typeface="Calibri"/>
              </a:rPr>
              <a:t>the </a:t>
            </a:r>
            <a:r>
              <a:rPr sz="2800" spc="-10">
                <a:latin typeface="Calibri"/>
                <a:cs typeface="Calibri"/>
              </a:rPr>
              <a:t>institution</a:t>
            </a:r>
            <a:endParaRPr sz="2800">
              <a:latin typeface="Calibri"/>
              <a:cs typeface="Calibri"/>
            </a:endParaRPr>
          </a:p>
          <a:p>
            <a:pPr marL="365760" indent="-353060">
              <a:lnSpc>
                <a:spcPct val="100000"/>
              </a:lnSpc>
              <a:spcBef>
                <a:spcPts val="675"/>
              </a:spcBef>
              <a:buAutoNum type="arabicPeriod" startAt="4"/>
              <a:tabLst>
                <a:tab pos="365760" algn="l"/>
              </a:tabLst>
            </a:pPr>
            <a:r>
              <a:rPr sz="2800">
                <a:latin typeface="Calibri"/>
                <a:cs typeface="Calibri"/>
              </a:rPr>
              <a:t>Journals</a:t>
            </a:r>
            <a:r>
              <a:rPr sz="2800" spc="-55">
                <a:latin typeface="Calibri"/>
                <a:cs typeface="Calibri"/>
              </a:rPr>
              <a:t> </a:t>
            </a:r>
            <a:r>
              <a:rPr sz="2800">
                <a:latin typeface="Calibri"/>
                <a:cs typeface="Calibri"/>
              </a:rPr>
              <a:t>and</a:t>
            </a:r>
            <a:r>
              <a:rPr sz="2800" spc="-5">
                <a:latin typeface="Calibri"/>
                <a:cs typeface="Calibri"/>
              </a:rPr>
              <a:t> </a:t>
            </a:r>
            <a:r>
              <a:rPr sz="2800" spc="-10">
                <a:latin typeface="Calibri"/>
                <a:cs typeface="Calibri"/>
              </a:rPr>
              <a:t>Researches</a:t>
            </a:r>
            <a:r>
              <a:rPr sz="2800" spc="-55">
                <a:latin typeface="Calibri"/>
                <a:cs typeface="Calibri"/>
              </a:rPr>
              <a:t> </a:t>
            </a:r>
            <a:r>
              <a:rPr sz="2800">
                <a:latin typeface="Calibri"/>
                <a:cs typeface="Calibri"/>
              </a:rPr>
              <a:t>will</a:t>
            </a:r>
            <a:r>
              <a:rPr sz="2800" spc="-55">
                <a:latin typeface="Calibri"/>
                <a:cs typeface="Calibri"/>
              </a:rPr>
              <a:t> </a:t>
            </a:r>
            <a:r>
              <a:rPr sz="2800" spc="-10">
                <a:latin typeface="Calibri"/>
                <a:cs typeface="Calibri"/>
              </a:rPr>
              <a:t>appear</a:t>
            </a:r>
            <a:endParaRPr sz="2800">
              <a:latin typeface="Calibri"/>
              <a:cs typeface="Calibri"/>
            </a:endParaRPr>
          </a:p>
          <a:p>
            <a:pPr marL="12700" marR="5080" indent="353060">
              <a:lnSpc>
                <a:spcPct val="100000"/>
              </a:lnSpc>
              <a:spcBef>
                <a:spcPts val="675"/>
              </a:spcBef>
              <a:buAutoNum type="arabicPeriod" startAt="4"/>
              <a:tabLst>
                <a:tab pos="365760" algn="l"/>
              </a:tabLst>
            </a:pPr>
            <a:r>
              <a:rPr sz="2800" spc="-45">
                <a:latin typeface="Calibri"/>
                <a:cs typeface="Calibri"/>
              </a:rPr>
              <a:t>You</a:t>
            </a:r>
            <a:r>
              <a:rPr sz="2800" spc="-55">
                <a:latin typeface="Calibri"/>
                <a:cs typeface="Calibri"/>
              </a:rPr>
              <a:t> </a:t>
            </a:r>
            <a:r>
              <a:rPr sz="2800">
                <a:latin typeface="Calibri"/>
                <a:cs typeface="Calibri"/>
              </a:rPr>
              <a:t>can</a:t>
            </a:r>
            <a:r>
              <a:rPr sz="2800" spc="-40">
                <a:latin typeface="Calibri"/>
                <a:cs typeface="Calibri"/>
              </a:rPr>
              <a:t> </a:t>
            </a:r>
            <a:r>
              <a:rPr sz="2800">
                <a:latin typeface="Calibri"/>
                <a:cs typeface="Calibri"/>
              </a:rPr>
              <a:t>find</a:t>
            </a:r>
            <a:r>
              <a:rPr sz="2800" spc="-35">
                <a:latin typeface="Calibri"/>
                <a:cs typeface="Calibri"/>
              </a:rPr>
              <a:t> </a:t>
            </a:r>
            <a:r>
              <a:rPr sz="2800">
                <a:latin typeface="Calibri"/>
                <a:cs typeface="Calibri"/>
              </a:rPr>
              <a:t>a</a:t>
            </a:r>
            <a:r>
              <a:rPr sz="2800" spc="-45">
                <a:latin typeface="Calibri"/>
                <a:cs typeface="Calibri"/>
              </a:rPr>
              <a:t> </a:t>
            </a:r>
            <a:r>
              <a:rPr sz="2800">
                <a:latin typeface="Calibri"/>
                <a:cs typeface="Calibri"/>
              </a:rPr>
              <a:t>Journal</a:t>
            </a:r>
            <a:r>
              <a:rPr sz="2800" spc="-45">
                <a:latin typeface="Calibri"/>
                <a:cs typeface="Calibri"/>
              </a:rPr>
              <a:t> </a:t>
            </a:r>
            <a:r>
              <a:rPr sz="2800">
                <a:latin typeface="Calibri"/>
                <a:cs typeface="Calibri"/>
              </a:rPr>
              <a:t>by</a:t>
            </a:r>
            <a:r>
              <a:rPr sz="2800" spc="-25">
                <a:latin typeface="Calibri"/>
                <a:cs typeface="Calibri"/>
              </a:rPr>
              <a:t> </a:t>
            </a:r>
            <a:r>
              <a:rPr sz="2800">
                <a:latin typeface="Calibri"/>
                <a:cs typeface="Calibri"/>
              </a:rPr>
              <a:t>clicking</a:t>
            </a:r>
            <a:r>
              <a:rPr sz="2800" spc="-30">
                <a:latin typeface="Calibri"/>
                <a:cs typeface="Calibri"/>
              </a:rPr>
              <a:t> </a:t>
            </a:r>
            <a:r>
              <a:rPr sz="2800">
                <a:latin typeface="Calibri"/>
                <a:cs typeface="Calibri"/>
              </a:rPr>
              <a:t>on</a:t>
            </a:r>
            <a:r>
              <a:rPr sz="2800" spc="-50">
                <a:latin typeface="Calibri"/>
                <a:cs typeface="Calibri"/>
              </a:rPr>
              <a:t> </a:t>
            </a:r>
            <a:r>
              <a:rPr sz="2800">
                <a:latin typeface="Calibri"/>
                <a:cs typeface="Calibri"/>
              </a:rPr>
              <a:t>JOURNALS</a:t>
            </a:r>
            <a:r>
              <a:rPr sz="2800" spc="-70">
                <a:latin typeface="Calibri"/>
                <a:cs typeface="Calibri"/>
              </a:rPr>
              <a:t> </a:t>
            </a:r>
            <a:r>
              <a:rPr sz="2800" spc="-25">
                <a:latin typeface="Calibri"/>
                <a:cs typeface="Calibri"/>
              </a:rPr>
              <a:t>AND </a:t>
            </a:r>
            <a:r>
              <a:rPr sz="2800" spc="-70">
                <a:latin typeface="Calibri"/>
                <a:cs typeface="Calibri"/>
              </a:rPr>
              <a:t>DATABASE</a:t>
            </a:r>
            <a:r>
              <a:rPr sz="2800" spc="-90">
                <a:latin typeface="Calibri"/>
                <a:cs typeface="Calibri"/>
              </a:rPr>
              <a:t> </a:t>
            </a:r>
            <a:r>
              <a:rPr sz="2800">
                <a:latin typeface="Calibri"/>
                <a:cs typeface="Calibri"/>
              </a:rPr>
              <a:t>and</a:t>
            </a:r>
            <a:r>
              <a:rPr sz="2800" spc="-50">
                <a:latin typeface="Calibri"/>
                <a:cs typeface="Calibri"/>
              </a:rPr>
              <a:t> </a:t>
            </a:r>
            <a:r>
              <a:rPr sz="2800">
                <a:latin typeface="Calibri"/>
                <a:cs typeface="Calibri"/>
              </a:rPr>
              <a:t>enter</a:t>
            </a:r>
            <a:r>
              <a:rPr sz="2800" spc="-55">
                <a:latin typeface="Calibri"/>
                <a:cs typeface="Calibri"/>
              </a:rPr>
              <a:t> </a:t>
            </a:r>
            <a:r>
              <a:rPr sz="2800">
                <a:latin typeface="Calibri"/>
                <a:cs typeface="Calibri"/>
              </a:rPr>
              <a:t>a</a:t>
            </a:r>
            <a:r>
              <a:rPr sz="2800" spc="-30">
                <a:latin typeface="Calibri"/>
                <a:cs typeface="Calibri"/>
              </a:rPr>
              <a:t> </a:t>
            </a:r>
            <a:r>
              <a:rPr sz="2800" spc="-10">
                <a:latin typeface="Calibri"/>
                <a:cs typeface="Calibri"/>
              </a:rPr>
              <a:t>keyword</a:t>
            </a:r>
            <a:r>
              <a:rPr sz="2800" spc="-70">
                <a:latin typeface="Calibri"/>
                <a:cs typeface="Calibri"/>
              </a:rPr>
              <a:t> </a:t>
            </a:r>
            <a:r>
              <a:rPr sz="2800">
                <a:latin typeface="Calibri"/>
                <a:cs typeface="Calibri"/>
              </a:rPr>
              <a:t>to</a:t>
            </a:r>
            <a:r>
              <a:rPr sz="2800" spc="-40">
                <a:latin typeface="Calibri"/>
                <a:cs typeface="Calibri"/>
              </a:rPr>
              <a:t> </a:t>
            </a:r>
            <a:r>
              <a:rPr sz="2800">
                <a:latin typeface="Calibri"/>
                <a:cs typeface="Calibri"/>
              </a:rPr>
              <a:t>search</a:t>
            </a:r>
            <a:r>
              <a:rPr sz="2800" spc="-45">
                <a:latin typeface="Calibri"/>
                <a:cs typeface="Calibri"/>
              </a:rPr>
              <a:t> </a:t>
            </a:r>
            <a:r>
              <a:rPr sz="2800">
                <a:latin typeface="Calibri"/>
                <a:cs typeface="Calibri"/>
              </a:rPr>
              <a:t>for</a:t>
            </a:r>
            <a:r>
              <a:rPr sz="2800" spc="-85">
                <a:latin typeface="Calibri"/>
                <a:cs typeface="Calibri"/>
              </a:rPr>
              <a:t> </a:t>
            </a:r>
            <a:r>
              <a:rPr sz="2800">
                <a:latin typeface="Calibri"/>
                <a:cs typeface="Calibri"/>
              </a:rPr>
              <a:t>your</a:t>
            </a:r>
            <a:r>
              <a:rPr sz="2800" spc="-55">
                <a:latin typeface="Calibri"/>
                <a:cs typeface="Calibri"/>
              </a:rPr>
              <a:t> </a:t>
            </a:r>
            <a:r>
              <a:rPr sz="2800" spc="-10">
                <a:latin typeface="Calibri"/>
                <a:cs typeface="Calibri"/>
              </a:rPr>
              <a:t>desired journal.</a:t>
            </a:r>
            <a:endParaRPr sz="2800">
              <a:latin typeface="Calibri"/>
              <a:cs typeface="Calibri"/>
            </a:endParaRPr>
          </a:p>
        </p:txBody>
      </p:sp>
    </p:spTree>
    <p:extLst>
      <p:ext uri="{BB962C8B-B14F-4D97-AF65-F5344CB8AC3E}">
        <p14:creationId xmlns:p14="http://schemas.microsoft.com/office/powerpoint/2010/main" val="303373070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2959" y="249359"/>
            <a:ext cx="11412483" cy="646331"/>
          </a:xfrm>
          <a:prstGeom prst="rect">
            <a:avLst/>
          </a:prstGeom>
          <a:noFill/>
        </p:spPr>
        <p:txBody>
          <a:bodyPr wrap="square">
            <a:spAutoFit/>
          </a:bodyPr>
          <a:lstStyle/>
          <a:p>
            <a:pPr algn="ctr"/>
            <a:r>
              <a:rPr lang="en-US" sz="3600" b="1" dirty="0">
                <a:solidFill>
                  <a:prstClr val="black"/>
                </a:solidFill>
                <a:latin typeface="+mj-lt"/>
                <a:cs typeface="Arial" pitchFamily="34" charset="0"/>
              </a:rPr>
              <a:t>Amyloidosis  electron  microscopy</a:t>
            </a:r>
          </a:p>
        </p:txBody>
      </p:sp>
      <p:pic>
        <p:nvPicPr>
          <p:cNvPr id="2" name="Picture 1"/>
          <p:cNvPicPr>
            <a:picLocks noChangeAspect="1"/>
          </p:cNvPicPr>
          <p:nvPr/>
        </p:nvPicPr>
        <p:blipFill>
          <a:blip r:embed="rId3"/>
          <a:stretch>
            <a:fillRect/>
          </a:stretch>
        </p:blipFill>
        <p:spPr>
          <a:xfrm>
            <a:off x="6299201" y="2209800"/>
            <a:ext cx="5588001" cy="3676207"/>
          </a:xfrm>
          <a:prstGeom prst="rect">
            <a:avLst/>
          </a:prstGeom>
        </p:spPr>
      </p:pic>
      <p:sp>
        <p:nvSpPr>
          <p:cNvPr id="4" name="Content Placeholder 3"/>
          <p:cNvSpPr>
            <a:spLocks noGrp="1"/>
          </p:cNvSpPr>
          <p:nvPr>
            <p:ph idx="1"/>
          </p:nvPr>
        </p:nvSpPr>
        <p:spPr>
          <a:xfrm>
            <a:off x="838200" y="1825625"/>
            <a:ext cx="5326117" cy="4351338"/>
          </a:xfrm>
        </p:spPr>
        <p:txBody>
          <a:bodyPr>
            <a:normAutofit/>
          </a:bodyPr>
          <a:lstStyle/>
          <a:p>
            <a:pPr marL="0" indent="0">
              <a:lnSpc>
                <a:spcPct val="150000"/>
              </a:lnSpc>
              <a:spcBef>
                <a:spcPct val="50000"/>
              </a:spcBef>
              <a:buNone/>
            </a:pPr>
            <a:r>
              <a:rPr lang="en-US" sz="2400" b="1" u="sng">
                <a:latin typeface="Arial" pitchFamily="34" charset="0"/>
                <a:cs typeface="Arial" pitchFamily="34" charset="0"/>
                <a:sym typeface="Symbol" pitchFamily="18" charset="2"/>
              </a:rPr>
              <a:t>EM</a:t>
            </a:r>
            <a:r>
              <a:rPr lang="en-US" sz="2400" u="sng">
                <a:latin typeface="Arial" pitchFamily="34" charset="0"/>
                <a:cs typeface="Arial" pitchFamily="34" charset="0"/>
                <a:sym typeface="Symbol" pitchFamily="18" charset="2"/>
              </a:rPr>
              <a:t>- </a:t>
            </a:r>
            <a:endParaRPr lang="en-US" sz="2400">
              <a:latin typeface="Arial" panose="020B0604020202020204" pitchFamily="34" charset="0"/>
              <a:cs typeface="Arial" panose="020B0604020202020204" pitchFamily="34" charset="0"/>
              <a:sym typeface="Symbol" pitchFamily="18" charset="2"/>
            </a:endParaRPr>
          </a:p>
          <a:p>
            <a:pPr marL="0" indent="0">
              <a:lnSpc>
                <a:spcPct val="150000"/>
              </a:lnSpc>
              <a:spcBef>
                <a:spcPct val="50000"/>
              </a:spcBef>
              <a:buNone/>
            </a:pPr>
            <a:r>
              <a:rPr lang="en-US" sz="2400">
                <a:latin typeface="Arial" panose="020B0604020202020204" pitchFamily="34" charset="0"/>
                <a:cs typeface="Arial" panose="020B0604020202020204" pitchFamily="34" charset="0"/>
                <a:sym typeface="Symbol" pitchFamily="18" charset="2"/>
              </a:rPr>
              <a:t>Randomly arranged non-branching 7.5-10 nm fibrils</a:t>
            </a:r>
            <a:endParaRPr lang="en-US" sz="2400"/>
          </a:p>
        </p:txBody>
      </p:sp>
      <p:sp>
        <p:nvSpPr>
          <p:cNvPr id="3" name="object 23">
            <a:extLst>
              <a:ext uri="{FF2B5EF4-FFF2-40B4-BE49-F238E27FC236}">
                <a16:creationId xmlns:a16="http://schemas.microsoft.com/office/drawing/2014/main" id="{6EAE1F7D-4C96-5089-E4A2-25E82D9C26D0}"/>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53125720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a:noFill/>
        </p:spPr>
        <p:txBody>
          <a:bodyPr>
            <a:normAutofit/>
          </a:bodyPr>
          <a:lstStyle/>
          <a:p>
            <a:pPr algn="ctr"/>
            <a:r>
              <a:rPr lang="en-US" sz="4800" dirty="0"/>
              <a:t> Lupus nephritis</a:t>
            </a:r>
          </a:p>
        </p:txBody>
      </p:sp>
      <p:sp>
        <p:nvSpPr>
          <p:cNvPr id="3" name="Content Placeholder 2"/>
          <p:cNvSpPr>
            <a:spLocks noGrp="1"/>
          </p:cNvSpPr>
          <p:nvPr>
            <p:ph idx="1"/>
          </p:nvPr>
        </p:nvSpPr>
        <p:spPr>
          <a:xfrm>
            <a:off x="406400" y="1608083"/>
            <a:ext cx="11379200" cy="4213280"/>
          </a:xfrm>
        </p:spPr>
        <p:txBody>
          <a:bodyPr>
            <a:normAutofit/>
          </a:bodyPr>
          <a:lstStyle/>
          <a:p>
            <a:r>
              <a:rPr lang="en-US" sz="2400"/>
              <a:t>SLE is an autoimmune disease with systemic manifestations</a:t>
            </a:r>
          </a:p>
          <a:p>
            <a:r>
              <a:rPr lang="en-US" sz="2400"/>
              <a:t>Renal involvement in SLE:  100 %    	</a:t>
            </a:r>
          </a:p>
          <a:p>
            <a:r>
              <a:rPr lang="en-US" sz="2400"/>
              <a:t>Clinical manifestations:	 50 – 70 % of patients</a:t>
            </a:r>
          </a:p>
          <a:p>
            <a:r>
              <a:rPr lang="en-US" sz="2400"/>
              <a:t>F:M ratio 10:1</a:t>
            </a:r>
          </a:p>
          <a:p>
            <a:pPr marL="0" indent="0">
              <a:buNone/>
            </a:pPr>
            <a:r>
              <a:rPr lang="en-US" sz="2400"/>
              <a:t>CLINICAL PRESENTATION</a:t>
            </a:r>
          </a:p>
          <a:p>
            <a:r>
              <a:rPr lang="en-US" sz="2400"/>
              <a:t>microscopic hematuria</a:t>
            </a:r>
          </a:p>
          <a:p>
            <a:r>
              <a:rPr lang="en-US" sz="2400"/>
              <a:t>proteinuria (according to stage /class) of  disease.</a:t>
            </a:r>
          </a:p>
        </p:txBody>
      </p:sp>
      <p:sp>
        <p:nvSpPr>
          <p:cNvPr id="4" name="object 23">
            <a:extLst>
              <a:ext uri="{FF2B5EF4-FFF2-40B4-BE49-F238E27FC236}">
                <a16:creationId xmlns:a16="http://schemas.microsoft.com/office/drawing/2014/main" id="{5A59EF2C-2C9C-4E82-3DBE-904822020678}"/>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0918755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1312"/>
            <a:ext cx="10972800" cy="583442"/>
          </a:xfrm>
          <a:noFill/>
        </p:spPr>
        <p:txBody>
          <a:bodyPr>
            <a:normAutofit fontScale="90000"/>
          </a:bodyPr>
          <a:lstStyle/>
          <a:p>
            <a:pPr algn="ctr"/>
            <a:r>
              <a:rPr lang="en-US" dirty="0"/>
              <a:t>WHO Classes of lupus nephritis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1547510"/>
              </p:ext>
            </p:extLst>
          </p:nvPr>
        </p:nvGraphicFramePr>
        <p:xfrm>
          <a:off x="762890" y="1200807"/>
          <a:ext cx="8144627" cy="3931920"/>
        </p:xfrm>
        <a:graphic>
          <a:graphicData uri="http://schemas.openxmlformats.org/drawingml/2006/table">
            <a:tbl>
              <a:tblPr firstRow="1" bandRow="1">
                <a:tableStyleId>{5C22544A-7EE6-4342-B048-85BDC9FD1C3A}</a:tableStyleId>
              </a:tblPr>
              <a:tblGrid>
                <a:gridCol w="2784351">
                  <a:extLst>
                    <a:ext uri="{9D8B030D-6E8A-4147-A177-3AD203B41FA5}">
                      <a16:colId xmlns:a16="http://schemas.microsoft.com/office/drawing/2014/main" val="20000"/>
                    </a:ext>
                  </a:extLst>
                </a:gridCol>
                <a:gridCol w="5360276">
                  <a:extLst>
                    <a:ext uri="{9D8B030D-6E8A-4147-A177-3AD203B41FA5}">
                      <a16:colId xmlns:a16="http://schemas.microsoft.com/office/drawing/2014/main" val="20001"/>
                    </a:ext>
                  </a:extLst>
                </a:gridCol>
              </a:tblGrid>
              <a:tr h="370840">
                <a:tc>
                  <a:txBody>
                    <a:bodyPr/>
                    <a:lstStyle/>
                    <a:p>
                      <a:pPr marL="400050" indent="-400050">
                        <a:buFont typeface="+mj-lt"/>
                        <a:buAutoNum type="romanUcPeriod"/>
                      </a:pPr>
                      <a:r>
                        <a:rPr lang="en-US" sz="2400" b="0" dirty="0">
                          <a:solidFill>
                            <a:schemeClr val="tx1"/>
                          </a:solidFill>
                          <a:latin typeface="+mn-lt"/>
                          <a:cs typeface="Arial" pitchFamily="34" charset="0"/>
                        </a:rPr>
                        <a:t>Minimal mesangial </a:t>
                      </a:r>
                      <a:r>
                        <a:rPr lang="en-US" sz="2400" b="0" dirty="0" err="1">
                          <a:solidFill>
                            <a:schemeClr val="tx1"/>
                          </a:solidFill>
                          <a:latin typeface="+mn-lt"/>
                          <a:cs typeface="Arial" pitchFamily="34" charset="0"/>
                        </a:rPr>
                        <a:t>gn</a:t>
                      </a:r>
                      <a:endParaRPr lang="en-US" sz="2400" b="0" dirty="0">
                        <a:solidFill>
                          <a:schemeClr val="tx1"/>
                        </a:solidFill>
                        <a:latin typeface="+mn-lt"/>
                        <a:cs typeface="Arial" pitchFamily="34" charset="0"/>
                      </a:endParaRPr>
                    </a:p>
                    <a:p>
                      <a:pPr marL="400050" indent="-400050">
                        <a:buFont typeface="+mj-lt"/>
                        <a:buAutoNum type="romanUcPeriod"/>
                      </a:pPr>
                      <a:endParaRPr lang="en-US" sz="2400" b="0" dirty="0">
                        <a:solidFill>
                          <a:schemeClr val="tx1"/>
                        </a:solidFill>
                        <a:latin typeface="+mn-lt"/>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2400" dirty="0">
                          <a:solidFill>
                            <a:schemeClr val="tx1"/>
                          </a:solidFill>
                          <a:latin typeface="+mn-lt"/>
                          <a:cs typeface="Arial" pitchFamily="34" charset="0"/>
                        </a:rPr>
                        <a:t>LM- </a:t>
                      </a:r>
                      <a:r>
                        <a:rPr lang="pt-BR" sz="2400" b="0" dirty="0">
                          <a:solidFill>
                            <a:schemeClr val="tx1"/>
                          </a:solidFill>
                          <a:latin typeface="+mn-lt"/>
                          <a:cs typeface="Arial" pitchFamily="34" charset="0"/>
                        </a:rPr>
                        <a:t>normal</a:t>
                      </a:r>
                    </a:p>
                    <a:p>
                      <a:r>
                        <a:rPr lang="pt-BR" sz="2400" dirty="0">
                          <a:solidFill>
                            <a:schemeClr val="tx1"/>
                          </a:solidFill>
                          <a:latin typeface="+mn-lt"/>
                          <a:cs typeface="Arial" pitchFamily="34" charset="0"/>
                        </a:rPr>
                        <a:t>IF&amp;EM- </a:t>
                      </a:r>
                      <a:r>
                        <a:rPr lang="pt-BR" sz="2400" baseline="0" dirty="0">
                          <a:solidFill>
                            <a:schemeClr val="tx1"/>
                          </a:solidFill>
                          <a:latin typeface="+mn-lt"/>
                          <a:cs typeface="Arial" pitchFamily="34" charset="0"/>
                        </a:rPr>
                        <a:t> </a:t>
                      </a:r>
                      <a:r>
                        <a:rPr lang="pt-BR" sz="2400" b="0" baseline="0" dirty="0">
                          <a:solidFill>
                            <a:schemeClr val="tx1"/>
                          </a:solidFill>
                          <a:latin typeface="+mn-lt"/>
                          <a:cs typeface="Arial" pitchFamily="34" charset="0"/>
                        </a:rPr>
                        <a:t>few</a:t>
                      </a:r>
                      <a:r>
                        <a:rPr lang="pt-BR" sz="2400" baseline="0" dirty="0">
                          <a:solidFill>
                            <a:schemeClr val="tx1"/>
                          </a:solidFill>
                          <a:latin typeface="+mn-lt"/>
                          <a:cs typeface="Arial" pitchFamily="34" charset="0"/>
                        </a:rPr>
                        <a:t> </a:t>
                      </a:r>
                      <a:r>
                        <a:rPr lang="pt-BR" sz="2400" b="0" dirty="0">
                          <a:solidFill>
                            <a:schemeClr val="tx1"/>
                          </a:solidFill>
                          <a:latin typeface="+mn-lt"/>
                          <a:cs typeface="Arial" pitchFamily="34" charset="0"/>
                        </a:rPr>
                        <a:t>mesangial deposits</a:t>
                      </a:r>
                      <a:endParaRPr lang="en-US" sz="2400" b="0" dirty="0">
                        <a:solidFill>
                          <a:schemeClr val="tx1"/>
                        </a:solidFill>
                        <a:latin typeface="+mn-lt"/>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indent="0">
                        <a:buFont typeface="+mj-lt"/>
                        <a:buNone/>
                      </a:pPr>
                      <a:r>
                        <a:rPr lang="en-US" sz="2400" b="0" dirty="0" err="1">
                          <a:solidFill>
                            <a:schemeClr val="tx1"/>
                          </a:solidFill>
                          <a:latin typeface="+mn-lt"/>
                          <a:cs typeface="Arial" pitchFamily="34" charset="0"/>
                        </a:rPr>
                        <a:t>Ii</a:t>
                      </a:r>
                      <a:r>
                        <a:rPr lang="en-US" sz="2400" b="0" dirty="0">
                          <a:solidFill>
                            <a:schemeClr val="tx1"/>
                          </a:solidFill>
                          <a:latin typeface="+mn-lt"/>
                          <a:cs typeface="Arial" pitchFamily="34" charset="0"/>
                        </a:rPr>
                        <a:t>. </a:t>
                      </a:r>
                      <a:r>
                        <a:rPr lang="en-US" sz="2400" b="0" dirty="0" err="1">
                          <a:solidFill>
                            <a:schemeClr val="tx1"/>
                          </a:solidFill>
                          <a:latin typeface="+mn-lt"/>
                          <a:cs typeface="Arial" pitchFamily="34" charset="0"/>
                        </a:rPr>
                        <a:t>Mesangio</a:t>
                      </a:r>
                      <a:r>
                        <a:rPr lang="en-US" sz="2400" b="0" dirty="0">
                          <a:solidFill>
                            <a:schemeClr val="tx1"/>
                          </a:solidFill>
                          <a:latin typeface="+mn-lt"/>
                          <a:cs typeface="Arial" pitchFamily="34" charset="0"/>
                        </a:rPr>
                        <a:t>-</a:t>
                      </a:r>
                    </a:p>
                    <a:p>
                      <a:pPr marL="0" indent="0">
                        <a:buFont typeface="+mj-lt"/>
                        <a:buNone/>
                      </a:pPr>
                      <a:r>
                        <a:rPr lang="en-US" sz="2400" b="0" dirty="0">
                          <a:solidFill>
                            <a:schemeClr val="tx1"/>
                          </a:solidFill>
                          <a:latin typeface="+mn-lt"/>
                          <a:cs typeface="Arial" pitchFamily="34" charset="0"/>
                        </a:rPr>
                        <a:t>    Proliferative              </a:t>
                      </a:r>
                      <a:r>
                        <a:rPr lang="en-US" sz="2400" b="0" dirty="0" err="1">
                          <a:solidFill>
                            <a:schemeClr val="tx1"/>
                          </a:solidFill>
                          <a:latin typeface="+mn-lt"/>
                          <a:cs typeface="Arial" pitchFamily="34" charset="0"/>
                        </a:rPr>
                        <a:t>gn</a:t>
                      </a:r>
                      <a:r>
                        <a:rPr lang="en-US" sz="2400" b="0" dirty="0">
                          <a:solidFill>
                            <a:schemeClr val="tx1"/>
                          </a:solidFill>
                          <a:latin typeface="+mn-lt"/>
                          <a:cs typeface="Arial" pitchFamily="34" charset="0"/>
                        </a:rPr>
                        <a:t> </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a:solidFill>
                            <a:schemeClr val="tx1"/>
                          </a:solidFill>
                          <a:latin typeface="+mn-lt"/>
                          <a:cs typeface="Arial" pitchFamily="34" charset="0"/>
                        </a:rPr>
                        <a:t>LM: </a:t>
                      </a:r>
                      <a:r>
                        <a:rPr lang="en-US" sz="2400" dirty="0">
                          <a:solidFill>
                            <a:schemeClr val="tx1"/>
                          </a:solidFill>
                          <a:latin typeface="+mn-lt"/>
                          <a:cs typeface="Arial" pitchFamily="34" charset="0"/>
                        </a:rPr>
                        <a:t>increased mesangial cellularity with patent capillaries.                   </a:t>
                      </a:r>
                    </a:p>
                    <a:p>
                      <a:r>
                        <a:rPr lang="en-US" sz="2400" b="1" dirty="0">
                          <a:solidFill>
                            <a:schemeClr val="tx1"/>
                          </a:solidFill>
                          <a:latin typeface="+mn-lt"/>
                          <a:cs typeface="Arial" pitchFamily="34" charset="0"/>
                        </a:rPr>
                        <a:t>If &amp;</a:t>
                      </a:r>
                      <a:r>
                        <a:rPr lang="en-US" sz="2400" b="1" dirty="0" err="1">
                          <a:solidFill>
                            <a:schemeClr val="tx1"/>
                          </a:solidFill>
                          <a:latin typeface="+mn-lt"/>
                          <a:cs typeface="Arial" pitchFamily="34" charset="0"/>
                        </a:rPr>
                        <a:t>em</a:t>
                      </a:r>
                      <a:r>
                        <a:rPr lang="en-US" sz="2400" b="1" dirty="0">
                          <a:solidFill>
                            <a:schemeClr val="tx1"/>
                          </a:solidFill>
                          <a:latin typeface="+mn-lt"/>
                          <a:cs typeface="Arial" pitchFamily="34" charset="0"/>
                        </a:rPr>
                        <a:t> </a:t>
                      </a:r>
                      <a:r>
                        <a:rPr lang="en-US" sz="2400" dirty="0">
                          <a:solidFill>
                            <a:schemeClr val="tx1"/>
                          </a:solidFill>
                          <a:latin typeface="+mn-lt"/>
                          <a:cs typeface="Arial" pitchFamily="34" charset="0"/>
                        </a:rPr>
                        <a:t>– mesangial deposits</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indent="0">
                        <a:buFont typeface="+mj-lt"/>
                        <a:buNone/>
                      </a:pPr>
                      <a:r>
                        <a:rPr lang="en-US" sz="2400" b="0" dirty="0">
                          <a:solidFill>
                            <a:schemeClr val="tx1"/>
                          </a:solidFill>
                          <a:latin typeface="+mn-lt"/>
                          <a:cs typeface="Arial" pitchFamily="34" charset="0"/>
                        </a:rPr>
                        <a:t>Iii. Focal       proliferative </a:t>
                      </a:r>
                      <a:r>
                        <a:rPr lang="en-US" sz="2400" b="0" dirty="0" err="1">
                          <a:solidFill>
                            <a:schemeClr val="tx1"/>
                          </a:solidFill>
                          <a:latin typeface="+mn-lt"/>
                          <a:cs typeface="Arial" pitchFamily="34" charset="0"/>
                        </a:rPr>
                        <a:t>gn</a:t>
                      </a:r>
                      <a:r>
                        <a:rPr lang="en-US" sz="2400" b="0" dirty="0">
                          <a:solidFill>
                            <a:schemeClr val="tx1"/>
                          </a:solidFill>
                          <a:latin typeface="+mn-lt"/>
                          <a:cs typeface="Arial" pitchFamily="34" charset="0"/>
                        </a:rPr>
                        <a:t> </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itchFamily="34" charset="0"/>
                        <a:buChar char="•"/>
                      </a:pPr>
                      <a:r>
                        <a:rPr lang="en-US" sz="2400" dirty="0">
                          <a:solidFill>
                            <a:schemeClr val="tx1"/>
                          </a:solidFill>
                          <a:latin typeface="+mn-lt"/>
                          <a:cs typeface="Arial" pitchFamily="34" charset="0"/>
                        </a:rPr>
                        <a:t>Focal and segmental proliferation in less than 50% of glomeruli. </a:t>
                      </a:r>
                    </a:p>
                    <a:p>
                      <a:pPr marL="285750" indent="-285750">
                        <a:buFont typeface="Arial" pitchFamily="34" charset="0"/>
                        <a:buChar char="•"/>
                      </a:pPr>
                      <a:r>
                        <a:rPr lang="en-US" sz="2400" dirty="0">
                          <a:solidFill>
                            <a:schemeClr val="tx1"/>
                          </a:solidFill>
                          <a:latin typeface="+mn-lt"/>
                          <a:cs typeface="Arial" pitchFamily="34" charset="0"/>
                        </a:rPr>
                        <a:t>Increase</a:t>
                      </a:r>
                      <a:r>
                        <a:rPr lang="en-US" sz="2400" baseline="0" dirty="0">
                          <a:solidFill>
                            <a:schemeClr val="tx1"/>
                          </a:solidFill>
                          <a:latin typeface="+mn-lt"/>
                          <a:cs typeface="Arial" pitchFamily="34" charset="0"/>
                        </a:rPr>
                        <a:t> in cells (endothelial, </a:t>
                      </a:r>
                      <a:r>
                        <a:rPr lang="en-US" sz="2400" baseline="0" dirty="0" err="1">
                          <a:solidFill>
                            <a:schemeClr val="tx1"/>
                          </a:solidFill>
                          <a:latin typeface="+mn-lt"/>
                          <a:cs typeface="Arial" pitchFamily="34" charset="0"/>
                        </a:rPr>
                        <a:t>mesengial</a:t>
                      </a:r>
                      <a:r>
                        <a:rPr lang="en-US" sz="2400" baseline="0" dirty="0">
                          <a:solidFill>
                            <a:schemeClr val="tx1"/>
                          </a:solidFill>
                          <a:latin typeface="+mn-lt"/>
                          <a:cs typeface="Arial" pitchFamily="34" charset="0"/>
                        </a:rPr>
                        <a:t>, </a:t>
                      </a:r>
                      <a:r>
                        <a:rPr lang="en-US" sz="2400" baseline="0" dirty="0" err="1">
                          <a:solidFill>
                            <a:schemeClr val="tx1"/>
                          </a:solidFill>
                          <a:latin typeface="+mn-lt"/>
                          <a:cs typeface="Arial" pitchFamily="34" charset="0"/>
                        </a:rPr>
                        <a:t>wbc</a:t>
                      </a:r>
                      <a:r>
                        <a:rPr lang="en-US" sz="2400" baseline="0" dirty="0">
                          <a:solidFill>
                            <a:schemeClr val="tx1"/>
                          </a:solidFill>
                          <a:latin typeface="+mn-lt"/>
                          <a:cs typeface="Arial" pitchFamily="34" charset="0"/>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5" name="Picture 2" descr="Lupus | UNC Kidney Center"/>
          <p:cNvPicPr>
            <a:picLocks noChangeAspect="1" noChangeArrowheads="1"/>
          </p:cNvPicPr>
          <p:nvPr/>
        </p:nvPicPr>
        <p:blipFill>
          <a:blip r:embed="rId2">
            <a:extLst>
              <a:ext uri="{28A0092B-C50C-407E-A947-70E740481C1C}">
                <a14:useLocalDpi xmlns:a14="http://schemas.microsoft.com/office/drawing/2010/main" val="0"/>
              </a:ext>
            </a:extLst>
          </a:blip>
          <a:srcRect t="71757" r="79650"/>
          <a:stretch>
            <a:fillRect/>
          </a:stretch>
        </p:blipFill>
        <p:spPr bwMode="auto">
          <a:xfrm>
            <a:off x="9280705" y="819807"/>
            <a:ext cx="1770951" cy="19023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upus | UNC Kidney Center"/>
          <p:cNvPicPr>
            <a:picLocks noChangeAspect="1" noChangeArrowheads="1"/>
          </p:cNvPicPr>
          <p:nvPr/>
        </p:nvPicPr>
        <p:blipFill>
          <a:blip r:embed="rId2">
            <a:extLst>
              <a:ext uri="{28A0092B-C50C-407E-A947-70E740481C1C}">
                <a14:useLocalDpi xmlns:a14="http://schemas.microsoft.com/office/drawing/2010/main" val="0"/>
              </a:ext>
            </a:extLst>
          </a:blip>
          <a:srcRect l="19686" t="72225" r="60629"/>
          <a:stretch>
            <a:fillRect/>
          </a:stretch>
        </p:blipFill>
        <p:spPr bwMode="auto">
          <a:xfrm>
            <a:off x="9343769" y="2596051"/>
            <a:ext cx="1713165" cy="1870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upus | UNC Kidney Center"/>
          <p:cNvPicPr>
            <a:picLocks noChangeAspect="1" noChangeArrowheads="1"/>
          </p:cNvPicPr>
          <p:nvPr/>
        </p:nvPicPr>
        <p:blipFill>
          <a:blip r:embed="rId2">
            <a:extLst>
              <a:ext uri="{28A0092B-C50C-407E-A947-70E740481C1C}">
                <a14:useLocalDpi xmlns:a14="http://schemas.microsoft.com/office/drawing/2010/main" val="0"/>
              </a:ext>
            </a:extLst>
          </a:blip>
          <a:srcRect l="38948" t="72147" r="41668"/>
          <a:stretch>
            <a:fillRect/>
          </a:stretch>
        </p:blipFill>
        <p:spPr bwMode="auto">
          <a:xfrm>
            <a:off x="9391067" y="4398561"/>
            <a:ext cx="1686911" cy="1876097"/>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23">
            <a:extLst>
              <a:ext uri="{FF2B5EF4-FFF2-40B4-BE49-F238E27FC236}">
                <a16:creationId xmlns:a16="http://schemas.microsoft.com/office/drawing/2014/main" id="{4D8C7D9D-7647-85DB-1E3B-2DF3B07AEA57}"/>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323263096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extLst>
              <p:ext uri="{D42A27DB-BD31-4B8C-83A1-F6EECF244321}">
                <p14:modId xmlns:p14="http://schemas.microsoft.com/office/powerpoint/2010/main" val="590726013"/>
              </p:ext>
            </p:extLst>
          </p:nvPr>
        </p:nvGraphicFramePr>
        <p:xfrm>
          <a:off x="1109758" y="801351"/>
          <a:ext cx="10185523" cy="3566160"/>
        </p:xfrm>
        <a:graphic>
          <a:graphicData uri="http://schemas.openxmlformats.org/drawingml/2006/table">
            <a:tbl>
              <a:tblPr firstRow="1" bandRow="1">
                <a:tableStyleId>{5C22544A-7EE6-4342-B048-85BDC9FD1C3A}</a:tableStyleId>
              </a:tblPr>
              <a:tblGrid>
                <a:gridCol w="4840986">
                  <a:extLst>
                    <a:ext uri="{9D8B030D-6E8A-4147-A177-3AD203B41FA5}">
                      <a16:colId xmlns:a16="http://schemas.microsoft.com/office/drawing/2014/main" val="20000"/>
                    </a:ext>
                  </a:extLst>
                </a:gridCol>
                <a:gridCol w="5344537">
                  <a:extLst>
                    <a:ext uri="{9D8B030D-6E8A-4147-A177-3AD203B41FA5}">
                      <a16:colId xmlns:a16="http://schemas.microsoft.com/office/drawing/2014/main" val="20001"/>
                    </a:ext>
                  </a:extLst>
                </a:gridCol>
              </a:tblGrid>
              <a:tr h="370840">
                <a:tc>
                  <a:txBody>
                    <a:bodyPr/>
                    <a:lstStyle/>
                    <a:p>
                      <a:pPr marL="0" indent="0">
                        <a:buFont typeface="+mj-lt"/>
                        <a:buNone/>
                      </a:pPr>
                      <a:r>
                        <a:rPr lang="en-US" sz="2400" b="0" dirty="0">
                          <a:solidFill>
                            <a:schemeClr val="tx1"/>
                          </a:solidFill>
                          <a:latin typeface="+mn-lt"/>
                          <a:cs typeface="Arial" pitchFamily="34" charset="0"/>
                        </a:rPr>
                        <a:t>iv. diffuse proliferative </a:t>
                      </a:r>
                      <a:r>
                        <a:rPr lang="en-US" sz="2400" b="0" dirty="0" err="1">
                          <a:solidFill>
                            <a:schemeClr val="tx1"/>
                          </a:solidFill>
                          <a:latin typeface="+mn-lt"/>
                          <a:cs typeface="Arial" pitchFamily="34" charset="0"/>
                        </a:rPr>
                        <a:t>gn</a:t>
                      </a:r>
                      <a:r>
                        <a:rPr lang="en-US" sz="2400" b="0" dirty="0">
                          <a:solidFill>
                            <a:schemeClr val="tx1"/>
                          </a:solidFill>
                          <a:latin typeface="+mn-lt"/>
                          <a:cs typeface="Arial" pitchFamily="34" charset="0"/>
                        </a:rPr>
                        <a:t> </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itchFamily="34" charset="0"/>
                        <a:buChar char="•"/>
                      </a:pPr>
                      <a:r>
                        <a:rPr lang="en-US" sz="2400" dirty="0">
                          <a:solidFill>
                            <a:schemeClr val="tx1"/>
                          </a:solidFill>
                          <a:latin typeface="+mn-lt"/>
                          <a:cs typeface="Arial" pitchFamily="34" charset="0"/>
                        </a:rPr>
                        <a:t>diffuse proliferation in &gt;50% glomeruli</a:t>
                      </a:r>
                    </a:p>
                    <a:p>
                      <a:pPr marL="285750" marR="0" lvl="0" indent="-285750" algn="l" defTabSz="914400" rtl="0" eaLnBrk="1" fontAlgn="auto" latinLnBrk="0" hangingPunct="1">
                        <a:lnSpc>
                          <a:spcPct val="100000"/>
                        </a:lnSpc>
                        <a:spcBef>
                          <a:spcPct val="0"/>
                        </a:spcBef>
                        <a:spcAft>
                          <a:spcPct val="0"/>
                        </a:spcAft>
                        <a:buClrTx/>
                        <a:buSzTx/>
                        <a:buFont typeface="Arial" pitchFamily="34" charset="0"/>
                        <a:buChar char="•"/>
                        <a:defRPr/>
                      </a:pPr>
                      <a:r>
                        <a:rPr lang="en-US" sz="2400" dirty="0">
                          <a:solidFill>
                            <a:schemeClr val="tx1"/>
                          </a:solidFill>
                          <a:latin typeface="+mn-lt"/>
                          <a:cs typeface="Arial" pitchFamily="34" charset="0"/>
                        </a:rPr>
                        <a:t>sub endothelial deposits</a:t>
                      </a:r>
                    </a:p>
                    <a:p>
                      <a:pPr marL="285750" indent="-285750">
                        <a:buFont typeface="Arial" pitchFamily="34" charset="0"/>
                        <a:buChar char="•"/>
                      </a:pPr>
                      <a:r>
                        <a:rPr lang="en-US" sz="2400" dirty="0">
                          <a:solidFill>
                            <a:schemeClr val="tx1"/>
                          </a:solidFill>
                          <a:latin typeface="+mn-lt"/>
                          <a:cs typeface="Arial" pitchFamily="34" charset="0"/>
                        </a:rPr>
                        <a:t>thick glassy </a:t>
                      </a:r>
                      <a:r>
                        <a:rPr lang="en-US" sz="2400" dirty="0" err="1">
                          <a:solidFill>
                            <a:schemeClr val="tx1"/>
                          </a:solidFill>
                          <a:latin typeface="+mn-lt"/>
                          <a:cs typeface="Arial" pitchFamily="34" charset="0"/>
                        </a:rPr>
                        <a:t>gbm</a:t>
                      </a:r>
                      <a:r>
                        <a:rPr lang="en-US" sz="2400" baseline="0" dirty="0">
                          <a:solidFill>
                            <a:schemeClr val="tx1"/>
                          </a:solidFill>
                          <a:latin typeface="+mn-lt"/>
                          <a:cs typeface="Arial" pitchFamily="34" charset="0"/>
                        </a:rPr>
                        <a:t> with </a:t>
                      </a:r>
                      <a:r>
                        <a:rPr lang="en-US" sz="2400" dirty="0">
                          <a:solidFill>
                            <a:schemeClr val="tx1"/>
                          </a:solidFill>
                          <a:latin typeface="+mn-lt"/>
                          <a:cs typeface="Arial" pitchFamily="34" charset="0"/>
                        </a:rPr>
                        <a:t>wire loop appearance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indent="0">
                        <a:buFont typeface="+mj-lt"/>
                        <a:buNone/>
                      </a:pPr>
                      <a:r>
                        <a:rPr lang="en-US" sz="2400" b="0" dirty="0">
                          <a:solidFill>
                            <a:schemeClr val="tx1"/>
                          </a:solidFill>
                          <a:latin typeface="+mn-lt"/>
                          <a:cs typeface="Arial" pitchFamily="34" charset="0"/>
                        </a:rPr>
                        <a:t>v. membranous </a:t>
                      </a:r>
                      <a:r>
                        <a:rPr lang="en-US" sz="2400" b="0" dirty="0" err="1">
                          <a:solidFill>
                            <a:schemeClr val="tx1"/>
                          </a:solidFill>
                          <a:latin typeface="+mn-lt"/>
                          <a:cs typeface="Arial" pitchFamily="34" charset="0"/>
                        </a:rPr>
                        <a:t>gn</a:t>
                      </a:r>
                      <a:endParaRPr lang="en-US" sz="2400" b="0" dirty="0">
                        <a:solidFill>
                          <a:schemeClr val="tx1"/>
                        </a:solidFill>
                        <a:latin typeface="+mn-lt"/>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mn-lt"/>
                          <a:cs typeface="Arial" pitchFamily="34" charset="0"/>
                        </a:rPr>
                        <a:t>*</a:t>
                      </a:r>
                      <a:r>
                        <a:rPr lang="en-US" sz="2400" baseline="0" dirty="0">
                          <a:solidFill>
                            <a:schemeClr val="tx1"/>
                          </a:solidFill>
                          <a:latin typeface="+mn-lt"/>
                          <a:cs typeface="Arial" pitchFamily="34" charset="0"/>
                        </a:rPr>
                        <a:t> </a:t>
                      </a:r>
                      <a:r>
                        <a:rPr lang="en-US" sz="2400" baseline="0" dirty="0">
                          <a:solidFill>
                            <a:schemeClr val="dk1"/>
                          </a:solidFill>
                          <a:latin typeface="+mn-lt"/>
                          <a:cs typeface="Arial" pitchFamily="34" charset="0"/>
                        </a:rPr>
                        <a:t>m</a:t>
                      </a:r>
                      <a:r>
                        <a:rPr lang="en-US" sz="2400" dirty="0">
                          <a:latin typeface="+mn-lt"/>
                          <a:cs typeface="Arial" pitchFamily="34" charset="0"/>
                        </a:rPr>
                        <a:t>embranous changes with slight mesangial proliferation</a:t>
                      </a:r>
                      <a:endParaRPr lang="en-US" sz="2400" dirty="0">
                        <a:solidFill>
                          <a:schemeClr val="tx1"/>
                        </a:solidFill>
                        <a:latin typeface="+mn-lt"/>
                        <a:cs typeface="Arial" panose="020B0604020202020204"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indent="0">
                        <a:buFont typeface="+mj-lt"/>
                        <a:buNone/>
                      </a:pPr>
                      <a:r>
                        <a:rPr lang="en-US" sz="2400" b="0" dirty="0">
                          <a:solidFill>
                            <a:schemeClr val="tx1"/>
                          </a:solidFill>
                          <a:latin typeface="+mn-lt"/>
                          <a:cs typeface="Arial" pitchFamily="34" charset="0"/>
                        </a:rPr>
                        <a:t>vi. chronic sclerosing </a:t>
                      </a:r>
                      <a:r>
                        <a:rPr lang="en-US" sz="2400" b="0" dirty="0" err="1">
                          <a:solidFill>
                            <a:schemeClr val="tx1"/>
                          </a:solidFill>
                          <a:latin typeface="+mn-lt"/>
                          <a:cs typeface="Arial" pitchFamily="34" charset="0"/>
                        </a:rPr>
                        <a:t>gn</a:t>
                      </a:r>
                      <a:endParaRPr lang="en-US" sz="2400" b="0" dirty="0">
                        <a:solidFill>
                          <a:schemeClr val="tx1"/>
                        </a:solidFill>
                        <a:latin typeface="+mn-lt"/>
                        <a:cs typeface="Arial" pitchFamily="34" charset="0"/>
                      </a:endParaRPr>
                    </a:p>
                    <a:p>
                      <a:pPr marL="400050" indent="-400050">
                        <a:buFont typeface="+mj-lt"/>
                        <a:buAutoNum type="romanUcPeriod"/>
                      </a:pPr>
                      <a:endParaRPr lang="en-US" sz="2400" b="0" dirty="0">
                        <a:solidFill>
                          <a:schemeClr val="tx1"/>
                        </a:solidFill>
                        <a:latin typeface="+mn-lt"/>
                        <a:cs typeface="Arial" pitchFamily="34" charset="0"/>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itchFamily="34" charset="0"/>
                        <a:buChar char="•"/>
                      </a:pPr>
                      <a:r>
                        <a:rPr lang="en-US" sz="2400" dirty="0">
                          <a:solidFill>
                            <a:schemeClr val="tx1"/>
                          </a:solidFill>
                          <a:latin typeface="+mn-lt"/>
                          <a:cs typeface="Arial" pitchFamily="34" charset="0"/>
                        </a:rPr>
                        <a:t>marked sclerotic changes</a:t>
                      </a:r>
                    </a:p>
                    <a:p>
                      <a:pPr marL="285750" indent="-285750">
                        <a:buFont typeface="Arial" pitchFamily="34" charset="0"/>
                        <a:buChar char="•"/>
                      </a:pPr>
                      <a:r>
                        <a:rPr lang="en-US" sz="2400" dirty="0">
                          <a:solidFill>
                            <a:schemeClr val="tx1"/>
                          </a:solidFill>
                          <a:latin typeface="+mn-lt"/>
                          <a:cs typeface="Arial" pitchFamily="34" charset="0"/>
                        </a:rPr>
                        <a:t>association with class iii, iv &amp; v</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5" name="Picture 2" descr="Lupus | UNC Kidney Center"/>
          <p:cNvPicPr>
            <a:picLocks noChangeAspect="1" noChangeArrowheads="1"/>
          </p:cNvPicPr>
          <p:nvPr/>
        </p:nvPicPr>
        <p:blipFill>
          <a:blip r:embed="rId2">
            <a:extLst>
              <a:ext uri="{28A0092B-C50C-407E-A947-70E740481C1C}">
                <a14:useLocalDpi xmlns:a14="http://schemas.microsoft.com/office/drawing/2010/main" val="0"/>
              </a:ext>
            </a:extLst>
          </a:blip>
          <a:srcRect l="59359" t="72303" r="22344"/>
          <a:stretch>
            <a:fillRect/>
          </a:stretch>
        </p:blipFill>
        <p:spPr bwMode="auto">
          <a:xfrm>
            <a:off x="10499122" y="718845"/>
            <a:ext cx="1592318" cy="18655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upus | UNC Kidney Center"/>
          <p:cNvPicPr>
            <a:picLocks noChangeAspect="1" noChangeArrowheads="1"/>
          </p:cNvPicPr>
          <p:nvPr/>
        </p:nvPicPr>
        <p:blipFill>
          <a:blip r:embed="rId2">
            <a:extLst>
              <a:ext uri="{28A0092B-C50C-407E-A947-70E740481C1C}">
                <a14:useLocalDpi xmlns:a14="http://schemas.microsoft.com/office/drawing/2010/main" val="0"/>
              </a:ext>
            </a:extLst>
          </a:blip>
          <a:srcRect l="78501" t="72225" r="3806"/>
          <a:stretch>
            <a:fillRect/>
          </a:stretch>
        </p:blipFill>
        <p:spPr bwMode="auto">
          <a:xfrm>
            <a:off x="10551674" y="2813257"/>
            <a:ext cx="1539766" cy="1870841"/>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3">
            <a:extLst>
              <a:ext uri="{FF2B5EF4-FFF2-40B4-BE49-F238E27FC236}">
                <a16:creationId xmlns:a16="http://schemas.microsoft.com/office/drawing/2014/main" id="{94C8BD67-D1DF-1698-37CC-5C721AD4E07D}"/>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299882856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A583-29BF-6C62-E8B9-3A1159D7CF25}"/>
              </a:ext>
            </a:extLst>
          </p:cNvPr>
          <p:cNvSpPr>
            <a:spLocks noGrp="1"/>
          </p:cNvSpPr>
          <p:nvPr>
            <p:ph type="title"/>
          </p:nvPr>
        </p:nvSpPr>
        <p:spPr/>
        <p:txBody>
          <a:bodyPr/>
          <a:lstStyle/>
          <a:p>
            <a:r>
              <a:rPr lang="en-US" dirty="0"/>
              <a:t>Family medicine</a:t>
            </a:r>
            <a:endParaRPr lang="en-PK" dirty="0"/>
          </a:p>
        </p:txBody>
      </p:sp>
      <p:sp>
        <p:nvSpPr>
          <p:cNvPr id="3" name="Content Placeholder 2">
            <a:extLst>
              <a:ext uri="{FF2B5EF4-FFF2-40B4-BE49-F238E27FC236}">
                <a16:creationId xmlns:a16="http://schemas.microsoft.com/office/drawing/2014/main" id="{9EED89D1-8394-8955-E254-B3BFD3562391}"/>
              </a:ext>
            </a:extLst>
          </p:cNvPr>
          <p:cNvSpPr>
            <a:spLocks noGrp="1"/>
          </p:cNvSpPr>
          <p:nvPr>
            <p:ph idx="1"/>
          </p:nvPr>
        </p:nvSpPr>
        <p:spPr/>
        <p:txBody>
          <a:bodyPr/>
          <a:lstStyle/>
          <a:p>
            <a:r>
              <a:rPr lang="en-US" sz="2400" dirty="0"/>
              <a:t>A 5-year-old child presents with periorbital edema, foamy urine, and abdominal distension. Urinalysis reveals massive proteinuria. What is the most likely diagnosis?</a:t>
            </a:r>
          </a:p>
          <a:p>
            <a:pPr marL="0" indent="0">
              <a:buNone/>
            </a:pPr>
            <a:r>
              <a:rPr lang="en-US" sz="2400" dirty="0"/>
              <a:t>a) Acute glomerulonephritis </a:t>
            </a:r>
          </a:p>
          <a:p>
            <a:pPr marL="0" indent="0">
              <a:buNone/>
            </a:pPr>
            <a:r>
              <a:rPr lang="en-US" sz="2400" dirty="0"/>
              <a:t>b) Nephrotic syndrome </a:t>
            </a:r>
          </a:p>
          <a:p>
            <a:pPr marL="0" indent="0">
              <a:buNone/>
            </a:pPr>
            <a:r>
              <a:rPr lang="en-US" sz="2400" dirty="0"/>
              <a:t>c) Urinary tract infection </a:t>
            </a:r>
          </a:p>
          <a:p>
            <a:pPr marL="0" indent="0">
              <a:buNone/>
            </a:pPr>
            <a:r>
              <a:rPr lang="en-US" sz="2400" dirty="0"/>
              <a:t>d) Renal cell carcinoma</a:t>
            </a:r>
          </a:p>
          <a:p>
            <a:endParaRPr lang="en-PK" dirty="0"/>
          </a:p>
        </p:txBody>
      </p:sp>
    </p:spTree>
    <p:extLst>
      <p:ext uri="{BB962C8B-B14F-4D97-AF65-F5344CB8AC3E}">
        <p14:creationId xmlns:p14="http://schemas.microsoft.com/office/powerpoint/2010/main" val="250434973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C9D3-816B-0A55-366B-0E869F077525}"/>
              </a:ext>
            </a:extLst>
          </p:cNvPr>
          <p:cNvSpPr>
            <a:spLocks noGrp="1"/>
          </p:cNvSpPr>
          <p:nvPr>
            <p:ph type="title"/>
          </p:nvPr>
        </p:nvSpPr>
        <p:spPr/>
        <p:txBody>
          <a:bodyPr/>
          <a:lstStyle/>
          <a:p>
            <a:r>
              <a:rPr lang="en-US" dirty="0"/>
              <a:t>Take home message</a:t>
            </a:r>
            <a:endParaRPr lang="en-PK" dirty="0"/>
          </a:p>
        </p:txBody>
      </p:sp>
      <p:sp>
        <p:nvSpPr>
          <p:cNvPr id="3" name="Content Placeholder 2">
            <a:extLst>
              <a:ext uri="{FF2B5EF4-FFF2-40B4-BE49-F238E27FC236}">
                <a16:creationId xmlns:a16="http://schemas.microsoft.com/office/drawing/2014/main" id="{7A9A1779-1000-4CE7-6C98-3E9CF2161531}"/>
              </a:ext>
            </a:extLst>
          </p:cNvPr>
          <p:cNvSpPr>
            <a:spLocks noGrp="1"/>
          </p:cNvSpPr>
          <p:nvPr>
            <p:ph idx="1"/>
          </p:nvPr>
        </p:nvSpPr>
        <p:spPr/>
        <p:txBody>
          <a:bodyPr>
            <a:normAutofit/>
          </a:bodyPr>
          <a:lstStyle/>
          <a:p>
            <a:r>
              <a:rPr lang="en-US" sz="2400" dirty="0"/>
              <a:t>Nephrotic syndrome is a kidney disorder characterized by high levels of protein in the urine, low levels of protein in the blood, swelling (edema), and high cholesterol. It's often caused by damage to the glomeruli, the tiny filters in the kidneys. Treatment focuses on managing symptoms and addressing the underlying cause.</a:t>
            </a:r>
            <a:endParaRPr lang="en-PK" sz="2400" dirty="0"/>
          </a:p>
        </p:txBody>
      </p:sp>
    </p:spTree>
    <p:extLst>
      <p:ext uri="{BB962C8B-B14F-4D97-AF65-F5344CB8AC3E}">
        <p14:creationId xmlns:p14="http://schemas.microsoft.com/office/powerpoint/2010/main" val="302313606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5985-EA2B-5DDE-0325-FBF24676A543}"/>
              </a:ext>
            </a:extLst>
          </p:cNvPr>
          <p:cNvSpPr>
            <a:spLocks noGrp="1"/>
          </p:cNvSpPr>
          <p:nvPr>
            <p:ph type="title"/>
          </p:nvPr>
        </p:nvSpPr>
        <p:spPr/>
        <p:txBody>
          <a:bodyPr/>
          <a:lstStyle/>
          <a:p>
            <a:r>
              <a:rPr lang="en-US" dirty="0"/>
              <a:t>Research </a:t>
            </a:r>
            <a:endParaRPr lang="en-PK" dirty="0"/>
          </a:p>
        </p:txBody>
      </p:sp>
      <p:sp>
        <p:nvSpPr>
          <p:cNvPr id="5" name="TextBox 4">
            <a:extLst>
              <a:ext uri="{FF2B5EF4-FFF2-40B4-BE49-F238E27FC236}">
                <a16:creationId xmlns:a16="http://schemas.microsoft.com/office/drawing/2014/main" id="{169289F4-2A2E-B9F1-AC50-79128C72B1F1}"/>
              </a:ext>
            </a:extLst>
          </p:cNvPr>
          <p:cNvSpPr txBox="1"/>
          <p:nvPr/>
        </p:nvSpPr>
        <p:spPr>
          <a:xfrm>
            <a:off x="838199" y="2071213"/>
            <a:ext cx="10093657" cy="3693319"/>
          </a:xfrm>
          <a:prstGeom prst="rect">
            <a:avLst/>
          </a:prstGeom>
          <a:solidFill>
            <a:schemeClr val="accent4">
              <a:lumMod val="20000"/>
              <a:lumOff val="80000"/>
            </a:schemeClr>
          </a:solidFill>
        </p:spPr>
        <p:txBody>
          <a:bodyPr wrap="square">
            <a:spAutoFit/>
          </a:bodyPr>
          <a:lstStyle/>
          <a:p>
            <a:pPr algn="l"/>
            <a:r>
              <a:rPr lang="en-US" b="1" dirty="0">
                <a:solidFill>
                  <a:srgbClr val="000000"/>
                </a:solidFill>
                <a:effectLst/>
                <a:latin typeface="arial" panose="020B0604020202020204" pitchFamily="34" charset="0"/>
              </a:rPr>
              <a:t>Nephrotic Syndrome</a:t>
            </a:r>
          </a:p>
          <a:p>
            <a:pPr algn="l"/>
            <a:r>
              <a:rPr lang="en-US" b="0" dirty="0">
                <a:solidFill>
                  <a:srgbClr val="000000"/>
                </a:solidFill>
                <a:effectLst/>
                <a:latin typeface="arial" panose="020B0604020202020204" pitchFamily="34" charset="0"/>
              </a:rPr>
              <a:t>Carolina Tapia; Khalid Bashir.</a:t>
            </a:r>
          </a:p>
          <a:p>
            <a:pPr algn="l"/>
            <a:r>
              <a:rPr lang="en-US" b="0" u="none" strike="noStrike" dirty="0">
                <a:solidFill>
                  <a:srgbClr val="2F4A8B"/>
                </a:solidFill>
                <a:effectLst/>
                <a:latin typeface="arial" panose="020B0604020202020204" pitchFamily="34" charset="0"/>
                <a:hlinkClick r:id="rId2"/>
              </a:rPr>
              <a:t>Author Information and Affiliations</a:t>
            </a:r>
            <a:endParaRPr lang="en-US" b="0" u="none" strike="noStrike" dirty="0">
              <a:solidFill>
                <a:srgbClr val="000000"/>
              </a:solidFill>
              <a:effectLst/>
              <a:latin typeface="arial" panose="020B0604020202020204" pitchFamily="34" charset="0"/>
            </a:endParaRPr>
          </a:p>
          <a:p>
            <a:pPr algn="l"/>
            <a:r>
              <a:rPr lang="en-US" b="0" dirty="0">
                <a:solidFill>
                  <a:srgbClr val="000000"/>
                </a:solidFill>
                <a:effectLst/>
                <a:latin typeface="arial" panose="020B0604020202020204" pitchFamily="34" charset="0"/>
              </a:rPr>
              <a:t>Last Update: May 29, 2023.</a:t>
            </a:r>
          </a:p>
          <a:p>
            <a:pPr algn="r"/>
            <a:r>
              <a:rPr lang="en-US" b="0" i="0" u="none" strike="noStrike" dirty="0">
                <a:solidFill>
                  <a:srgbClr val="2F4A8B"/>
                </a:solidFill>
                <a:effectLst/>
                <a:latin typeface="arial" panose="020B0604020202020204" pitchFamily="34" charset="0"/>
                <a:hlinkClick r:id="rId3" tooltip="Go to other sections in this page"/>
              </a:rPr>
              <a:t>Go to:</a:t>
            </a:r>
            <a:endParaRPr lang="en-US" b="0" i="0" dirty="0">
              <a:solidFill>
                <a:srgbClr val="000000"/>
              </a:solidFill>
              <a:effectLst/>
              <a:latin typeface="arial" panose="020B0604020202020204" pitchFamily="34" charset="0"/>
            </a:endParaRPr>
          </a:p>
          <a:p>
            <a:pPr algn="l"/>
            <a:r>
              <a:rPr lang="en-US" b="1" i="0" dirty="0">
                <a:solidFill>
                  <a:srgbClr val="985735"/>
                </a:solidFill>
                <a:effectLst/>
                <a:latin typeface="arial" panose="020B0604020202020204" pitchFamily="34" charset="0"/>
              </a:rPr>
              <a:t>Continuing Education Activity</a:t>
            </a:r>
          </a:p>
          <a:p>
            <a:pPr algn="l"/>
            <a:r>
              <a:rPr lang="en-US" b="0" i="0" dirty="0">
                <a:solidFill>
                  <a:srgbClr val="000000"/>
                </a:solidFill>
                <a:effectLst/>
                <a:latin typeface="Times New Roman" panose="02020603050405020304" pitchFamily="18" charset="0"/>
              </a:rPr>
              <a:t>Nephrotic syndrome (NS) is a clinical syndrome defined by massive proteinuria (greater than 40 mg/m^2 per hour) responsible for hypoalbuminemia (less than 30 g/L), with resulting hyperlipidemia, edema, and various complications. It is caused by increased permeability through the damaged basement membrane in the renal glomerulus. It results from an abnormality of glomerular permeability that may be primary with a disease-specific to the kidneys or secondary to congenital infections, diabetes, systemic lupus erythematosus, neoplasia, or certain drug use. This activity reviews the causes, pathophysiology, and presentation of nephrotic syndrome and highlights the role of the interprofessional team in its management.</a:t>
            </a:r>
          </a:p>
        </p:txBody>
      </p:sp>
      <p:sp>
        <p:nvSpPr>
          <p:cNvPr id="7" name="TextBox 6">
            <a:extLst>
              <a:ext uri="{FF2B5EF4-FFF2-40B4-BE49-F238E27FC236}">
                <a16:creationId xmlns:a16="http://schemas.microsoft.com/office/drawing/2014/main" id="{F37397C0-3E98-B6C7-F8AA-B53E412D05CD}"/>
              </a:ext>
            </a:extLst>
          </p:cNvPr>
          <p:cNvSpPr txBox="1"/>
          <p:nvPr/>
        </p:nvSpPr>
        <p:spPr>
          <a:xfrm>
            <a:off x="2838165" y="1506022"/>
            <a:ext cx="6093724" cy="369332"/>
          </a:xfrm>
          <a:prstGeom prst="rect">
            <a:avLst/>
          </a:prstGeom>
          <a:noFill/>
        </p:spPr>
        <p:txBody>
          <a:bodyPr wrap="square">
            <a:spAutoFit/>
          </a:bodyPr>
          <a:lstStyle/>
          <a:p>
            <a:r>
              <a:rPr lang="en-PK" dirty="0"/>
              <a:t>https://www.ncbi.nlm.nih.gov/books/NBK470444/</a:t>
            </a:r>
          </a:p>
        </p:txBody>
      </p:sp>
    </p:spTree>
    <p:extLst>
      <p:ext uri="{BB962C8B-B14F-4D97-AF65-F5344CB8AC3E}">
        <p14:creationId xmlns:p14="http://schemas.microsoft.com/office/powerpoint/2010/main" val="403818687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2"/>
          <a:stretch>
            <a:fillRect/>
          </a:stretch>
        </p:blipFill>
        <p:spPr bwMode="auto">
          <a:xfrm>
            <a:off x="3048000" y="1271588"/>
            <a:ext cx="6197600" cy="4138612"/>
          </a:xfrm>
          <a:prstGeom prst="rect">
            <a:avLst/>
          </a:prstGeom>
          <a:noFill/>
          <a:ln w="9525">
            <a:noFill/>
            <a:miter lim="800000"/>
          </a:ln>
        </p:spPr>
      </p:pic>
    </p:spTree>
    <p:extLst>
      <p:ext uri="{BB962C8B-B14F-4D97-AF65-F5344CB8AC3E}">
        <p14:creationId xmlns:p14="http://schemas.microsoft.com/office/powerpoint/2010/main" val="36855077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0538" y="483488"/>
            <a:ext cx="6635115" cy="695325"/>
          </a:xfrm>
          <a:prstGeom prst="rect">
            <a:avLst/>
          </a:prstGeom>
        </p:spPr>
        <p:txBody>
          <a:bodyPr vert="horz" wrap="square" lIns="0" tIns="11430" rIns="0" bIns="0" rtlCol="0">
            <a:spAutoFit/>
          </a:bodyPr>
          <a:lstStyle/>
          <a:p>
            <a:pPr marL="12700">
              <a:lnSpc>
                <a:spcPct val="100000"/>
              </a:lnSpc>
              <a:spcBef>
                <a:spcPts val="90"/>
              </a:spcBef>
            </a:pPr>
            <a:r>
              <a:rPr lang="en-US" b="1">
                <a:latin typeface="+mj-lt"/>
                <a:cs typeface="Arial"/>
              </a:rPr>
              <a:t>Learning</a:t>
            </a:r>
            <a:r>
              <a:rPr lang="en-US" b="1" spc="-180">
                <a:latin typeface="+mj-lt"/>
                <a:cs typeface="Arial"/>
              </a:rPr>
              <a:t> </a:t>
            </a:r>
            <a:r>
              <a:rPr lang="en-US" b="1" spc="-10">
                <a:latin typeface="+mj-lt"/>
                <a:cs typeface="Arial"/>
              </a:rPr>
              <a:t>Objectives</a:t>
            </a:r>
          </a:p>
        </p:txBody>
      </p:sp>
      <p:sp>
        <p:nvSpPr>
          <p:cNvPr id="3" name="object 3"/>
          <p:cNvSpPr txBox="1"/>
          <p:nvPr/>
        </p:nvSpPr>
        <p:spPr>
          <a:xfrm>
            <a:off x="688644" y="1510650"/>
            <a:ext cx="10613390" cy="2163412"/>
          </a:xfrm>
          <a:prstGeom prst="rect">
            <a:avLst/>
          </a:prstGeom>
        </p:spPr>
        <p:txBody>
          <a:bodyPr vert="horz" wrap="square" lIns="0" tIns="110489" rIns="0" bIns="0" rtlCol="0">
            <a:spAutoFit/>
          </a:bodyPr>
          <a:lstStyle/>
          <a:p>
            <a:pPr marL="356870" indent="-344170">
              <a:lnSpc>
                <a:spcPct val="100000"/>
              </a:lnSpc>
              <a:spcBef>
                <a:spcPts val="869"/>
              </a:spcBef>
              <a:buFont typeface="Arial MT"/>
              <a:buChar char="•"/>
              <a:tabLst>
                <a:tab pos="356870" algn="l"/>
              </a:tabLst>
            </a:pPr>
            <a:r>
              <a:rPr sz="2400">
                <a:latin typeface="Calibri"/>
                <a:cs typeface="Calibri"/>
              </a:rPr>
              <a:t>Classify</a:t>
            </a:r>
            <a:r>
              <a:rPr sz="2400" spc="-100">
                <a:latin typeface="Calibri"/>
                <a:cs typeface="Calibri"/>
              </a:rPr>
              <a:t> </a:t>
            </a:r>
            <a:r>
              <a:rPr sz="2400">
                <a:latin typeface="Calibri"/>
                <a:cs typeface="Calibri"/>
              </a:rPr>
              <a:t>glomerular</a:t>
            </a:r>
            <a:r>
              <a:rPr sz="2400" spc="-65">
                <a:latin typeface="Calibri"/>
                <a:cs typeface="Calibri"/>
              </a:rPr>
              <a:t> </a:t>
            </a:r>
            <a:r>
              <a:rPr sz="2400" spc="-10">
                <a:latin typeface="Calibri"/>
                <a:cs typeface="Calibri"/>
              </a:rPr>
              <a:t>diseases</a:t>
            </a:r>
            <a:endParaRPr sz="2400">
              <a:latin typeface="Calibri"/>
              <a:cs typeface="Calibri"/>
            </a:endParaRPr>
          </a:p>
          <a:p>
            <a:pPr marL="356870" indent="-344170">
              <a:lnSpc>
                <a:spcPct val="100000"/>
              </a:lnSpc>
              <a:spcBef>
                <a:spcPts val="770"/>
              </a:spcBef>
              <a:buFont typeface="Arial MT"/>
              <a:buChar char="•"/>
              <a:tabLst>
                <a:tab pos="356870" algn="l"/>
              </a:tabLst>
            </a:pPr>
            <a:r>
              <a:rPr sz="2400">
                <a:latin typeface="Calibri"/>
                <a:cs typeface="Calibri"/>
              </a:rPr>
              <a:t>Describe</a:t>
            </a:r>
            <a:r>
              <a:rPr sz="2400" spc="-55">
                <a:latin typeface="Calibri"/>
                <a:cs typeface="Calibri"/>
              </a:rPr>
              <a:t> </a:t>
            </a:r>
            <a:r>
              <a:rPr sz="2400">
                <a:latin typeface="Calibri"/>
                <a:cs typeface="Calibri"/>
              </a:rPr>
              <a:t>the</a:t>
            </a:r>
            <a:r>
              <a:rPr sz="2400" spc="-85">
                <a:latin typeface="Calibri"/>
                <a:cs typeface="Calibri"/>
              </a:rPr>
              <a:t> </a:t>
            </a:r>
            <a:r>
              <a:rPr sz="2400" spc="-20">
                <a:latin typeface="Calibri"/>
                <a:cs typeface="Calibri"/>
              </a:rPr>
              <a:t>features</a:t>
            </a:r>
            <a:r>
              <a:rPr sz="2400" spc="-100">
                <a:latin typeface="Calibri"/>
                <a:cs typeface="Calibri"/>
              </a:rPr>
              <a:t> </a:t>
            </a:r>
            <a:r>
              <a:rPr sz="2400">
                <a:latin typeface="Calibri"/>
                <a:cs typeface="Calibri"/>
              </a:rPr>
              <a:t>of</a:t>
            </a:r>
            <a:r>
              <a:rPr sz="2400" spc="-40">
                <a:latin typeface="Calibri"/>
                <a:cs typeface="Calibri"/>
              </a:rPr>
              <a:t> </a:t>
            </a:r>
            <a:r>
              <a:rPr sz="2400">
                <a:latin typeface="Calibri"/>
                <a:cs typeface="Calibri"/>
              </a:rPr>
              <a:t>nephrotic</a:t>
            </a:r>
            <a:r>
              <a:rPr sz="2400" spc="-75">
                <a:latin typeface="Calibri"/>
                <a:cs typeface="Calibri"/>
              </a:rPr>
              <a:t> </a:t>
            </a:r>
            <a:r>
              <a:rPr sz="2400" spc="-10">
                <a:latin typeface="Calibri"/>
                <a:cs typeface="Calibri"/>
              </a:rPr>
              <a:t>syndrome</a:t>
            </a:r>
            <a:endParaRPr sz="2400">
              <a:latin typeface="Calibri"/>
              <a:cs typeface="Calibri"/>
            </a:endParaRPr>
          </a:p>
          <a:p>
            <a:pPr marL="356870" marR="5080" indent="-344805">
              <a:lnSpc>
                <a:spcPct val="100000"/>
              </a:lnSpc>
              <a:spcBef>
                <a:spcPts val="770"/>
              </a:spcBef>
              <a:buFont typeface="Arial MT"/>
              <a:buChar char="•"/>
              <a:tabLst>
                <a:tab pos="356870" algn="l"/>
              </a:tabLst>
            </a:pPr>
            <a:r>
              <a:rPr sz="2400">
                <a:latin typeface="Calibri"/>
                <a:cs typeface="Calibri"/>
              </a:rPr>
              <a:t>Describe,</a:t>
            </a:r>
            <a:r>
              <a:rPr sz="2400" spc="-80">
                <a:latin typeface="Calibri"/>
                <a:cs typeface="Calibri"/>
              </a:rPr>
              <a:t> </a:t>
            </a:r>
            <a:r>
              <a:rPr sz="2400">
                <a:latin typeface="Calibri"/>
                <a:cs typeface="Calibri"/>
              </a:rPr>
              <a:t>compare</a:t>
            </a:r>
            <a:r>
              <a:rPr sz="2400" spc="-70">
                <a:latin typeface="Calibri"/>
                <a:cs typeface="Calibri"/>
              </a:rPr>
              <a:t> </a:t>
            </a:r>
            <a:r>
              <a:rPr sz="2400">
                <a:latin typeface="Calibri"/>
                <a:cs typeface="Calibri"/>
              </a:rPr>
              <a:t>and</a:t>
            </a:r>
            <a:r>
              <a:rPr sz="2400" spc="-90">
                <a:latin typeface="Calibri"/>
                <a:cs typeface="Calibri"/>
              </a:rPr>
              <a:t> </a:t>
            </a:r>
            <a:r>
              <a:rPr sz="2400">
                <a:latin typeface="Calibri"/>
                <a:cs typeface="Calibri"/>
              </a:rPr>
              <a:t>distinguish</a:t>
            </a:r>
            <a:r>
              <a:rPr sz="2400" spc="-90">
                <a:latin typeface="Calibri"/>
                <a:cs typeface="Calibri"/>
              </a:rPr>
              <a:t> </a:t>
            </a:r>
            <a:r>
              <a:rPr sz="2400">
                <a:latin typeface="Calibri"/>
                <a:cs typeface="Calibri"/>
              </a:rPr>
              <a:t>the</a:t>
            </a:r>
            <a:r>
              <a:rPr sz="2400" spc="-90">
                <a:latin typeface="Calibri"/>
                <a:cs typeface="Calibri"/>
              </a:rPr>
              <a:t> </a:t>
            </a:r>
            <a:r>
              <a:rPr sz="2400" spc="-10">
                <a:latin typeface="Calibri"/>
                <a:cs typeface="Calibri"/>
              </a:rPr>
              <a:t>pathogenesis,</a:t>
            </a:r>
            <a:r>
              <a:rPr sz="2400" spc="-90">
                <a:latin typeface="Calibri"/>
                <a:cs typeface="Calibri"/>
              </a:rPr>
              <a:t> </a:t>
            </a:r>
            <a:r>
              <a:rPr sz="2400" spc="-10">
                <a:latin typeface="Calibri"/>
                <a:cs typeface="Calibri"/>
              </a:rPr>
              <a:t>clinical presentations,</a:t>
            </a:r>
            <a:r>
              <a:rPr sz="2400" spc="-100">
                <a:latin typeface="Calibri"/>
                <a:cs typeface="Calibri"/>
              </a:rPr>
              <a:t> </a:t>
            </a:r>
            <a:r>
              <a:rPr sz="2400">
                <a:latin typeface="Calibri"/>
                <a:cs typeface="Calibri"/>
              </a:rPr>
              <a:t>light</a:t>
            </a:r>
            <a:r>
              <a:rPr sz="2400" spc="-125">
                <a:latin typeface="Calibri"/>
                <a:cs typeface="Calibri"/>
              </a:rPr>
              <a:t> </a:t>
            </a:r>
            <a:r>
              <a:rPr sz="2400" spc="-10">
                <a:latin typeface="Calibri"/>
                <a:cs typeface="Calibri"/>
              </a:rPr>
              <a:t>microscopic</a:t>
            </a:r>
            <a:r>
              <a:rPr sz="2400" spc="-100">
                <a:latin typeface="Calibri"/>
                <a:cs typeface="Calibri"/>
              </a:rPr>
              <a:t> </a:t>
            </a:r>
            <a:r>
              <a:rPr sz="2400" spc="-10">
                <a:latin typeface="Calibri"/>
                <a:cs typeface="Calibri"/>
              </a:rPr>
              <a:t>features, Immunofluorescence</a:t>
            </a:r>
            <a:r>
              <a:rPr sz="2400" spc="-40">
                <a:latin typeface="Calibri"/>
                <a:cs typeface="Calibri"/>
              </a:rPr>
              <a:t> </a:t>
            </a:r>
            <a:r>
              <a:rPr sz="2400">
                <a:latin typeface="Calibri"/>
                <a:cs typeface="Calibri"/>
              </a:rPr>
              <a:t>and</a:t>
            </a:r>
            <a:r>
              <a:rPr sz="2400" spc="-90">
                <a:latin typeface="Calibri"/>
                <a:cs typeface="Calibri"/>
              </a:rPr>
              <a:t> </a:t>
            </a:r>
            <a:r>
              <a:rPr sz="2400">
                <a:latin typeface="Calibri"/>
                <a:cs typeface="Calibri"/>
              </a:rPr>
              <a:t>electron</a:t>
            </a:r>
            <a:r>
              <a:rPr sz="2400" spc="-90">
                <a:latin typeface="Calibri"/>
                <a:cs typeface="Calibri"/>
              </a:rPr>
              <a:t> </a:t>
            </a:r>
            <a:r>
              <a:rPr sz="2400" spc="-10">
                <a:latin typeface="Calibri"/>
                <a:cs typeface="Calibri"/>
              </a:rPr>
              <a:t>microscopic</a:t>
            </a:r>
            <a:r>
              <a:rPr sz="2400" spc="-55">
                <a:latin typeface="Calibri"/>
                <a:cs typeface="Calibri"/>
              </a:rPr>
              <a:t> </a:t>
            </a:r>
            <a:r>
              <a:rPr sz="2400" spc="-10">
                <a:latin typeface="Calibri"/>
                <a:cs typeface="Calibri"/>
              </a:rPr>
              <a:t>features</a:t>
            </a:r>
            <a:r>
              <a:rPr sz="2400" spc="-120">
                <a:latin typeface="Calibri"/>
                <a:cs typeface="Calibri"/>
              </a:rPr>
              <a:t> </a:t>
            </a:r>
            <a:r>
              <a:rPr sz="2400">
                <a:latin typeface="Calibri"/>
                <a:cs typeface="Calibri"/>
              </a:rPr>
              <a:t>of</a:t>
            </a:r>
            <a:r>
              <a:rPr sz="2400" spc="-110">
                <a:latin typeface="Calibri"/>
                <a:cs typeface="Calibri"/>
              </a:rPr>
              <a:t> </a:t>
            </a:r>
            <a:r>
              <a:rPr sz="2400" spc="-25">
                <a:latin typeface="Calibri"/>
                <a:cs typeface="Calibri"/>
              </a:rPr>
              <a:t>the </a:t>
            </a:r>
            <a:r>
              <a:rPr sz="2400">
                <a:latin typeface="Calibri"/>
                <a:cs typeface="Calibri"/>
              </a:rPr>
              <a:t>glomerular</a:t>
            </a:r>
            <a:r>
              <a:rPr sz="2400" spc="-95">
                <a:latin typeface="Calibri"/>
                <a:cs typeface="Calibri"/>
              </a:rPr>
              <a:t> </a:t>
            </a:r>
            <a:r>
              <a:rPr sz="2400">
                <a:latin typeface="Calibri"/>
                <a:cs typeface="Calibri"/>
              </a:rPr>
              <a:t>diseases</a:t>
            </a:r>
            <a:r>
              <a:rPr sz="2400" spc="-114">
                <a:latin typeface="Calibri"/>
                <a:cs typeface="Calibri"/>
              </a:rPr>
              <a:t> </a:t>
            </a:r>
            <a:r>
              <a:rPr sz="2400">
                <a:latin typeface="Calibri"/>
                <a:cs typeface="Calibri"/>
              </a:rPr>
              <a:t>causing</a:t>
            </a:r>
            <a:r>
              <a:rPr sz="2400" spc="-90">
                <a:latin typeface="Calibri"/>
                <a:cs typeface="Calibri"/>
              </a:rPr>
              <a:t> </a:t>
            </a:r>
            <a:r>
              <a:rPr sz="2400">
                <a:latin typeface="Calibri"/>
                <a:cs typeface="Calibri"/>
              </a:rPr>
              <a:t>nephrotic</a:t>
            </a:r>
            <a:r>
              <a:rPr sz="2400" spc="-120">
                <a:latin typeface="Calibri"/>
                <a:cs typeface="Calibri"/>
              </a:rPr>
              <a:t> </a:t>
            </a:r>
            <a:r>
              <a:rPr sz="2400" spc="-10">
                <a:latin typeface="Calibri"/>
                <a:cs typeface="Calibri"/>
              </a:rPr>
              <a:t>syndrome</a:t>
            </a:r>
            <a:endParaRPr sz="2400">
              <a:latin typeface="Calibri"/>
              <a:cs typeface="Calibri"/>
            </a:endParaRPr>
          </a:p>
        </p:txBody>
      </p:sp>
    </p:spTree>
    <p:extLst>
      <p:ext uri="{BB962C8B-B14F-4D97-AF65-F5344CB8AC3E}">
        <p14:creationId xmlns:p14="http://schemas.microsoft.com/office/powerpoint/2010/main" val="1036241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B0AF-F7CC-8181-1577-208237F9AD86}"/>
              </a:ext>
            </a:extLst>
          </p:cNvPr>
          <p:cNvSpPr>
            <a:spLocks noGrp="1"/>
          </p:cNvSpPr>
          <p:nvPr>
            <p:ph type="title"/>
          </p:nvPr>
        </p:nvSpPr>
        <p:spPr>
          <a:xfrm>
            <a:off x="10153934" y="274638"/>
            <a:ext cx="1428466" cy="457198"/>
          </a:xfrm>
        </p:spPr>
        <p:txBody>
          <a:bodyPr>
            <a:normAutofit/>
          </a:bodyPr>
          <a:lstStyle/>
          <a:p>
            <a:r>
              <a:rPr lang="en-US" sz="1600" dirty="0"/>
              <a:t>spiral</a:t>
            </a:r>
            <a:endParaRPr lang="en-PK" sz="1600" dirty="0"/>
          </a:p>
        </p:txBody>
      </p:sp>
      <p:pic>
        <p:nvPicPr>
          <p:cNvPr id="1026" name="Picture 2" descr="Urinary System Anatomy and Physiology: Study Guide for Nurses">
            <a:extLst>
              <a:ext uri="{FF2B5EF4-FFF2-40B4-BE49-F238E27FC236}">
                <a16:creationId xmlns:a16="http://schemas.microsoft.com/office/drawing/2014/main" id="{2C7B6511-F44F-B2EC-27FA-1F8703F538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8978" y="503237"/>
            <a:ext cx="7133431" cy="585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735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13143" t="32305" r="50897" b="9740"/>
          <a:stretch>
            <a:fillRect/>
          </a:stretch>
        </p:blipFill>
        <p:spPr bwMode="auto">
          <a:xfrm>
            <a:off x="1710047" y="558140"/>
            <a:ext cx="6671006" cy="604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3">
            <a:extLst>
              <a:ext uri="{FF2B5EF4-FFF2-40B4-BE49-F238E27FC236}">
                <a16:creationId xmlns:a16="http://schemas.microsoft.com/office/drawing/2014/main" id="{D871A782-7D55-E2E2-A3FE-BACB80FCDD99}"/>
              </a:ext>
            </a:extLst>
          </p:cNvPr>
          <p:cNvSpPr txBox="1"/>
          <p:nvPr/>
        </p:nvSpPr>
        <p:spPr>
          <a:xfrm>
            <a:off x="10238510" y="282702"/>
            <a:ext cx="1627128" cy="289823"/>
          </a:xfrm>
          <a:prstGeom prst="rect">
            <a:avLst/>
          </a:prstGeom>
        </p:spPr>
        <p:txBody>
          <a:bodyPr vert="horz" wrap="square" lIns="0" tIns="12700" rIns="0" bIns="0" rtlCol="0">
            <a:spAutoFit/>
          </a:bodyPr>
          <a:lstStyle/>
          <a:p>
            <a:pPr marL="12700">
              <a:lnSpc>
                <a:spcPct val="100000"/>
              </a:lnSpc>
              <a:spcBef>
                <a:spcPts val="100"/>
              </a:spcBef>
            </a:pPr>
            <a:r>
              <a:rPr lang="en-US" sz="1800" spc="-20">
                <a:latin typeface="Calibri"/>
                <a:cs typeface="Calibri"/>
              </a:rPr>
              <a:t> Pathology C</a:t>
            </a:r>
            <a:r>
              <a:rPr sz="1800" spc="-20">
                <a:latin typeface="Calibri"/>
                <a:cs typeface="Calibri"/>
              </a:rPr>
              <a:t>ore</a:t>
            </a:r>
            <a:endParaRPr sz="1800">
              <a:latin typeface="Calibri"/>
              <a:cs typeface="Calibri"/>
            </a:endParaRPr>
          </a:p>
        </p:txBody>
      </p:sp>
    </p:spTree>
    <p:extLst>
      <p:ext uri="{BB962C8B-B14F-4D97-AF65-F5344CB8AC3E}">
        <p14:creationId xmlns:p14="http://schemas.microsoft.com/office/powerpoint/2010/main" val="17552894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3815" y="465200"/>
            <a:ext cx="5486400" cy="695325"/>
          </a:xfrm>
          <a:prstGeom prst="rect">
            <a:avLst/>
          </a:prstGeom>
        </p:spPr>
        <p:txBody>
          <a:bodyPr vert="horz" wrap="square" lIns="0" tIns="11430" rIns="0" bIns="0" rtlCol="0">
            <a:spAutoFit/>
          </a:bodyPr>
          <a:lstStyle/>
          <a:p>
            <a:pPr marL="12700">
              <a:lnSpc>
                <a:spcPct val="100000"/>
              </a:lnSpc>
              <a:spcBef>
                <a:spcPts val="90"/>
              </a:spcBef>
            </a:pPr>
            <a:r>
              <a:rPr lang="en-US" spc="-10" dirty="0">
                <a:latin typeface="Calibri"/>
                <a:cs typeface="Calibri"/>
              </a:rPr>
              <a:t>Pathogenic</a:t>
            </a:r>
            <a:r>
              <a:rPr lang="en-US" spc="-220" dirty="0">
                <a:latin typeface="Calibri"/>
                <a:cs typeface="Calibri"/>
              </a:rPr>
              <a:t> </a:t>
            </a:r>
            <a:r>
              <a:rPr lang="en-US" spc="-10" dirty="0">
                <a:latin typeface="Calibri"/>
                <a:cs typeface="Calibri"/>
              </a:rPr>
              <a:t>mechanisms</a:t>
            </a:r>
          </a:p>
        </p:txBody>
      </p:sp>
      <p:grpSp>
        <p:nvGrpSpPr>
          <p:cNvPr id="3" name="object 3"/>
          <p:cNvGrpSpPr/>
          <p:nvPr/>
        </p:nvGrpSpPr>
        <p:grpSpPr>
          <a:xfrm>
            <a:off x="4132897" y="1347025"/>
            <a:ext cx="3868420" cy="3107690"/>
            <a:chOff x="4132897" y="1347025"/>
            <a:chExt cx="3868420" cy="3107690"/>
          </a:xfrm>
        </p:grpSpPr>
        <p:sp>
          <p:nvSpPr>
            <p:cNvPr id="4" name="object 4"/>
            <p:cNvSpPr/>
            <p:nvPr/>
          </p:nvSpPr>
          <p:spPr>
            <a:xfrm>
              <a:off x="4450460" y="3812667"/>
              <a:ext cx="3202940" cy="629285"/>
            </a:xfrm>
            <a:custGeom>
              <a:avLst/>
              <a:gdLst/>
              <a:ahLst/>
              <a:cxnLst/>
              <a:rect l="l" t="t" r="r" b="b"/>
              <a:pathLst>
                <a:path w="3202940" h="629285">
                  <a:moveTo>
                    <a:pt x="787908" y="47370"/>
                  </a:moveTo>
                  <a:lnTo>
                    <a:pt x="0" y="629284"/>
                  </a:lnTo>
                </a:path>
                <a:path w="3202940" h="629285">
                  <a:moveTo>
                    <a:pt x="2784729" y="0"/>
                  </a:moveTo>
                  <a:lnTo>
                    <a:pt x="3202432" y="201929"/>
                  </a:lnTo>
                </a:path>
              </a:pathLst>
            </a:custGeom>
            <a:ln w="25400">
              <a:solidFill>
                <a:srgbClr val="3C6695"/>
              </a:solidFill>
            </a:ln>
          </p:spPr>
          <p:txBody>
            <a:bodyPr wrap="square" lIns="0" tIns="0" rIns="0" bIns="0" rtlCol="0"/>
            <a:lstStyle/>
            <a:p>
              <a:endParaRPr/>
            </a:p>
          </p:txBody>
        </p:sp>
        <p:sp>
          <p:nvSpPr>
            <p:cNvPr id="5" name="object 5"/>
            <p:cNvSpPr/>
            <p:nvPr/>
          </p:nvSpPr>
          <p:spPr>
            <a:xfrm flipH="1">
              <a:off x="6068567" y="2180590"/>
              <a:ext cx="0" cy="455930"/>
            </a:xfrm>
            <a:custGeom>
              <a:avLst/>
              <a:gdLst/>
              <a:ahLst/>
              <a:cxnLst/>
              <a:rect l="l" t="t" r="r" b="b"/>
              <a:pathLst>
                <a:path h="455930">
                  <a:moveTo>
                    <a:pt x="0" y="455930"/>
                  </a:moveTo>
                  <a:lnTo>
                    <a:pt x="0" y="0"/>
                  </a:lnTo>
                </a:path>
              </a:pathLst>
            </a:custGeom>
            <a:ln w="24384">
              <a:solidFill>
                <a:srgbClr val="3C6695"/>
              </a:solidFill>
            </a:ln>
          </p:spPr>
          <p:txBody>
            <a:bodyPr wrap="square" lIns="0" tIns="0" rIns="0" bIns="0" rtlCol="0"/>
            <a:lstStyle/>
            <a:p>
              <a:endParaRPr/>
            </a:p>
          </p:txBody>
        </p:sp>
        <p:sp>
          <p:nvSpPr>
            <p:cNvPr id="6" name="object 6"/>
            <p:cNvSpPr/>
            <p:nvPr/>
          </p:nvSpPr>
          <p:spPr>
            <a:xfrm>
              <a:off x="4898135" y="2636520"/>
              <a:ext cx="2338070" cy="1222375"/>
            </a:xfrm>
            <a:custGeom>
              <a:avLst/>
              <a:gdLst/>
              <a:ahLst/>
              <a:cxnLst/>
              <a:rect l="l" t="t" r="r" b="b"/>
              <a:pathLst>
                <a:path w="2338070" h="1222375">
                  <a:moveTo>
                    <a:pt x="2134108" y="0"/>
                  </a:moveTo>
                  <a:lnTo>
                    <a:pt x="203708" y="0"/>
                  </a:lnTo>
                  <a:lnTo>
                    <a:pt x="156994" y="5379"/>
                  </a:lnTo>
                  <a:lnTo>
                    <a:pt x="114114" y="20702"/>
                  </a:lnTo>
                  <a:lnTo>
                    <a:pt x="76291" y="44746"/>
                  </a:lnTo>
                  <a:lnTo>
                    <a:pt x="44746" y="76291"/>
                  </a:lnTo>
                  <a:lnTo>
                    <a:pt x="20702" y="114114"/>
                  </a:lnTo>
                  <a:lnTo>
                    <a:pt x="5379" y="156994"/>
                  </a:lnTo>
                  <a:lnTo>
                    <a:pt x="0" y="203707"/>
                  </a:lnTo>
                  <a:lnTo>
                    <a:pt x="0" y="1018539"/>
                  </a:lnTo>
                  <a:lnTo>
                    <a:pt x="5379" y="1065253"/>
                  </a:lnTo>
                  <a:lnTo>
                    <a:pt x="20702" y="1108133"/>
                  </a:lnTo>
                  <a:lnTo>
                    <a:pt x="44746" y="1145956"/>
                  </a:lnTo>
                  <a:lnTo>
                    <a:pt x="76291" y="1177501"/>
                  </a:lnTo>
                  <a:lnTo>
                    <a:pt x="114114" y="1201545"/>
                  </a:lnTo>
                  <a:lnTo>
                    <a:pt x="156994" y="1216868"/>
                  </a:lnTo>
                  <a:lnTo>
                    <a:pt x="203708" y="1222247"/>
                  </a:lnTo>
                  <a:lnTo>
                    <a:pt x="2134108" y="1222247"/>
                  </a:lnTo>
                  <a:lnTo>
                    <a:pt x="2180821" y="1216868"/>
                  </a:lnTo>
                  <a:lnTo>
                    <a:pt x="2223701" y="1201545"/>
                  </a:lnTo>
                  <a:lnTo>
                    <a:pt x="2261524" y="1177501"/>
                  </a:lnTo>
                  <a:lnTo>
                    <a:pt x="2293069" y="1145956"/>
                  </a:lnTo>
                  <a:lnTo>
                    <a:pt x="2317113" y="1108133"/>
                  </a:lnTo>
                  <a:lnTo>
                    <a:pt x="2332436" y="1065253"/>
                  </a:lnTo>
                  <a:lnTo>
                    <a:pt x="2337816" y="1018539"/>
                  </a:lnTo>
                  <a:lnTo>
                    <a:pt x="2337816" y="203707"/>
                  </a:lnTo>
                  <a:lnTo>
                    <a:pt x="2332436" y="156994"/>
                  </a:lnTo>
                  <a:lnTo>
                    <a:pt x="2317113" y="114114"/>
                  </a:lnTo>
                  <a:lnTo>
                    <a:pt x="2293069" y="76291"/>
                  </a:lnTo>
                  <a:lnTo>
                    <a:pt x="2261524" y="44746"/>
                  </a:lnTo>
                  <a:lnTo>
                    <a:pt x="2223701" y="20702"/>
                  </a:lnTo>
                  <a:lnTo>
                    <a:pt x="2180821" y="5379"/>
                  </a:lnTo>
                  <a:lnTo>
                    <a:pt x="2134108" y="0"/>
                  </a:lnTo>
                  <a:close/>
                </a:path>
              </a:pathLst>
            </a:custGeom>
            <a:solidFill>
              <a:srgbClr val="FFFFFF"/>
            </a:solidFill>
          </p:spPr>
          <p:txBody>
            <a:bodyPr wrap="square" lIns="0" tIns="0" rIns="0" bIns="0" rtlCol="0"/>
            <a:lstStyle/>
            <a:p>
              <a:endParaRPr/>
            </a:p>
          </p:txBody>
        </p:sp>
        <p:sp>
          <p:nvSpPr>
            <p:cNvPr id="7" name="object 7"/>
            <p:cNvSpPr/>
            <p:nvPr/>
          </p:nvSpPr>
          <p:spPr>
            <a:xfrm>
              <a:off x="4145279" y="1359408"/>
              <a:ext cx="3843654" cy="2499360"/>
            </a:xfrm>
            <a:custGeom>
              <a:avLst/>
              <a:gdLst/>
              <a:ahLst/>
              <a:cxnLst/>
              <a:rect l="l" t="t" r="r" b="b"/>
              <a:pathLst>
                <a:path w="3843654" h="2499360">
                  <a:moveTo>
                    <a:pt x="752856" y="1480819"/>
                  </a:moveTo>
                  <a:lnTo>
                    <a:pt x="758235" y="1434106"/>
                  </a:lnTo>
                  <a:lnTo>
                    <a:pt x="773558" y="1391226"/>
                  </a:lnTo>
                  <a:lnTo>
                    <a:pt x="797602" y="1353403"/>
                  </a:lnTo>
                  <a:lnTo>
                    <a:pt x="829147" y="1321858"/>
                  </a:lnTo>
                  <a:lnTo>
                    <a:pt x="866970" y="1297814"/>
                  </a:lnTo>
                  <a:lnTo>
                    <a:pt x="909850" y="1282491"/>
                  </a:lnTo>
                  <a:lnTo>
                    <a:pt x="956564" y="1277112"/>
                  </a:lnTo>
                  <a:lnTo>
                    <a:pt x="2886964" y="1277112"/>
                  </a:lnTo>
                  <a:lnTo>
                    <a:pt x="2933677" y="1282491"/>
                  </a:lnTo>
                  <a:lnTo>
                    <a:pt x="2976557" y="1297814"/>
                  </a:lnTo>
                  <a:lnTo>
                    <a:pt x="3014380" y="1321858"/>
                  </a:lnTo>
                  <a:lnTo>
                    <a:pt x="3045925" y="1353403"/>
                  </a:lnTo>
                  <a:lnTo>
                    <a:pt x="3069969" y="1391226"/>
                  </a:lnTo>
                  <a:lnTo>
                    <a:pt x="3085292" y="1434106"/>
                  </a:lnTo>
                  <a:lnTo>
                    <a:pt x="3090672" y="1480819"/>
                  </a:lnTo>
                  <a:lnTo>
                    <a:pt x="3090672" y="2295652"/>
                  </a:lnTo>
                  <a:lnTo>
                    <a:pt x="3085292" y="2342365"/>
                  </a:lnTo>
                  <a:lnTo>
                    <a:pt x="3069969" y="2385245"/>
                  </a:lnTo>
                  <a:lnTo>
                    <a:pt x="3045925" y="2423068"/>
                  </a:lnTo>
                  <a:lnTo>
                    <a:pt x="3014380" y="2454613"/>
                  </a:lnTo>
                  <a:lnTo>
                    <a:pt x="2976557" y="2478657"/>
                  </a:lnTo>
                  <a:lnTo>
                    <a:pt x="2933677" y="2493980"/>
                  </a:lnTo>
                  <a:lnTo>
                    <a:pt x="2886964" y="2499360"/>
                  </a:lnTo>
                  <a:lnTo>
                    <a:pt x="956564" y="2499360"/>
                  </a:lnTo>
                  <a:lnTo>
                    <a:pt x="909850" y="2493980"/>
                  </a:lnTo>
                  <a:lnTo>
                    <a:pt x="866970" y="2478657"/>
                  </a:lnTo>
                  <a:lnTo>
                    <a:pt x="829147" y="2454613"/>
                  </a:lnTo>
                  <a:lnTo>
                    <a:pt x="797602" y="2423068"/>
                  </a:lnTo>
                  <a:lnTo>
                    <a:pt x="773558" y="2385245"/>
                  </a:lnTo>
                  <a:lnTo>
                    <a:pt x="758235" y="2342365"/>
                  </a:lnTo>
                  <a:lnTo>
                    <a:pt x="752856" y="2295652"/>
                  </a:lnTo>
                  <a:lnTo>
                    <a:pt x="752856" y="1480819"/>
                  </a:lnTo>
                  <a:close/>
                </a:path>
                <a:path w="3843654" h="2499360">
                  <a:moveTo>
                    <a:pt x="0" y="136651"/>
                  </a:moveTo>
                  <a:lnTo>
                    <a:pt x="6969" y="93472"/>
                  </a:lnTo>
                  <a:lnTo>
                    <a:pt x="26375" y="55961"/>
                  </a:lnTo>
                  <a:lnTo>
                    <a:pt x="55961" y="26375"/>
                  </a:lnTo>
                  <a:lnTo>
                    <a:pt x="93472" y="6969"/>
                  </a:lnTo>
                  <a:lnTo>
                    <a:pt x="136652" y="0"/>
                  </a:lnTo>
                  <a:lnTo>
                    <a:pt x="3706876" y="0"/>
                  </a:lnTo>
                  <a:lnTo>
                    <a:pt x="3750055" y="6969"/>
                  </a:lnTo>
                  <a:lnTo>
                    <a:pt x="3787566" y="26375"/>
                  </a:lnTo>
                  <a:lnTo>
                    <a:pt x="3817152" y="55961"/>
                  </a:lnTo>
                  <a:lnTo>
                    <a:pt x="3836558" y="93471"/>
                  </a:lnTo>
                  <a:lnTo>
                    <a:pt x="3843528" y="136651"/>
                  </a:lnTo>
                  <a:lnTo>
                    <a:pt x="3843528" y="683259"/>
                  </a:lnTo>
                  <a:lnTo>
                    <a:pt x="3836558" y="726439"/>
                  </a:lnTo>
                  <a:lnTo>
                    <a:pt x="3817152" y="763950"/>
                  </a:lnTo>
                  <a:lnTo>
                    <a:pt x="3787566" y="793536"/>
                  </a:lnTo>
                  <a:lnTo>
                    <a:pt x="3750055" y="812942"/>
                  </a:lnTo>
                  <a:lnTo>
                    <a:pt x="3706876" y="819912"/>
                  </a:lnTo>
                  <a:lnTo>
                    <a:pt x="136652" y="819912"/>
                  </a:lnTo>
                  <a:lnTo>
                    <a:pt x="93472" y="812942"/>
                  </a:lnTo>
                  <a:lnTo>
                    <a:pt x="55961" y="793536"/>
                  </a:lnTo>
                  <a:lnTo>
                    <a:pt x="26375" y="763950"/>
                  </a:lnTo>
                  <a:lnTo>
                    <a:pt x="6969" y="726439"/>
                  </a:lnTo>
                  <a:lnTo>
                    <a:pt x="0" y="683259"/>
                  </a:lnTo>
                  <a:lnTo>
                    <a:pt x="0" y="136651"/>
                  </a:lnTo>
                  <a:close/>
                </a:path>
              </a:pathLst>
            </a:custGeom>
            <a:ln w="24384">
              <a:solidFill>
                <a:srgbClr val="4674AB"/>
              </a:solidFill>
            </a:ln>
          </p:spPr>
          <p:txBody>
            <a:bodyPr wrap="square" lIns="0" tIns="0" rIns="0" bIns="0" rtlCol="0"/>
            <a:lstStyle/>
            <a:p>
              <a:endParaRPr/>
            </a:p>
          </p:txBody>
        </p:sp>
      </p:grpSp>
      <p:sp>
        <p:nvSpPr>
          <p:cNvPr id="8" name="object 8"/>
          <p:cNvSpPr txBox="1"/>
          <p:nvPr/>
        </p:nvSpPr>
        <p:spPr>
          <a:xfrm>
            <a:off x="4652517" y="1435684"/>
            <a:ext cx="2828290" cy="2226945"/>
          </a:xfrm>
          <a:prstGeom prst="rect">
            <a:avLst/>
          </a:prstGeom>
        </p:spPr>
        <p:txBody>
          <a:bodyPr vert="horz" wrap="square" lIns="0" tIns="12065" rIns="0" bIns="0" rtlCol="0">
            <a:spAutoFit/>
          </a:bodyPr>
          <a:lstStyle/>
          <a:p>
            <a:pPr algn="ctr">
              <a:lnSpc>
                <a:spcPts val="2305"/>
              </a:lnSpc>
              <a:spcBef>
                <a:spcPts val="95"/>
              </a:spcBef>
            </a:pPr>
            <a:r>
              <a:rPr sz="2000">
                <a:latin typeface="Calibri"/>
                <a:cs typeface="Calibri"/>
              </a:rPr>
              <a:t>Glomerular</a:t>
            </a:r>
            <a:r>
              <a:rPr sz="2000" spc="-110">
                <a:latin typeface="Calibri"/>
                <a:cs typeface="Calibri"/>
              </a:rPr>
              <a:t> </a:t>
            </a:r>
            <a:r>
              <a:rPr sz="2000">
                <a:latin typeface="Calibri"/>
                <a:cs typeface="Calibri"/>
              </a:rPr>
              <a:t>permeability</a:t>
            </a:r>
            <a:r>
              <a:rPr sz="2000" spc="-100">
                <a:latin typeface="Calibri"/>
                <a:cs typeface="Calibri"/>
              </a:rPr>
              <a:t> </a:t>
            </a:r>
            <a:r>
              <a:rPr sz="2000" spc="-25">
                <a:latin typeface="Calibri"/>
                <a:cs typeface="Calibri"/>
              </a:rPr>
              <a:t>of</a:t>
            </a:r>
            <a:endParaRPr sz="2000">
              <a:latin typeface="Calibri"/>
              <a:cs typeface="Calibri"/>
            </a:endParaRPr>
          </a:p>
          <a:p>
            <a:pPr marL="1905" algn="ctr">
              <a:lnSpc>
                <a:spcPts val="2305"/>
              </a:lnSpc>
            </a:pPr>
            <a:r>
              <a:rPr sz="2000">
                <a:latin typeface="Calibri"/>
                <a:cs typeface="Calibri"/>
              </a:rPr>
              <a:t>capillary</a:t>
            </a:r>
            <a:r>
              <a:rPr sz="2000" spc="-75">
                <a:latin typeface="Calibri"/>
                <a:cs typeface="Calibri"/>
              </a:rPr>
              <a:t> </a:t>
            </a:r>
            <a:r>
              <a:rPr sz="2000" spc="-10">
                <a:latin typeface="Calibri"/>
                <a:cs typeface="Calibri"/>
              </a:rPr>
              <a:t>walls</a:t>
            </a:r>
            <a:endParaRPr sz="2000">
              <a:latin typeface="Calibri"/>
              <a:cs typeface="Calibri"/>
            </a:endParaRPr>
          </a:p>
          <a:p>
            <a:pPr>
              <a:lnSpc>
                <a:spcPct val="100000"/>
              </a:lnSpc>
            </a:pPr>
            <a:endParaRPr sz="2000">
              <a:latin typeface="Calibri"/>
              <a:cs typeface="Calibri"/>
            </a:endParaRPr>
          </a:p>
          <a:p>
            <a:pPr>
              <a:lnSpc>
                <a:spcPct val="100000"/>
              </a:lnSpc>
              <a:spcBef>
                <a:spcPts val="1255"/>
              </a:spcBef>
            </a:pPr>
            <a:endParaRPr sz="2000">
              <a:latin typeface="Calibri"/>
              <a:cs typeface="Calibri"/>
            </a:endParaRPr>
          </a:p>
          <a:p>
            <a:pPr marL="492125" marR="481330" indent="137160" algn="just">
              <a:lnSpc>
                <a:spcPct val="91500"/>
              </a:lnSpc>
            </a:pPr>
            <a:r>
              <a:rPr sz="2000" spc="-10">
                <a:latin typeface="Calibri"/>
                <a:cs typeface="Calibri"/>
              </a:rPr>
              <a:t>Permeability</a:t>
            </a:r>
            <a:r>
              <a:rPr sz="2000" spc="-5">
                <a:latin typeface="Calibri"/>
                <a:cs typeface="Calibri"/>
              </a:rPr>
              <a:t> </a:t>
            </a:r>
            <a:r>
              <a:rPr sz="2000" spc="-25">
                <a:latin typeface="Calibri"/>
                <a:cs typeface="Calibri"/>
              </a:rPr>
              <a:t>to </a:t>
            </a:r>
            <a:r>
              <a:rPr sz="2000">
                <a:latin typeface="Calibri"/>
                <a:cs typeface="Calibri"/>
              </a:rPr>
              <a:t>plasma</a:t>
            </a:r>
            <a:r>
              <a:rPr sz="2000" spc="-55">
                <a:latin typeface="Calibri"/>
                <a:cs typeface="Calibri"/>
              </a:rPr>
              <a:t> </a:t>
            </a:r>
            <a:r>
              <a:rPr sz="2000" spc="-10">
                <a:latin typeface="Calibri"/>
                <a:cs typeface="Calibri"/>
              </a:rPr>
              <a:t>proteins- </a:t>
            </a:r>
            <a:r>
              <a:rPr sz="2000">
                <a:latin typeface="Calibri"/>
                <a:cs typeface="Calibri"/>
              </a:rPr>
              <a:t>Heavy</a:t>
            </a:r>
            <a:r>
              <a:rPr sz="2000" spc="-50">
                <a:latin typeface="Calibri"/>
                <a:cs typeface="Calibri"/>
              </a:rPr>
              <a:t> </a:t>
            </a:r>
            <a:r>
              <a:rPr sz="2000" spc="-10">
                <a:latin typeface="Calibri"/>
                <a:cs typeface="Calibri"/>
              </a:rPr>
              <a:t>proteinuria</a:t>
            </a:r>
            <a:endParaRPr sz="2000">
              <a:latin typeface="Calibri"/>
              <a:cs typeface="Calibri"/>
            </a:endParaRPr>
          </a:p>
        </p:txBody>
      </p:sp>
      <p:grpSp>
        <p:nvGrpSpPr>
          <p:cNvPr id="9" name="object 9"/>
          <p:cNvGrpSpPr/>
          <p:nvPr/>
        </p:nvGrpSpPr>
        <p:grpSpPr>
          <a:xfrm>
            <a:off x="7330249" y="4001833"/>
            <a:ext cx="2804795" cy="1070610"/>
            <a:chOff x="7330249" y="4001833"/>
            <a:chExt cx="2804795" cy="1070610"/>
          </a:xfrm>
        </p:grpSpPr>
        <p:sp>
          <p:nvSpPr>
            <p:cNvPr id="10" name="object 10"/>
            <p:cNvSpPr/>
            <p:nvPr/>
          </p:nvSpPr>
          <p:spPr>
            <a:xfrm>
              <a:off x="7342631" y="4014216"/>
              <a:ext cx="2780030" cy="1045844"/>
            </a:xfrm>
            <a:custGeom>
              <a:avLst/>
              <a:gdLst/>
              <a:ahLst/>
              <a:cxnLst/>
              <a:rect l="l" t="t" r="r" b="b"/>
              <a:pathLst>
                <a:path w="2780029" h="1045844">
                  <a:moveTo>
                    <a:pt x="2605532" y="0"/>
                  </a:moveTo>
                  <a:lnTo>
                    <a:pt x="174244" y="0"/>
                  </a:lnTo>
                  <a:lnTo>
                    <a:pt x="127911" y="6221"/>
                  </a:lnTo>
                  <a:lnTo>
                    <a:pt x="86284" y="23781"/>
                  </a:lnTo>
                  <a:lnTo>
                    <a:pt x="51022" y="51022"/>
                  </a:lnTo>
                  <a:lnTo>
                    <a:pt x="23781" y="86284"/>
                  </a:lnTo>
                  <a:lnTo>
                    <a:pt x="6221" y="127911"/>
                  </a:lnTo>
                  <a:lnTo>
                    <a:pt x="0" y="174243"/>
                  </a:lnTo>
                  <a:lnTo>
                    <a:pt x="0" y="871219"/>
                  </a:lnTo>
                  <a:lnTo>
                    <a:pt x="6221" y="917552"/>
                  </a:lnTo>
                  <a:lnTo>
                    <a:pt x="23781" y="959179"/>
                  </a:lnTo>
                  <a:lnTo>
                    <a:pt x="51022" y="994441"/>
                  </a:lnTo>
                  <a:lnTo>
                    <a:pt x="86284" y="1021682"/>
                  </a:lnTo>
                  <a:lnTo>
                    <a:pt x="127911" y="1039242"/>
                  </a:lnTo>
                  <a:lnTo>
                    <a:pt x="174244" y="1045463"/>
                  </a:lnTo>
                  <a:lnTo>
                    <a:pt x="2605532" y="1045463"/>
                  </a:lnTo>
                  <a:lnTo>
                    <a:pt x="2651864" y="1039242"/>
                  </a:lnTo>
                  <a:lnTo>
                    <a:pt x="2693491" y="1021682"/>
                  </a:lnTo>
                  <a:lnTo>
                    <a:pt x="2728753" y="994441"/>
                  </a:lnTo>
                  <a:lnTo>
                    <a:pt x="2755994" y="959179"/>
                  </a:lnTo>
                  <a:lnTo>
                    <a:pt x="2773554" y="917552"/>
                  </a:lnTo>
                  <a:lnTo>
                    <a:pt x="2779776" y="871219"/>
                  </a:lnTo>
                  <a:lnTo>
                    <a:pt x="2779776" y="174243"/>
                  </a:lnTo>
                  <a:lnTo>
                    <a:pt x="2773554" y="127911"/>
                  </a:lnTo>
                  <a:lnTo>
                    <a:pt x="2755994" y="86284"/>
                  </a:lnTo>
                  <a:lnTo>
                    <a:pt x="2728753" y="51022"/>
                  </a:lnTo>
                  <a:lnTo>
                    <a:pt x="2693491" y="23781"/>
                  </a:lnTo>
                  <a:lnTo>
                    <a:pt x="2651864" y="6221"/>
                  </a:lnTo>
                  <a:lnTo>
                    <a:pt x="2605532" y="0"/>
                  </a:lnTo>
                  <a:close/>
                </a:path>
              </a:pathLst>
            </a:custGeom>
            <a:solidFill>
              <a:srgbClr val="FFFFFF"/>
            </a:solidFill>
          </p:spPr>
          <p:txBody>
            <a:bodyPr wrap="square" lIns="0" tIns="0" rIns="0" bIns="0" rtlCol="0"/>
            <a:lstStyle/>
            <a:p>
              <a:endParaRPr/>
            </a:p>
          </p:txBody>
        </p:sp>
        <p:sp>
          <p:nvSpPr>
            <p:cNvPr id="11" name="object 11"/>
            <p:cNvSpPr/>
            <p:nvPr/>
          </p:nvSpPr>
          <p:spPr>
            <a:xfrm>
              <a:off x="7342631" y="4014216"/>
              <a:ext cx="2780030" cy="1045844"/>
            </a:xfrm>
            <a:custGeom>
              <a:avLst/>
              <a:gdLst/>
              <a:ahLst/>
              <a:cxnLst/>
              <a:rect l="l" t="t" r="r" b="b"/>
              <a:pathLst>
                <a:path w="2780029" h="1045844">
                  <a:moveTo>
                    <a:pt x="0" y="174243"/>
                  </a:moveTo>
                  <a:lnTo>
                    <a:pt x="6221" y="127911"/>
                  </a:lnTo>
                  <a:lnTo>
                    <a:pt x="23781" y="86284"/>
                  </a:lnTo>
                  <a:lnTo>
                    <a:pt x="51022" y="51022"/>
                  </a:lnTo>
                  <a:lnTo>
                    <a:pt x="86284" y="23781"/>
                  </a:lnTo>
                  <a:lnTo>
                    <a:pt x="127911" y="6221"/>
                  </a:lnTo>
                  <a:lnTo>
                    <a:pt x="174244" y="0"/>
                  </a:lnTo>
                  <a:lnTo>
                    <a:pt x="2605532" y="0"/>
                  </a:lnTo>
                  <a:lnTo>
                    <a:pt x="2651864" y="6221"/>
                  </a:lnTo>
                  <a:lnTo>
                    <a:pt x="2693491" y="23781"/>
                  </a:lnTo>
                  <a:lnTo>
                    <a:pt x="2728753" y="51022"/>
                  </a:lnTo>
                  <a:lnTo>
                    <a:pt x="2755994" y="86284"/>
                  </a:lnTo>
                  <a:lnTo>
                    <a:pt x="2773554" y="127911"/>
                  </a:lnTo>
                  <a:lnTo>
                    <a:pt x="2779776" y="174243"/>
                  </a:lnTo>
                  <a:lnTo>
                    <a:pt x="2779776" y="871219"/>
                  </a:lnTo>
                  <a:lnTo>
                    <a:pt x="2773554" y="917552"/>
                  </a:lnTo>
                  <a:lnTo>
                    <a:pt x="2755994" y="959179"/>
                  </a:lnTo>
                  <a:lnTo>
                    <a:pt x="2728753" y="994441"/>
                  </a:lnTo>
                  <a:lnTo>
                    <a:pt x="2693491" y="1021682"/>
                  </a:lnTo>
                  <a:lnTo>
                    <a:pt x="2651864" y="1039242"/>
                  </a:lnTo>
                  <a:lnTo>
                    <a:pt x="2605532" y="1045463"/>
                  </a:lnTo>
                  <a:lnTo>
                    <a:pt x="174244" y="1045463"/>
                  </a:lnTo>
                  <a:lnTo>
                    <a:pt x="127911" y="1039242"/>
                  </a:lnTo>
                  <a:lnTo>
                    <a:pt x="86284" y="1021682"/>
                  </a:lnTo>
                  <a:lnTo>
                    <a:pt x="51022" y="994441"/>
                  </a:lnTo>
                  <a:lnTo>
                    <a:pt x="23781" y="959179"/>
                  </a:lnTo>
                  <a:lnTo>
                    <a:pt x="6221" y="917552"/>
                  </a:lnTo>
                  <a:lnTo>
                    <a:pt x="0" y="871219"/>
                  </a:lnTo>
                  <a:lnTo>
                    <a:pt x="0" y="174243"/>
                  </a:lnTo>
                  <a:close/>
                </a:path>
              </a:pathLst>
            </a:custGeom>
            <a:ln w="24384">
              <a:solidFill>
                <a:srgbClr val="4674AB"/>
              </a:solidFill>
            </a:ln>
          </p:spPr>
          <p:txBody>
            <a:bodyPr wrap="square" lIns="0" tIns="0" rIns="0" bIns="0" rtlCol="0"/>
            <a:lstStyle/>
            <a:p>
              <a:endParaRPr/>
            </a:p>
          </p:txBody>
        </p:sp>
      </p:grpSp>
      <p:sp>
        <p:nvSpPr>
          <p:cNvPr id="12" name="object 12"/>
          <p:cNvSpPr txBox="1"/>
          <p:nvPr/>
        </p:nvSpPr>
        <p:spPr>
          <a:xfrm>
            <a:off x="7693532" y="4010101"/>
            <a:ext cx="2080260" cy="997585"/>
          </a:xfrm>
          <a:prstGeom prst="rect">
            <a:avLst/>
          </a:prstGeom>
        </p:spPr>
        <p:txBody>
          <a:bodyPr vert="horz" wrap="square" lIns="0" tIns="12065" rIns="0" bIns="0" rtlCol="0">
            <a:spAutoFit/>
          </a:bodyPr>
          <a:lstStyle/>
          <a:p>
            <a:pPr algn="ctr">
              <a:lnSpc>
                <a:spcPts val="2305"/>
              </a:lnSpc>
              <a:spcBef>
                <a:spcPts val="95"/>
              </a:spcBef>
            </a:pPr>
            <a:r>
              <a:rPr sz="2000">
                <a:latin typeface="Calibri"/>
                <a:cs typeface="Calibri"/>
              </a:rPr>
              <a:t>Increase</a:t>
            </a:r>
            <a:r>
              <a:rPr sz="2000" spc="-95">
                <a:latin typeface="Calibri"/>
                <a:cs typeface="Calibri"/>
              </a:rPr>
              <a:t> </a:t>
            </a:r>
            <a:r>
              <a:rPr sz="2000" spc="-10">
                <a:latin typeface="Calibri"/>
                <a:cs typeface="Calibri"/>
              </a:rPr>
              <a:t>lipoprotein</a:t>
            </a:r>
            <a:endParaRPr sz="2000">
              <a:latin typeface="Calibri"/>
              <a:cs typeface="Calibri"/>
            </a:endParaRPr>
          </a:p>
          <a:p>
            <a:pPr marL="4445" algn="ctr">
              <a:lnSpc>
                <a:spcPts val="2305"/>
              </a:lnSpc>
            </a:pPr>
            <a:r>
              <a:rPr sz="2000" spc="-10">
                <a:latin typeface="Calibri"/>
                <a:cs typeface="Calibri"/>
              </a:rPr>
              <a:t>synthesis</a:t>
            </a:r>
            <a:endParaRPr sz="2000">
              <a:latin typeface="Calibri"/>
              <a:cs typeface="Calibri"/>
            </a:endParaRPr>
          </a:p>
          <a:p>
            <a:pPr marL="635" algn="ctr">
              <a:lnSpc>
                <a:spcPct val="100000"/>
              </a:lnSpc>
              <a:spcBef>
                <a:spcPts val="645"/>
              </a:spcBef>
            </a:pPr>
            <a:r>
              <a:rPr sz="2000" spc="-10">
                <a:latin typeface="Calibri"/>
                <a:cs typeface="Calibri"/>
              </a:rPr>
              <a:t>Hyperlipidemia</a:t>
            </a:r>
            <a:endParaRPr sz="2000">
              <a:latin typeface="Calibri"/>
              <a:cs typeface="Calibri"/>
            </a:endParaRPr>
          </a:p>
        </p:txBody>
      </p:sp>
      <p:grpSp>
        <p:nvGrpSpPr>
          <p:cNvPr id="13" name="object 13"/>
          <p:cNvGrpSpPr/>
          <p:nvPr/>
        </p:nvGrpSpPr>
        <p:grpSpPr>
          <a:xfrm>
            <a:off x="8031289" y="5046217"/>
            <a:ext cx="1497330" cy="1104900"/>
            <a:chOff x="8031289" y="5046217"/>
            <a:chExt cx="1497330" cy="1104900"/>
          </a:xfrm>
        </p:grpSpPr>
        <p:sp>
          <p:nvSpPr>
            <p:cNvPr id="14" name="object 14"/>
            <p:cNvSpPr/>
            <p:nvPr/>
          </p:nvSpPr>
          <p:spPr>
            <a:xfrm>
              <a:off x="8752840" y="5058917"/>
              <a:ext cx="10160" cy="259079"/>
            </a:xfrm>
            <a:custGeom>
              <a:avLst/>
              <a:gdLst/>
              <a:ahLst/>
              <a:cxnLst/>
              <a:rect l="l" t="t" r="r" b="b"/>
              <a:pathLst>
                <a:path w="10159" h="259077">
                  <a:moveTo>
                    <a:pt x="0" y="0"/>
                  </a:moveTo>
                  <a:lnTo>
                    <a:pt x="9905" y="259079"/>
                  </a:lnTo>
                </a:path>
              </a:pathLst>
            </a:custGeom>
            <a:ln w="25400">
              <a:solidFill>
                <a:srgbClr val="4674AB"/>
              </a:solidFill>
            </a:ln>
          </p:spPr>
          <p:txBody>
            <a:bodyPr wrap="square" lIns="0" tIns="0" rIns="0" bIns="0" rtlCol="0"/>
            <a:lstStyle/>
            <a:p>
              <a:endParaRPr/>
            </a:p>
          </p:txBody>
        </p:sp>
        <p:sp>
          <p:nvSpPr>
            <p:cNvPr id="15" name="object 15"/>
            <p:cNvSpPr/>
            <p:nvPr/>
          </p:nvSpPr>
          <p:spPr>
            <a:xfrm>
              <a:off x="8043672" y="5318759"/>
              <a:ext cx="1472565" cy="820419"/>
            </a:xfrm>
            <a:custGeom>
              <a:avLst/>
              <a:gdLst/>
              <a:ahLst/>
              <a:cxnLst/>
              <a:rect l="l" t="t" r="r" b="b"/>
              <a:pathLst>
                <a:path w="1472565" h="820419">
                  <a:moveTo>
                    <a:pt x="1335531" y="0"/>
                  </a:moveTo>
                  <a:lnTo>
                    <a:pt x="136651" y="0"/>
                  </a:lnTo>
                  <a:lnTo>
                    <a:pt x="93472" y="6969"/>
                  </a:lnTo>
                  <a:lnTo>
                    <a:pt x="55961" y="26375"/>
                  </a:lnTo>
                  <a:lnTo>
                    <a:pt x="26375" y="55961"/>
                  </a:lnTo>
                  <a:lnTo>
                    <a:pt x="6969" y="93471"/>
                  </a:lnTo>
                  <a:lnTo>
                    <a:pt x="0" y="136651"/>
                  </a:lnTo>
                  <a:lnTo>
                    <a:pt x="0" y="683259"/>
                  </a:lnTo>
                  <a:lnTo>
                    <a:pt x="6969" y="726449"/>
                  </a:lnTo>
                  <a:lnTo>
                    <a:pt x="26375" y="763961"/>
                  </a:lnTo>
                  <a:lnTo>
                    <a:pt x="55961" y="793543"/>
                  </a:lnTo>
                  <a:lnTo>
                    <a:pt x="93472" y="812944"/>
                  </a:lnTo>
                  <a:lnTo>
                    <a:pt x="136651" y="819911"/>
                  </a:lnTo>
                  <a:lnTo>
                    <a:pt x="1335531" y="819911"/>
                  </a:lnTo>
                  <a:lnTo>
                    <a:pt x="1378711" y="812944"/>
                  </a:lnTo>
                  <a:lnTo>
                    <a:pt x="1416222" y="793543"/>
                  </a:lnTo>
                  <a:lnTo>
                    <a:pt x="1445808" y="763961"/>
                  </a:lnTo>
                  <a:lnTo>
                    <a:pt x="1465214" y="726449"/>
                  </a:lnTo>
                  <a:lnTo>
                    <a:pt x="1472183" y="683259"/>
                  </a:lnTo>
                  <a:lnTo>
                    <a:pt x="1472183" y="136651"/>
                  </a:lnTo>
                  <a:lnTo>
                    <a:pt x="1465214" y="93471"/>
                  </a:lnTo>
                  <a:lnTo>
                    <a:pt x="1445808" y="55961"/>
                  </a:lnTo>
                  <a:lnTo>
                    <a:pt x="1416222" y="26375"/>
                  </a:lnTo>
                  <a:lnTo>
                    <a:pt x="1378711" y="6969"/>
                  </a:lnTo>
                  <a:lnTo>
                    <a:pt x="1335531" y="0"/>
                  </a:lnTo>
                  <a:close/>
                </a:path>
              </a:pathLst>
            </a:custGeom>
            <a:solidFill>
              <a:srgbClr val="FFFFFF"/>
            </a:solidFill>
          </p:spPr>
          <p:txBody>
            <a:bodyPr wrap="square" lIns="0" tIns="0" rIns="0" bIns="0" rtlCol="0"/>
            <a:lstStyle/>
            <a:p>
              <a:endParaRPr/>
            </a:p>
          </p:txBody>
        </p:sp>
        <p:sp>
          <p:nvSpPr>
            <p:cNvPr id="16" name="object 16"/>
            <p:cNvSpPr/>
            <p:nvPr/>
          </p:nvSpPr>
          <p:spPr>
            <a:xfrm>
              <a:off x="8043672" y="5318759"/>
              <a:ext cx="1472565" cy="820419"/>
            </a:xfrm>
            <a:custGeom>
              <a:avLst/>
              <a:gdLst/>
              <a:ahLst/>
              <a:cxnLst/>
              <a:rect l="l" t="t" r="r" b="b"/>
              <a:pathLst>
                <a:path w="1472565" h="820419">
                  <a:moveTo>
                    <a:pt x="0" y="136651"/>
                  </a:moveTo>
                  <a:lnTo>
                    <a:pt x="6969" y="93471"/>
                  </a:lnTo>
                  <a:lnTo>
                    <a:pt x="26375" y="55961"/>
                  </a:lnTo>
                  <a:lnTo>
                    <a:pt x="55961" y="26375"/>
                  </a:lnTo>
                  <a:lnTo>
                    <a:pt x="93472" y="6969"/>
                  </a:lnTo>
                  <a:lnTo>
                    <a:pt x="136651" y="0"/>
                  </a:lnTo>
                  <a:lnTo>
                    <a:pt x="1335531" y="0"/>
                  </a:lnTo>
                  <a:lnTo>
                    <a:pt x="1378711" y="6969"/>
                  </a:lnTo>
                  <a:lnTo>
                    <a:pt x="1416222" y="26375"/>
                  </a:lnTo>
                  <a:lnTo>
                    <a:pt x="1445808" y="55961"/>
                  </a:lnTo>
                  <a:lnTo>
                    <a:pt x="1465214" y="93471"/>
                  </a:lnTo>
                  <a:lnTo>
                    <a:pt x="1472183" y="136651"/>
                  </a:lnTo>
                  <a:lnTo>
                    <a:pt x="1472183" y="683259"/>
                  </a:lnTo>
                  <a:lnTo>
                    <a:pt x="1465214" y="726449"/>
                  </a:lnTo>
                  <a:lnTo>
                    <a:pt x="1445808" y="763961"/>
                  </a:lnTo>
                  <a:lnTo>
                    <a:pt x="1416222" y="793543"/>
                  </a:lnTo>
                  <a:lnTo>
                    <a:pt x="1378711" y="812944"/>
                  </a:lnTo>
                  <a:lnTo>
                    <a:pt x="1335531" y="819911"/>
                  </a:lnTo>
                  <a:lnTo>
                    <a:pt x="136651" y="819911"/>
                  </a:lnTo>
                  <a:lnTo>
                    <a:pt x="93472" y="812944"/>
                  </a:lnTo>
                  <a:lnTo>
                    <a:pt x="55961" y="793543"/>
                  </a:lnTo>
                  <a:lnTo>
                    <a:pt x="26375" y="763961"/>
                  </a:lnTo>
                  <a:lnTo>
                    <a:pt x="6969" y="726449"/>
                  </a:lnTo>
                  <a:lnTo>
                    <a:pt x="0" y="683259"/>
                  </a:lnTo>
                  <a:lnTo>
                    <a:pt x="0" y="136651"/>
                  </a:lnTo>
                  <a:close/>
                </a:path>
              </a:pathLst>
            </a:custGeom>
            <a:ln w="24383">
              <a:solidFill>
                <a:srgbClr val="4674AB"/>
              </a:solidFill>
            </a:ln>
          </p:spPr>
          <p:txBody>
            <a:bodyPr wrap="square" lIns="0" tIns="0" rIns="0" bIns="0" rtlCol="0"/>
            <a:lstStyle/>
            <a:p>
              <a:endParaRPr/>
            </a:p>
          </p:txBody>
        </p:sp>
      </p:grpSp>
      <p:sp>
        <p:nvSpPr>
          <p:cNvPr id="17" name="object 17"/>
          <p:cNvSpPr txBox="1"/>
          <p:nvPr/>
        </p:nvSpPr>
        <p:spPr>
          <a:xfrm>
            <a:off x="8320785" y="5535574"/>
            <a:ext cx="916940" cy="329565"/>
          </a:xfrm>
          <a:prstGeom prst="rect">
            <a:avLst/>
          </a:prstGeom>
        </p:spPr>
        <p:txBody>
          <a:bodyPr vert="horz" wrap="square" lIns="0" tIns="12065" rIns="0" bIns="0" rtlCol="0">
            <a:spAutoFit/>
          </a:bodyPr>
          <a:lstStyle/>
          <a:p>
            <a:pPr marL="12700">
              <a:lnSpc>
                <a:spcPct val="100000"/>
              </a:lnSpc>
              <a:spcBef>
                <a:spcPts val="95"/>
              </a:spcBef>
            </a:pPr>
            <a:r>
              <a:rPr sz="2000" spc="-10">
                <a:latin typeface="Calibri"/>
                <a:cs typeface="Calibri"/>
              </a:rPr>
              <a:t>Lipiduria</a:t>
            </a:r>
            <a:endParaRPr sz="2000">
              <a:latin typeface="Calibri"/>
              <a:cs typeface="Calibri"/>
            </a:endParaRPr>
          </a:p>
        </p:txBody>
      </p:sp>
      <p:grpSp>
        <p:nvGrpSpPr>
          <p:cNvPr id="18" name="object 18"/>
          <p:cNvGrpSpPr/>
          <p:nvPr/>
        </p:nvGrpSpPr>
        <p:grpSpPr>
          <a:xfrm>
            <a:off x="2188464" y="4428744"/>
            <a:ext cx="3078480" cy="1094740"/>
            <a:chOff x="2188464" y="4428744"/>
            <a:chExt cx="3078480" cy="1094740"/>
          </a:xfrm>
        </p:grpSpPr>
        <p:sp>
          <p:nvSpPr>
            <p:cNvPr id="19" name="object 19"/>
            <p:cNvSpPr/>
            <p:nvPr/>
          </p:nvSpPr>
          <p:spPr>
            <a:xfrm>
              <a:off x="2200656" y="4440936"/>
              <a:ext cx="3054350" cy="1069975"/>
            </a:xfrm>
            <a:custGeom>
              <a:avLst/>
              <a:gdLst/>
              <a:ahLst/>
              <a:cxnLst/>
              <a:rect l="l" t="t" r="r" b="b"/>
              <a:pathLst>
                <a:path w="3054350" h="1069975">
                  <a:moveTo>
                    <a:pt x="2875788" y="0"/>
                  </a:moveTo>
                  <a:lnTo>
                    <a:pt x="178307" y="0"/>
                  </a:lnTo>
                  <a:lnTo>
                    <a:pt x="130924" y="6372"/>
                  </a:lnTo>
                  <a:lnTo>
                    <a:pt x="88335" y="24355"/>
                  </a:lnTo>
                  <a:lnTo>
                    <a:pt x="52244" y="52244"/>
                  </a:lnTo>
                  <a:lnTo>
                    <a:pt x="24355" y="88335"/>
                  </a:lnTo>
                  <a:lnTo>
                    <a:pt x="6372" y="130924"/>
                  </a:lnTo>
                  <a:lnTo>
                    <a:pt x="0" y="178307"/>
                  </a:lnTo>
                  <a:lnTo>
                    <a:pt x="0" y="891539"/>
                  </a:lnTo>
                  <a:lnTo>
                    <a:pt x="6372" y="938923"/>
                  </a:lnTo>
                  <a:lnTo>
                    <a:pt x="24355" y="981512"/>
                  </a:lnTo>
                  <a:lnTo>
                    <a:pt x="52244" y="1017603"/>
                  </a:lnTo>
                  <a:lnTo>
                    <a:pt x="88335" y="1045492"/>
                  </a:lnTo>
                  <a:lnTo>
                    <a:pt x="130924" y="1063475"/>
                  </a:lnTo>
                  <a:lnTo>
                    <a:pt x="178307" y="1069848"/>
                  </a:lnTo>
                  <a:lnTo>
                    <a:pt x="2875788" y="1069848"/>
                  </a:lnTo>
                  <a:lnTo>
                    <a:pt x="2923171" y="1063475"/>
                  </a:lnTo>
                  <a:lnTo>
                    <a:pt x="2965760" y="1045492"/>
                  </a:lnTo>
                  <a:lnTo>
                    <a:pt x="3001851" y="1017603"/>
                  </a:lnTo>
                  <a:lnTo>
                    <a:pt x="3029740" y="981512"/>
                  </a:lnTo>
                  <a:lnTo>
                    <a:pt x="3047723" y="938923"/>
                  </a:lnTo>
                  <a:lnTo>
                    <a:pt x="3054096" y="891539"/>
                  </a:lnTo>
                  <a:lnTo>
                    <a:pt x="3054096" y="178307"/>
                  </a:lnTo>
                  <a:lnTo>
                    <a:pt x="3047723" y="130924"/>
                  </a:lnTo>
                  <a:lnTo>
                    <a:pt x="3029740" y="88335"/>
                  </a:lnTo>
                  <a:lnTo>
                    <a:pt x="3001851" y="52244"/>
                  </a:lnTo>
                  <a:lnTo>
                    <a:pt x="2965760" y="24355"/>
                  </a:lnTo>
                  <a:lnTo>
                    <a:pt x="2923171" y="6372"/>
                  </a:lnTo>
                  <a:lnTo>
                    <a:pt x="2875788" y="0"/>
                  </a:lnTo>
                  <a:close/>
                </a:path>
              </a:pathLst>
            </a:custGeom>
            <a:solidFill>
              <a:srgbClr val="FFFFFF"/>
            </a:solidFill>
          </p:spPr>
          <p:txBody>
            <a:bodyPr wrap="square" lIns="0" tIns="0" rIns="0" bIns="0" rtlCol="0"/>
            <a:lstStyle/>
            <a:p>
              <a:endParaRPr/>
            </a:p>
          </p:txBody>
        </p:sp>
        <p:sp>
          <p:nvSpPr>
            <p:cNvPr id="20" name="object 20"/>
            <p:cNvSpPr/>
            <p:nvPr/>
          </p:nvSpPr>
          <p:spPr>
            <a:xfrm>
              <a:off x="2200656" y="4440936"/>
              <a:ext cx="3054350" cy="1069975"/>
            </a:xfrm>
            <a:custGeom>
              <a:avLst/>
              <a:gdLst/>
              <a:ahLst/>
              <a:cxnLst/>
              <a:rect l="l" t="t" r="r" b="b"/>
              <a:pathLst>
                <a:path w="3054350" h="1069975">
                  <a:moveTo>
                    <a:pt x="0" y="178307"/>
                  </a:moveTo>
                  <a:lnTo>
                    <a:pt x="6372" y="130924"/>
                  </a:lnTo>
                  <a:lnTo>
                    <a:pt x="24355" y="88335"/>
                  </a:lnTo>
                  <a:lnTo>
                    <a:pt x="52244" y="52244"/>
                  </a:lnTo>
                  <a:lnTo>
                    <a:pt x="88335" y="24355"/>
                  </a:lnTo>
                  <a:lnTo>
                    <a:pt x="130924" y="6372"/>
                  </a:lnTo>
                  <a:lnTo>
                    <a:pt x="178307" y="0"/>
                  </a:lnTo>
                  <a:lnTo>
                    <a:pt x="2875788" y="0"/>
                  </a:lnTo>
                  <a:lnTo>
                    <a:pt x="2923171" y="6372"/>
                  </a:lnTo>
                  <a:lnTo>
                    <a:pt x="2965760" y="24355"/>
                  </a:lnTo>
                  <a:lnTo>
                    <a:pt x="3001851" y="52244"/>
                  </a:lnTo>
                  <a:lnTo>
                    <a:pt x="3029740" y="88335"/>
                  </a:lnTo>
                  <a:lnTo>
                    <a:pt x="3047723" y="130924"/>
                  </a:lnTo>
                  <a:lnTo>
                    <a:pt x="3054096" y="178307"/>
                  </a:lnTo>
                  <a:lnTo>
                    <a:pt x="3054096" y="891539"/>
                  </a:lnTo>
                  <a:lnTo>
                    <a:pt x="3047723" y="938923"/>
                  </a:lnTo>
                  <a:lnTo>
                    <a:pt x="3029740" y="981512"/>
                  </a:lnTo>
                  <a:lnTo>
                    <a:pt x="3001851" y="1017603"/>
                  </a:lnTo>
                  <a:lnTo>
                    <a:pt x="2965760" y="1045492"/>
                  </a:lnTo>
                  <a:lnTo>
                    <a:pt x="2923171" y="1063475"/>
                  </a:lnTo>
                  <a:lnTo>
                    <a:pt x="2875788" y="1069848"/>
                  </a:lnTo>
                  <a:lnTo>
                    <a:pt x="178307" y="1069848"/>
                  </a:lnTo>
                  <a:lnTo>
                    <a:pt x="130924" y="1063475"/>
                  </a:lnTo>
                  <a:lnTo>
                    <a:pt x="88335" y="1045492"/>
                  </a:lnTo>
                  <a:lnTo>
                    <a:pt x="52244" y="1017603"/>
                  </a:lnTo>
                  <a:lnTo>
                    <a:pt x="24355" y="981512"/>
                  </a:lnTo>
                  <a:lnTo>
                    <a:pt x="6372" y="938923"/>
                  </a:lnTo>
                  <a:lnTo>
                    <a:pt x="0" y="891539"/>
                  </a:lnTo>
                  <a:lnTo>
                    <a:pt x="0" y="178307"/>
                  </a:lnTo>
                  <a:close/>
                </a:path>
              </a:pathLst>
            </a:custGeom>
            <a:ln w="24384">
              <a:solidFill>
                <a:srgbClr val="4674AB"/>
              </a:solidFill>
            </a:ln>
          </p:spPr>
          <p:txBody>
            <a:bodyPr wrap="square" lIns="0" tIns="0" rIns="0" bIns="0" rtlCol="0"/>
            <a:lstStyle/>
            <a:p>
              <a:endParaRPr/>
            </a:p>
          </p:txBody>
        </p:sp>
      </p:grpSp>
      <p:sp>
        <p:nvSpPr>
          <p:cNvPr id="21" name="object 21"/>
          <p:cNvSpPr txBox="1"/>
          <p:nvPr/>
        </p:nvSpPr>
        <p:spPr>
          <a:xfrm>
            <a:off x="2352801" y="4449521"/>
            <a:ext cx="2746375" cy="997585"/>
          </a:xfrm>
          <a:prstGeom prst="rect">
            <a:avLst/>
          </a:prstGeom>
        </p:spPr>
        <p:txBody>
          <a:bodyPr vert="horz" wrap="square" lIns="0" tIns="12065" rIns="0" bIns="0" rtlCol="0">
            <a:spAutoFit/>
          </a:bodyPr>
          <a:lstStyle/>
          <a:p>
            <a:pPr algn="ctr">
              <a:lnSpc>
                <a:spcPts val="2305"/>
              </a:lnSpc>
              <a:spcBef>
                <a:spcPts val="95"/>
              </a:spcBef>
            </a:pPr>
            <a:r>
              <a:rPr sz="2000">
                <a:latin typeface="Calibri"/>
                <a:cs typeface="Calibri"/>
              </a:rPr>
              <a:t>Decreased</a:t>
            </a:r>
            <a:r>
              <a:rPr sz="2000" spc="-20">
                <a:latin typeface="Calibri"/>
                <a:cs typeface="Calibri"/>
              </a:rPr>
              <a:t> </a:t>
            </a:r>
            <a:r>
              <a:rPr sz="2000">
                <a:latin typeface="Calibri"/>
                <a:cs typeface="Calibri"/>
              </a:rPr>
              <a:t>S.</a:t>
            </a:r>
            <a:r>
              <a:rPr sz="2000" spc="-65">
                <a:latin typeface="Calibri"/>
                <a:cs typeface="Calibri"/>
              </a:rPr>
              <a:t> </a:t>
            </a:r>
            <a:r>
              <a:rPr sz="2000">
                <a:latin typeface="Calibri"/>
                <a:cs typeface="Calibri"/>
              </a:rPr>
              <a:t>albumin</a:t>
            </a:r>
            <a:r>
              <a:rPr sz="2000" spc="325">
                <a:latin typeface="Calibri"/>
                <a:cs typeface="Calibri"/>
              </a:rPr>
              <a:t> </a:t>
            </a:r>
            <a:r>
              <a:rPr sz="2000" spc="-25">
                <a:latin typeface="Calibri"/>
                <a:cs typeface="Calibri"/>
              </a:rPr>
              <a:t>and</a:t>
            </a:r>
            <a:endParaRPr sz="2000">
              <a:latin typeface="Calibri"/>
              <a:cs typeface="Calibri"/>
            </a:endParaRPr>
          </a:p>
          <a:p>
            <a:pPr marL="3810" algn="ctr">
              <a:lnSpc>
                <a:spcPts val="2305"/>
              </a:lnSpc>
            </a:pPr>
            <a:r>
              <a:rPr sz="2000">
                <a:latin typeface="Calibri"/>
                <a:cs typeface="Calibri"/>
              </a:rPr>
              <a:t>colloid</a:t>
            </a:r>
            <a:r>
              <a:rPr sz="2000" spc="-90">
                <a:latin typeface="Calibri"/>
                <a:cs typeface="Calibri"/>
              </a:rPr>
              <a:t> </a:t>
            </a:r>
            <a:r>
              <a:rPr sz="2000" spc="-10">
                <a:latin typeface="Calibri"/>
                <a:cs typeface="Calibri"/>
              </a:rPr>
              <a:t>pressure</a:t>
            </a:r>
            <a:endParaRPr sz="2000">
              <a:latin typeface="Calibri"/>
              <a:cs typeface="Calibri"/>
            </a:endParaRPr>
          </a:p>
          <a:p>
            <a:pPr algn="ctr">
              <a:lnSpc>
                <a:spcPct val="100000"/>
              </a:lnSpc>
              <a:spcBef>
                <a:spcPts val="645"/>
              </a:spcBef>
            </a:pPr>
            <a:r>
              <a:rPr sz="2000" spc="-10">
                <a:latin typeface="Calibri"/>
                <a:cs typeface="Calibri"/>
              </a:rPr>
              <a:t>Edema</a:t>
            </a:r>
            <a:endParaRPr sz="2000">
              <a:latin typeface="Calibri"/>
              <a:cs typeface="Calibri"/>
            </a:endParaRPr>
          </a:p>
        </p:txBody>
      </p:sp>
      <p:sp>
        <p:nvSpPr>
          <p:cNvPr id="22" name="object 22"/>
          <p:cNvSpPr txBox="1"/>
          <p:nvPr/>
        </p:nvSpPr>
        <p:spPr>
          <a:xfrm>
            <a:off x="7617332" y="282702"/>
            <a:ext cx="948690" cy="299720"/>
          </a:xfrm>
          <a:prstGeom prst="rect">
            <a:avLst/>
          </a:prstGeom>
        </p:spPr>
        <p:txBody>
          <a:bodyPr vert="horz" wrap="square" lIns="0" tIns="12700" rIns="0" bIns="0" rtlCol="0">
            <a:spAutoFit/>
          </a:bodyPr>
          <a:lstStyle/>
          <a:p>
            <a:pPr marL="12700">
              <a:lnSpc>
                <a:spcPct val="100000"/>
              </a:lnSpc>
              <a:spcBef>
                <a:spcPts val="100"/>
              </a:spcBef>
            </a:pPr>
            <a:r>
              <a:rPr sz="1800" spc="-10">
                <a:latin typeface="Calibri"/>
                <a:cs typeface="Calibri"/>
              </a:rPr>
              <a:t>Pathology</a:t>
            </a:r>
            <a:endParaRPr sz="1800">
              <a:latin typeface="Calibri"/>
              <a:cs typeface="Calibri"/>
            </a:endParaRPr>
          </a:p>
        </p:txBody>
      </p:sp>
      <p:sp>
        <p:nvSpPr>
          <p:cNvPr id="23" name="object 23"/>
          <p:cNvSpPr txBox="1"/>
          <p:nvPr/>
        </p:nvSpPr>
        <p:spPr>
          <a:xfrm>
            <a:off x="11431932" y="282702"/>
            <a:ext cx="433705" cy="299720"/>
          </a:xfrm>
          <a:prstGeom prst="rect">
            <a:avLst/>
          </a:prstGeom>
        </p:spPr>
        <p:txBody>
          <a:bodyPr vert="horz" wrap="square" lIns="0" tIns="12700" rIns="0" bIns="0" rtlCol="0">
            <a:spAutoFit/>
          </a:bodyPr>
          <a:lstStyle/>
          <a:p>
            <a:pPr marL="12700">
              <a:lnSpc>
                <a:spcPct val="100000"/>
              </a:lnSpc>
              <a:spcBef>
                <a:spcPts val="100"/>
              </a:spcBef>
            </a:pPr>
            <a:r>
              <a:rPr sz="1800" spc="-20">
                <a:latin typeface="Calibri"/>
                <a:cs typeface="Calibri"/>
              </a:rPr>
              <a:t>core</a:t>
            </a:r>
            <a:endParaRPr sz="1800">
              <a:latin typeface="Calibri"/>
              <a:cs typeface="Calibri"/>
            </a:endParaRPr>
          </a:p>
        </p:txBody>
      </p:sp>
    </p:spTree>
    <p:extLst>
      <p:ext uri="{BB962C8B-B14F-4D97-AF65-F5344CB8AC3E}">
        <p14:creationId xmlns:p14="http://schemas.microsoft.com/office/powerpoint/2010/main" val="27770145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2944</TotalTime>
  <Words>2297</Words>
  <Application>Microsoft Office PowerPoint</Application>
  <PresentationFormat>Widescreen</PresentationFormat>
  <Paragraphs>299</Paragraphs>
  <Slides>57</Slides>
  <Notes>9</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Arial</vt:lpstr>
      <vt:lpstr>Arial MT</vt:lpstr>
      <vt:lpstr>Calibri</vt:lpstr>
      <vt:lpstr>Calibri Light</vt:lpstr>
      <vt:lpstr>Times New Roman</vt:lpstr>
      <vt:lpstr>1_Office Theme</vt:lpstr>
      <vt:lpstr>Office Theme</vt:lpstr>
      <vt:lpstr>Nephrotic syndrome Renal module 4th Year MBBS</vt:lpstr>
      <vt:lpstr>PowerPoint Presentation</vt:lpstr>
      <vt:lpstr>PowerPoint Presentation</vt:lpstr>
      <vt:lpstr>How to use HEC Digital Library</vt:lpstr>
      <vt:lpstr>PowerPoint Presentation</vt:lpstr>
      <vt:lpstr>Learning Objectives</vt:lpstr>
      <vt:lpstr>spiral</vt:lpstr>
      <vt:lpstr>PowerPoint Presentation</vt:lpstr>
      <vt:lpstr>Pathogenic mechanisms</vt:lpstr>
      <vt:lpstr>Complications</vt:lpstr>
      <vt:lpstr>Minimal change disease</vt:lpstr>
      <vt:lpstr>Minimal change disease</vt:lpstr>
      <vt:lpstr>Causes of proteinuria in MCD</vt:lpstr>
      <vt:lpstr>MCD light microscopy </vt:lpstr>
      <vt:lpstr>MCD electron microscopy </vt:lpstr>
      <vt:lpstr>MCD Immunofluorescence </vt:lpstr>
      <vt:lpstr>PowerPoint Presentation</vt:lpstr>
      <vt:lpstr>Membranous nephropathy</vt:lpstr>
      <vt:lpstr>Etiology </vt:lpstr>
      <vt:lpstr>Pathogenesis </vt:lpstr>
      <vt:lpstr>MGN light microscopy </vt:lpstr>
      <vt:lpstr>MGN</vt:lpstr>
      <vt:lpstr>MGN</vt:lpstr>
      <vt:lpstr>MGN Immunofluorescence </vt:lpstr>
      <vt:lpstr>PowerPoint Presentation</vt:lpstr>
      <vt:lpstr>Focal segmental glomerulosclerosis</vt:lpstr>
      <vt:lpstr>Focal segmental glomerulosclerosis types </vt:lpstr>
      <vt:lpstr>FSGS light microscopy </vt:lpstr>
      <vt:lpstr>FSGS electron microscopy </vt:lpstr>
      <vt:lpstr>FSGS: IF</vt:lpstr>
      <vt:lpstr>PowerPoint Presentation</vt:lpstr>
      <vt:lpstr>Congenital nephrotic syndrome of finnish type</vt:lpstr>
      <vt:lpstr>Membrano proliferative GN (MPGN)</vt:lpstr>
      <vt:lpstr>Membranoproliferative GN</vt:lpstr>
      <vt:lpstr>PowerPoint Presentation</vt:lpstr>
      <vt:lpstr>MPGN</vt:lpstr>
      <vt:lpstr>MPGN</vt:lpstr>
      <vt:lpstr>PowerPoint Presentation</vt:lpstr>
      <vt:lpstr>PowerPoint Presentation</vt:lpstr>
      <vt:lpstr>MPGN</vt:lpstr>
      <vt:lpstr>Secondary Causes causes of nephrotic syndrome </vt:lpstr>
      <vt:lpstr>Diabetic nephropathy</vt:lpstr>
      <vt:lpstr>Diabetic nephropathy</vt:lpstr>
      <vt:lpstr>Diabetic nephropathy</vt:lpstr>
      <vt:lpstr>Diabetic nephropathy</vt:lpstr>
      <vt:lpstr>Diabetic nephropathy</vt:lpstr>
      <vt:lpstr>Diabetic nephropathy</vt:lpstr>
      <vt:lpstr>Amyloidosis</vt:lpstr>
      <vt:lpstr>Renal amyloidosis</vt:lpstr>
      <vt:lpstr>PowerPoint Presentation</vt:lpstr>
      <vt:lpstr> Lupus nephritis</vt:lpstr>
      <vt:lpstr>WHO Classes of lupus nephritis</vt:lpstr>
      <vt:lpstr>PowerPoint Presentation</vt:lpstr>
      <vt:lpstr>Family medicine</vt:lpstr>
      <vt:lpstr>Take home message</vt:lpstr>
      <vt:lpstr>Research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Anum Usman</dc:creator>
  <cp:lastModifiedBy>sammarfatima93@gmail.com</cp:lastModifiedBy>
  <cp:revision>101</cp:revision>
  <dcterms:created xsi:type="dcterms:W3CDTF">2018-07-24T06:01:00Z</dcterms:created>
  <dcterms:modified xsi:type="dcterms:W3CDTF">2025-02-24T15:02:06Z</dcterms:modified>
</cp:coreProperties>
</file>