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sldIdLst>
    <p:sldId id="297" r:id="rId2"/>
    <p:sldId id="257" r:id="rId3"/>
    <p:sldId id="258" r:id="rId4"/>
    <p:sldId id="259" r:id="rId5"/>
    <p:sldId id="260" r:id="rId6"/>
    <p:sldId id="29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</p:sldIdLst>
  <p:sldSz cx="9144000" cy="6858000" type="screen4x3"/>
  <p:notesSz cx="9144000" cy="6858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marfatima93@gmail.com" userId="d44883e3c0456043" providerId="LiveId" clId="{C8ABCFC2-3826-4905-95CB-8878AF14019F}"/>
    <pc:docChg chg="undo custSel modSld">
      <pc:chgData name="sammarfatima93@gmail.com" userId="d44883e3c0456043" providerId="LiveId" clId="{C8ABCFC2-3826-4905-95CB-8878AF14019F}" dt="2025-02-22T07:42:42.197" v="118" actId="1076"/>
      <pc:docMkLst>
        <pc:docMk/>
      </pc:docMkLst>
      <pc:sldChg chg="addSp delSp modSp mod">
        <pc:chgData name="sammarfatima93@gmail.com" userId="d44883e3c0456043" providerId="LiveId" clId="{C8ABCFC2-3826-4905-95CB-8878AF14019F}" dt="2025-02-22T07:42:42.197" v="118" actId="1076"/>
        <pc:sldMkLst>
          <pc:docMk/>
          <pc:sldMk cId="0" sldId="259"/>
        </pc:sldMkLst>
        <pc:spChg chg="mod">
          <ac:chgData name="sammarfatima93@gmail.com" userId="d44883e3c0456043" providerId="LiveId" clId="{C8ABCFC2-3826-4905-95CB-8878AF14019F}" dt="2025-02-22T07:42:42.197" v="118" actId="1076"/>
          <ac:spMkLst>
            <pc:docMk/>
            <pc:sldMk cId="0" sldId="259"/>
            <ac:spMk id="2" creationId="{00000000-0000-0000-0000-000000000000}"/>
          </ac:spMkLst>
        </pc:spChg>
        <pc:spChg chg="del mod">
          <ac:chgData name="sammarfatima93@gmail.com" userId="d44883e3c0456043" providerId="LiveId" clId="{C8ABCFC2-3826-4905-95CB-8878AF14019F}" dt="2025-02-22T03:56:13.331" v="10" actId="21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sammarfatima93@gmail.com" userId="d44883e3c0456043" providerId="LiveId" clId="{C8ABCFC2-3826-4905-95CB-8878AF14019F}" dt="2025-02-22T03:55:54.682" v="3" actId="1076"/>
          <ac:spMkLst>
            <pc:docMk/>
            <pc:sldMk cId="0" sldId="259"/>
            <ac:spMk id="4" creationId="{08D50B57-A81A-C6F1-4BDF-5DF3534047E6}"/>
          </ac:spMkLst>
        </pc:spChg>
        <pc:spChg chg="add">
          <ac:chgData name="sammarfatima93@gmail.com" userId="d44883e3c0456043" providerId="LiveId" clId="{C8ABCFC2-3826-4905-95CB-8878AF14019F}" dt="2025-02-22T03:55:57.186" v="5"/>
          <ac:spMkLst>
            <pc:docMk/>
            <pc:sldMk cId="0" sldId="259"/>
            <ac:spMk id="5" creationId="{C5385873-22CF-895F-EBA7-A339CC379658}"/>
          </ac:spMkLst>
        </pc:spChg>
        <pc:spChg chg="add del mod">
          <ac:chgData name="sammarfatima93@gmail.com" userId="d44883e3c0456043" providerId="LiveId" clId="{C8ABCFC2-3826-4905-95CB-8878AF14019F}" dt="2025-02-22T03:56:13.331" v="10" actId="21"/>
          <ac:spMkLst>
            <pc:docMk/>
            <pc:sldMk cId="0" sldId="259"/>
            <ac:spMk id="6" creationId="{CB0D7408-68A0-FB93-D5B0-9F21B2FC2472}"/>
          </ac:spMkLst>
        </pc:spChg>
        <pc:spChg chg="add del mod">
          <ac:chgData name="sammarfatima93@gmail.com" userId="d44883e3c0456043" providerId="LiveId" clId="{C8ABCFC2-3826-4905-95CB-8878AF14019F}" dt="2025-02-22T07:37:36.511" v="86"/>
          <ac:spMkLst>
            <pc:docMk/>
            <pc:sldMk cId="0" sldId="259"/>
            <ac:spMk id="7" creationId="{D59AA18A-AC1B-EC8C-10EC-A389ABAEE4F0}"/>
          </ac:spMkLst>
        </pc:spChg>
        <pc:spChg chg="add del mod">
          <ac:chgData name="sammarfatima93@gmail.com" userId="d44883e3c0456043" providerId="LiveId" clId="{C8ABCFC2-3826-4905-95CB-8878AF14019F}" dt="2025-02-22T07:39:42.028" v="94" actId="21"/>
          <ac:spMkLst>
            <pc:docMk/>
            <pc:sldMk cId="0" sldId="259"/>
            <ac:spMk id="8" creationId="{A6D8BAAF-F321-1ED9-1A70-9A75E9B00DB5}"/>
          </ac:spMkLst>
        </pc:spChg>
        <pc:spChg chg="add del mod">
          <ac:chgData name="sammarfatima93@gmail.com" userId="d44883e3c0456043" providerId="LiveId" clId="{C8ABCFC2-3826-4905-95CB-8878AF14019F}" dt="2025-02-22T07:39:42.028" v="94" actId="21"/>
          <ac:spMkLst>
            <pc:docMk/>
            <pc:sldMk cId="0" sldId="259"/>
            <ac:spMk id="9" creationId="{5CEC824B-DC08-5B4E-3CBF-F7E53E57915C}"/>
          </ac:spMkLst>
        </pc:spChg>
        <pc:spChg chg="add mod">
          <ac:chgData name="sammarfatima93@gmail.com" userId="d44883e3c0456043" providerId="LiveId" clId="{C8ABCFC2-3826-4905-95CB-8878AF14019F}" dt="2025-02-22T07:39:44.626" v="95"/>
          <ac:spMkLst>
            <pc:docMk/>
            <pc:sldMk cId="0" sldId="259"/>
            <ac:spMk id="10" creationId="{A6D8BAAF-F321-1ED9-1A70-9A75E9B00DB5}"/>
          </ac:spMkLst>
        </pc:spChg>
        <pc:spChg chg="add mod">
          <ac:chgData name="sammarfatima93@gmail.com" userId="d44883e3c0456043" providerId="LiveId" clId="{C8ABCFC2-3826-4905-95CB-8878AF14019F}" dt="2025-02-22T07:42:28.516" v="117" actId="255"/>
          <ac:spMkLst>
            <pc:docMk/>
            <pc:sldMk cId="0" sldId="259"/>
            <ac:spMk id="11" creationId="{5CEC824B-DC08-5B4E-3CBF-F7E53E57915C}"/>
          </ac:spMkLst>
        </pc:spChg>
        <pc:picChg chg="add mod">
          <ac:chgData name="sammarfatima93@gmail.com" userId="d44883e3c0456043" providerId="LiveId" clId="{C8ABCFC2-3826-4905-95CB-8878AF14019F}" dt="2025-02-22T07:39:44.626" v="95"/>
          <ac:picMkLst>
            <pc:docMk/>
            <pc:sldMk cId="0" sldId="259"/>
            <ac:picMk id="12" creationId="{BC7D739A-66AF-DB0C-377E-0C394CFB332A}"/>
          </ac:picMkLst>
        </pc:picChg>
        <pc:picChg chg="add del mod">
          <ac:chgData name="sammarfatima93@gmail.com" userId="d44883e3c0456043" providerId="LiveId" clId="{C8ABCFC2-3826-4905-95CB-8878AF14019F}" dt="2025-02-22T07:39:42.028" v="94" actId="21"/>
          <ac:picMkLst>
            <pc:docMk/>
            <pc:sldMk cId="0" sldId="259"/>
            <ac:picMk id="1031" creationId="{BC7D739A-66AF-DB0C-377E-0C394CFB33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FE2A-5692-B412-B2CD-B08A2095A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4DD4B-0860-414C-C10C-6DACD82EC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8CF2F-4E5E-17C5-5A10-EADB8B9F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5A579-CAFC-509A-51E6-7EFB6F68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D0319-D9B1-A209-5B40-224F7F2A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7616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74AEA-26BE-E109-A93E-FAAEF07B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A518F-ED34-E4F6-7835-7946CF7E8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728E-7939-31E6-FCB6-A877B9E7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961CB-D77F-51A4-8940-136F43A1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2E958-1504-64AD-E847-29F4B87B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33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0D838-35B7-955A-E5E6-8513A93A7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23361-3286-8026-03C6-3FE333C36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717EA-C4F6-8156-D49D-27B1AECC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3F37F-6447-B033-3208-15EE8BD9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742CC-0C22-A049-873C-577180D6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47215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5397" y="571957"/>
            <a:ext cx="5878195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28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3E4E-0185-84DF-E0C5-FF6B8696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84171-1D36-600D-BBB3-2645759C9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DA36A-A71F-DE45-21F1-B5C58179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EDBA1-B1B7-EAC9-356E-EA687F32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72167-A3A9-1346-F791-25E898B0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6621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7376-4BEA-31AC-1218-2DAE181B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5A8A-3812-DDC8-4D71-EBB1AB8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0FB9-CB8F-1AAE-9AE1-C7D32913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75FB9-EACF-2846-AD3F-C628F281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385FD-356C-0C3F-009C-D439562E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713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CABF0-9377-789A-C29B-46ACC7F1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03050-D72B-9ED7-1952-CDAA970C0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2AF48-31C7-F6CF-ED7C-18B7FD66E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DAE27-E3D2-E596-430A-5EA70962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8B921-4A0E-9799-651E-C511C719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B7581-F9BF-9ADC-B82F-91CDC7C1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8605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DFAD-0121-2182-D45D-92106D23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A182F-C2B2-040A-9F28-70E3C76AD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80426-1476-2C2D-AAE7-10FFC208D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E7E37-F443-FEE1-5899-AB5E84F67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02696-081C-259D-8911-F15FAB597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589D6-0832-C3C4-EEAB-6D654D96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59F25-9542-1C4C-C64D-933D3164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34CEF-C2E2-77FA-4ECB-B347AEDC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1674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631E-F0F6-A2C4-FCDE-9DACDDFB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2D47A-B63F-CD2A-3BBA-3E045B51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594CB-5053-A274-BA63-3EE567E9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216BE-70C4-73B4-00E8-867294C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6023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543BA-C3B2-5CEE-F0E4-A607F0A1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F634C-44A9-18B4-2C7E-8AB203CA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2349B-FBB2-C45A-5807-0D735474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9216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D344-A784-4979-F6C5-FDEAFCFE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996BE-3254-0B30-D50B-7C89BE452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844F6-FC33-2BF8-5D23-28419AA7D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6CBFF-61E3-D0E0-6BF3-D23E3742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885F3-C0F2-086D-6AC3-409EE8CB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04623-45DB-44D4-4155-0D0BD582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2066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473D-36E7-A5C1-5D7E-64F0D997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16AAE4-F1F6-F9DB-4FA7-52EE4DEFF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3D36A-5FE4-3505-7A00-89B8D7269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200E0-2680-951A-2399-5B7C61EC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AD953-D1A7-B407-5646-2C1D0E35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E7EA6-CF52-1FD7-FAC3-D1B39A96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3887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5166C-51EC-7DB4-D60B-C4DBB83F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893B0-2303-24DB-85AF-B79A09B2B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DA4A3-25A3-1F03-D7DF-119DB8785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0EA04-8D11-5F71-8051-BC5894BE8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AEB13-6913-3362-AB8F-ED90E0E2A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4364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cid/article-abstract/76/3/e1341/6596517?redirectedFrom=fulltext" TargetMode="External"/><Relationship Id="rId2" Type="http://schemas.openxmlformats.org/officeDocument/2006/relationships/hyperlink" Target="https://doi.org/10.1093/cid/ciac43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1543049" y="1276784"/>
            <a:ext cx="5915025" cy="218970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0984" marR="3810" indent="0" algn="ctr">
              <a:lnSpc>
                <a:spcPct val="100000"/>
              </a:lnSpc>
              <a:spcBef>
                <a:spcPts val="75"/>
              </a:spcBef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Gram negative cocci</a:t>
            </a:r>
          </a:p>
          <a:p>
            <a:pPr marL="250984" marR="3810" indent="0" algn="ctr">
              <a:lnSpc>
                <a:spcPct val="100000"/>
              </a:lnSpc>
              <a:spcBef>
                <a:spcPts val="75"/>
              </a:spcBef>
              <a:buNone/>
            </a:pPr>
            <a:r>
              <a:rPr lang="en-US" sz="4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Nisseria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50984" marR="3810" indent="0" algn="ctr">
              <a:lnSpc>
                <a:spcPct val="100000"/>
              </a:lnSpc>
              <a:spcBef>
                <a:spcPts val="75"/>
              </a:spcBef>
              <a:buNone/>
            </a:pPr>
            <a:r>
              <a:rPr lang="en-US" altLang="en-US" sz="3000" b="1" dirty="0">
                <a:ea typeface="ＭＳ Ｐゴシック" pitchFamily="34" charset="-128"/>
              </a:rPr>
              <a:t>Microbe  Module</a:t>
            </a:r>
            <a:br>
              <a:rPr lang="en-US" altLang="en-US" sz="3000" b="1" dirty="0">
                <a:ea typeface="ＭＳ Ｐゴシック" pitchFamily="34" charset="-128"/>
              </a:rPr>
            </a:br>
            <a:r>
              <a:rPr lang="en-US" altLang="en-US" sz="3000" b="1" dirty="0">
                <a:ea typeface="ＭＳ Ｐゴシック" pitchFamily="34" charset="-128"/>
              </a:rPr>
              <a:t>3</a:t>
            </a:r>
            <a:r>
              <a:rPr lang="en-US" altLang="en-US" sz="3000" b="1" baseline="30000" dirty="0">
                <a:ea typeface="ＭＳ Ｐゴシック" pitchFamily="34" charset="-128"/>
              </a:rPr>
              <a:t>rd</a:t>
            </a:r>
            <a:r>
              <a:rPr lang="en-US" altLang="en-US" sz="3000" b="1" dirty="0">
                <a:ea typeface="ＭＳ Ｐゴシック" pitchFamily="34" charset="-128"/>
              </a:rPr>
              <a:t> Year MBBS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43200" y="3486151"/>
            <a:ext cx="3514725" cy="1045317"/>
          </a:xfrm>
          <a:prstGeom prst="rect">
            <a:avLst/>
          </a:prstGeom>
        </p:spPr>
        <p:txBody>
          <a:bodyPr vert="horz" wrap="square" lIns="0" tIns="85248" rIns="0" bIns="0" rtlCol="0">
            <a:spAutoFit/>
          </a:bodyPr>
          <a:lstStyle/>
          <a:p>
            <a:pPr marL="1429" algn="ctr">
              <a:spcBef>
                <a:spcPts val="671"/>
              </a:spcBef>
            </a:pPr>
            <a:r>
              <a:rPr lang="en-US" spc="-11" dirty="0">
                <a:latin typeface="Calibri" panose="020F0502020204030204" pitchFamily="34" charset="0"/>
                <a:cs typeface="Calibri" panose="020F0502020204030204" pitchFamily="34" charset="0"/>
              </a:rPr>
              <a:t>By: Dr. Kiran</a:t>
            </a:r>
            <a:r>
              <a:rPr lang="en-US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53" dirty="0">
                <a:latin typeface="Calibri" panose="020F0502020204030204" pitchFamily="34" charset="0"/>
                <a:cs typeface="Calibri" panose="020F0502020204030204" pitchFamily="34" charset="0"/>
              </a:rPr>
              <a:t>Fatima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518"/>
              </a:spcBef>
            </a:pPr>
            <a:r>
              <a:rPr lang="en-US" spc="-41" dirty="0">
                <a:latin typeface="Calibri" panose="020F0502020204030204" pitchFamily="34" charset="0"/>
                <a:cs typeface="Calibri" panose="020F0502020204030204" pitchFamily="34" charset="0"/>
              </a:rPr>
              <a:t>Pathology</a:t>
            </a:r>
            <a:r>
              <a:rPr lang="en-US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26" dirty="0"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  <a:p>
            <a:pPr algn="ctr">
              <a:spcBef>
                <a:spcPts val="518"/>
              </a:spcBef>
            </a:pPr>
            <a:r>
              <a:rPr lang="en-US" spc="-26" dirty="0">
                <a:latin typeface="Calibri" panose="020F0502020204030204" pitchFamily="34" charset="0"/>
                <a:cs typeface="Calibri" panose="020F0502020204030204" pitchFamily="34" charset="0"/>
              </a:rPr>
              <a:t>Rawalpindi Medical University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7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463202"/>
            <a:ext cx="7886700" cy="1129412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spc="65" dirty="0">
                <a:latin typeface="Calibri" panose="020F0502020204030204" pitchFamily="34" charset="0"/>
                <a:cs typeface="Calibri" panose="020F0502020204030204" pitchFamily="34" charset="0"/>
              </a:rPr>
              <a:t>epidemiology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2492862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23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Cause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  <a:r>
              <a:rPr sz="2400" b="1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only.</a:t>
            </a:r>
          </a:p>
          <a:p>
            <a:pPr marL="189230" marR="5080">
              <a:lnSpc>
                <a:spcPct val="138300"/>
              </a:lnSpc>
              <a:spcBef>
                <a:spcPts val="25"/>
              </a:spcBef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Symptomatic</a:t>
            </a:r>
            <a:r>
              <a:rPr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men</a:t>
            </a:r>
            <a:r>
              <a:rPr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asymptomatic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women.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Reinfection,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partly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antigenic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diversity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</a:p>
          <a:p>
            <a:pPr marL="104139">
              <a:lnSpc>
                <a:spcPts val="2595"/>
              </a:lnSpc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strains.</a:t>
            </a:r>
          </a:p>
          <a:p>
            <a:pPr marL="170815">
              <a:lnSpc>
                <a:spcPct val="100000"/>
              </a:lnSpc>
              <a:spcBef>
                <a:spcPts val="106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Asymptomatic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carriage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major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reservoir.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3117" y="247269"/>
            <a:ext cx="2931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uFill>
                  <a:solidFill>
                    <a:srgbClr val="00AFEF"/>
                  </a:solidFill>
                </a:uFill>
                <a:latin typeface="Corbel"/>
                <a:cs typeface="Corbel"/>
              </a:rPr>
              <a:t>HORIZONTAL</a:t>
            </a:r>
            <a:r>
              <a:rPr sz="1800" b="1" u="sng" spc="-5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orbel"/>
                <a:cs typeface="Corbel"/>
              </a:rPr>
              <a:t> </a:t>
            </a:r>
            <a:r>
              <a:rPr sz="1800" b="1" u="sng" spc="-10" dirty="0">
                <a:uFill>
                  <a:solidFill>
                    <a:srgbClr val="00AFEF"/>
                  </a:solidFill>
                </a:uFill>
                <a:latin typeface="Corbel"/>
                <a:cs typeface="Corbel"/>
              </a:rPr>
              <a:t>INTEGRATION</a:t>
            </a:r>
            <a:endParaRPr sz="18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463201"/>
            <a:ext cx="7886700" cy="1129412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727" y="1903161"/>
            <a:ext cx="4843145" cy="4236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39" marR="495934" indent="-92710">
              <a:lnSpc>
                <a:spcPct val="139200"/>
              </a:lnSpc>
              <a:spcBef>
                <a:spcPts val="9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b="1" i="1" dirty="0">
                <a:latin typeface="Arial"/>
                <a:cs typeface="Arial"/>
              </a:rPr>
              <a:t>	</a:t>
            </a:r>
            <a:r>
              <a:rPr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Pili</a:t>
            </a:r>
            <a:r>
              <a:rPr sz="2400" b="1" i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2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sz="24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virulence</a:t>
            </a:r>
            <a:r>
              <a:rPr sz="2400" i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Mediate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attachment</a:t>
            </a:r>
            <a:r>
              <a:rPr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mucosal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595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surface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ct val="100000"/>
              </a:lnSpc>
              <a:spcBef>
                <a:spcPts val="1105"/>
              </a:spcBef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Antiphagocytic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110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sz="2400" i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virulent</a:t>
            </a:r>
            <a:r>
              <a:rPr sz="2400" i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factors: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735"/>
              </a:lnSpc>
              <a:spcBef>
                <a:spcPts val="1130"/>
              </a:spcBef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LipoOLIGOsaccharide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endotoxin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735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wall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 marR="1257935">
              <a:lnSpc>
                <a:spcPts val="3990"/>
              </a:lnSpc>
              <a:spcBef>
                <a:spcPts val="11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Outer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membrane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proteins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IgA</a:t>
            </a:r>
            <a:r>
              <a:rPr sz="2400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protease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7776" y="2133750"/>
            <a:ext cx="2974848" cy="3197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684BEE-2AB0-993F-6E9A-4C96FD0BDD69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463202"/>
            <a:ext cx="7886700" cy="1129412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9741" y="2234692"/>
            <a:ext cx="7066915" cy="3294379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lang="en-US" sz="2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Outer</a:t>
            </a:r>
            <a:r>
              <a:rPr lang="en-US" sz="2400" b="1" u="sng" spc="-13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membrane </a:t>
            </a:r>
            <a:r>
              <a:rPr lang="en-US" sz="2400" b="1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proteins: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7955" marR="761365" indent="-135890">
              <a:lnSpc>
                <a:spcPct val="90000"/>
              </a:lnSpc>
              <a:spcBef>
                <a:spcPts val="600"/>
              </a:spcBef>
              <a:buClr>
                <a:srgbClr val="1CACE3"/>
              </a:buClr>
              <a:buFont typeface="Arial MT"/>
              <a:buChar char="•"/>
              <a:tabLst>
                <a:tab pos="149225" algn="l"/>
              </a:tabLs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(porin</a:t>
            </a:r>
            <a:r>
              <a:rPr lang="en-US"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protein)</a:t>
            </a:r>
            <a:r>
              <a:rPr lang="en-US" sz="24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prevents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phagolysosome 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fusion</a:t>
            </a:r>
            <a:r>
              <a:rPr lang="en-US"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phagocytosis</a:t>
            </a:r>
            <a:r>
              <a:rPr lang="en-US"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thereby 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promotes</a:t>
            </a:r>
            <a:r>
              <a:rPr lang="en-US"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intracellular</a:t>
            </a:r>
            <a:r>
              <a:rPr lang="en-US"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survival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8590" indent="-135890">
              <a:lnSpc>
                <a:spcPts val="2735"/>
              </a:lnSpc>
              <a:spcBef>
                <a:spcPts val="310"/>
              </a:spcBef>
              <a:buClr>
                <a:srgbClr val="1CACE3"/>
              </a:buClr>
              <a:buFont typeface="Arial MT"/>
              <a:buChar char="•"/>
              <a:tabLst>
                <a:tab pos="148590" algn="l"/>
              </a:tabLs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Opa</a:t>
            </a:r>
            <a:r>
              <a:rPr lang="en-US" sz="24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(opacity</a:t>
            </a:r>
            <a:r>
              <a:rPr lang="en-US"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protein)</a:t>
            </a:r>
            <a:r>
              <a:rPr lang="en-US" sz="24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mediates</a:t>
            </a:r>
            <a:r>
              <a:rPr lang="en-US"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firm</a:t>
            </a:r>
            <a:r>
              <a:rPr lang="en-US"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attachment</a:t>
            </a:r>
            <a:r>
              <a:rPr lang="en-US"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9225">
              <a:lnSpc>
                <a:spcPts val="2735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Epithelial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lang="en-US"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subsequent</a:t>
            </a:r>
            <a:r>
              <a:rPr lang="en-US"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invasion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en-US"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7955" marR="95250" indent="-135890">
              <a:lnSpc>
                <a:spcPct val="90000"/>
              </a:lnSpc>
              <a:spcBef>
                <a:spcPts val="600"/>
              </a:spcBef>
              <a:buClr>
                <a:srgbClr val="1CACE3"/>
              </a:buClr>
              <a:buFont typeface="Arial MT"/>
              <a:buChar char="•"/>
              <a:tabLst>
                <a:tab pos="149225" algn="l"/>
              </a:tabLst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Rmp</a:t>
            </a:r>
            <a:r>
              <a:rPr lang="en-US" sz="2400" b="1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(reduction-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modifiable</a:t>
            </a:r>
            <a:r>
              <a:rPr lang="en-US" sz="24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protein)</a:t>
            </a:r>
            <a:r>
              <a:rPr lang="en-US" sz="2400" b="1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protects 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en-US"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surface</a:t>
            </a:r>
            <a:r>
              <a:rPr lang="en-US"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antigens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bactericidal</a:t>
            </a:r>
            <a:r>
              <a:rPr lang="en-US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antibodies 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protein,</a:t>
            </a:r>
            <a:r>
              <a:rPr lang="en-US"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LOS)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28388-C76F-DF22-5375-0146957C4D51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47349"/>
            <a:ext cx="7886700" cy="561116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pc="75" dirty="0"/>
              <a:t>Neisseria</a:t>
            </a:r>
            <a:r>
              <a:rPr lang="en-US" spc="45" dirty="0"/>
              <a:t> </a:t>
            </a:r>
            <a:r>
              <a:rPr lang="en-US" spc="70" dirty="0" err="1"/>
              <a:t>gonorhoeae</a:t>
            </a:r>
            <a:r>
              <a:rPr lang="en-US" spc="70" dirty="0"/>
              <a:t>: </a:t>
            </a:r>
            <a:r>
              <a:rPr lang="en-US" spc="-10" dirty="0"/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6325" y="2274570"/>
            <a:ext cx="7067550" cy="35109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9539" marR="30480" indent="-92710">
              <a:lnSpc>
                <a:spcPts val="2590"/>
              </a:lnSpc>
              <a:spcBef>
                <a:spcPts val="42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29539" algn="l"/>
                <a:tab pos="281305" algn="l"/>
                <a:tab pos="3890645" algn="l"/>
              </a:tabLst>
            </a:pP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Lipooligosaccharide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(LOS)</a:t>
            </a:r>
            <a:r>
              <a:rPr sz="2400" u="sng" spc="-3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somatic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antigen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polysaccharide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side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chain)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has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endotoxin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1305" indent="-244475">
              <a:lnSpc>
                <a:spcPct val="100000"/>
              </a:lnSpc>
              <a:spcBef>
                <a:spcPts val="109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8130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IgA</a:t>
            </a:r>
            <a:r>
              <a:rPr sz="2400" baseline="-20833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2400" spc="307" baseline="-208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protease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1305" indent="-244475">
              <a:lnSpc>
                <a:spcPts val="2735"/>
              </a:lnSpc>
              <a:spcBef>
                <a:spcPts val="110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8130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Acquisition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decades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9539">
              <a:lnSpc>
                <a:spcPts val="2735"/>
              </a:lnSpc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antibiotic</a:t>
            </a:r>
            <a:r>
              <a:rPr sz="24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resistance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1625" indent="-135890">
              <a:lnSpc>
                <a:spcPct val="100000"/>
              </a:lnSpc>
              <a:spcBef>
                <a:spcPts val="125"/>
              </a:spcBef>
              <a:buClr>
                <a:srgbClr val="1CACE3"/>
              </a:buClr>
              <a:buChar char="•"/>
              <a:tabLst>
                <a:tab pos="301625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Plasmid-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encoded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beta-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lactamase</a:t>
            </a:r>
            <a:r>
              <a:rPr sz="24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1625" marR="447675" indent="-135890">
              <a:lnSpc>
                <a:spcPct val="90000"/>
              </a:lnSpc>
              <a:spcBef>
                <a:spcPts val="600"/>
              </a:spcBef>
              <a:buClr>
                <a:srgbClr val="1CACE3"/>
              </a:buClr>
              <a:buChar char="•"/>
              <a:tabLst>
                <a:tab pos="302895" algn="l"/>
              </a:tabLst>
            </a:pP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Chromosomally-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mediated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cellular 	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permeability</a:t>
            </a:r>
            <a:r>
              <a:rPr sz="24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inhibit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entry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penicillins,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tetracycline,</a:t>
            </a:r>
            <a:r>
              <a:rPr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erythromycin,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aminoglycosides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86737-8C26-17EA-07B1-C3F65D290063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50106"/>
            <a:ext cx="7886700" cy="555601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gonorhoreae</a:t>
            </a:r>
            <a:r>
              <a:rPr lang="en-US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pc="80" dirty="0"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727" y="2045970"/>
            <a:ext cx="7054850" cy="328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uFill>
                  <a:solidFill>
                    <a:srgbClr val="CC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b="1" u="sng" spc="-20" dirty="0">
                <a:uFill>
                  <a:solidFill>
                    <a:srgbClr val="CC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sng" spc="-25" dirty="0">
                <a:uFill>
                  <a:solidFill>
                    <a:srgbClr val="CC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271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  <a:tab pos="1727200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Urethritis;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Epididymitis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110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infections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men.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ts val="2735"/>
              </a:lnSpc>
              <a:spcBef>
                <a:spcPts val="113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Purulent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discharge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dysuria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2-5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735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incubation</a:t>
            </a:r>
            <a:r>
              <a:rPr sz="24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period.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ts val="2735"/>
              </a:lnSpc>
              <a:spcBef>
                <a:spcPts val="110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primarily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urethritis: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N.</a:t>
            </a:r>
            <a:r>
              <a:rPr sz="2400" i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gonorrhoeae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735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Chlamydia</a:t>
            </a:r>
            <a:r>
              <a:rPr sz="2400" i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trachomatis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F7B37-7A96-B034-E442-12EDBEAC216F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50106"/>
            <a:ext cx="7886700" cy="555601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pc="80" dirty="0"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725" y="2154268"/>
            <a:ext cx="7099300" cy="3851054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5730" algn="ctr">
              <a:lnSpc>
                <a:spcPct val="100000"/>
              </a:lnSpc>
              <a:spcBef>
                <a:spcPts val="790"/>
              </a:spcBef>
            </a:pPr>
            <a:r>
              <a:rPr lang="en-US" sz="2200" b="1" u="sng" spc="-10" dirty="0">
                <a:uFill>
                  <a:solidFill>
                    <a:srgbClr val="CC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200" b="1" u="sng" spc="-145" dirty="0">
                <a:uFill>
                  <a:solidFill>
                    <a:srgbClr val="CC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u="sng" spc="-10" dirty="0">
                <a:uFill>
                  <a:solidFill>
                    <a:srgbClr val="CC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5080" indent="-216535">
              <a:lnSpc>
                <a:spcPct val="125499"/>
              </a:lnSpc>
              <a:spcBef>
                <a:spcPts val="25"/>
              </a:spcBef>
              <a:buClr>
                <a:srgbClr val="1CACE3"/>
              </a:buClr>
              <a:buSzPct val="97727"/>
              <a:buFont typeface="Wingdings"/>
              <a:buChar char=""/>
              <a:tabLst>
                <a:tab pos="228600" algn="l"/>
                <a:tab pos="313690" algn="l"/>
              </a:tabLs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	Endocervix;</a:t>
            </a:r>
            <a:r>
              <a:rPr lang="en-US" sz="22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endocervicitis</a:t>
            </a:r>
            <a:r>
              <a:rPr lang="en-US" sz="22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en-US" sz="22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commonly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involved.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Purulent</a:t>
            </a:r>
            <a:r>
              <a:rPr lang="en-US" sz="22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discharge</a:t>
            </a:r>
            <a:r>
              <a:rPr lang="en-US" sz="22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intermenstrual</a:t>
            </a:r>
            <a:r>
              <a:rPr lang="en-US" sz="22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bleeding.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4315" indent="-229870">
              <a:lnSpc>
                <a:spcPct val="100000"/>
              </a:lnSpc>
              <a:spcBef>
                <a:spcPts val="670"/>
              </a:spcBef>
              <a:buClr>
                <a:srgbClr val="1CACE3"/>
              </a:buClr>
              <a:buSzPct val="97727"/>
              <a:buFont typeface="Wingdings"/>
              <a:buChar char=""/>
              <a:tabLst>
                <a:tab pos="234315" algn="l"/>
              </a:tabLs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Salpingitis(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en-US" sz="22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en-US" sz="22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complication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4950" indent="-230504">
              <a:lnSpc>
                <a:spcPts val="2475"/>
              </a:lnSpc>
              <a:spcBef>
                <a:spcPts val="675"/>
              </a:spcBef>
              <a:buClr>
                <a:srgbClr val="1CACE3"/>
              </a:buClr>
              <a:buSzPct val="97727"/>
              <a:buFont typeface="Wingdings"/>
              <a:buChar char=""/>
              <a:tabLst>
                <a:tab pos="234950" algn="l"/>
              </a:tabLs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Disseminated</a:t>
            </a:r>
            <a:r>
              <a:rPr lang="en-US" sz="22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gonococcal</a:t>
            </a:r>
            <a:r>
              <a:rPr lang="en-US" sz="22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lang="en-US" sz="22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(DGI):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7495" indent="-137160">
              <a:lnSpc>
                <a:spcPts val="2475"/>
              </a:lnSpc>
              <a:buClr>
                <a:srgbClr val="1CACE3"/>
              </a:buClr>
              <a:buChar char="•"/>
              <a:tabLst>
                <a:tab pos="277495" algn="l"/>
              </a:tabLs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en-US" sz="22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gonococcal</a:t>
            </a:r>
            <a:r>
              <a:rPr lang="en-US" sz="22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bacteremia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-136525">
              <a:lnSpc>
                <a:spcPct val="100000"/>
              </a:lnSpc>
              <a:spcBef>
                <a:spcPts val="70"/>
              </a:spcBef>
              <a:buClr>
                <a:srgbClr val="1CACE3"/>
              </a:buClr>
              <a:buChar char="•"/>
              <a:tabLst>
                <a:tab pos="276860" algn="l"/>
              </a:tabLs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Pustules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extremities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7495" indent="-137160">
              <a:lnSpc>
                <a:spcPct val="100000"/>
              </a:lnSpc>
              <a:spcBef>
                <a:spcPts val="75"/>
              </a:spcBef>
              <a:buClr>
                <a:srgbClr val="1CACE3"/>
              </a:buClr>
              <a:buChar char="•"/>
              <a:tabLst>
                <a:tab pos="277495" algn="l"/>
              </a:tabLs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Arthralgias</a:t>
            </a:r>
            <a:r>
              <a:rPr lang="en-US" sz="22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(pain</a:t>
            </a:r>
            <a:r>
              <a:rPr lang="en-US" sz="22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joints)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-136525">
              <a:lnSpc>
                <a:spcPct val="100000"/>
              </a:lnSpc>
              <a:spcBef>
                <a:spcPts val="70"/>
              </a:spcBef>
              <a:buClr>
                <a:srgbClr val="1CACE3"/>
              </a:buClr>
              <a:buChar char="•"/>
              <a:tabLst>
                <a:tab pos="276860" algn="l"/>
              </a:tabLst>
            </a:pP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Tenosynovitis</a:t>
            </a:r>
            <a:r>
              <a:rPr lang="en-US"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(inflammation</a:t>
            </a:r>
            <a:r>
              <a:rPr lang="en-US" sz="22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tendon</a:t>
            </a:r>
            <a:r>
              <a:rPr lang="en-US" sz="22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sheath)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7495" indent="-137160">
              <a:lnSpc>
                <a:spcPct val="100000"/>
              </a:lnSpc>
              <a:spcBef>
                <a:spcPts val="75"/>
              </a:spcBef>
              <a:buClr>
                <a:srgbClr val="1CACE3"/>
              </a:buClr>
              <a:buChar char="•"/>
              <a:tabLst>
                <a:tab pos="277495" algn="l"/>
              </a:tabLs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Septic</a:t>
            </a:r>
            <a:r>
              <a:rPr lang="en-US"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arthritis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DDDAA-6667-01F1-26ED-E0917894EF5E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4650" y="923925"/>
          <a:ext cx="8382000" cy="5515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Females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Males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91440" marR="43560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Asymptomatic</a:t>
                      </a:r>
                      <a:r>
                        <a:rPr sz="19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infections</a:t>
                      </a:r>
                      <a:r>
                        <a:rPr sz="1900" spc="-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frequently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not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diagnosed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6432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Most</a:t>
                      </a:r>
                      <a:r>
                        <a:rPr sz="19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initially</a:t>
                      </a:r>
                      <a:r>
                        <a:rPr sz="19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symptomatic</a:t>
                      </a:r>
                      <a:r>
                        <a:rPr sz="1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20" dirty="0">
                          <a:latin typeface="Arial MT"/>
                          <a:cs typeface="Arial MT"/>
                        </a:rPr>
                        <a:t>(95%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acute)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19">
                <a:tc>
                  <a:txBody>
                    <a:bodyPr/>
                    <a:lstStyle/>
                    <a:p>
                      <a:pPr marL="91440" marR="1784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Genital</a:t>
                      </a:r>
                      <a:r>
                        <a:rPr sz="19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infection</a:t>
                      </a:r>
                      <a:r>
                        <a:rPr sz="19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primary site</a:t>
                      </a:r>
                      <a:r>
                        <a:rPr sz="19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19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cervix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(cervicitis),</a:t>
                      </a:r>
                      <a:r>
                        <a:rPr sz="19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but</a:t>
                      </a:r>
                      <a:r>
                        <a:rPr sz="19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vagina,</a:t>
                      </a:r>
                      <a:r>
                        <a:rPr sz="19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urethra,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rectum</a:t>
                      </a:r>
                      <a:r>
                        <a:rPr sz="1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can</a:t>
                      </a:r>
                      <a:r>
                        <a:rPr sz="19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be</a:t>
                      </a:r>
                      <a:r>
                        <a:rPr sz="19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colonized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66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Genital</a:t>
                      </a:r>
                      <a:r>
                        <a:rPr sz="19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infection</a:t>
                      </a:r>
                      <a:r>
                        <a:rPr sz="19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generally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restricted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9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urethra</a:t>
                      </a:r>
                      <a:r>
                        <a:rPr sz="1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(urethritis)</a:t>
                      </a:r>
                      <a:r>
                        <a:rPr sz="1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9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purulent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discharge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9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dysuria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8605">
                <a:tc>
                  <a:txBody>
                    <a:bodyPr/>
                    <a:lstStyle/>
                    <a:p>
                      <a:pPr marL="91440" marR="177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Ascending</a:t>
                      </a:r>
                      <a:r>
                        <a:rPr sz="19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infections</a:t>
                      </a:r>
                      <a:r>
                        <a:rPr sz="19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10-</a:t>
                      </a:r>
                      <a:r>
                        <a:rPr sz="1900" spc="-25" dirty="0">
                          <a:latin typeface="Arial MT"/>
                          <a:cs typeface="Arial MT"/>
                        </a:rPr>
                        <a:t>20%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including</a:t>
                      </a:r>
                      <a:r>
                        <a:rPr sz="19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salpingitis,</a:t>
                      </a:r>
                      <a:r>
                        <a:rPr sz="19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tubo-ovarian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abscesses,</a:t>
                      </a:r>
                      <a:r>
                        <a:rPr sz="19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pelvic</a:t>
                      </a:r>
                      <a:r>
                        <a:rPr sz="19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inflammatory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disease</a:t>
                      </a:r>
                      <a:r>
                        <a:rPr sz="19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(PID)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9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chronic</a:t>
                      </a:r>
                      <a:r>
                        <a:rPr sz="19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infections</a:t>
                      </a:r>
                      <a:r>
                        <a:rPr sz="19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25" dirty="0">
                          <a:latin typeface="Arial MT"/>
                          <a:cs typeface="Arial MT"/>
                        </a:rPr>
                        <a:t>can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lead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sterility</a:t>
                      </a:r>
                      <a:endParaRPr sz="19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5943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Rare</a:t>
                      </a:r>
                      <a:r>
                        <a:rPr sz="19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complications</a:t>
                      </a:r>
                      <a:r>
                        <a:rPr sz="1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may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include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epididymitis,</a:t>
                      </a:r>
                      <a:r>
                        <a:rPr sz="19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prostatitis,</a:t>
                      </a:r>
                      <a:r>
                        <a:rPr sz="19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2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periurethral</a:t>
                      </a:r>
                      <a:r>
                        <a:rPr sz="19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abscesses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19">
                <a:tc>
                  <a:txBody>
                    <a:bodyPr/>
                    <a:lstStyle/>
                    <a:p>
                      <a:pPr marL="91440" marR="6083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Disseminated</a:t>
                      </a:r>
                      <a:r>
                        <a:rPr sz="19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infections</a:t>
                      </a:r>
                      <a:r>
                        <a:rPr sz="19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20" dirty="0">
                          <a:latin typeface="Arial MT"/>
                          <a:cs typeface="Arial MT"/>
                        </a:rPr>
                        <a:t>more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common,</a:t>
                      </a:r>
                      <a:r>
                        <a:rPr sz="19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including</a:t>
                      </a:r>
                      <a:r>
                        <a:rPr sz="19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septicemia,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infection</a:t>
                      </a:r>
                      <a:r>
                        <a:rPr sz="19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skin</a:t>
                      </a:r>
                      <a:r>
                        <a:rPr sz="1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joints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(1-</a:t>
                      </a:r>
                      <a:r>
                        <a:rPr sz="1900" spc="-25" dirty="0">
                          <a:latin typeface="Arial MT"/>
                          <a:cs typeface="Arial MT"/>
                        </a:rPr>
                        <a:t>3%)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5194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Disseminated</a:t>
                      </a:r>
                      <a:r>
                        <a:rPr sz="19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infections</a:t>
                      </a:r>
                      <a:r>
                        <a:rPr sz="19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9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20" dirty="0">
                          <a:latin typeface="Arial MT"/>
                          <a:cs typeface="Arial MT"/>
                        </a:rPr>
                        <a:t>very rare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0119">
                <a:tc>
                  <a:txBody>
                    <a:bodyPr/>
                    <a:lstStyle/>
                    <a:p>
                      <a:pPr marL="91440" marR="1035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Can infect</a:t>
                      </a:r>
                      <a:r>
                        <a:rPr sz="19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infant</a:t>
                      </a:r>
                      <a:r>
                        <a:rPr sz="19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at</a:t>
                      </a:r>
                      <a:r>
                        <a:rPr sz="1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delivery (conjunctivitis,</a:t>
                      </a:r>
                      <a:r>
                        <a:rPr sz="19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opthalmia</a:t>
                      </a:r>
                      <a:r>
                        <a:rPr sz="19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neonatorum)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4178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900" dirty="0">
                          <a:latin typeface="Arial MT"/>
                          <a:cs typeface="Arial MT"/>
                        </a:rPr>
                        <a:t>More</a:t>
                      </a:r>
                      <a:r>
                        <a:rPr sz="19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common</a:t>
                      </a:r>
                      <a:r>
                        <a:rPr sz="1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25" dirty="0">
                          <a:latin typeface="Arial MT"/>
                          <a:cs typeface="Arial MT"/>
                        </a:rPr>
                        <a:t>in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homosexual/bisexual</a:t>
                      </a:r>
                      <a:r>
                        <a:rPr sz="1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men</a:t>
                      </a:r>
                      <a:r>
                        <a:rPr sz="1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than</a:t>
                      </a:r>
                      <a:r>
                        <a:rPr sz="19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25" dirty="0">
                          <a:latin typeface="Arial MT"/>
                          <a:cs typeface="Arial MT"/>
                        </a:rPr>
                        <a:t>in </a:t>
                      </a:r>
                      <a:r>
                        <a:rPr sz="1900" dirty="0">
                          <a:latin typeface="Arial MT"/>
                          <a:cs typeface="Arial MT"/>
                        </a:rPr>
                        <a:t>heterosexual</a:t>
                      </a:r>
                      <a:r>
                        <a:rPr sz="19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-10" dirty="0">
                          <a:latin typeface="Arial MT"/>
                          <a:cs typeface="Arial MT"/>
                        </a:rPr>
                        <a:t>population</a:t>
                      </a:r>
                      <a:endParaRPr sz="1900" dirty="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9770" y="268556"/>
            <a:ext cx="528510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05E8B-2D01-04EE-97C2-158B93811C84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648" y="1250244"/>
            <a:ext cx="6558300" cy="44943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06345"/>
            <a:ext cx="7886700" cy="6431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investigation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727" y="2009394"/>
            <a:ext cx="4150995" cy="38525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04139" marR="457200" indent="-92710">
              <a:lnSpc>
                <a:spcPct val="80000"/>
              </a:lnSpc>
              <a:spcBef>
                <a:spcPts val="67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b="1" spc="-10" dirty="0">
                <a:latin typeface="Arial"/>
                <a:cs typeface="Arial"/>
              </a:rPr>
              <a:t>	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Polymorphonuclear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leukocytes</a:t>
            </a:r>
            <a:r>
              <a:rPr sz="24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(PMN’s)</a:t>
            </a:r>
            <a:r>
              <a:rPr sz="24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seen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microscopically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purulent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urethral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discharge.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 marR="5080" indent="-92710">
              <a:lnSpc>
                <a:spcPct val="80000"/>
              </a:lnSpc>
              <a:spcBef>
                <a:spcPts val="142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Susceptible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drying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cooling,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immediate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culture: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 marR="143510" indent="-99695">
              <a:lnSpc>
                <a:spcPct val="80000"/>
              </a:lnSpc>
              <a:spcBef>
                <a:spcPts val="1395"/>
              </a:spcBef>
              <a:buClr>
                <a:srgbClr val="1CACE3"/>
              </a:buClr>
              <a:buSzPct val="95833"/>
              <a:buFont typeface="Arial MT"/>
              <a:buChar char="•"/>
              <a:tabLst>
                <a:tab pos="104139" algn="l"/>
                <a:tab pos="118745" algn="l"/>
              </a:tabLst>
            </a:pP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	pre-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warmed</a:t>
            </a:r>
            <a:r>
              <a:rPr sz="24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selective</a:t>
            </a:r>
            <a:r>
              <a:rPr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(e.g.,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modified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Thayer-Martin,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Martin-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Lewis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agars)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8745" indent="-114300">
              <a:lnSpc>
                <a:spcPts val="2595"/>
              </a:lnSpc>
              <a:spcBef>
                <a:spcPts val="815"/>
              </a:spcBef>
              <a:buClr>
                <a:srgbClr val="1CACE3"/>
              </a:buClr>
              <a:buSzPct val="95833"/>
              <a:buFont typeface="Arial MT"/>
              <a:buChar char="•"/>
              <a:tabLst>
                <a:tab pos="118745" algn="l"/>
              </a:tabLst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non-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selective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media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595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(chocolate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agar).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2576" y="3962400"/>
            <a:ext cx="2676144" cy="24109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1720" y="1551432"/>
            <a:ext cx="2667000" cy="2258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AC409-5A46-F7DB-1E14-E8023D89797E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06345"/>
            <a:ext cx="7886700" cy="6431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investigation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727" y="2554681"/>
            <a:ext cx="7178675" cy="18859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04139" marR="5080" indent="-92710">
              <a:lnSpc>
                <a:spcPct val="90000"/>
              </a:lnSpc>
              <a:spcBef>
                <a:spcPts val="39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dirty="0">
                <a:latin typeface="Arial MT"/>
                <a:cs typeface="Arial MT"/>
              </a:rPr>
              <a:t>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strains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inhibited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vancomycin</a:t>
            </a:r>
            <a:r>
              <a:rPr sz="2400" b="1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(in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many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selective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agars)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toxic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substances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fatty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acids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trace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metals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protein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hydrolysates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agar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nonselective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media.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110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acid</a:t>
            </a:r>
            <a:r>
              <a:rPr sz="24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amplification</a:t>
            </a:r>
            <a:r>
              <a:rPr sz="24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8E2228-EF24-8B86-F0F0-F2AAAA1D29A8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</a:t>
            </a:r>
            <a:endParaRPr lang="en-P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7403" y="2586085"/>
            <a:ext cx="2667141" cy="27519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205" y="320172"/>
            <a:ext cx="1831966" cy="4049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2216" y="111379"/>
            <a:ext cx="186372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i="0" spc="-320" dirty="0">
                <a:solidFill>
                  <a:srgbClr val="6F2F9F"/>
                </a:solidFill>
                <a:latin typeface="Arial"/>
                <a:cs typeface="Arial"/>
              </a:rPr>
              <a:t>MOTTO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6603" y="338930"/>
            <a:ext cx="1447406" cy="3860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590159" y="111379"/>
            <a:ext cx="147701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1" spc="-365" dirty="0">
                <a:solidFill>
                  <a:srgbClr val="6F2F9F"/>
                </a:solidFill>
                <a:latin typeface="Trebuchet MS"/>
                <a:cs typeface="Trebuchet MS"/>
              </a:rPr>
              <a:t>VISION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6883" y="2657094"/>
            <a:ext cx="3536950" cy="1888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050"/>
              </a:lnSpc>
              <a:spcBef>
                <a:spcPts val="100"/>
              </a:spcBef>
            </a:pPr>
            <a:r>
              <a:rPr sz="1800" spc="-280" dirty="0">
                <a:latin typeface="Arial MT"/>
                <a:cs typeface="Arial MT"/>
              </a:rPr>
              <a:t>To</a:t>
            </a:r>
            <a:r>
              <a:rPr sz="1800" spc="3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impart</a:t>
            </a:r>
            <a:r>
              <a:rPr sz="1800" spc="335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evidence</a:t>
            </a:r>
            <a:r>
              <a:rPr sz="1800" spc="34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based</a:t>
            </a:r>
            <a:r>
              <a:rPr sz="1800" spc="335" dirty="0">
                <a:latin typeface="Arial MT"/>
                <a:cs typeface="Arial MT"/>
              </a:rPr>
              <a:t> </a:t>
            </a:r>
            <a:r>
              <a:rPr sz="1800" spc="-90" dirty="0">
                <a:latin typeface="Arial MT"/>
                <a:cs typeface="Arial MT"/>
              </a:rPr>
              <a:t>research</a:t>
            </a:r>
            <a:endParaRPr sz="1800">
              <a:latin typeface="Arial MT"/>
              <a:cs typeface="Arial MT"/>
            </a:endParaRPr>
          </a:p>
          <a:p>
            <a:pPr marL="12700" algn="just">
              <a:lnSpc>
                <a:spcPts val="2050"/>
              </a:lnSpc>
            </a:pPr>
            <a:r>
              <a:rPr sz="1800" spc="-75" dirty="0">
                <a:latin typeface="Arial MT"/>
                <a:cs typeface="Arial MT"/>
              </a:rPr>
              <a:t>oriented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95" dirty="0">
                <a:latin typeface="Arial MT"/>
                <a:cs typeface="Arial MT"/>
              </a:rPr>
              <a:t>medical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education</a:t>
            </a:r>
            <a:endParaRPr sz="18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1175"/>
              </a:spcBef>
            </a:pPr>
            <a:r>
              <a:rPr sz="1800" spc="-280" dirty="0">
                <a:latin typeface="Arial MT"/>
                <a:cs typeface="Arial MT"/>
              </a:rPr>
              <a:t>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5" dirty="0">
                <a:latin typeface="Arial MT"/>
                <a:cs typeface="Arial MT"/>
              </a:rPr>
              <a:t>provide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5" dirty="0">
                <a:latin typeface="Arial MT"/>
                <a:cs typeface="Arial MT"/>
              </a:rPr>
              <a:t>best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10" dirty="0">
                <a:latin typeface="Arial MT"/>
                <a:cs typeface="Arial MT"/>
              </a:rPr>
              <a:t>possible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5" dirty="0">
                <a:latin typeface="Arial MT"/>
                <a:cs typeface="Arial MT"/>
              </a:rPr>
              <a:t>patient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care</a:t>
            </a:r>
            <a:endParaRPr sz="1800">
              <a:latin typeface="Arial MT"/>
              <a:cs typeface="Arial MT"/>
            </a:endParaRPr>
          </a:p>
          <a:p>
            <a:pPr marL="12700" marR="5715" algn="just">
              <a:lnSpc>
                <a:spcPct val="90000"/>
              </a:lnSpc>
              <a:spcBef>
                <a:spcPts val="1395"/>
              </a:spcBef>
            </a:pPr>
            <a:r>
              <a:rPr sz="1800" spc="-285" dirty="0">
                <a:latin typeface="Arial MT"/>
                <a:cs typeface="Arial MT"/>
              </a:rPr>
              <a:t>To</a:t>
            </a:r>
            <a:r>
              <a:rPr sz="1800" dirty="0">
                <a:latin typeface="Arial MT"/>
                <a:cs typeface="Arial MT"/>
              </a:rPr>
              <a:t>  inculcate  the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values  of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spc="-114" dirty="0">
                <a:latin typeface="Arial MT"/>
                <a:cs typeface="Arial MT"/>
              </a:rPr>
              <a:t>mutual </a:t>
            </a:r>
            <a:r>
              <a:rPr sz="1800" dirty="0">
                <a:latin typeface="Arial MT"/>
                <a:cs typeface="Arial MT"/>
              </a:rPr>
              <a:t>respect</a:t>
            </a:r>
            <a:r>
              <a:rPr sz="1800" spc="1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1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ethical</a:t>
            </a:r>
            <a:r>
              <a:rPr sz="1800" spc="1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practice</a:t>
            </a:r>
            <a:r>
              <a:rPr sz="1800" spc="204" dirty="0">
                <a:latin typeface="Arial MT"/>
                <a:cs typeface="Arial MT"/>
              </a:rPr>
              <a:t>  </a:t>
            </a:r>
            <a:r>
              <a:rPr sz="1800" spc="-25" dirty="0">
                <a:latin typeface="Arial MT"/>
                <a:cs typeface="Arial MT"/>
              </a:rPr>
              <a:t>of </a:t>
            </a:r>
            <a:r>
              <a:rPr sz="1800" spc="-10" dirty="0">
                <a:latin typeface="Arial MT"/>
                <a:cs typeface="Arial MT"/>
              </a:rPr>
              <a:t>medicine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06344"/>
            <a:ext cx="7886700" cy="6431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spc="35" dirty="0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727" y="1903161"/>
            <a:ext cx="6095365" cy="299466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255904" indent="-244475">
              <a:lnSpc>
                <a:spcPct val="100000"/>
              </a:lnSpc>
              <a:spcBef>
                <a:spcPts val="122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Uncomplicated</a:t>
            </a:r>
            <a:r>
              <a:rPr sz="2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ceftriaxone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ts val="2735"/>
              </a:lnSpc>
              <a:spcBef>
                <a:spcPts val="112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Combined</a:t>
            </a:r>
            <a:r>
              <a:rPr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doxycycline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azithromycin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735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dual infections with</a:t>
            </a:r>
            <a:r>
              <a:rPr sz="24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i="1" spc="-10" dirty="0">
                <a:latin typeface="Calibri" panose="020F0502020204030204" pitchFamily="34" charset="0"/>
                <a:cs typeface="Calibri" panose="020F0502020204030204" pitchFamily="34" charset="0"/>
              </a:rPr>
              <a:t>Chlamydia.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110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Penicillin</a:t>
            </a: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longer</a:t>
            </a: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sz="2400" u="sng" spc="-7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u="sng" spc="-7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sz="2400" u="sng" spc="-4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225" indent="-135890">
              <a:lnSpc>
                <a:spcPts val="2735"/>
              </a:lnSpc>
              <a:spcBef>
                <a:spcPts val="120"/>
              </a:spcBef>
              <a:buClr>
                <a:srgbClr val="1CACE3"/>
              </a:buClr>
              <a:buChar char="•"/>
              <a:tabLst>
                <a:tab pos="27622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Continuing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rise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Plasmid-encoded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7495">
              <a:lnSpc>
                <a:spcPts val="2735"/>
              </a:lnSpc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beta-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lactamase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225" indent="-135890">
              <a:lnSpc>
                <a:spcPct val="100000"/>
              </a:lnSpc>
              <a:spcBef>
                <a:spcPts val="315"/>
              </a:spcBef>
              <a:buClr>
                <a:srgbClr val="1CACE3"/>
              </a:buClr>
              <a:buChar char="•"/>
              <a:tabLst>
                <a:tab pos="276225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Chromosomally-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mediated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resistance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1BA69-7849-45B7-AF6D-A9787D068212}"/>
              </a:ext>
            </a:extLst>
          </p:cNvPr>
          <p:cNvSpPr txBox="1"/>
          <p:nvPr/>
        </p:nvSpPr>
        <p:spPr>
          <a:xfrm>
            <a:off x="7772400" y="2485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</a:t>
            </a:r>
            <a:endParaRPr lang="en-P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06345"/>
            <a:ext cx="7886700" cy="6431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spc="65" dirty="0"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8164" y="1892741"/>
            <a:ext cx="3183255" cy="2550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69950">
              <a:lnSpc>
                <a:spcPct val="139200"/>
              </a:lnSpc>
              <a:spcBef>
                <a:spcPts val="10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condoms. Treatment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297815">
              <a:lnSpc>
                <a:spcPts val="2590"/>
              </a:lnSpc>
              <a:spcBef>
                <a:spcPts val="4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symptomatic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patients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contacts.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90000"/>
              </a:lnSpc>
              <a:spcBef>
                <a:spcPts val="1360"/>
              </a:spcBef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Ophthalmia neonatorum: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erythromycin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ointments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0" y="2365248"/>
            <a:ext cx="4754880" cy="3361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1A1C3-C577-014D-605C-E87CD4F5260B}"/>
              </a:ext>
            </a:extLst>
          </p:cNvPr>
          <p:cNvSpPr txBox="1"/>
          <p:nvPr/>
        </p:nvSpPr>
        <p:spPr>
          <a:xfrm>
            <a:off x="7239000" y="24851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</a:t>
            </a:r>
            <a:endParaRPr lang="en-P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622578"/>
            <a:ext cx="7886700" cy="810657"/>
          </a:xfrm>
          <a:prstGeom prst="rect">
            <a:avLst/>
          </a:prstGeom>
        </p:spPr>
        <p:txBody>
          <a:bodyPr vert="horz" wrap="square" lIns="0" tIns="307517" rIns="0" bIns="0" rtlCol="0">
            <a:spAutoFit/>
          </a:bodyPr>
          <a:lstStyle/>
          <a:p>
            <a:pPr marL="320675" marR="5080">
              <a:lnSpc>
                <a:spcPct val="78700"/>
              </a:lnSpc>
              <a:spcBef>
                <a:spcPts val="910"/>
              </a:spcBef>
            </a:pPr>
            <a:r>
              <a:rPr lang="en-US" sz="4000" spc="6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5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50" dirty="0">
                <a:latin typeface="Calibri" panose="020F0502020204030204" pitchFamily="34" charset="0"/>
                <a:cs typeface="Calibri" panose="020F0502020204030204" pitchFamily="34" charset="0"/>
              </a:rPr>
              <a:t>: prevention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476" y="1877009"/>
            <a:ext cx="3585210" cy="387554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04139" marR="5080" indent="-92710">
              <a:lnSpc>
                <a:spcPct val="90100"/>
              </a:lnSpc>
              <a:spcBef>
                <a:spcPts val="38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b="1" dirty="0">
                <a:latin typeface="Arial"/>
                <a:cs typeface="Arial"/>
              </a:rPr>
              <a:t>	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Chemoprophylaxis</a:t>
            </a:r>
            <a:r>
              <a:rPr sz="24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newborns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against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ophthalmia</a:t>
            </a:r>
            <a:r>
              <a:rPr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neonatorum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silver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nitrate,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450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tetracycline,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0.5%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 marR="1153160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erythromycin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eye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ointments.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 marR="118110" indent="-92710">
              <a:lnSpc>
                <a:spcPct val="90000"/>
              </a:lnSpc>
              <a:spcBef>
                <a:spcPts val="117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	Treatment</a:t>
            </a:r>
            <a:r>
              <a:rPr sz="24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newborns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ophthalmia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neonatorum</a:t>
            </a:r>
            <a:r>
              <a:rPr sz="24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ceftriaxone.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8008" y="2392679"/>
            <a:ext cx="3300984" cy="2636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662C8C-C1FE-837F-7233-B75075D04552}"/>
              </a:ext>
            </a:extLst>
          </p:cNvPr>
          <p:cNvSpPr txBox="1"/>
          <p:nvPr/>
        </p:nvSpPr>
        <p:spPr>
          <a:xfrm>
            <a:off x="7239000" y="24851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</a:t>
            </a:r>
            <a:endParaRPr lang="en-P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445" y="856310"/>
            <a:ext cx="6604634" cy="112458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103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65" dirty="0">
                <a:latin typeface="Calibri" panose="020F0502020204030204" pitchFamily="34" charset="0"/>
                <a:cs typeface="Calibri" panose="020F0502020204030204" pitchFamily="34" charset="0"/>
              </a:rPr>
              <a:t>meningitidis 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(meningococcus)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2438400"/>
            <a:ext cx="5867400" cy="37520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644918"/>
            <a:ext cx="7886700" cy="765978"/>
          </a:xfrm>
          <a:prstGeom prst="rect">
            <a:avLst/>
          </a:prstGeom>
        </p:spPr>
        <p:txBody>
          <a:bodyPr vert="horz" wrap="square" lIns="0" tIns="148970" rIns="0" bIns="0" rtlCol="0">
            <a:spAutoFit/>
          </a:bodyPr>
          <a:lstStyle/>
          <a:p>
            <a:pPr marL="337820">
              <a:lnSpc>
                <a:spcPct val="100000"/>
              </a:lnSpc>
              <a:spcBef>
                <a:spcPts val="110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65" dirty="0">
                <a:latin typeface="Calibri" panose="020F0502020204030204" pitchFamily="34" charset="0"/>
                <a:cs typeface="Calibri" panose="020F0502020204030204" pitchFamily="34" charset="0"/>
              </a:rPr>
              <a:t>meningitidis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725" y="2131060"/>
            <a:ext cx="6848475" cy="390779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55904" indent="-244475">
              <a:lnSpc>
                <a:spcPct val="100000"/>
              </a:lnSpc>
              <a:spcBef>
                <a:spcPts val="94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Encapsulated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small,</a:t>
            </a:r>
            <a:r>
              <a:rPr lang="en-US"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gram-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  <a:r>
              <a:rPr lang="en-US"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diplococci.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 marR="5080" indent="-92710">
              <a:lnSpc>
                <a:spcPts val="2300"/>
              </a:lnSpc>
              <a:spcBef>
                <a:spcPts val="140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Second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cause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(behind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spc="-25" dirty="0">
                <a:latin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pneumoniae)</a:t>
            </a:r>
            <a:r>
              <a:rPr sz="2400" i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community-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acquired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meningitis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previously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healthy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adults.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84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Oxidase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positive.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82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maltose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fermentation.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84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beta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lactamase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production.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81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Vaccine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available.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819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colonize</a:t>
            </a:r>
            <a:r>
              <a:rPr sz="24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nasopharynx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CE6E8-B2D9-445F-6C16-3D3989B99226}"/>
              </a:ext>
            </a:extLst>
          </p:cNvPr>
          <p:cNvSpPr txBox="1"/>
          <p:nvPr/>
        </p:nvSpPr>
        <p:spPr>
          <a:xfrm>
            <a:off x="7239000" y="24851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</a:t>
            </a:r>
            <a:endParaRPr lang="en-P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467433"/>
            <a:ext cx="7886700" cy="1120948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23520" marR="5080">
              <a:lnSpc>
                <a:spcPts val="3840"/>
              </a:lnSpc>
              <a:spcBef>
                <a:spcPts val="103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65" dirty="0">
                <a:latin typeface="Calibri" panose="020F0502020204030204" pitchFamily="34" charset="0"/>
                <a:cs typeface="Calibri" panose="020F0502020204030204" pitchFamily="34" charset="0"/>
              </a:rPr>
              <a:t>meningitidis: epidemiology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329205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015"/>
              </a:spcBef>
              <a:tabLst>
                <a:tab pos="1455420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are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hosts.</a:t>
            </a:r>
          </a:p>
          <a:p>
            <a:pPr marL="104139" marR="5080" indent="45720">
              <a:lnSpc>
                <a:spcPts val="2590"/>
              </a:lnSpc>
              <a:spcBef>
                <a:spcPts val="1240"/>
              </a:spcBef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Highest</a:t>
            </a:r>
            <a:r>
              <a:rPr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incidence</a:t>
            </a:r>
            <a:r>
              <a:rPr sz="2400" b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younger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years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5%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become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carriers.</a:t>
            </a:r>
          </a:p>
          <a:p>
            <a:pPr marL="104139" marR="1085215" indent="45720">
              <a:lnSpc>
                <a:spcPct val="90100"/>
              </a:lnSpc>
              <a:spcBef>
                <a:spcPts val="1165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35%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carriage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close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quarters inhabitants(aerosolization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respiratory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tract secretions)</a:t>
            </a:r>
          </a:p>
          <a:p>
            <a:pPr marL="104139" marR="1047115" indent="45720">
              <a:lnSpc>
                <a:spcPts val="2590"/>
              </a:lnSpc>
              <a:spcBef>
                <a:spcPts val="124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cause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bacterial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meningitis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infants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older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months.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51F1F-456F-4B6B-81CC-E02D24A845FC}"/>
              </a:ext>
            </a:extLst>
          </p:cNvPr>
          <p:cNvSpPr txBox="1"/>
          <p:nvPr/>
        </p:nvSpPr>
        <p:spPr>
          <a:xfrm>
            <a:off x="7315200" y="1985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3600" spc="-1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meningitidis: epidemiology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047" y="1889760"/>
            <a:ext cx="6934200" cy="42885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41416" y="1996567"/>
            <a:ext cx="26035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Lacking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maternal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antibody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FA6C5-A326-8E1F-931E-A9096FF92F5F}"/>
              </a:ext>
            </a:extLst>
          </p:cNvPr>
          <p:cNvSpPr txBox="1"/>
          <p:nvPr/>
        </p:nvSpPr>
        <p:spPr>
          <a:xfrm>
            <a:off x="7315200" y="1985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47349"/>
            <a:ext cx="7886700" cy="561116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65" dirty="0">
                <a:latin typeface="Calibri" panose="020F0502020204030204" pitchFamily="34" charset="0"/>
                <a:cs typeface="Calibri" panose="020F0502020204030204" pitchFamily="34" charset="0"/>
              </a:rPr>
              <a:t>meningitidis: 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725" y="2131060"/>
            <a:ext cx="4492625" cy="256603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23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virulence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factors: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113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Polysaccharide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capsule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110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Endotoxin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(LOS)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111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IgA</a:t>
            </a:r>
            <a:r>
              <a:rPr sz="2400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protease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ct val="100000"/>
              </a:lnSpc>
              <a:spcBef>
                <a:spcPts val="113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binding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prote</a:t>
            </a:r>
            <a:r>
              <a:rPr sz="2400" spc="-10" dirty="0">
                <a:latin typeface="Arial MT"/>
                <a:cs typeface="Arial MT"/>
              </a:rPr>
              <a:t>in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6967" y="2779776"/>
            <a:ext cx="4190999" cy="3794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F81B5A-7D63-4038-ABE8-6AC27A62658F}"/>
              </a:ext>
            </a:extLst>
          </p:cNvPr>
          <p:cNvSpPr txBox="1"/>
          <p:nvPr/>
        </p:nvSpPr>
        <p:spPr>
          <a:xfrm>
            <a:off x="7315200" y="1985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463202"/>
            <a:ext cx="7886700" cy="1129412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b="1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b="1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spc="65" dirty="0">
                <a:latin typeface="Calibri" panose="020F0502020204030204" pitchFamily="34" charset="0"/>
                <a:cs typeface="Calibri" panose="020F0502020204030204" pitchFamily="34" charset="0"/>
              </a:rPr>
              <a:t>meningitidis: </a:t>
            </a:r>
            <a:r>
              <a:rPr lang="en-US" sz="4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725" y="2274570"/>
            <a:ext cx="6882130" cy="30537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76225" marR="5080" indent="-135890">
              <a:lnSpc>
                <a:spcPts val="2590"/>
              </a:lnSpc>
              <a:spcBef>
                <a:spcPts val="425"/>
              </a:spcBef>
              <a:buClr>
                <a:srgbClr val="1CACE3"/>
              </a:buClr>
              <a:buFont typeface="Arial MT"/>
              <a:buChar char="•"/>
              <a:tabLst>
                <a:tab pos="277495" algn="l"/>
              </a:tabLst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Pili-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mediated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colonization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nonciliated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 	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nasopharynx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225" marR="159385" indent="-135890">
              <a:lnSpc>
                <a:spcPts val="2590"/>
              </a:lnSpc>
              <a:spcBef>
                <a:spcPts val="605"/>
              </a:spcBef>
              <a:buClr>
                <a:srgbClr val="1CACE3"/>
              </a:buClr>
              <a:buChar char="•"/>
              <a:tabLst>
                <a:tab pos="27749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Antiphagocytic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polysaccharide</a:t>
            </a:r>
            <a:r>
              <a:rPr sz="24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capsule</a:t>
            </a:r>
            <a:r>
              <a:rPr sz="2400" b="1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allows 	systemic.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225" indent="-135890">
              <a:lnSpc>
                <a:spcPts val="2735"/>
              </a:lnSpc>
              <a:spcBef>
                <a:spcPts val="280"/>
              </a:spcBef>
              <a:buClr>
                <a:srgbClr val="1CACE3"/>
              </a:buClr>
              <a:buChar char="•"/>
              <a:tabLst>
                <a:tab pos="276225" algn="l"/>
              </a:tabLst>
            </a:pP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Toxic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mediated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hyperproduction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7495">
              <a:lnSpc>
                <a:spcPts val="2735"/>
              </a:lnSpc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lipooligosaccharide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5904" indent="-244475">
              <a:lnSpc>
                <a:spcPts val="2735"/>
              </a:lnSpc>
              <a:spcBef>
                <a:spcPts val="132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Serogroups</a:t>
            </a:r>
            <a:r>
              <a:rPr sz="24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A,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B,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C,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70" dirty="0">
                <a:latin typeface="Calibri" panose="020F0502020204030204" pitchFamily="34" charset="0"/>
                <a:cs typeface="Calibri" panose="020F0502020204030204" pitchFamily="34" charset="0"/>
              </a:rPr>
              <a:t>Y,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W135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735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infections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18B878-3AD8-430B-69FD-130B7D0FD035}"/>
              </a:ext>
            </a:extLst>
          </p:cNvPr>
          <p:cNvSpPr txBox="1"/>
          <p:nvPr/>
        </p:nvSpPr>
        <p:spPr>
          <a:xfrm>
            <a:off x="7315200" y="1985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364" y="2234946"/>
            <a:ext cx="7295515" cy="3134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201295" indent="-224154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34950" algn="l"/>
                <a:tab pos="255270" algn="l"/>
              </a:tabLst>
            </a:pPr>
            <a:r>
              <a:rPr sz="2400" dirty="0">
                <a:latin typeface="Arial MT"/>
                <a:cs typeface="Arial MT"/>
              </a:rPr>
              <a:t>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receptors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(GD1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ganglioside)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bacterial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fimbriae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nonciliated</a:t>
            </a:r>
            <a:r>
              <a:rPr sz="24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columnar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epithelial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nasopharynx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host.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Wingdings"/>
              <a:buChar char="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4950" marR="5080" indent="-224154">
              <a:lnSpc>
                <a:spcPct val="100000"/>
              </a:lnSpc>
              <a:buSzPct val="95833"/>
              <a:buFont typeface="Wingdings"/>
              <a:buChar char=""/>
              <a:tabLst>
                <a:tab pos="234950" algn="l"/>
                <a:tab pos="25527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Organisms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internalized</a:t>
            </a:r>
            <a:r>
              <a:rPr sz="24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phagocytic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vacuoles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avoid</a:t>
            </a:r>
            <a:r>
              <a:rPr sz="24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intracellular</a:t>
            </a:r>
            <a:r>
              <a:rPr sz="24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killing</a:t>
            </a:r>
            <a:r>
              <a:rPr sz="24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absence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humoral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immunity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complement</a:t>
            </a:r>
            <a:r>
              <a:rPr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(patients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late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complement</a:t>
            </a:r>
            <a:r>
              <a:rPr sz="2400" spc="-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deficiencies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particularly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risk)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844" y="662526"/>
            <a:ext cx="587819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-1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meningitidis: pathogenesis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DDD50-2C11-D010-F2D6-8A784EEDA3A6}"/>
              </a:ext>
            </a:extLst>
          </p:cNvPr>
          <p:cNvSpPr txBox="1"/>
          <p:nvPr/>
        </p:nvSpPr>
        <p:spPr>
          <a:xfrm>
            <a:off x="7315200" y="240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9421"/>
            <a:ext cx="9029700" cy="658857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560" y="561839"/>
            <a:ext cx="7432040" cy="1238288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 marR="5080">
              <a:lnSpc>
                <a:spcPct val="79100"/>
              </a:lnSpc>
              <a:spcBef>
                <a:spcPts val="1195"/>
              </a:spcBef>
            </a:pPr>
            <a:r>
              <a:rPr lang="en-US" sz="4400" spc="5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4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spc="45" dirty="0">
                <a:latin typeface="Calibri" panose="020F0502020204030204" pitchFamily="34" charset="0"/>
                <a:cs typeface="Calibri" panose="020F0502020204030204" pitchFamily="34" charset="0"/>
              </a:rPr>
              <a:t>meningitidis: </a:t>
            </a:r>
            <a:r>
              <a:rPr lang="en-US" sz="4400" spc="-10" dirty="0">
                <a:latin typeface="Calibri" panose="020F0502020204030204" pitchFamily="34" charset="0"/>
                <a:cs typeface="Calibri" panose="020F0502020204030204" pitchFamily="34" charset="0"/>
              </a:rPr>
              <a:t>pathogenesis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523" y="2274570"/>
            <a:ext cx="7635875" cy="37395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4139" marR="5080" indent="-92710">
              <a:lnSpc>
                <a:spcPts val="2590"/>
              </a:lnSpc>
              <a:spcBef>
                <a:spcPts val="42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dirty="0">
                <a:latin typeface="Arial MT"/>
                <a:cs typeface="Arial MT"/>
              </a:rPr>
              <a:t>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Replicate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intracellularly</a:t>
            </a:r>
            <a:r>
              <a:rPr sz="2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migrate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subepithelial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excess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membrane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fragments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released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 marR="267970" indent="-92710">
              <a:lnSpc>
                <a:spcPct val="90000"/>
              </a:lnSpc>
              <a:spcBef>
                <a:spcPts val="138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	Hyperproduction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endotoxin</a:t>
            </a:r>
            <a:r>
              <a:rPr sz="24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(lipid</a:t>
            </a:r>
            <a:r>
              <a:rPr sz="2400" spc="-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LOS)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blebbing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surrounding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mediates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manifestations: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 marR="514984" indent="-91440">
              <a:lnSpc>
                <a:spcPts val="2590"/>
              </a:lnSpc>
              <a:spcBef>
                <a:spcPts val="1435"/>
              </a:spcBef>
              <a:buClr>
                <a:srgbClr val="1CACE3"/>
              </a:buClr>
              <a:buChar char="•"/>
              <a:tabLst>
                <a:tab pos="104139" algn="l"/>
                <a:tab pos="20383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diffuse</a:t>
            </a:r>
            <a:r>
              <a:rPr sz="24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vascular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damage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(e.g.,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endothelial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damage,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vasculitis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(inflammation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vessel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walls),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3200" indent="-190500">
              <a:lnSpc>
                <a:spcPct val="100000"/>
              </a:lnSpc>
              <a:spcBef>
                <a:spcPts val="1070"/>
              </a:spcBef>
              <a:buClr>
                <a:srgbClr val="1CACE3"/>
              </a:buClr>
              <a:buChar char="•"/>
              <a:tabLst>
                <a:tab pos="20320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thrombosis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(clotting)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3835" indent="-191135">
              <a:lnSpc>
                <a:spcPct val="100000"/>
              </a:lnSpc>
              <a:spcBef>
                <a:spcPts val="1130"/>
              </a:spcBef>
              <a:buClr>
                <a:srgbClr val="1CACE3"/>
              </a:buClr>
              <a:buChar char="•"/>
              <a:tabLst>
                <a:tab pos="20383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disseminated</a:t>
            </a:r>
            <a:r>
              <a:rPr sz="2400" spc="-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intravascular</a:t>
            </a:r>
            <a:r>
              <a:rPr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coagulation</a:t>
            </a:r>
            <a:r>
              <a:rPr sz="2400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(DIC)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19759-1E51-CF75-9172-D94C97174D0F}"/>
              </a:ext>
            </a:extLst>
          </p:cNvPr>
          <p:cNvSpPr txBox="1"/>
          <p:nvPr/>
        </p:nvSpPr>
        <p:spPr>
          <a:xfrm>
            <a:off x="7315200" y="1985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488" y="624840"/>
            <a:ext cx="7403592" cy="571804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247" y="2387041"/>
            <a:ext cx="7924165" cy="309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74015" indent="-3435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870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Protective</a:t>
            </a:r>
            <a:r>
              <a:rPr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humoral</a:t>
            </a:r>
            <a:r>
              <a:rPr sz="24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immunity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develops</a:t>
            </a:r>
            <a:r>
              <a:rPr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the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closely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organisms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same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serogroup,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serogroups.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6870" marR="612775" indent="-34480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6870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Bactericidal</a:t>
            </a:r>
            <a:r>
              <a:rPr sz="24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complement</a:t>
            </a:r>
            <a:r>
              <a:rPr sz="24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required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clearance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organisms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6870" algn="l"/>
              </a:tabLst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Cross-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reactive</a:t>
            </a:r>
            <a:r>
              <a:rPr sz="24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protective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immunity</a:t>
            </a:r>
            <a:r>
              <a:rPr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acquired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with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colonization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closely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antigenic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strains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with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flora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genera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(e.g.,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  <a:r>
              <a:rPr sz="2400" i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coli</a:t>
            </a:r>
            <a:r>
              <a:rPr sz="2400" i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K1)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5116" y="899891"/>
            <a:ext cx="522033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-1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meningitidis: immunogenicity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85E5C-9900-33BC-B44D-DB704F35000F}"/>
              </a:ext>
            </a:extLst>
          </p:cNvPr>
          <p:cNvSpPr txBox="1"/>
          <p:nvPr/>
        </p:nvSpPr>
        <p:spPr>
          <a:xfrm>
            <a:off x="7315200" y="240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2234946"/>
            <a:ext cx="8339455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5910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sz="2400" b="1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dissemination</a:t>
            </a:r>
            <a:r>
              <a:rPr sz="2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virulent</a:t>
            </a:r>
            <a:r>
              <a:rPr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organisms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nasopharynx: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140" lvl="1" indent="-45402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866140" algn="l"/>
              </a:tabLst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Meningitis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140" marR="975994" lvl="1" indent="-454659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86614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Septicemia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meningococcemia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without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meningitis–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WATERHOUSE</a:t>
            </a:r>
            <a:r>
              <a:rPr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FRIDERICHSEN SYNDROME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140" lvl="1" indent="-454025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866140" algn="l"/>
              </a:tabLst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Meningoencephalitis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140" lvl="1" indent="-45402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866140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Pneumonia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140" lvl="1" indent="-454025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866140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Arthritis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6140" lvl="1" indent="-45402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866140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Urethritis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405942"/>
            <a:ext cx="78867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-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meningitidis: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en-US" sz="4000" spc="-2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0EACC-0ECD-EE1E-47EC-B05024048B27}"/>
              </a:ext>
            </a:extLst>
          </p:cNvPr>
          <p:cNvSpPr txBox="1"/>
          <p:nvPr/>
        </p:nvSpPr>
        <p:spPr>
          <a:xfrm>
            <a:off x="7315200" y="1985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3223" y="2005583"/>
            <a:ext cx="4800600" cy="40843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644" y="524654"/>
            <a:ext cx="587692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-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meningitidis: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en-US" sz="40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044" y="6166510"/>
            <a:ext cx="8453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NOTE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Petechiae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have coalesced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into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hemorrhagic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bullae.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6E304C-F86A-2E93-C0F4-4920B7EAA694}"/>
              </a:ext>
            </a:extLst>
          </p:cNvPr>
          <p:cNvSpPr txBox="1"/>
          <p:nvPr/>
        </p:nvSpPr>
        <p:spPr>
          <a:xfrm>
            <a:off x="7315200" y="1985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463201"/>
            <a:ext cx="7886700" cy="1129412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80645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65" dirty="0">
                <a:latin typeface="Calibri" panose="020F0502020204030204" pitchFamily="34" charset="0"/>
                <a:cs typeface="Calibri" panose="020F0502020204030204" pitchFamily="34" charset="0"/>
              </a:rPr>
              <a:t>meningitidis: </a:t>
            </a:r>
            <a:r>
              <a:rPr lang="en-US" sz="4000" spc="80" dirty="0"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lang="en-US" sz="4000" spc="45" dirty="0"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0224" y="2009394"/>
            <a:ext cx="4637405" cy="408970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16205" marR="17780" indent="-92710">
              <a:lnSpc>
                <a:spcPct val="80000"/>
              </a:lnSpc>
              <a:spcBef>
                <a:spcPts val="67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16205" algn="l"/>
                <a:tab pos="267970" algn="l"/>
              </a:tabLst>
            </a:pPr>
            <a:r>
              <a:rPr sz="2400" spc="-10" dirty="0">
                <a:latin typeface="Arial MT"/>
                <a:cs typeface="Arial MT"/>
              </a:rPr>
              <a:t>	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Gram-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diplococci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polymorphonuclear</a:t>
            </a:r>
            <a:r>
              <a:rPr sz="2400" b="1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leukocytes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(PMN’s)</a:t>
            </a:r>
            <a:r>
              <a:rPr sz="24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seen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microscopically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cerebrospinal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fluid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(CSF)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205" marR="518795" indent="-92710">
              <a:lnSpc>
                <a:spcPct val="80000"/>
              </a:lnSpc>
              <a:spcBef>
                <a:spcPts val="120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16205" algn="l"/>
                <a:tab pos="267970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	Transparent,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non-pigmented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nonhemolytic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colonies</a:t>
            </a:r>
            <a:r>
              <a:rPr sz="24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chocolate</a:t>
            </a:r>
            <a:r>
              <a:rPr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sz="24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agar</a:t>
            </a: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enhanced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moist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atmosphere</a:t>
            </a:r>
            <a:r>
              <a:rPr sz="24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5%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sz="2400" spc="-37" baseline="-20833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2400" baseline="-208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605" indent="-244475">
              <a:lnSpc>
                <a:spcPct val="100000"/>
              </a:lnSpc>
              <a:spcBef>
                <a:spcPts val="62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68605" algn="l"/>
              </a:tabLst>
            </a:pP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Oxidase-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605" indent="-244475">
              <a:lnSpc>
                <a:spcPts val="2595"/>
              </a:lnSpc>
              <a:spcBef>
                <a:spcPts val="62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6860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Acid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205">
              <a:lnSpc>
                <a:spcPts val="2595"/>
              </a:lnSpc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maltose.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3415" y="2667000"/>
            <a:ext cx="3456432" cy="2740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96EA-7174-E45E-FA96-0CF4EDF1F91C}"/>
              </a:ext>
            </a:extLst>
          </p:cNvPr>
          <p:cNvSpPr txBox="1"/>
          <p:nvPr/>
        </p:nvSpPr>
        <p:spPr>
          <a:xfrm>
            <a:off x="7315200" y="1985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06345"/>
            <a:ext cx="7886700" cy="6431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65" dirty="0">
                <a:latin typeface="Calibri" panose="020F0502020204030204" pitchFamily="34" charset="0"/>
                <a:cs typeface="Calibri" panose="020F0502020204030204" pitchFamily="34" charset="0"/>
              </a:rPr>
              <a:t>meningitidis: </a:t>
            </a:r>
            <a:r>
              <a:rPr lang="en-US" sz="4000" spc="35" dirty="0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727" y="2012137"/>
            <a:ext cx="4084954" cy="3459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indent="-244475">
              <a:lnSpc>
                <a:spcPts val="2735"/>
              </a:lnSpc>
              <a:spcBef>
                <a:spcPts val="10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Penicillin</a:t>
            </a:r>
            <a:r>
              <a:rPr sz="2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595"/>
              </a:lnSpc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choice;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225" marR="5080" indent="-135890">
              <a:lnSpc>
                <a:spcPct val="90100"/>
              </a:lnSpc>
              <a:spcBef>
                <a:spcPts val="140"/>
              </a:spcBef>
              <a:buClr>
                <a:srgbClr val="1CACE3"/>
              </a:buClr>
              <a:buChar char="•"/>
              <a:tabLst>
                <a:tab pos="27749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Increasing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MIC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mediated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by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genetic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alteration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target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penicillin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binding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proteins</a:t>
            </a:r>
            <a:r>
              <a:rPr sz="2400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is 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monitored)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50"/>
              </a:spcBef>
              <a:buClr>
                <a:srgbClr val="1CACE3"/>
              </a:buClr>
              <a:buFont typeface="Arial MT"/>
              <a:buChar char="•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225" marR="1151255" indent="-135890">
              <a:lnSpc>
                <a:spcPct val="90100"/>
              </a:lnSpc>
              <a:buClr>
                <a:srgbClr val="1CACE3"/>
              </a:buClr>
              <a:buChar char="•"/>
              <a:tabLst>
                <a:tab pos="277495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Chloramphenicol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or 	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cephalosporins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as 	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alternative.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2273807"/>
            <a:ext cx="2441448" cy="2822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BAEC08-5126-66F4-966E-E78F396C9BE1}"/>
              </a:ext>
            </a:extLst>
          </p:cNvPr>
          <p:cNvSpPr txBox="1"/>
          <p:nvPr/>
        </p:nvSpPr>
        <p:spPr>
          <a:xfrm>
            <a:off x="7315200" y="240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</a:t>
            </a:r>
            <a:endParaRPr lang="en-PK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06345"/>
            <a:ext cx="7886700" cy="6431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23520" marR="5080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65" dirty="0">
                <a:latin typeface="Calibri" panose="020F0502020204030204" pitchFamily="34" charset="0"/>
                <a:cs typeface="Calibri" panose="020F0502020204030204" pitchFamily="34" charset="0"/>
              </a:rPr>
              <a:t>meningitidis: prevention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725" y="2160360"/>
            <a:ext cx="6661150" cy="449417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765"/>
              </a:spcBef>
            </a:pPr>
            <a:r>
              <a:rPr lang="en-US" sz="2400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Chemoprophylaxis: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>
              <a:lnSpc>
                <a:spcPts val="2375"/>
              </a:lnSpc>
              <a:spcBef>
                <a:spcPts val="675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Close</a:t>
            </a:r>
            <a:r>
              <a:rPr lang="en-US"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contacts</a:t>
            </a:r>
            <a:r>
              <a:rPr lang="en-US"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rifampin</a:t>
            </a:r>
            <a:r>
              <a:rPr lang="en-US"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sulfadiazine</a:t>
            </a:r>
            <a:r>
              <a:rPr lang="en-US"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(if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>
              <a:lnSpc>
                <a:spcPts val="2375"/>
              </a:lnSpc>
            </a:pP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Susceptible).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9225">
              <a:lnSpc>
                <a:spcPct val="100000"/>
              </a:lnSpc>
            </a:pPr>
            <a:r>
              <a:rPr lang="en-US" sz="2400" u="sng" spc="-1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Immunization: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9225" indent="-136525">
              <a:lnSpc>
                <a:spcPct val="100000"/>
              </a:lnSpc>
              <a:spcBef>
                <a:spcPts val="675"/>
              </a:spcBef>
              <a:buClr>
                <a:srgbClr val="1CACE3"/>
              </a:buClr>
              <a:buFont typeface="Arial MT"/>
              <a:buChar char="-"/>
              <a:tabLst>
                <a:tab pos="149225" algn="l"/>
              </a:tabLst>
            </a:pPr>
            <a:r>
              <a:rPr lang="en-US" sz="2400" b="1" u="sng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Menactra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conjugated</a:t>
            </a:r>
            <a:r>
              <a:rPr lang="en-US"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diphtheria</a:t>
            </a:r>
            <a:r>
              <a:rPr lang="en-US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toxoid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9225" indent="-136525">
              <a:lnSpc>
                <a:spcPts val="2375"/>
              </a:lnSpc>
              <a:spcBef>
                <a:spcPts val="670"/>
              </a:spcBef>
              <a:buClr>
                <a:srgbClr val="1CACE3"/>
              </a:buClr>
              <a:buChar char="-"/>
              <a:tabLst>
                <a:tab pos="14922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Menveo:</a:t>
            </a:r>
            <a:r>
              <a:rPr lang="en-US"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conjugated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nontoxic</a:t>
            </a:r>
            <a:r>
              <a:rPr lang="en-US"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mutant</a:t>
            </a:r>
            <a:r>
              <a:rPr lang="en-US"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diphtheria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375"/>
              </a:lnSpc>
            </a:pP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Toxin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9225" indent="-136525">
              <a:lnSpc>
                <a:spcPct val="100000"/>
              </a:lnSpc>
              <a:spcBef>
                <a:spcPts val="675"/>
              </a:spcBef>
              <a:buClr>
                <a:srgbClr val="1CACE3"/>
              </a:buClr>
              <a:buChar char="-"/>
              <a:tabLst>
                <a:tab pos="149225" algn="l"/>
              </a:tabLst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Menomune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unconjugated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9225" indent="-136525">
              <a:lnSpc>
                <a:spcPct val="100000"/>
              </a:lnSpc>
              <a:spcBef>
                <a:spcPts val="675"/>
              </a:spcBef>
              <a:buClr>
                <a:srgbClr val="1CACE3"/>
              </a:buClr>
              <a:buChar char="-"/>
              <a:tabLst>
                <a:tab pos="149225" algn="l"/>
              </a:tabLst>
            </a:pPr>
            <a:r>
              <a:rPr lang="en-US" sz="24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Menafrivac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conjugated,</a:t>
            </a:r>
            <a:r>
              <a:rPr lang="en-US"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en-US" sz="24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polysaccharide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C0E0D-BAA1-AE7A-9C56-70A602C123BF}"/>
              </a:ext>
            </a:extLst>
          </p:cNvPr>
          <p:cNvSpPr txBox="1"/>
          <p:nvPr/>
        </p:nvSpPr>
        <p:spPr>
          <a:xfrm>
            <a:off x="7315200" y="198558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</a:t>
            </a:r>
            <a:endParaRPr lang="en-PK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644" y="934384"/>
            <a:ext cx="5407356" cy="72455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Bioethics- autonomy</a:t>
            </a:r>
            <a:endParaRPr lang="en-US" sz="4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164" y="2037969"/>
            <a:ext cx="4669155" cy="33826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Requires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autonomy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thought,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intention,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decisions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regarding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procedures.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9215">
              <a:lnSpc>
                <a:spcPts val="2590"/>
              </a:lnSpc>
              <a:spcBef>
                <a:spcPts val="1460"/>
              </a:spcBef>
            </a:pP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Decision-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coercion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coaxing.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92075">
              <a:lnSpc>
                <a:spcPct val="90100"/>
              </a:lnSpc>
              <a:spcBef>
                <a:spcPts val="1355"/>
              </a:spcBef>
              <a:tabLst>
                <a:tab pos="230187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risks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likelihood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success.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659" y="2057400"/>
            <a:ext cx="2976468" cy="3362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A7087F-4564-3ED7-39ED-C6D508580E2F}"/>
              </a:ext>
            </a:extLst>
          </p:cNvPr>
          <p:cNvSpPr txBox="1"/>
          <p:nvPr/>
        </p:nvSpPr>
        <p:spPr>
          <a:xfrm>
            <a:off x="7315199" y="198558"/>
            <a:ext cx="138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longitudinal </a:t>
            </a:r>
            <a:endParaRPr lang="en-PK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4195" y="533400"/>
            <a:ext cx="30543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70" dirty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en-US" sz="1800" spc="-70" dirty="0">
                <a:solidFill>
                  <a:srgbClr val="77CEEE"/>
                </a:solidFill>
                <a:latin typeface="Arial MT"/>
                <a:cs typeface="Arial MT"/>
              </a:rPr>
              <a:t> 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725" y="2270031"/>
            <a:ext cx="7037070" cy="22698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indent="-97155">
              <a:lnSpc>
                <a:spcPts val="2390"/>
              </a:lnSpc>
              <a:spcBef>
                <a:spcPts val="100"/>
              </a:spcBef>
              <a:buClr>
                <a:srgbClr val="1CACE3"/>
              </a:buClr>
              <a:buSzPct val="95000"/>
              <a:buFont typeface="Arial MT"/>
              <a:buChar char="•"/>
              <a:tabLst>
                <a:tab pos="103505" algn="l"/>
              </a:tabLst>
            </a:pP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r>
              <a:rPr sz="2000" b="1" spc="-4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000" b="1" spc="-1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b="1" i="1" spc="-28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sz="2100" b="1" i="1" spc="-21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b="1" i="1" spc="-285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gonorrhoeae</a:t>
            </a:r>
            <a:r>
              <a:rPr sz="2100" b="1" i="1" spc="-85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2000" b="1" spc="-1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Meningococcal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270"/>
              </a:lnSpc>
            </a:pP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2000" b="1" spc="-5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Vaccine:</a:t>
            </a:r>
            <a:r>
              <a:rPr sz="2000" b="1" spc="-5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000" b="1" spc="-55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Matched</a:t>
            </a:r>
            <a:r>
              <a:rPr sz="2000" b="1" spc="-5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Cohort</a:t>
            </a:r>
            <a:r>
              <a:rPr sz="2000" b="1" spc="-5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sz="2000" b="1" spc="-35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000" b="1" spc="-7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Southern</a:t>
            </a:r>
            <a:r>
              <a:rPr sz="2000" b="1" spc="-3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rgbClr val="2A2A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California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3505" indent="-97155">
              <a:lnSpc>
                <a:spcPct val="100000"/>
              </a:lnSpc>
              <a:spcBef>
                <a:spcPts val="1150"/>
              </a:spcBef>
              <a:buClr>
                <a:srgbClr val="1CACE3"/>
              </a:buClr>
              <a:buSzPct val="95000"/>
              <a:buChar char="•"/>
              <a:tabLst>
                <a:tab pos="103505" algn="l"/>
              </a:tabLst>
            </a:pPr>
            <a:r>
              <a:rPr sz="2000" dirty="0">
                <a:solidFill>
                  <a:srgbClr val="2020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PMID:</a:t>
            </a:r>
            <a:r>
              <a:rPr sz="2000" spc="-55" dirty="0">
                <a:solidFill>
                  <a:srgbClr val="2020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35642527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3505" indent="-97155">
              <a:lnSpc>
                <a:spcPct val="100000"/>
              </a:lnSpc>
              <a:spcBef>
                <a:spcPts val="1180"/>
              </a:spcBef>
              <a:buClr>
                <a:srgbClr val="1CACE3"/>
              </a:buClr>
              <a:buSzPct val="95000"/>
              <a:buChar char="•"/>
              <a:tabLst>
                <a:tab pos="103505" algn="l"/>
              </a:tabLst>
            </a:pPr>
            <a:r>
              <a:rPr sz="2000" u="sng" spc="-1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https://doi.org/10.1093/cid/ciac436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280"/>
              </a:lnSpc>
              <a:spcBef>
                <a:spcPts val="1105"/>
              </a:spcBef>
            </a:pPr>
            <a:r>
              <a:rPr sz="2000" u="sng" spc="-3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https://academic.oup.com/cid/article-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139">
              <a:lnSpc>
                <a:spcPts val="2280"/>
              </a:lnSpc>
            </a:pPr>
            <a:r>
              <a:rPr sz="2000" u="sng" spc="-1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abstract/76/3/e1341/6596517?redirectedFrom=fulltext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E01840-4E41-C521-0D7D-AB76582B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845" y="-190218"/>
            <a:ext cx="7886700" cy="913326"/>
          </a:xfrm>
          <a:prstGeom prst="rect">
            <a:avLst/>
          </a:prstGeom>
        </p:spPr>
        <p:txBody>
          <a:bodyPr vert="horz" wrap="square" lIns="0" tIns="233933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95"/>
              </a:spcBef>
            </a:pPr>
            <a:r>
              <a:rPr lang="en-US" sz="4400" i="0" dirty="0">
                <a:latin typeface="Calibri" panose="020F0502020204030204" pitchFamily="34" charset="0"/>
                <a:cs typeface="Calibri" panose="020F0502020204030204" pitchFamily="34" charset="0"/>
              </a:rPr>
              <a:t>Learning objectives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A6D8BAAF-F321-1ED9-1A70-9A75E9B00DB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8600" y="4974645"/>
            <a:ext cx="90830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CEC824B-DC08-5B4E-3CBF-F7E53E579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911424"/>
            <a:ext cx="851535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Bacterial Characteristics: Identify </a:t>
            </a:r>
            <a:r>
              <a:rPr kumimoji="0" lang="en-PK" altLang="en-PK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gram-negative diplococci. Differentiate </a:t>
            </a:r>
            <a:r>
              <a:rPr kumimoji="0" lang="en-PK" altLang="en-PK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N. gonorrhoeae</a:t>
            </a: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n-PK" altLang="en-PK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N. meningitidis</a:t>
            </a: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based on key characteristics.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N. gonorrhoeae</a:t>
            </a: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PK" altLang="en-PK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Gonorrhea</a:t>
            </a: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Pathogenesis: Explain the mechanisms by which </a:t>
            </a:r>
            <a:r>
              <a:rPr kumimoji="0" lang="en-PK" altLang="en-PK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N. gonorrhoeae</a:t>
            </a: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adheres to and invades mucosal epithelial cells, including the role of pili and other virulence factors.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Clinical Manifestations: Describe the signs and symptoms of </a:t>
            </a:r>
            <a:r>
              <a:rPr kumimoji="0" lang="en-PK" altLang="en-PK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gonorrhea</a:t>
            </a: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Diagnosis: Outline the methods used to diagnose </a:t>
            </a:r>
            <a:r>
              <a:rPr kumimoji="0" lang="en-PK" altLang="en-PK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gonorrhea</a:t>
            </a:r>
            <a:endParaRPr kumimoji="0" lang="en-PK" altLang="en-PK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Treatment: Describe appropriate antibiotic regimens for </a:t>
            </a:r>
            <a:r>
              <a:rPr kumimoji="0" lang="en-PK" altLang="en-PK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gonorrhea</a:t>
            </a: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considering antibiotic resistance. Explain the importance of partner notification and treatment.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Prevention: Discuss strategies for </a:t>
            </a:r>
            <a:r>
              <a:rPr kumimoji="0" lang="en-PK" altLang="en-PK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gonorrhea</a:t>
            </a: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prevention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N. meningitidis</a:t>
            </a: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(Meningitis):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Pathogenesis: Explain how </a:t>
            </a:r>
            <a:r>
              <a:rPr kumimoji="0" lang="en-PK" altLang="en-PK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N. meningitidis</a:t>
            </a: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colonizes the nasopharynx, invades the bloodstream, and crosses the blood-brain barrier. Describe the role of the polysaccharide capsule in virulence.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Clinical Manifestations: Describe the signs and symptoms of meningococcal Diagnosis: Outline the methods used to diagnose meningococcal </a:t>
            </a:r>
            <a:r>
              <a:rPr kumimoji="0" lang="en-PK" altLang="en-PK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meningitisTreatment</a:t>
            </a: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Describe appropriate antibiotic therapy for meningococcal meningitis, emphasizing the need for prompt administration.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Prevention: Discuss the available vaccines against </a:t>
            </a:r>
            <a:r>
              <a:rPr kumimoji="0" lang="en-PK" altLang="en-PK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N. meningitidis</a:t>
            </a:r>
            <a:r>
              <a:rPr kumimoji="0" lang="en-PK" altLang="en-P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serogroups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PK" altLang="en-PK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7" descr="profile picture">
            <a:extLst>
              <a:ext uri="{FF2B5EF4-FFF2-40B4-BE49-F238E27FC236}">
                <a16:creationId xmlns:a16="http://schemas.microsoft.com/office/drawing/2014/main" id="{BC7D739A-66AF-DB0C-377E-0C394CFB3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7000" y="1448118"/>
            <a:ext cx="56769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71856"/>
            <a:ext cx="8001000" cy="625754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91071" y="5263896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8288">
            <a:solidFill>
              <a:srgbClr val="138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7000" y="3200400"/>
            <a:ext cx="25431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0" spc="-1005" dirty="0">
                <a:solidFill>
                  <a:srgbClr val="0D0D0D"/>
                </a:solidFill>
                <a:latin typeface="Trebuchet MS"/>
                <a:cs typeface="Trebuchet MS"/>
              </a:rPr>
              <a:t>THANK</a:t>
            </a:r>
            <a:r>
              <a:rPr sz="5400" b="0" i="0" spc="-235" dirty="0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sz="5400" b="0" i="0" spc="-1135" dirty="0">
                <a:solidFill>
                  <a:srgbClr val="0D0D0D"/>
                </a:solidFill>
                <a:latin typeface="Trebuchet MS"/>
                <a:cs typeface="Trebuchet MS"/>
              </a:rPr>
              <a:t>YOU</a:t>
            </a:r>
            <a:endParaRPr sz="5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326" y="1703514"/>
            <a:ext cx="7965440" cy="387285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643890" indent="-631190">
              <a:lnSpc>
                <a:spcPct val="100000"/>
              </a:lnSpc>
              <a:spcBef>
                <a:spcPts val="680"/>
              </a:spcBef>
              <a:buFont typeface="Wingdings"/>
              <a:buChar char=""/>
              <a:tabLst>
                <a:tab pos="643890" algn="l"/>
              </a:tabLst>
            </a:pP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Aerobic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3890" marR="5080" indent="-63182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643890" algn="l"/>
              </a:tabLst>
            </a:pPr>
            <a:r>
              <a:rPr sz="2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Gram-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cocci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resembling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paired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beans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arranged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pairs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diplococci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3890" indent="-63119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643890" algn="l"/>
              </a:tabLst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Oxidase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3890" indent="-63119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64389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catalase</a:t>
            </a:r>
            <a:r>
              <a:rPr sz="2400" b="1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3890" indent="-63119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64389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Endotoxin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consists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Lipooligosaccharide(LOS)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3890" marR="214629" indent="-63182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64389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Susceptible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cool</a:t>
            </a:r>
            <a:r>
              <a:rPr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temperatures,</a:t>
            </a:r>
            <a:r>
              <a:rPr sz="24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drying</a:t>
            </a:r>
            <a:r>
              <a:rPr sz="2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fatty acids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3890" indent="-63119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643890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Cultured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chocolate</a:t>
            </a:r>
            <a:r>
              <a:rPr sz="24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agar</a:t>
            </a:r>
            <a:r>
              <a:rPr sz="2400" b="1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heated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degrees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3890">
              <a:lnSpc>
                <a:spcPct val="100000"/>
              </a:lnSpc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Celsius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4423" y="707532"/>
            <a:ext cx="2766695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000" spc="-1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39153" y="311353"/>
            <a:ext cx="1729739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u="sng" dirty="0"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CORE</a:t>
            </a:r>
            <a:r>
              <a:rPr sz="2000" b="1" u="sng" spc="-90" dirty="0"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 </a:t>
            </a:r>
            <a:r>
              <a:rPr sz="2000" b="1" u="sng" spc="-10" dirty="0"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SUBJECT</a:t>
            </a:r>
            <a:endParaRPr sz="20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0A-5A05-8F8C-59C7-CA077E67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0" y="365127"/>
            <a:ext cx="895350" cy="549274"/>
          </a:xfrm>
        </p:spPr>
        <p:txBody>
          <a:bodyPr>
            <a:normAutofit/>
          </a:bodyPr>
          <a:lstStyle/>
          <a:p>
            <a:r>
              <a:rPr lang="en-US" sz="1600" dirty="0"/>
              <a:t>Spiral </a:t>
            </a:r>
            <a:endParaRPr lang="en-PK" sz="1600" dirty="0"/>
          </a:p>
        </p:txBody>
      </p:sp>
      <p:pic>
        <p:nvPicPr>
          <p:cNvPr id="1026" name="Picture 2" descr="Neisseria final.pptx">
            <a:extLst>
              <a:ext uri="{FF2B5EF4-FFF2-40B4-BE49-F238E27FC236}">
                <a16:creationId xmlns:a16="http://schemas.microsoft.com/office/drawing/2014/main" id="{D9899489-9F5E-F989-FB0F-F52E2E12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8669865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7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2005" y="630758"/>
            <a:ext cx="31267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spc="40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5253" y="2274570"/>
            <a:ext cx="6869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Two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important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human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pathogens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this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genus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are: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725" y="3603264"/>
            <a:ext cx="4272915" cy="98996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340995" indent="-328295">
              <a:lnSpc>
                <a:spcPct val="100000"/>
              </a:lnSpc>
              <a:spcBef>
                <a:spcPts val="1015"/>
              </a:spcBef>
              <a:buClr>
                <a:srgbClr val="1CACE3"/>
              </a:buClr>
              <a:buFont typeface="Wingdings"/>
              <a:buChar char=""/>
              <a:tabLst>
                <a:tab pos="340995" algn="l"/>
              </a:tabLst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2400" i="1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630" indent="-328930">
              <a:lnSpc>
                <a:spcPct val="100000"/>
              </a:lnSpc>
              <a:spcBef>
                <a:spcPts val="915"/>
              </a:spcBef>
              <a:buClr>
                <a:srgbClr val="1CACE3"/>
              </a:buClr>
              <a:buFont typeface="Wingdings"/>
              <a:buChar char=""/>
              <a:tabLst>
                <a:tab pos="341630" algn="l"/>
              </a:tabLst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2400" i="1" spc="-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meningitidis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F202C-71FC-8104-6771-101C72AA3ADA}"/>
              </a:ext>
            </a:extLst>
          </p:cNvPr>
          <p:cNvSpPr txBox="1"/>
          <p:nvPr/>
        </p:nvSpPr>
        <p:spPr>
          <a:xfrm>
            <a:off x="7391400" y="44609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</a:t>
            </a:r>
            <a:endParaRPr lang="en-P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786" y="1148460"/>
            <a:ext cx="6849745" cy="1129412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308100" marR="5080" indent="-1296035">
              <a:lnSpc>
                <a:spcPct val="79000"/>
              </a:lnSpc>
              <a:spcBef>
                <a:spcPts val="1115"/>
              </a:spcBef>
            </a:pP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Neisseria</a:t>
            </a:r>
            <a:r>
              <a:rPr lang="en-US" sz="400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r>
              <a:rPr lang="en-US" sz="4000" spc="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75" dirty="0">
                <a:latin typeface="Calibri" panose="020F0502020204030204" pitchFamily="34" charset="0"/>
                <a:cs typeface="Calibri" panose="020F0502020204030204" pitchFamily="34" charset="0"/>
              </a:rPr>
              <a:t>(gonococcus)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2566416"/>
            <a:ext cx="5562600" cy="36088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6414" y="636854"/>
            <a:ext cx="4218305" cy="123190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 marR="5080" indent="557530">
              <a:lnSpc>
                <a:spcPts val="4230"/>
              </a:lnSpc>
              <a:spcBef>
                <a:spcPts val="1110"/>
              </a:spcBef>
            </a:pPr>
            <a:r>
              <a:rPr lang="en-US" sz="4400" spc="40" dirty="0">
                <a:latin typeface="Calibri" panose="020F0502020204030204" pitchFamily="34" charset="0"/>
                <a:cs typeface="Calibri" panose="020F0502020204030204" pitchFamily="34" charset="0"/>
              </a:rPr>
              <a:t>Neisseria </a:t>
            </a:r>
            <a:r>
              <a:rPr lang="en-US" sz="44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gonorhoeae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373115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255904" indent="-244475">
              <a:lnSpc>
                <a:spcPct val="100000"/>
              </a:lnSpc>
              <a:spcBef>
                <a:spcPts val="101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Readily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transmitted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sexual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contact.</a:t>
            </a:r>
          </a:p>
          <a:p>
            <a:pPr marL="255904" indent="-244475">
              <a:lnSpc>
                <a:spcPct val="100000"/>
              </a:lnSpc>
              <a:spcBef>
                <a:spcPts val="91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polysaccharide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capsule.</a:t>
            </a:r>
          </a:p>
          <a:p>
            <a:pPr marL="255904" indent="-244475">
              <a:lnSpc>
                <a:spcPct val="100000"/>
              </a:lnSpc>
              <a:spcBef>
                <a:spcPts val="915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Pilus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protein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antigenicity.</a:t>
            </a:r>
          </a:p>
          <a:p>
            <a:pPr marL="255904" indent="-244475">
              <a:lnSpc>
                <a:spcPct val="100000"/>
              </a:lnSpc>
              <a:spcBef>
                <a:spcPts val="91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Lacks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maltose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fermentation.</a:t>
            </a:r>
          </a:p>
          <a:p>
            <a:pPr marL="255904" indent="-244475">
              <a:lnSpc>
                <a:spcPct val="100000"/>
              </a:lnSpc>
              <a:spcBef>
                <a:spcPts val="92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Infect</a:t>
            </a:r>
            <a:r>
              <a:rPr sz="24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primarily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mucosal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surfaces.</a:t>
            </a:r>
          </a:p>
          <a:p>
            <a:pPr marL="104139" marR="5080" indent="-92710">
              <a:lnSpc>
                <a:spcPts val="2540"/>
              </a:lnSpc>
              <a:spcBef>
                <a:spcPts val="128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104139" algn="l"/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	Higher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disseminated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sz="24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late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complement</a:t>
            </a:r>
            <a:r>
              <a:rPr sz="24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deficiencies.</a:t>
            </a:r>
          </a:p>
          <a:p>
            <a:pPr marL="255904" indent="-244475">
              <a:lnSpc>
                <a:spcPct val="100000"/>
              </a:lnSpc>
              <a:spcBef>
                <a:spcPts val="940"/>
              </a:spcBef>
              <a:buClr>
                <a:srgbClr val="1CACE3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vaccine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available.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45834" y="305561"/>
            <a:ext cx="2546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u="sng" dirty="0"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Vertical</a:t>
            </a:r>
            <a:r>
              <a:rPr lang="en-US" sz="1800" b="1" u="sng" spc="-55" dirty="0"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 </a:t>
            </a:r>
            <a:r>
              <a:rPr lang="en-US" sz="1800" b="1" u="sng" spc="-10" dirty="0">
                <a:uFill>
                  <a:solidFill>
                    <a:srgbClr val="006FC0"/>
                  </a:solidFill>
                </a:uFill>
                <a:latin typeface="Corbel"/>
                <a:cs typeface="Corbel"/>
              </a:rPr>
              <a:t>integration</a:t>
            </a:r>
            <a:endParaRPr lang="en-US" sz="18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1622</Words>
  <Application>Microsoft Office PowerPoint</Application>
  <PresentationFormat>On-screen Show (4:3)</PresentationFormat>
  <Paragraphs>249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MS PGothic</vt:lpstr>
      <vt:lpstr>Aptos</vt:lpstr>
      <vt:lpstr>Aptos Display</vt:lpstr>
      <vt:lpstr>Arial</vt:lpstr>
      <vt:lpstr>Arial MT</vt:lpstr>
      <vt:lpstr>Calibri</vt:lpstr>
      <vt:lpstr>Calibri Light</vt:lpstr>
      <vt:lpstr>Corbel</vt:lpstr>
      <vt:lpstr>Trebuchet MS</vt:lpstr>
      <vt:lpstr>Wingdings</vt:lpstr>
      <vt:lpstr>Office Theme</vt:lpstr>
      <vt:lpstr>PowerPoint Presentation</vt:lpstr>
      <vt:lpstr>MOTTO</vt:lpstr>
      <vt:lpstr>PowerPoint Presentation</vt:lpstr>
      <vt:lpstr>Learning objectives</vt:lpstr>
      <vt:lpstr>Neisseria</vt:lpstr>
      <vt:lpstr>Spiral </vt:lpstr>
      <vt:lpstr>Neisseria</vt:lpstr>
      <vt:lpstr>Neisseria gonorhoeae (gonococcus)</vt:lpstr>
      <vt:lpstr>Neisseria gonorhoeae</vt:lpstr>
      <vt:lpstr>Neisseria gonorhoeae: epidemiology</vt:lpstr>
      <vt:lpstr>Neisseria gonorhoeae: pathogenesis</vt:lpstr>
      <vt:lpstr>Neisseria gonorhoeae: pathogenesis</vt:lpstr>
      <vt:lpstr>Neisseria gonorhoeae: pathogenesis</vt:lpstr>
      <vt:lpstr>Neisseria gonorhoreae: clinical features</vt:lpstr>
      <vt:lpstr>Neisseria gonorhoeae: clinical features</vt:lpstr>
      <vt:lpstr>Neisseria gonorhoeae</vt:lpstr>
      <vt:lpstr>PowerPoint Presentation</vt:lpstr>
      <vt:lpstr>Neisseria gonorhoeae: investigation</vt:lpstr>
      <vt:lpstr>Neisseria gonorhoeae: investigation</vt:lpstr>
      <vt:lpstr>Neisseria gonorhoeae: treatment</vt:lpstr>
      <vt:lpstr>Neisseria gonorhoeae: prevention</vt:lpstr>
      <vt:lpstr>Neisseria gonorhoeae: prevention</vt:lpstr>
      <vt:lpstr>Neisseria meningitidis (meningococcus)</vt:lpstr>
      <vt:lpstr>Neisseria meningitidis</vt:lpstr>
      <vt:lpstr>Neisseria meningitidis: epidemiology</vt:lpstr>
      <vt:lpstr>Neisseria meningitidis: epidemiology</vt:lpstr>
      <vt:lpstr>Neisseria meningitidis: pathogenesis</vt:lpstr>
      <vt:lpstr>Neisseria meningitidis: pathogenesis</vt:lpstr>
      <vt:lpstr>Neisseria meningitidis: pathogenesis</vt:lpstr>
      <vt:lpstr>Neisseria meningitidis: pathogenesis</vt:lpstr>
      <vt:lpstr>PowerPoint Presentation</vt:lpstr>
      <vt:lpstr>Neisseria meningitidis: immunogenicity</vt:lpstr>
      <vt:lpstr>Neisseria meningitidis: clinical symptoms</vt:lpstr>
      <vt:lpstr>Neisseria meningitidis: clinical symptoms</vt:lpstr>
      <vt:lpstr>Neisseria meningitidis: clinical symptoms</vt:lpstr>
      <vt:lpstr>Neisseria meningitidis: treatment</vt:lpstr>
      <vt:lpstr>Neisseria meningitidis: prevention</vt:lpstr>
      <vt:lpstr>Bioethics- autonomy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samma</dc:creator>
  <cp:lastModifiedBy>sammarfatima93@gmail.com</cp:lastModifiedBy>
  <cp:revision>1</cp:revision>
  <dcterms:created xsi:type="dcterms:W3CDTF">2025-02-17T18:41:42Z</dcterms:created>
  <dcterms:modified xsi:type="dcterms:W3CDTF">2025-02-22T07:42:56Z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2025-02-17T00:00:00Z</vt:filetime>
  </property>
  <property fmtid="{D5CDD505-2E9C-101B-9397-08002B2CF9AE}" pid="5" name="Producer">
    <vt:lpwstr>www.ilovepdf.com</vt:lpwstr>
  </property>
</Properties>
</file>