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4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3470" y="1810638"/>
            <a:ext cx="9909810" cy="313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6715" y="2417762"/>
            <a:ext cx="47771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latin typeface="Calibri"/>
                <a:cs typeface="Calibri"/>
              </a:rPr>
              <a:t>Multiple</a:t>
            </a:r>
            <a:r>
              <a:rPr spc="-204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Pregnancies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100" y="4486275"/>
            <a:ext cx="4257675" cy="1524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9384" y="4561522"/>
            <a:ext cx="316420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OBS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&amp;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GYNAE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Unit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130"/>
              </a:lnSpc>
            </a:pPr>
            <a:r>
              <a:rPr sz="3000" dirty="0">
                <a:latin typeface="Calibri"/>
                <a:cs typeface="Calibri"/>
              </a:rPr>
              <a:t>Holy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Family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155"/>
              </a:lnSpc>
            </a:pPr>
            <a:r>
              <a:rPr sz="2900" spc="-10" dirty="0">
                <a:latin typeface="Calibri"/>
                <a:cs typeface="Calibri"/>
              </a:rPr>
              <a:t>Rawalpindi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9650" y="228600"/>
            <a:ext cx="299085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5674995"/>
            <a:ext cx="9528810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Incidence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monozygotic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dizygotic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pregnancies.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DCDA, 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diamniotic;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MCDA,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diamniotic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291" y="476250"/>
            <a:ext cx="8041992" cy="4700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pc="-25" dirty="0"/>
              <a:t>Multiple</a:t>
            </a:r>
            <a:r>
              <a:rPr spc="-200" dirty="0"/>
              <a:t> </a:t>
            </a:r>
            <a:r>
              <a:rPr spc="-45" dirty="0"/>
              <a:t>pregnancy</a:t>
            </a:r>
            <a:r>
              <a:rPr spc="-180" dirty="0"/>
              <a:t> </a:t>
            </a:r>
            <a:r>
              <a:rPr spc="-20" dirty="0"/>
              <a:t>may</a:t>
            </a:r>
            <a:r>
              <a:rPr spc="-180" dirty="0"/>
              <a:t> </a:t>
            </a:r>
            <a:r>
              <a:rPr dirty="0"/>
              <a:t>be</a:t>
            </a:r>
            <a:r>
              <a:rPr spc="-185" dirty="0"/>
              <a:t> </a:t>
            </a:r>
            <a:r>
              <a:rPr spc="-10" dirty="0"/>
              <a:t>classified </a:t>
            </a:r>
            <a:r>
              <a:rPr spc="-45" dirty="0"/>
              <a:t>according</a:t>
            </a:r>
            <a:r>
              <a:rPr spc="-160" dirty="0"/>
              <a:t> </a:t>
            </a:r>
            <a:r>
              <a:rPr spc="-25" dirty="0"/>
              <a:t>to: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309812"/>
            <a:ext cx="7687309" cy="3520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triplets,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quadruplets,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etc.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eggs: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zygosity.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placentae: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chorionicity.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cavities: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amnionicity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3125" y="12382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92300" y="825500"/>
          <a:ext cx="8623300" cy="518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pregnancy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Chorionicity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amnionicity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Dichorionic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diamniotic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55600">
                        <a:lnSpc>
                          <a:spcPct val="1008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amniotic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Monochorionic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diamniotic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730885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amniotic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Monochorionic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monoamniotic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88290">
                        <a:lnSpc>
                          <a:spcPct val="1008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amniotic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875" y="428625"/>
            <a:ext cx="5305425" cy="5514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428625"/>
            <a:ext cx="606742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485" y="238125"/>
            <a:ext cx="11551285" cy="6381750"/>
            <a:chOff x="526485" y="238125"/>
            <a:chExt cx="11551285" cy="6381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85" y="419100"/>
              <a:ext cx="5347405" cy="5295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5024" y="238125"/>
              <a:ext cx="6162675" cy="6381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Monochorionic</a:t>
            </a:r>
            <a:r>
              <a:rPr spc="-175" dirty="0"/>
              <a:t> </a:t>
            </a:r>
            <a:r>
              <a:rPr spc="-2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8983980" cy="246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0240" indent="228600">
              <a:lnSpc>
                <a:spcPct val="1229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80" dirty="0">
                <a:solidFill>
                  <a:srgbClr val="212121"/>
                </a:solidFill>
                <a:latin typeface="Lucida Sans Unicode"/>
                <a:cs typeface="Lucida Sans Unicode"/>
              </a:rPr>
              <a:t>monochorionic</a:t>
            </a:r>
            <a:r>
              <a:rPr sz="2750" spc="-1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45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is</a:t>
            </a:r>
            <a:r>
              <a:rPr sz="2750" spc="-9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multiple </a:t>
            </a:r>
            <a:r>
              <a:rPr sz="2750" spc="95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pregnancy,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0" dirty="0">
                <a:solidFill>
                  <a:srgbClr val="212121"/>
                </a:solidFill>
                <a:latin typeface="Lucida Sans Unicode"/>
                <a:cs typeface="Lucida Sans Unicode"/>
              </a:rPr>
              <a:t>most</a:t>
            </a:r>
            <a:r>
              <a:rPr sz="275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40" dirty="0">
                <a:solidFill>
                  <a:srgbClr val="212121"/>
                </a:solidFill>
                <a:latin typeface="Lucida Sans Unicode"/>
                <a:cs typeface="Lucida Sans Unicode"/>
              </a:rPr>
              <a:t>commonly</a:t>
            </a:r>
            <a:r>
              <a:rPr sz="2750" spc="-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8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twin</a:t>
            </a:r>
            <a:r>
              <a:rPr sz="2750" spc="-6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90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pregnancy,</a:t>
            </a:r>
            <a:endParaRPr sz="2750">
              <a:latin typeface="Lucida Sans Unicode"/>
              <a:cs typeface="Lucida Sans Unicode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in</a:t>
            </a:r>
            <a:r>
              <a:rPr sz="2750" spc="-12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85" dirty="0">
                <a:solidFill>
                  <a:srgbClr val="212121"/>
                </a:solidFill>
                <a:latin typeface="Lucida Sans Unicode"/>
                <a:cs typeface="Lucida Sans Unicode"/>
              </a:rPr>
              <a:t>which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25" dirty="0">
                <a:solidFill>
                  <a:srgbClr val="212121"/>
                </a:solidFill>
                <a:latin typeface="Lucida Sans Unicode"/>
                <a:cs typeface="Lucida Sans Unicode"/>
              </a:rPr>
              <a:t>babies</a:t>
            </a:r>
            <a:r>
              <a:rPr sz="2750" spc="-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50" dirty="0">
                <a:solidFill>
                  <a:srgbClr val="212121"/>
                </a:solidFill>
                <a:latin typeface="Lucida Sans Unicode"/>
                <a:cs typeface="Lucida Sans Unicode"/>
              </a:rPr>
              <a:t>are</a:t>
            </a:r>
            <a:r>
              <a:rPr sz="2750" spc="-12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30" dirty="0">
                <a:solidFill>
                  <a:srgbClr val="212121"/>
                </a:solidFill>
                <a:latin typeface="Lucida Sans Unicode"/>
                <a:cs typeface="Lucida Sans Unicode"/>
              </a:rPr>
              <a:t>dependent</a:t>
            </a:r>
            <a:r>
              <a:rPr sz="2750" spc="-16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75" dirty="0">
                <a:solidFill>
                  <a:srgbClr val="212121"/>
                </a:solidFill>
                <a:latin typeface="Lucida Sans Unicode"/>
                <a:cs typeface="Lucida Sans Unicode"/>
              </a:rPr>
              <a:t>on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single,</a:t>
            </a:r>
            <a:r>
              <a:rPr sz="2750" spc="-1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4" dirty="0">
                <a:solidFill>
                  <a:srgbClr val="212121"/>
                </a:solidFill>
                <a:latin typeface="Lucida Sans Unicode"/>
                <a:cs typeface="Lucida Sans Unicode"/>
              </a:rPr>
              <a:t>shared </a:t>
            </a:r>
            <a:r>
              <a:rPr sz="2750" spc="100" dirty="0">
                <a:solidFill>
                  <a:srgbClr val="212121"/>
                </a:solidFill>
                <a:latin typeface="Lucida Sans Unicode"/>
                <a:cs typeface="Lucida Sans Unicode"/>
              </a:rPr>
              <a:t>placenta.</a:t>
            </a:r>
            <a:endParaRPr sz="2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750" spc="55" dirty="0">
                <a:solidFill>
                  <a:srgbClr val="212121"/>
                </a:solidFill>
                <a:latin typeface="Lucida Sans Unicode"/>
                <a:cs typeface="Lucida Sans Unicode"/>
              </a:rPr>
              <a:t>Approximately</a:t>
            </a:r>
            <a:r>
              <a:rPr sz="2750" spc="-8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70" dirty="0">
                <a:solidFill>
                  <a:srgbClr val="212121"/>
                </a:solidFill>
                <a:latin typeface="Lucida Sans Unicode"/>
                <a:cs typeface="Lucida Sans Unicode"/>
              </a:rPr>
              <a:t>30%</a:t>
            </a:r>
            <a:r>
              <a:rPr sz="2750" spc="-9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of</a:t>
            </a:r>
            <a:r>
              <a:rPr sz="2750" spc="-9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twin</a:t>
            </a:r>
            <a:r>
              <a:rPr sz="2750" spc="-14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0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pregnancies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550" y="0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6085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Monozygotic</a:t>
            </a:r>
            <a:r>
              <a:rPr spc="-200" dirty="0"/>
              <a:t> </a:t>
            </a:r>
            <a:r>
              <a:rPr spc="-35" dirty="0"/>
              <a:t>(identical)</a:t>
            </a:r>
            <a:r>
              <a:rPr spc="-165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062" y="1568278"/>
            <a:ext cx="9088120" cy="246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625" marR="720725" indent="-161925">
              <a:lnSpc>
                <a:spcPct val="122900"/>
              </a:lnSpc>
              <a:spcBef>
                <a:spcPts val="90"/>
              </a:spcBef>
              <a:buFont typeface="Arial MT"/>
              <a:buChar char="•"/>
              <a:tabLst>
                <a:tab pos="174625" algn="l"/>
                <a:tab pos="240029" algn="l"/>
              </a:tabLst>
            </a:pPr>
            <a:r>
              <a:rPr sz="2750" dirty="0">
                <a:latin typeface="Calibri"/>
                <a:cs typeface="Calibri"/>
              </a:rPr>
              <a:t>	fertilization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ovum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subsequent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division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zygote.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abnormal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unbalanced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vascular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anastomoses</a:t>
            </a:r>
            <a:endParaRPr sz="2750">
              <a:latin typeface="Calibri"/>
              <a:cs typeface="Calibri"/>
            </a:endParaRPr>
          </a:p>
          <a:p>
            <a:pPr marL="240029" marR="5080" indent="-227329">
              <a:lnSpc>
                <a:spcPts val="308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arteriovenous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(AV),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venoarterial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(VA),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arterioarterial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(AA)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	</a:t>
            </a:r>
            <a:r>
              <a:rPr sz="2750" dirty="0">
                <a:latin typeface="Calibri"/>
                <a:cs typeface="Calibri"/>
              </a:rPr>
              <a:t>venovenous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(VV).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0275" y="104775"/>
            <a:ext cx="21907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Monozygotic</a:t>
            </a:r>
            <a:r>
              <a:rPr spc="-180" dirty="0"/>
              <a:t> </a:t>
            </a:r>
            <a:r>
              <a:rPr spc="-30" dirty="0"/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475" y="1828800"/>
            <a:ext cx="755332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Result</a:t>
            </a:r>
            <a:r>
              <a:rPr spc="-175" dirty="0"/>
              <a:t> </a:t>
            </a:r>
            <a:r>
              <a:rPr spc="-40" dirty="0"/>
              <a:t>from</a:t>
            </a:r>
            <a:r>
              <a:rPr spc="-210" dirty="0"/>
              <a:t> </a:t>
            </a:r>
            <a:r>
              <a:rPr spc="-20" dirty="0"/>
              <a:t>division</a:t>
            </a:r>
            <a:r>
              <a:rPr spc="-16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45" dirty="0"/>
              <a:t>Fertilized</a:t>
            </a:r>
            <a:r>
              <a:rPr spc="-165" dirty="0"/>
              <a:t> </a:t>
            </a:r>
            <a:r>
              <a:rPr spc="-25" dirty="0"/>
              <a:t>Egg</a:t>
            </a:r>
          </a:p>
        </p:txBody>
      </p:sp>
      <p:sp>
        <p:nvSpPr>
          <p:cNvPr id="3" name="object 3"/>
          <p:cNvSpPr/>
          <p:nvPr/>
        </p:nvSpPr>
        <p:spPr>
          <a:xfrm>
            <a:off x="842962" y="183362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962" y="295757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962" y="408152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962" y="520547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548"/>
                </a:lnTo>
                <a:lnTo>
                  <a:pt x="5784" y="852597"/>
                </a:lnTo>
                <a:lnTo>
                  <a:pt x="22109" y="891280"/>
                </a:lnTo>
                <a:lnTo>
                  <a:pt x="47431" y="924055"/>
                </a:lnTo>
                <a:lnTo>
                  <a:pt x="80205" y="949376"/>
                </a:lnTo>
                <a:lnTo>
                  <a:pt x="118889" y="965701"/>
                </a:lnTo>
                <a:lnTo>
                  <a:pt x="161937" y="971486"/>
                </a:lnTo>
                <a:lnTo>
                  <a:pt x="10353611" y="971486"/>
                </a:lnTo>
                <a:lnTo>
                  <a:pt x="10396703" y="965701"/>
                </a:lnTo>
                <a:lnTo>
                  <a:pt x="10435418" y="949376"/>
                </a:lnTo>
                <a:lnTo>
                  <a:pt x="10468213" y="924055"/>
                </a:lnTo>
                <a:lnTo>
                  <a:pt x="10493546" y="891280"/>
                </a:lnTo>
                <a:lnTo>
                  <a:pt x="10509877" y="852597"/>
                </a:lnTo>
                <a:lnTo>
                  <a:pt x="10515663" y="80954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0919" y="1979294"/>
            <a:ext cx="9487535" cy="394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48990" algn="l"/>
              </a:tabLst>
            </a:pPr>
            <a:r>
              <a:rPr sz="3600" spc="-10" dirty="0">
                <a:latin typeface="Calibri"/>
                <a:cs typeface="Calibri"/>
              </a:rPr>
              <a:t>0-</a:t>
            </a:r>
            <a:r>
              <a:rPr sz="3600" dirty="0">
                <a:latin typeface="Calibri"/>
                <a:cs typeface="Calibri"/>
              </a:rPr>
              <a:t>72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hours</a:t>
            </a:r>
            <a:r>
              <a:rPr sz="3600" dirty="0">
                <a:latin typeface="Calibri"/>
                <a:cs typeface="Calibri"/>
              </a:rPr>
              <a:t>	Dichorionic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Diamniotic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52165" algn="l"/>
              </a:tabLst>
            </a:pPr>
            <a:r>
              <a:rPr sz="3600" spc="-10" dirty="0">
                <a:latin typeface="Calibri"/>
                <a:cs typeface="Calibri"/>
              </a:rPr>
              <a:t>4-</a:t>
            </a:r>
            <a:r>
              <a:rPr sz="3600" dirty="0">
                <a:latin typeface="Calibri"/>
                <a:cs typeface="Calibri"/>
              </a:rPr>
              <a:t>8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Dichorionic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Monoamniotic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(20%)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77565" algn="l"/>
              </a:tabLst>
            </a:pPr>
            <a:r>
              <a:rPr sz="3600" spc="-10" dirty="0">
                <a:latin typeface="Calibri"/>
                <a:cs typeface="Calibri"/>
              </a:rPr>
              <a:t>9-</a:t>
            </a:r>
            <a:r>
              <a:rPr sz="3600" dirty="0">
                <a:latin typeface="Calibri"/>
                <a:cs typeface="Calibri"/>
              </a:rPr>
              <a:t>12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Monoamniotic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(1%)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34385" algn="l"/>
              </a:tabLst>
            </a:pPr>
            <a:r>
              <a:rPr sz="3600" dirty="0">
                <a:latin typeface="Calibri"/>
                <a:cs typeface="Calibri"/>
              </a:rPr>
              <a:t>&gt;12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conjoined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Twins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0" y="47625"/>
            <a:ext cx="4933950" cy="68103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52" rIns="0" bIns="0" rtlCol="0">
            <a:spAutoFit/>
          </a:bodyPr>
          <a:lstStyle/>
          <a:p>
            <a:pPr marL="153797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latin typeface="Times New Roman"/>
                <a:cs typeface="Times New Roman"/>
              </a:rPr>
              <a:t>University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Motto,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Vision,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Values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&amp;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Goals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800" y="1752600"/>
            <a:ext cx="8001000" cy="457200"/>
            <a:chOff x="2209800" y="1752600"/>
            <a:chExt cx="8001000" cy="457200"/>
          </a:xfrm>
        </p:grpSpPr>
        <p:sp>
          <p:nvSpPr>
            <p:cNvPr id="4" name="object 4"/>
            <p:cNvSpPr/>
            <p:nvPr/>
          </p:nvSpPr>
          <p:spPr>
            <a:xfrm>
              <a:off x="2209800" y="175260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4772" y="0"/>
                  </a:moveTo>
                  <a:lnTo>
                    <a:pt x="46227" y="0"/>
                  </a:lnTo>
                  <a:lnTo>
                    <a:pt x="28193" y="3555"/>
                  </a:lnTo>
                  <a:lnTo>
                    <a:pt x="13462" y="13335"/>
                  </a:lnTo>
                  <a:lnTo>
                    <a:pt x="3682" y="27939"/>
                  </a:lnTo>
                  <a:lnTo>
                    <a:pt x="0" y="45720"/>
                  </a:lnTo>
                  <a:lnTo>
                    <a:pt x="0" y="410972"/>
                  </a:lnTo>
                  <a:lnTo>
                    <a:pt x="3682" y="428751"/>
                  </a:lnTo>
                  <a:lnTo>
                    <a:pt x="13462" y="443357"/>
                  </a:lnTo>
                  <a:lnTo>
                    <a:pt x="28193" y="453136"/>
                  </a:lnTo>
                  <a:lnTo>
                    <a:pt x="46227" y="456691"/>
                  </a:lnTo>
                  <a:lnTo>
                    <a:pt x="7954772" y="456691"/>
                  </a:lnTo>
                  <a:lnTo>
                    <a:pt x="7972806" y="453136"/>
                  </a:lnTo>
                  <a:lnTo>
                    <a:pt x="7987410" y="443357"/>
                  </a:lnTo>
                  <a:lnTo>
                    <a:pt x="7997317" y="428751"/>
                  </a:lnTo>
                  <a:lnTo>
                    <a:pt x="8001000" y="410972"/>
                  </a:lnTo>
                  <a:lnTo>
                    <a:pt x="8001000" y="45720"/>
                  </a:lnTo>
                  <a:lnTo>
                    <a:pt x="7997317" y="27939"/>
                  </a:lnTo>
                  <a:lnTo>
                    <a:pt x="7987410" y="13335"/>
                  </a:lnTo>
                  <a:lnTo>
                    <a:pt x="7972806" y="3555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2675" y="1857375"/>
              <a:ext cx="247650" cy="25717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357501" y="1862201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09800" y="2324100"/>
            <a:ext cx="8001000" cy="466725"/>
            <a:chOff x="2209800" y="2324100"/>
            <a:chExt cx="8001000" cy="466725"/>
          </a:xfrm>
        </p:grpSpPr>
        <p:sp>
          <p:nvSpPr>
            <p:cNvPr id="8" name="object 8"/>
            <p:cNvSpPr/>
            <p:nvPr/>
          </p:nvSpPr>
          <p:spPr>
            <a:xfrm>
              <a:off x="2209800" y="2324100"/>
              <a:ext cx="8001000" cy="466725"/>
            </a:xfrm>
            <a:custGeom>
              <a:avLst/>
              <a:gdLst/>
              <a:ahLst/>
              <a:cxnLst/>
              <a:rect l="l" t="t" r="r" b="b"/>
              <a:pathLst>
                <a:path w="8001000" h="466725">
                  <a:moveTo>
                    <a:pt x="7954772" y="0"/>
                  </a:moveTo>
                  <a:lnTo>
                    <a:pt x="46227" y="0"/>
                  </a:lnTo>
                  <a:lnTo>
                    <a:pt x="28193" y="3683"/>
                  </a:lnTo>
                  <a:lnTo>
                    <a:pt x="13462" y="13715"/>
                  </a:lnTo>
                  <a:lnTo>
                    <a:pt x="3682" y="28448"/>
                  </a:lnTo>
                  <a:lnTo>
                    <a:pt x="0" y="46609"/>
                  </a:lnTo>
                  <a:lnTo>
                    <a:pt x="0" y="419480"/>
                  </a:lnTo>
                  <a:lnTo>
                    <a:pt x="3682" y="437641"/>
                  </a:lnTo>
                  <a:lnTo>
                    <a:pt x="13462" y="452500"/>
                  </a:lnTo>
                  <a:lnTo>
                    <a:pt x="28193" y="462534"/>
                  </a:lnTo>
                  <a:lnTo>
                    <a:pt x="46227" y="466216"/>
                  </a:lnTo>
                  <a:lnTo>
                    <a:pt x="7954772" y="466216"/>
                  </a:lnTo>
                  <a:lnTo>
                    <a:pt x="7972806" y="462534"/>
                  </a:lnTo>
                  <a:lnTo>
                    <a:pt x="7987410" y="452500"/>
                  </a:lnTo>
                  <a:lnTo>
                    <a:pt x="7997317" y="437641"/>
                  </a:lnTo>
                  <a:lnTo>
                    <a:pt x="8001000" y="419480"/>
                  </a:lnTo>
                  <a:lnTo>
                    <a:pt x="8001000" y="46609"/>
                  </a:lnTo>
                  <a:lnTo>
                    <a:pt x="7997317" y="28448"/>
                  </a:lnTo>
                  <a:lnTo>
                    <a:pt x="7987410" y="13715"/>
                  </a:lnTo>
                  <a:lnTo>
                    <a:pt x="7972806" y="3683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675" y="2428875"/>
              <a:ext cx="247650" cy="25717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357501" y="2433701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209800" y="2905125"/>
            <a:ext cx="8001000" cy="457200"/>
            <a:chOff x="2209800" y="2905125"/>
            <a:chExt cx="8001000" cy="457200"/>
          </a:xfrm>
        </p:grpSpPr>
        <p:sp>
          <p:nvSpPr>
            <p:cNvPr id="12" name="object 12"/>
            <p:cNvSpPr/>
            <p:nvPr/>
          </p:nvSpPr>
          <p:spPr>
            <a:xfrm>
              <a:off x="2209800" y="2905125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5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20"/>
                  </a:lnTo>
                  <a:lnTo>
                    <a:pt x="0" y="411479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79"/>
                  </a:lnTo>
                  <a:lnTo>
                    <a:pt x="8001000" y="45720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5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675" y="3009900"/>
              <a:ext cx="247650" cy="257175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357501" y="3014726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209800" y="3486150"/>
            <a:ext cx="8001000" cy="457200"/>
            <a:chOff x="2209800" y="3486150"/>
            <a:chExt cx="8001000" cy="457200"/>
          </a:xfrm>
        </p:grpSpPr>
        <p:sp>
          <p:nvSpPr>
            <p:cNvPr id="16" name="object 16"/>
            <p:cNvSpPr/>
            <p:nvPr/>
          </p:nvSpPr>
          <p:spPr>
            <a:xfrm>
              <a:off x="2209800" y="348615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5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20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20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5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2675" y="3581400"/>
              <a:ext cx="247650" cy="25717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357501" y="3586098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09800" y="4057650"/>
            <a:ext cx="8001000" cy="457200"/>
            <a:chOff x="2209800" y="4057650"/>
            <a:chExt cx="8001000" cy="457200"/>
          </a:xfrm>
        </p:grpSpPr>
        <p:sp>
          <p:nvSpPr>
            <p:cNvPr id="20" name="object 20"/>
            <p:cNvSpPr/>
            <p:nvPr/>
          </p:nvSpPr>
          <p:spPr>
            <a:xfrm>
              <a:off x="2209800" y="405765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6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19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19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6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2675" y="4162425"/>
              <a:ext cx="247650" cy="257175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2357501" y="4167123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209800" y="4638675"/>
            <a:ext cx="8001000" cy="457200"/>
            <a:chOff x="2209800" y="4638675"/>
            <a:chExt cx="8001000" cy="457200"/>
          </a:xfrm>
        </p:grpSpPr>
        <p:sp>
          <p:nvSpPr>
            <p:cNvPr id="24" name="object 24"/>
            <p:cNvSpPr/>
            <p:nvPr/>
          </p:nvSpPr>
          <p:spPr>
            <a:xfrm>
              <a:off x="2209800" y="4638675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6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19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19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6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2675" y="4733925"/>
              <a:ext cx="247650" cy="257175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2357501" y="4738623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209800" y="5210175"/>
            <a:ext cx="8001000" cy="466725"/>
            <a:chOff x="2209800" y="5210175"/>
            <a:chExt cx="8001000" cy="466725"/>
          </a:xfrm>
        </p:grpSpPr>
        <p:sp>
          <p:nvSpPr>
            <p:cNvPr id="28" name="object 28"/>
            <p:cNvSpPr/>
            <p:nvPr/>
          </p:nvSpPr>
          <p:spPr>
            <a:xfrm>
              <a:off x="2209800" y="5210175"/>
              <a:ext cx="8001000" cy="466725"/>
            </a:xfrm>
            <a:custGeom>
              <a:avLst/>
              <a:gdLst/>
              <a:ahLst/>
              <a:cxnLst/>
              <a:rect l="l" t="t" r="r" b="b"/>
              <a:pathLst>
                <a:path w="8001000" h="466725">
                  <a:moveTo>
                    <a:pt x="7954772" y="0"/>
                  </a:moveTo>
                  <a:lnTo>
                    <a:pt x="46227" y="0"/>
                  </a:lnTo>
                  <a:lnTo>
                    <a:pt x="28193" y="3682"/>
                  </a:lnTo>
                  <a:lnTo>
                    <a:pt x="13462" y="13716"/>
                  </a:lnTo>
                  <a:lnTo>
                    <a:pt x="3682" y="28447"/>
                  </a:lnTo>
                  <a:lnTo>
                    <a:pt x="0" y="46736"/>
                  </a:lnTo>
                  <a:lnTo>
                    <a:pt x="0" y="419595"/>
                  </a:lnTo>
                  <a:lnTo>
                    <a:pt x="3682" y="437743"/>
                  </a:lnTo>
                  <a:lnTo>
                    <a:pt x="13462" y="452551"/>
                  </a:lnTo>
                  <a:lnTo>
                    <a:pt x="28193" y="462546"/>
                  </a:lnTo>
                  <a:lnTo>
                    <a:pt x="46227" y="466216"/>
                  </a:lnTo>
                  <a:lnTo>
                    <a:pt x="7954772" y="466216"/>
                  </a:lnTo>
                  <a:lnTo>
                    <a:pt x="7972806" y="462546"/>
                  </a:lnTo>
                  <a:lnTo>
                    <a:pt x="7987410" y="452551"/>
                  </a:lnTo>
                  <a:lnTo>
                    <a:pt x="7997317" y="437743"/>
                  </a:lnTo>
                  <a:lnTo>
                    <a:pt x="8001000" y="419595"/>
                  </a:lnTo>
                  <a:lnTo>
                    <a:pt x="8001000" y="46736"/>
                  </a:lnTo>
                  <a:lnTo>
                    <a:pt x="7997317" y="28447"/>
                  </a:lnTo>
                  <a:lnTo>
                    <a:pt x="7987410" y="13716"/>
                  </a:lnTo>
                  <a:lnTo>
                    <a:pt x="7972806" y="3682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2675" y="5314950"/>
              <a:ext cx="247650" cy="25717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2357501" y="5319776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209800" y="5791200"/>
            <a:ext cx="8001000" cy="457200"/>
            <a:chOff x="2209800" y="5791200"/>
            <a:chExt cx="8001000" cy="457200"/>
          </a:xfrm>
        </p:grpSpPr>
        <p:sp>
          <p:nvSpPr>
            <p:cNvPr id="32" name="object 32"/>
            <p:cNvSpPr/>
            <p:nvPr/>
          </p:nvSpPr>
          <p:spPr>
            <a:xfrm>
              <a:off x="2209800" y="579120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4772" y="0"/>
                  </a:moveTo>
                  <a:lnTo>
                    <a:pt x="46227" y="0"/>
                  </a:lnTo>
                  <a:lnTo>
                    <a:pt x="28193" y="3594"/>
                  </a:lnTo>
                  <a:lnTo>
                    <a:pt x="13462" y="13373"/>
                  </a:lnTo>
                  <a:lnTo>
                    <a:pt x="3682" y="27889"/>
                  </a:lnTo>
                  <a:lnTo>
                    <a:pt x="0" y="45669"/>
                  </a:lnTo>
                  <a:lnTo>
                    <a:pt x="0" y="411022"/>
                  </a:lnTo>
                  <a:lnTo>
                    <a:pt x="3682" y="428802"/>
                  </a:lnTo>
                  <a:lnTo>
                    <a:pt x="13462" y="443318"/>
                  </a:lnTo>
                  <a:lnTo>
                    <a:pt x="28193" y="453110"/>
                  </a:lnTo>
                  <a:lnTo>
                    <a:pt x="46227" y="456704"/>
                  </a:lnTo>
                  <a:lnTo>
                    <a:pt x="7954772" y="456704"/>
                  </a:lnTo>
                  <a:lnTo>
                    <a:pt x="7972806" y="453110"/>
                  </a:lnTo>
                  <a:lnTo>
                    <a:pt x="7987410" y="443318"/>
                  </a:lnTo>
                  <a:lnTo>
                    <a:pt x="7997317" y="428802"/>
                  </a:lnTo>
                  <a:lnTo>
                    <a:pt x="8001000" y="411022"/>
                  </a:lnTo>
                  <a:lnTo>
                    <a:pt x="8001000" y="45669"/>
                  </a:lnTo>
                  <a:lnTo>
                    <a:pt x="7997317" y="27889"/>
                  </a:lnTo>
                  <a:lnTo>
                    <a:pt x="7987410" y="13373"/>
                  </a:lnTo>
                  <a:lnTo>
                    <a:pt x="7972806" y="3594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2675" y="5886450"/>
              <a:ext cx="247650" cy="257175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2357501" y="5891212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81045" y="1826577"/>
            <a:ext cx="6221095" cy="4300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Mission</a:t>
            </a:r>
            <a:r>
              <a:rPr sz="1550" b="1" spc="10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Statement</a:t>
            </a:r>
            <a:endParaRPr sz="1550">
              <a:latin typeface="Calibri"/>
              <a:cs typeface="Calibri"/>
            </a:endParaRPr>
          </a:p>
          <a:p>
            <a:pPr marL="12700" marR="48895">
              <a:lnSpc>
                <a:spcPct val="242400"/>
              </a:lnSpc>
              <a:spcBef>
                <a:spcPts val="70"/>
              </a:spcBef>
            </a:pPr>
            <a:r>
              <a:rPr sz="1550" b="1" spc="-10" dirty="0">
                <a:latin typeface="Calibri"/>
                <a:cs typeface="Calibri"/>
              </a:rPr>
              <a:t>To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impart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evidence-</a:t>
            </a:r>
            <a:r>
              <a:rPr sz="1550" b="1" dirty="0">
                <a:latin typeface="Calibri"/>
                <a:cs typeface="Calibri"/>
              </a:rPr>
              <a:t>based</a:t>
            </a:r>
            <a:r>
              <a:rPr sz="1550" b="1" spc="160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research-</a:t>
            </a:r>
            <a:r>
              <a:rPr sz="1550" b="1" dirty="0">
                <a:latin typeface="Calibri"/>
                <a:cs typeface="Calibri"/>
              </a:rPr>
              <a:t>oriented</a:t>
            </a:r>
            <a:r>
              <a:rPr sz="1550" b="1" spc="1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health</a:t>
            </a:r>
            <a:r>
              <a:rPr sz="1550" b="1" spc="1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professional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education </a:t>
            </a:r>
            <a:r>
              <a:rPr sz="1550" b="1" dirty="0">
                <a:latin typeface="Calibri"/>
                <a:cs typeface="Calibri"/>
              </a:rPr>
              <a:t>Best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possible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patient</a:t>
            </a:r>
            <a:r>
              <a:rPr sz="1550" b="1" spc="65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care</a:t>
            </a:r>
            <a:endParaRPr sz="1550">
              <a:latin typeface="Calibri"/>
              <a:cs typeface="Calibri"/>
            </a:endParaRPr>
          </a:p>
          <a:p>
            <a:pPr marL="12700" marR="321310">
              <a:lnSpc>
                <a:spcPts val="4510"/>
              </a:lnSpc>
              <a:spcBef>
                <a:spcPts val="590"/>
              </a:spcBef>
            </a:pPr>
            <a:r>
              <a:rPr sz="1550" b="1" dirty="0">
                <a:latin typeface="Calibri"/>
                <a:cs typeface="Calibri"/>
              </a:rPr>
              <a:t>Mutual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respect,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ethical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practice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of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healthcare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social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accountability. </a:t>
            </a:r>
            <a:r>
              <a:rPr sz="1550" b="1" dirty="0">
                <a:latin typeface="Calibri"/>
                <a:cs typeface="Calibri"/>
              </a:rPr>
              <a:t>Vision</a:t>
            </a:r>
            <a:r>
              <a:rPr sz="1550" b="1" spc="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Values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550" b="1" dirty="0">
                <a:latin typeface="Calibri"/>
                <a:cs typeface="Calibri"/>
              </a:rPr>
              <a:t>Highly</a:t>
            </a:r>
            <a:r>
              <a:rPr sz="1550" b="1" spc="-2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recognized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accredited</a:t>
            </a:r>
            <a:r>
              <a:rPr sz="1550" b="1" spc="8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center</a:t>
            </a:r>
            <a:r>
              <a:rPr sz="1550" b="1" spc="8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of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excellence</a:t>
            </a:r>
            <a:r>
              <a:rPr sz="1550" b="1" spc="8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in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Medical</a:t>
            </a:r>
            <a:r>
              <a:rPr sz="1550" b="1" spc="3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Education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b="1" spc="-10" dirty="0">
                <a:latin typeface="Calibri"/>
                <a:cs typeface="Calibri"/>
              </a:rPr>
              <a:t>Goals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55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latin typeface="Calibri"/>
                <a:cs typeface="Calibri"/>
              </a:rPr>
              <a:t>Undergraduate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Integrated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Learning</a:t>
            </a:r>
            <a:r>
              <a:rPr sz="1550" b="1" spc="-5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Program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7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Dizygotic</a:t>
            </a:r>
            <a:r>
              <a:rPr spc="-200" dirty="0"/>
              <a:t> </a:t>
            </a:r>
            <a:r>
              <a:rPr spc="-65" dirty="0"/>
              <a:t>Twin</a:t>
            </a:r>
            <a:r>
              <a:rPr spc="-155" dirty="0"/>
              <a:t> </a:t>
            </a:r>
            <a:r>
              <a:rPr spc="-3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7694"/>
            <a:ext cx="10274300" cy="3870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non-</a:t>
            </a:r>
            <a:r>
              <a:rPr sz="2750" spc="-10" dirty="0">
                <a:latin typeface="Calibri"/>
                <a:cs typeface="Calibri"/>
              </a:rPr>
              <a:t>identical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ovulation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subsequent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fertilization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oocytes</a:t>
            </a:r>
            <a:endParaRPr sz="2750">
              <a:latin typeface="Calibri"/>
              <a:cs typeface="Calibri"/>
            </a:endParaRPr>
          </a:p>
          <a:p>
            <a:pPr marL="241300" marR="214629" indent="-229235">
              <a:lnSpc>
                <a:spcPts val="3000"/>
              </a:lnSpc>
              <a:spcBef>
                <a:spcPts val="1105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where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own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cavity.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two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functionally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separate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placentae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8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placentae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become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anatomically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fused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together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naked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eye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mass.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same-sex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different-sex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pairings.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1225" y="219075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969" y="5069204"/>
            <a:ext cx="1030986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dirty="0">
                <a:latin typeface="Calibri Light"/>
                <a:cs typeface="Calibri Light"/>
              </a:rPr>
              <a:t>There</a:t>
            </a:r>
            <a:r>
              <a:rPr sz="3600" spc="-9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is</a:t>
            </a:r>
            <a:r>
              <a:rPr sz="3600" spc="-8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an</a:t>
            </a:r>
            <a:r>
              <a:rPr sz="3600" spc="-2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extension</a:t>
            </a:r>
            <a:r>
              <a:rPr sz="3600" spc="-3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of</a:t>
            </a:r>
            <a:r>
              <a:rPr sz="3600" spc="-6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placental</a:t>
            </a:r>
            <a:r>
              <a:rPr sz="3600" spc="-7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tissue</a:t>
            </a:r>
            <a:r>
              <a:rPr sz="3600" spc="-8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into</a:t>
            </a:r>
            <a:r>
              <a:rPr sz="3600" spc="-4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9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base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of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135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inter-</a:t>
            </a:r>
            <a:r>
              <a:rPr sz="3600" dirty="0">
                <a:latin typeface="Calibri Light"/>
                <a:cs typeface="Calibri Light"/>
              </a:rPr>
              <a:t>twin</a:t>
            </a:r>
            <a:r>
              <a:rPr sz="3600" spc="-8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membrane,</a:t>
            </a:r>
            <a:r>
              <a:rPr sz="3600" spc="-6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forming</a:t>
            </a:r>
            <a:r>
              <a:rPr sz="3600" spc="-5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6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lambda</a:t>
            </a:r>
            <a:r>
              <a:rPr sz="3600" spc="-5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sign.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150" y="180975"/>
            <a:ext cx="6193329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Higher</a:t>
            </a:r>
            <a:r>
              <a:rPr spc="-220" dirty="0"/>
              <a:t> </a:t>
            </a:r>
            <a:r>
              <a:rPr spc="-25" dirty="0"/>
              <a:t>order</a:t>
            </a:r>
            <a:r>
              <a:rPr spc="-215" dirty="0"/>
              <a:t> </a:t>
            </a:r>
            <a:r>
              <a:rPr spc="-20" dirty="0"/>
              <a:t>multiples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5680"/>
            <a:ext cx="10190480" cy="40354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276225" indent="-229235">
              <a:lnSpc>
                <a:spcPts val="27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incidence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spontaneous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6,000–8,000 births.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morbidity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mortality</a:t>
            </a: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ct val="819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NICE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recommends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monochorionic 	</a:t>
            </a:r>
            <a:r>
              <a:rPr sz="2750" dirty="0">
                <a:latin typeface="Calibri"/>
                <a:cs typeface="Calibri"/>
              </a:rPr>
              <a:t>triamniotic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/dichorionic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triamniotic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offered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at 	</a:t>
            </a:r>
            <a:r>
              <a:rPr sz="2750" dirty="0">
                <a:latin typeface="Calibri"/>
                <a:cs typeface="Calibri"/>
              </a:rPr>
              <a:t>least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11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appointments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health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professional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from 	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team.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ts val="3005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It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recommended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prolong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beyond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36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weeks’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005"/>
              </a:lnSpc>
            </a:pPr>
            <a:r>
              <a:rPr sz="2750" spc="-10" dirty="0">
                <a:latin typeface="Calibri"/>
                <a:cs typeface="Calibri"/>
              </a:rPr>
              <a:t>gestation.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Calculate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Down’s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syndrome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baby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/>
              <a:t>Monochorionic</a:t>
            </a:r>
            <a:r>
              <a:rPr spc="-195" dirty="0"/>
              <a:t> </a:t>
            </a:r>
            <a:r>
              <a:rPr dirty="0"/>
              <a:t>monoamniotic</a:t>
            </a:r>
            <a:r>
              <a:rPr spc="-185" dirty="0"/>
              <a:t> </a:t>
            </a:r>
            <a:r>
              <a:rPr spc="-20" dirty="0"/>
              <a:t>twin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22119"/>
            <a:ext cx="10007600" cy="42030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Division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fertilized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oocyte.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Least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common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pattern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placentation</a:t>
            </a:r>
            <a:endParaRPr sz="2750">
              <a:latin typeface="Calibri"/>
              <a:cs typeface="Calibri"/>
            </a:endParaRPr>
          </a:p>
          <a:p>
            <a:pPr marL="241300" marR="316230" indent="-229235">
              <a:lnSpc>
                <a:spcPct val="81900"/>
              </a:lnSpc>
              <a:spcBef>
                <a:spcPts val="980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High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morbidity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mortality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due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high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rate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perinatal </a:t>
            </a:r>
            <a:r>
              <a:rPr sz="2750" dirty="0">
                <a:latin typeface="Calibri"/>
                <a:cs typeface="Calibri"/>
              </a:rPr>
              <a:t>mortality(cord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entanglement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resulting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loss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neurological </a:t>
            </a:r>
            <a:r>
              <a:rPr sz="2750" dirty="0">
                <a:latin typeface="Calibri"/>
                <a:cs typeface="Calibri"/>
              </a:rPr>
              <a:t>morbidity.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271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Increased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congenital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anomalies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including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neural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tube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defects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abdominal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wall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urinary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tract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malformations.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Delivery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caesarean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generally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32–34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weeks’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gestation.</a:t>
            </a:r>
            <a:endParaRPr sz="2750">
              <a:latin typeface="Calibri"/>
              <a:cs typeface="Calibri"/>
            </a:endParaRPr>
          </a:p>
          <a:p>
            <a:pPr marL="241300" marR="691515" indent="-229235">
              <a:lnSpc>
                <a:spcPts val="2700"/>
              </a:lnSpc>
              <a:spcBef>
                <a:spcPts val="970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Perinatal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mortality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occurs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approximately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20%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spc="-10" dirty="0">
                <a:latin typeface="Calibri"/>
                <a:cs typeface="Calibri"/>
              </a:rPr>
              <a:t>infants.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4188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Complications</a:t>
            </a:r>
            <a:r>
              <a:rPr spc="-155" dirty="0"/>
              <a:t> </a:t>
            </a:r>
            <a:r>
              <a:rPr dirty="0"/>
              <a:t>in</a:t>
            </a:r>
            <a:r>
              <a:rPr spc="-204" dirty="0"/>
              <a:t> </a:t>
            </a:r>
            <a:r>
              <a:rPr spc="-25" dirty="0"/>
              <a:t>Multiple</a:t>
            </a:r>
            <a:r>
              <a:rPr spc="-165" dirty="0"/>
              <a:t> </a:t>
            </a:r>
            <a:r>
              <a:rPr spc="-10" dirty="0"/>
              <a:t>Pregnancies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675" y="1462024"/>
            <a:ext cx="56673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Higher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pregnancies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5525" y="85725"/>
            <a:ext cx="2133600" cy="2819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3151" y="2376551"/>
            <a:ext cx="7645398" cy="42639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29255" y="3143885"/>
            <a:ext cx="1624330" cy="11436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37820" marR="5080" indent="-325755">
              <a:lnSpc>
                <a:spcPts val="4200"/>
              </a:lnSpc>
              <a:spcBef>
                <a:spcPts val="570"/>
              </a:spcBef>
            </a:pPr>
            <a:r>
              <a:rPr sz="3800" spc="-30" dirty="0">
                <a:latin typeface="Calibri"/>
                <a:cs typeface="Calibri"/>
              </a:rPr>
              <a:t>Preterm </a:t>
            </a:r>
            <a:r>
              <a:rPr sz="3800" spc="-10" dirty="0">
                <a:latin typeface="Calibri"/>
                <a:cs typeface="Calibri"/>
              </a:rPr>
              <a:t>birth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084" y="4616830"/>
            <a:ext cx="1682114" cy="11436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9885" marR="5080" indent="-337820">
              <a:lnSpc>
                <a:spcPts val="4210"/>
              </a:lnSpc>
              <a:spcBef>
                <a:spcPts val="560"/>
              </a:spcBef>
            </a:pPr>
            <a:r>
              <a:rPr sz="3800" spc="-25" dirty="0">
                <a:latin typeface="Calibri"/>
                <a:cs typeface="Calibri"/>
              </a:rPr>
              <a:t>Cerebral </a:t>
            </a:r>
            <a:r>
              <a:rPr sz="3800" spc="-20" dirty="0">
                <a:latin typeface="Calibri"/>
                <a:cs typeface="Calibri"/>
              </a:rPr>
              <a:t>Palsy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6359" y="3516629"/>
            <a:ext cx="813435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25" dirty="0">
                <a:latin typeface="Calibri"/>
                <a:cs typeface="Calibri"/>
              </a:rPr>
              <a:t>FGR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6030" y="4616830"/>
            <a:ext cx="986155" cy="11436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20650">
              <a:lnSpc>
                <a:spcPts val="4210"/>
              </a:lnSpc>
              <a:spcBef>
                <a:spcPts val="560"/>
              </a:spcBef>
            </a:pPr>
            <a:r>
              <a:rPr sz="3800" spc="-10" dirty="0">
                <a:latin typeface="Calibri"/>
                <a:cs typeface="Calibri"/>
              </a:rPr>
              <a:t>Still Birth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672" y="391096"/>
            <a:ext cx="30384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Maternal</a:t>
            </a:r>
            <a:r>
              <a:rPr spc="-170" dirty="0"/>
              <a:t> </a:t>
            </a:r>
            <a:r>
              <a:rPr spc="-20" dirty="0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795526" y="1300225"/>
            <a:ext cx="4067175" cy="2705100"/>
          </a:xfrm>
          <a:custGeom>
            <a:avLst/>
            <a:gdLst/>
            <a:ahLst/>
            <a:cxnLst/>
            <a:rect l="l" t="t" r="r" b="b"/>
            <a:pathLst>
              <a:path w="4067175" h="2705100">
                <a:moveTo>
                  <a:pt x="4067048" y="0"/>
                </a:moveTo>
                <a:lnTo>
                  <a:pt x="450850" y="0"/>
                </a:lnTo>
                <a:lnTo>
                  <a:pt x="401716" y="2644"/>
                </a:lnTo>
                <a:lnTo>
                  <a:pt x="354117" y="10396"/>
                </a:lnTo>
                <a:lnTo>
                  <a:pt x="308327" y="22979"/>
                </a:lnTo>
                <a:lnTo>
                  <a:pt x="264622" y="40120"/>
                </a:lnTo>
                <a:lnTo>
                  <a:pt x="223275" y="61543"/>
                </a:lnTo>
                <a:lnTo>
                  <a:pt x="184562" y="86973"/>
                </a:lnTo>
                <a:lnTo>
                  <a:pt x="148758" y="116136"/>
                </a:lnTo>
                <a:lnTo>
                  <a:pt x="116136" y="148758"/>
                </a:lnTo>
                <a:lnTo>
                  <a:pt x="86973" y="184562"/>
                </a:lnTo>
                <a:lnTo>
                  <a:pt x="61543" y="223275"/>
                </a:lnTo>
                <a:lnTo>
                  <a:pt x="40120" y="264622"/>
                </a:lnTo>
                <a:lnTo>
                  <a:pt x="22979" y="308327"/>
                </a:lnTo>
                <a:lnTo>
                  <a:pt x="10396" y="354117"/>
                </a:lnTo>
                <a:lnTo>
                  <a:pt x="2644" y="401716"/>
                </a:lnTo>
                <a:lnTo>
                  <a:pt x="0" y="450850"/>
                </a:lnTo>
                <a:lnTo>
                  <a:pt x="0" y="2705100"/>
                </a:lnTo>
                <a:lnTo>
                  <a:pt x="4067048" y="2705100"/>
                </a:lnTo>
                <a:lnTo>
                  <a:pt x="4067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7855" y="1520909"/>
            <a:ext cx="233362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Hypertensive disorders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56351" y="1293875"/>
            <a:ext cx="4079875" cy="2717800"/>
            <a:chOff x="5856351" y="1293875"/>
            <a:chExt cx="4079875" cy="2717800"/>
          </a:xfrm>
        </p:grpSpPr>
        <p:sp>
          <p:nvSpPr>
            <p:cNvPr id="6" name="object 6"/>
            <p:cNvSpPr/>
            <p:nvPr/>
          </p:nvSpPr>
          <p:spPr>
            <a:xfrm>
              <a:off x="5862701" y="1300225"/>
              <a:ext cx="4067175" cy="2705100"/>
            </a:xfrm>
            <a:custGeom>
              <a:avLst/>
              <a:gdLst/>
              <a:ahLst/>
              <a:cxnLst/>
              <a:rect l="l" t="t" r="r" b="b"/>
              <a:pathLst>
                <a:path w="4067175" h="2705100">
                  <a:moveTo>
                    <a:pt x="3616198" y="0"/>
                  </a:moveTo>
                  <a:lnTo>
                    <a:pt x="0" y="0"/>
                  </a:lnTo>
                  <a:lnTo>
                    <a:pt x="0" y="2704973"/>
                  </a:lnTo>
                  <a:lnTo>
                    <a:pt x="4067175" y="2704973"/>
                  </a:lnTo>
                  <a:lnTo>
                    <a:pt x="4067175" y="450850"/>
                  </a:lnTo>
                  <a:lnTo>
                    <a:pt x="4064528" y="401716"/>
                  </a:lnTo>
                  <a:lnTo>
                    <a:pt x="4056772" y="354117"/>
                  </a:lnTo>
                  <a:lnTo>
                    <a:pt x="4044181" y="308327"/>
                  </a:lnTo>
                  <a:lnTo>
                    <a:pt x="4027032" y="264622"/>
                  </a:lnTo>
                  <a:lnTo>
                    <a:pt x="4005598" y="223275"/>
                  </a:lnTo>
                  <a:lnTo>
                    <a:pt x="3980156" y="184562"/>
                  </a:lnTo>
                  <a:lnTo>
                    <a:pt x="3950980" y="148758"/>
                  </a:lnTo>
                  <a:lnTo>
                    <a:pt x="3918347" y="116136"/>
                  </a:lnTo>
                  <a:lnTo>
                    <a:pt x="3882530" y="86973"/>
                  </a:lnTo>
                  <a:lnTo>
                    <a:pt x="3843805" y="61543"/>
                  </a:lnTo>
                  <a:lnTo>
                    <a:pt x="3802448" y="40120"/>
                  </a:lnTo>
                  <a:lnTo>
                    <a:pt x="3758733" y="22979"/>
                  </a:lnTo>
                  <a:lnTo>
                    <a:pt x="3712936" y="10396"/>
                  </a:lnTo>
                  <a:lnTo>
                    <a:pt x="3665333" y="2644"/>
                  </a:lnTo>
                  <a:lnTo>
                    <a:pt x="36161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2701" y="1300225"/>
              <a:ext cx="4067175" cy="2705100"/>
            </a:xfrm>
            <a:custGeom>
              <a:avLst/>
              <a:gdLst/>
              <a:ahLst/>
              <a:cxnLst/>
              <a:rect l="l" t="t" r="r" b="b"/>
              <a:pathLst>
                <a:path w="4067175" h="2705100">
                  <a:moveTo>
                    <a:pt x="0" y="0"/>
                  </a:moveTo>
                  <a:lnTo>
                    <a:pt x="3616198" y="0"/>
                  </a:lnTo>
                  <a:lnTo>
                    <a:pt x="3665333" y="2644"/>
                  </a:lnTo>
                  <a:lnTo>
                    <a:pt x="3712936" y="10396"/>
                  </a:lnTo>
                  <a:lnTo>
                    <a:pt x="3758733" y="22979"/>
                  </a:lnTo>
                  <a:lnTo>
                    <a:pt x="3802448" y="40120"/>
                  </a:lnTo>
                  <a:lnTo>
                    <a:pt x="3843805" y="61543"/>
                  </a:lnTo>
                  <a:lnTo>
                    <a:pt x="3882530" y="86973"/>
                  </a:lnTo>
                  <a:lnTo>
                    <a:pt x="3918347" y="116136"/>
                  </a:lnTo>
                  <a:lnTo>
                    <a:pt x="3950980" y="148758"/>
                  </a:lnTo>
                  <a:lnTo>
                    <a:pt x="3980156" y="184562"/>
                  </a:lnTo>
                  <a:lnTo>
                    <a:pt x="4005598" y="223275"/>
                  </a:lnTo>
                  <a:lnTo>
                    <a:pt x="4027032" y="264622"/>
                  </a:lnTo>
                  <a:lnTo>
                    <a:pt x="4044181" y="308327"/>
                  </a:lnTo>
                  <a:lnTo>
                    <a:pt x="4056772" y="354117"/>
                  </a:lnTo>
                  <a:lnTo>
                    <a:pt x="4064528" y="401716"/>
                  </a:lnTo>
                  <a:lnTo>
                    <a:pt x="4067175" y="450850"/>
                  </a:lnTo>
                  <a:lnTo>
                    <a:pt x="4067175" y="2704973"/>
                  </a:lnTo>
                  <a:lnTo>
                    <a:pt x="0" y="270497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2915" y="1520909"/>
            <a:ext cx="315722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0910" marR="5080" indent="-918210">
              <a:lnSpc>
                <a:spcPct val="128899"/>
              </a:lnSpc>
              <a:spcBef>
                <a:spcPts val="95"/>
              </a:spcBef>
            </a:pPr>
            <a:r>
              <a:rPr sz="3350" dirty="0">
                <a:solidFill>
                  <a:srgbClr val="FFFFFF"/>
                </a:solidFill>
                <a:latin typeface="Calibri"/>
                <a:cs typeface="Calibri"/>
              </a:rPr>
              <a:t>Thrombo-</a:t>
            </a: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embolic disease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89176" y="3998848"/>
            <a:ext cx="4079875" cy="2727960"/>
            <a:chOff x="1789176" y="3998848"/>
            <a:chExt cx="4079875" cy="2727960"/>
          </a:xfrm>
        </p:grpSpPr>
        <p:sp>
          <p:nvSpPr>
            <p:cNvPr id="10" name="object 10"/>
            <p:cNvSpPr/>
            <p:nvPr/>
          </p:nvSpPr>
          <p:spPr>
            <a:xfrm>
              <a:off x="1795526" y="4005198"/>
              <a:ext cx="4067175" cy="2715260"/>
            </a:xfrm>
            <a:custGeom>
              <a:avLst/>
              <a:gdLst/>
              <a:ahLst/>
              <a:cxnLst/>
              <a:rect l="l" t="t" r="r" b="b"/>
              <a:pathLst>
                <a:path w="4067175" h="2715259">
                  <a:moveTo>
                    <a:pt x="4067175" y="0"/>
                  </a:moveTo>
                  <a:lnTo>
                    <a:pt x="0" y="0"/>
                  </a:lnTo>
                  <a:lnTo>
                    <a:pt x="0" y="2262238"/>
                  </a:lnTo>
                  <a:lnTo>
                    <a:pt x="2654" y="2311538"/>
                  </a:lnTo>
                  <a:lnTo>
                    <a:pt x="10435" y="2359300"/>
                  </a:lnTo>
                  <a:lnTo>
                    <a:pt x="23065" y="2405249"/>
                  </a:lnTo>
                  <a:lnTo>
                    <a:pt x="40268" y="2449107"/>
                  </a:lnTo>
                  <a:lnTo>
                    <a:pt x="61769" y="2490600"/>
                  </a:lnTo>
                  <a:lnTo>
                    <a:pt x="87290" y="2529451"/>
                  </a:lnTo>
                  <a:lnTo>
                    <a:pt x="116557" y="2565384"/>
                  </a:lnTo>
                  <a:lnTo>
                    <a:pt x="149292" y="2598123"/>
                  </a:lnTo>
                  <a:lnTo>
                    <a:pt x="185220" y="2627392"/>
                  </a:lnTo>
                  <a:lnTo>
                    <a:pt x="224065" y="2652916"/>
                  </a:lnTo>
                  <a:lnTo>
                    <a:pt x="265550" y="2674418"/>
                  </a:lnTo>
                  <a:lnTo>
                    <a:pt x="309400" y="2691622"/>
                  </a:lnTo>
                  <a:lnTo>
                    <a:pt x="355338" y="2704253"/>
                  </a:lnTo>
                  <a:lnTo>
                    <a:pt x="403088" y="2712033"/>
                  </a:lnTo>
                  <a:lnTo>
                    <a:pt x="452374" y="2714688"/>
                  </a:lnTo>
                  <a:lnTo>
                    <a:pt x="4067175" y="2714688"/>
                  </a:lnTo>
                  <a:lnTo>
                    <a:pt x="40671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5526" y="4005198"/>
              <a:ext cx="4067175" cy="2715260"/>
            </a:xfrm>
            <a:custGeom>
              <a:avLst/>
              <a:gdLst/>
              <a:ahLst/>
              <a:cxnLst/>
              <a:rect l="l" t="t" r="r" b="b"/>
              <a:pathLst>
                <a:path w="4067175" h="2715259">
                  <a:moveTo>
                    <a:pt x="4067175" y="2714688"/>
                  </a:moveTo>
                  <a:lnTo>
                    <a:pt x="452374" y="2714688"/>
                  </a:lnTo>
                  <a:lnTo>
                    <a:pt x="403088" y="2712033"/>
                  </a:lnTo>
                  <a:lnTo>
                    <a:pt x="355338" y="2704253"/>
                  </a:lnTo>
                  <a:lnTo>
                    <a:pt x="309400" y="2691622"/>
                  </a:lnTo>
                  <a:lnTo>
                    <a:pt x="265550" y="2674418"/>
                  </a:lnTo>
                  <a:lnTo>
                    <a:pt x="224065" y="2652916"/>
                  </a:lnTo>
                  <a:lnTo>
                    <a:pt x="185220" y="2627392"/>
                  </a:lnTo>
                  <a:lnTo>
                    <a:pt x="149292" y="2598123"/>
                  </a:lnTo>
                  <a:lnTo>
                    <a:pt x="116557" y="2565384"/>
                  </a:lnTo>
                  <a:lnTo>
                    <a:pt x="87290" y="2529451"/>
                  </a:lnTo>
                  <a:lnTo>
                    <a:pt x="61769" y="2490600"/>
                  </a:lnTo>
                  <a:lnTo>
                    <a:pt x="40268" y="2449107"/>
                  </a:lnTo>
                  <a:lnTo>
                    <a:pt x="23065" y="2405249"/>
                  </a:lnTo>
                  <a:lnTo>
                    <a:pt x="10435" y="2359300"/>
                  </a:lnTo>
                  <a:lnTo>
                    <a:pt x="2654" y="2311538"/>
                  </a:lnTo>
                  <a:lnTo>
                    <a:pt x="0" y="2262238"/>
                  </a:lnTo>
                  <a:lnTo>
                    <a:pt x="0" y="0"/>
                  </a:lnTo>
                  <a:lnTo>
                    <a:pt x="4067175" y="0"/>
                  </a:lnTo>
                  <a:lnTo>
                    <a:pt x="4067175" y="2714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11069" y="4912614"/>
            <a:ext cx="2227580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Antepartum Hemorrhage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56351" y="3998976"/>
            <a:ext cx="4079875" cy="2727325"/>
            <a:chOff x="5856351" y="3998976"/>
            <a:chExt cx="4079875" cy="2727325"/>
          </a:xfrm>
        </p:grpSpPr>
        <p:sp>
          <p:nvSpPr>
            <p:cNvPr id="14" name="object 14"/>
            <p:cNvSpPr/>
            <p:nvPr/>
          </p:nvSpPr>
          <p:spPr>
            <a:xfrm>
              <a:off x="5862701" y="4005326"/>
              <a:ext cx="4067175" cy="2714625"/>
            </a:xfrm>
            <a:custGeom>
              <a:avLst/>
              <a:gdLst/>
              <a:ahLst/>
              <a:cxnLst/>
              <a:rect l="l" t="t" r="r" b="b"/>
              <a:pathLst>
                <a:path w="4067175" h="2714625">
                  <a:moveTo>
                    <a:pt x="4067175" y="0"/>
                  </a:moveTo>
                  <a:lnTo>
                    <a:pt x="0" y="0"/>
                  </a:lnTo>
                  <a:lnTo>
                    <a:pt x="0" y="2714561"/>
                  </a:lnTo>
                  <a:lnTo>
                    <a:pt x="3614674" y="2714561"/>
                  </a:lnTo>
                  <a:lnTo>
                    <a:pt x="3663961" y="2711906"/>
                  </a:lnTo>
                  <a:lnTo>
                    <a:pt x="3711715" y="2704126"/>
                  </a:lnTo>
                  <a:lnTo>
                    <a:pt x="3757660" y="2691495"/>
                  </a:lnTo>
                  <a:lnTo>
                    <a:pt x="3801519" y="2674291"/>
                  </a:lnTo>
                  <a:lnTo>
                    <a:pt x="3843015" y="2652789"/>
                  </a:lnTo>
                  <a:lnTo>
                    <a:pt x="3881871" y="2627265"/>
                  </a:lnTo>
                  <a:lnTo>
                    <a:pt x="3917812" y="2597996"/>
                  </a:lnTo>
                  <a:lnTo>
                    <a:pt x="3950560" y="2565257"/>
                  </a:lnTo>
                  <a:lnTo>
                    <a:pt x="3979839" y="2529324"/>
                  </a:lnTo>
                  <a:lnTo>
                    <a:pt x="4005373" y="2490473"/>
                  </a:lnTo>
                  <a:lnTo>
                    <a:pt x="4026884" y="2448980"/>
                  </a:lnTo>
                  <a:lnTo>
                    <a:pt x="4044096" y="2405122"/>
                  </a:lnTo>
                  <a:lnTo>
                    <a:pt x="4056733" y="2359173"/>
                  </a:lnTo>
                  <a:lnTo>
                    <a:pt x="4064518" y="2311411"/>
                  </a:lnTo>
                  <a:lnTo>
                    <a:pt x="4067175" y="2262111"/>
                  </a:lnTo>
                  <a:lnTo>
                    <a:pt x="40671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62701" y="4005326"/>
              <a:ext cx="4067175" cy="2714625"/>
            </a:xfrm>
            <a:custGeom>
              <a:avLst/>
              <a:gdLst/>
              <a:ahLst/>
              <a:cxnLst/>
              <a:rect l="l" t="t" r="r" b="b"/>
              <a:pathLst>
                <a:path w="4067175" h="2714625">
                  <a:moveTo>
                    <a:pt x="4067175" y="0"/>
                  </a:moveTo>
                  <a:lnTo>
                    <a:pt x="4067175" y="2262111"/>
                  </a:lnTo>
                  <a:lnTo>
                    <a:pt x="4064518" y="2311411"/>
                  </a:lnTo>
                  <a:lnTo>
                    <a:pt x="4056733" y="2359173"/>
                  </a:lnTo>
                  <a:lnTo>
                    <a:pt x="4044096" y="2405122"/>
                  </a:lnTo>
                  <a:lnTo>
                    <a:pt x="4026884" y="2448980"/>
                  </a:lnTo>
                  <a:lnTo>
                    <a:pt x="4005373" y="2490473"/>
                  </a:lnTo>
                  <a:lnTo>
                    <a:pt x="3979839" y="2529324"/>
                  </a:lnTo>
                  <a:lnTo>
                    <a:pt x="3950560" y="2565257"/>
                  </a:lnTo>
                  <a:lnTo>
                    <a:pt x="3917812" y="2597996"/>
                  </a:lnTo>
                  <a:lnTo>
                    <a:pt x="3881871" y="2627265"/>
                  </a:lnTo>
                  <a:lnTo>
                    <a:pt x="3843015" y="2652789"/>
                  </a:lnTo>
                  <a:lnTo>
                    <a:pt x="3801519" y="2674291"/>
                  </a:lnTo>
                  <a:lnTo>
                    <a:pt x="3757660" y="2691495"/>
                  </a:lnTo>
                  <a:lnTo>
                    <a:pt x="3711715" y="2704126"/>
                  </a:lnTo>
                  <a:lnTo>
                    <a:pt x="3663961" y="2711906"/>
                  </a:lnTo>
                  <a:lnTo>
                    <a:pt x="3614674" y="2714561"/>
                  </a:lnTo>
                  <a:lnTo>
                    <a:pt x="0" y="2714561"/>
                  </a:lnTo>
                  <a:lnTo>
                    <a:pt x="0" y="0"/>
                  </a:lnTo>
                  <a:lnTo>
                    <a:pt x="40671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7990" y="4912614"/>
            <a:ext cx="2230755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83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Postpartum Hemorrhage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37151" y="3322701"/>
            <a:ext cx="2451100" cy="1365250"/>
            <a:chOff x="4637151" y="3322701"/>
            <a:chExt cx="2451100" cy="1365250"/>
          </a:xfrm>
        </p:grpSpPr>
        <p:sp>
          <p:nvSpPr>
            <p:cNvPr id="18" name="object 18"/>
            <p:cNvSpPr/>
            <p:nvPr/>
          </p:nvSpPr>
          <p:spPr>
            <a:xfrm>
              <a:off x="4643501" y="3329051"/>
              <a:ext cx="2438400" cy="1352550"/>
            </a:xfrm>
            <a:custGeom>
              <a:avLst/>
              <a:gdLst/>
              <a:ahLst/>
              <a:cxnLst/>
              <a:rect l="l" t="t" r="r" b="b"/>
              <a:pathLst>
                <a:path w="2438400" h="1352550">
                  <a:moveTo>
                    <a:pt x="2212848" y="0"/>
                  </a:moveTo>
                  <a:lnTo>
                    <a:pt x="225425" y="0"/>
                  </a:lnTo>
                  <a:lnTo>
                    <a:pt x="179968" y="4576"/>
                  </a:lnTo>
                  <a:lnTo>
                    <a:pt x="137642" y="17702"/>
                  </a:lnTo>
                  <a:lnTo>
                    <a:pt x="99348" y="38475"/>
                  </a:lnTo>
                  <a:lnTo>
                    <a:pt x="65992" y="65992"/>
                  </a:lnTo>
                  <a:lnTo>
                    <a:pt x="38475" y="99348"/>
                  </a:lnTo>
                  <a:lnTo>
                    <a:pt x="17702" y="137642"/>
                  </a:lnTo>
                  <a:lnTo>
                    <a:pt x="4576" y="179968"/>
                  </a:lnTo>
                  <a:lnTo>
                    <a:pt x="0" y="225425"/>
                  </a:lnTo>
                  <a:lnTo>
                    <a:pt x="0" y="1126998"/>
                  </a:lnTo>
                  <a:lnTo>
                    <a:pt x="4576" y="1172459"/>
                  </a:lnTo>
                  <a:lnTo>
                    <a:pt x="17702" y="1214800"/>
                  </a:lnTo>
                  <a:lnTo>
                    <a:pt x="38475" y="1253114"/>
                  </a:lnTo>
                  <a:lnTo>
                    <a:pt x="65992" y="1286494"/>
                  </a:lnTo>
                  <a:lnTo>
                    <a:pt x="99348" y="1314034"/>
                  </a:lnTo>
                  <a:lnTo>
                    <a:pt x="137642" y="1334827"/>
                  </a:lnTo>
                  <a:lnTo>
                    <a:pt x="179968" y="1347968"/>
                  </a:lnTo>
                  <a:lnTo>
                    <a:pt x="225425" y="1352550"/>
                  </a:lnTo>
                  <a:lnTo>
                    <a:pt x="2212848" y="1352550"/>
                  </a:lnTo>
                  <a:lnTo>
                    <a:pt x="2258309" y="1347968"/>
                  </a:lnTo>
                  <a:lnTo>
                    <a:pt x="2300650" y="1334827"/>
                  </a:lnTo>
                  <a:lnTo>
                    <a:pt x="2338964" y="1314034"/>
                  </a:lnTo>
                  <a:lnTo>
                    <a:pt x="2372344" y="1286494"/>
                  </a:lnTo>
                  <a:lnTo>
                    <a:pt x="2399884" y="1253114"/>
                  </a:lnTo>
                  <a:lnTo>
                    <a:pt x="2420677" y="1214800"/>
                  </a:lnTo>
                  <a:lnTo>
                    <a:pt x="2433818" y="1172459"/>
                  </a:lnTo>
                  <a:lnTo>
                    <a:pt x="2438400" y="1126998"/>
                  </a:lnTo>
                  <a:lnTo>
                    <a:pt x="2438400" y="225425"/>
                  </a:lnTo>
                  <a:lnTo>
                    <a:pt x="2433818" y="179968"/>
                  </a:lnTo>
                  <a:lnTo>
                    <a:pt x="2420677" y="137642"/>
                  </a:lnTo>
                  <a:lnTo>
                    <a:pt x="2399884" y="99348"/>
                  </a:lnTo>
                  <a:lnTo>
                    <a:pt x="2372344" y="65992"/>
                  </a:lnTo>
                  <a:lnTo>
                    <a:pt x="2338964" y="38475"/>
                  </a:lnTo>
                  <a:lnTo>
                    <a:pt x="2300650" y="17702"/>
                  </a:lnTo>
                  <a:lnTo>
                    <a:pt x="2258309" y="4576"/>
                  </a:lnTo>
                  <a:lnTo>
                    <a:pt x="22128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3501" y="3329051"/>
              <a:ext cx="2438400" cy="1352550"/>
            </a:xfrm>
            <a:custGeom>
              <a:avLst/>
              <a:gdLst/>
              <a:ahLst/>
              <a:cxnLst/>
              <a:rect l="l" t="t" r="r" b="b"/>
              <a:pathLst>
                <a:path w="2438400" h="1352550">
                  <a:moveTo>
                    <a:pt x="0" y="225425"/>
                  </a:moveTo>
                  <a:lnTo>
                    <a:pt x="4576" y="179968"/>
                  </a:lnTo>
                  <a:lnTo>
                    <a:pt x="17702" y="137642"/>
                  </a:lnTo>
                  <a:lnTo>
                    <a:pt x="38475" y="99348"/>
                  </a:lnTo>
                  <a:lnTo>
                    <a:pt x="65992" y="65992"/>
                  </a:lnTo>
                  <a:lnTo>
                    <a:pt x="99348" y="38475"/>
                  </a:lnTo>
                  <a:lnTo>
                    <a:pt x="137642" y="17702"/>
                  </a:lnTo>
                  <a:lnTo>
                    <a:pt x="179968" y="4576"/>
                  </a:lnTo>
                  <a:lnTo>
                    <a:pt x="225425" y="0"/>
                  </a:lnTo>
                  <a:lnTo>
                    <a:pt x="2212848" y="0"/>
                  </a:lnTo>
                  <a:lnTo>
                    <a:pt x="2258309" y="4576"/>
                  </a:lnTo>
                  <a:lnTo>
                    <a:pt x="2300650" y="17702"/>
                  </a:lnTo>
                  <a:lnTo>
                    <a:pt x="2338964" y="38475"/>
                  </a:lnTo>
                  <a:lnTo>
                    <a:pt x="2372344" y="65992"/>
                  </a:lnTo>
                  <a:lnTo>
                    <a:pt x="2399884" y="99348"/>
                  </a:lnTo>
                  <a:lnTo>
                    <a:pt x="2420677" y="137642"/>
                  </a:lnTo>
                  <a:lnTo>
                    <a:pt x="2433818" y="179968"/>
                  </a:lnTo>
                  <a:lnTo>
                    <a:pt x="2438400" y="225425"/>
                  </a:lnTo>
                  <a:lnTo>
                    <a:pt x="2438400" y="1126998"/>
                  </a:lnTo>
                  <a:lnTo>
                    <a:pt x="2433818" y="1172459"/>
                  </a:lnTo>
                  <a:lnTo>
                    <a:pt x="2420677" y="1214800"/>
                  </a:lnTo>
                  <a:lnTo>
                    <a:pt x="2399884" y="1253114"/>
                  </a:lnTo>
                  <a:lnTo>
                    <a:pt x="2372344" y="1286494"/>
                  </a:lnTo>
                  <a:lnTo>
                    <a:pt x="2338964" y="1314034"/>
                  </a:lnTo>
                  <a:lnTo>
                    <a:pt x="2300650" y="1334827"/>
                  </a:lnTo>
                  <a:lnTo>
                    <a:pt x="2258309" y="1347968"/>
                  </a:lnTo>
                  <a:lnTo>
                    <a:pt x="2212848" y="1352550"/>
                  </a:lnTo>
                  <a:lnTo>
                    <a:pt x="225425" y="1352550"/>
                  </a:lnTo>
                  <a:lnTo>
                    <a:pt x="179968" y="1347968"/>
                  </a:lnTo>
                  <a:lnTo>
                    <a:pt x="137642" y="1334827"/>
                  </a:lnTo>
                  <a:lnTo>
                    <a:pt x="99348" y="1314034"/>
                  </a:lnTo>
                  <a:lnTo>
                    <a:pt x="65992" y="1286494"/>
                  </a:lnTo>
                  <a:lnTo>
                    <a:pt x="38475" y="1253114"/>
                  </a:lnTo>
                  <a:lnTo>
                    <a:pt x="17702" y="1214800"/>
                  </a:lnTo>
                  <a:lnTo>
                    <a:pt x="4576" y="1172459"/>
                  </a:lnTo>
                  <a:lnTo>
                    <a:pt x="0" y="1126998"/>
                  </a:lnTo>
                  <a:lnTo>
                    <a:pt x="0" y="225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99990" y="3452114"/>
            <a:ext cx="1717675" cy="10083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11175" marR="5080" indent="-499109">
              <a:lnSpc>
                <a:spcPts val="3679"/>
              </a:lnSpc>
              <a:spcBef>
                <a:spcPts val="535"/>
              </a:spcBef>
            </a:pPr>
            <a:r>
              <a:rPr sz="3350" spc="-10" dirty="0">
                <a:latin typeface="Calibri"/>
                <a:cs typeface="Calibri"/>
              </a:rPr>
              <a:t>Increased </a:t>
            </a:r>
            <a:r>
              <a:rPr sz="3350" spc="-20" dirty="0">
                <a:latin typeface="Calibri"/>
                <a:cs typeface="Calibri"/>
              </a:rPr>
              <a:t>Risk</a:t>
            </a:r>
            <a:endParaRPr sz="33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700" y="381000"/>
            <a:ext cx="16192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pc="-45" dirty="0"/>
              <a:t>Complications</a:t>
            </a:r>
            <a:r>
              <a:rPr spc="-180" dirty="0"/>
              <a:t> </a:t>
            </a:r>
            <a:r>
              <a:rPr spc="-35" dirty="0"/>
              <a:t>unique</a:t>
            </a:r>
            <a:r>
              <a:rPr spc="-185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spc="-45" dirty="0"/>
              <a:t>monochorionic</a:t>
            </a:r>
            <a:r>
              <a:rPr spc="-120" dirty="0"/>
              <a:t> </a:t>
            </a:r>
            <a:r>
              <a:rPr spc="-20" dirty="0"/>
              <a:t>twin </a:t>
            </a:r>
            <a:r>
              <a:rPr spc="-10" dirty="0"/>
              <a:t>pregnancies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309812"/>
            <a:ext cx="7263130" cy="249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10" dirty="0">
                <a:latin typeface="Calibri"/>
                <a:cs typeface="Calibri"/>
              </a:rPr>
              <a:t>Twin-</a:t>
            </a:r>
            <a:r>
              <a:rPr sz="2750" dirty="0">
                <a:latin typeface="Calibri"/>
                <a:cs typeface="Calibri"/>
              </a:rPr>
              <a:t>to-twin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transfusion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syndrome(TTTS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/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TOPS)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Twin</a:t>
            </a:r>
            <a:r>
              <a:rPr sz="275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anemia</a:t>
            </a:r>
            <a:r>
              <a:rPr sz="275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polycythemia</a:t>
            </a:r>
            <a:r>
              <a:rPr sz="275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1F2023"/>
                </a:solidFill>
                <a:latin typeface="Calibri"/>
                <a:cs typeface="Calibri"/>
              </a:rPr>
              <a:t>sequence(</a:t>
            </a:r>
            <a:r>
              <a:rPr sz="2750" spc="-10" dirty="0">
                <a:solidFill>
                  <a:srgbClr val="4D5155"/>
                </a:solidFill>
                <a:latin typeface="Calibri"/>
                <a:cs typeface="Calibri"/>
              </a:rPr>
              <a:t>TAPS)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cord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entanglement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7745" y="200088"/>
            <a:ext cx="330707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20" dirty="0"/>
              <a:t>Physiopathology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0" y="1019175"/>
            <a:ext cx="875347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09550"/>
            <a:ext cx="9610725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080769"/>
            <a:ext cx="9540240" cy="3253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lr>
                <a:srgbClr val="212121"/>
              </a:buClr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Rare</a:t>
            </a:r>
            <a:r>
              <a:rPr sz="2750" spc="2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complication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35" dirty="0">
                <a:solidFill>
                  <a:srgbClr val="212121"/>
                </a:solidFill>
                <a:latin typeface="Arial MT"/>
                <a:cs typeface="Arial MT"/>
              </a:rPr>
              <a:t>(10−15%</a:t>
            </a:r>
            <a:r>
              <a:rPr sz="2750" spc="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monochorionic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pregnancy)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20"/>
              </a:spcBef>
              <a:buClr>
                <a:srgbClr val="212121"/>
              </a:buClr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240029" marR="5080" indent="-227965">
              <a:lnSpc>
                <a:spcPts val="3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Imbalance</a:t>
            </a:r>
            <a:r>
              <a:rPr sz="2750" spc="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27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supply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oxygen</a:t>
            </a:r>
            <a:r>
              <a:rPr sz="2750" spc="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7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nutrients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across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25" dirty="0">
                <a:solidFill>
                  <a:srgbClr val="212121"/>
                </a:solidFill>
                <a:latin typeface="Arial MT"/>
                <a:cs typeface="Arial MT"/>
              </a:rPr>
              <a:t>the 	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vascular</a:t>
            </a:r>
            <a:r>
              <a:rPr sz="275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anastomoses</a:t>
            </a:r>
            <a:r>
              <a:rPr sz="275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placenta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between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twins.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05"/>
              </a:spcBef>
              <a:buClr>
                <a:srgbClr val="212121"/>
              </a:buClr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240029" marR="442595" indent="-227965">
              <a:lnSpc>
                <a:spcPts val="2930"/>
              </a:lnSpc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Hypoxia,oxidative</a:t>
            </a:r>
            <a:r>
              <a:rPr sz="2750" spc="3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stress,ischemic</a:t>
            </a:r>
            <a:r>
              <a:rPr sz="2750" spc="28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reperfusion</a:t>
            </a:r>
            <a:r>
              <a:rPr sz="2750" spc="2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injury</a:t>
            </a:r>
            <a:r>
              <a:rPr sz="2750" spc="2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25" dirty="0">
                <a:solidFill>
                  <a:srgbClr val="212121"/>
                </a:solidFill>
                <a:latin typeface="Arial MT"/>
                <a:cs typeface="Arial MT"/>
              </a:rPr>
              <a:t>and 	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molecules(VEGF,Renin,ACEI,)</a:t>
            </a:r>
            <a:endParaRPr sz="2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4" y="2676207"/>
            <a:ext cx="3173730" cy="1302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5005"/>
              </a:lnSpc>
              <a:spcBef>
                <a:spcPts val="130"/>
              </a:spcBef>
            </a:pPr>
            <a:r>
              <a:rPr sz="4400" spc="-50" dirty="0">
                <a:latin typeface="Calibri Light"/>
                <a:cs typeface="Calibri Light"/>
              </a:rPr>
              <a:t>SEQUENCE</a:t>
            </a:r>
            <a:r>
              <a:rPr sz="4400" spc="-200" dirty="0">
                <a:latin typeface="Calibri Light"/>
                <a:cs typeface="Calibri Light"/>
              </a:rPr>
              <a:t> </a:t>
            </a:r>
            <a:r>
              <a:rPr sz="4400" spc="-25" dirty="0">
                <a:latin typeface="Calibri Light"/>
                <a:cs typeface="Calibri Light"/>
              </a:rPr>
              <a:t>OF</a:t>
            </a:r>
            <a:endParaRPr sz="4400">
              <a:latin typeface="Calibri Light"/>
              <a:cs typeface="Calibri Light"/>
            </a:endParaRPr>
          </a:p>
          <a:p>
            <a:pPr marR="5715" algn="r">
              <a:lnSpc>
                <a:spcPts val="5005"/>
              </a:lnSpc>
            </a:pPr>
            <a:r>
              <a:rPr sz="4400" spc="-20" dirty="0">
                <a:latin typeface="Calibri Light"/>
                <a:cs typeface="Calibri Light"/>
              </a:rPr>
              <a:t>LGIS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8775" y="1809750"/>
            <a:ext cx="5953125" cy="504825"/>
          </a:xfrm>
          <a:custGeom>
            <a:avLst/>
            <a:gdLst/>
            <a:ahLst/>
            <a:cxnLst/>
            <a:rect l="l" t="t" r="r" b="b"/>
            <a:pathLst>
              <a:path w="5953125" h="504825">
                <a:moveTo>
                  <a:pt x="5868924" y="0"/>
                </a:moveTo>
                <a:lnTo>
                  <a:pt x="84200" y="0"/>
                </a:lnTo>
                <a:lnTo>
                  <a:pt x="51435" y="6619"/>
                </a:lnTo>
                <a:lnTo>
                  <a:pt x="24669" y="24669"/>
                </a:lnTo>
                <a:lnTo>
                  <a:pt x="6619" y="51435"/>
                </a:lnTo>
                <a:lnTo>
                  <a:pt x="0" y="84200"/>
                </a:lnTo>
                <a:lnTo>
                  <a:pt x="0" y="420624"/>
                </a:lnTo>
                <a:lnTo>
                  <a:pt x="6619" y="453389"/>
                </a:lnTo>
                <a:lnTo>
                  <a:pt x="24669" y="480155"/>
                </a:lnTo>
                <a:lnTo>
                  <a:pt x="51435" y="498205"/>
                </a:lnTo>
                <a:lnTo>
                  <a:pt x="84200" y="504825"/>
                </a:lnTo>
                <a:lnTo>
                  <a:pt x="5868924" y="504825"/>
                </a:lnTo>
                <a:lnTo>
                  <a:pt x="5901690" y="498205"/>
                </a:lnTo>
                <a:lnTo>
                  <a:pt x="5928455" y="480155"/>
                </a:lnTo>
                <a:lnTo>
                  <a:pt x="5946505" y="453389"/>
                </a:lnTo>
                <a:lnTo>
                  <a:pt x="5953125" y="420624"/>
                </a:lnTo>
                <a:lnTo>
                  <a:pt x="5953125" y="84200"/>
                </a:lnTo>
                <a:lnTo>
                  <a:pt x="5946505" y="51435"/>
                </a:lnTo>
                <a:lnTo>
                  <a:pt x="5928455" y="24669"/>
                </a:lnTo>
                <a:lnTo>
                  <a:pt x="5901690" y="6619"/>
                </a:lnTo>
                <a:lnTo>
                  <a:pt x="58689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3771" y="1855469"/>
            <a:ext cx="210820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8775" y="2371725"/>
            <a:ext cx="5953125" cy="504825"/>
          </a:xfrm>
          <a:custGeom>
            <a:avLst/>
            <a:gdLst/>
            <a:ahLst/>
            <a:cxnLst/>
            <a:rect l="l" t="t" r="r" b="b"/>
            <a:pathLst>
              <a:path w="5953125" h="504825">
                <a:moveTo>
                  <a:pt x="5868924" y="0"/>
                </a:moveTo>
                <a:lnTo>
                  <a:pt x="84200" y="0"/>
                </a:lnTo>
                <a:lnTo>
                  <a:pt x="51435" y="6619"/>
                </a:lnTo>
                <a:lnTo>
                  <a:pt x="24669" y="24669"/>
                </a:lnTo>
                <a:lnTo>
                  <a:pt x="6619" y="51435"/>
                </a:lnTo>
                <a:lnTo>
                  <a:pt x="0" y="84200"/>
                </a:lnTo>
                <a:lnTo>
                  <a:pt x="0" y="420624"/>
                </a:lnTo>
                <a:lnTo>
                  <a:pt x="6619" y="453389"/>
                </a:lnTo>
                <a:lnTo>
                  <a:pt x="24669" y="480155"/>
                </a:lnTo>
                <a:lnTo>
                  <a:pt x="51435" y="498205"/>
                </a:lnTo>
                <a:lnTo>
                  <a:pt x="84200" y="504825"/>
                </a:lnTo>
                <a:lnTo>
                  <a:pt x="5868924" y="504825"/>
                </a:lnTo>
                <a:lnTo>
                  <a:pt x="5901690" y="498205"/>
                </a:lnTo>
                <a:lnTo>
                  <a:pt x="5928455" y="480155"/>
                </a:lnTo>
                <a:lnTo>
                  <a:pt x="5946505" y="453389"/>
                </a:lnTo>
                <a:lnTo>
                  <a:pt x="5953125" y="420624"/>
                </a:lnTo>
                <a:lnTo>
                  <a:pt x="5953125" y="84200"/>
                </a:lnTo>
                <a:lnTo>
                  <a:pt x="5946505" y="51435"/>
                </a:lnTo>
                <a:lnTo>
                  <a:pt x="5928455" y="24669"/>
                </a:lnTo>
                <a:lnTo>
                  <a:pt x="5901690" y="6619"/>
                </a:lnTo>
                <a:lnTo>
                  <a:pt x="586892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33770" y="2420937"/>
            <a:ext cx="574382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dirty="0">
                <a:solidFill>
                  <a:srgbClr val="FFFFFF"/>
                </a:solidFill>
                <a:latin typeface="Calibri"/>
                <a:cs typeface="Calibri"/>
              </a:rPr>
              <a:t>Multiple Pregnancy (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70%)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8775" y="2933700"/>
            <a:ext cx="5953125" cy="5048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33771" y="2985706"/>
            <a:ext cx="49307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anatomy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(horizontal</a:t>
            </a:r>
            <a:r>
              <a:rPr sz="2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15%)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38775" y="3505200"/>
            <a:ext cx="5953125" cy="495300"/>
          </a:xfrm>
          <a:custGeom>
            <a:avLst/>
            <a:gdLst/>
            <a:ahLst/>
            <a:cxnLst/>
            <a:rect l="l" t="t" r="r" b="b"/>
            <a:pathLst>
              <a:path w="5953125" h="495300">
                <a:moveTo>
                  <a:pt x="5870575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5870575" y="495300"/>
                </a:lnTo>
                <a:lnTo>
                  <a:pt x="5902707" y="488813"/>
                </a:lnTo>
                <a:lnTo>
                  <a:pt x="5928947" y="471122"/>
                </a:lnTo>
                <a:lnTo>
                  <a:pt x="5946638" y="444882"/>
                </a:lnTo>
                <a:lnTo>
                  <a:pt x="5953125" y="412750"/>
                </a:lnTo>
                <a:lnTo>
                  <a:pt x="5953125" y="82550"/>
                </a:lnTo>
                <a:lnTo>
                  <a:pt x="5946638" y="50417"/>
                </a:lnTo>
                <a:lnTo>
                  <a:pt x="5928947" y="24177"/>
                </a:lnTo>
                <a:lnTo>
                  <a:pt x="5902707" y="6486"/>
                </a:lnTo>
                <a:lnTo>
                  <a:pt x="5870575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33771" y="3550856"/>
            <a:ext cx="55333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r>
              <a:rPr sz="2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(vertical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10%)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8775" y="4067175"/>
            <a:ext cx="5953125" cy="5048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8775" y="4629150"/>
            <a:ext cx="5953125" cy="5048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33771" y="4115752"/>
            <a:ext cx="400812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article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(3%)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Ethics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(2%)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823404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dirty="0"/>
              <a:t>TTTS</a:t>
            </a:r>
            <a:r>
              <a:rPr sz="3950" spc="-70" dirty="0"/>
              <a:t> </a:t>
            </a:r>
            <a:r>
              <a:rPr sz="3950" dirty="0"/>
              <a:t>is</a:t>
            </a:r>
            <a:r>
              <a:rPr sz="3950" spc="-95" dirty="0"/>
              <a:t> </a:t>
            </a:r>
            <a:r>
              <a:rPr sz="3950" dirty="0"/>
              <a:t>diagnosed</a:t>
            </a:r>
            <a:r>
              <a:rPr sz="3950" spc="-100" dirty="0"/>
              <a:t> </a:t>
            </a:r>
            <a:r>
              <a:rPr sz="3950" dirty="0"/>
              <a:t>based</a:t>
            </a:r>
            <a:r>
              <a:rPr sz="3950" spc="-100" dirty="0"/>
              <a:t> </a:t>
            </a:r>
            <a:r>
              <a:rPr sz="3950" dirty="0"/>
              <a:t>on</a:t>
            </a:r>
            <a:r>
              <a:rPr sz="3950" spc="-100" dirty="0"/>
              <a:t> </a:t>
            </a:r>
            <a:r>
              <a:rPr sz="3950" dirty="0"/>
              <a:t>the</a:t>
            </a:r>
            <a:r>
              <a:rPr sz="3950" spc="-140" dirty="0"/>
              <a:t> </a:t>
            </a:r>
            <a:r>
              <a:rPr sz="3950" spc="-10" dirty="0"/>
              <a:t>following </a:t>
            </a:r>
            <a:r>
              <a:rPr sz="3950" spc="-25" dirty="0"/>
              <a:t>ultrasound</a:t>
            </a:r>
            <a:r>
              <a:rPr sz="3950" spc="-130" dirty="0"/>
              <a:t> </a:t>
            </a:r>
            <a:r>
              <a:rPr sz="3950" spc="-10" dirty="0"/>
              <a:t>criteria: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836612" y="1833626"/>
            <a:ext cx="10528935" cy="4349750"/>
            <a:chOff x="836612" y="1833626"/>
            <a:chExt cx="10528935" cy="4349750"/>
          </a:xfrm>
        </p:grpSpPr>
        <p:sp>
          <p:nvSpPr>
            <p:cNvPr id="4" name="object 4"/>
            <p:cNvSpPr/>
            <p:nvPr/>
          </p:nvSpPr>
          <p:spPr>
            <a:xfrm>
              <a:off x="842962" y="1833625"/>
              <a:ext cx="10516235" cy="4343400"/>
            </a:xfrm>
            <a:custGeom>
              <a:avLst/>
              <a:gdLst/>
              <a:ahLst/>
              <a:cxnLst/>
              <a:rect l="l" t="t" r="r" b="b"/>
              <a:pathLst>
                <a:path w="10516235" h="4343400">
                  <a:moveTo>
                    <a:pt x="10515663" y="2781300"/>
                  </a:moveTo>
                  <a:lnTo>
                    <a:pt x="10508374" y="2736113"/>
                  </a:lnTo>
                  <a:lnTo>
                    <a:pt x="10488066" y="2696883"/>
                  </a:lnTo>
                  <a:lnTo>
                    <a:pt x="10457116" y="2665971"/>
                  </a:lnTo>
                  <a:lnTo>
                    <a:pt x="10417861" y="2645702"/>
                  </a:lnTo>
                  <a:lnTo>
                    <a:pt x="10372661" y="2638425"/>
                  </a:lnTo>
                  <a:lnTo>
                    <a:pt x="142875" y="2638425"/>
                  </a:lnTo>
                  <a:lnTo>
                    <a:pt x="97713" y="2645702"/>
                  </a:lnTo>
                  <a:lnTo>
                    <a:pt x="58483" y="2665971"/>
                  </a:lnTo>
                  <a:lnTo>
                    <a:pt x="27559" y="2696883"/>
                  </a:lnTo>
                  <a:lnTo>
                    <a:pt x="7277" y="2736113"/>
                  </a:lnTo>
                  <a:lnTo>
                    <a:pt x="0" y="2781300"/>
                  </a:lnTo>
                  <a:lnTo>
                    <a:pt x="0" y="3352673"/>
                  </a:lnTo>
                  <a:lnTo>
                    <a:pt x="7277" y="3397885"/>
                  </a:lnTo>
                  <a:lnTo>
                    <a:pt x="27559" y="3437140"/>
                  </a:lnTo>
                  <a:lnTo>
                    <a:pt x="58483" y="3468090"/>
                  </a:lnTo>
                  <a:lnTo>
                    <a:pt x="97713" y="3488398"/>
                  </a:lnTo>
                  <a:lnTo>
                    <a:pt x="113309" y="3490912"/>
                  </a:lnTo>
                  <a:lnTo>
                    <a:pt x="97713" y="3493427"/>
                  </a:lnTo>
                  <a:lnTo>
                    <a:pt x="58483" y="3513696"/>
                  </a:lnTo>
                  <a:lnTo>
                    <a:pt x="27559" y="3544608"/>
                  </a:lnTo>
                  <a:lnTo>
                    <a:pt x="7277" y="3583838"/>
                  </a:lnTo>
                  <a:lnTo>
                    <a:pt x="0" y="3629025"/>
                  </a:lnTo>
                  <a:lnTo>
                    <a:pt x="0" y="4200461"/>
                  </a:lnTo>
                  <a:lnTo>
                    <a:pt x="7277" y="4245622"/>
                  </a:lnTo>
                  <a:lnTo>
                    <a:pt x="27559" y="4284853"/>
                  </a:lnTo>
                  <a:lnTo>
                    <a:pt x="58483" y="4315777"/>
                  </a:lnTo>
                  <a:lnTo>
                    <a:pt x="97713" y="4336059"/>
                  </a:lnTo>
                  <a:lnTo>
                    <a:pt x="142875" y="4343336"/>
                  </a:lnTo>
                  <a:lnTo>
                    <a:pt x="10372661" y="4343336"/>
                  </a:lnTo>
                  <a:lnTo>
                    <a:pt x="10417861" y="4336059"/>
                  </a:lnTo>
                  <a:lnTo>
                    <a:pt x="10457116" y="4315777"/>
                  </a:lnTo>
                  <a:lnTo>
                    <a:pt x="10488066" y="4284853"/>
                  </a:lnTo>
                  <a:lnTo>
                    <a:pt x="10508374" y="4245622"/>
                  </a:lnTo>
                  <a:lnTo>
                    <a:pt x="10515663" y="4200461"/>
                  </a:lnTo>
                  <a:lnTo>
                    <a:pt x="10515663" y="3629025"/>
                  </a:lnTo>
                  <a:lnTo>
                    <a:pt x="10508374" y="3583838"/>
                  </a:lnTo>
                  <a:lnTo>
                    <a:pt x="10488066" y="3544608"/>
                  </a:lnTo>
                  <a:lnTo>
                    <a:pt x="10457116" y="3513696"/>
                  </a:lnTo>
                  <a:lnTo>
                    <a:pt x="10417861" y="3493427"/>
                  </a:lnTo>
                  <a:lnTo>
                    <a:pt x="10402240" y="3490912"/>
                  </a:lnTo>
                  <a:lnTo>
                    <a:pt x="10417861" y="3488398"/>
                  </a:lnTo>
                  <a:lnTo>
                    <a:pt x="10457116" y="3468090"/>
                  </a:lnTo>
                  <a:lnTo>
                    <a:pt x="10488066" y="3437140"/>
                  </a:lnTo>
                  <a:lnTo>
                    <a:pt x="10508374" y="3397885"/>
                  </a:lnTo>
                  <a:lnTo>
                    <a:pt x="10515663" y="3352673"/>
                  </a:lnTo>
                  <a:lnTo>
                    <a:pt x="10515663" y="2781300"/>
                  </a:lnTo>
                  <a:close/>
                </a:path>
                <a:path w="10516235" h="4343400">
                  <a:moveTo>
                    <a:pt x="10515663" y="1885950"/>
                  </a:moveTo>
                  <a:lnTo>
                    <a:pt x="10508374" y="1840763"/>
                  </a:lnTo>
                  <a:lnTo>
                    <a:pt x="10488066" y="1801533"/>
                  </a:lnTo>
                  <a:lnTo>
                    <a:pt x="10457116" y="1770621"/>
                  </a:lnTo>
                  <a:lnTo>
                    <a:pt x="10417861" y="1750352"/>
                  </a:lnTo>
                  <a:lnTo>
                    <a:pt x="10372661" y="1743075"/>
                  </a:lnTo>
                  <a:lnTo>
                    <a:pt x="142875" y="1743075"/>
                  </a:lnTo>
                  <a:lnTo>
                    <a:pt x="97713" y="1750352"/>
                  </a:lnTo>
                  <a:lnTo>
                    <a:pt x="58483" y="1770621"/>
                  </a:lnTo>
                  <a:lnTo>
                    <a:pt x="27559" y="1801533"/>
                  </a:lnTo>
                  <a:lnTo>
                    <a:pt x="7277" y="1840763"/>
                  </a:lnTo>
                  <a:lnTo>
                    <a:pt x="0" y="1885950"/>
                  </a:lnTo>
                  <a:lnTo>
                    <a:pt x="0" y="2457323"/>
                  </a:lnTo>
                  <a:lnTo>
                    <a:pt x="7277" y="2502535"/>
                  </a:lnTo>
                  <a:lnTo>
                    <a:pt x="27559" y="2541790"/>
                  </a:lnTo>
                  <a:lnTo>
                    <a:pt x="58483" y="2572740"/>
                  </a:lnTo>
                  <a:lnTo>
                    <a:pt x="97713" y="2593048"/>
                  </a:lnTo>
                  <a:lnTo>
                    <a:pt x="142875" y="2600325"/>
                  </a:lnTo>
                  <a:lnTo>
                    <a:pt x="10372661" y="2600325"/>
                  </a:lnTo>
                  <a:lnTo>
                    <a:pt x="10417861" y="2593048"/>
                  </a:lnTo>
                  <a:lnTo>
                    <a:pt x="10457116" y="2572740"/>
                  </a:lnTo>
                  <a:lnTo>
                    <a:pt x="10488066" y="2541790"/>
                  </a:lnTo>
                  <a:lnTo>
                    <a:pt x="10508374" y="2502535"/>
                  </a:lnTo>
                  <a:lnTo>
                    <a:pt x="10515663" y="2457323"/>
                  </a:lnTo>
                  <a:lnTo>
                    <a:pt x="10515663" y="1885950"/>
                  </a:lnTo>
                  <a:close/>
                </a:path>
                <a:path w="10516235" h="4343400">
                  <a:moveTo>
                    <a:pt x="10515663" y="1019175"/>
                  </a:moveTo>
                  <a:lnTo>
                    <a:pt x="10508374" y="973988"/>
                  </a:lnTo>
                  <a:lnTo>
                    <a:pt x="10488066" y="934758"/>
                  </a:lnTo>
                  <a:lnTo>
                    <a:pt x="10457116" y="903846"/>
                  </a:lnTo>
                  <a:lnTo>
                    <a:pt x="10417861" y="883577"/>
                  </a:lnTo>
                  <a:lnTo>
                    <a:pt x="10372661" y="876300"/>
                  </a:lnTo>
                  <a:lnTo>
                    <a:pt x="142875" y="876300"/>
                  </a:lnTo>
                  <a:lnTo>
                    <a:pt x="97713" y="883577"/>
                  </a:lnTo>
                  <a:lnTo>
                    <a:pt x="58483" y="903846"/>
                  </a:lnTo>
                  <a:lnTo>
                    <a:pt x="27559" y="934758"/>
                  </a:lnTo>
                  <a:lnTo>
                    <a:pt x="7277" y="973988"/>
                  </a:lnTo>
                  <a:lnTo>
                    <a:pt x="0" y="1019175"/>
                  </a:lnTo>
                  <a:lnTo>
                    <a:pt x="0" y="1590548"/>
                  </a:lnTo>
                  <a:lnTo>
                    <a:pt x="7277" y="1635760"/>
                  </a:lnTo>
                  <a:lnTo>
                    <a:pt x="27559" y="1675015"/>
                  </a:lnTo>
                  <a:lnTo>
                    <a:pt x="58483" y="1705965"/>
                  </a:lnTo>
                  <a:lnTo>
                    <a:pt x="97713" y="1726272"/>
                  </a:lnTo>
                  <a:lnTo>
                    <a:pt x="142875" y="1733550"/>
                  </a:lnTo>
                  <a:lnTo>
                    <a:pt x="10372661" y="1733550"/>
                  </a:lnTo>
                  <a:lnTo>
                    <a:pt x="10417861" y="1726272"/>
                  </a:lnTo>
                  <a:lnTo>
                    <a:pt x="10457116" y="1705965"/>
                  </a:lnTo>
                  <a:lnTo>
                    <a:pt x="10488066" y="1675015"/>
                  </a:lnTo>
                  <a:lnTo>
                    <a:pt x="10508374" y="1635760"/>
                  </a:lnTo>
                  <a:lnTo>
                    <a:pt x="10515663" y="1590548"/>
                  </a:lnTo>
                  <a:lnTo>
                    <a:pt x="10515663" y="1019175"/>
                  </a:lnTo>
                  <a:close/>
                </a:path>
                <a:path w="10516235" h="4343400">
                  <a:moveTo>
                    <a:pt x="10515663" y="142875"/>
                  </a:moveTo>
                  <a:lnTo>
                    <a:pt x="10508374" y="97688"/>
                  </a:lnTo>
                  <a:lnTo>
                    <a:pt x="10488066" y="58458"/>
                  </a:lnTo>
                  <a:lnTo>
                    <a:pt x="10457116" y="27546"/>
                  </a:lnTo>
                  <a:lnTo>
                    <a:pt x="10417861" y="7277"/>
                  </a:lnTo>
                  <a:lnTo>
                    <a:pt x="10372661" y="0"/>
                  </a:lnTo>
                  <a:lnTo>
                    <a:pt x="142875" y="0"/>
                  </a:lnTo>
                  <a:lnTo>
                    <a:pt x="97713" y="7277"/>
                  </a:lnTo>
                  <a:lnTo>
                    <a:pt x="58483" y="27546"/>
                  </a:lnTo>
                  <a:lnTo>
                    <a:pt x="27559" y="58458"/>
                  </a:lnTo>
                  <a:lnTo>
                    <a:pt x="7277" y="97688"/>
                  </a:lnTo>
                  <a:lnTo>
                    <a:pt x="0" y="142875"/>
                  </a:lnTo>
                  <a:lnTo>
                    <a:pt x="0" y="714248"/>
                  </a:lnTo>
                  <a:lnTo>
                    <a:pt x="7277" y="759460"/>
                  </a:lnTo>
                  <a:lnTo>
                    <a:pt x="27559" y="798715"/>
                  </a:lnTo>
                  <a:lnTo>
                    <a:pt x="58483" y="829665"/>
                  </a:lnTo>
                  <a:lnTo>
                    <a:pt x="97713" y="849972"/>
                  </a:lnTo>
                  <a:lnTo>
                    <a:pt x="142875" y="857250"/>
                  </a:lnTo>
                  <a:lnTo>
                    <a:pt x="10372661" y="857250"/>
                  </a:lnTo>
                  <a:lnTo>
                    <a:pt x="10417861" y="849972"/>
                  </a:lnTo>
                  <a:lnTo>
                    <a:pt x="10457116" y="829665"/>
                  </a:lnTo>
                  <a:lnTo>
                    <a:pt x="10488066" y="798715"/>
                  </a:lnTo>
                  <a:lnTo>
                    <a:pt x="10508374" y="759460"/>
                  </a:lnTo>
                  <a:lnTo>
                    <a:pt x="10515663" y="714248"/>
                  </a:lnTo>
                  <a:lnTo>
                    <a:pt x="10515663" y="142875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2962" y="5319776"/>
              <a:ext cx="10516235" cy="857250"/>
            </a:xfrm>
            <a:custGeom>
              <a:avLst/>
              <a:gdLst/>
              <a:ahLst/>
              <a:cxnLst/>
              <a:rect l="l" t="t" r="r" b="b"/>
              <a:pathLst>
                <a:path w="10516235" h="857250">
                  <a:moveTo>
                    <a:pt x="0" y="142875"/>
                  </a:moveTo>
                  <a:lnTo>
                    <a:pt x="7284" y="97682"/>
                  </a:lnTo>
                  <a:lnTo>
                    <a:pt x="27567" y="58457"/>
                  </a:lnTo>
                  <a:lnTo>
                    <a:pt x="58495" y="27541"/>
                  </a:lnTo>
                  <a:lnTo>
                    <a:pt x="97716" y="7275"/>
                  </a:lnTo>
                  <a:lnTo>
                    <a:pt x="142875" y="0"/>
                  </a:lnTo>
                  <a:lnTo>
                    <a:pt x="10372661" y="0"/>
                  </a:lnTo>
                  <a:lnTo>
                    <a:pt x="10417867" y="7275"/>
                  </a:lnTo>
                  <a:lnTo>
                    <a:pt x="10457123" y="27541"/>
                  </a:lnTo>
                  <a:lnTo>
                    <a:pt x="10488077" y="58457"/>
                  </a:lnTo>
                  <a:lnTo>
                    <a:pt x="10508374" y="97682"/>
                  </a:lnTo>
                  <a:lnTo>
                    <a:pt x="10515663" y="142875"/>
                  </a:lnTo>
                  <a:lnTo>
                    <a:pt x="10515663" y="714311"/>
                  </a:lnTo>
                  <a:lnTo>
                    <a:pt x="10508374" y="759470"/>
                  </a:lnTo>
                  <a:lnTo>
                    <a:pt x="10488077" y="798690"/>
                  </a:lnTo>
                  <a:lnTo>
                    <a:pt x="10457123" y="829619"/>
                  </a:lnTo>
                  <a:lnTo>
                    <a:pt x="10417867" y="849902"/>
                  </a:lnTo>
                  <a:lnTo>
                    <a:pt x="10372661" y="857186"/>
                  </a:lnTo>
                  <a:lnTo>
                    <a:pt x="142875" y="857186"/>
                  </a:lnTo>
                  <a:lnTo>
                    <a:pt x="97716" y="849902"/>
                  </a:lnTo>
                  <a:lnTo>
                    <a:pt x="58495" y="829619"/>
                  </a:lnTo>
                  <a:lnTo>
                    <a:pt x="27567" y="798690"/>
                  </a:lnTo>
                  <a:lnTo>
                    <a:pt x="7284" y="759470"/>
                  </a:lnTo>
                  <a:lnTo>
                    <a:pt x="0" y="714311"/>
                  </a:lnTo>
                  <a:lnTo>
                    <a:pt x="0" y="142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5042" y="1995741"/>
            <a:ext cx="10032365" cy="3940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mass.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Calibri"/>
                <a:cs typeface="Calibri"/>
              </a:rPr>
              <a:t>Concordant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gender.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80"/>
              </a:lnSpc>
              <a:spcBef>
                <a:spcPts val="2300"/>
              </a:spcBef>
            </a:pP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maximum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vertical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pool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(MVP)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less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cm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sac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sac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(MVP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&gt;8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cm).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0" dirty="0">
                <a:latin typeface="Calibri"/>
                <a:cs typeface="Calibri"/>
              </a:rPr>
              <a:t>p</a:t>
            </a:r>
            <a:r>
              <a:rPr sz="2750" spc="20" dirty="0">
                <a:latin typeface="Calibri"/>
                <a:cs typeface="Calibri"/>
              </a:rPr>
              <a:t>p</a:t>
            </a:r>
            <a:r>
              <a:rPr sz="2750" spc="25" dirty="0">
                <a:latin typeface="Calibri"/>
                <a:cs typeface="Calibri"/>
              </a:rPr>
              <a:t>e</a:t>
            </a:r>
            <a:r>
              <a:rPr sz="2750" spc="-75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0" dirty="0">
                <a:latin typeface="Calibri"/>
                <a:cs typeface="Calibri"/>
              </a:rPr>
              <a:t>n</a:t>
            </a:r>
            <a:r>
              <a:rPr sz="2750" spc="5" dirty="0">
                <a:latin typeface="Calibri"/>
                <a:cs typeface="Calibri"/>
              </a:rPr>
              <a:t>c</a:t>
            </a:r>
            <a:r>
              <a:rPr sz="2750" spc="-50" dirty="0">
                <a:latin typeface="Calibri"/>
                <a:cs typeface="Calibri"/>
              </a:rPr>
              <a:t>e</a:t>
            </a:r>
            <a:r>
              <a:rPr sz="2750" spc="75" dirty="0">
                <a:latin typeface="Calibri"/>
                <a:cs typeface="Calibri"/>
              </a:rPr>
              <a:t>s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Calibri"/>
                <a:cs typeface="Calibri"/>
              </a:rPr>
              <a:t>Haemodynamic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cardiac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compromise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36168"/>
            <a:ext cx="694245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  <a:tabLst>
                <a:tab pos="1221740" algn="l"/>
              </a:tabLst>
            </a:pPr>
            <a:r>
              <a:rPr sz="3950" spc="-20" dirty="0"/>
              <a:t>TTTS</a:t>
            </a:r>
            <a:r>
              <a:rPr sz="3950" dirty="0"/>
              <a:t>	graded</a:t>
            </a:r>
            <a:r>
              <a:rPr sz="3950" spc="-10" dirty="0"/>
              <a:t> </a:t>
            </a:r>
            <a:r>
              <a:rPr sz="3950" dirty="0"/>
              <a:t>in</a:t>
            </a:r>
            <a:r>
              <a:rPr sz="3950" spc="5" dirty="0"/>
              <a:t> </a:t>
            </a:r>
            <a:r>
              <a:rPr sz="3950" dirty="0"/>
              <a:t>severity</a:t>
            </a:r>
            <a:r>
              <a:rPr sz="3950" spc="15" dirty="0"/>
              <a:t> </a:t>
            </a:r>
            <a:r>
              <a:rPr sz="3950" spc="-10" dirty="0"/>
              <a:t>according </a:t>
            </a:r>
            <a:r>
              <a:rPr sz="3950" dirty="0"/>
              <a:t>Quintero</a:t>
            </a:r>
            <a:r>
              <a:rPr sz="3950" spc="-70" dirty="0"/>
              <a:t> </a:t>
            </a:r>
            <a:r>
              <a:rPr sz="3950" spc="-10" dirty="0"/>
              <a:t>staging: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68959" y="1892299"/>
            <a:ext cx="9273540" cy="24999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9235">
              <a:lnSpc>
                <a:spcPct val="922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I: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donor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visible.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twins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normal.</a:t>
            </a:r>
            <a:endParaRPr sz="2750">
              <a:latin typeface="Calibri"/>
              <a:cs typeface="Calibri"/>
            </a:endParaRPr>
          </a:p>
          <a:p>
            <a:pPr marL="241300" marR="232410" indent="-229235">
              <a:lnSpc>
                <a:spcPts val="3000"/>
              </a:lnSpc>
              <a:spcBef>
                <a:spcPts val="110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II: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sequence,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but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donor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visualized.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both </a:t>
            </a:r>
            <a:r>
              <a:rPr sz="2750" dirty="0">
                <a:latin typeface="Calibri"/>
                <a:cs typeface="Calibri"/>
              </a:rPr>
              <a:t>twins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normal.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Cont…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109200" cy="26339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5080" indent="-229235">
              <a:lnSpc>
                <a:spcPct val="918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III: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sequence,</a:t>
            </a:r>
            <a:r>
              <a:rPr sz="2750" spc="-20" dirty="0">
                <a:latin typeface="Calibri"/>
                <a:cs typeface="Calibri"/>
              </a:rPr>
              <a:t> non- </a:t>
            </a:r>
            <a:r>
              <a:rPr sz="2750" dirty="0">
                <a:latin typeface="Calibri"/>
                <a:cs typeface="Calibri"/>
              </a:rPr>
              <a:t>visualized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abnormal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Dopplers.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There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absent/reversed </a:t>
            </a:r>
            <a:r>
              <a:rPr sz="2750" dirty="0">
                <a:latin typeface="Calibri"/>
                <a:cs typeface="Calibri"/>
              </a:rPr>
              <a:t>end-diastolic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velocity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artery,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reversed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flow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a-</a:t>
            </a:r>
            <a:r>
              <a:rPr sz="2750" spc="-20" dirty="0">
                <a:latin typeface="Calibri"/>
                <a:cs typeface="Calibri"/>
              </a:rPr>
              <a:t>wave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DV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pulsatile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flow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vein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either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fetus.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IV: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signs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hydrops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died.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95275"/>
            <a:ext cx="1000125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/>
              <a:t>Treatment</a:t>
            </a:r>
            <a:r>
              <a:rPr spc="-14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20" dirty="0"/>
              <a:t>TTTS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9051925" cy="40036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Referred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tertiary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Management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options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include: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Expectant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management;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spc="-10" dirty="0">
                <a:latin typeface="Calibri"/>
                <a:cs typeface="Calibri"/>
              </a:rPr>
              <a:t>Amnioreduction.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Septostomy.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Selective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feticide.</a:t>
            </a: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ts val="3080"/>
              </a:lnSpc>
              <a:spcBef>
                <a:spcPts val="97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Fetoscopic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laser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ablation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vascular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anastomoses.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(definitive 	</a:t>
            </a:r>
            <a:r>
              <a:rPr sz="2750" dirty="0">
                <a:latin typeface="Calibri"/>
                <a:cs typeface="Calibri"/>
              </a:rPr>
              <a:t>treatment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severe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(defined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Quintero stage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above)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866" y="1030738"/>
            <a:ext cx="10200216" cy="534202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61937"/>
            <a:ext cx="56407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4D5155"/>
                </a:solidFill>
                <a:latin typeface="Calibri"/>
                <a:cs typeface="Calibri"/>
              </a:rPr>
              <a:t>Fetoscopic</a:t>
            </a:r>
            <a:r>
              <a:rPr spc="-145" dirty="0">
                <a:solidFill>
                  <a:srgbClr val="4D515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D5155"/>
                </a:solidFill>
                <a:latin typeface="Calibri"/>
                <a:cs typeface="Calibri"/>
              </a:rPr>
              <a:t>laser</a:t>
            </a:r>
            <a:r>
              <a:rPr spc="-80" dirty="0">
                <a:solidFill>
                  <a:srgbClr val="4D5155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D5155"/>
                </a:solidFill>
                <a:latin typeface="Calibri"/>
                <a:cs typeface="Calibri"/>
              </a:rPr>
              <a:t>ablation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550" y="1209675"/>
            <a:ext cx="56388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72" y="1070610"/>
            <a:ext cx="64985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Umbilical</a:t>
            </a:r>
            <a:r>
              <a:rPr spc="-150" dirty="0"/>
              <a:t> </a:t>
            </a:r>
            <a:r>
              <a:rPr dirty="0"/>
              <a:t>cord</a:t>
            </a:r>
            <a:r>
              <a:rPr spc="-175" dirty="0"/>
              <a:t> </a:t>
            </a:r>
            <a:r>
              <a:rPr spc="-10" dirty="0"/>
              <a:t>entanglement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8025" y="-1"/>
            <a:ext cx="718185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276225"/>
            <a:ext cx="94869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3699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0" dirty="0"/>
              <a:t>Antenatal</a:t>
            </a:r>
            <a:r>
              <a:rPr spc="-200" dirty="0"/>
              <a:t> </a:t>
            </a:r>
            <a:r>
              <a:rPr spc="-10" dirty="0"/>
              <a:t>care: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276205" cy="18611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1816100" indent="-229235">
              <a:lnSpc>
                <a:spcPts val="308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pregnancies: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8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antenatal appointments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9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appointments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171450"/>
            <a:ext cx="154305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Screening</a:t>
            </a:r>
            <a:r>
              <a:rPr spc="-185" dirty="0"/>
              <a:t> </a:t>
            </a:r>
            <a:r>
              <a:rPr dirty="0"/>
              <a:t>in</a:t>
            </a:r>
            <a:r>
              <a:rPr spc="-185" dirty="0"/>
              <a:t> </a:t>
            </a:r>
            <a:r>
              <a:rPr spc="-25" dirty="0"/>
              <a:t>multiple</a:t>
            </a:r>
            <a:r>
              <a:rPr spc="-15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12245"/>
            <a:ext cx="6802755" cy="2591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625" marR="5080" indent="-162560">
              <a:lnSpc>
                <a:spcPct val="122900"/>
              </a:lnSpc>
              <a:spcBef>
                <a:spcPts val="90"/>
              </a:spcBef>
              <a:buFont typeface="Arial MT"/>
              <a:buChar char="•"/>
              <a:tabLst>
                <a:tab pos="174625" algn="l"/>
                <a:tab pos="240029" algn="l"/>
              </a:tabLst>
            </a:pPr>
            <a:r>
              <a:rPr sz="2750" dirty="0">
                <a:latin typeface="Calibri"/>
                <a:cs typeface="Calibri"/>
              </a:rPr>
              <a:t>	First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trimester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scan(crown–rump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(CRL) </a:t>
            </a:r>
            <a:r>
              <a:rPr sz="2750" dirty="0">
                <a:latin typeface="Calibri"/>
                <a:cs typeface="Calibri"/>
              </a:rPr>
              <a:t>11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0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days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 13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6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days.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accurately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estimate gestational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age.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determine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chorionicity.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screen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Down’s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syndrome.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8425" y="123825"/>
            <a:ext cx="173355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5" y="313118"/>
            <a:ext cx="91700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Diet,</a:t>
            </a:r>
            <a:r>
              <a:rPr spc="-225" dirty="0"/>
              <a:t> </a:t>
            </a:r>
            <a:r>
              <a:rPr spc="-50" dirty="0"/>
              <a:t>lifestyle</a:t>
            </a:r>
            <a:r>
              <a:rPr spc="-200" dirty="0"/>
              <a:t> </a:t>
            </a:r>
            <a:r>
              <a:rPr spc="-10" dirty="0"/>
              <a:t>and</a:t>
            </a:r>
            <a:r>
              <a:rPr spc="-215" dirty="0"/>
              <a:t> </a:t>
            </a:r>
            <a:r>
              <a:rPr spc="-40" dirty="0"/>
              <a:t>nutritional</a:t>
            </a:r>
            <a:r>
              <a:rPr spc="-165" dirty="0"/>
              <a:t> </a:t>
            </a:r>
            <a:r>
              <a:rPr spc="-25" dirty="0"/>
              <a:t>supplements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2795" y="1403413"/>
            <a:ext cx="8018145" cy="43402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04165" marR="689610" indent="-292735">
              <a:lnSpc>
                <a:spcPct val="103499"/>
              </a:lnSpc>
              <a:spcBef>
                <a:spcPts val="10"/>
              </a:spcBef>
              <a:buSzPct val="98181"/>
              <a:buFont typeface="Wingdings"/>
              <a:buChar char=""/>
              <a:tabLst>
                <a:tab pos="304165" algn="l"/>
                <a:tab pos="328930" algn="l"/>
              </a:tabLst>
            </a:pPr>
            <a:r>
              <a:rPr sz="2750" dirty="0">
                <a:latin typeface="Calibri"/>
                <a:cs typeface="Calibri"/>
              </a:rPr>
              <a:t>	Give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same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advice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about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diet,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lifestyle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nutritional </a:t>
            </a:r>
            <a:r>
              <a:rPr sz="2750" dirty="0">
                <a:latin typeface="Calibri"/>
                <a:cs typeface="Calibri"/>
              </a:rPr>
              <a:t>supplements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routine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304165" marR="5080" indent="-292100">
              <a:lnSpc>
                <a:spcPts val="3379"/>
              </a:lnSpc>
              <a:spcBef>
                <a:spcPts val="125"/>
              </a:spcBef>
              <a:buSzPct val="98181"/>
              <a:buFont typeface="Wingdings"/>
              <a:buChar char=""/>
              <a:tabLst>
                <a:tab pos="304165" algn="l"/>
                <a:tab pos="329565" algn="l"/>
              </a:tabLst>
            </a:pPr>
            <a:r>
              <a:rPr sz="2750" dirty="0">
                <a:latin typeface="Calibri"/>
                <a:cs typeface="Calibri"/>
              </a:rPr>
              <a:t>	Higher incidence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anaemia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or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compared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</a:t>
            </a:r>
            <a:endParaRPr sz="2750">
              <a:latin typeface="Calibri"/>
              <a:cs typeface="Calibri"/>
            </a:endParaRPr>
          </a:p>
          <a:p>
            <a:pPr marL="304165">
              <a:lnSpc>
                <a:spcPct val="100000"/>
              </a:lnSpc>
              <a:spcBef>
                <a:spcPts val="30"/>
              </a:spcBef>
            </a:pP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304165" marR="109855" indent="-291465">
              <a:lnSpc>
                <a:spcPct val="102400"/>
              </a:lnSpc>
              <a:buSzPct val="98181"/>
              <a:buFont typeface="Wingdings"/>
              <a:buChar char=""/>
              <a:tabLst>
                <a:tab pos="304165" algn="l"/>
                <a:tab pos="330200" algn="l"/>
              </a:tabLst>
            </a:pPr>
            <a:r>
              <a:rPr sz="2750" dirty="0">
                <a:latin typeface="Calibri"/>
                <a:cs typeface="Calibri"/>
              </a:rPr>
              <a:t>	Perform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full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blood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count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20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24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</a:t>
            </a:r>
            <a:r>
              <a:rPr sz="2750" dirty="0">
                <a:latin typeface="Calibri"/>
                <a:cs typeface="Calibri"/>
              </a:rPr>
              <a:t>identify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who</a:t>
            </a:r>
            <a:endParaRPr sz="2750">
              <a:latin typeface="Calibri"/>
              <a:cs typeface="Calibri"/>
            </a:endParaRPr>
          </a:p>
          <a:p>
            <a:pPr marL="304165" marR="391160">
              <a:lnSpc>
                <a:spcPct val="102400"/>
              </a:lnSpc>
              <a:spcBef>
                <a:spcPts val="75"/>
              </a:spcBef>
            </a:pPr>
            <a:r>
              <a:rPr sz="2750" dirty="0">
                <a:latin typeface="Calibri"/>
                <a:cs typeface="Calibri"/>
              </a:rPr>
              <a:t>need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early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supplementation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iron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folic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acid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. </a:t>
            </a:r>
            <a:r>
              <a:rPr sz="2750" dirty="0">
                <a:latin typeface="Calibri"/>
                <a:cs typeface="Calibri"/>
              </a:rPr>
              <a:t>Repeat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28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routine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Anomaly</a:t>
            </a:r>
            <a:r>
              <a:rPr spc="-180" dirty="0"/>
              <a:t> </a:t>
            </a:r>
            <a:r>
              <a:rPr spc="-20" dirty="0"/>
              <a:t>scan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57" y="1812353"/>
            <a:ext cx="10036810" cy="249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Higher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rates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congenital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anomalies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compared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fetuses.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Monozygotic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twins(two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three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more)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Anencephaly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holoprosencephaly.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0" y="190500"/>
            <a:ext cx="17145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Growth</a:t>
            </a:r>
            <a:r>
              <a:rPr spc="-190" dirty="0"/>
              <a:t> </a:t>
            </a:r>
            <a:r>
              <a:rPr spc="-30" dirty="0"/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334" y="1686813"/>
            <a:ext cx="8801735" cy="4197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FGR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  <a:tab pos="4349750" algn="l"/>
              </a:tabLst>
            </a:pPr>
            <a:r>
              <a:rPr sz="2750" dirty="0">
                <a:latin typeface="Calibri"/>
                <a:cs typeface="Calibri"/>
              </a:rPr>
              <a:t>Discrepancy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25%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greater</a:t>
            </a:r>
            <a:r>
              <a:rPr sz="2750" dirty="0">
                <a:latin typeface="Calibri"/>
                <a:cs typeface="Calibri"/>
              </a:rPr>
              <a:t>	considered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clinically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significant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growth,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Fetal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anomaly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death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TTTS.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350" y="190500"/>
            <a:ext cx="1914525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51257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Timing</a:t>
            </a:r>
            <a:r>
              <a:rPr spc="-21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Birth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6235" marR="2555240" indent="-344170">
              <a:lnSpc>
                <a:spcPct val="102400"/>
              </a:lnSpc>
              <a:spcBef>
                <a:spcPts val="50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5" dirty="0"/>
              <a:t> </a:t>
            </a:r>
            <a:r>
              <a:rPr dirty="0"/>
              <a:t>At</a:t>
            </a:r>
            <a:r>
              <a:rPr spc="5" dirty="0"/>
              <a:t> </a:t>
            </a:r>
            <a:r>
              <a:rPr dirty="0"/>
              <a:t>36</a:t>
            </a:r>
            <a:r>
              <a:rPr spc="10" dirty="0"/>
              <a:t> </a:t>
            </a:r>
            <a:r>
              <a:rPr dirty="0"/>
              <a:t>weeks</a:t>
            </a:r>
            <a:r>
              <a:rPr spc="2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/>
              <a:t>women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an</a:t>
            </a:r>
            <a:r>
              <a:rPr spc="5" dirty="0"/>
              <a:t> </a:t>
            </a:r>
            <a:r>
              <a:rPr spc="-10" dirty="0"/>
              <a:t>uncomplicated </a:t>
            </a:r>
            <a:r>
              <a:rPr dirty="0"/>
              <a:t>monochorionic</a:t>
            </a:r>
            <a:r>
              <a:rPr spc="100" dirty="0"/>
              <a:t> </a:t>
            </a:r>
            <a:r>
              <a:rPr dirty="0"/>
              <a:t>diamniotic</a:t>
            </a:r>
            <a:r>
              <a:rPr spc="40" dirty="0"/>
              <a:t> </a:t>
            </a:r>
            <a:r>
              <a:rPr dirty="0"/>
              <a:t>twin</a:t>
            </a:r>
            <a:r>
              <a:rPr spc="25" dirty="0"/>
              <a:t> </a:t>
            </a:r>
            <a:r>
              <a:rPr spc="-10" dirty="0"/>
              <a:t>pregnancy</a:t>
            </a:r>
          </a:p>
          <a:p>
            <a:pPr marL="356235" marR="5080" indent="-344170">
              <a:lnSpc>
                <a:spcPct val="101299"/>
              </a:lnSpc>
              <a:spcBef>
                <a:spcPts val="1015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10" dirty="0"/>
              <a:t> </a:t>
            </a:r>
            <a:r>
              <a:rPr dirty="0"/>
              <a:t>Between</a:t>
            </a:r>
            <a:r>
              <a:rPr spc="85" dirty="0"/>
              <a:t> </a:t>
            </a:r>
            <a:r>
              <a:rPr dirty="0"/>
              <a:t>32+0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33+6</a:t>
            </a:r>
            <a:r>
              <a:rPr spc="15" dirty="0"/>
              <a:t> </a:t>
            </a:r>
            <a:r>
              <a:rPr dirty="0"/>
              <a:t>weeks</a:t>
            </a:r>
            <a:r>
              <a:rPr spc="35" dirty="0"/>
              <a:t> </a:t>
            </a:r>
            <a:r>
              <a:rPr dirty="0"/>
              <a:t>for</a:t>
            </a:r>
            <a:r>
              <a:rPr spc="55" dirty="0"/>
              <a:t> </a:t>
            </a:r>
            <a:r>
              <a:rPr dirty="0"/>
              <a:t>women</a:t>
            </a:r>
            <a:r>
              <a:rPr spc="20" dirty="0"/>
              <a:t> </a:t>
            </a:r>
            <a:r>
              <a:rPr dirty="0"/>
              <a:t>with an</a:t>
            </a:r>
            <a:r>
              <a:rPr spc="-25" dirty="0"/>
              <a:t> </a:t>
            </a:r>
            <a:r>
              <a:rPr spc="-10" dirty="0"/>
              <a:t>uncomplicate </a:t>
            </a:r>
            <a:r>
              <a:rPr dirty="0"/>
              <a:t>monochorionic</a:t>
            </a:r>
            <a:r>
              <a:rPr spc="-15" dirty="0"/>
              <a:t> </a:t>
            </a:r>
            <a:r>
              <a:rPr dirty="0"/>
              <a:t>monoamniotic</a:t>
            </a:r>
            <a:r>
              <a:rPr spc="45" dirty="0"/>
              <a:t> </a:t>
            </a:r>
            <a:r>
              <a:rPr dirty="0"/>
              <a:t>twin</a:t>
            </a:r>
            <a:r>
              <a:rPr spc="-25" dirty="0"/>
              <a:t> </a:t>
            </a:r>
            <a:r>
              <a:rPr dirty="0"/>
              <a:t>pregnancy</a:t>
            </a:r>
            <a:r>
              <a:rPr spc="85" dirty="0"/>
              <a:t> </a:t>
            </a:r>
            <a:r>
              <a:rPr dirty="0"/>
              <a:t>Twin</a:t>
            </a:r>
            <a:r>
              <a:rPr spc="-30" dirty="0"/>
              <a:t> </a:t>
            </a:r>
            <a:r>
              <a:rPr dirty="0"/>
              <a:t>and </a:t>
            </a:r>
            <a:r>
              <a:rPr spc="-10" dirty="0"/>
              <a:t>triplet pregnancy</a:t>
            </a:r>
          </a:p>
          <a:p>
            <a:pPr marL="356235" marR="822960" indent="-344170">
              <a:lnSpc>
                <a:spcPts val="3379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-5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35</a:t>
            </a:r>
            <a:r>
              <a:rPr spc="10" dirty="0"/>
              <a:t> </a:t>
            </a:r>
            <a:r>
              <a:rPr dirty="0"/>
              <a:t>weeks</a:t>
            </a:r>
            <a:r>
              <a:rPr spc="20" dirty="0"/>
              <a:t> </a:t>
            </a:r>
            <a:r>
              <a:rPr dirty="0"/>
              <a:t>for</a:t>
            </a:r>
            <a:r>
              <a:rPr spc="40" dirty="0"/>
              <a:t> </a:t>
            </a:r>
            <a:r>
              <a:rPr dirty="0"/>
              <a:t>women</a:t>
            </a:r>
            <a:r>
              <a:rPr spc="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uncomplicated</a:t>
            </a:r>
            <a:r>
              <a:rPr spc="35" dirty="0"/>
              <a:t> </a:t>
            </a:r>
            <a:r>
              <a:rPr spc="-10" dirty="0"/>
              <a:t>trichorionic </a:t>
            </a:r>
            <a:r>
              <a:rPr dirty="0"/>
              <a:t>triamniotic</a:t>
            </a:r>
            <a:r>
              <a:rPr spc="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dichorionic</a:t>
            </a:r>
            <a:r>
              <a:rPr spc="75" dirty="0"/>
              <a:t> </a:t>
            </a:r>
            <a:r>
              <a:rPr dirty="0"/>
              <a:t>triamniotic</a:t>
            </a:r>
            <a:r>
              <a:rPr spc="10" dirty="0"/>
              <a:t> </a:t>
            </a:r>
            <a:r>
              <a:rPr dirty="0"/>
              <a:t>triplet</a:t>
            </a:r>
            <a:r>
              <a:rPr spc="120" dirty="0"/>
              <a:t> </a:t>
            </a:r>
            <a:r>
              <a:rPr spc="-10" dirty="0"/>
              <a:t>pregnancy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809" y="2488945"/>
            <a:ext cx="433070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Mode</a:t>
            </a:r>
            <a:r>
              <a:rPr sz="6000" spc="-225" dirty="0"/>
              <a:t> </a:t>
            </a:r>
            <a:r>
              <a:rPr sz="6000" dirty="0"/>
              <a:t>Of</a:t>
            </a:r>
            <a:r>
              <a:rPr sz="6000" spc="-175" dirty="0"/>
              <a:t> </a:t>
            </a:r>
            <a:r>
              <a:rPr sz="6000" spc="-10" dirty="0"/>
              <a:t>Birth</a:t>
            </a:r>
            <a:endParaRPr sz="6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9004" y="1169098"/>
            <a:ext cx="7840980" cy="56184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663700">
              <a:lnSpc>
                <a:spcPct val="102299"/>
              </a:lnSpc>
              <a:spcBef>
                <a:spcPts val="50"/>
              </a:spcBef>
            </a:pPr>
            <a:r>
              <a:rPr sz="2750" b="1" dirty="0">
                <a:latin typeface="Calibri"/>
                <a:cs typeface="Calibri"/>
              </a:rPr>
              <a:t>Twin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pregnancy: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dichorionic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diamniotic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or </a:t>
            </a:r>
            <a:r>
              <a:rPr sz="2750" b="1" dirty="0">
                <a:latin typeface="Calibri"/>
                <a:cs typeface="Calibri"/>
              </a:rPr>
              <a:t>monochorionic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diamniotic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-50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2750" dirty="0">
                <a:latin typeface="Calibri"/>
                <a:cs typeface="Calibri"/>
              </a:rPr>
              <a:t>Women with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 </a:t>
            </a:r>
            <a:r>
              <a:rPr sz="2750" dirty="0">
                <a:latin typeface="Calibri"/>
                <a:cs typeface="Calibri"/>
              </a:rPr>
              <a:t>planning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their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mode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vaginal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caesarean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safe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choices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for </a:t>
            </a:r>
            <a:r>
              <a:rPr sz="2750" dirty="0">
                <a:latin typeface="Calibri"/>
                <a:cs typeface="Calibri"/>
              </a:rPr>
              <a:t>them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their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babies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apply:</a:t>
            </a:r>
            <a:endParaRPr sz="2750">
              <a:latin typeface="Calibri"/>
              <a:cs typeface="Calibri"/>
            </a:endParaRPr>
          </a:p>
          <a:p>
            <a:pPr marL="193040" marR="938530" indent="-180975">
              <a:lnSpc>
                <a:spcPct val="72800"/>
              </a:lnSpc>
              <a:spcBef>
                <a:spcPts val="2555"/>
              </a:spcBef>
              <a:buSzPct val="96363"/>
              <a:buChar char="•"/>
              <a:tabLst>
                <a:tab pos="19431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remains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has 	</a:t>
            </a:r>
            <a:r>
              <a:rPr sz="2750" dirty="0">
                <a:latin typeface="Calibri"/>
                <a:cs typeface="Calibri"/>
              </a:rPr>
              <a:t>progressed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beyond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32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1955"/>
              </a:lnSpc>
            </a:pPr>
            <a:r>
              <a:rPr sz="2750" spc="-10" dirty="0">
                <a:latin typeface="Calibri"/>
                <a:cs typeface="Calibri"/>
              </a:rPr>
              <a:t>weeks</a:t>
            </a:r>
            <a:endParaRPr sz="2750">
              <a:latin typeface="Calibri"/>
              <a:cs typeface="Calibri"/>
            </a:endParaRPr>
          </a:p>
          <a:p>
            <a:pPr marL="269875" indent="-257175">
              <a:lnSpc>
                <a:spcPts val="2780"/>
              </a:lnSpc>
              <a:buSzPct val="96363"/>
              <a:buChar char="•"/>
              <a:tabLst>
                <a:tab pos="269875" algn="l"/>
              </a:tabLst>
            </a:pPr>
            <a:r>
              <a:rPr sz="2750" dirty="0">
                <a:latin typeface="Calibri"/>
                <a:cs typeface="Calibri"/>
              </a:rPr>
              <a:t>there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obstetric</a:t>
            </a:r>
            <a:r>
              <a:rPr sz="2750" spc="-10" dirty="0">
                <a:latin typeface="Calibri"/>
                <a:cs typeface="Calibri"/>
              </a:rPr>
              <a:t> contraindications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labour</a:t>
            </a:r>
            <a:endParaRPr sz="2750">
              <a:latin typeface="Calibri"/>
              <a:cs typeface="Calibri"/>
            </a:endParaRPr>
          </a:p>
          <a:p>
            <a:pPr marL="193675" indent="-180975">
              <a:lnSpc>
                <a:spcPts val="3225"/>
              </a:lnSpc>
              <a:buSzPct val="96363"/>
              <a:buChar char="•"/>
              <a:tabLst>
                <a:tab pos="193675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first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baby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cephalic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(head-</a:t>
            </a:r>
            <a:r>
              <a:rPr sz="2750" spc="-10" dirty="0">
                <a:latin typeface="Calibri"/>
                <a:cs typeface="Calibri"/>
              </a:rPr>
              <a:t>first)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  <a:spcBef>
                <a:spcPts val="80"/>
              </a:spcBef>
            </a:pPr>
            <a:r>
              <a:rPr sz="2750" dirty="0">
                <a:latin typeface="Calibri"/>
                <a:cs typeface="Calibri"/>
              </a:rPr>
              <a:t>presentation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193675" marR="237490" indent="-181610">
              <a:lnSpc>
                <a:spcPct val="72800"/>
              </a:lnSpc>
              <a:spcBef>
                <a:spcPts val="600"/>
              </a:spcBef>
              <a:buSzPct val="96363"/>
              <a:buChar char="•"/>
              <a:tabLst>
                <a:tab pos="194945" algn="l"/>
              </a:tabLst>
            </a:pPr>
            <a:r>
              <a:rPr sz="2750" dirty="0">
                <a:latin typeface="Calibri"/>
                <a:cs typeface="Calibri"/>
              </a:rPr>
              <a:t>there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significant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size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discordance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	</a:t>
            </a:r>
            <a:r>
              <a:rPr sz="2750" spc="-10" dirty="0">
                <a:latin typeface="Calibri"/>
                <a:cs typeface="Calibri"/>
              </a:rPr>
              <a:t>twins.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821" y="609282"/>
            <a:ext cx="38982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Mode</a:t>
            </a:r>
            <a:r>
              <a:rPr spc="-185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85302"/>
            <a:ext cx="9728835" cy="167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marR="5080" indent="-227965">
              <a:lnSpc>
                <a:spcPct val="9170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Twin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pregnancy:</a:t>
            </a:r>
            <a:r>
              <a:rPr sz="3200" b="1" spc="-1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monochorionic</a:t>
            </a:r>
            <a:r>
              <a:rPr sz="3200" b="1" spc="-1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monoamniotic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caesarean 	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monoamniotic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twin 	</a:t>
            </a:r>
            <a:r>
              <a:rPr sz="2750" dirty="0">
                <a:latin typeface="Calibri"/>
                <a:cs typeface="Calibri"/>
              </a:rPr>
              <a:t>pregnancy:at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(between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32+0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33+6 	</a:t>
            </a:r>
            <a:r>
              <a:rPr sz="2750" spc="-10" dirty="0">
                <a:latin typeface="Calibri"/>
                <a:cs typeface="Calibri"/>
              </a:rPr>
              <a:t>weeks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AD5-F7DF-3CC7-D78F-28F5C396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677108"/>
          </a:xfrm>
        </p:spPr>
        <p:txBody>
          <a:bodyPr/>
          <a:lstStyle/>
          <a:p>
            <a:r>
              <a:rPr lang="en-US" dirty="0"/>
              <a:t>Bioethics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A22B-C40B-A777-C4A3-54C9AC57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9909810" cy="5252143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bioethics of multiple pregnancy primarily revolve around the ethical considerations surrounding the increased risks to both the mother and fetuses in a multiple pregnancy, particularly when considering interventions like multifetal pregnancy reduction (MFPR), where a decision might be made to selectively terminate some fetuses to improve the chances of survival for the remaining ones; this raises complex questions about the moral status of the fetus and the balance between the mother's health and the potential lives of multiple fetuses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Learning</a:t>
            </a:r>
            <a:r>
              <a:rPr spc="-165" dirty="0"/>
              <a:t> </a:t>
            </a:r>
            <a:r>
              <a:rPr spc="-35" dirty="0"/>
              <a:t>Objectives</a:t>
            </a:r>
            <a:r>
              <a:rPr spc="-180" dirty="0"/>
              <a:t> </a:t>
            </a:r>
            <a:r>
              <a:rPr spc="-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1102" y="1767395"/>
            <a:ext cx="7468234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Definition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multiple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Types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 multiple</a:t>
            </a:r>
            <a:r>
              <a:rPr sz="2750" spc="-10" dirty="0">
                <a:latin typeface="Calibri"/>
                <a:cs typeface="Calibri"/>
              </a:rPr>
              <a:t> pregnancies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Diagnosis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Complications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associated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multiple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Management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0A4A-71BF-9B22-7449-B820400D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55399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Future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67023-C9F5-1296-02F6-8B5A781C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9909810" cy="3720570"/>
          </a:xfrm>
        </p:spPr>
        <p:txBody>
          <a:bodyPr/>
          <a:lstStyle/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Kilby MD, Bricker L, Royal College of Obstetricians and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Gynaecologists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Management of Monochorionic Twin Pregnancy Green‐Top Guideline No. 51 (2024 Partial Update). BJOG: An International Journal of Obstetrics &amp; Gynaecology.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Taylor MJ. The management of multiple pregnancy. Early human development. 2006 Jun 1;82(6):365-70.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844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34BD-02C9-AFD8-1325-7FB7EA7C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1092"/>
            <a:ext cx="9927590" cy="677108"/>
          </a:xfrm>
        </p:spPr>
        <p:txBody>
          <a:bodyPr/>
          <a:lstStyle/>
          <a:p>
            <a:r>
              <a:rPr lang="en-US" b="1" dirty="0"/>
              <a:t>Family Medicine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3C5252-BBEA-86FD-4669-8313DE619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157" y="762000"/>
            <a:ext cx="11260443" cy="60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detection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 ultrasound confirmation of multiple gestation and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chorionicity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amnionicity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assessment.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Frequent prenatal visits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assess fetal growth, maternal health, and early signs of complications.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Nutritional counseling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optimize maternal weight gain and supplement iron, folic acid, and protein intake.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Screening &amp; timely referrals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maternal-fetal medicine (MFM) specialists for high-risk pregnancies.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Holistic, patient-centered counseling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expectations, risks, and lifestyle adjustments.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support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maternal anxiety and postpartum depression risks (higher in multiple births).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Integration of family and social support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assist with childcare and postpartum challenges.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Providing postnatal care </a:t>
            </a:r>
          </a:p>
        </p:txBody>
      </p:sp>
    </p:spTree>
    <p:extLst>
      <p:ext uri="{BB962C8B-B14F-4D97-AF65-F5344CB8AC3E}">
        <p14:creationId xmlns:p14="http://schemas.microsoft.com/office/powerpoint/2010/main" val="3036748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0625" y="104774"/>
            <a:ext cx="30626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THANK</a:t>
            </a:r>
            <a:r>
              <a:rPr sz="4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spc="-40" dirty="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038223"/>
            <a:ext cx="8210550" cy="5714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27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latin typeface="Calibri"/>
                <a:cs typeface="Calibri"/>
              </a:rPr>
              <a:t>DEFINITION</a:t>
            </a:r>
            <a:r>
              <a:rPr sz="3950" spc="-160" dirty="0">
                <a:latin typeface="Calibri"/>
                <a:cs typeface="Calibri"/>
              </a:rPr>
              <a:t> </a:t>
            </a:r>
            <a:r>
              <a:rPr sz="3950" spc="-50" dirty="0">
                <a:latin typeface="Calibri"/>
                <a:cs typeface="Calibri"/>
              </a:rPr>
              <a:t>: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226" y="1956688"/>
            <a:ext cx="7428230" cy="8559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235" marR="5080" indent="-344170">
              <a:lnSpc>
                <a:spcPts val="2930"/>
              </a:lnSpc>
              <a:spcBef>
                <a:spcPts val="760"/>
              </a:spcBef>
              <a:buFont typeface="Arial MT"/>
              <a:buChar char="•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Any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pregnancy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which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two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more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embryos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or </a:t>
            </a:r>
            <a:r>
              <a:rPr sz="3000" spc="-45" dirty="0">
                <a:latin typeface="Calibri"/>
                <a:cs typeface="Calibri"/>
              </a:rPr>
              <a:t>fetuses</a:t>
            </a:r>
            <a:r>
              <a:rPr sz="3000" spc="-19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present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uterus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same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time.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27" rIns="0" bIns="0" rtlCol="0">
            <a:spAutoFit/>
          </a:bodyPr>
          <a:lstStyle/>
          <a:p>
            <a:pPr marL="1157605">
              <a:lnSpc>
                <a:spcPct val="100000"/>
              </a:lnSpc>
              <a:spcBef>
                <a:spcPts val="130"/>
              </a:spcBef>
            </a:pPr>
            <a:r>
              <a:rPr sz="3950" spc="-60" dirty="0">
                <a:latin typeface="Calibri"/>
                <a:cs typeface="Calibri"/>
              </a:rPr>
              <a:t>Terminology</a:t>
            </a:r>
            <a:r>
              <a:rPr sz="3950" spc="-16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vs.</a:t>
            </a:r>
            <a:r>
              <a:rPr sz="3950" spc="-10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number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733" y="2001011"/>
            <a:ext cx="5048885" cy="38023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Singletons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Twins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0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two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90" dirty="0">
                <a:latin typeface="Calibri"/>
                <a:cs typeface="Calibri"/>
              </a:rPr>
              <a:t>Triplets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three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Quadruplets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four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Quintuplets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five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sextuplets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six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Septuplets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seven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Cause</a:t>
            </a:r>
            <a:r>
              <a:rPr spc="-150" dirty="0"/>
              <a:t> </a:t>
            </a:r>
            <a:r>
              <a:rPr dirty="0"/>
              <a:t>of</a:t>
            </a:r>
            <a:r>
              <a:rPr spc="-180" dirty="0"/>
              <a:t> </a:t>
            </a:r>
            <a:r>
              <a:rPr spc="-40" dirty="0"/>
              <a:t>increasing</a:t>
            </a:r>
            <a:r>
              <a:rPr spc="-180" dirty="0"/>
              <a:t> </a:t>
            </a:r>
            <a:r>
              <a:rPr spc="-30" dirty="0"/>
              <a:t>Prevalence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42452"/>
            <a:ext cx="9058910" cy="2890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25"/>
              </a:spcBef>
              <a:buSzPct val="116363"/>
              <a:buFont typeface="Arial MT"/>
              <a:buChar char="•"/>
              <a:tabLst>
                <a:tab pos="342900" algn="l"/>
              </a:tabLst>
            </a:pP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Fertility</a:t>
            </a:r>
            <a:r>
              <a:rPr sz="2750" spc="-6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drugs</a:t>
            </a:r>
            <a:r>
              <a:rPr sz="2750" spc="-1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to</a:t>
            </a:r>
            <a:r>
              <a:rPr sz="2750" spc="-3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induce</a:t>
            </a:r>
            <a:r>
              <a:rPr sz="2750" spc="1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007D9E"/>
                </a:solidFill>
                <a:latin typeface="Roboto"/>
                <a:cs typeface="Roboto"/>
              </a:rPr>
              <a:t>ovulation</a:t>
            </a:r>
            <a:endParaRPr sz="2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85"/>
              </a:spcBef>
              <a:buFont typeface="Arial MT"/>
              <a:buChar char="•"/>
            </a:pPr>
            <a:endParaRPr sz="275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Assisted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conception(Number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embryos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transferred)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Increasing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maternal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two</a:t>
            </a:r>
            <a:r>
              <a:rPr sz="2750" spc="6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or</a:t>
            </a:r>
            <a:r>
              <a:rPr sz="2750" spc="3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more</a:t>
            </a:r>
            <a:r>
              <a:rPr sz="2750" spc="2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eggs</a:t>
            </a:r>
            <a:r>
              <a:rPr sz="2750" spc="7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during</a:t>
            </a:r>
            <a:r>
              <a:rPr sz="2750" spc="9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a</a:t>
            </a:r>
            <a:r>
              <a:rPr sz="2750" spc="-10" dirty="0">
                <a:solidFill>
                  <a:srgbClr val="2E2E2E"/>
                </a:solidFill>
                <a:latin typeface="Roboto"/>
                <a:cs typeface="Roboto"/>
              </a:rPr>
              <a:t> single 	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menstrual </a:t>
            </a:r>
            <a:r>
              <a:rPr sz="2750" spc="-20" dirty="0">
                <a:solidFill>
                  <a:srgbClr val="2E2E2E"/>
                </a:solidFill>
                <a:latin typeface="Roboto"/>
                <a:cs typeface="Roboto"/>
              </a:rPr>
              <a:t>cycle</a:t>
            </a:r>
            <a:endParaRPr sz="27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550" y="0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581025"/>
            <a:ext cx="10420350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1616</Words>
  <Application>Microsoft Office PowerPoint</Application>
  <PresentationFormat>Widescreen</PresentationFormat>
  <Paragraphs>209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Arial MT</vt:lpstr>
      <vt:lpstr>Calibri</vt:lpstr>
      <vt:lpstr>Calibri Light</vt:lpstr>
      <vt:lpstr>Lucida Sans Unicode</vt:lpstr>
      <vt:lpstr>Roboto</vt:lpstr>
      <vt:lpstr>Times New Roman</vt:lpstr>
      <vt:lpstr>Wingdings</vt:lpstr>
      <vt:lpstr>Office Theme</vt:lpstr>
      <vt:lpstr>Multiple Pregnancies</vt:lpstr>
      <vt:lpstr>University Motto, Vision, Values &amp; Goals</vt:lpstr>
      <vt:lpstr>Learning objectives</vt:lpstr>
      <vt:lpstr>PowerPoint Presentation</vt:lpstr>
      <vt:lpstr>Learning Objectives :</vt:lpstr>
      <vt:lpstr>DEFINITION :</vt:lpstr>
      <vt:lpstr>Terminology vs. number</vt:lpstr>
      <vt:lpstr>Cause of increasing Prevalence</vt:lpstr>
      <vt:lpstr>PowerPoint Presentation</vt:lpstr>
      <vt:lpstr>PowerPoint Presentation</vt:lpstr>
      <vt:lpstr>Multiple pregnancy may be classified according to:</vt:lpstr>
      <vt:lpstr>PowerPoint Presentation</vt:lpstr>
      <vt:lpstr>PowerPoint Presentation</vt:lpstr>
      <vt:lpstr>PowerPoint Presentation</vt:lpstr>
      <vt:lpstr>Monochorionic Pregnancy</vt:lpstr>
      <vt:lpstr>Monozygotic (identical) pregnancy</vt:lpstr>
      <vt:lpstr>Monozygotic Pregnancy</vt:lpstr>
      <vt:lpstr>Result from division of Fertilized Egg</vt:lpstr>
      <vt:lpstr>PowerPoint Presentation</vt:lpstr>
      <vt:lpstr>Dizygotic Twin Pregnancy</vt:lpstr>
      <vt:lpstr>PowerPoint Presentation</vt:lpstr>
      <vt:lpstr>Higher order multiples</vt:lpstr>
      <vt:lpstr>Monochorionic monoamniotic twin pregnancy</vt:lpstr>
      <vt:lpstr>Complications in Multiple Pregnancies</vt:lpstr>
      <vt:lpstr>Maternal Risk</vt:lpstr>
      <vt:lpstr>Complications unique to monochorionic twin pregnancies</vt:lpstr>
      <vt:lpstr>Physiopathology</vt:lpstr>
      <vt:lpstr>PowerPoint Presentation</vt:lpstr>
      <vt:lpstr>PowerPoint Presentation</vt:lpstr>
      <vt:lpstr>TTTS is diagnosed based on the following ultrasound criteria:</vt:lpstr>
      <vt:lpstr>TTTS graded in severity according Quintero staging:</vt:lpstr>
      <vt:lpstr>Cont…</vt:lpstr>
      <vt:lpstr>PowerPoint Presentation</vt:lpstr>
      <vt:lpstr>Treatment of TTTS</vt:lpstr>
      <vt:lpstr>PowerPoint Presentation</vt:lpstr>
      <vt:lpstr>Fetoscopic laser ablation</vt:lpstr>
      <vt:lpstr>Umbilical cord entanglement</vt:lpstr>
      <vt:lpstr>PowerPoint Presentation</vt:lpstr>
      <vt:lpstr>PowerPoint Presentation</vt:lpstr>
      <vt:lpstr>Antenatal care:</vt:lpstr>
      <vt:lpstr>Screening in multiple pregnancy</vt:lpstr>
      <vt:lpstr>Diet, lifestyle and nutritional supplements</vt:lpstr>
      <vt:lpstr>Anomaly scan</vt:lpstr>
      <vt:lpstr>Growth assessments</vt:lpstr>
      <vt:lpstr>Timing of Birth</vt:lpstr>
      <vt:lpstr>Mode Of Birth</vt:lpstr>
      <vt:lpstr>PowerPoint Presentation</vt:lpstr>
      <vt:lpstr>Mode Of Delivery</vt:lpstr>
      <vt:lpstr>Bioethics </vt:lpstr>
      <vt:lpstr>Future Research </vt:lpstr>
      <vt:lpstr>Family Medicine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DELL</cp:lastModifiedBy>
  <cp:revision>11</cp:revision>
  <dcterms:created xsi:type="dcterms:W3CDTF">2025-03-01T05:33:30Z</dcterms:created>
  <dcterms:modified xsi:type="dcterms:W3CDTF">2025-03-01T08:26:07Z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2025-02-06T00:00:00Z</vt:filetime>
  </property>
  <property fmtid="{D5CDD505-2E9C-101B-9397-08002B2CF9AE}" pid="3" name="LastSaved">
    <vt:filetime>2025-03-01T00:00:00Z</vt:filetime>
  </property>
</Properties>
</file>