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24" r:id="rId3"/>
    <p:sldId id="325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5" r:id="rId51"/>
    <p:sldId id="306" r:id="rId52"/>
    <p:sldId id="307" r:id="rId53"/>
    <p:sldId id="304" r:id="rId54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83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7575" y="307593"/>
            <a:ext cx="9927590" cy="130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63470" y="1810638"/>
            <a:ext cx="9909810" cy="3139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6715" y="2417762"/>
            <a:ext cx="477710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0" dirty="0">
                <a:latin typeface="Calibri"/>
                <a:cs typeface="Calibri"/>
              </a:rPr>
              <a:t>Multiple</a:t>
            </a:r>
            <a:r>
              <a:rPr spc="-204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Pregnancies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48100" y="4486275"/>
            <a:ext cx="4257675" cy="15240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969384" y="4561522"/>
            <a:ext cx="3164205" cy="1263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454"/>
              </a:lnSpc>
              <a:spcBef>
                <a:spcPts val="100"/>
              </a:spcBef>
            </a:pPr>
            <a:r>
              <a:rPr sz="3000" dirty="0">
                <a:latin typeface="Calibri"/>
                <a:cs typeface="Calibri"/>
              </a:rPr>
              <a:t>OBS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&amp;</a:t>
            </a:r>
            <a:r>
              <a:rPr sz="3000" spc="-114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GYNAE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Unit</a:t>
            </a:r>
            <a:r>
              <a:rPr sz="3000" spc="-110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II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ts val="3130"/>
              </a:lnSpc>
            </a:pPr>
            <a:r>
              <a:rPr sz="3000" dirty="0">
                <a:latin typeface="Calibri"/>
                <a:cs typeface="Calibri"/>
              </a:rPr>
              <a:t>Holy</a:t>
            </a:r>
            <a:r>
              <a:rPr sz="3000" spc="-1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Family</a:t>
            </a:r>
            <a:r>
              <a:rPr sz="3000" spc="-15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Hospital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ts val="3155"/>
              </a:lnSpc>
            </a:pPr>
            <a:r>
              <a:rPr sz="2900" spc="-10" dirty="0">
                <a:latin typeface="Calibri"/>
                <a:cs typeface="Calibri"/>
              </a:rPr>
              <a:t>Rawalpindi</a:t>
            </a:r>
            <a:endParaRPr sz="29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29650" y="228600"/>
            <a:ext cx="2990850" cy="39528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0075" y="581025"/>
            <a:ext cx="10420350" cy="5638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575" y="5674995"/>
            <a:ext cx="9528810" cy="84074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41300" marR="5080" indent="-229235">
              <a:lnSpc>
                <a:spcPts val="3080"/>
              </a:lnSpc>
              <a:spcBef>
                <a:spcPts val="415"/>
              </a:spcBef>
              <a:buFont typeface="Arial MT"/>
              <a:buChar char="•"/>
              <a:tabLst>
                <a:tab pos="241300" algn="l"/>
              </a:tabLst>
            </a:pPr>
            <a:r>
              <a:rPr sz="2750" dirty="0">
                <a:latin typeface="Calibri"/>
                <a:cs typeface="Calibri"/>
              </a:rPr>
              <a:t>Incidence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monozygotic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and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dizygotic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twin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pregnancies.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DCDA, </a:t>
            </a:r>
            <a:r>
              <a:rPr sz="2750" dirty="0">
                <a:latin typeface="Calibri"/>
                <a:cs typeface="Calibri"/>
              </a:rPr>
              <a:t>dichorionic</a:t>
            </a:r>
            <a:r>
              <a:rPr sz="2750" spc="1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diamniotic;</a:t>
            </a:r>
            <a:r>
              <a:rPr sz="2750" spc="114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MCDA,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monochorionic</a:t>
            </a:r>
            <a:r>
              <a:rPr sz="2750" spc="22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diamniotic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8291" y="476250"/>
            <a:ext cx="8041992" cy="470013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>
              <a:lnSpc>
                <a:spcPts val="4730"/>
              </a:lnSpc>
              <a:spcBef>
                <a:spcPts val="745"/>
              </a:spcBef>
            </a:pPr>
            <a:r>
              <a:rPr spc="-25" dirty="0"/>
              <a:t>Multiple</a:t>
            </a:r>
            <a:r>
              <a:rPr spc="-200" dirty="0"/>
              <a:t> </a:t>
            </a:r>
            <a:r>
              <a:rPr spc="-45" dirty="0"/>
              <a:t>pregnancy</a:t>
            </a:r>
            <a:r>
              <a:rPr spc="-180" dirty="0"/>
              <a:t> </a:t>
            </a:r>
            <a:r>
              <a:rPr spc="-20" dirty="0"/>
              <a:t>may</a:t>
            </a:r>
            <a:r>
              <a:rPr spc="-180" dirty="0"/>
              <a:t> </a:t>
            </a:r>
            <a:r>
              <a:rPr dirty="0"/>
              <a:t>be</a:t>
            </a:r>
            <a:r>
              <a:rPr spc="-185" dirty="0"/>
              <a:t> </a:t>
            </a:r>
            <a:r>
              <a:rPr spc="-10" dirty="0"/>
              <a:t>classified </a:t>
            </a:r>
            <a:r>
              <a:rPr spc="-45" dirty="0"/>
              <a:t>according</a:t>
            </a:r>
            <a:r>
              <a:rPr spc="-160" dirty="0"/>
              <a:t> </a:t>
            </a:r>
            <a:r>
              <a:rPr spc="-25" dirty="0"/>
              <a:t>to: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575" y="2309812"/>
            <a:ext cx="7687309" cy="35204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240665" algn="l"/>
              </a:tabLst>
            </a:pPr>
            <a:r>
              <a:rPr sz="2750" dirty="0">
                <a:latin typeface="Calibri"/>
                <a:cs typeface="Calibri"/>
              </a:rPr>
              <a:t>Number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fetuses: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twins,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triplets,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quadruplets,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etc.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80"/>
              </a:spcBef>
              <a:buFont typeface="Arial MT"/>
              <a:buChar char="•"/>
            </a:pPr>
            <a:endParaRPr sz="2750">
              <a:latin typeface="Calibri"/>
              <a:cs typeface="Calibri"/>
            </a:endParaRPr>
          </a:p>
          <a:p>
            <a:pPr marL="321945" indent="-309245">
              <a:lnSpc>
                <a:spcPct val="100000"/>
              </a:lnSpc>
              <a:buFont typeface="Arial MT"/>
              <a:buChar char="•"/>
              <a:tabLst>
                <a:tab pos="321945" algn="l"/>
              </a:tabLst>
            </a:pPr>
            <a:r>
              <a:rPr sz="2750" dirty="0">
                <a:latin typeface="Calibri"/>
                <a:cs typeface="Calibri"/>
              </a:rPr>
              <a:t>Number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fertilized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eggs: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zygosity.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55"/>
              </a:spcBef>
              <a:buFont typeface="Arial MT"/>
              <a:buChar char="•"/>
            </a:pPr>
            <a:endParaRPr sz="27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Font typeface="Arial MT"/>
              <a:buChar char="•"/>
              <a:tabLst>
                <a:tab pos="240665" algn="l"/>
              </a:tabLst>
            </a:pPr>
            <a:r>
              <a:rPr sz="2750" dirty="0">
                <a:latin typeface="Calibri"/>
                <a:cs typeface="Calibri"/>
              </a:rPr>
              <a:t>Number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placentae:</a:t>
            </a:r>
            <a:r>
              <a:rPr sz="2750" spc="13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chorionicity.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75"/>
              </a:spcBef>
              <a:buFont typeface="Arial MT"/>
              <a:buChar char="•"/>
            </a:pPr>
            <a:endParaRPr sz="2750">
              <a:latin typeface="Calibri"/>
              <a:cs typeface="Calibri"/>
            </a:endParaRPr>
          </a:p>
          <a:p>
            <a:pPr marL="321945" indent="-30924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21945" algn="l"/>
              </a:tabLst>
            </a:pPr>
            <a:r>
              <a:rPr sz="2750" dirty="0">
                <a:latin typeface="Calibri"/>
                <a:cs typeface="Calibri"/>
              </a:rPr>
              <a:t>Number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amniotic</a:t>
            </a:r>
            <a:r>
              <a:rPr sz="2750" spc="1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cavities:</a:t>
            </a:r>
            <a:r>
              <a:rPr sz="2750" spc="10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amnionicity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63125" y="123825"/>
            <a:ext cx="21336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892300" y="825500"/>
          <a:ext cx="8623300" cy="5180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24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0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74800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b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pregnancy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B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Chorionicity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b="1" spc="-1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amnionicity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Dichorionic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diamniotic</a:t>
                      </a:r>
                      <a:r>
                        <a:rPr sz="18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twins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355600">
                        <a:lnSpc>
                          <a:spcPct val="1008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Both</a:t>
                      </a:r>
                      <a:r>
                        <a:rPr sz="18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babies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have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separate</a:t>
                      </a:r>
                      <a:r>
                        <a:rPr sz="1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placenta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and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amniotic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sac.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1405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Monochorionic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diamniotic</a:t>
                      </a:r>
                      <a:r>
                        <a:rPr sz="18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twins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64769" marR="730885">
                        <a:lnSpc>
                          <a:spcPts val="21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Both</a:t>
                      </a:r>
                      <a:r>
                        <a:rPr sz="18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babies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share</a:t>
                      </a:r>
                      <a:r>
                        <a:rPr sz="18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placenta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but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have 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separate</a:t>
                      </a:r>
                      <a:r>
                        <a:rPr sz="18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amniotic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sacs.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Monochorionic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monoamniotic</a:t>
                      </a:r>
                      <a:r>
                        <a:rPr sz="18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twins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288290">
                        <a:lnSpc>
                          <a:spcPct val="100800"/>
                        </a:lnSpc>
                        <a:spcBef>
                          <a:spcPts val="15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Both</a:t>
                      </a:r>
                      <a:r>
                        <a:rPr sz="18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babies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share</a:t>
                      </a:r>
                      <a:r>
                        <a:rPr sz="18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placenta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amniotic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sac.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9875" y="428625"/>
            <a:ext cx="5305425" cy="551497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6700" y="428625"/>
            <a:ext cx="6067425" cy="55149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6485" y="238125"/>
            <a:ext cx="11551285" cy="6381750"/>
            <a:chOff x="526485" y="238125"/>
            <a:chExt cx="11551285" cy="63817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6485" y="419100"/>
              <a:ext cx="5347405" cy="52959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15024" y="238125"/>
              <a:ext cx="6162675" cy="63817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819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45" dirty="0"/>
              <a:t>Monochorionic</a:t>
            </a:r>
            <a:r>
              <a:rPr spc="-175" dirty="0"/>
              <a:t> </a:t>
            </a:r>
            <a:r>
              <a:rPr spc="-20" dirty="0"/>
              <a:t>Pregnancy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575" y="1702288"/>
            <a:ext cx="8983980" cy="2468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50240" indent="228600">
              <a:lnSpc>
                <a:spcPct val="122900"/>
              </a:lnSpc>
              <a:spcBef>
                <a:spcPts val="95"/>
              </a:spcBef>
              <a:buFont typeface="Arial MT"/>
              <a:buChar char="•"/>
              <a:tabLst>
                <a:tab pos="241300" algn="l"/>
              </a:tabLst>
            </a:pPr>
            <a:r>
              <a:rPr sz="2750" dirty="0">
                <a:solidFill>
                  <a:srgbClr val="212121"/>
                </a:solidFill>
                <a:latin typeface="Lucida Sans Unicode"/>
                <a:cs typeface="Lucida Sans Unicode"/>
              </a:rPr>
              <a:t>A</a:t>
            </a:r>
            <a:r>
              <a:rPr sz="2750" spc="-135" dirty="0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sz="2750" spc="80" dirty="0">
                <a:solidFill>
                  <a:srgbClr val="212121"/>
                </a:solidFill>
                <a:latin typeface="Lucida Sans Unicode"/>
                <a:cs typeface="Lucida Sans Unicode"/>
              </a:rPr>
              <a:t>monochorionic</a:t>
            </a:r>
            <a:r>
              <a:rPr sz="2750" spc="-170" dirty="0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sz="2750" spc="145" dirty="0">
                <a:solidFill>
                  <a:srgbClr val="212121"/>
                </a:solidFill>
                <a:latin typeface="Lucida Sans Unicode"/>
                <a:cs typeface="Lucida Sans Unicode"/>
              </a:rPr>
              <a:t>pregnancy</a:t>
            </a:r>
            <a:r>
              <a:rPr sz="2750" spc="-130" dirty="0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sz="2750" dirty="0">
                <a:solidFill>
                  <a:srgbClr val="212121"/>
                </a:solidFill>
                <a:latin typeface="Lucida Sans Unicode"/>
                <a:cs typeface="Lucida Sans Unicode"/>
              </a:rPr>
              <a:t>is</a:t>
            </a:r>
            <a:r>
              <a:rPr sz="2750" spc="-90" dirty="0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sz="2750" spc="360" dirty="0">
                <a:solidFill>
                  <a:srgbClr val="212121"/>
                </a:solidFill>
                <a:latin typeface="Lucida Sans Unicode"/>
                <a:cs typeface="Lucida Sans Unicode"/>
              </a:rPr>
              <a:t>a</a:t>
            </a:r>
            <a:r>
              <a:rPr sz="2750" spc="-130" dirty="0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sz="2750" spc="-10" dirty="0">
                <a:solidFill>
                  <a:srgbClr val="212121"/>
                </a:solidFill>
                <a:latin typeface="Lucida Sans Unicode"/>
                <a:cs typeface="Lucida Sans Unicode"/>
              </a:rPr>
              <a:t>multiple </a:t>
            </a:r>
            <a:r>
              <a:rPr sz="2750" spc="95" dirty="0">
                <a:solidFill>
                  <a:srgbClr val="212121"/>
                </a:solidFill>
                <a:latin typeface="Lucida Sans Unicode"/>
                <a:cs typeface="Lucida Sans Unicode"/>
              </a:rPr>
              <a:t>pregnancy,</a:t>
            </a:r>
            <a:r>
              <a:rPr sz="2750" spc="-110" dirty="0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sz="2750" spc="110" dirty="0">
                <a:solidFill>
                  <a:srgbClr val="212121"/>
                </a:solidFill>
                <a:latin typeface="Lucida Sans Unicode"/>
                <a:cs typeface="Lucida Sans Unicode"/>
              </a:rPr>
              <a:t>most</a:t>
            </a:r>
            <a:r>
              <a:rPr sz="2750" spc="-45" dirty="0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sz="2750" spc="140" dirty="0">
                <a:solidFill>
                  <a:srgbClr val="212121"/>
                </a:solidFill>
                <a:latin typeface="Lucida Sans Unicode"/>
                <a:cs typeface="Lucida Sans Unicode"/>
              </a:rPr>
              <a:t>commonly</a:t>
            </a:r>
            <a:r>
              <a:rPr sz="2750" spc="-70" dirty="0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sz="2750" spc="360" dirty="0">
                <a:solidFill>
                  <a:srgbClr val="212121"/>
                </a:solidFill>
                <a:latin typeface="Lucida Sans Unicode"/>
                <a:cs typeface="Lucida Sans Unicode"/>
              </a:rPr>
              <a:t>a</a:t>
            </a:r>
            <a:r>
              <a:rPr sz="2750" spc="-85" dirty="0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sz="2750" dirty="0">
                <a:solidFill>
                  <a:srgbClr val="212121"/>
                </a:solidFill>
                <a:latin typeface="Lucida Sans Unicode"/>
                <a:cs typeface="Lucida Sans Unicode"/>
              </a:rPr>
              <a:t>twin</a:t>
            </a:r>
            <a:r>
              <a:rPr sz="2750" spc="-65" dirty="0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sz="2750" spc="90" dirty="0">
                <a:solidFill>
                  <a:srgbClr val="212121"/>
                </a:solidFill>
                <a:latin typeface="Lucida Sans Unicode"/>
                <a:cs typeface="Lucida Sans Unicode"/>
              </a:rPr>
              <a:t>pregnancy,</a:t>
            </a:r>
            <a:endParaRPr sz="2750">
              <a:latin typeface="Lucida Sans Unicode"/>
              <a:cs typeface="Lucida Sans Unicode"/>
            </a:endParaRPr>
          </a:p>
          <a:p>
            <a:pPr marL="12700" marR="5080">
              <a:lnSpc>
                <a:spcPts val="3000"/>
              </a:lnSpc>
              <a:spcBef>
                <a:spcPts val="1105"/>
              </a:spcBef>
            </a:pPr>
            <a:r>
              <a:rPr sz="2750" dirty="0">
                <a:solidFill>
                  <a:srgbClr val="212121"/>
                </a:solidFill>
                <a:latin typeface="Lucida Sans Unicode"/>
                <a:cs typeface="Lucida Sans Unicode"/>
              </a:rPr>
              <a:t>in</a:t>
            </a:r>
            <a:r>
              <a:rPr sz="2750" spc="-120" dirty="0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sz="2750" spc="85" dirty="0">
                <a:solidFill>
                  <a:srgbClr val="212121"/>
                </a:solidFill>
                <a:latin typeface="Lucida Sans Unicode"/>
                <a:cs typeface="Lucida Sans Unicode"/>
              </a:rPr>
              <a:t>which</a:t>
            </a:r>
            <a:r>
              <a:rPr sz="2750" spc="-110" dirty="0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sz="2750" spc="125" dirty="0">
                <a:solidFill>
                  <a:srgbClr val="212121"/>
                </a:solidFill>
                <a:latin typeface="Lucida Sans Unicode"/>
                <a:cs typeface="Lucida Sans Unicode"/>
              </a:rPr>
              <a:t>babies</a:t>
            </a:r>
            <a:r>
              <a:rPr sz="2750" spc="-70" dirty="0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sz="2750" spc="150" dirty="0">
                <a:solidFill>
                  <a:srgbClr val="212121"/>
                </a:solidFill>
                <a:latin typeface="Lucida Sans Unicode"/>
                <a:cs typeface="Lucida Sans Unicode"/>
              </a:rPr>
              <a:t>are</a:t>
            </a:r>
            <a:r>
              <a:rPr sz="2750" spc="-125" dirty="0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sz="2750" spc="130" dirty="0">
                <a:solidFill>
                  <a:srgbClr val="212121"/>
                </a:solidFill>
                <a:latin typeface="Lucida Sans Unicode"/>
                <a:cs typeface="Lucida Sans Unicode"/>
              </a:rPr>
              <a:t>dependent</a:t>
            </a:r>
            <a:r>
              <a:rPr sz="2750" spc="-160" dirty="0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sz="2750" spc="75" dirty="0">
                <a:solidFill>
                  <a:srgbClr val="212121"/>
                </a:solidFill>
                <a:latin typeface="Lucida Sans Unicode"/>
                <a:cs typeface="Lucida Sans Unicode"/>
              </a:rPr>
              <a:t>on</a:t>
            </a:r>
            <a:r>
              <a:rPr sz="2750" spc="-110" dirty="0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sz="2750" spc="360" dirty="0">
                <a:solidFill>
                  <a:srgbClr val="212121"/>
                </a:solidFill>
                <a:latin typeface="Lucida Sans Unicode"/>
                <a:cs typeface="Lucida Sans Unicode"/>
              </a:rPr>
              <a:t>a</a:t>
            </a:r>
            <a:r>
              <a:rPr sz="2750" spc="-130" dirty="0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sz="2750" spc="-10" dirty="0">
                <a:solidFill>
                  <a:srgbClr val="212121"/>
                </a:solidFill>
                <a:latin typeface="Lucida Sans Unicode"/>
                <a:cs typeface="Lucida Sans Unicode"/>
              </a:rPr>
              <a:t>single,</a:t>
            </a:r>
            <a:r>
              <a:rPr sz="2750" spc="-145" dirty="0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sz="2750" spc="114" dirty="0">
                <a:solidFill>
                  <a:srgbClr val="212121"/>
                </a:solidFill>
                <a:latin typeface="Lucida Sans Unicode"/>
                <a:cs typeface="Lucida Sans Unicode"/>
              </a:rPr>
              <a:t>shared </a:t>
            </a:r>
            <a:r>
              <a:rPr sz="2750" spc="100" dirty="0">
                <a:solidFill>
                  <a:srgbClr val="212121"/>
                </a:solidFill>
                <a:latin typeface="Lucida Sans Unicode"/>
                <a:cs typeface="Lucida Sans Unicode"/>
              </a:rPr>
              <a:t>placenta.</a:t>
            </a:r>
            <a:endParaRPr sz="27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2750" spc="55" dirty="0">
                <a:solidFill>
                  <a:srgbClr val="212121"/>
                </a:solidFill>
                <a:latin typeface="Lucida Sans Unicode"/>
                <a:cs typeface="Lucida Sans Unicode"/>
              </a:rPr>
              <a:t>Approximately</a:t>
            </a:r>
            <a:r>
              <a:rPr sz="2750" spc="-80" dirty="0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sz="2750" spc="70" dirty="0">
                <a:solidFill>
                  <a:srgbClr val="212121"/>
                </a:solidFill>
                <a:latin typeface="Lucida Sans Unicode"/>
                <a:cs typeface="Lucida Sans Unicode"/>
              </a:rPr>
              <a:t>30%</a:t>
            </a:r>
            <a:r>
              <a:rPr sz="2750" spc="-90" dirty="0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sz="2750" dirty="0">
                <a:solidFill>
                  <a:srgbClr val="212121"/>
                </a:solidFill>
                <a:latin typeface="Lucida Sans Unicode"/>
                <a:cs typeface="Lucida Sans Unicode"/>
              </a:rPr>
              <a:t>of</a:t>
            </a:r>
            <a:r>
              <a:rPr sz="2750" spc="-95" dirty="0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sz="2750" dirty="0">
                <a:solidFill>
                  <a:srgbClr val="212121"/>
                </a:solidFill>
                <a:latin typeface="Lucida Sans Unicode"/>
                <a:cs typeface="Lucida Sans Unicode"/>
              </a:rPr>
              <a:t>twin</a:t>
            </a:r>
            <a:r>
              <a:rPr sz="2750" spc="-140" dirty="0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sz="2750" spc="110" dirty="0">
                <a:solidFill>
                  <a:srgbClr val="212121"/>
                </a:solidFill>
                <a:latin typeface="Lucida Sans Unicode"/>
                <a:cs typeface="Lucida Sans Unicode"/>
              </a:rPr>
              <a:t>pregnancies</a:t>
            </a:r>
            <a:endParaRPr sz="2750">
              <a:latin typeface="Lucida Sans Unicode"/>
              <a:cs typeface="Lucida Sans Unicode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34550" y="0"/>
            <a:ext cx="2143125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609282"/>
            <a:ext cx="760857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60" dirty="0"/>
              <a:t>Monozygotic</a:t>
            </a:r>
            <a:r>
              <a:rPr spc="-200" dirty="0"/>
              <a:t> </a:t>
            </a:r>
            <a:r>
              <a:rPr spc="-35" dirty="0"/>
              <a:t>(identical)</a:t>
            </a:r>
            <a:r>
              <a:rPr spc="-165" dirty="0"/>
              <a:t> </a:t>
            </a:r>
            <a:r>
              <a:rPr spc="-10" dirty="0"/>
              <a:t>pregnancy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3062" y="1568278"/>
            <a:ext cx="9088120" cy="24669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74625" marR="720725" indent="-161925">
              <a:lnSpc>
                <a:spcPct val="122900"/>
              </a:lnSpc>
              <a:spcBef>
                <a:spcPts val="90"/>
              </a:spcBef>
              <a:buFont typeface="Arial MT"/>
              <a:buChar char="•"/>
              <a:tabLst>
                <a:tab pos="174625" algn="l"/>
                <a:tab pos="240029" algn="l"/>
              </a:tabLst>
            </a:pPr>
            <a:r>
              <a:rPr sz="2750" dirty="0">
                <a:latin typeface="Calibri"/>
                <a:cs typeface="Calibri"/>
              </a:rPr>
              <a:t>	fertilization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single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ovum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with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subsequent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division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of </a:t>
            </a:r>
            <a:r>
              <a:rPr sz="2750" dirty="0">
                <a:latin typeface="Calibri"/>
                <a:cs typeface="Calibri"/>
              </a:rPr>
              <a:t>the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zygote.</a:t>
            </a:r>
            <a:endParaRPr sz="2750">
              <a:latin typeface="Calibri"/>
              <a:cs typeface="Calibri"/>
            </a:endParaRPr>
          </a:p>
          <a:p>
            <a:pPr marL="321945" indent="-309245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321945" algn="l"/>
              </a:tabLst>
            </a:pPr>
            <a:r>
              <a:rPr sz="2750" dirty="0">
                <a:latin typeface="Calibri"/>
                <a:cs typeface="Calibri"/>
              </a:rPr>
              <a:t>abnormal</a:t>
            </a:r>
            <a:r>
              <a:rPr sz="2750" spc="114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unbalanced</a:t>
            </a:r>
            <a:r>
              <a:rPr sz="2750" spc="114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vascular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anastomoses</a:t>
            </a:r>
            <a:endParaRPr sz="2750">
              <a:latin typeface="Calibri"/>
              <a:cs typeface="Calibri"/>
            </a:endParaRPr>
          </a:p>
          <a:p>
            <a:pPr marL="240029" marR="5080" indent="-227329">
              <a:lnSpc>
                <a:spcPts val="3080"/>
              </a:lnSpc>
              <a:spcBef>
                <a:spcPts val="965"/>
              </a:spcBef>
              <a:buFont typeface="Arial MT"/>
              <a:buChar char="•"/>
              <a:tabLst>
                <a:tab pos="241300" algn="l"/>
              </a:tabLst>
            </a:pPr>
            <a:r>
              <a:rPr sz="2750" dirty="0">
                <a:latin typeface="Calibri"/>
                <a:cs typeface="Calibri"/>
              </a:rPr>
              <a:t>arteriovenous</a:t>
            </a:r>
            <a:r>
              <a:rPr sz="2750" spc="1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(AV),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venoarterial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(VA),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arterioarterial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(AA)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and 	</a:t>
            </a:r>
            <a:r>
              <a:rPr sz="2750" dirty="0">
                <a:latin typeface="Calibri"/>
                <a:cs typeface="Calibri"/>
              </a:rPr>
              <a:t>venovenous</a:t>
            </a:r>
            <a:r>
              <a:rPr sz="2750" spc="13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(VV).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20275" y="104775"/>
            <a:ext cx="2190750" cy="28860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819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60" dirty="0"/>
              <a:t>Monozygotic</a:t>
            </a:r>
            <a:r>
              <a:rPr spc="-180" dirty="0"/>
              <a:t> </a:t>
            </a:r>
            <a:r>
              <a:rPr spc="-30" dirty="0"/>
              <a:t>Pregnancy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57475" y="1828800"/>
            <a:ext cx="7553325" cy="47053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819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25" dirty="0"/>
              <a:t>Result</a:t>
            </a:r>
            <a:r>
              <a:rPr spc="-175" dirty="0"/>
              <a:t> </a:t>
            </a:r>
            <a:r>
              <a:rPr spc="-40" dirty="0"/>
              <a:t>from</a:t>
            </a:r>
            <a:r>
              <a:rPr spc="-210" dirty="0"/>
              <a:t> </a:t>
            </a:r>
            <a:r>
              <a:rPr spc="-20" dirty="0"/>
              <a:t>division</a:t>
            </a:r>
            <a:r>
              <a:rPr spc="-165" dirty="0"/>
              <a:t> </a:t>
            </a:r>
            <a:r>
              <a:rPr dirty="0"/>
              <a:t>of</a:t>
            </a:r>
            <a:r>
              <a:rPr spc="-165" dirty="0"/>
              <a:t> </a:t>
            </a:r>
            <a:r>
              <a:rPr spc="-45" dirty="0"/>
              <a:t>Fertilized</a:t>
            </a:r>
            <a:r>
              <a:rPr spc="-165" dirty="0"/>
              <a:t> </a:t>
            </a:r>
            <a:r>
              <a:rPr spc="-25" dirty="0"/>
              <a:t>Egg</a:t>
            </a:r>
          </a:p>
        </p:txBody>
      </p:sp>
      <p:sp>
        <p:nvSpPr>
          <p:cNvPr id="3" name="object 3"/>
          <p:cNvSpPr/>
          <p:nvPr/>
        </p:nvSpPr>
        <p:spPr>
          <a:xfrm>
            <a:off x="842962" y="1833626"/>
            <a:ext cx="10516235" cy="971550"/>
          </a:xfrm>
          <a:custGeom>
            <a:avLst/>
            <a:gdLst/>
            <a:ahLst/>
            <a:cxnLst/>
            <a:rect l="l" t="t" r="r" b="b"/>
            <a:pathLst>
              <a:path w="10516235" h="971550">
                <a:moveTo>
                  <a:pt x="10353611" y="0"/>
                </a:moveTo>
                <a:lnTo>
                  <a:pt x="161937" y="0"/>
                </a:lnTo>
                <a:lnTo>
                  <a:pt x="118889" y="5776"/>
                </a:lnTo>
                <a:lnTo>
                  <a:pt x="80205" y="22083"/>
                </a:lnTo>
                <a:lnTo>
                  <a:pt x="47431" y="47386"/>
                </a:lnTo>
                <a:lnTo>
                  <a:pt x="22109" y="80151"/>
                </a:lnTo>
                <a:lnTo>
                  <a:pt x="5784" y="118842"/>
                </a:lnTo>
                <a:lnTo>
                  <a:pt x="0" y="161925"/>
                </a:lnTo>
                <a:lnTo>
                  <a:pt x="0" y="809498"/>
                </a:lnTo>
                <a:lnTo>
                  <a:pt x="5784" y="852590"/>
                </a:lnTo>
                <a:lnTo>
                  <a:pt x="22109" y="891304"/>
                </a:lnTo>
                <a:lnTo>
                  <a:pt x="47431" y="924099"/>
                </a:lnTo>
                <a:lnTo>
                  <a:pt x="80205" y="949433"/>
                </a:lnTo>
                <a:lnTo>
                  <a:pt x="118889" y="965763"/>
                </a:lnTo>
                <a:lnTo>
                  <a:pt x="161937" y="971550"/>
                </a:lnTo>
                <a:lnTo>
                  <a:pt x="10353611" y="971550"/>
                </a:lnTo>
                <a:lnTo>
                  <a:pt x="10396703" y="965763"/>
                </a:lnTo>
                <a:lnTo>
                  <a:pt x="10435418" y="949433"/>
                </a:lnTo>
                <a:lnTo>
                  <a:pt x="10468213" y="924099"/>
                </a:lnTo>
                <a:lnTo>
                  <a:pt x="10493546" y="891304"/>
                </a:lnTo>
                <a:lnTo>
                  <a:pt x="10509877" y="852590"/>
                </a:lnTo>
                <a:lnTo>
                  <a:pt x="10515663" y="809498"/>
                </a:lnTo>
                <a:lnTo>
                  <a:pt x="10515663" y="161925"/>
                </a:lnTo>
                <a:lnTo>
                  <a:pt x="10509877" y="118842"/>
                </a:lnTo>
                <a:lnTo>
                  <a:pt x="10493546" y="80151"/>
                </a:lnTo>
                <a:lnTo>
                  <a:pt x="10468213" y="47386"/>
                </a:lnTo>
                <a:lnTo>
                  <a:pt x="10435418" y="22083"/>
                </a:lnTo>
                <a:lnTo>
                  <a:pt x="10396703" y="5776"/>
                </a:lnTo>
                <a:lnTo>
                  <a:pt x="10353611" y="0"/>
                </a:lnTo>
                <a:close/>
              </a:path>
            </a:pathLst>
          </a:custGeom>
          <a:solidFill>
            <a:srgbClr val="B4C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2962" y="2957576"/>
            <a:ext cx="10516235" cy="971550"/>
          </a:xfrm>
          <a:custGeom>
            <a:avLst/>
            <a:gdLst/>
            <a:ahLst/>
            <a:cxnLst/>
            <a:rect l="l" t="t" r="r" b="b"/>
            <a:pathLst>
              <a:path w="10516235" h="971550">
                <a:moveTo>
                  <a:pt x="10353611" y="0"/>
                </a:moveTo>
                <a:lnTo>
                  <a:pt x="161937" y="0"/>
                </a:lnTo>
                <a:lnTo>
                  <a:pt x="118889" y="5776"/>
                </a:lnTo>
                <a:lnTo>
                  <a:pt x="80205" y="22083"/>
                </a:lnTo>
                <a:lnTo>
                  <a:pt x="47431" y="47386"/>
                </a:lnTo>
                <a:lnTo>
                  <a:pt x="22109" y="80151"/>
                </a:lnTo>
                <a:lnTo>
                  <a:pt x="5784" y="118842"/>
                </a:lnTo>
                <a:lnTo>
                  <a:pt x="0" y="161925"/>
                </a:lnTo>
                <a:lnTo>
                  <a:pt x="0" y="809498"/>
                </a:lnTo>
                <a:lnTo>
                  <a:pt x="5784" y="852590"/>
                </a:lnTo>
                <a:lnTo>
                  <a:pt x="22109" y="891304"/>
                </a:lnTo>
                <a:lnTo>
                  <a:pt x="47431" y="924099"/>
                </a:lnTo>
                <a:lnTo>
                  <a:pt x="80205" y="949433"/>
                </a:lnTo>
                <a:lnTo>
                  <a:pt x="118889" y="965763"/>
                </a:lnTo>
                <a:lnTo>
                  <a:pt x="161937" y="971550"/>
                </a:lnTo>
                <a:lnTo>
                  <a:pt x="10353611" y="971550"/>
                </a:lnTo>
                <a:lnTo>
                  <a:pt x="10396703" y="965763"/>
                </a:lnTo>
                <a:lnTo>
                  <a:pt x="10435418" y="949433"/>
                </a:lnTo>
                <a:lnTo>
                  <a:pt x="10468213" y="924099"/>
                </a:lnTo>
                <a:lnTo>
                  <a:pt x="10493546" y="891304"/>
                </a:lnTo>
                <a:lnTo>
                  <a:pt x="10509877" y="852590"/>
                </a:lnTo>
                <a:lnTo>
                  <a:pt x="10515663" y="809498"/>
                </a:lnTo>
                <a:lnTo>
                  <a:pt x="10515663" y="161925"/>
                </a:lnTo>
                <a:lnTo>
                  <a:pt x="10509877" y="118842"/>
                </a:lnTo>
                <a:lnTo>
                  <a:pt x="10493546" y="80151"/>
                </a:lnTo>
                <a:lnTo>
                  <a:pt x="10468213" y="47386"/>
                </a:lnTo>
                <a:lnTo>
                  <a:pt x="10435418" y="22083"/>
                </a:lnTo>
                <a:lnTo>
                  <a:pt x="10396703" y="5776"/>
                </a:lnTo>
                <a:lnTo>
                  <a:pt x="10353611" y="0"/>
                </a:lnTo>
                <a:close/>
              </a:path>
            </a:pathLst>
          </a:custGeom>
          <a:solidFill>
            <a:srgbClr val="B4C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2962" y="4081526"/>
            <a:ext cx="10516235" cy="971550"/>
          </a:xfrm>
          <a:custGeom>
            <a:avLst/>
            <a:gdLst/>
            <a:ahLst/>
            <a:cxnLst/>
            <a:rect l="l" t="t" r="r" b="b"/>
            <a:pathLst>
              <a:path w="10516235" h="971550">
                <a:moveTo>
                  <a:pt x="10353611" y="0"/>
                </a:moveTo>
                <a:lnTo>
                  <a:pt x="161937" y="0"/>
                </a:lnTo>
                <a:lnTo>
                  <a:pt x="118889" y="5776"/>
                </a:lnTo>
                <a:lnTo>
                  <a:pt x="80205" y="22083"/>
                </a:lnTo>
                <a:lnTo>
                  <a:pt x="47431" y="47386"/>
                </a:lnTo>
                <a:lnTo>
                  <a:pt x="22109" y="80151"/>
                </a:lnTo>
                <a:lnTo>
                  <a:pt x="5784" y="118842"/>
                </a:lnTo>
                <a:lnTo>
                  <a:pt x="0" y="161925"/>
                </a:lnTo>
                <a:lnTo>
                  <a:pt x="0" y="809498"/>
                </a:lnTo>
                <a:lnTo>
                  <a:pt x="5784" y="852590"/>
                </a:lnTo>
                <a:lnTo>
                  <a:pt x="22109" y="891304"/>
                </a:lnTo>
                <a:lnTo>
                  <a:pt x="47431" y="924099"/>
                </a:lnTo>
                <a:lnTo>
                  <a:pt x="80205" y="949433"/>
                </a:lnTo>
                <a:lnTo>
                  <a:pt x="118889" y="965763"/>
                </a:lnTo>
                <a:lnTo>
                  <a:pt x="161937" y="971550"/>
                </a:lnTo>
                <a:lnTo>
                  <a:pt x="10353611" y="971550"/>
                </a:lnTo>
                <a:lnTo>
                  <a:pt x="10396703" y="965763"/>
                </a:lnTo>
                <a:lnTo>
                  <a:pt x="10435418" y="949433"/>
                </a:lnTo>
                <a:lnTo>
                  <a:pt x="10468213" y="924099"/>
                </a:lnTo>
                <a:lnTo>
                  <a:pt x="10493546" y="891304"/>
                </a:lnTo>
                <a:lnTo>
                  <a:pt x="10509877" y="852590"/>
                </a:lnTo>
                <a:lnTo>
                  <a:pt x="10515663" y="809498"/>
                </a:lnTo>
                <a:lnTo>
                  <a:pt x="10515663" y="161925"/>
                </a:lnTo>
                <a:lnTo>
                  <a:pt x="10509877" y="118842"/>
                </a:lnTo>
                <a:lnTo>
                  <a:pt x="10493546" y="80151"/>
                </a:lnTo>
                <a:lnTo>
                  <a:pt x="10468213" y="47386"/>
                </a:lnTo>
                <a:lnTo>
                  <a:pt x="10435418" y="22083"/>
                </a:lnTo>
                <a:lnTo>
                  <a:pt x="10396703" y="5776"/>
                </a:lnTo>
                <a:lnTo>
                  <a:pt x="10353611" y="0"/>
                </a:lnTo>
                <a:close/>
              </a:path>
            </a:pathLst>
          </a:custGeom>
          <a:solidFill>
            <a:srgbClr val="B4C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2962" y="5205476"/>
            <a:ext cx="10516235" cy="971550"/>
          </a:xfrm>
          <a:custGeom>
            <a:avLst/>
            <a:gdLst/>
            <a:ahLst/>
            <a:cxnLst/>
            <a:rect l="l" t="t" r="r" b="b"/>
            <a:pathLst>
              <a:path w="10516235" h="971550">
                <a:moveTo>
                  <a:pt x="10353611" y="0"/>
                </a:moveTo>
                <a:lnTo>
                  <a:pt x="161937" y="0"/>
                </a:lnTo>
                <a:lnTo>
                  <a:pt x="118889" y="5776"/>
                </a:lnTo>
                <a:lnTo>
                  <a:pt x="80205" y="22083"/>
                </a:lnTo>
                <a:lnTo>
                  <a:pt x="47431" y="47386"/>
                </a:lnTo>
                <a:lnTo>
                  <a:pt x="22109" y="80151"/>
                </a:lnTo>
                <a:lnTo>
                  <a:pt x="5784" y="118842"/>
                </a:lnTo>
                <a:lnTo>
                  <a:pt x="0" y="161925"/>
                </a:lnTo>
                <a:lnTo>
                  <a:pt x="0" y="809548"/>
                </a:lnTo>
                <a:lnTo>
                  <a:pt x="5784" y="852597"/>
                </a:lnTo>
                <a:lnTo>
                  <a:pt x="22109" y="891280"/>
                </a:lnTo>
                <a:lnTo>
                  <a:pt x="47431" y="924055"/>
                </a:lnTo>
                <a:lnTo>
                  <a:pt x="80205" y="949376"/>
                </a:lnTo>
                <a:lnTo>
                  <a:pt x="118889" y="965701"/>
                </a:lnTo>
                <a:lnTo>
                  <a:pt x="161937" y="971486"/>
                </a:lnTo>
                <a:lnTo>
                  <a:pt x="10353611" y="971486"/>
                </a:lnTo>
                <a:lnTo>
                  <a:pt x="10396703" y="965701"/>
                </a:lnTo>
                <a:lnTo>
                  <a:pt x="10435418" y="949376"/>
                </a:lnTo>
                <a:lnTo>
                  <a:pt x="10468213" y="924055"/>
                </a:lnTo>
                <a:lnTo>
                  <a:pt x="10493546" y="891280"/>
                </a:lnTo>
                <a:lnTo>
                  <a:pt x="10509877" y="852597"/>
                </a:lnTo>
                <a:lnTo>
                  <a:pt x="10515663" y="809548"/>
                </a:lnTo>
                <a:lnTo>
                  <a:pt x="10515663" y="161925"/>
                </a:lnTo>
                <a:lnTo>
                  <a:pt x="10509877" y="118842"/>
                </a:lnTo>
                <a:lnTo>
                  <a:pt x="10493546" y="80151"/>
                </a:lnTo>
                <a:lnTo>
                  <a:pt x="10468213" y="47386"/>
                </a:lnTo>
                <a:lnTo>
                  <a:pt x="10435418" y="22083"/>
                </a:lnTo>
                <a:lnTo>
                  <a:pt x="10396703" y="5776"/>
                </a:lnTo>
                <a:lnTo>
                  <a:pt x="10353611" y="0"/>
                </a:lnTo>
                <a:close/>
              </a:path>
            </a:pathLst>
          </a:custGeom>
          <a:solidFill>
            <a:srgbClr val="B4C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10919" y="1979294"/>
            <a:ext cx="9487535" cy="3949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348990" algn="l"/>
              </a:tabLst>
            </a:pPr>
            <a:r>
              <a:rPr sz="3600" spc="-10" dirty="0">
                <a:latin typeface="Calibri"/>
                <a:cs typeface="Calibri"/>
              </a:rPr>
              <a:t>0-</a:t>
            </a:r>
            <a:r>
              <a:rPr sz="3600" dirty="0">
                <a:latin typeface="Calibri"/>
                <a:cs typeface="Calibri"/>
              </a:rPr>
              <a:t>72</a:t>
            </a:r>
            <a:r>
              <a:rPr sz="3600" spc="2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hours</a:t>
            </a:r>
            <a:r>
              <a:rPr sz="3600" dirty="0">
                <a:latin typeface="Calibri"/>
                <a:cs typeface="Calibri"/>
              </a:rPr>
              <a:t>	Dichorionic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Diamniotic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352165" algn="l"/>
              </a:tabLst>
            </a:pPr>
            <a:r>
              <a:rPr sz="3600" spc="-10" dirty="0">
                <a:latin typeface="Calibri"/>
                <a:cs typeface="Calibri"/>
              </a:rPr>
              <a:t>4-</a:t>
            </a:r>
            <a:r>
              <a:rPr sz="3600" dirty="0">
                <a:latin typeface="Calibri"/>
                <a:cs typeface="Calibri"/>
              </a:rPr>
              <a:t>8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Days</a:t>
            </a:r>
            <a:r>
              <a:rPr sz="3600" dirty="0">
                <a:latin typeface="Calibri"/>
                <a:cs typeface="Calibri"/>
              </a:rPr>
              <a:t>	Dichorionic</a:t>
            </a:r>
            <a:r>
              <a:rPr sz="3600" spc="-5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Monoamniotic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(20%)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377565" algn="l"/>
              </a:tabLst>
            </a:pPr>
            <a:r>
              <a:rPr sz="3600" spc="-10" dirty="0">
                <a:latin typeface="Calibri"/>
                <a:cs typeface="Calibri"/>
              </a:rPr>
              <a:t>9-</a:t>
            </a:r>
            <a:r>
              <a:rPr sz="3600" dirty="0">
                <a:latin typeface="Calibri"/>
                <a:cs typeface="Calibri"/>
              </a:rPr>
              <a:t>12</a:t>
            </a:r>
            <a:r>
              <a:rPr sz="3600" spc="2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Days</a:t>
            </a:r>
            <a:r>
              <a:rPr sz="3600" dirty="0">
                <a:latin typeface="Calibri"/>
                <a:cs typeface="Calibri"/>
              </a:rPr>
              <a:t>	Monoamniotic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(1%)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334385" algn="l"/>
              </a:tabLst>
            </a:pPr>
            <a:r>
              <a:rPr sz="3600" dirty="0">
                <a:latin typeface="Calibri"/>
                <a:cs typeface="Calibri"/>
              </a:rPr>
              <a:t>&gt;12</a:t>
            </a:r>
            <a:r>
              <a:rPr sz="3600" spc="-50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Days</a:t>
            </a:r>
            <a:r>
              <a:rPr sz="3600" dirty="0">
                <a:latin typeface="Calibri"/>
                <a:cs typeface="Calibri"/>
              </a:rPr>
              <a:t>	conjoined</a:t>
            </a:r>
            <a:r>
              <a:rPr sz="3600" spc="-10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Twins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45010" y="5340219"/>
            <a:ext cx="7149601" cy="1400887"/>
          </a:xfrm>
          <a:custGeom>
            <a:avLst/>
            <a:gdLst/>
            <a:ahLst/>
            <a:cxnLst/>
            <a:rect l="l" t="t" r="r" b="b"/>
            <a:pathLst>
              <a:path w="7150103" h="1400985">
                <a:moveTo>
                  <a:pt x="0" y="0"/>
                </a:moveTo>
                <a:lnTo>
                  <a:pt x="7150103" y="0"/>
                </a:lnTo>
                <a:lnTo>
                  <a:pt x="7150103" y="1400985"/>
                </a:lnTo>
                <a:lnTo>
                  <a:pt x="0" y="14009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K"/>
          </a:p>
        </p:txBody>
      </p:sp>
      <p:sp>
        <p:nvSpPr>
          <p:cNvPr id="3" name="Freeform 3"/>
          <p:cNvSpPr/>
          <p:nvPr/>
        </p:nvSpPr>
        <p:spPr>
          <a:xfrm>
            <a:off x="9666987" y="102847"/>
            <a:ext cx="2266534" cy="680161"/>
          </a:xfrm>
          <a:custGeom>
            <a:avLst/>
            <a:gdLst/>
            <a:ahLst/>
            <a:cxnLst/>
            <a:rect l="l" t="t" r="r" b="b"/>
            <a:pathLst>
              <a:path w="2266693" h="680209">
                <a:moveTo>
                  <a:pt x="0" y="0"/>
                </a:moveTo>
                <a:lnTo>
                  <a:pt x="2266693" y="0"/>
                </a:lnTo>
                <a:lnTo>
                  <a:pt x="2266693" y="680209"/>
                </a:lnTo>
                <a:lnTo>
                  <a:pt x="0" y="6802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K"/>
          </a:p>
        </p:txBody>
      </p:sp>
      <p:sp>
        <p:nvSpPr>
          <p:cNvPr id="4" name="TextBox 4"/>
          <p:cNvSpPr txBox="1"/>
          <p:nvPr/>
        </p:nvSpPr>
        <p:spPr>
          <a:xfrm>
            <a:off x="2530348" y="233292"/>
            <a:ext cx="6096391" cy="888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65"/>
              </a:lnSpc>
            </a:pPr>
            <a:r>
              <a:rPr lang="en-US" sz="290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Prof. Umar’s Model of Teaching Strategy</a:t>
            </a:r>
          </a:p>
          <a:p>
            <a:pPr>
              <a:lnSpc>
                <a:spcPts val="3074"/>
              </a:lnSpc>
            </a:pPr>
            <a:r>
              <a:rPr lang="en-US" sz="2195" spc="2">
                <a:solidFill>
                  <a:srgbClr val="215F9A"/>
                </a:solidFill>
                <a:latin typeface="Arial"/>
                <a:ea typeface="Arial"/>
                <a:cs typeface="Arial"/>
                <a:sym typeface="Arial"/>
              </a:rPr>
              <a:t>Self Directed Learning Assessment Program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16012" y="1270330"/>
            <a:ext cx="1488977" cy="362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7"/>
              </a:lnSpc>
            </a:pPr>
            <a:r>
              <a:rPr lang="en-US" sz="2198">
                <a:solidFill>
                  <a:srgbClr val="215F9A"/>
                </a:solidFill>
                <a:latin typeface="Arial"/>
                <a:ea typeface="Arial"/>
                <a:cs typeface="Arial"/>
                <a:sym typeface="Arial"/>
              </a:rPr>
              <a:t>Objectives</a:t>
            </a:r>
            <a:r>
              <a:rPr lang="en-US" sz="219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075902" y="1293198"/>
            <a:ext cx="7173955" cy="327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8"/>
              </a:lnSpc>
            </a:pPr>
            <a:r>
              <a:rPr lang="en-US" sz="200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cultivate critical thinking, analytical reasoning, and problem-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16012" y="1640941"/>
            <a:ext cx="255375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60"/>
              </a:lnSpc>
            </a:pPr>
            <a:r>
              <a:rPr lang="en-US" sz="200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solving competencies.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580310" y="1915242"/>
            <a:ext cx="6854109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60"/>
              </a:lnSpc>
            </a:pPr>
            <a:r>
              <a:rPr lang="en-US" sz="200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instill a culture of self-directed learning, fostering lifelong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16012" y="2189542"/>
            <a:ext cx="3452674" cy="1168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60"/>
              </a:lnSpc>
            </a:pPr>
            <a:r>
              <a:rPr lang="en-US" sz="200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learning habits and autonomy.</a:t>
            </a:r>
          </a:p>
          <a:p>
            <a:pPr>
              <a:lnSpc>
                <a:spcPts val="3606"/>
              </a:lnSpc>
            </a:pPr>
            <a:r>
              <a:rPr lang="en-US" sz="2402" dirty="0">
                <a:solidFill>
                  <a:srgbClr val="215F9A"/>
                </a:solidFill>
                <a:latin typeface="Calibri (MS)"/>
                <a:ea typeface="Calibri (MS)"/>
                <a:cs typeface="Calibri (MS)"/>
                <a:sym typeface="Calibri (MS)"/>
              </a:rPr>
              <a:t>How</a:t>
            </a:r>
            <a:r>
              <a:rPr lang="en-US" sz="2402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402" dirty="0">
                <a:solidFill>
                  <a:srgbClr val="215F9A"/>
                </a:solidFill>
                <a:latin typeface="Calibri (MS)"/>
                <a:ea typeface="Calibri (MS)"/>
                <a:cs typeface="Calibri (MS)"/>
                <a:sym typeface="Calibri (MS)"/>
              </a:rPr>
              <a:t>to</a:t>
            </a:r>
            <a:r>
              <a:rPr lang="en-US" sz="2402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402" dirty="0">
                <a:solidFill>
                  <a:srgbClr val="215F9A"/>
                </a:solidFill>
                <a:latin typeface="Calibri (MS)"/>
                <a:ea typeface="Calibri (MS)"/>
                <a:cs typeface="Calibri (MS)"/>
                <a:sym typeface="Calibri (MS)"/>
              </a:rPr>
              <a:t>Assess?</a:t>
            </a:r>
          </a:p>
          <a:p>
            <a:pPr>
              <a:lnSpc>
                <a:spcPts val="3602"/>
              </a:lnSpc>
            </a:pPr>
            <a:r>
              <a:rPr lang="en-US" sz="24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➢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844596" y="3158252"/>
            <a:ext cx="8906650" cy="133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94"/>
              </a:lnSpc>
            </a:pPr>
            <a:r>
              <a:rPr lang="en-US" sz="24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Ten randomly selected students will be evaluated within the</a:t>
            </a:r>
            <a:r>
              <a:rPr lang="en-US" sz="2400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first 10 minutes of the lecture</a:t>
            </a:r>
            <a:r>
              <a:rPr lang="en-US" sz="24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through 10 multiple-choice questions (MCQs) based on the PowerPoint presentation shared on Students Official WhatsApp group, one day before the teaching session.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16012" y="4280247"/>
            <a:ext cx="246832" cy="521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74"/>
              </a:lnSpc>
            </a:pPr>
            <a:r>
              <a:rPr lang="en-US"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➢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844596" y="4725576"/>
            <a:ext cx="8906031" cy="619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00"/>
              </a:lnSpc>
            </a:pPr>
            <a:r>
              <a:rPr lang="en-US" sz="24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The number of MCQs from the components of the lecture will follow</a:t>
            </a:r>
          </a:p>
          <a:p>
            <a:pPr algn="just">
              <a:lnSpc>
                <a:spcPts val="3983"/>
              </a:lnSpc>
            </a:pPr>
            <a:r>
              <a:rPr lang="en-US" sz="24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the guidelines outlined in the</a:t>
            </a:r>
            <a:r>
              <a:rPr lang="en-US" sz="240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Prof. Umar model of Integrated Lecture</a:t>
            </a:r>
            <a:r>
              <a:rPr lang="en-US" sz="24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932906" y="237483"/>
            <a:ext cx="1769183" cy="293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First Ten Minutes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606542" y="5427149"/>
            <a:ext cx="1203381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9"/>
              </a:lnSpc>
            </a:pPr>
            <a:r>
              <a:rPr lang="en-US" sz="1596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Component of LGIS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008905" y="5427149"/>
            <a:ext cx="110663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9"/>
              </a:lnSpc>
            </a:pPr>
            <a:r>
              <a:rPr lang="en-US" sz="1596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Core Know ledge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410887" y="5427148"/>
            <a:ext cx="1066735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9"/>
              </a:lnSpc>
            </a:pPr>
            <a:r>
              <a:rPr lang="en-US" sz="1596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Horizontal Integration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813116" y="5427148"/>
            <a:ext cx="1066735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9"/>
              </a:lnSpc>
            </a:pPr>
            <a:r>
              <a:rPr lang="en-US" sz="1596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Vertical Integration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215097" y="5427149"/>
            <a:ext cx="1066735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9"/>
              </a:lnSpc>
            </a:pPr>
            <a:r>
              <a:rPr lang="en-US" sz="1596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Spiral Integration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635496" y="6232772"/>
            <a:ext cx="1183865" cy="258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7"/>
              </a:lnSpc>
            </a:pPr>
            <a:r>
              <a:rPr lang="en-US" sz="1598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No of MCQs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449310" y="6273595"/>
            <a:ext cx="343162" cy="337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8"/>
              </a:lnSpc>
            </a:pPr>
            <a:r>
              <a:rPr lang="en-US" sz="2006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6-7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855863" y="6223325"/>
            <a:ext cx="336542" cy="293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3"/>
              </a:lnSpc>
            </a:pPr>
            <a:r>
              <a:rPr lang="en-US" sz="1802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1-2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364766" y="6270585"/>
            <a:ext cx="118369" cy="301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3"/>
              </a:lnSpc>
            </a:pPr>
            <a:r>
              <a:rPr lang="en-US" sz="1802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1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766747" y="6270585"/>
            <a:ext cx="118369" cy="301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3"/>
              </a:lnSpc>
            </a:pPr>
            <a:r>
              <a:rPr lang="en-US" sz="1802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67050" y="47625"/>
            <a:ext cx="4933950" cy="681037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96450" y="28575"/>
            <a:ext cx="21336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279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45" dirty="0"/>
              <a:t>Dizygotic</a:t>
            </a:r>
            <a:r>
              <a:rPr spc="-200" dirty="0"/>
              <a:t> </a:t>
            </a:r>
            <a:r>
              <a:rPr spc="-65" dirty="0"/>
              <a:t>Twin</a:t>
            </a:r>
            <a:r>
              <a:rPr spc="-155" dirty="0"/>
              <a:t> </a:t>
            </a:r>
            <a:r>
              <a:rPr spc="-30" dirty="0"/>
              <a:t>Pregnancy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575" y="1767694"/>
            <a:ext cx="10274300" cy="387032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55"/>
              </a:spcBef>
              <a:buFont typeface="Arial MT"/>
              <a:buChar char="•"/>
              <a:tabLst>
                <a:tab pos="241300" algn="l"/>
              </a:tabLst>
            </a:pPr>
            <a:r>
              <a:rPr sz="2750" dirty="0">
                <a:latin typeface="Calibri"/>
                <a:cs typeface="Calibri"/>
              </a:rPr>
              <a:t>non-</a:t>
            </a:r>
            <a:r>
              <a:rPr sz="2750" spc="-10" dirty="0">
                <a:latin typeface="Calibri"/>
                <a:cs typeface="Calibri"/>
              </a:rPr>
              <a:t>identical</a:t>
            </a:r>
            <a:endParaRPr sz="27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240665" algn="l"/>
              </a:tabLst>
            </a:pPr>
            <a:r>
              <a:rPr sz="2750" dirty="0">
                <a:latin typeface="Calibri"/>
                <a:cs typeface="Calibri"/>
              </a:rPr>
              <a:t>ovulation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and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subsequent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fertilization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two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oocytes</a:t>
            </a:r>
            <a:endParaRPr sz="2750">
              <a:latin typeface="Calibri"/>
              <a:cs typeface="Calibri"/>
            </a:endParaRPr>
          </a:p>
          <a:p>
            <a:pPr marL="241300" marR="214629" indent="-229235">
              <a:lnSpc>
                <a:spcPts val="3000"/>
              </a:lnSpc>
              <a:spcBef>
                <a:spcPts val="1105"/>
              </a:spcBef>
              <a:buChar char="•"/>
              <a:tabLst>
                <a:tab pos="241300" algn="l"/>
                <a:tab pos="321945" algn="l"/>
              </a:tabLst>
            </a:pPr>
            <a:r>
              <a:rPr sz="2750" dirty="0">
                <a:latin typeface="Arial MT"/>
                <a:cs typeface="Arial MT"/>
              </a:rPr>
              <a:t>	</a:t>
            </a:r>
            <a:r>
              <a:rPr sz="2750" dirty="0">
                <a:latin typeface="Calibri"/>
                <a:cs typeface="Calibri"/>
              </a:rPr>
              <a:t>dichorionic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diamniotic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twins,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where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each</a:t>
            </a:r>
            <a:r>
              <a:rPr sz="2750" spc="1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fetus</a:t>
            </a:r>
            <a:r>
              <a:rPr sz="2750" spc="1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has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its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own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placenta </a:t>
            </a:r>
            <a:r>
              <a:rPr sz="2750" dirty="0">
                <a:latin typeface="Calibri"/>
                <a:cs typeface="Calibri"/>
              </a:rPr>
              <a:t>and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amniotic</a:t>
            </a:r>
            <a:r>
              <a:rPr sz="2750" spc="12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cavity.</a:t>
            </a:r>
            <a:endParaRPr sz="27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240665" algn="l"/>
              </a:tabLst>
            </a:pPr>
            <a:r>
              <a:rPr sz="2750" dirty="0">
                <a:latin typeface="Calibri"/>
                <a:cs typeface="Calibri"/>
              </a:rPr>
              <a:t>two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functionally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separate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placentae</a:t>
            </a:r>
            <a:endParaRPr sz="2750">
              <a:latin typeface="Calibri"/>
              <a:cs typeface="Calibri"/>
            </a:endParaRPr>
          </a:p>
          <a:p>
            <a:pPr marL="241300" marR="5080" indent="-229235">
              <a:lnSpc>
                <a:spcPts val="3080"/>
              </a:lnSpc>
              <a:spcBef>
                <a:spcPts val="965"/>
              </a:spcBef>
              <a:buFont typeface="Arial MT"/>
              <a:buChar char="•"/>
              <a:tabLst>
                <a:tab pos="241300" algn="l"/>
              </a:tabLst>
            </a:pPr>
            <a:r>
              <a:rPr sz="2750" dirty="0">
                <a:latin typeface="Calibri"/>
                <a:cs typeface="Calibri"/>
              </a:rPr>
              <a:t>placentae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can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become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anatomically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fused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together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and</a:t>
            </a:r>
            <a:r>
              <a:rPr sz="2750" spc="1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appear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to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the </a:t>
            </a:r>
            <a:r>
              <a:rPr sz="2750" dirty="0">
                <a:latin typeface="Calibri"/>
                <a:cs typeface="Calibri"/>
              </a:rPr>
              <a:t>naked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eye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as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single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placental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mass.</a:t>
            </a:r>
            <a:endParaRPr sz="27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15"/>
              </a:spcBef>
              <a:buFont typeface="Arial MT"/>
              <a:buChar char="•"/>
              <a:tabLst>
                <a:tab pos="240665" algn="l"/>
              </a:tabLst>
            </a:pPr>
            <a:r>
              <a:rPr sz="2750" dirty="0">
                <a:latin typeface="Calibri"/>
                <a:cs typeface="Calibri"/>
              </a:rPr>
              <a:t>same-sex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or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different-sex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pairings.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01225" y="219075"/>
            <a:ext cx="2143125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5969" y="5069204"/>
            <a:ext cx="10309860" cy="107124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>
              <a:lnSpc>
                <a:spcPts val="3910"/>
              </a:lnSpc>
              <a:spcBef>
                <a:spcPts val="575"/>
              </a:spcBef>
            </a:pPr>
            <a:r>
              <a:rPr sz="3600" dirty="0">
                <a:latin typeface="Calibri Light"/>
                <a:cs typeface="Calibri Light"/>
              </a:rPr>
              <a:t>There</a:t>
            </a:r>
            <a:r>
              <a:rPr sz="3600" spc="-90" dirty="0">
                <a:latin typeface="Calibri Light"/>
                <a:cs typeface="Calibri Light"/>
              </a:rPr>
              <a:t> </a:t>
            </a:r>
            <a:r>
              <a:rPr sz="3600" dirty="0">
                <a:latin typeface="Calibri Light"/>
                <a:cs typeface="Calibri Light"/>
              </a:rPr>
              <a:t>is</a:t>
            </a:r>
            <a:r>
              <a:rPr sz="3600" spc="-85" dirty="0">
                <a:latin typeface="Calibri Light"/>
                <a:cs typeface="Calibri Light"/>
              </a:rPr>
              <a:t> </a:t>
            </a:r>
            <a:r>
              <a:rPr sz="3600" dirty="0">
                <a:latin typeface="Calibri Light"/>
                <a:cs typeface="Calibri Light"/>
              </a:rPr>
              <a:t>an</a:t>
            </a:r>
            <a:r>
              <a:rPr sz="3600" spc="-25" dirty="0">
                <a:latin typeface="Calibri Light"/>
                <a:cs typeface="Calibri Light"/>
              </a:rPr>
              <a:t> </a:t>
            </a:r>
            <a:r>
              <a:rPr sz="3600" dirty="0">
                <a:latin typeface="Calibri Light"/>
                <a:cs typeface="Calibri Light"/>
              </a:rPr>
              <a:t>extension</a:t>
            </a:r>
            <a:r>
              <a:rPr sz="3600" spc="-35" dirty="0">
                <a:latin typeface="Calibri Light"/>
                <a:cs typeface="Calibri Light"/>
              </a:rPr>
              <a:t> </a:t>
            </a:r>
            <a:r>
              <a:rPr sz="3600" dirty="0">
                <a:latin typeface="Calibri Light"/>
                <a:cs typeface="Calibri Light"/>
              </a:rPr>
              <a:t>of</a:t>
            </a:r>
            <a:r>
              <a:rPr sz="3600" spc="-60" dirty="0">
                <a:latin typeface="Calibri Light"/>
                <a:cs typeface="Calibri Light"/>
              </a:rPr>
              <a:t> </a:t>
            </a:r>
            <a:r>
              <a:rPr sz="3600" spc="-10" dirty="0">
                <a:latin typeface="Calibri Light"/>
                <a:cs typeface="Calibri Light"/>
              </a:rPr>
              <a:t>placental</a:t>
            </a:r>
            <a:r>
              <a:rPr sz="3600" spc="-75" dirty="0">
                <a:latin typeface="Calibri Light"/>
                <a:cs typeface="Calibri Light"/>
              </a:rPr>
              <a:t> </a:t>
            </a:r>
            <a:r>
              <a:rPr sz="3600" dirty="0">
                <a:latin typeface="Calibri Light"/>
                <a:cs typeface="Calibri Light"/>
              </a:rPr>
              <a:t>tissue</a:t>
            </a:r>
            <a:r>
              <a:rPr sz="3600" spc="-80" dirty="0">
                <a:latin typeface="Calibri Light"/>
                <a:cs typeface="Calibri Light"/>
              </a:rPr>
              <a:t> </a:t>
            </a:r>
            <a:r>
              <a:rPr sz="3600" dirty="0">
                <a:latin typeface="Calibri Light"/>
                <a:cs typeface="Calibri Light"/>
              </a:rPr>
              <a:t>into</a:t>
            </a:r>
            <a:r>
              <a:rPr sz="3600" spc="-45" dirty="0">
                <a:latin typeface="Calibri Light"/>
                <a:cs typeface="Calibri Light"/>
              </a:rPr>
              <a:t> </a:t>
            </a:r>
            <a:r>
              <a:rPr sz="3600" dirty="0">
                <a:latin typeface="Calibri Light"/>
                <a:cs typeface="Calibri Light"/>
              </a:rPr>
              <a:t>the</a:t>
            </a:r>
            <a:r>
              <a:rPr sz="3600" spc="-90" dirty="0">
                <a:latin typeface="Calibri Light"/>
                <a:cs typeface="Calibri Light"/>
              </a:rPr>
              <a:t> </a:t>
            </a:r>
            <a:r>
              <a:rPr sz="3600" dirty="0">
                <a:latin typeface="Calibri Light"/>
                <a:cs typeface="Calibri Light"/>
              </a:rPr>
              <a:t>base</a:t>
            </a:r>
            <a:r>
              <a:rPr sz="3600" spc="-20" dirty="0">
                <a:latin typeface="Calibri Light"/>
                <a:cs typeface="Calibri Light"/>
              </a:rPr>
              <a:t> </a:t>
            </a:r>
            <a:r>
              <a:rPr sz="3600" spc="-25" dirty="0">
                <a:latin typeface="Calibri Light"/>
                <a:cs typeface="Calibri Light"/>
              </a:rPr>
              <a:t>of </a:t>
            </a:r>
            <a:r>
              <a:rPr sz="3600" dirty="0">
                <a:latin typeface="Calibri Light"/>
                <a:cs typeface="Calibri Light"/>
              </a:rPr>
              <a:t>the</a:t>
            </a:r>
            <a:r>
              <a:rPr sz="3600" spc="-135" dirty="0">
                <a:latin typeface="Calibri Light"/>
                <a:cs typeface="Calibri Light"/>
              </a:rPr>
              <a:t> </a:t>
            </a:r>
            <a:r>
              <a:rPr sz="3600" spc="-25" dirty="0">
                <a:latin typeface="Calibri Light"/>
                <a:cs typeface="Calibri Light"/>
              </a:rPr>
              <a:t>inter-</a:t>
            </a:r>
            <a:r>
              <a:rPr sz="3600" dirty="0">
                <a:latin typeface="Calibri Light"/>
                <a:cs typeface="Calibri Light"/>
              </a:rPr>
              <a:t>twin</a:t>
            </a:r>
            <a:r>
              <a:rPr sz="3600" spc="-85" dirty="0">
                <a:latin typeface="Calibri Light"/>
                <a:cs typeface="Calibri Light"/>
              </a:rPr>
              <a:t> </a:t>
            </a:r>
            <a:r>
              <a:rPr sz="3600" dirty="0">
                <a:latin typeface="Calibri Light"/>
                <a:cs typeface="Calibri Light"/>
              </a:rPr>
              <a:t>membrane,</a:t>
            </a:r>
            <a:r>
              <a:rPr sz="3600" spc="-65" dirty="0">
                <a:latin typeface="Calibri Light"/>
                <a:cs typeface="Calibri Light"/>
              </a:rPr>
              <a:t> </a:t>
            </a:r>
            <a:r>
              <a:rPr sz="3600" dirty="0">
                <a:latin typeface="Calibri Light"/>
                <a:cs typeface="Calibri Light"/>
              </a:rPr>
              <a:t>forming</a:t>
            </a:r>
            <a:r>
              <a:rPr sz="3600" spc="-55" dirty="0">
                <a:latin typeface="Calibri Light"/>
                <a:cs typeface="Calibri Light"/>
              </a:rPr>
              <a:t> </a:t>
            </a:r>
            <a:r>
              <a:rPr sz="3600" dirty="0">
                <a:latin typeface="Calibri Light"/>
                <a:cs typeface="Calibri Light"/>
              </a:rPr>
              <a:t>the</a:t>
            </a:r>
            <a:r>
              <a:rPr sz="3600" spc="-65" dirty="0">
                <a:latin typeface="Calibri Light"/>
                <a:cs typeface="Calibri Light"/>
              </a:rPr>
              <a:t> </a:t>
            </a:r>
            <a:r>
              <a:rPr sz="3600" dirty="0">
                <a:latin typeface="Calibri Light"/>
                <a:cs typeface="Calibri Light"/>
              </a:rPr>
              <a:t>lambda</a:t>
            </a:r>
            <a:r>
              <a:rPr sz="3600" spc="-50" dirty="0">
                <a:latin typeface="Calibri Light"/>
                <a:cs typeface="Calibri Light"/>
              </a:rPr>
              <a:t> </a:t>
            </a:r>
            <a:r>
              <a:rPr sz="3600" spc="-10" dirty="0">
                <a:latin typeface="Calibri Light"/>
                <a:cs typeface="Calibri Light"/>
              </a:rPr>
              <a:t>sign.</a:t>
            </a:r>
            <a:endParaRPr sz="36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24150" y="180975"/>
            <a:ext cx="6193329" cy="435292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819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0" dirty="0"/>
              <a:t>Higher</a:t>
            </a:r>
            <a:r>
              <a:rPr spc="-220" dirty="0"/>
              <a:t> </a:t>
            </a:r>
            <a:r>
              <a:rPr spc="-25" dirty="0"/>
              <a:t>order</a:t>
            </a:r>
            <a:r>
              <a:rPr spc="-215" dirty="0"/>
              <a:t> </a:t>
            </a:r>
            <a:r>
              <a:rPr spc="-20" dirty="0"/>
              <a:t>multiples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575" y="1765680"/>
            <a:ext cx="10190480" cy="403542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41300" marR="276225" indent="-229235">
              <a:lnSpc>
                <a:spcPts val="2700"/>
              </a:lnSpc>
              <a:spcBef>
                <a:spcPts val="720"/>
              </a:spcBef>
              <a:buFont typeface="Arial MT"/>
              <a:buChar char="•"/>
              <a:tabLst>
                <a:tab pos="241300" algn="l"/>
              </a:tabLst>
            </a:pPr>
            <a:r>
              <a:rPr sz="2750" dirty="0">
                <a:latin typeface="Calibri"/>
                <a:cs typeface="Calibri"/>
              </a:rPr>
              <a:t>The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incidence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spontaneous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triplet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pregnancy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is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1</a:t>
            </a:r>
            <a:r>
              <a:rPr sz="2750" spc="1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in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6,000–8,000 births.</a:t>
            </a:r>
            <a:endParaRPr sz="27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95"/>
              </a:spcBef>
              <a:buFont typeface="Arial MT"/>
              <a:buChar char="•"/>
              <a:tabLst>
                <a:tab pos="240665" algn="l"/>
              </a:tabLst>
            </a:pPr>
            <a:r>
              <a:rPr sz="2750" dirty="0">
                <a:latin typeface="Calibri"/>
                <a:cs typeface="Calibri"/>
              </a:rPr>
              <a:t>High</a:t>
            </a:r>
            <a:r>
              <a:rPr sz="2750" spc="1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morbidity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and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mortality</a:t>
            </a:r>
            <a:endParaRPr sz="2750">
              <a:latin typeface="Calibri"/>
              <a:cs typeface="Calibri"/>
            </a:endParaRPr>
          </a:p>
          <a:p>
            <a:pPr marL="240029" marR="5080" indent="-227965">
              <a:lnSpc>
                <a:spcPct val="81900"/>
              </a:lnSpc>
              <a:spcBef>
                <a:spcPts val="975"/>
              </a:spcBef>
              <a:buFont typeface="Arial MT"/>
              <a:buChar char="•"/>
              <a:tabLst>
                <a:tab pos="241300" algn="l"/>
              </a:tabLst>
            </a:pPr>
            <a:r>
              <a:rPr sz="2750" dirty="0">
                <a:latin typeface="Calibri"/>
                <a:cs typeface="Calibri"/>
              </a:rPr>
              <a:t>NICE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recommends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that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women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with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uncomplicated</a:t>
            </a:r>
            <a:r>
              <a:rPr sz="2750" spc="13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monochorionic 	</a:t>
            </a:r>
            <a:r>
              <a:rPr sz="2750" dirty="0">
                <a:latin typeface="Calibri"/>
                <a:cs typeface="Calibri"/>
              </a:rPr>
              <a:t>triamniotic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/dichorionic</a:t>
            </a:r>
            <a:r>
              <a:rPr sz="2750" spc="1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triamniotic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triplet</a:t>
            </a:r>
            <a:r>
              <a:rPr sz="2750" spc="10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pregnancies</a:t>
            </a:r>
            <a:r>
              <a:rPr sz="2750" spc="10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be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offered</a:t>
            </a:r>
            <a:r>
              <a:rPr sz="2750" spc="10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at 	</a:t>
            </a:r>
            <a:r>
              <a:rPr sz="2750" dirty="0">
                <a:latin typeface="Calibri"/>
                <a:cs typeface="Calibri"/>
              </a:rPr>
              <a:t>least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11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antenatal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appointments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with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health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care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professional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from 	</a:t>
            </a:r>
            <a:r>
              <a:rPr sz="2750" dirty="0">
                <a:latin typeface="Calibri"/>
                <a:cs typeface="Calibri"/>
              </a:rPr>
              <a:t>the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core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team.</a:t>
            </a:r>
            <a:endParaRPr sz="2750">
              <a:latin typeface="Calibri"/>
              <a:cs typeface="Calibri"/>
            </a:endParaRPr>
          </a:p>
          <a:p>
            <a:pPr marL="321945" indent="-309245">
              <a:lnSpc>
                <a:spcPts val="3005"/>
              </a:lnSpc>
              <a:spcBef>
                <a:spcPts val="380"/>
              </a:spcBef>
              <a:buFont typeface="Arial MT"/>
              <a:buChar char="•"/>
              <a:tabLst>
                <a:tab pos="321945" algn="l"/>
              </a:tabLst>
            </a:pPr>
            <a:r>
              <a:rPr sz="2750" dirty="0">
                <a:latin typeface="Calibri"/>
                <a:cs typeface="Calibri"/>
              </a:rPr>
              <a:t>It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is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not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recommended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to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prolong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pregnancy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beyond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36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weeks’</a:t>
            </a:r>
            <a:endParaRPr sz="2750">
              <a:latin typeface="Calibri"/>
              <a:cs typeface="Calibri"/>
            </a:endParaRPr>
          </a:p>
          <a:p>
            <a:pPr marL="241300">
              <a:lnSpc>
                <a:spcPts val="3005"/>
              </a:lnSpc>
            </a:pPr>
            <a:r>
              <a:rPr sz="2750" spc="-10" dirty="0">
                <a:latin typeface="Calibri"/>
                <a:cs typeface="Calibri"/>
              </a:rPr>
              <a:t>gestation.</a:t>
            </a:r>
            <a:endParaRPr sz="2750">
              <a:latin typeface="Calibri"/>
              <a:cs typeface="Calibri"/>
            </a:endParaRPr>
          </a:p>
          <a:p>
            <a:pPr marL="321945" indent="-309245">
              <a:lnSpc>
                <a:spcPct val="100000"/>
              </a:lnSpc>
              <a:spcBef>
                <a:spcPts val="380"/>
              </a:spcBef>
              <a:buFont typeface="Arial MT"/>
              <a:buChar char="•"/>
              <a:tabLst>
                <a:tab pos="321945" algn="l"/>
              </a:tabLst>
            </a:pPr>
            <a:r>
              <a:rPr sz="2750" dirty="0">
                <a:latin typeface="Calibri"/>
                <a:cs typeface="Calibri"/>
              </a:rPr>
              <a:t>Calculate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risk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Down’s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syndrome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for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each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baby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>
              <a:lnSpc>
                <a:spcPts val="4730"/>
              </a:lnSpc>
              <a:spcBef>
                <a:spcPts val="745"/>
              </a:spcBef>
            </a:pPr>
            <a:r>
              <a:rPr dirty="0"/>
              <a:t>Monochorionic</a:t>
            </a:r>
            <a:r>
              <a:rPr spc="-195" dirty="0"/>
              <a:t> </a:t>
            </a:r>
            <a:r>
              <a:rPr dirty="0"/>
              <a:t>monoamniotic</a:t>
            </a:r>
            <a:r>
              <a:rPr spc="-185" dirty="0"/>
              <a:t> </a:t>
            </a:r>
            <a:r>
              <a:rPr spc="-20" dirty="0"/>
              <a:t>twin </a:t>
            </a:r>
            <a:r>
              <a:rPr spc="-10" dirty="0"/>
              <a:t>pregnancy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575" y="1722119"/>
            <a:ext cx="10007600" cy="420306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321945" indent="-309245">
              <a:lnSpc>
                <a:spcPct val="100000"/>
              </a:lnSpc>
              <a:spcBef>
                <a:spcPts val="470"/>
              </a:spcBef>
              <a:buFont typeface="Arial MT"/>
              <a:buChar char="•"/>
              <a:tabLst>
                <a:tab pos="321945" algn="l"/>
              </a:tabLst>
            </a:pPr>
            <a:r>
              <a:rPr sz="2750" dirty="0">
                <a:latin typeface="Calibri"/>
                <a:cs typeface="Calibri"/>
              </a:rPr>
              <a:t>Division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</a:t>
            </a:r>
            <a:r>
              <a:rPr sz="2750" spc="10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single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fertilized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oocyte.</a:t>
            </a:r>
            <a:endParaRPr sz="2750">
              <a:latin typeface="Calibri"/>
              <a:cs typeface="Calibri"/>
            </a:endParaRPr>
          </a:p>
          <a:p>
            <a:pPr marL="321945" indent="-309245">
              <a:lnSpc>
                <a:spcPct val="100000"/>
              </a:lnSpc>
              <a:spcBef>
                <a:spcPts val="380"/>
              </a:spcBef>
              <a:buFont typeface="Arial MT"/>
              <a:buChar char="•"/>
              <a:tabLst>
                <a:tab pos="321945" algn="l"/>
              </a:tabLst>
            </a:pPr>
            <a:r>
              <a:rPr sz="2750" dirty="0">
                <a:latin typeface="Calibri"/>
                <a:cs typeface="Calibri"/>
              </a:rPr>
              <a:t>Least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common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pattern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-2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placentation</a:t>
            </a:r>
            <a:endParaRPr sz="2750">
              <a:latin typeface="Calibri"/>
              <a:cs typeface="Calibri"/>
            </a:endParaRPr>
          </a:p>
          <a:p>
            <a:pPr marL="241300" marR="316230" indent="-229235">
              <a:lnSpc>
                <a:spcPct val="81900"/>
              </a:lnSpc>
              <a:spcBef>
                <a:spcPts val="980"/>
              </a:spcBef>
              <a:buChar char="•"/>
              <a:tabLst>
                <a:tab pos="241300" algn="l"/>
                <a:tab pos="321945" algn="l"/>
              </a:tabLst>
            </a:pPr>
            <a:r>
              <a:rPr sz="2750" dirty="0">
                <a:latin typeface="Arial MT"/>
                <a:cs typeface="Arial MT"/>
              </a:rPr>
              <a:t>	</a:t>
            </a:r>
            <a:r>
              <a:rPr sz="2750" dirty="0">
                <a:latin typeface="Calibri"/>
                <a:cs typeface="Calibri"/>
              </a:rPr>
              <a:t>High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morbidity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and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mortality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due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to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high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rate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perinatal </a:t>
            </a:r>
            <a:r>
              <a:rPr sz="2750" dirty="0">
                <a:latin typeface="Calibri"/>
                <a:cs typeface="Calibri"/>
              </a:rPr>
              <a:t>mortality(cord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entanglement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resulting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in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fetal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loss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or</a:t>
            </a:r>
            <a:r>
              <a:rPr sz="2750" spc="-10" dirty="0">
                <a:latin typeface="Calibri"/>
                <a:cs typeface="Calibri"/>
              </a:rPr>
              <a:t> neurological </a:t>
            </a:r>
            <a:r>
              <a:rPr sz="2750" dirty="0">
                <a:latin typeface="Calibri"/>
                <a:cs typeface="Calibri"/>
              </a:rPr>
              <a:t>morbidity.</a:t>
            </a:r>
            <a:r>
              <a:rPr sz="2750" spc="-75" dirty="0">
                <a:latin typeface="Calibri"/>
                <a:cs typeface="Calibri"/>
              </a:rPr>
              <a:t> </a:t>
            </a:r>
            <a:r>
              <a:rPr sz="2750" spc="-50" dirty="0">
                <a:latin typeface="Calibri"/>
                <a:cs typeface="Calibri"/>
              </a:rPr>
              <a:t>)</a:t>
            </a:r>
            <a:endParaRPr sz="2750">
              <a:latin typeface="Calibri"/>
              <a:cs typeface="Calibri"/>
            </a:endParaRPr>
          </a:p>
          <a:p>
            <a:pPr marL="241300" marR="5080" indent="-229235">
              <a:lnSpc>
                <a:spcPts val="2710"/>
              </a:lnSpc>
              <a:spcBef>
                <a:spcPts val="960"/>
              </a:spcBef>
              <a:buFont typeface="Arial MT"/>
              <a:buChar char="•"/>
              <a:tabLst>
                <a:tab pos="241300" algn="l"/>
              </a:tabLst>
            </a:pPr>
            <a:r>
              <a:rPr sz="2750" dirty="0">
                <a:latin typeface="Calibri"/>
                <a:cs typeface="Calibri"/>
              </a:rPr>
              <a:t>Increased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risk</a:t>
            </a:r>
            <a:r>
              <a:rPr sz="2750" spc="114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congenital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anomalies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including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neural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tube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defects </a:t>
            </a:r>
            <a:r>
              <a:rPr sz="2750" dirty="0">
                <a:latin typeface="Calibri"/>
                <a:cs typeface="Calibri"/>
              </a:rPr>
              <a:t>and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abdominal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wall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and</a:t>
            </a:r>
            <a:r>
              <a:rPr sz="2750" spc="1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urinary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tract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malformations.</a:t>
            </a:r>
            <a:endParaRPr sz="2750">
              <a:latin typeface="Calibri"/>
              <a:cs typeface="Calibri"/>
            </a:endParaRPr>
          </a:p>
          <a:p>
            <a:pPr marL="321945" indent="-309245">
              <a:lnSpc>
                <a:spcPct val="100000"/>
              </a:lnSpc>
              <a:spcBef>
                <a:spcPts val="384"/>
              </a:spcBef>
              <a:buFont typeface="Arial MT"/>
              <a:buChar char="•"/>
              <a:tabLst>
                <a:tab pos="321945" algn="l"/>
              </a:tabLst>
            </a:pPr>
            <a:r>
              <a:rPr sz="2750" dirty="0">
                <a:latin typeface="Calibri"/>
                <a:cs typeface="Calibri"/>
              </a:rPr>
              <a:t>Delivery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by</a:t>
            </a:r>
            <a:r>
              <a:rPr sz="2750" spc="114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caesarean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section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generally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at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32–34</a:t>
            </a:r>
            <a:r>
              <a:rPr sz="2750" spc="114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weeks’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gestation.</a:t>
            </a:r>
            <a:endParaRPr sz="2750">
              <a:latin typeface="Calibri"/>
              <a:cs typeface="Calibri"/>
            </a:endParaRPr>
          </a:p>
          <a:p>
            <a:pPr marL="241300" marR="691515" indent="-229235">
              <a:lnSpc>
                <a:spcPts val="2700"/>
              </a:lnSpc>
              <a:spcBef>
                <a:spcPts val="970"/>
              </a:spcBef>
              <a:buChar char="•"/>
              <a:tabLst>
                <a:tab pos="241300" algn="l"/>
                <a:tab pos="321945" algn="l"/>
              </a:tabLst>
            </a:pPr>
            <a:r>
              <a:rPr sz="2750" dirty="0">
                <a:latin typeface="Arial MT"/>
                <a:cs typeface="Arial MT"/>
              </a:rPr>
              <a:t>	</a:t>
            </a:r>
            <a:r>
              <a:rPr sz="2750" dirty="0">
                <a:latin typeface="Calibri"/>
                <a:cs typeface="Calibri"/>
              </a:rPr>
              <a:t>Perinatal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mortality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occurs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in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approximately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20%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fetuses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and </a:t>
            </a:r>
            <a:r>
              <a:rPr sz="2750" spc="-10" dirty="0">
                <a:latin typeface="Calibri"/>
                <a:cs typeface="Calibri"/>
              </a:rPr>
              <a:t>infants.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96450" y="28575"/>
            <a:ext cx="21336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609282"/>
            <a:ext cx="841883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45" dirty="0"/>
              <a:t>Complications</a:t>
            </a:r>
            <a:r>
              <a:rPr spc="-155" dirty="0"/>
              <a:t> </a:t>
            </a:r>
            <a:r>
              <a:rPr dirty="0"/>
              <a:t>in</a:t>
            </a:r>
            <a:r>
              <a:rPr spc="-204" dirty="0"/>
              <a:t> </a:t>
            </a:r>
            <a:r>
              <a:rPr spc="-25" dirty="0"/>
              <a:t>Multiple</a:t>
            </a:r>
            <a:r>
              <a:rPr spc="-165" dirty="0"/>
              <a:t> </a:t>
            </a:r>
            <a:r>
              <a:rPr spc="-10" dirty="0"/>
              <a:t>Pregnancies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8675" y="1462024"/>
            <a:ext cx="566737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30"/>
              </a:spcBef>
              <a:buFont typeface="Arial MT"/>
              <a:buChar char="•"/>
              <a:tabLst>
                <a:tab pos="241300" algn="l"/>
              </a:tabLst>
            </a:pPr>
            <a:r>
              <a:rPr sz="2750" dirty="0">
                <a:latin typeface="Calibri"/>
                <a:cs typeface="Calibri"/>
              </a:rPr>
              <a:t>Higher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than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for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singleton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pregnancies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15525" y="85725"/>
            <a:ext cx="2133600" cy="28194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43151" y="2376551"/>
            <a:ext cx="7645398" cy="426395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429255" y="3143885"/>
            <a:ext cx="1624330" cy="1143635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337820" marR="5080" indent="-325755">
              <a:lnSpc>
                <a:spcPts val="4200"/>
              </a:lnSpc>
              <a:spcBef>
                <a:spcPts val="570"/>
              </a:spcBef>
            </a:pPr>
            <a:r>
              <a:rPr sz="3800" spc="-30" dirty="0">
                <a:latin typeface="Calibri"/>
                <a:cs typeface="Calibri"/>
              </a:rPr>
              <a:t>Preterm </a:t>
            </a:r>
            <a:r>
              <a:rPr sz="3800" spc="-10" dirty="0">
                <a:latin typeface="Calibri"/>
                <a:cs typeface="Calibri"/>
              </a:rPr>
              <a:t>birth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74084" y="4616830"/>
            <a:ext cx="1682114" cy="114363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49885" marR="5080" indent="-337820">
              <a:lnSpc>
                <a:spcPts val="4210"/>
              </a:lnSpc>
              <a:spcBef>
                <a:spcPts val="560"/>
              </a:spcBef>
            </a:pPr>
            <a:r>
              <a:rPr sz="3800" spc="-25" dirty="0">
                <a:latin typeface="Calibri"/>
                <a:cs typeface="Calibri"/>
              </a:rPr>
              <a:t>Cerebral </a:t>
            </a:r>
            <a:r>
              <a:rPr sz="3800" spc="-20" dirty="0">
                <a:latin typeface="Calibri"/>
                <a:cs typeface="Calibri"/>
              </a:rPr>
              <a:t>Palsy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36359" y="3516629"/>
            <a:ext cx="813435" cy="609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800" spc="-25" dirty="0">
                <a:latin typeface="Calibri"/>
                <a:cs typeface="Calibri"/>
              </a:rPr>
              <a:t>FGR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06030" y="4616830"/>
            <a:ext cx="986155" cy="114363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 indent="120650">
              <a:lnSpc>
                <a:spcPts val="4210"/>
              </a:lnSpc>
              <a:spcBef>
                <a:spcPts val="560"/>
              </a:spcBef>
            </a:pPr>
            <a:r>
              <a:rPr sz="3800" spc="-10" dirty="0">
                <a:latin typeface="Calibri"/>
                <a:cs typeface="Calibri"/>
              </a:rPr>
              <a:t>Still Birth</a:t>
            </a:r>
            <a:endParaRPr sz="3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8672" y="391096"/>
            <a:ext cx="303847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40" dirty="0"/>
              <a:t>Maternal</a:t>
            </a:r>
            <a:r>
              <a:rPr spc="-170" dirty="0"/>
              <a:t> </a:t>
            </a:r>
            <a:r>
              <a:rPr spc="-20" dirty="0"/>
              <a:t>Risk</a:t>
            </a:r>
          </a:p>
        </p:txBody>
      </p:sp>
      <p:sp>
        <p:nvSpPr>
          <p:cNvPr id="3" name="object 3"/>
          <p:cNvSpPr/>
          <p:nvPr/>
        </p:nvSpPr>
        <p:spPr>
          <a:xfrm>
            <a:off x="1795526" y="1300225"/>
            <a:ext cx="4067175" cy="2705100"/>
          </a:xfrm>
          <a:custGeom>
            <a:avLst/>
            <a:gdLst/>
            <a:ahLst/>
            <a:cxnLst/>
            <a:rect l="l" t="t" r="r" b="b"/>
            <a:pathLst>
              <a:path w="4067175" h="2705100">
                <a:moveTo>
                  <a:pt x="4067048" y="0"/>
                </a:moveTo>
                <a:lnTo>
                  <a:pt x="450850" y="0"/>
                </a:lnTo>
                <a:lnTo>
                  <a:pt x="401716" y="2644"/>
                </a:lnTo>
                <a:lnTo>
                  <a:pt x="354117" y="10396"/>
                </a:lnTo>
                <a:lnTo>
                  <a:pt x="308327" y="22979"/>
                </a:lnTo>
                <a:lnTo>
                  <a:pt x="264622" y="40120"/>
                </a:lnTo>
                <a:lnTo>
                  <a:pt x="223275" y="61543"/>
                </a:lnTo>
                <a:lnTo>
                  <a:pt x="184562" y="86973"/>
                </a:lnTo>
                <a:lnTo>
                  <a:pt x="148758" y="116136"/>
                </a:lnTo>
                <a:lnTo>
                  <a:pt x="116136" y="148758"/>
                </a:lnTo>
                <a:lnTo>
                  <a:pt x="86973" y="184562"/>
                </a:lnTo>
                <a:lnTo>
                  <a:pt x="61543" y="223275"/>
                </a:lnTo>
                <a:lnTo>
                  <a:pt x="40120" y="264622"/>
                </a:lnTo>
                <a:lnTo>
                  <a:pt x="22979" y="308327"/>
                </a:lnTo>
                <a:lnTo>
                  <a:pt x="10396" y="354117"/>
                </a:lnTo>
                <a:lnTo>
                  <a:pt x="2644" y="401716"/>
                </a:lnTo>
                <a:lnTo>
                  <a:pt x="0" y="450850"/>
                </a:lnTo>
                <a:lnTo>
                  <a:pt x="0" y="2705100"/>
                </a:lnTo>
                <a:lnTo>
                  <a:pt x="4067048" y="2705100"/>
                </a:lnTo>
                <a:lnTo>
                  <a:pt x="406704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57855" y="1520909"/>
            <a:ext cx="2333625" cy="1342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8140" marR="5080" indent="-346075">
              <a:lnSpc>
                <a:spcPct val="128899"/>
              </a:lnSpc>
              <a:spcBef>
                <a:spcPts val="95"/>
              </a:spcBef>
            </a:pPr>
            <a:r>
              <a:rPr sz="3350" spc="-10" dirty="0">
                <a:solidFill>
                  <a:srgbClr val="FFFFFF"/>
                </a:solidFill>
                <a:latin typeface="Calibri"/>
                <a:cs typeface="Calibri"/>
              </a:rPr>
              <a:t>Hypertensive disorders</a:t>
            </a:r>
            <a:endParaRPr sz="335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856351" y="1293875"/>
            <a:ext cx="4079875" cy="2717800"/>
            <a:chOff x="5856351" y="1293875"/>
            <a:chExt cx="4079875" cy="2717800"/>
          </a:xfrm>
        </p:grpSpPr>
        <p:sp>
          <p:nvSpPr>
            <p:cNvPr id="6" name="object 6"/>
            <p:cNvSpPr/>
            <p:nvPr/>
          </p:nvSpPr>
          <p:spPr>
            <a:xfrm>
              <a:off x="5862701" y="1300225"/>
              <a:ext cx="4067175" cy="2705100"/>
            </a:xfrm>
            <a:custGeom>
              <a:avLst/>
              <a:gdLst/>
              <a:ahLst/>
              <a:cxnLst/>
              <a:rect l="l" t="t" r="r" b="b"/>
              <a:pathLst>
                <a:path w="4067175" h="2705100">
                  <a:moveTo>
                    <a:pt x="3616198" y="0"/>
                  </a:moveTo>
                  <a:lnTo>
                    <a:pt x="0" y="0"/>
                  </a:lnTo>
                  <a:lnTo>
                    <a:pt x="0" y="2704973"/>
                  </a:lnTo>
                  <a:lnTo>
                    <a:pt x="4067175" y="2704973"/>
                  </a:lnTo>
                  <a:lnTo>
                    <a:pt x="4067175" y="450850"/>
                  </a:lnTo>
                  <a:lnTo>
                    <a:pt x="4064528" y="401716"/>
                  </a:lnTo>
                  <a:lnTo>
                    <a:pt x="4056772" y="354117"/>
                  </a:lnTo>
                  <a:lnTo>
                    <a:pt x="4044181" y="308327"/>
                  </a:lnTo>
                  <a:lnTo>
                    <a:pt x="4027032" y="264622"/>
                  </a:lnTo>
                  <a:lnTo>
                    <a:pt x="4005598" y="223275"/>
                  </a:lnTo>
                  <a:lnTo>
                    <a:pt x="3980156" y="184562"/>
                  </a:lnTo>
                  <a:lnTo>
                    <a:pt x="3950980" y="148758"/>
                  </a:lnTo>
                  <a:lnTo>
                    <a:pt x="3918347" y="116136"/>
                  </a:lnTo>
                  <a:lnTo>
                    <a:pt x="3882530" y="86973"/>
                  </a:lnTo>
                  <a:lnTo>
                    <a:pt x="3843805" y="61543"/>
                  </a:lnTo>
                  <a:lnTo>
                    <a:pt x="3802448" y="40120"/>
                  </a:lnTo>
                  <a:lnTo>
                    <a:pt x="3758733" y="22979"/>
                  </a:lnTo>
                  <a:lnTo>
                    <a:pt x="3712936" y="10396"/>
                  </a:lnTo>
                  <a:lnTo>
                    <a:pt x="3665333" y="2644"/>
                  </a:lnTo>
                  <a:lnTo>
                    <a:pt x="361619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862701" y="1300225"/>
              <a:ext cx="4067175" cy="2705100"/>
            </a:xfrm>
            <a:custGeom>
              <a:avLst/>
              <a:gdLst/>
              <a:ahLst/>
              <a:cxnLst/>
              <a:rect l="l" t="t" r="r" b="b"/>
              <a:pathLst>
                <a:path w="4067175" h="2705100">
                  <a:moveTo>
                    <a:pt x="0" y="0"/>
                  </a:moveTo>
                  <a:lnTo>
                    <a:pt x="3616198" y="0"/>
                  </a:lnTo>
                  <a:lnTo>
                    <a:pt x="3665333" y="2644"/>
                  </a:lnTo>
                  <a:lnTo>
                    <a:pt x="3712936" y="10396"/>
                  </a:lnTo>
                  <a:lnTo>
                    <a:pt x="3758733" y="22979"/>
                  </a:lnTo>
                  <a:lnTo>
                    <a:pt x="3802448" y="40120"/>
                  </a:lnTo>
                  <a:lnTo>
                    <a:pt x="3843805" y="61543"/>
                  </a:lnTo>
                  <a:lnTo>
                    <a:pt x="3882530" y="86973"/>
                  </a:lnTo>
                  <a:lnTo>
                    <a:pt x="3918347" y="116136"/>
                  </a:lnTo>
                  <a:lnTo>
                    <a:pt x="3950980" y="148758"/>
                  </a:lnTo>
                  <a:lnTo>
                    <a:pt x="3980156" y="184562"/>
                  </a:lnTo>
                  <a:lnTo>
                    <a:pt x="4005598" y="223275"/>
                  </a:lnTo>
                  <a:lnTo>
                    <a:pt x="4027032" y="264622"/>
                  </a:lnTo>
                  <a:lnTo>
                    <a:pt x="4044181" y="308327"/>
                  </a:lnTo>
                  <a:lnTo>
                    <a:pt x="4056772" y="354117"/>
                  </a:lnTo>
                  <a:lnTo>
                    <a:pt x="4064528" y="401716"/>
                  </a:lnTo>
                  <a:lnTo>
                    <a:pt x="4067175" y="450850"/>
                  </a:lnTo>
                  <a:lnTo>
                    <a:pt x="4067175" y="2704973"/>
                  </a:lnTo>
                  <a:lnTo>
                    <a:pt x="0" y="270497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312915" y="1520909"/>
            <a:ext cx="3157220" cy="1342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30910" marR="5080" indent="-918210">
              <a:lnSpc>
                <a:spcPct val="128899"/>
              </a:lnSpc>
              <a:spcBef>
                <a:spcPts val="95"/>
              </a:spcBef>
            </a:pPr>
            <a:r>
              <a:rPr sz="3350" dirty="0">
                <a:solidFill>
                  <a:srgbClr val="FFFFFF"/>
                </a:solidFill>
                <a:latin typeface="Calibri"/>
                <a:cs typeface="Calibri"/>
              </a:rPr>
              <a:t>Thrombo-</a:t>
            </a:r>
            <a:r>
              <a:rPr sz="3350" spc="-10" dirty="0">
                <a:solidFill>
                  <a:srgbClr val="FFFFFF"/>
                </a:solidFill>
                <a:latin typeface="Calibri"/>
                <a:cs typeface="Calibri"/>
              </a:rPr>
              <a:t>embolic disease</a:t>
            </a:r>
            <a:endParaRPr sz="335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789176" y="3998848"/>
            <a:ext cx="4079875" cy="2727960"/>
            <a:chOff x="1789176" y="3998848"/>
            <a:chExt cx="4079875" cy="2727960"/>
          </a:xfrm>
        </p:grpSpPr>
        <p:sp>
          <p:nvSpPr>
            <p:cNvPr id="10" name="object 10"/>
            <p:cNvSpPr/>
            <p:nvPr/>
          </p:nvSpPr>
          <p:spPr>
            <a:xfrm>
              <a:off x="1795526" y="4005198"/>
              <a:ext cx="4067175" cy="2715260"/>
            </a:xfrm>
            <a:custGeom>
              <a:avLst/>
              <a:gdLst/>
              <a:ahLst/>
              <a:cxnLst/>
              <a:rect l="l" t="t" r="r" b="b"/>
              <a:pathLst>
                <a:path w="4067175" h="2715259">
                  <a:moveTo>
                    <a:pt x="4067175" y="0"/>
                  </a:moveTo>
                  <a:lnTo>
                    <a:pt x="0" y="0"/>
                  </a:lnTo>
                  <a:lnTo>
                    <a:pt x="0" y="2262238"/>
                  </a:lnTo>
                  <a:lnTo>
                    <a:pt x="2654" y="2311538"/>
                  </a:lnTo>
                  <a:lnTo>
                    <a:pt x="10435" y="2359300"/>
                  </a:lnTo>
                  <a:lnTo>
                    <a:pt x="23065" y="2405249"/>
                  </a:lnTo>
                  <a:lnTo>
                    <a:pt x="40268" y="2449107"/>
                  </a:lnTo>
                  <a:lnTo>
                    <a:pt x="61769" y="2490600"/>
                  </a:lnTo>
                  <a:lnTo>
                    <a:pt x="87290" y="2529451"/>
                  </a:lnTo>
                  <a:lnTo>
                    <a:pt x="116557" y="2565384"/>
                  </a:lnTo>
                  <a:lnTo>
                    <a:pt x="149292" y="2598123"/>
                  </a:lnTo>
                  <a:lnTo>
                    <a:pt x="185220" y="2627392"/>
                  </a:lnTo>
                  <a:lnTo>
                    <a:pt x="224065" y="2652916"/>
                  </a:lnTo>
                  <a:lnTo>
                    <a:pt x="265550" y="2674418"/>
                  </a:lnTo>
                  <a:lnTo>
                    <a:pt x="309400" y="2691622"/>
                  </a:lnTo>
                  <a:lnTo>
                    <a:pt x="355338" y="2704253"/>
                  </a:lnTo>
                  <a:lnTo>
                    <a:pt x="403088" y="2712033"/>
                  </a:lnTo>
                  <a:lnTo>
                    <a:pt x="452374" y="2714688"/>
                  </a:lnTo>
                  <a:lnTo>
                    <a:pt x="4067175" y="2714688"/>
                  </a:lnTo>
                  <a:lnTo>
                    <a:pt x="406717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95526" y="4005198"/>
              <a:ext cx="4067175" cy="2715260"/>
            </a:xfrm>
            <a:custGeom>
              <a:avLst/>
              <a:gdLst/>
              <a:ahLst/>
              <a:cxnLst/>
              <a:rect l="l" t="t" r="r" b="b"/>
              <a:pathLst>
                <a:path w="4067175" h="2715259">
                  <a:moveTo>
                    <a:pt x="4067175" y="2714688"/>
                  </a:moveTo>
                  <a:lnTo>
                    <a:pt x="452374" y="2714688"/>
                  </a:lnTo>
                  <a:lnTo>
                    <a:pt x="403088" y="2712033"/>
                  </a:lnTo>
                  <a:lnTo>
                    <a:pt x="355338" y="2704253"/>
                  </a:lnTo>
                  <a:lnTo>
                    <a:pt x="309400" y="2691622"/>
                  </a:lnTo>
                  <a:lnTo>
                    <a:pt x="265550" y="2674418"/>
                  </a:lnTo>
                  <a:lnTo>
                    <a:pt x="224065" y="2652916"/>
                  </a:lnTo>
                  <a:lnTo>
                    <a:pt x="185220" y="2627392"/>
                  </a:lnTo>
                  <a:lnTo>
                    <a:pt x="149292" y="2598123"/>
                  </a:lnTo>
                  <a:lnTo>
                    <a:pt x="116557" y="2565384"/>
                  </a:lnTo>
                  <a:lnTo>
                    <a:pt x="87290" y="2529451"/>
                  </a:lnTo>
                  <a:lnTo>
                    <a:pt x="61769" y="2490600"/>
                  </a:lnTo>
                  <a:lnTo>
                    <a:pt x="40268" y="2449107"/>
                  </a:lnTo>
                  <a:lnTo>
                    <a:pt x="23065" y="2405249"/>
                  </a:lnTo>
                  <a:lnTo>
                    <a:pt x="10435" y="2359300"/>
                  </a:lnTo>
                  <a:lnTo>
                    <a:pt x="2654" y="2311538"/>
                  </a:lnTo>
                  <a:lnTo>
                    <a:pt x="0" y="2262238"/>
                  </a:lnTo>
                  <a:lnTo>
                    <a:pt x="0" y="0"/>
                  </a:lnTo>
                  <a:lnTo>
                    <a:pt x="4067175" y="0"/>
                  </a:lnTo>
                  <a:lnTo>
                    <a:pt x="4067175" y="271468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711069" y="4912614"/>
            <a:ext cx="2227580" cy="1341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8735">
              <a:lnSpc>
                <a:spcPct val="128899"/>
              </a:lnSpc>
              <a:spcBef>
                <a:spcPts val="95"/>
              </a:spcBef>
            </a:pPr>
            <a:r>
              <a:rPr sz="3350" spc="-10" dirty="0">
                <a:solidFill>
                  <a:srgbClr val="FFFFFF"/>
                </a:solidFill>
                <a:latin typeface="Calibri"/>
                <a:cs typeface="Calibri"/>
              </a:rPr>
              <a:t>Antepartum Hemorrhage</a:t>
            </a:r>
            <a:endParaRPr sz="335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856351" y="3998976"/>
            <a:ext cx="4079875" cy="2727325"/>
            <a:chOff x="5856351" y="3998976"/>
            <a:chExt cx="4079875" cy="2727325"/>
          </a:xfrm>
        </p:grpSpPr>
        <p:sp>
          <p:nvSpPr>
            <p:cNvPr id="14" name="object 14"/>
            <p:cNvSpPr/>
            <p:nvPr/>
          </p:nvSpPr>
          <p:spPr>
            <a:xfrm>
              <a:off x="5862701" y="4005326"/>
              <a:ext cx="4067175" cy="2714625"/>
            </a:xfrm>
            <a:custGeom>
              <a:avLst/>
              <a:gdLst/>
              <a:ahLst/>
              <a:cxnLst/>
              <a:rect l="l" t="t" r="r" b="b"/>
              <a:pathLst>
                <a:path w="4067175" h="2714625">
                  <a:moveTo>
                    <a:pt x="4067175" y="0"/>
                  </a:moveTo>
                  <a:lnTo>
                    <a:pt x="0" y="0"/>
                  </a:lnTo>
                  <a:lnTo>
                    <a:pt x="0" y="2714561"/>
                  </a:lnTo>
                  <a:lnTo>
                    <a:pt x="3614674" y="2714561"/>
                  </a:lnTo>
                  <a:lnTo>
                    <a:pt x="3663961" y="2711906"/>
                  </a:lnTo>
                  <a:lnTo>
                    <a:pt x="3711715" y="2704126"/>
                  </a:lnTo>
                  <a:lnTo>
                    <a:pt x="3757660" y="2691495"/>
                  </a:lnTo>
                  <a:lnTo>
                    <a:pt x="3801519" y="2674291"/>
                  </a:lnTo>
                  <a:lnTo>
                    <a:pt x="3843015" y="2652789"/>
                  </a:lnTo>
                  <a:lnTo>
                    <a:pt x="3881871" y="2627265"/>
                  </a:lnTo>
                  <a:lnTo>
                    <a:pt x="3917812" y="2597996"/>
                  </a:lnTo>
                  <a:lnTo>
                    <a:pt x="3950560" y="2565257"/>
                  </a:lnTo>
                  <a:lnTo>
                    <a:pt x="3979839" y="2529324"/>
                  </a:lnTo>
                  <a:lnTo>
                    <a:pt x="4005373" y="2490473"/>
                  </a:lnTo>
                  <a:lnTo>
                    <a:pt x="4026884" y="2448980"/>
                  </a:lnTo>
                  <a:lnTo>
                    <a:pt x="4044096" y="2405122"/>
                  </a:lnTo>
                  <a:lnTo>
                    <a:pt x="4056733" y="2359173"/>
                  </a:lnTo>
                  <a:lnTo>
                    <a:pt x="4064518" y="2311411"/>
                  </a:lnTo>
                  <a:lnTo>
                    <a:pt x="4067175" y="2262111"/>
                  </a:lnTo>
                  <a:lnTo>
                    <a:pt x="406717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862701" y="4005326"/>
              <a:ext cx="4067175" cy="2714625"/>
            </a:xfrm>
            <a:custGeom>
              <a:avLst/>
              <a:gdLst/>
              <a:ahLst/>
              <a:cxnLst/>
              <a:rect l="l" t="t" r="r" b="b"/>
              <a:pathLst>
                <a:path w="4067175" h="2714625">
                  <a:moveTo>
                    <a:pt x="4067175" y="0"/>
                  </a:moveTo>
                  <a:lnTo>
                    <a:pt x="4067175" y="2262111"/>
                  </a:lnTo>
                  <a:lnTo>
                    <a:pt x="4064518" y="2311411"/>
                  </a:lnTo>
                  <a:lnTo>
                    <a:pt x="4056733" y="2359173"/>
                  </a:lnTo>
                  <a:lnTo>
                    <a:pt x="4044096" y="2405122"/>
                  </a:lnTo>
                  <a:lnTo>
                    <a:pt x="4026884" y="2448980"/>
                  </a:lnTo>
                  <a:lnTo>
                    <a:pt x="4005373" y="2490473"/>
                  </a:lnTo>
                  <a:lnTo>
                    <a:pt x="3979839" y="2529324"/>
                  </a:lnTo>
                  <a:lnTo>
                    <a:pt x="3950560" y="2565257"/>
                  </a:lnTo>
                  <a:lnTo>
                    <a:pt x="3917812" y="2597996"/>
                  </a:lnTo>
                  <a:lnTo>
                    <a:pt x="3881871" y="2627265"/>
                  </a:lnTo>
                  <a:lnTo>
                    <a:pt x="3843015" y="2652789"/>
                  </a:lnTo>
                  <a:lnTo>
                    <a:pt x="3801519" y="2674291"/>
                  </a:lnTo>
                  <a:lnTo>
                    <a:pt x="3757660" y="2691495"/>
                  </a:lnTo>
                  <a:lnTo>
                    <a:pt x="3711715" y="2704126"/>
                  </a:lnTo>
                  <a:lnTo>
                    <a:pt x="3663961" y="2711906"/>
                  </a:lnTo>
                  <a:lnTo>
                    <a:pt x="3614674" y="2714561"/>
                  </a:lnTo>
                  <a:lnTo>
                    <a:pt x="0" y="2714561"/>
                  </a:lnTo>
                  <a:lnTo>
                    <a:pt x="0" y="0"/>
                  </a:lnTo>
                  <a:lnTo>
                    <a:pt x="4067175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777990" y="4912614"/>
            <a:ext cx="2230755" cy="1341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6835">
              <a:lnSpc>
                <a:spcPct val="128899"/>
              </a:lnSpc>
              <a:spcBef>
                <a:spcPts val="95"/>
              </a:spcBef>
            </a:pPr>
            <a:r>
              <a:rPr sz="3350" spc="-10" dirty="0">
                <a:solidFill>
                  <a:srgbClr val="FFFFFF"/>
                </a:solidFill>
                <a:latin typeface="Calibri"/>
                <a:cs typeface="Calibri"/>
              </a:rPr>
              <a:t>Postpartum Hemorrhage</a:t>
            </a:r>
            <a:endParaRPr sz="335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637151" y="3322701"/>
            <a:ext cx="2451100" cy="1365250"/>
            <a:chOff x="4637151" y="3322701"/>
            <a:chExt cx="2451100" cy="1365250"/>
          </a:xfrm>
        </p:grpSpPr>
        <p:sp>
          <p:nvSpPr>
            <p:cNvPr id="18" name="object 18"/>
            <p:cNvSpPr/>
            <p:nvPr/>
          </p:nvSpPr>
          <p:spPr>
            <a:xfrm>
              <a:off x="4643501" y="3329051"/>
              <a:ext cx="2438400" cy="1352550"/>
            </a:xfrm>
            <a:custGeom>
              <a:avLst/>
              <a:gdLst/>
              <a:ahLst/>
              <a:cxnLst/>
              <a:rect l="l" t="t" r="r" b="b"/>
              <a:pathLst>
                <a:path w="2438400" h="1352550">
                  <a:moveTo>
                    <a:pt x="2212848" y="0"/>
                  </a:moveTo>
                  <a:lnTo>
                    <a:pt x="225425" y="0"/>
                  </a:lnTo>
                  <a:lnTo>
                    <a:pt x="179968" y="4576"/>
                  </a:lnTo>
                  <a:lnTo>
                    <a:pt x="137642" y="17702"/>
                  </a:lnTo>
                  <a:lnTo>
                    <a:pt x="99348" y="38475"/>
                  </a:lnTo>
                  <a:lnTo>
                    <a:pt x="65992" y="65992"/>
                  </a:lnTo>
                  <a:lnTo>
                    <a:pt x="38475" y="99348"/>
                  </a:lnTo>
                  <a:lnTo>
                    <a:pt x="17702" y="137642"/>
                  </a:lnTo>
                  <a:lnTo>
                    <a:pt x="4576" y="179968"/>
                  </a:lnTo>
                  <a:lnTo>
                    <a:pt x="0" y="225425"/>
                  </a:lnTo>
                  <a:lnTo>
                    <a:pt x="0" y="1126998"/>
                  </a:lnTo>
                  <a:lnTo>
                    <a:pt x="4576" y="1172459"/>
                  </a:lnTo>
                  <a:lnTo>
                    <a:pt x="17702" y="1214800"/>
                  </a:lnTo>
                  <a:lnTo>
                    <a:pt x="38475" y="1253114"/>
                  </a:lnTo>
                  <a:lnTo>
                    <a:pt x="65992" y="1286494"/>
                  </a:lnTo>
                  <a:lnTo>
                    <a:pt x="99348" y="1314034"/>
                  </a:lnTo>
                  <a:lnTo>
                    <a:pt x="137642" y="1334827"/>
                  </a:lnTo>
                  <a:lnTo>
                    <a:pt x="179968" y="1347968"/>
                  </a:lnTo>
                  <a:lnTo>
                    <a:pt x="225425" y="1352550"/>
                  </a:lnTo>
                  <a:lnTo>
                    <a:pt x="2212848" y="1352550"/>
                  </a:lnTo>
                  <a:lnTo>
                    <a:pt x="2258309" y="1347968"/>
                  </a:lnTo>
                  <a:lnTo>
                    <a:pt x="2300650" y="1334827"/>
                  </a:lnTo>
                  <a:lnTo>
                    <a:pt x="2338964" y="1314034"/>
                  </a:lnTo>
                  <a:lnTo>
                    <a:pt x="2372344" y="1286494"/>
                  </a:lnTo>
                  <a:lnTo>
                    <a:pt x="2399884" y="1253114"/>
                  </a:lnTo>
                  <a:lnTo>
                    <a:pt x="2420677" y="1214800"/>
                  </a:lnTo>
                  <a:lnTo>
                    <a:pt x="2433818" y="1172459"/>
                  </a:lnTo>
                  <a:lnTo>
                    <a:pt x="2438400" y="1126998"/>
                  </a:lnTo>
                  <a:lnTo>
                    <a:pt x="2438400" y="225425"/>
                  </a:lnTo>
                  <a:lnTo>
                    <a:pt x="2433818" y="179968"/>
                  </a:lnTo>
                  <a:lnTo>
                    <a:pt x="2420677" y="137642"/>
                  </a:lnTo>
                  <a:lnTo>
                    <a:pt x="2399884" y="99348"/>
                  </a:lnTo>
                  <a:lnTo>
                    <a:pt x="2372344" y="65992"/>
                  </a:lnTo>
                  <a:lnTo>
                    <a:pt x="2338964" y="38475"/>
                  </a:lnTo>
                  <a:lnTo>
                    <a:pt x="2300650" y="17702"/>
                  </a:lnTo>
                  <a:lnTo>
                    <a:pt x="2258309" y="4576"/>
                  </a:lnTo>
                  <a:lnTo>
                    <a:pt x="2212848" y="0"/>
                  </a:lnTo>
                  <a:close/>
                </a:path>
              </a:pathLst>
            </a:custGeom>
            <a:solidFill>
              <a:srgbClr val="AFBB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43501" y="3329051"/>
              <a:ext cx="2438400" cy="1352550"/>
            </a:xfrm>
            <a:custGeom>
              <a:avLst/>
              <a:gdLst/>
              <a:ahLst/>
              <a:cxnLst/>
              <a:rect l="l" t="t" r="r" b="b"/>
              <a:pathLst>
                <a:path w="2438400" h="1352550">
                  <a:moveTo>
                    <a:pt x="0" y="225425"/>
                  </a:moveTo>
                  <a:lnTo>
                    <a:pt x="4576" y="179968"/>
                  </a:lnTo>
                  <a:lnTo>
                    <a:pt x="17702" y="137642"/>
                  </a:lnTo>
                  <a:lnTo>
                    <a:pt x="38475" y="99348"/>
                  </a:lnTo>
                  <a:lnTo>
                    <a:pt x="65992" y="65992"/>
                  </a:lnTo>
                  <a:lnTo>
                    <a:pt x="99348" y="38475"/>
                  </a:lnTo>
                  <a:lnTo>
                    <a:pt x="137642" y="17702"/>
                  </a:lnTo>
                  <a:lnTo>
                    <a:pt x="179968" y="4576"/>
                  </a:lnTo>
                  <a:lnTo>
                    <a:pt x="225425" y="0"/>
                  </a:lnTo>
                  <a:lnTo>
                    <a:pt x="2212848" y="0"/>
                  </a:lnTo>
                  <a:lnTo>
                    <a:pt x="2258309" y="4576"/>
                  </a:lnTo>
                  <a:lnTo>
                    <a:pt x="2300650" y="17702"/>
                  </a:lnTo>
                  <a:lnTo>
                    <a:pt x="2338964" y="38475"/>
                  </a:lnTo>
                  <a:lnTo>
                    <a:pt x="2372344" y="65992"/>
                  </a:lnTo>
                  <a:lnTo>
                    <a:pt x="2399884" y="99348"/>
                  </a:lnTo>
                  <a:lnTo>
                    <a:pt x="2420677" y="137642"/>
                  </a:lnTo>
                  <a:lnTo>
                    <a:pt x="2433818" y="179968"/>
                  </a:lnTo>
                  <a:lnTo>
                    <a:pt x="2438400" y="225425"/>
                  </a:lnTo>
                  <a:lnTo>
                    <a:pt x="2438400" y="1126998"/>
                  </a:lnTo>
                  <a:lnTo>
                    <a:pt x="2433818" y="1172459"/>
                  </a:lnTo>
                  <a:lnTo>
                    <a:pt x="2420677" y="1214800"/>
                  </a:lnTo>
                  <a:lnTo>
                    <a:pt x="2399884" y="1253114"/>
                  </a:lnTo>
                  <a:lnTo>
                    <a:pt x="2372344" y="1286494"/>
                  </a:lnTo>
                  <a:lnTo>
                    <a:pt x="2338964" y="1314034"/>
                  </a:lnTo>
                  <a:lnTo>
                    <a:pt x="2300650" y="1334827"/>
                  </a:lnTo>
                  <a:lnTo>
                    <a:pt x="2258309" y="1347968"/>
                  </a:lnTo>
                  <a:lnTo>
                    <a:pt x="2212848" y="1352550"/>
                  </a:lnTo>
                  <a:lnTo>
                    <a:pt x="225425" y="1352550"/>
                  </a:lnTo>
                  <a:lnTo>
                    <a:pt x="179968" y="1347968"/>
                  </a:lnTo>
                  <a:lnTo>
                    <a:pt x="137642" y="1334827"/>
                  </a:lnTo>
                  <a:lnTo>
                    <a:pt x="99348" y="1314034"/>
                  </a:lnTo>
                  <a:lnTo>
                    <a:pt x="65992" y="1286494"/>
                  </a:lnTo>
                  <a:lnTo>
                    <a:pt x="38475" y="1253114"/>
                  </a:lnTo>
                  <a:lnTo>
                    <a:pt x="17702" y="1214800"/>
                  </a:lnTo>
                  <a:lnTo>
                    <a:pt x="4576" y="1172459"/>
                  </a:lnTo>
                  <a:lnTo>
                    <a:pt x="0" y="1126998"/>
                  </a:lnTo>
                  <a:lnTo>
                    <a:pt x="0" y="22542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999990" y="3452114"/>
            <a:ext cx="1717675" cy="100838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511175" marR="5080" indent="-499109">
              <a:lnSpc>
                <a:spcPts val="3679"/>
              </a:lnSpc>
              <a:spcBef>
                <a:spcPts val="535"/>
              </a:spcBef>
            </a:pPr>
            <a:r>
              <a:rPr sz="3350" spc="-10" dirty="0">
                <a:latin typeface="Calibri"/>
                <a:cs typeface="Calibri"/>
              </a:rPr>
              <a:t>Increased </a:t>
            </a:r>
            <a:r>
              <a:rPr sz="3350" spc="-20" dirty="0">
                <a:latin typeface="Calibri"/>
                <a:cs typeface="Calibri"/>
              </a:rPr>
              <a:t>Risk</a:t>
            </a:r>
            <a:endParaRPr sz="335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72700" y="381000"/>
            <a:ext cx="1619250" cy="252412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>
              <a:lnSpc>
                <a:spcPts val="4730"/>
              </a:lnSpc>
              <a:spcBef>
                <a:spcPts val="745"/>
              </a:spcBef>
            </a:pPr>
            <a:r>
              <a:rPr spc="-45" dirty="0"/>
              <a:t>Complications</a:t>
            </a:r>
            <a:r>
              <a:rPr spc="-180" dirty="0"/>
              <a:t> </a:t>
            </a:r>
            <a:r>
              <a:rPr spc="-35" dirty="0"/>
              <a:t>unique</a:t>
            </a:r>
            <a:r>
              <a:rPr spc="-185" dirty="0"/>
              <a:t> </a:t>
            </a:r>
            <a:r>
              <a:rPr dirty="0"/>
              <a:t>to</a:t>
            </a:r>
            <a:r>
              <a:rPr spc="-165" dirty="0"/>
              <a:t> </a:t>
            </a:r>
            <a:r>
              <a:rPr spc="-45" dirty="0"/>
              <a:t>monochorionic</a:t>
            </a:r>
            <a:r>
              <a:rPr spc="-120" dirty="0"/>
              <a:t> </a:t>
            </a:r>
            <a:r>
              <a:rPr spc="-20" dirty="0"/>
              <a:t>twin </a:t>
            </a:r>
            <a:r>
              <a:rPr spc="-10" dirty="0"/>
              <a:t>pregnancies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575" y="2309812"/>
            <a:ext cx="7263130" cy="24993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240665" algn="l"/>
              </a:tabLst>
            </a:pPr>
            <a:r>
              <a:rPr sz="2750" spc="-10" dirty="0">
                <a:latin typeface="Calibri"/>
                <a:cs typeface="Calibri"/>
              </a:rPr>
              <a:t>Twin-</a:t>
            </a:r>
            <a:r>
              <a:rPr sz="2750" dirty="0">
                <a:latin typeface="Calibri"/>
                <a:cs typeface="Calibri"/>
              </a:rPr>
              <a:t>to-twin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transfusion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syndrome(TTTS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/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TOPS)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80"/>
              </a:spcBef>
              <a:buFont typeface="Arial MT"/>
              <a:buChar char="•"/>
            </a:pPr>
            <a:endParaRPr sz="27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sz="2750" dirty="0">
                <a:solidFill>
                  <a:srgbClr val="1F2023"/>
                </a:solidFill>
                <a:latin typeface="Calibri"/>
                <a:cs typeface="Calibri"/>
              </a:rPr>
              <a:t>Twin</a:t>
            </a:r>
            <a:r>
              <a:rPr sz="2750" spc="7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1F2023"/>
                </a:solidFill>
                <a:latin typeface="Calibri"/>
                <a:cs typeface="Calibri"/>
              </a:rPr>
              <a:t>anemia</a:t>
            </a:r>
            <a:r>
              <a:rPr sz="2750" spc="5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1F2023"/>
                </a:solidFill>
                <a:latin typeface="Calibri"/>
                <a:cs typeface="Calibri"/>
              </a:rPr>
              <a:t>polycythemia</a:t>
            </a:r>
            <a:r>
              <a:rPr sz="2750" spc="5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1F2023"/>
                </a:solidFill>
                <a:latin typeface="Calibri"/>
                <a:cs typeface="Calibri"/>
              </a:rPr>
              <a:t>sequence(</a:t>
            </a:r>
            <a:r>
              <a:rPr sz="2750" spc="-10" dirty="0">
                <a:solidFill>
                  <a:srgbClr val="4D5155"/>
                </a:solidFill>
                <a:latin typeface="Calibri"/>
                <a:cs typeface="Calibri"/>
              </a:rPr>
              <a:t>TAPS)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55"/>
              </a:spcBef>
              <a:buFont typeface="Arial MT"/>
              <a:buChar char="•"/>
            </a:pPr>
            <a:endParaRPr sz="27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Font typeface="Arial MT"/>
              <a:buChar char="•"/>
              <a:tabLst>
                <a:tab pos="240665" algn="l"/>
              </a:tabLst>
            </a:pPr>
            <a:r>
              <a:rPr sz="2750" dirty="0">
                <a:latin typeface="Calibri"/>
                <a:cs typeface="Calibri"/>
              </a:rPr>
              <a:t>Umbilical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cord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entanglement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17745" y="200088"/>
            <a:ext cx="3307079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spc="-20" dirty="0"/>
              <a:t>Physiopathology</a:t>
            </a:r>
            <a:endParaRPr sz="39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6500" y="1019175"/>
            <a:ext cx="8753475" cy="559117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209550"/>
            <a:ext cx="9610725" cy="6457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16495" y="1181257"/>
            <a:ext cx="9759011" cy="5447918"/>
          </a:xfrm>
          <a:custGeom>
            <a:avLst/>
            <a:gdLst/>
            <a:ahLst/>
            <a:cxnLst/>
            <a:rect l="l" t="t" r="r" b="b"/>
            <a:pathLst>
              <a:path w="9759696" h="5448300">
                <a:moveTo>
                  <a:pt x="0" y="0"/>
                </a:moveTo>
                <a:lnTo>
                  <a:pt x="9759696" y="0"/>
                </a:lnTo>
                <a:lnTo>
                  <a:pt x="9759696" y="5448300"/>
                </a:lnTo>
                <a:lnTo>
                  <a:pt x="0" y="5448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PK" dirty="0"/>
          </a:p>
        </p:txBody>
      </p:sp>
      <p:sp>
        <p:nvSpPr>
          <p:cNvPr id="3" name="TextBox 3"/>
          <p:cNvSpPr txBox="1"/>
          <p:nvPr/>
        </p:nvSpPr>
        <p:spPr>
          <a:xfrm>
            <a:off x="1844596" y="267027"/>
            <a:ext cx="8337886" cy="538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Professor Umar Model of Integrated Lecture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674716" y="6259612"/>
            <a:ext cx="118369" cy="301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3"/>
              </a:lnSpc>
            </a:pPr>
            <a:r>
              <a:rPr lang="en-US" sz="1802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3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575" y="1080769"/>
            <a:ext cx="9540240" cy="3253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30"/>
              </a:spcBef>
              <a:buClr>
                <a:srgbClr val="212121"/>
              </a:buClr>
              <a:buFont typeface="Arial MT"/>
              <a:buChar char="•"/>
              <a:tabLst>
                <a:tab pos="241300" algn="l"/>
              </a:tabLst>
            </a:pPr>
            <a:r>
              <a:rPr sz="2750" dirty="0">
                <a:solidFill>
                  <a:srgbClr val="212121"/>
                </a:solidFill>
                <a:latin typeface="Arial MT"/>
                <a:cs typeface="Arial MT"/>
              </a:rPr>
              <a:t>Rare</a:t>
            </a:r>
            <a:r>
              <a:rPr sz="2750" spc="2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750" dirty="0">
                <a:solidFill>
                  <a:srgbClr val="212121"/>
                </a:solidFill>
                <a:latin typeface="Arial MT"/>
                <a:cs typeface="Arial MT"/>
              </a:rPr>
              <a:t>complication</a:t>
            </a:r>
            <a:r>
              <a:rPr sz="2750" spc="1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750" spc="-135" dirty="0">
                <a:solidFill>
                  <a:srgbClr val="212121"/>
                </a:solidFill>
                <a:latin typeface="Arial MT"/>
                <a:cs typeface="Arial MT"/>
              </a:rPr>
              <a:t>(10−15%</a:t>
            </a:r>
            <a:r>
              <a:rPr sz="2750" spc="10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750" dirty="0">
                <a:solidFill>
                  <a:srgbClr val="212121"/>
                </a:solidFill>
                <a:latin typeface="Arial MT"/>
                <a:cs typeface="Arial MT"/>
              </a:rPr>
              <a:t>of</a:t>
            </a:r>
            <a:r>
              <a:rPr sz="2750" spc="15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750" dirty="0">
                <a:solidFill>
                  <a:srgbClr val="212121"/>
                </a:solidFill>
                <a:latin typeface="Arial MT"/>
                <a:cs typeface="Arial MT"/>
              </a:rPr>
              <a:t>monochorionic</a:t>
            </a:r>
            <a:r>
              <a:rPr sz="2750" spc="13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750" spc="-10" dirty="0">
                <a:solidFill>
                  <a:srgbClr val="212121"/>
                </a:solidFill>
                <a:latin typeface="Arial MT"/>
                <a:cs typeface="Arial MT"/>
              </a:rPr>
              <a:t>pregnancy)</a:t>
            </a:r>
            <a:endParaRPr sz="27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920"/>
              </a:spcBef>
              <a:buClr>
                <a:srgbClr val="212121"/>
              </a:buClr>
              <a:buFont typeface="Arial MT"/>
              <a:buChar char="•"/>
            </a:pPr>
            <a:endParaRPr sz="2750">
              <a:latin typeface="Arial MT"/>
              <a:cs typeface="Arial MT"/>
            </a:endParaRPr>
          </a:p>
          <a:p>
            <a:pPr marL="240029" marR="5080" indent="-227965">
              <a:lnSpc>
                <a:spcPts val="3000"/>
              </a:lnSpc>
              <a:spcBef>
                <a:spcPts val="5"/>
              </a:spcBef>
              <a:buChar char="•"/>
              <a:tabLst>
                <a:tab pos="241300" algn="l"/>
              </a:tabLst>
            </a:pPr>
            <a:r>
              <a:rPr sz="2750" dirty="0">
                <a:solidFill>
                  <a:srgbClr val="212121"/>
                </a:solidFill>
                <a:latin typeface="Arial MT"/>
                <a:cs typeface="Arial MT"/>
              </a:rPr>
              <a:t>Imbalance</a:t>
            </a:r>
            <a:r>
              <a:rPr sz="2750" spc="1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750" dirty="0">
                <a:solidFill>
                  <a:srgbClr val="212121"/>
                </a:solidFill>
                <a:latin typeface="Arial MT"/>
                <a:cs typeface="Arial MT"/>
              </a:rPr>
              <a:t>in</a:t>
            </a:r>
            <a:r>
              <a:rPr sz="2750" spc="1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750" dirty="0">
                <a:solidFill>
                  <a:srgbClr val="212121"/>
                </a:solidFill>
                <a:latin typeface="Arial MT"/>
                <a:cs typeface="Arial MT"/>
              </a:rPr>
              <a:t>the</a:t>
            </a:r>
            <a:r>
              <a:rPr sz="2750" spc="20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750" dirty="0">
                <a:solidFill>
                  <a:srgbClr val="212121"/>
                </a:solidFill>
                <a:latin typeface="Arial MT"/>
                <a:cs typeface="Arial MT"/>
              </a:rPr>
              <a:t>supply</a:t>
            </a:r>
            <a:r>
              <a:rPr sz="2750" spc="1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750" dirty="0">
                <a:solidFill>
                  <a:srgbClr val="212121"/>
                </a:solidFill>
                <a:latin typeface="Arial MT"/>
                <a:cs typeface="Arial MT"/>
              </a:rPr>
              <a:t>of</a:t>
            </a:r>
            <a:r>
              <a:rPr sz="2750" spc="14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750" dirty="0">
                <a:solidFill>
                  <a:srgbClr val="212121"/>
                </a:solidFill>
                <a:latin typeface="Arial MT"/>
                <a:cs typeface="Arial MT"/>
              </a:rPr>
              <a:t>oxygen</a:t>
            </a:r>
            <a:r>
              <a:rPr sz="2750" spc="20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750" dirty="0">
                <a:solidFill>
                  <a:srgbClr val="212121"/>
                </a:solidFill>
                <a:latin typeface="Arial MT"/>
                <a:cs typeface="Arial MT"/>
              </a:rPr>
              <a:t>and</a:t>
            </a:r>
            <a:r>
              <a:rPr sz="2750" spc="1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750" dirty="0">
                <a:solidFill>
                  <a:srgbClr val="212121"/>
                </a:solidFill>
                <a:latin typeface="Arial MT"/>
                <a:cs typeface="Arial MT"/>
              </a:rPr>
              <a:t>nutrients</a:t>
            </a:r>
            <a:r>
              <a:rPr sz="2750" spc="1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750" dirty="0">
                <a:solidFill>
                  <a:srgbClr val="212121"/>
                </a:solidFill>
                <a:latin typeface="Arial MT"/>
                <a:cs typeface="Arial MT"/>
              </a:rPr>
              <a:t>across</a:t>
            </a:r>
            <a:r>
              <a:rPr sz="2750" spc="1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750" spc="-25" dirty="0">
                <a:solidFill>
                  <a:srgbClr val="212121"/>
                </a:solidFill>
                <a:latin typeface="Arial MT"/>
                <a:cs typeface="Arial MT"/>
              </a:rPr>
              <a:t>the 	</a:t>
            </a:r>
            <a:r>
              <a:rPr sz="2750" dirty="0">
                <a:solidFill>
                  <a:srgbClr val="212121"/>
                </a:solidFill>
                <a:latin typeface="Arial MT"/>
                <a:cs typeface="Arial MT"/>
              </a:rPr>
              <a:t>vascular</a:t>
            </a:r>
            <a:r>
              <a:rPr sz="2750" spc="15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750" dirty="0">
                <a:solidFill>
                  <a:srgbClr val="212121"/>
                </a:solidFill>
                <a:latin typeface="Arial MT"/>
                <a:cs typeface="Arial MT"/>
              </a:rPr>
              <a:t>anastomoses</a:t>
            </a:r>
            <a:r>
              <a:rPr sz="2750" spc="14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750" dirty="0">
                <a:solidFill>
                  <a:srgbClr val="212121"/>
                </a:solidFill>
                <a:latin typeface="Arial MT"/>
                <a:cs typeface="Arial MT"/>
              </a:rPr>
              <a:t>of</a:t>
            </a:r>
            <a:r>
              <a:rPr sz="2750" spc="16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750" dirty="0">
                <a:solidFill>
                  <a:srgbClr val="212121"/>
                </a:solidFill>
                <a:latin typeface="Arial MT"/>
                <a:cs typeface="Arial MT"/>
              </a:rPr>
              <a:t>the</a:t>
            </a:r>
            <a:r>
              <a:rPr sz="2750" spc="13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750" dirty="0">
                <a:solidFill>
                  <a:srgbClr val="212121"/>
                </a:solidFill>
                <a:latin typeface="Arial MT"/>
                <a:cs typeface="Arial MT"/>
              </a:rPr>
              <a:t>placenta</a:t>
            </a:r>
            <a:r>
              <a:rPr sz="2750" spc="13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750" dirty="0">
                <a:solidFill>
                  <a:srgbClr val="212121"/>
                </a:solidFill>
                <a:latin typeface="Arial MT"/>
                <a:cs typeface="Arial MT"/>
              </a:rPr>
              <a:t>between</a:t>
            </a:r>
            <a:r>
              <a:rPr sz="2750" spc="13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750" dirty="0">
                <a:solidFill>
                  <a:srgbClr val="212121"/>
                </a:solidFill>
                <a:latin typeface="Arial MT"/>
                <a:cs typeface="Arial MT"/>
              </a:rPr>
              <a:t>the</a:t>
            </a:r>
            <a:r>
              <a:rPr sz="2750" spc="13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750" spc="-10" dirty="0">
                <a:solidFill>
                  <a:srgbClr val="212121"/>
                </a:solidFill>
                <a:latin typeface="Arial MT"/>
                <a:cs typeface="Arial MT"/>
              </a:rPr>
              <a:t>twins.</a:t>
            </a:r>
            <a:endParaRPr sz="27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05"/>
              </a:spcBef>
              <a:buClr>
                <a:srgbClr val="212121"/>
              </a:buClr>
              <a:buFont typeface="Arial MT"/>
              <a:buChar char="•"/>
            </a:pPr>
            <a:endParaRPr sz="2750">
              <a:latin typeface="Arial MT"/>
              <a:cs typeface="Arial MT"/>
            </a:endParaRPr>
          </a:p>
          <a:p>
            <a:pPr marL="240029" marR="442595" indent="-227965">
              <a:lnSpc>
                <a:spcPts val="2930"/>
              </a:lnSpc>
              <a:buChar char="•"/>
              <a:tabLst>
                <a:tab pos="241300" algn="l"/>
              </a:tabLst>
            </a:pPr>
            <a:r>
              <a:rPr sz="2750" dirty="0">
                <a:solidFill>
                  <a:srgbClr val="212121"/>
                </a:solidFill>
                <a:latin typeface="Arial MT"/>
                <a:cs typeface="Arial MT"/>
              </a:rPr>
              <a:t>Hypoxia,oxidative</a:t>
            </a:r>
            <a:r>
              <a:rPr sz="2750" spc="36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750" dirty="0">
                <a:solidFill>
                  <a:srgbClr val="212121"/>
                </a:solidFill>
                <a:latin typeface="Arial MT"/>
                <a:cs typeface="Arial MT"/>
              </a:rPr>
              <a:t>stress,ischemic</a:t>
            </a:r>
            <a:r>
              <a:rPr sz="2750" spc="28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750" dirty="0">
                <a:solidFill>
                  <a:srgbClr val="212121"/>
                </a:solidFill>
                <a:latin typeface="Arial MT"/>
                <a:cs typeface="Arial MT"/>
              </a:rPr>
              <a:t>reperfusion</a:t>
            </a:r>
            <a:r>
              <a:rPr sz="2750" spc="24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750" dirty="0">
                <a:solidFill>
                  <a:srgbClr val="212121"/>
                </a:solidFill>
                <a:latin typeface="Arial MT"/>
                <a:cs typeface="Arial MT"/>
              </a:rPr>
              <a:t>injury</a:t>
            </a:r>
            <a:r>
              <a:rPr sz="2750" spc="24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750" spc="-25" dirty="0">
                <a:solidFill>
                  <a:srgbClr val="212121"/>
                </a:solidFill>
                <a:latin typeface="Arial MT"/>
                <a:cs typeface="Arial MT"/>
              </a:rPr>
              <a:t>and 	</a:t>
            </a:r>
            <a:r>
              <a:rPr sz="2750" spc="-10" dirty="0">
                <a:solidFill>
                  <a:srgbClr val="212121"/>
                </a:solidFill>
                <a:latin typeface="Arial MT"/>
                <a:cs typeface="Arial MT"/>
              </a:rPr>
              <a:t>molecules(VEGF,Renin,ACEI,)</a:t>
            </a:r>
            <a:endParaRPr sz="27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241935"/>
            <a:ext cx="8234045" cy="117602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marR="5080">
              <a:lnSpc>
                <a:spcPts val="4280"/>
              </a:lnSpc>
              <a:spcBef>
                <a:spcPts val="655"/>
              </a:spcBef>
            </a:pPr>
            <a:r>
              <a:rPr sz="3950" dirty="0"/>
              <a:t>TTTS</a:t>
            </a:r>
            <a:r>
              <a:rPr sz="3950" spc="-70" dirty="0"/>
              <a:t> </a:t>
            </a:r>
            <a:r>
              <a:rPr sz="3950" dirty="0"/>
              <a:t>is</a:t>
            </a:r>
            <a:r>
              <a:rPr sz="3950" spc="-95" dirty="0"/>
              <a:t> </a:t>
            </a:r>
            <a:r>
              <a:rPr sz="3950" dirty="0"/>
              <a:t>diagnosed</a:t>
            </a:r>
            <a:r>
              <a:rPr sz="3950" spc="-100" dirty="0"/>
              <a:t> </a:t>
            </a:r>
            <a:r>
              <a:rPr sz="3950" dirty="0"/>
              <a:t>based</a:t>
            </a:r>
            <a:r>
              <a:rPr sz="3950" spc="-100" dirty="0"/>
              <a:t> </a:t>
            </a:r>
            <a:r>
              <a:rPr sz="3950" dirty="0"/>
              <a:t>on</a:t>
            </a:r>
            <a:r>
              <a:rPr sz="3950" spc="-100" dirty="0"/>
              <a:t> </a:t>
            </a:r>
            <a:r>
              <a:rPr sz="3950" dirty="0"/>
              <a:t>the</a:t>
            </a:r>
            <a:r>
              <a:rPr sz="3950" spc="-140" dirty="0"/>
              <a:t> </a:t>
            </a:r>
            <a:r>
              <a:rPr sz="3950" spc="-10" dirty="0"/>
              <a:t>following </a:t>
            </a:r>
            <a:r>
              <a:rPr sz="3950" spc="-25" dirty="0"/>
              <a:t>ultrasound</a:t>
            </a:r>
            <a:r>
              <a:rPr sz="3950" spc="-130" dirty="0"/>
              <a:t> </a:t>
            </a:r>
            <a:r>
              <a:rPr sz="3950" spc="-10" dirty="0"/>
              <a:t>criteria:</a:t>
            </a:r>
            <a:endParaRPr sz="3950"/>
          </a:p>
        </p:txBody>
      </p:sp>
      <p:grpSp>
        <p:nvGrpSpPr>
          <p:cNvPr id="3" name="object 3"/>
          <p:cNvGrpSpPr/>
          <p:nvPr/>
        </p:nvGrpSpPr>
        <p:grpSpPr>
          <a:xfrm>
            <a:off x="836612" y="1833626"/>
            <a:ext cx="10528935" cy="4349750"/>
            <a:chOff x="836612" y="1833626"/>
            <a:chExt cx="10528935" cy="4349750"/>
          </a:xfrm>
        </p:grpSpPr>
        <p:sp>
          <p:nvSpPr>
            <p:cNvPr id="4" name="object 4"/>
            <p:cNvSpPr/>
            <p:nvPr/>
          </p:nvSpPr>
          <p:spPr>
            <a:xfrm>
              <a:off x="842962" y="1833625"/>
              <a:ext cx="10516235" cy="4343400"/>
            </a:xfrm>
            <a:custGeom>
              <a:avLst/>
              <a:gdLst/>
              <a:ahLst/>
              <a:cxnLst/>
              <a:rect l="l" t="t" r="r" b="b"/>
              <a:pathLst>
                <a:path w="10516235" h="4343400">
                  <a:moveTo>
                    <a:pt x="10515663" y="2781300"/>
                  </a:moveTo>
                  <a:lnTo>
                    <a:pt x="10508374" y="2736113"/>
                  </a:lnTo>
                  <a:lnTo>
                    <a:pt x="10488066" y="2696883"/>
                  </a:lnTo>
                  <a:lnTo>
                    <a:pt x="10457116" y="2665971"/>
                  </a:lnTo>
                  <a:lnTo>
                    <a:pt x="10417861" y="2645702"/>
                  </a:lnTo>
                  <a:lnTo>
                    <a:pt x="10372661" y="2638425"/>
                  </a:lnTo>
                  <a:lnTo>
                    <a:pt x="142875" y="2638425"/>
                  </a:lnTo>
                  <a:lnTo>
                    <a:pt x="97713" y="2645702"/>
                  </a:lnTo>
                  <a:lnTo>
                    <a:pt x="58483" y="2665971"/>
                  </a:lnTo>
                  <a:lnTo>
                    <a:pt x="27559" y="2696883"/>
                  </a:lnTo>
                  <a:lnTo>
                    <a:pt x="7277" y="2736113"/>
                  </a:lnTo>
                  <a:lnTo>
                    <a:pt x="0" y="2781300"/>
                  </a:lnTo>
                  <a:lnTo>
                    <a:pt x="0" y="3352673"/>
                  </a:lnTo>
                  <a:lnTo>
                    <a:pt x="7277" y="3397885"/>
                  </a:lnTo>
                  <a:lnTo>
                    <a:pt x="27559" y="3437140"/>
                  </a:lnTo>
                  <a:lnTo>
                    <a:pt x="58483" y="3468090"/>
                  </a:lnTo>
                  <a:lnTo>
                    <a:pt x="97713" y="3488398"/>
                  </a:lnTo>
                  <a:lnTo>
                    <a:pt x="113309" y="3490912"/>
                  </a:lnTo>
                  <a:lnTo>
                    <a:pt x="97713" y="3493427"/>
                  </a:lnTo>
                  <a:lnTo>
                    <a:pt x="58483" y="3513696"/>
                  </a:lnTo>
                  <a:lnTo>
                    <a:pt x="27559" y="3544608"/>
                  </a:lnTo>
                  <a:lnTo>
                    <a:pt x="7277" y="3583838"/>
                  </a:lnTo>
                  <a:lnTo>
                    <a:pt x="0" y="3629025"/>
                  </a:lnTo>
                  <a:lnTo>
                    <a:pt x="0" y="4200461"/>
                  </a:lnTo>
                  <a:lnTo>
                    <a:pt x="7277" y="4245622"/>
                  </a:lnTo>
                  <a:lnTo>
                    <a:pt x="27559" y="4284853"/>
                  </a:lnTo>
                  <a:lnTo>
                    <a:pt x="58483" y="4315777"/>
                  </a:lnTo>
                  <a:lnTo>
                    <a:pt x="97713" y="4336059"/>
                  </a:lnTo>
                  <a:lnTo>
                    <a:pt x="142875" y="4343336"/>
                  </a:lnTo>
                  <a:lnTo>
                    <a:pt x="10372661" y="4343336"/>
                  </a:lnTo>
                  <a:lnTo>
                    <a:pt x="10417861" y="4336059"/>
                  </a:lnTo>
                  <a:lnTo>
                    <a:pt x="10457116" y="4315777"/>
                  </a:lnTo>
                  <a:lnTo>
                    <a:pt x="10488066" y="4284853"/>
                  </a:lnTo>
                  <a:lnTo>
                    <a:pt x="10508374" y="4245622"/>
                  </a:lnTo>
                  <a:lnTo>
                    <a:pt x="10515663" y="4200461"/>
                  </a:lnTo>
                  <a:lnTo>
                    <a:pt x="10515663" y="3629025"/>
                  </a:lnTo>
                  <a:lnTo>
                    <a:pt x="10508374" y="3583838"/>
                  </a:lnTo>
                  <a:lnTo>
                    <a:pt x="10488066" y="3544608"/>
                  </a:lnTo>
                  <a:lnTo>
                    <a:pt x="10457116" y="3513696"/>
                  </a:lnTo>
                  <a:lnTo>
                    <a:pt x="10417861" y="3493427"/>
                  </a:lnTo>
                  <a:lnTo>
                    <a:pt x="10402240" y="3490912"/>
                  </a:lnTo>
                  <a:lnTo>
                    <a:pt x="10417861" y="3488398"/>
                  </a:lnTo>
                  <a:lnTo>
                    <a:pt x="10457116" y="3468090"/>
                  </a:lnTo>
                  <a:lnTo>
                    <a:pt x="10488066" y="3437140"/>
                  </a:lnTo>
                  <a:lnTo>
                    <a:pt x="10508374" y="3397885"/>
                  </a:lnTo>
                  <a:lnTo>
                    <a:pt x="10515663" y="3352673"/>
                  </a:lnTo>
                  <a:lnTo>
                    <a:pt x="10515663" y="2781300"/>
                  </a:lnTo>
                  <a:close/>
                </a:path>
                <a:path w="10516235" h="4343400">
                  <a:moveTo>
                    <a:pt x="10515663" y="1885950"/>
                  </a:moveTo>
                  <a:lnTo>
                    <a:pt x="10508374" y="1840763"/>
                  </a:lnTo>
                  <a:lnTo>
                    <a:pt x="10488066" y="1801533"/>
                  </a:lnTo>
                  <a:lnTo>
                    <a:pt x="10457116" y="1770621"/>
                  </a:lnTo>
                  <a:lnTo>
                    <a:pt x="10417861" y="1750352"/>
                  </a:lnTo>
                  <a:lnTo>
                    <a:pt x="10372661" y="1743075"/>
                  </a:lnTo>
                  <a:lnTo>
                    <a:pt x="142875" y="1743075"/>
                  </a:lnTo>
                  <a:lnTo>
                    <a:pt x="97713" y="1750352"/>
                  </a:lnTo>
                  <a:lnTo>
                    <a:pt x="58483" y="1770621"/>
                  </a:lnTo>
                  <a:lnTo>
                    <a:pt x="27559" y="1801533"/>
                  </a:lnTo>
                  <a:lnTo>
                    <a:pt x="7277" y="1840763"/>
                  </a:lnTo>
                  <a:lnTo>
                    <a:pt x="0" y="1885950"/>
                  </a:lnTo>
                  <a:lnTo>
                    <a:pt x="0" y="2457323"/>
                  </a:lnTo>
                  <a:lnTo>
                    <a:pt x="7277" y="2502535"/>
                  </a:lnTo>
                  <a:lnTo>
                    <a:pt x="27559" y="2541790"/>
                  </a:lnTo>
                  <a:lnTo>
                    <a:pt x="58483" y="2572740"/>
                  </a:lnTo>
                  <a:lnTo>
                    <a:pt x="97713" y="2593048"/>
                  </a:lnTo>
                  <a:lnTo>
                    <a:pt x="142875" y="2600325"/>
                  </a:lnTo>
                  <a:lnTo>
                    <a:pt x="10372661" y="2600325"/>
                  </a:lnTo>
                  <a:lnTo>
                    <a:pt x="10417861" y="2593048"/>
                  </a:lnTo>
                  <a:lnTo>
                    <a:pt x="10457116" y="2572740"/>
                  </a:lnTo>
                  <a:lnTo>
                    <a:pt x="10488066" y="2541790"/>
                  </a:lnTo>
                  <a:lnTo>
                    <a:pt x="10508374" y="2502535"/>
                  </a:lnTo>
                  <a:lnTo>
                    <a:pt x="10515663" y="2457323"/>
                  </a:lnTo>
                  <a:lnTo>
                    <a:pt x="10515663" y="1885950"/>
                  </a:lnTo>
                  <a:close/>
                </a:path>
                <a:path w="10516235" h="4343400">
                  <a:moveTo>
                    <a:pt x="10515663" y="1019175"/>
                  </a:moveTo>
                  <a:lnTo>
                    <a:pt x="10508374" y="973988"/>
                  </a:lnTo>
                  <a:lnTo>
                    <a:pt x="10488066" y="934758"/>
                  </a:lnTo>
                  <a:lnTo>
                    <a:pt x="10457116" y="903846"/>
                  </a:lnTo>
                  <a:lnTo>
                    <a:pt x="10417861" y="883577"/>
                  </a:lnTo>
                  <a:lnTo>
                    <a:pt x="10372661" y="876300"/>
                  </a:lnTo>
                  <a:lnTo>
                    <a:pt x="142875" y="876300"/>
                  </a:lnTo>
                  <a:lnTo>
                    <a:pt x="97713" y="883577"/>
                  </a:lnTo>
                  <a:lnTo>
                    <a:pt x="58483" y="903846"/>
                  </a:lnTo>
                  <a:lnTo>
                    <a:pt x="27559" y="934758"/>
                  </a:lnTo>
                  <a:lnTo>
                    <a:pt x="7277" y="973988"/>
                  </a:lnTo>
                  <a:lnTo>
                    <a:pt x="0" y="1019175"/>
                  </a:lnTo>
                  <a:lnTo>
                    <a:pt x="0" y="1590548"/>
                  </a:lnTo>
                  <a:lnTo>
                    <a:pt x="7277" y="1635760"/>
                  </a:lnTo>
                  <a:lnTo>
                    <a:pt x="27559" y="1675015"/>
                  </a:lnTo>
                  <a:lnTo>
                    <a:pt x="58483" y="1705965"/>
                  </a:lnTo>
                  <a:lnTo>
                    <a:pt x="97713" y="1726272"/>
                  </a:lnTo>
                  <a:lnTo>
                    <a:pt x="142875" y="1733550"/>
                  </a:lnTo>
                  <a:lnTo>
                    <a:pt x="10372661" y="1733550"/>
                  </a:lnTo>
                  <a:lnTo>
                    <a:pt x="10417861" y="1726272"/>
                  </a:lnTo>
                  <a:lnTo>
                    <a:pt x="10457116" y="1705965"/>
                  </a:lnTo>
                  <a:lnTo>
                    <a:pt x="10488066" y="1675015"/>
                  </a:lnTo>
                  <a:lnTo>
                    <a:pt x="10508374" y="1635760"/>
                  </a:lnTo>
                  <a:lnTo>
                    <a:pt x="10515663" y="1590548"/>
                  </a:lnTo>
                  <a:lnTo>
                    <a:pt x="10515663" y="1019175"/>
                  </a:lnTo>
                  <a:close/>
                </a:path>
                <a:path w="10516235" h="4343400">
                  <a:moveTo>
                    <a:pt x="10515663" y="142875"/>
                  </a:moveTo>
                  <a:lnTo>
                    <a:pt x="10508374" y="97688"/>
                  </a:lnTo>
                  <a:lnTo>
                    <a:pt x="10488066" y="58458"/>
                  </a:lnTo>
                  <a:lnTo>
                    <a:pt x="10457116" y="27546"/>
                  </a:lnTo>
                  <a:lnTo>
                    <a:pt x="10417861" y="7277"/>
                  </a:lnTo>
                  <a:lnTo>
                    <a:pt x="10372661" y="0"/>
                  </a:lnTo>
                  <a:lnTo>
                    <a:pt x="142875" y="0"/>
                  </a:lnTo>
                  <a:lnTo>
                    <a:pt x="97713" y="7277"/>
                  </a:lnTo>
                  <a:lnTo>
                    <a:pt x="58483" y="27546"/>
                  </a:lnTo>
                  <a:lnTo>
                    <a:pt x="27559" y="58458"/>
                  </a:lnTo>
                  <a:lnTo>
                    <a:pt x="7277" y="97688"/>
                  </a:lnTo>
                  <a:lnTo>
                    <a:pt x="0" y="142875"/>
                  </a:lnTo>
                  <a:lnTo>
                    <a:pt x="0" y="714248"/>
                  </a:lnTo>
                  <a:lnTo>
                    <a:pt x="7277" y="759460"/>
                  </a:lnTo>
                  <a:lnTo>
                    <a:pt x="27559" y="798715"/>
                  </a:lnTo>
                  <a:lnTo>
                    <a:pt x="58483" y="829665"/>
                  </a:lnTo>
                  <a:lnTo>
                    <a:pt x="97713" y="849972"/>
                  </a:lnTo>
                  <a:lnTo>
                    <a:pt x="142875" y="857250"/>
                  </a:lnTo>
                  <a:lnTo>
                    <a:pt x="10372661" y="857250"/>
                  </a:lnTo>
                  <a:lnTo>
                    <a:pt x="10417861" y="849972"/>
                  </a:lnTo>
                  <a:lnTo>
                    <a:pt x="10457116" y="829665"/>
                  </a:lnTo>
                  <a:lnTo>
                    <a:pt x="10488066" y="798715"/>
                  </a:lnTo>
                  <a:lnTo>
                    <a:pt x="10508374" y="759460"/>
                  </a:lnTo>
                  <a:lnTo>
                    <a:pt x="10515663" y="714248"/>
                  </a:lnTo>
                  <a:lnTo>
                    <a:pt x="10515663" y="142875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42962" y="5319776"/>
              <a:ext cx="10516235" cy="857250"/>
            </a:xfrm>
            <a:custGeom>
              <a:avLst/>
              <a:gdLst/>
              <a:ahLst/>
              <a:cxnLst/>
              <a:rect l="l" t="t" r="r" b="b"/>
              <a:pathLst>
                <a:path w="10516235" h="857250">
                  <a:moveTo>
                    <a:pt x="0" y="142875"/>
                  </a:moveTo>
                  <a:lnTo>
                    <a:pt x="7284" y="97682"/>
                  </a:lnTo>
                  <a:lnTo>
                    <a:pt x="27567" y="58457"/>
                  </a:lnTo>
                  <a:lnTo>
                    <a:pt x="58495" y="27541"/>
                  </a:lnTo>
                  <a:lnTo>
                    <a:pt x="97716" y="7275"/>
                  </a:lnTo>
                  <a:lnTo>
                    <a:pt x="142875" y="0"/>
                  </a:lnTo>
                  <a:lnTo>
                    <a:pt x="10372661" y="0"/>
                  </a:lnTo>
                  <a:lnTo>
                    <a:pt x="10417867" y="7275"/>
                  </a:lnTo>
                  <a:lnTo>
                    <a:pt x="10457123" y="27541"/>
                  </a:lnTo>
                  <a:lnTo>
                    <a:pt x="10488077" y="58457"/>
                  </a:lnTo>
                  <a:lnTo>
                    <a:pt x="10508374" y="97682"/>
                  </a:lnTo>
                  <a:lnTo>
                    <a:pt x="10515663" y="142875"/>
                  </a:lnTo>
                  <a:lnTo>
                    <a:pt x="10515663" y="714311"/>
                  </a:lnTo>
                  <a:lnTo>
                    <a:pt x="10508374" y="759470"/>
                  </a:lnTo>
                  <a:lnTo>
                    <a:pt x="10488077" y="798690"/>
                  </a:lnTo>
                  <a:lnTo>
                    <a:pt x="10457123" y="829619"/>
                  </a:lnTo>
                  <a:lnTo>
                    <a:pt x="10417867" y="849902"/>
                  </a:lnTo>
                  <a:lnTo>
                    <a:pt x="10372661" y="857186"/>
                  </a:lnTo>
                  <a:lnTo>
                    <a:pt x="142875" y="857186"/>
                  </a:lnTo>
                  <a:lnTo>
                    <a:pt x="97716" y="849902"/>
                  </a:lnTo>
                  <a:lnTo>
                    <a:pt x="58495" y="829619"/>
                  </a:lnTo>
                  <a:lnTo>
                    <a:pt x="27567" y="798690"/>
                  </a:lnTo>
                  <a:lnTo>
                    <a:pt x="7284" y="759470"/>
                  </a:lnTo>
                  <a:lnTo>
                    <a:pt x="0" y="714311"/>
                  </a:lnTo>
                  <a:lnTo>
                    <a:pt x="0" y="14287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75042" y="1995741"/>
            <a:ext cx="10032365" cy="39408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dirty="0">
                <a:latin typeface="Calibri"/>
                <a:cs typeface="Calibri"/>
              </a:rPr>
              <a:t>Single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placental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mass.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35"/>
              </a:spcBef>
            </a:pP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750" dirty="0">
                <a:latin typeface="Calibri"/>
                <a:cs typeface="Calibri"/>
              </a:rPr>
              <a:t>Concordant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gender.</a:t>
            </a:r>
            <a:endParaRPr sz="2750">
              <a:latin typeface="Calibri"/>
              <a:cs typeface="Calibri"/>
            </a:endParaRPr>
          </a:p>
          <a:p>
            <a:pPr marL="12700" marR="5080">
              <a:lnSpc>
                <a:spcPts val="3080"/>
              </a:lnSpc>
              <a:spcBef>
                <a:spcPts val="2300"/>
              </a:spcBef>
            </a:pPr>
            <a:r>
              <a:rPr sz="2750" dirty="0">
                <a:latin typeface="Calibri"/>
                <a:cs typeface="Calibri"/>
              </a:rPr>
              <a:t>Oligohydramnios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with</a:t>
            </a:r>
            <a:r>
              <a:rPr sz="2750" spc="1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maximum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vertical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pool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(MVP)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less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than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2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cm</a:t>
            </a:r>
            <a:r>
              <a:rPr sz="2750" spc="114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in </a:t>
            </a:r>
            <a:r>
              <a:rPr sz="2750" dirty="0">
                <a:latin typeface="Calibri"/>
                <a:cs typeface="Calibri"/>
              </a:rPr>
              <a:t>one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sac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and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polyhydramnios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in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other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sac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(MVP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&gt;8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cm).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45"/>
              </a:spcBef>
            </a:pPr>
            <a:r>
              <a:rPr sz="2750" dirty="0">
                <a:latin typeface="Calibri"/>
                <a:cs typeface="Calibri"/>
              </a:rPr>
              <a:t>Discordant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bladder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</a:t>
            </a:r>
            <a:r>
              <a:rPr sz="2750" spc="-50" dirty="0">
                <a:latin typeface="Calibri"/>
                <a:cs typeface="Calibri"/>
              </a:rPr>
              <a:t>p</a:t>
            </a:r>
            <a:r>
              <a:rPr sz="2750" spc="20" dirty="0">
                <a:latin typeface="Calibri"/>
                <a:cs typeface="Calibri"/>
              </a:rPr>
              <a:t>p</a:t>
            </a:r>
            <a:r>
              <a:rPr sz="2750" spc="25" dirty="0">
                <a:latin typeface="Calibri"/>
                <a:cs typeface="Calibri"/>
              </a:rPr>
              <a:t>e</a:t>
            </a:r>
            <a:r>
              <a:rPr sz="2750" spc="-75" dirty="0">
                <a:latin typeface="Calibri"/>
                <a:cs typeface="Calibri"/>
              </a:rPr>
              <a:t>a</a:t>
            </a:r>
            <a:r>
              <a:rPr sz="2750" spc="-15" dirty="0">
                <a:latin typeface="Calibri"/>
                <a:cs typeface="Calibri"/>
              </a:rPr>
              <a:t>r</a:t>
            </a:r>
            <a:r>
              <a:rPr sz="2750" dirty="0">
                <a:latin typeface="Calibri"/>
                <a:cs typeface="Calibri"/>
              </a:rPr>
              <a:t>a</a:t>
            </a:r>
            <a:r>
              <a:rPr sz="2750" spc="-50" dirty="0">
                <a:latin typeface="Calibri"/>
                <a:cs typeface="Calibri"/>
              </a:rPr>
              <a:t>n</a:t>
            </a:r>
            <a:r>
              <a:rPr sz="2750" spc="5" dirty="0">
                <a:latin typeface="Calibri"/>
                <a:cs typeface="Calibri"/>
              </a:rPr>
              <a:t>c</a:t>
            </a:r>
            <a:r>
              <a:rPr sz="2750" spc="-50" dirty="0">
                <a:latin typeface="Calibri"/>
                <a:cs typeface="Calibri"/>
              </a:rPr>
              <a:t>e</a:t>
            </a:r>
            <a:r>
              <a:rPr sz="2750" spc="75" dirty="0">
                <a:latin typeface="Calibri"/>
                <a:cs typeface="Calibri"/>
              </a:rPr>
              <a:t>s</a:t>
            </a:r>
            <a:r>
              <a:rPr sz="500" spc="-1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750" dirty="0">
                <a:latin typeface="Calibri"/>
                <a:cs typeface="Calibri"/>
              </a:rPr>
              <a:t>Haemodynamic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and</a:t>
            </a:r>
            <a:r>
              <a:rPr sz="2750" spc="1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cardiac</a:t>
            </a:r>
            <a:r>
              <a:rPr sz="2750" spc="12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compromise</a:t>
            </a:r>
            <a:r>
              <a:rPr sz="2400" spc="-1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336168"/>
            <a:ext cx="6942455" cy="117602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marR="5080">
              <a:lnSpc>
                <a:spcPts val="4280"/>
              </a:lnSpc>
              <a:spcBef>
                <a:spcPts val="655"/>
              </a:spcBef>
              <a:tabLst>
                <a:tab pos="1221740" algn="l"/>
              </a:tabLst>
            </a:pPr>
            <a:r>
              <a:rPr sz="3950" spc="-20" dirty="0"/>
              <a:t>TTTS</a:t>
            </a:r>
            <a:r>
              <a:rPr sz="3950" dirty="0"/>
              <a:t>	graded</a:t>
            </a:r>
            <a:r>
              <a:rPr sz="3950" spc="-10" dirty="0"/>
              <a:t> </a:t>
            </a:r>
            <a:r>
              <a:rPr sz="3950" dirty="0"/>
              <a:t>in</a:t>
            </a:r>
            <a:r>
              <a:rPr sz="3950" spc="5" dirty="0"/>
              <a:t> </a:t>
            </a:r>
            <a:r>
              <a:rPr sz="3950" dirty="0"/>
              <a:t>severity</a:t>
            </a:r>
            <a:r>
              <a:rPr sz="3950" spc="15" dirty="0"/>
              <a:t> </a:t>
            </a:r>
            <a:r>
              <a:rPr sz="3950" spc="-10" dirty="0"/>
              <a:t>according </a:t>
            </a:r>
            <a:r>
              <a:rPr sz="3950" dirty="0"/>
              <a:t>Quintero</a:t>
            </a:r>
            <a:r>
              <a:rPr sz="3950" spc="-70" dirty="0"/>
              <a:t> </a:t>
            </a:r>
            <a:r>
              <a:rPr sz="3950" spc="-10" dirty="0"/>
              <a:t>staging:</a:t>
            </a:r>
            <a:endParaRPr sz="3950"/>
          </a:p>
        </p:txBody>
      </p:sp>
      <p:sp>
        <p:nvSpPr>
          <p:cNvPr id="3" name="object 3"/>
          <p:cNvSpPr txBox="1"/>
          <p:nvPr/>
        </p:nvSpPr>
        <p:spPr>
          <a:xfrm>
            <a:off x="568959" y="1892299"/>
            <a:ext cx="9273540" cy="249999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1300" marR="5080" indent="-229235">
              <a:lnSpc>
                <a:spcPct val="92200"/>
              </a:lnSpc>
              <a:spcBef>
                <a:spcPts val="385"/>
              </a:spcBef>
              <a:buFont typeface="Arial MT"/>
              <a:buChar char="•"/>
              <a:tabLst>
                <a:tab pos="241300" algn="l"/>
              </a:tabLst>
            </a:pPr>
            <a:r>
              <a:rPr sz="2750" dirty="0">
                <a:latin typeface="Calibri"/>
                <a:cs typeface="Calibri"/>
              </a:rPr>
              <a:t>Stage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I: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Oligohydramnios</a:t>
            </a:r>
            <a:r>
              <a:rPr sz="2750" spc="10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and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polyhydramnios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sequence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and </a:t>
            </a:r>
            <a:r>
              <a:rPr sz="2750" dirty="0">
                <a:latin typeface="Calibri"/>
                <a:cs typeface="Calibri"/>
              </a:rPr>
              <a:t>the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bladder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donor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twin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is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visible.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Dopplers</a:t>
            </a:r>
            <a:r>
              <a:rPr sz="2750" spc="1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in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both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twins </a:t>
            </a:r>
            <a:r>
              <a:rPr sz="2750" dirty="0">
                <a:latin typeface="Calibri"/>
                <a:cs typeface="Calibri"/>
              </a:rPr>
              <a:t>are</a:t>
            </a:r>
            <a:r>
              <a:rPr sz="2750" spc="-1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normal.</a:t>
            </a:r>
            <a:endParaRPr sz="2750">
              <a:latin typeface="Calibri"/>
              <a:cs typeface="Calibri"/>
            </a:endParaRPr>
          </a:p>
          <a:p>
            <a:pPr marL="241300" marR="232410" indent="-229235">
              <a:lnSpc>
                <a:spcPts val="3000"/>
              </a:lnSpc>
              <a:spcBef>
                <a:spcPts val="1105"/>
              </a:spcBef>
              <a:buFont typeface="Arial MT"/>
              <a:buChar char="•"/>
              <a:tabLst>
                <a:tab pos="241300" algn="l"/>
              </a:tabLst>
            </a:pPr>
            <a:r>
              <a:rPr sz="2750" dirty="0">
                <a:latin typeface="Calibri"/>
                <a:cs typeface="Calibri"/>
              </a:rPr>
              <a:t>Stage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II: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Oligohydramnios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and</a:t>
            </a:r>
            <a:r>
              <a:rPr sz="2750" spc="1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polyhydramnios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sequence,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but </a:t>
            </a:r>
            <a:r>
              <a:rPr sz="2750" dirty="0">
                <a:latin typeface="Calibri"/>
                <a:cs typeface="Calibri"/>
              </a:rPr>
              <a:t>the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bladder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donor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is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not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visualized.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Dopplers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in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both </a:t>
            </a:r>
            <a:r>
              <a:rPr sz="2750" dirty="0">
                <a:latin typeface="Calibri"/>
                <a:cs typeface="Calibri"/>
              </a:rPr>
              <a:t>twins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are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normal.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96450" y="28575"/>
            <a:ext cx="21336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819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0" dirty="0"/>
              <a:t>Cont…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575" y="1794255"/>
            <a:ext cx="10109200" cy="263398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41300" marR="5080" indent="-229235">
              <a:lnSpc>
                <a:spcPct val="91800"/>
              </a:lnSpc>
              <a:spcBef>
                <a:spcPts val="400"/>
              </a:spcBef>
              <a:buFont typeface="Arial MT"/>
              <a:buChar char="•"/>
              <a:tabLst>
                <a:tab pos="241300" algn="l"/>
              </a:tabLst>
            </a:pPr>
            <a:r>
              <a:rPr sz="2750" dirty="0">
                <a:latin typeface="Calibri"/>
                <a:cs typeface="Calibri"/>
              </a:rPr>
              <a:t>Stage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III: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Oligohydramnios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and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polyhydramnios</a:t>
            </a:r>
            <a:r>
              <a:rPr sz="2750" spc="10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sequence,</a:t>
            </a:r>
            <a:r>
              <a:rPr sz="2750" spc="-20" dirty="0">
                <a:latin typeface="Calibri"/>
                <a:cs typeface="Calibri"/>
              </a:rPr>
              <a:t> non- </a:t>
            </a:r>
            <a:r>
              <a:rPr sz="2750" dirty="0">
                <a:latin typeface="Calibri"/>
                <a:cs typeface="Calibri"/>
              </a:rPr>
              <a:t>visualized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bladder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and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abnormal</a:t>
            </a:r>
            <a:r>
              <a:rPr sz="2750" spc="1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Dopplers.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There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is</a:t>
            </a:r>
            <a:r>
              <a:rPr sz="2750" spc="14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absent/reversed </a:t>
            </a:r>
            <a:r>
              <a:rPr sz="2750" dirty="0">
                <a:latin typeface="Calibri"/>
                <a:cs typeface="Calibri"/>
              </a:rPr>
              <a:t>end-diastolic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velocity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in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umbilical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artery,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reversed</a:t>
            </a:r>
            <a:r>
              <a:rPr sz="2750" spc="1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flow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in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a-</a:t>
            </a:r>
            <a:r>
              <a:rPr sz="2750" spc="-20" dirty="0">
                <a:latin typeface="Calibri"/>
                <a:cs typeface="Calibri"/>
              </a:rPr>
              <a:t>wave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DV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or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pulsatile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flow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in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umbilical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vein</a:t>
            </a:r>
            <a:r>
              <a:rPr sz="2750" spc="1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in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either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fetus.</a:t>
            </a:r>
            <a:endParaRPr sz="2750">
              <a:latin typeface="Calibri"/>
              <a:cs typeface="Calibri"/>
            </a:endParaRPr>
          </a:p>
          <a:p>
            <a:pPr marL="321945" indent="-309245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321945" algn="l"/>
              </a:tabLst>
            </a:pPr>
            <a:r>
              <a:rPr sz="2750" dirty="0">
                <a:latin typeface="Calibri"/>
                <a:cs typeface="Calibri"/>
              </a:rPr>
              <a:t>Stage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IV: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One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or</a:t>
            </a:r>
            <a:r>
              <a:rPr sz="2750" spc="-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both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fetuses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show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signs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hydrops</a:t>
            </a:r>
            <a:endParaRPr sz="27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240665" algn="l"/>
              </a:tabLst>
            </a:pPr>
            <a:r>
              <a:rPr sz="2750" dirty="0">
                <a:latin typeface="Calibri"/>
                <a:cs typeface="Calibri"/>
              </a:rPr>
              <a:t>Stage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V: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One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or</a:t>
            </a:r>
            <a:r>
              <a:rPr sz="2750" spc="-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both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fetuses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have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died.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1100" y="295275"/>
            <a:ext cx="10001250" cy="63246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819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85" dirty="0"/>
              <a:t>Treatment</a:t>
            </a:r>
            <a:r>
              <a:rPr spc="-140" dirty="0"/>
              <a:t> </a:t>
            </a:r>
            <a:r>
              <a:rPr dirty="0"/>
              <a:t>of</a:t>
            </a:r>
            <a:r>
              <a:rPr spc="-150" dirty="0"/>
              <a:t> </a:t>
            </a:r>
            <a:r>
              <a:rPr spc="-20" dirty="0"/>
              <a:t>TTTS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575" y="1702288"/>
            <a:ext cx="9051925" cy="400367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55"/>
              </a:spcBef>
              <a:buFont typeface="Arial MT"/>
              <a:buChar char="•"/>
              <a:tabLst>
                <a:tab pos="241300" algn="l"/>
              </a:tabLst>
            </a:pPr>
            <a:r>
              <a:rPr sz="2750" dirty="0">
                <a:latin typeface="Calibri"/>
                <a:cs typeface="Calibri"/>
              </a:rPr>
              <a:t>Referred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for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</a:t>
            </a:r>
            <a:r>
              <a:rPr sz="2750" spc="-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tertiary</a:t>
            </a:r>
            <a:r>
              <a:rPr sz="2750" spc="-2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care</a:t>
            </a:r>
            <a:endParaRPr sz="27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240665" algn="l"/>
              </a:tabLst>
            </a:pPr>
            <a:r>
              <a:rPr sz="2750" dirty="0">
                <a:latin typeface="Calibri"/>
                <a:cs typeface="Calibri"/>
              </a:rPr>
              <a:t>Management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options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include:</a:t>
            </a:r>
            <a:endParaRPr sz="2750">
              <a:latin typeface="Calibri"/>
              <a:cs typeface="Calibri"/>
            </a:endParaRPr>
          </a:p>
          <a:p>
            <a:pPr marL="321945" indent="-309245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321945" algn="l"/>
              </a:tabLst>
            </a:pPr>
            <a:r>
              <a:rPr sz="2750" dirty="0">
                <a:latin typeface="Calibri"/>
                <a:cs typeface="Calibri"/>
              </a:rPr>
              <a:t>Expectant</a:t>
            </a:r>
            <a:r>
              <a:rPr sz="2750" spc="11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management;</a:t>
            </a:r>
            <a:endParaRPr sz="2750">
              <a:latin typeface="Calibri"/>
              <a:cs typeface="Calibri"/>
            </a:endParaRPr>
          </a:p>
          <a:p>
            <a:pPr marL="321945" indent="-309245">
              <a:lnSpc>
                <a:spcPct val="100000"/>
              </a:lnSpc>
              <a:spcBef>
                <a:spcPts val="680"/>
              </a:spcBef>
              <a:buFont typeface="Arial MT"/>
              <a:buChar char="•"/>
              <a:tabLst>
                <a:tab pos="321945" algn="l"/>
              </a:tabLst>
            </a:pPr>
            <a:r>
              <a:rPr sz="2750" spc="-10" dirty="0">
                <a:latin typeface="Calibri"/>
                <a:cs typeface="Calibri"/>
              </a:rPr>
              <a:t>Amnioreduction.</a:t>
            </a:r>
            <a:endParaRPr sz="27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241300" algn="l"/>
              </a:tabLst>
            </a:pPr>
            <a:r>
              <a:rPr sz="2750" spc="-10" dirty="0">
                <a:latin typeface="Calibri"/>
                <a:cs typeface="Calibri"/>
              </a:rPr>
              <a:t>Septostomy.</a:t>
            </a:r>
            <a:endParaRPr sz="27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240665" algn="l"/>
              </a:tabLst>
            </a:pPr>
            <a:r>
              <a:rPr sz="2750" dirty="0">
                <a:latin typeface="Calibri"/>
                <a:cs typeface="Calibri"/>
              </a:rPr>
              <a:t>Selective</a:t>
            </a:r>
            <a:r>
              <a:rPr sz="2750" spc="10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feticide.</a:t>
            </a:r>
            <a:endParaRPr sz="2750">
              <a:latin typeface="Calibri"/>
              <a:cs typeface="Calibri"/>
            </a:endParaRPr>
          </a:p>
          <a:p>
            <a:pPr marL="240029" marR="5080" indent="-227965">
              <a:lnSpc>
                <a:spcPts val="3080"/>
              </a:lnSpc>
              <a:spcBef>
                <a:spcPts val="970"/>
              </a:spcBef>
              <a:buFont typeface="Arial MT"/>
              <a:buChar char="•"/>
              <a:tabLst>
                <a:tab pos="241300" algn="l"/>
              </a:tabLst>
            </a:pPr>
            <a:r>
              <a:rPr sz="2750" dirty="0">
                <a:latin typeface="Calibri"/>
                <a:cs typeface="Calibri"/>
              </a:rPr>
              <a:t>Fetoscopic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laser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ablation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vascular</a:t>
            </a:r>
            <a:r>
              <a:rPr sz="2750" spc="1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anastomoses.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(definitive 	</a:t>
            </a:r>
            <a:r>
              <a:rPr sz="2750" dirty="0">
                <a:latin typeface="Calibri"/>
                <a:cs typeface="Calibri"/>
              </a:rPr>
              <a:t>treatment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for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severe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(defined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as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Quintero stage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II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or</a:t>
            </a:r>
            <a:r>
              <a:rPr sz="2750" spc="-2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above)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96450" y="28575"/>
            <a:ext cx="21336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7866" y="1030738"/>
            <a:ext cx="10200216" cy="5342021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261937"/>
            <a:ext cx="564070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0" dirty="0">
                <a:solidFill>
                  <a:srgbClr val="4D5155"/>
                </a:solidFill>
                <a:latin typeface="Calibri"/>
                <a:cs typeface="Calibri"/>
              </a:rPr>
              <a:t>Fetoscopic</a:t>
            </a:r>
            <a:r>
              <a:rPr spc="-145" dirty="0">
                <a:solidFill>
                  <a:srgbClr val="4D5155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4D5155"/>
                </a:solidFill>
                <a:latin typeface="Calibri"/>
                <a:cs typeface="Calibri"/>
              </a:rPr>
              <a:t>laser</a:t>
            </a:r>
            <a:r>
              <a:rPr spc="-80" dirty="0">
                <a:solidFill>
                  <a:srgbClr val="4D5155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4D5155"/>
                </a:solidFill>
                <a:latin typeface="Calibri"/>
                <a:cs typeface="Calibri"/>
              </a:rPr>
              <a:t>ablation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57550" y="1209675"/>
            <a:ext cx="5638800" cy="547687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3172" y="1070610"/>
            <a:ext cx="649859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Umbilical</a:t>
            </a:r>
            <a:r>
              <a:rPr spc="-150" dirty="0"/>
              <a:t> </a:t>
            </a:r>
            <a:r>
              <a:rPr dirty="0"/>
              <a:t>cord</a:t>
            </a:r>
            <a:r>
              <a:rPr spc="-175" dirty="0"/>
              <a:t> </a:t>
            </a:r>
            <a:r>
              <a:rPr spc="-10" dirty="0"/>
              <a:t>entanglement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8025" y="-1"/>
            <a:ext cx="718185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0352" rIns="0" bIns="0" rtlCol="0">
            <a:spAutoFit/>
          </a:bodyPr>
          <a:lstStyle/>
          <a:p>
            <a:pPr marL="1537970">
              <a:lnSpc>
                <a:spcPct val="100000"/>
              </a:lnSpc>
              <a:spcBef>
                <a:spcPts val="130"/>
              </a:spcBef>
            </a:pPr>
            <a:r>
              <a:rPr sz="3200" dirty="0">
                <a:latin typeface="Times New Roman"/>
                <a:cs typeface="Times New Roman"/>
              </a:rPr>
              <a:t>University</a:t>
            </a:r>
            <a:r>
              <a:rPr sz="3200" spc="-1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Motto,</a:t>
            </a:r>
            <a:r>
              <a:rPr sz="3200" spc="-130" dirty="0">
                <a:latin typeface="Times New Roman"/>
                <a:cs typeface="Times New Roman"/>
              </a:rPr>
              <a:t> </a:t>
            </a:r>
            <a:r>
              <a:rPr sz="3200" spc="-35" dirty="0">
                <a:latin typeface="Times New Roman"/>
                <a:cs typeface="Times New Roman"/>
              </a:rPr>
              <a:t>Vision,</a:t>
            </a:r>
            <a:r>
              <a:rPr sz="3200" spc="-150" dirty="0">
                <a:latin typeface="Times New Roman"/>
                <a:cs typeface="Times New Roman"/>
              </a:rPr>
              <a:t> </a:t>
            </a:r>
            <a:r>
              <a:rPr sz="3200" spc="-50" dirty="0">
                <a:latin typeface="Times New Roman"/>
                <a:cs typeface="Times New Roman"/>
              </a:rPr>
              <a:t>Values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&amp;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Goals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09800" y="1752600"/>
            <a:ext cx="8001000" cy="457200"/>
            <a:chOff x="2209800" y="1752600"/>
            <a:chExt cx="8001000" cy="457200"/>
          </a:xfrm>
        </p:grpSpPr>
        <p:sp>
          <p:nvSpPr>
            <p:cNvPr id="4" name="object 4"/>
            <p:cNvSpPr/>
            <p:nvPr/>
          </p:nvSpPr>
          <p:spPr>
            <a:xfrm>
              <a:off x="2209800" y="1752600"/>
              <a:ext cx="8001000" cy="457200"/>
            </a:xfrm>
            <a:custGeom>
              <a:avLst/>
              <a:gdLst/>
              <a:ahLst/>
              <a:cxnLst/>
              <a:rect l="l" t="t" r="r" b="b"/>
              <a:pathLst>
                <a:path w="8001000" h="457200">
                  <a:moveTo>
                    <a:pt x="7954772" y="0"/>
                  </a:moveTo>
                  <a:lnTo>
                    <a:pt x="46227" y="0"/>
                  </a:lnTo>
                  <a:lnTo>
                    <a:pt x="28193" y="3555"/>
                  </a:lnTo>
                  <a:lnTo>
                    <a:pt x="13462" y="13335"/>
                  </a:lnTo>
                  <a:lnTo>
                    <a:pt x="3682" y="27939"/>
                  </a:lnTo>
                  <a:lnTo>
                    <a:pt x="0" y="45720"/>
                  </a:lnTo>
                  <a:lnTo>
                    <a:pt x="0" y="410972"/>
                  </a:lnTo>
                  <a:lnTo>
                    <a:pt x="3682" y="428751"/>
                  </a:lnTo>
                  <a:lnTo>
                    <a:pt x="13462" y="443357"/>
                  </a:lnTo>
                  <a:lnTo>
                    <a:pt x="28193" y="453136"/>
                  </a:lnTo>
                  <a:lnTo>
                    <a:pt x="46227" y="456691"/>
                  </a:lnTo>
                  <a:lnTo>
                    <a:pt x="7954772" y="456691"/>
                  </a:lnTo>
                  <a:lnTo>
                    <a:pt x="7972806" y="453136"/>
                  </a:lnTo>
                  <a:lnTo>
                    <a:pt x="7987410" y="443357"/>
                  </a:lnTo>
                  <a:lnTo>
                    <a:pt x="7997317" y="428751"/>
                  </a:lnTo>
                  <a:lnTo>
                    <a:pt x="8001000" y="410972"/>
                  </a:lnTo>
                  <a:lnTo>
                    <a:pt x="8001000" y="45720"/>
                  </a:lnTo>
                  <a:lnTo>
                    <a:pt x="7997317" y="27939"/>
                  </a:lnTo>
                  <a:lnTo>
                    <a:pt x="7987410" y="13335"/>
                  </a:lnTo>
                  <a:lnTo>
                    <a:pt x="7972806" y="3555"/>
                  </a:lnTo>
                  <a:lnTo>
                    <a:pt x="7954772" y="0"/>
                  </a:lnTo>
                  <a:close/>
                </a:path>
              </a:pathLst>
            </a:custGeom>
            <a:solidFill>
              <a:srgbClr val="D0D6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52675" y="1857375"/>
              <a:ext cx="247650" cy="257175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2357501" y="1862201"/>
            <a:ext cx="247650" cy="257175"/>
          </a:xfrm>
          <a:custGeom>
            <a:avLst/>
            <a:gdLst/>
            <a:ahLst/>
            <a:cxnLst/>
            <a:rect l="l" t="t" r="r" b="b"/>
            <a:pathLst>
              <a:path w="247650" h="257175">
                <a:moveTo>
                  <a:pt x="0" y="256666"/>
                </a:moveTo>
                <a:lnTo>
                  <a:pt x="247650" y="256666"/>
                </a:lnTo>
                <a:lnTo>
                  <a:pt x="247650" y="0"/>
                </a:lnTo>
                <a:lnTo>
                  <a:pt x="0" y="0"/>
                </a:lnTo>
                <a:lnTo>
                  <a:pt x="0" y="256666"/>
                </a:lnTo>
                <a:close/>
              </a:path>
            </a:pathLst>
          </a:custGeom>
          <a:ln w="274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2209800" y="2324100"/>
            <a:ext cx="8001000" cy="466725"/>
            <a:chOff x="2209800" y="2324100"/>
            <a:chExt cx="8001000" cy="466725"/>
          </a:xfrm>
        </p:grpSpPr>
        <p:sp>
          <p:nvSpPr>
            <p:cNvPr id="8" name="object 8"/>
            <p:cNvSpPr/>
            <p:nvPr/>
          </p:nvSpPr>
          <p:spPr>
            <a:xfrm>
              <a:off x="2209800" y="2324100"/>
              <a:ext cx="8001000" cy="466725"/>
            </a:xfrm>
            <a:custGeom>
              <a:avLst/>
              <a:gdLst/>
              <a:ahLst/>
              <a:cxnLst/>
              <a:rect l="l" t="t" r="r" b="b"/>
              <a:pathLst>
                <a:path w="8001000" h="466725">
                  <a:moveTo>
                    <a:pt x="7954772" y="0"/>
                  </a:moveTo>
                  <a:lnTo>
                    <a:pt x="46227" y="0"/>
                  </a:lnTo>
                  <a:lnTo>
                    <a:pt x="28193" y="3683"/>
                  </a:lnTo>
                  <a:lnTo>
                    <a:pt x="13462" y="13715"/>
                  </a:lnTo>
                  <a:lnTo>
                    <a:pt x="3682" y="28448"/>
                  </a:lnTo>
                  <a:lnTo>
                    <a:pt x="0" y="46609"/>
                  </a:lnTo>
                  <a:lnTo>
                    <a:pt x="0" y="419480"/>
                  </a:lnTo>
                  <a:lnTo>
                    <a:pt x="3682" y="437641"/>
                  </a:lnTo>
                  <a:lnTo>
                    <a:pt x="13462" y="452500"/>
                  </a:lnTo>
                  <a:lnTo>
                    <a:pt x="28193" y="462534"/>
                  </a:lnTo>
                  <a:lnTo>
                    <a:pt x="46227" y="466216"/>
                  </a:lnTo>
                  <a:lnTo>
                    <a:pt x="7954772" y="466216"/>
                  </a:lnTo>
                  <a:lnTo>
                    <a:pt x="7972806" y="462534"/>
                  </a:lnTo>
                  <a:lnTo>
                    <a:pt x="7987410" y="452500"/>
                  </a:lnTo>
                  <a:lnTo>
                    <a:pt x="7997317" y="437641"/>
                  </a:lnTo>
                  <a:lnTo>
                    <a:pt x="8001000" y="419480"/>
                  </a:lnTo>
                  <a:lnTo>
                    <a:pt x="8001000" y="46609"/>
                  </a:lnTo>
                  <a:lnTo>
                    <a:pt x="7997317" y="28448"/>
                  </a:lnTo>
                  <a:lnTo>
                    <a:pt x="7987410" y="13715"/>
                  </a:lnTo>
                  <a:lnTo>
                    <a:pt x="7972806" y="3683"/>
                  </a:lnTo>
                  <a:lnTo>
                    <a:pt x="7954772" y="0"/>
                  </a:lnTo>
                  <a:close/>
                </a:path>
              </a:pathLst>
            </a:custGeom>
            <a:solidFill>
              <a:srgbClr val="D0D6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52675" y="2428875"/>
              <a:ext cx="247650" cy="257175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2357501" y="2433701"/>
            <a:ext cx="247650" cy="257175"/>
          </a:xfrm>
          <a:custGeom>
            <a:avLst/>
            <a:gdLst/>
            <a:ahLst/>
            <a:cxnLst/>
            <a:rect l="l" t="t" r="r" b="b"/>
            <a:pathLst>
              <a:path w="247650" h="257175">
                <a:moveTo>
                  <a:pt x="0" y="256666"/>
                </a:moveTo>
                <a:lnTo>
                  <a:pt x="247650" y="256666"/>
                </a:lnTo>
                <a:lnTo>
                  <a:pt x="247650" y="0"/>
                </a:lnTo>
                <a:lnTo>
                  <a:pt x="0" y="0"/>
                </a:lnTo>
                <a:lnTo>
                  <a:pt x="0" y="256666"/>
                </a:lnTo>
                <a:close/>
              </a:path>
            </a:pathLst>
          </a:custGeom>
          <a:ln w="274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2209800" y="2905125"/>
            <a:ext cx="8001000" cy="457200"/>
            <a:chOff x="2209800" y="2905125"/>
            <a:chExt cx="8001000" cy="457200"/>
          </a:xfrm>
        </p:grpSpPr>
        <p:sp>
          <p:nvSpPr>
            <p:cNvPr id="12" name="object 12"/>
            <p:cNvSpPr/>
            <p:nvPr/>
          </p:nvSpPr>
          <p:spPr>
            <a:xfrm>
              <a:off x="2209800" y="2905125"/>
              <a:ext cx="8001000" cy="457200"/>
            </a:xfrm>
            <a:custGeom>
              <a:avLst/>
              <a:gdLst/>
              <a:ahLst/>
              <a:cxnLst/>
              <a:rect l="l" t="t" r="r" b="b"/>
              <a:pathLst>
                <a:path w="8001000" h="457200">
                  <a:moveTo>
                    <a:pt x="7955280" y="0"/>
                  </a:moveTo>
                  <a:lnTo>
                    <a:pt x="45719" y="0"/>
                  </a:lnTo>
                  <a:lnTo>
                    <a:pt x="27939" y="3555"/>
                  </a:lnTo>
                  <a:lnTo>
                    <a:pt x="13335" y="13335"/>
                  </a:lnTo>
                  <a:lnTo>
                    <a:pt x="3556" y="27939"/>
                  </a:lnTo>
                  <a:lnTo>
                    <a:pt x="0" y="45720"/>
                  </a:lnTo>
                  <a:lnTo>
                    <a:pt x="0" y="411479"/>
                  </a:lnTo>
                  <a:lnTo>
                    <a:pt x="3556" y="429260"/>
                  </a:lnTo>
                  <a:lnTo>
                    <a:pt x="13335" y="443864"/>
                  </a:lnTo>
                  <a:lnTo>
                    <a:pt x="27939" y="453644"/>
                  </a:lnTo>
                  <a:lnTo>
                    <a:pt x="45719" y="457200"/>
                  </a:lnTo>
                  <a:lnTo>
                    <a:pt x="7955280" y="457200"/>
                  </a:lnTo>
                  <a:lnTo>
                    <a:pt x="7973059" y="453644"/>
                  </a:lnTo>
                  <a:lnTo>
                    <a:pt x="7987665" y="443864"/>
                  </a:lnTo>
                  <a:lnTo>
                    <a:pt x="7997444" y="429260"/>
                  </a:lnTo>
                  <a:lnTo>
                    <a:pt x="8001000" y="411479"/>
                  </a:lnTo>
                  <a:lnTo>
                    <a:pt x="8001000" y="45720"/>
                  </a:lnTo>
                  <a:lnTo>
                    <a:pt x="7997444" y="27939"/>
                  </a:lnTo>
                  <a:lnTo>
                    <a:pt x="7987665" y="13335"/>
                  </a:lnTo>
                  <a:lnTo>
                    <a:pt x="7973059" y="3555"/>
                  </a:lnTo>
                  <a:lnTo>
                    <a:pt x="7955280" y="0"/>
                  </a:lnTo>
                  <a:close/>
                </a:path>
              </a:pathLst>
            </a:custGeom>
            <a:solidFill>
              <a:srgbClr val="D0D6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52675" y="3009900"/>
              <a:ext cx="247650" cy="257175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2357501" y="3014726"/>
            <a:ext cx="247650" cy="257175"/>
          </a:xfrm>
          <a:custGeom>
            <a:avLst/>
            <a:gdLst/>
            <a:ahLst/>
            <a:cxnLst/>
            <a:rect l="l" t="t" r="r" b="b"/>
            <a:pathLst>
              <a:path w="247650" h="257175">
                <a:moveTo>
                  <a:pt x="0" y="256666"/>
                </a:moveTo>
                <a:lnTo>
                  <a:pt x="247650" y="256666"/>
                </a:lnTo>
                <a:lnTo>
                  <a:pt x="247650" y="0"/>
                </a:lnTo>
                <a:lnTo>
                  <a:pt x="0" y="0"/>
                </a:lnTo>
                <a:lnTo>
                  <a:pt x="0" y="256666"/>
                </a:lnTo>
                <a:close/>
              </a:path>
            </a:pathLst>
          </a:custGeom>
          <a:ln w="274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2209800" y="3486150"/>
            <a:ext cx="8001000" cy="457200"/>
            <a:chOff x="2209800" y="3486150"/>
            <a:chExt cx="8001000" cy="457200"/>
          </a:xfrm>
        </p:grpSpPr>
        <p:sp>
          <p:nvSpPr>
            <p:cNvPr id="16" name="object 16"/>
            <p:cNvSpPr/>
            <p:nvPr/>
          </p:nvSpPr>
          <p:spPr>
            <a:xfrm>
              <a:off x="2209800" y="3486150"/>
              <a:ext cx="8001000" cy="457200"/>
            </a:xfrm>
            <a:custGeom>
              <a:avLst/>
              <a:gdLst/>
              <a:ahLst/>
              <a:cxnLst/>
              <a:rect l="l" t="t" r="r" b="b"/>
              <a:pathLst>
                <a:path w="8001000" h="457200">
                  <a:moveTo>
                    <a:pt x="7955280" y="0"/>
                  </a:moveTo>
                  <a:lnTo>
                    <a:pt x="45719" y="0"/>
                  </a:lnTo>
                  <a:lnTo>
                    <a:pt x="27939" y="3555"/>
                  </a:lnTo>
                  <a:lnTo>
                    <a:pt x="13335" y="13335"/>
                  </a:lnTo>
                  <a:lnTo>
                    <a:pt x="3556" y="27939"/>
                  </a:lnTo>
                  <a:lnTo>
                    <a:pt x="0" y="45720"/>
                  </a:lnTo>
                  <a:lnTo>
                    <a:pt x="0" y="411480"/>
                  </a:lnTo>
                  <a:lnTo>
                    <a:pt x="3556" y="429260"/>
                  </a:lnTo>
                  <a:lnTo>
                    <a:pt x="13335" y="443864"/>
                  </a:lnTo>
                  <a:lnTo>
                    <a:pt x="27939" y="453644"/>
                  </a:lnTo>
                  <a:lnTo>
                    <a:pt x="45719" y="457200"/>
                  </a:lnTo>
                  <a:lnTo>
                    <a:pt x="7955280" y="457200"/>
                  </a:lnTo>
                  <a:lnTo>
                    <a:pt x="7973059" y="453644"/>
                  </a:lnTo>
                  <a:lnTo>
                    <a:pt x="7987665" y="443864"/>
                  </a:lnTo>
                  <a:lnTo>
                    <a:pt x="7997444" y="429260"/>
                  </a:lnTo>
                  <a:lnTo>
                    <a:pt x="8001000" y="411480"/>
                  </a:lnTo>
                  <a:lnTo>
                    <a:pt x="8001000" y="45720"/>
                  </a:lnTo>
                  <a:lnTo>
                    <a:pt x="7997444" y="27939"/>
                  </a:lnTo>
                  <a:lnTo>
                    <a:pt x="7987665" y="13335"/>
                  </a:lnTo>
                  <a:lnTo>
                    <a:pt x="7973059" y="3555"/>
                  </a:lnTo>
                  <a:lnTo>
                    <a:pt x="7955280" y="0"/>
                  </a:lnTo>
                  <a:close/>
                </a:path>
              </a:pathLst>
            </a:custGeom>
            <a:solidFill>
              <a:srgbClr val="D0D6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52675" y="3581400"/>
              <a:ext cx="247650" cy="257175"/>
            </a:xfrm>
            <a:prstGeom prst="rect">
              <a:avLst/>
            </a:prstGeom>
          </p:spPr>
        </p:pic>
      </p:grpSp>
      <p:sp>
        <p:nvSpPr>
          <p:cNvPr id="18" name="object 18"/>
          <p:cNvSpPr/>
          <p:nvPr/>
        </p:nvSpPr>
        <p:spPr>
          <a:xfrm>
            <a:off x="2357501" y="3586098"/>
            <a:ext cx="247650" cy="257175"/>
          </a:xfrm>
          <a:custGeom>
            <a:avLst/>
            <a:gdLst/>
            <a:ahLst/>
            <a:cxnLst/>
            <a:rect l="l" t="t" r="r" b="b"/>
            <a:pathLst>
              <a:path w="247650" h="257175">
                <a:moveTo>
                  <a:pt x="0" y="256667"/>
                </a:moveTo>
                <a:lnTo>
                  <a:pt x="247650" y="256667"/>
                </a:lnTo>
                <a:lnTo>
                  <a:pt x="247650" y="0"/>
                </a:lnTo>
                <a:lnTo>
                  <a:pt x="0" y="0"/>
                </a:lnTo>
                <a:lnTo>
                  <a:pt x="0" y="256667"/>
                </a:lnTo>
                <a:close/>
              </a:path>
            </a:pathLst>
          </a:custGeom>
          <a:ln w="274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2209800" y="4057650"/>
            <a:ext cx="8001000" cy="457200"/>
            <a:chOff x="2209800" y="4057650"/>
            <a:chExt cx="8001000" cy="457200"/>
          </a:xfrm>
        </p:grpSpPr>
        <p:sp>
          <p:nvSpPr>
            <p:cNvPr id="20" name="object 20"/>
            <p:cNvSpPr/>
            <p:nvPr/>
          </p:nvSpPr>
          <p:spPr>
            <a:xfrm>
              <a:off x="2209800" y="4057650"/>
              <a:ext cx="8001000" cy="457200"/>
            </a:xfrm>
            <a:custGeom>
              <a:avLst/>
              <a:gdLst/>
              <a:ahLst/>
              <a:cxnLst/>
              <a:rect l="l" t="t" r="r" b="b"/>
              <a:pathLst>
                <a:path w="8001000" h="457200">
                  <a:moveTo>
                    <a:pt x="7955280" y="0"/>
                  </a:moveTo>
                  <a:lnTo>
                    <a:pt x="45719" y="0"/>
                  </a:lnTo>
                  <a:lnTo>
                    <a:pt x="27939" y="3556"/>
                  </a:lnTo>
                  <a:lnTo>
                    <a:pt x="13335" y="13335"/>
                  </a:lnTo>
                  <a:lnTo>
                    <a:pt x="3556" y="27939"/>
                  </a:lnTo>
                  <a:lnTo>
                    <a:pt x="0" y="45719"/>
                  </a:lnTo>
                  <a:lnTo>
                    <a:pt x="0" y="411480"/>
                  </a:lnTo>
                  <a:lnTo>
                    <a:pt x="3556" y="429260"/>
                  </a:lnTo>
                  <a:lnTo>
                    <a:pt x="13335" y="443864"/>
                  </a:lnTo>
                  <a:lnTo>
                    <a:pt x="27939" y="453644"/>
                  </a:lnTo>
                  <a:lnTo>
                    <a:pt x="45719" y="457200"/>
                  </a:lnTo>
                  <a:lnTo>
                    <a:pt x="7955280" y="457200"/>
                  </a:lnTo>
                  <a:lnTo>
                    <a:pt x="7973059" y="453644"/>
                  </a:lnTo>
                  <a:lnTo>
                    <a:pt x="7987665" y="443864"/>
                  </a:lnTo>
                  <a:lnTo>
                    <a:pt x="7997444" y="429260"/>
                  </a:lnTo>
                  <a:lnTo>
                    <a:pt x="8001000" y="411480"/>
                  </a:lnTo>
                  <a:lnTo>
                    <a:pt x="8001000" y="45719"/>
                  </a:lnTo>
                  <a:lnTo>
                    <a:pt x="7997444" y="27939"/>
                  </a:lnTo>
                  <a:lnTo>
                    <a:pt x="7987665" y="13335"/>
                  </a:lnTo>
                  <a:lnTo>
                    <a:pt x="7973059" y="3556"/>
                  </a:lnTo>
                  <a:lnTo>
                    <a:pt x="7955280" y="0"/>
                  </a:lnTo>
                  <a:close/>
                </a:path>
              </a:pathLst>
            </a:custGeom>
            <a:solidFill>
              <a:srgbClr val="D0D6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52675" y="4162425"/>
              <a:ext cx="247650" cy="257175"/>
            </a:xfrm>
            <a:prstGeom prst="rect">
              <a:avLst/>
            </a:prstGeom>
          </p:spPr>
        </p:pic>
      </p:grpSp>
      <p:sp>
        <p:nvSpPr>
          <p:cNvPr id="22" name="object 22"/>
          <p:cNvSpPr/>
          <p:nvPr/>
        </p:nvSpPr>
        <p:spPr>
          <a:xfrm>
            <a:off x="2357501" y="4167123"/>
            <a:ext cx="247650" cy="257175"/>
          </a:xfrm>
          <a:custGeom>
            <a:avLst/>
            <a:gdLst/>
            <a:ahLst/>
            <a:cxnLst/>
            <a:rect l="l" t="t" r="r" b="b"/>
            <a:pathLst>
              <a:path w="247650" h="257175">
                <a:moveTo>
                  <a:pt x="0" y="256667"/>
                </a:moveTo>
                <a:lnTo>
                  <a:pt x="247650" y="256667"/>
                </a:lnTo>
                <a:lnTo>
                  <a:pt x="247650" y="0"/>
                </a:lnTo>
                <a:lnTo>
                  <a:pt x="0" y="0"/>
                </a:lnTo>
                <a:lnTo>
                  <a:pt x="0" y="256667"/>
                </a:lnTo>
                <a:close/>
              </a:path>
            </a:pathLst>
          </a:custGeom>
          <a:ln w="274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2209800" y="4638675"/>
            <a:ext cx="8001000" cy="457200"/>
            <a:chOff x="2209800" y="4638675"/>
            <a:chExt cx="8001000" cy="457200"/>
          </a:xfrm>
        </p:grpSpPr>
        <p:sp>
          <p:nvSpPr>
            <p:cNvPr id="24" name="object 24"/>
            <p:cNvSpPr/>
            <p:nvPr/>
          </p:nvSpPr>
          <p:spPr>
            <a:xfrm>
              <a:off x="2209800" y="4638675"/>
              <a:ext cx="8001000" cy="457200"/>
            </a:xfrm>
            <a:custGeom>
              <a:avLst/>
              <a:gdLst/>
              <a:ahLst/>
              <a:cxnLst/>
              <a:rect l="l" t="t" r="r" b="b"/>
              <a:pathLst>
                <a:path w="8001000" h="457200">
                  <a:moveTo>
                    <a:pt x="7955280" y="0"/>
                  </a:moveTo>
                  <a:lnTo>
                    <a:pt x="45719" y="0"/>
                  </a:lnTo>
                  <a:lnTo>
                    <a:pt x="27939" y="3556"/>
                  </a:lnTo>
                  <a:lnTo>
                    <a:pt x="13335" y="13335"/>
                  </a:lnTo>
                  <a:lnTo>
                    <a:pt x="3556" y="27939"/>
                  </a:lnTo>
                  <a:lnTo>
                    <a:pt x="0" y="45719"/>
                  </a:lnTo>
                  <a:lnTo>
                    <a:pt x="0" y="411480"/>
                  </a:lnTo>
                  <a:lnTo>
                    <a:pt x="3556" y="429260"/>
                  </a:lnTo>
                  <a:lnTo>
                    <a:pt x="13335" y="443864"/>
                  </a:lnTo>
                  <a:lnTo>
                    <a:pt x="27939" y="453644"/>
                  </a:lnTo>
                  <a:lnTo>
                    <a:pt x="45719" y="457200"/>
                  </a:lnTo>
                  <a:lnTo>
                    <a:pt x="7955280" y="457200"/>
                  </a:lnTo>
                  <a:lnTo>
                    <a:pt x="7973059" y="453644"/>
                  </a:lnTo>
                  <a:lnTo>
                    <a:pt x="7987665" y="443864"/>
                  </a:lnTo>
                  <a:lnTo>
                    <a:pt x="7997444" y="429260"/>
                  </a:lnTo>
                  <a:lnTo>
                    <a:pt x="8001000" y="411480"/>
                  </a:lnTo>
                  <a:lnTo>
                    <a:pt x="8001000" y="45719"/>
                  </a:lnTo>
                  <a:lnTo>
                    <a:pt x="7997444" y="27939"/>
                  </a:lnTo>
                  <a:lnTo>
                    <a:pt x="7987665" y="13335"/>
                  </a:lnTo>
                  <a:lnTo>
                    <a:pt x="7973059" y="3556"/>
                  </a:lnTo>
                  <a:lnTo>
                    <a:pt x="7955280" y="0"/>
                  </a:lnTo>
                  <a:close/>
                </a:path>
              </a:pathLst>
            </a:custGeom>
            <a:solidFill>
              <a:srgbClr val="D0D6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52675" y="4733925"/>
              <a:ext cx="247650" cy="257175"/>
            </a:xfrm>
            <a:prstGeom prst="rect">
              <a:avLst/>
            </a:prstGeom>
          </p:spPr>
        </p:pic>
      </p:grpSp>
      <p:sp>
        <p:nvSpPr>
          <p:cNvPr id="26" name="object 26"/>
          <p:cNvSpPr/>
          <p:nvPr/>
        </p:nvSpPr>
        <p:spPr>
          <a:xfrm>
            <a:off x="2357501" y="4738623"/>
            <a:ext cx="247650" cy="257175"/>
          </a:xfrm>
          <a:custGeom>
            <a:avLst/>
            <a:gdLst/>
            <a:ahLst/>
            <a:cxnLst/>
            <a:rect l="l" t="t" r="r" b="b"/>
            <a:pathLst>
              <a:path w="247650" h="257175">
                <a:moveTo>
                  <a:pt x="0" y="256667"/>
                </a:moveTo>
                <a:lnTo>
                  <a:pt x="247650" y="256667"/>
                </a:lnTo>
                <a:lnTo>
                  <a:pt x="247650" y="0"/>
                </a:lnTo>
                <a:lnTo>
                  <a:pt x="0" y="0"/>
                </a:lnTo>
                <a:lnTo>
                  <a:pt x="0" y="256667"/>
                </a:lnTo>
                <a:close/>
              </a:path>
            </a:pathLst>
          </a:custGeom>
          <a:ln w="274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2209800" y="5210175"/>
            <a:ext cx="8001000" cy="466725"/>
            <a:chOff x="2209800" y="5210175"/>
            <a:chExt cx="8001000" cy="466725"/>
          </a:xfrm>
        </p:grpSpPr>
        <p:sp>
          <p:nvSpPr>
            <p:cNvPr id="28" name="object 28"/>
            <p:cNvSpPr/>
            <p:nvPr/>
          </p:nvSpPr>
          <p:spPr>
            <a:xfrm>
              <a:off x="2209800" y="5210175"/>
              <a:ext cx="8001000" cy="466725"/>
            </a:xfrm>
            <a:custGeom>
              <a:avLst/>
              <a:gdLst/>
              <a:ahLst/>
              <a:cxnLst/>
              <a:rect l="l" t="t" r="r" b="b"/>
              <a:pathLst>
                <a:path w="8001000" h="466725">
                  <a:moveTo>
                    <a:pt x="7954772" y="0"/>
                  </a:moveTo>
                  <a:lnTo>
                    <a:pt x="46227" y="0"/>
                  </a:lnTo>
                  <a:lnTo>
                    <a:pt x="28193" y="3682"/>
                  </a:lnTo>
                  <a:lnTo>
                    <a:pt x="13462" y="13716"/>
                  </a:lnTo>
                  <a:lnTo>
                    <a:pt x="3682" y="28447"/>
                  </a:lnTo>
                  <a:lnTo>
                    <a:pt x="0" y="46736"/>
                  </a:lnTo>
                  <a:lnTo>
                    <a:pt x="0" y="419595"/>
                  </a:lnTo>
                  <a:lnTo>
                    <a:pt x="3682" y="437743"/>
                  </a:lnTo>
                  <a:lnTo>
                    <a:pt x="13462" y="452551"/>
                  </a:lnTo>
                  <a:lnTo>
                    <a:pt x="28193" y="462546"/>
                  </a:lnTo>
                  <a:lnTo>
                    <a:pt x="46227" y="466216"/>
                  </a:lnTo>
                  <a:lnTo>
                    <a:pt x="7954772" y="466216"/>
                  </a:lnTo>
                  <a:lnTo>
                    <a:pt x="7972806" y="462546"/>
                  </a:lnTo>
                  <a:lnTo>
                    <a:pt x="7987410" y="452551"/>
                  </a:lnTo>
                  <a:lnTo>
                    <a:pt x="7997317" y="437743"/>
                  </a:lnTo>
                  <a:lnTo>
                    <a:pt x="8001000" y="419595"/>
                  </a:lnTo>
                  <a:lnTo>
                    <a:pt x="8001000" y="46736"/>
                  </a:lnTo>
                  <a:lnTo>
                    <a:pt x="7997317" y="28447"/>
                  </a:lnTo>
                  <a:lnTo>
                    <a:pt x="7987410" y="13716"/>
                  </a:lnTo>
                  <a:lnTo>
                    <a:pt x="7972806" y="3682"/>
                  </a:lnTo>
                  <a:lnTo>
                    <a:pt x="7954772" y="0"/>
                  </a:lnTo>
                  <a:close/>
                </a:path>
              </a:pathLst>
            </a:custGeom>
            <a:solidFill>
              <a:srgbClr val="D0D6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52675" y="5314950"/>
              <a:ext cx="247650" cy="257175"/>
            </a:xfrm>
            <a:prstGeom prst="rect">
              <a:avLst/>
            </a:prstGeom>
          </p:spPr>
        </p:pic>
      </p:grpSp>
      <p:sp>
        <p:nvSpPr>
          <p:cNvPr id="30" name="object 30"/>
          <p:cNvSpPr/>
          <p:nvPr/>
        </p:nvSpPr>
        <p:spPr>
          <a:xfrm>
            <a:off x="2357501" y="5319776"/>
            <a:ext cx="247650" cy="257175"/>
          </a:xfrm>
          <a:custGeom>
            <a:avLst/>
            <a:gdLst/>
            <a:ahLst/>
            <a:cxnLst/>
            <a:rect l="l" t="t" r="r" b="b"/>
            <a:pathLst>
              <a:path w="247650" h="257175">
                <a:moveTo>
                  <a:pt x="0" y="256667"/>
                </a:moveTo>
                <a:lnTo>
                  <a:pt x="247650" y="256667"/>
                </a:lnTo>
                <a:lnTo>
                  <a:pt x="247650" y="0"/>
                </a:lnTo>
                <a:lnTo>
                  <a:pt x="0" y="0"/>
                </a:lnTo>
                <a:lnTo>
                  <a:pt x="0" y="256667"/>
                </a:lnTo>
                <a:close/>
              </a:path>
            </a:pathLst>
          </a:custGeom>
          <a:ln w="274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object 31"/>
          <p:cNvGrpSpPr/>
          <p:nvPr/>
        </p:nvGrpSpPr>
        <p:grpSpPr>
          <a:xfrm>
            <a:off x="2209800" y="5791200"/>
            <a:ext cx="8001000" cy="457200"/>
            <a:chOff x="2209800" y="5791200"/>
            <a:chExt cx="8001000" cy="457200"/>
          </a:xfrm>
        </p:grpSpPr>
        <p:sp>
          <p:nvSpPr>
            <p:cNvPr id="32" name="object 32"/>
            <p:cNvSpPr/>
            <p:nvPr/>
          </p:nvSpPr>
          <p:spPr>
            <a:xfrm>
              <a:off x="2209800" y="5791200"/>
              <a:ext cx="8001000" cy="457200"/>
            </a:xfrm>
            <a:custGeom>
              <a:avLst/>
              <a:gdLst/>
              <a:ahLst/>
              <a:cxnLst/>
              <a:rect l="l" t="t" r="r" b="b"/>
              <a:pathLst>
                <a:path w="8001000" h="457200">
                  <a:moveTo>
                    <a:pt x="7954772" y="0"/>
                  </a:moveTo>
                  <a:lnTo>
                    <a:pt x="46227" y="0"/>
                  </a:lnTo>
                  <a:lnTo>
                    <a:pt x="28193" y="3594"/>
                  </a:lnTo>
                  <a:lnTo>
                    <a:pt x="13462" y="13373"/>
                  </a:lnTo>
                  <a:lnTo>
                    <a:pt x="3682" y="27889"/>
                  </a:lnTo>
                  <a:lnTo>
                    <a:pt x="0" y="45669"/>
                  </a:lnTo>
                  <a:lnTo>
                    <a:pt x="0" y="411022"/>
                  </a:lnTo>
                  <a:lnTo>
                    <a:pt x="3682" y="428802"/>
                  </a:lnTo>
                  <a:lnTo>
                    <a:pt x="13462" y="443318"/>
                  </a:lnTo>
                  <a:lnTo>
                    <a:pt x="28193" y="453110"/>
                  </a:lnTo>
                  <a:lnTo>
                    <a:pt x="46227" y="456704"/>
                  </a:lnTo>
                  <a:lnTo>
                    <a:pt x="7954772" y="456704"/>
                  </a:lnTo>
                  <a:lnTo>
                    <a:pt x="7972806" y="453110"/>
                  </a:lnTo>
                  <a:lnTo>
                    <a:pt x="7987410" y="443318"/>
                  </a:lnTo>
                  <a:lnTo>
                    <a:pt x="7997317" y="428802"/>
                  </a:lnTo>
                  <a:lnTo>
                    <a:pt x="8001000" y="411022"/>
                  </a:lnTo>
                  <a:lnTo>
                    <a:pt x="8001000" y="45669"/>
                  </a:lnTo>
                  <a:lnTo>
                    <a:pt x="7997317" y="27889"/>
                  </a:lnTo>
                  <a:lnTo>
                    <a:pt x="7987410" y="13373"/>
                  </a:lnTo>
                  <a:lnTo>
                    <a:pt x="7972806" y="3594"/>
                  </a:lnTo>
                  <a:lnTo>
                    <a:pt x="7954772" y="0"/>
                  </a:lnTo>
                  <a:close/>
                </a:path>
              </a:pathLst>
            </a:custGeom>
            <a:solidFill>
              <a:srgbClr val="D0D6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52675" y="5886450"/>
              <a:ext cx="247650" cy="257175"/>
            </a:xfrm>
            <a:prstGeom prst="rect">
              <a:avLst/>
            </a:prstGeom>
          </p:spPr>
        </p:pic>
      </p:grpSp>
      <p:sp>
        <p:nvSpPr>
          <p:cNvPr id="34" name="object 34"/>
          <p:cNvSpPr/>
          <p:nvPr/>
        </p:nvSpPr>
        <p:spPr>
          <a:xfrm>
            <a:off x="2357501" y="5891212"/>
            <a:ext cx="247650" cy="257175"/>
          </a:xfrm>
          <a:custGeom>
            <a:avLst/>
            <a:gdLst/>
            <a:ahLst/>
            <a:cxnLst/>
            <a:rect l="l" t="t" r="r" b="b"/>
            <a:pathLst>
              <a:path w="247650" h="257175">
                <a:moveTo>
                  <a:pt x="0" y="256667"/>
                </a:moveTo>
                <a:lnTo>
                  <a:pt x="247650" y="256667"/>
                </a:lnTo>
                <a:lnTo>
                  <a:pt x="247650" y="0"/>
                </a:lnTo>
                <a:lnTo>
                  <a:pt x="0" y="0"/>
                </a:lnTo>
                <a:lnTo>
                  <a:pt x="0" y="256667"/>
                </a:lnTo>
                <a:close/>
              </a:path>
            </a:pathLst>
          </a:custGeom>
          <a:ln w="274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781045" y="1826577"/>
            <a:ext cx="6221095" cy="43008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dirty="0">
                <a:latin typeface="Calibri"/>
                <a:cs typeface="Calibri"/>
              </a:rPr>
              <a:t>Mission</a:t>
            </a:r>
            <a:r>
              <a:rPr sz="1550" b="1" spc="100" dirty="0">
                <a:latin typeface="Calibri"/>
                <a:cs typeface="Calibri"/>
              </a:rPr>
              <a:t> </a:t>
            </a:r>
            <a:r>
              <a:rPr sz="1550" b="1" spc="-10" dirty="0">
                <a:latin typeface="Calibri"/>
                <a:cs typeface="Calibri"/>
              </a:rPr>
              <a:t>Statement</a:t>
            </a:r>
            <a:endParaRPr sz="1550">
              <a:latin typeface="Calibri"/>
              <a:cs typeface="Calibri"/>
            </a:endParaRPr>
          </a:p>
          <a:p>
            <a:pPr marL="12700" marR="48895">
              <a:lnSpc>
                <a:spcPct val="242400"/>
              </a:lnSpc>
              <a:spcBef>
                <a:spcPts val="70"/>
              </a:spcBef>
            </a:pPr>
            <a:r>
              <a:rPr sz="1550" b="1" spc="-10" dirty="0">
                <a:latin typeface="Calibri"/>
                <a:cs typeface="Calibri"/>
              </a:rPr>
              <a:t>To</a:t>
            </a:r>
            <a:r>
              <a:rPr sz="1550" b="1" spc="50" dirty="0">
                <a:latin typeface="Calibri"/>
                <a:cs typeface="Calibri"/>
              </a:rPr>
              <a:t> </a:t>
            </a:r>
            <a:r>
              <a:rPr sz="1550" b="1" dirty="0">
                <a:latin typeface="Calibri"/>
                <a:cs typeface="Calibri"/>
              </a:rPr>
              <a:t>impart</a:t>
            </a:r>
            <a:r>
              <a:rPr sz="1550" b="1" spc="5" dirty="0">
                <a:latin typeface="Calibri"/>
                <a:cs typeface="Calibri"/>
              </a:rPr>
              <a:t> </a:t>
            </a:r>
            <a:r>
              <a:rPr sz="1550" b="1" spc="-10" dirty="0">
                <a:latin typeface="Calibri"/>
                <a:cs typeface="Calibri"/>
              </a:rPr>
              <a:t>evidence-</a:t>
            </a:r>
            <a:r>
              <a:rPr sz="1550" b="1" dirty="0">
                <a:latin typeface="Calibri"/>
                <a:cs typeface="Calibri"/>
              </a:rPr>
              <a:t>based</a:t>
            </a:r>
            <a:r>
              <a:rPr sz="1550" b="1" spc="160" dirty="0">
                <a:latin typeface="Calibri"/>
                <a:cs typeface="Calibri"/>
              </a:rPr>
              <a:t> </a:t>
            </a:r>
            <a:r>
              <a:rPr sz="1550" b="1" spc="-20" dirty="0">
                <a:latin typeface="Calibri"/>
                <a:cs typeface="Calibri"/>
              </a:rPr>
              <a:t>research-</a:t>
            </a:r>
            <a:r>
              <a:rPr sz="1550" b="1" dirty="0">
                <a:latin typeface="Calibri"/>
                <a:cs typeface="Calibri"/>
              </a:rPr>
              <a:t>oriented</a:t>
            </a:r>
            <a:r>
              <a:rPr sz="1550" b="1" spc="130" dirty="0">
                <a:latin typeface="Calibri"/>
                <a:cs typeface="Calibri"/>
              </a:rPr>
              <a:t> </a:t>
            </a:r>
            <a:r>
              <a:rPr sz="1550" b="1" dirty="0">
                <a:latin typeface="Calibri"/>
                <a:cs typeface="Calibri"/>
              </a:rPr>
              <a:t>health</a:t>
            </a:r>
            <a:r>
              <a:rPr sz="1550" b="1" spc="110" dirty="0">
                <a:latin typeface="Calibri"/>
                <a:cs typeface="Calibri"/>
              </a:rPr>
              <a:t> </a:t>
            </a:r>
            <a:r>
              <a:rPr sz="1550" b="1" dirty="0">
                <a:latin typeface="Calibri"/>
                <a:cs typeface="Calibri"/>
              </a:rPr>
              <a:t>professional</a:t>
            </a:r>
            <a:r>
              <a:rPr sz="1550" b="1" spc="15" dirty="0">
                <a:latin typeface="Calibri"/>
                <a:cs typeface="Calibri"/>
              </a:rPr>
              <a:t> </a:t>
            </a:r>
            <a:r>
              <a:rPr sz="1550" b="1" spc="-10" dirty="0">
                <a:latin typeface="Calibri"/>
                <a:cs typeface="Calibri"/>
              </a:rPr>
              <a:t>education </a:t>
            </a:r>
            <a:r>
              <a:rPr sz="1550" b="1" dirty="0">
                <a:latin typeface="Calibri"/>
                <a:cs typeface="Calibri"/>
              </a:rPr>
              <a:t>Best</a:t>
            </a:r>
            <a:r>
              <a:rPr sz="1550" b="1" spc="70" dirty="0">
                <a:latin typeface="Calibri"/>
                <a:cs typeface="Calibri"/>
              </a:rPr>
              <a:t> </a:t>
            </a:r>
            <a:r>
              <a:rPr sz="1550" b="1" dirty="0">
                <a:latin typeface="Calibri"/>
                <a:cs typeface="Calibri"/>
              </a:rPr>
              <a:t>possible</a:t>
            </a:r>
            <a:r>
              <a:rPr sz="1550" b="1" spc="10" dirty="0">
                <a:latin typeface="Calibri"/>
                <a:cs typeface="Calibri"/>
              </a:rPr>
              <a:t> </a:t>
            </a:r>
            <a:r>
              <a:rPr sz="1550" b="1" dirty="0">
                <a:latin typeface="Calibri"/>
                <a:cs typeface="Calibri"/>
              </a:rPr>
              <a:t>patient</a:t>
            </a:r>
            <a:r>
              <a:rPr sz="1550" b="1" spc="65" dirty="0">
                <a:latin typeface="Calibri"/>
                <a:cs typeface="Calibri"/>
              </a:rPr>
              <a:t> </a:t>
            </a:r>
            <a:r>
              <a:rPr sz="1550" b="1" spc="-20" dirty="0">
                <a:latin typeface="Calibri"/>
                <a:cs typeface="Calibri"/>
              </a:rPr>
              <a:t>care</a:t>
            </a:r>
            <a:endParaRPr sz="1550">
              <a:latin typeface="Calibri"/>
              <a:cs typeface="Calibri"/>
            </a:endParaRPr>
          </a:p>
          <a:p>
            <a:pPr marL="12700" marR="321310">
              <a:lnSpc>
                <a:spcPts val="4510"/>
              </a:lnSpc>
              <a:spcBef>
                <a:spcPts val="590"/>
              </a:spcBef>
            </a:pPr>
            <a:r>
              <a:rPr sz="1550" b="1" dirty="0">
                <a:latin typeface="Calibri"/>
                <a:cs typeface="Calibri"/>
              </a:rPr>
              <a:t>Mutual</a:t>
            </a:r>
            <a:r>
              <a:rPr sz="1550" b="1" spc="50" dirty="0">
                <a:latin typeface="Calibri"/>
                <a:cs typeface="Calibri"/>
              </a:rPr>
              <a:t> </a:t>
            </a:r>
            <a:r>
              <a:rPr sz="1550" b="1" dirty="0">
                <a:latin typeface="Calibri"/>
                <a:cs typeface="Calibri"/>
              </a:rPr>
              <a:t>respect,</a:t>
            </a:r>
            <a:r>
              <a:rPr sz="1550" b="1" spc="75" dirty="0">
                <a:latin typeface="Calibri"/>
                <a:cs typeface="Calibri"/>
              </a:rPr>
              <a:t> </a:t>
            </a:r>
            <a:r>
              <a:rPr sz="1550" b="1" dirty="0">
                <a:latin typeface="Calibri"/>
                <a:cs typeface="Calibri"/>
              </a:rPr>
              <a:t>ethical</a:t>
            </a:r>
            <a:r>
              <a:rPr sz="1550" b="1" spc="55" dirty="0">
                <a:latin typeface="Calibri"/>
                <a:cs typeface="Calibri"/>
              </a:rPr>
              <a:t> </a:t>
            </a:r>
            <a:r>
              <a:rPr sz="1550" b="1" dirty="0">
                <a:latin typeface="Calibri"/>
                <a:cs typeface="Calibri"/>
              </a:rPr>
              <a:t>practice</a:t>
            </a:r>
            <a:r>
              <a:rPr sz="1550" b="1" spc="75" dirty="0">
                <a:latin typeface="Calibri"/>
                <a:cs typeface="Calibri"/>
              </a:rPr>
              <a:t> </a:t>
            </a:r>
            <a:r>
              <a:rPr sz="1550" b="1" dirty="0">
                <a:latin typeface="Calibri"/>
                <a:cs typeface="Calibri"/>
              </a:rPr>
              <a:t>of</a:t>
            </a:r>
            <a:r>
              <a:rPr sz="1550" b="1" spc="50" dirty="0">
                <a:latin typeface="Calibri"/>
                <a:cs typeface="Calibri"/>
              </a:rPr>
              <a:t> </a:t>
            </a:r>
            <a:r>
              <a:rPr sz="1550" b="1" dirty="0">
                <a:latin typeface="Calibri"/>
                <a:cs typeface="Calibri"/>
              </a:rPr>
              <a:t>healthcare</a:t>
            </a:r>
            <a:r>
              <a:rPr sz="1550" b="1" spc="15" dirty="0">
                <a:latin typeface="Calibri"/>
                <a:cs typeface="Calibri"/>
              </a:rPr>
              <a:t> </a:t>
            </a:r>
            <a:r>
              <a:rPr sz="1550" b="1" dirty="0">
                <a:latin typeface="Calibri"/>
                <a:cs typeface="Calibri"/>
              </a:rPr>
              <a:t>and</a:t>
            </a:r>
            <a:r>
              <a:rPr sz="1550" b="1" spc="70" dirty="0">
                <a:latin typeface="Calibri"/>
                <a:cs typeface="Calibri"/>
              </a:rPr>
              <a:t> </a:t>
            </a:r>
            <a:r>
              <a:rPr sz="1550" b="1" dirty="0">
                <a:latin typeface="Calibri"/>
                <a:cs typeface="Calibri"/>
              </a:rPr>
              <a:t>social</a:t>
            </a:r>
            <a:r>
              <a:rPr sz="1550" b="1" spc="55" dirty="0">
                <a:latin typeface="Calibri"/>
                <a:cs typeface="Calibri"/>
              </a:rPr>
              <a:t> </a:t>
            </a:r>
            <a:r>
              <a:rPr sz="1550" b="1" spc="-10" dirty="0">
                <a:latin typeface="Calibri"/>
                <a:cs typeface="Calibri"/>
              </a:rPr>
              <a:t>accountability. </a:t>
            </a:r>
            <a:r>
              <a:rPr sz="1550" b="1" dirty="0">
                <a:latin typeface="Calibri"/>
                <a:cs typeface="Calibri"/>
              </a:rPr>
              <a:t>Vision</a:t>
            </a:r>
            <a:r>
              <a:rPr sz="1550" b="1" spc="40" dirty="0">
                <a:latin typeface="Calibri"/>
                <a:cs typeface="Calibri"/>
              </a:rPr>
              <a:t> </a:t>
            </a:r>
            <a:r>
              <a:rPr sz="1550" b="1" dirty="0">
                <a:latin typeface="Calibri"/>
                <a:cs typeface="Calibri"/>
              </a:rPr>
              <a:t>and</a:t>
            </a:r>
            <a:r>
              <a:rPr sz="1550" b="1" spc="70" dirty="0">
                <a:latin typeface="Calibri"/>
                <a:cs typeface="Calibri"/>
              </a:rPr>
              <a:t> </a:t>
            </a:r>
            <a:r>
              <a:rPr sz="1550" b="1" spc="-10" dirty="0">
                <a:latin typeface="Calibri"/>
                <a:cs typeface="Calibri"/>
              </a:rPr>
              <a:t>Values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75"/>
              </a:spcBef>
            </a:pPr>
            <a:r>
              <a:rPr sz="1550" b="1" dirty="0">
                <a:latin typeface="Calibri"/>
                <a:cs typeface="Calibri"/>
              </a:rPr>
              <a:t>Highly</a:t>
            </a:r>
            <a:r>
              <a:rPr sz="1550" b="1" spc="-20" dirty="0">
                <a:latin typeface="Calibri"/>
                <a:cs typeface="Calibri"/>
              </a:rPr>
              <a:t> </a:t>
            </a:r>
            <a:r>
              <a:rPr sz="1550" b="1" dirty="0">
                <a:latin typeface="Calibri"/>
                <a:cs typeface="Calibri"/>
              </a:rPr>
              <a:t>recognized</a:t>
            </a:r>
            <a:r>
              <a:rPr sz="1550" b="1" spc="55" dirty="0">
                <a:latin typeface="Calibri"/>
                <a:cs typeface="Calibri"/>
              </a:rPr>
              <a:t> </a:t>
            </a:r>
            <a:r>
              <a:rPr sz="1550" b="1" dirty="0">
                <a:latin typeface="Calibri"/>
                <a:cs typeface="Calibri"/>
              </a:rPr>
              <a:t>and</a:t>
            </a:r>
            <a:r>
              <a:rPr sz="1550" b="1" spc="-15" dirty="0">
                <a:latin typeface="Calibri"/>
                <a:cs typeface="Calibri"/>
              </a:rPr>
              <a:t> </a:t>
            </a:r>
            <a:r>
              <a:rPr sz="1550" b="1" dirty="0">
                <a:latin typeface="Calibri"/>
                <a:cs typeface="Calibri"/>
              </a:rPr>
              <a:t>accredited</a:t>
            </a:r>
            <a:r>
              <a:rPr sz="1550" b="1" spc="85" dirty="0">
                <a:latin typeface="Calibri"/>
                <a:cs typeface="Calibri"/>
              </a:rPr>
              <a:t> </a:t>
            </a:r>
            <a:r>
              <a:rPr sz="1550" b="1" dirty="0">
                <a:latin typeface="Calibri"/>
                <a:cs typeface="Calibri"/>
              </a:rPr>
              <a:t>center</a:t>
            </a:r>
            <a:r>
              <a:rPr sz="1550" b="1" spc="85" dirty="0">
                <a:latin typeface="Calibri"/>
                <a:cs typeface="Calibri"/>
              </a:rPr>
              <a:t> </a:t>
            </a:r>
            <a:r>
              <a:rPr sz="1550" b="1" dirty="0">
                <a:latin typeface="Calibri"/>
                <a:cs typeface="Calibri"/>
              </a:rPr>
              <a:t>of</a:t>
            </a:r>
            <a:r>
              <a:rPr sz="1550" b="1" spc="5" dirty="0">
                <a:latin typeface="Calibri"/>
                <a:cs typeface="Calibri"/>
              </a:rPr>
              <a:t> </a:t>
            </a:r>
            <a:r>
              <a:rPr sz="1550" b="1" dirty="0">
                <a:latin typeface="Calibri"/>
                <a:cs typeface="Calibri"/>
              </a:rPr>
              <a:t>excellence</a:t>
            </a:r>
            <a:r>
              <a:rPr sz="1550" b="1" spc="80" dirty="0">
                <a:latin typeface="Calibri"/>
                <a:cs typeface="Calibri"/>
              </a:rPr>
              <a:t> </a:t>
            </a:r>
            <a:r>
              <a:rPr sz="1550" b="1" dirty="0">
                <a:latin typeface="Calibri"/>
                <a:cs typeface="Calibri"/>
              </a:rPr>
              <a:t>in</a:t>
            </a:r>
            <a:r>
              <a:rPr sz="1550" b="1" spc="-5" dirty="0">
                <a:latin typeface="Calibri"/>
                <a:cs typeface="Calibri"/>
              </a:rPr>
              <a:t> </a:t>
            </a:r>
            <a:r>
              <a:rPr sz="1550" b="1" dirty="0">
                <a:latin typeface="Calibri"/>
                <a:cs typeface="Calibri"/>
              </a:rPr>
              <a:t>Medical</a:t>
            </a:r>
            <a:r>
              <a:rPr sz="1550" b="1" spc="30" dirty="0">
                <a:latin typeface="Calibri"/>
                <a:cs typeface="Calibri"/>
              </a:rPr>
              <a:t> </a:t>
            </a:r>
            <a:r>
              <a:rPr sz="1550" b="1" spc="-10" dirty="0">
                <a:latin typeface="Calibri"/>
                <a:cs typeface="Calibri"/>
              </a:rPr>
              <a:t>Education</a:t>
            </a:r>
            <a:endParaRPr sz="1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25"/>
              </a:spcBef>
            </a:pP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50" b="1" spc="-10" dirty="0">
                <a:latin typeface="Calibri"/>
                <a:cs typeface="Calibri"/>
              </a:rPr>
              <a:t>Goals</a:t>
            </a:r>
            <a:endParaRPr sz="1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05"/>
              </a:spcBef>
            </a:pPr>
            <a:endParaRPr sz="1550">
              <a:latin typeface="Calibri"/>
              <a:cs typeface="Calibri"/>
            </a:endParaRPr>
          </a:p>
          <a:p>
            <a:pPr marL="58419">
              <a:lnSpc>
                <a:spcPct val="100000"/>
              </a:lnSpc>
              <a:spcBef>
                <a:spcPts val="5"/>
              </a:spcBef>
            </a:pPr>
            <a:r>
              <a:rPr sz="1550" b="1" dirty="0">
                <a:latin typeface="Calibri"/>
                <a:cs typeface="Calibri"/>
              </a:rPr>
              <a:t>Undergraduate</a:t>
            </a:r>
            <a:r>
              <a:rPr sz="1550" b="1" spc="45" dirty="0">
                <a:latin typeface="Calibri"/>
                <a:cs typeface="Calibri"/>
              </a:rPr>
              <a:t> </a:t>
            </a:r>
            <a:r>
              <a:rPr sz="1550" b="1" dirty="0">
                <a:latin typeface="Calibri"/>
                <a:cs typeface="Calibri"/>
              </a:rPr>
              <a:t>Integrated</a:t>
            </a:r>
            <a:r>
              <a:rPr sz="1550" b="1" spc="10" dirty="0">
                <a:latin typeface="Calibri"/>
                <a:cs typeface="Calibri"/>
              </a:rPr>
              <a:t> </a:t>
            </a:r>
            <a:r>
              <a:rPr sz="1550" b="1" dirty="0">
                <a:latin typeface="Calibri"/>
                <a:cs typeface="Calibri"/>
              </a:rPr>
              <a:t>Learning</a:t>
            </a:r>
            <a:r>
              <a:rPr sz="1550" b="1" spc="-50" dirty="0">
                <a:latin typeface="Calibri"/>
                <a:cs typeface="Calibri"/>
              </a:rPr>
              <a:t> </a:t>
            </a:r>
            <a:r>
              <a:rPr sz="1550" b="1" spc="-10" dirty="0">
                <a:latin typeface="Calibri"/>
                <a:cs typeface="Calibri"/>
              </a:rPr>
              <a:t>Program</a:t>
            </a:r>
            <a:endParaRPr sz="1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3925" y="276225"/>
            <a:ext cx="9486900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609282"/>
            <a:ext cx="336994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50" dirty="0"/>
              <a:t>Antenatal</a:t>
            </a:r>
            <a:r>
              <a:rPr spc="-200" dirty="0"/>
              <a:t> </a:t>
            </a:r>
            <a:r>
              <a:rPr spc="-10" dirty="0"/>
              <a:t>care: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575" y="1794255"/>
            <a:ext cx="10276205" cy="186118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41300" marR="1816100" indent="-229235">
              <a:lnSpc>
                <a:spcPts val="3080"/>
              </a:lnSpc>
              <a:spcBef>
                <a:spcPts val="415"/>
              </a:spcBef>
              <a:buFont typeface="Arial MT"/>
              <a:buChar char="•"/>
              <a:tabLst>
                <a:tab pos="241300" algn="l"/>
              </a:tabLst>
            </a:pPr>
            <a:r>
              <a:rPr sz="2750" dirty="0">
                <a:latin typeface="Calibri"/>
                <a:cs typeface="Calibri"/>
              </a:rPr>
              <a:t>Uncomplicated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dichorionic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twin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pregnancies: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8</a:t>
            </a:r>
            <a:r>
              <a:rPr sz="2750" spc="15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antenatal appointments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15"/>
              </a:spcBef>
              <a:buFont typeface="Arial MT"/>
              <a:buChar char="•"/>
            </a:pPr>
            <a:endParaRPr sz="27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Font typeface="Arial MT"/>
              <a:buChar char="•"/>
              <a:tabLst>
                <a:tab pos="240665" algn="l"/>
              </a:tabLst>
            </a:pPr>
            <a:r>
              <a:rPr sz="2750" dirty="0">
                <a:latin typeface="Calibri"/>
                <a:cs typeface="Calibri"/>
              </a:rPr>
              <a:t>Uncomplicated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monochorionic</a:t>
            </a:r>
            <a:r>
              <a:rPr sz="2750" spc="1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diamniotic</a:t>
            </a:r>
            <a:r>
              <a:rPr sz="2750" spc="1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: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9</a:t>
            </a:r>
            <a:r>
              <a:rPr sz="2750" spc="1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antenatal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appointments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9400" y="171450"/>
            <a:ext cx="1543050" cy="24003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819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35" dirty="0"/>
              <a:t>Screening</a:t>
            </a:r>
            <a:r>
              <a:rPr spc="-185" dirty="0"/>
              <a:t> </a:t>
            </a:r>
            <a:r>
              <a:rPr dirty="0"/>
              <a:t>in</a:t>
            </a:r>
            <a:r>
              <a:rPr spc="-185" dirty="0"/>
              <a:t> </a:t>
            </a:r>
            <a:r>
              <a:rPr spc="-25" dirty="0"/>
              <a:t>multiple</a:t>
            </a:r>
            <a:r>
              <a:rPr spc="-150" dirty="0"/>
              <a:t> </a:t>
            </a:r>
            <a:r>
              <a:rPr spc="-10" dirty="0"/>
              <a:t>pregnancy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575" y="1812245"/>
            <a:ext cx="6802755" cy="25914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74625" marR="5080" indent="-162560">
              <a:lnSpc>
                <a:spcPct val="122900"/>
              </a:lnSpc>
              <a:spcBef>
                <a:spcPts val="90"/>
              </a:spcBef>
              <a:buFont typeface="Arial MT"/>
              <a:buChar char="•"/>
              <a:tabLst>
                <a:tab pos="174625" algn="l"/>
                <a:tab pos="240029" algn="l"/>
              </a:tabLst>
            </a:pPr>
            <a:r>
              <a:rPr sz="2750" dirty="0">
                <a:latin typeface="Calibri"/>
                <a:cs typeface="Calibri"/>
              </a:rPr>
              <a:t>	First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trimester</a:t>
            </a:r>
            <a:r>
              <a:rPr sz="2750" spc="10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scan(crown–rump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length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(CRL) </a:t>
            </a:r>
            <a:r>
              <a:rPr sz="2750" dirty="0">
                <a:latin typeface="Calibri"/>
                <a:cs typeface="Calibri"/>
              </a:rPr>
              <a:t>11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weeks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0</a:t>
            </a:r>
            <a:r>
              <a:rPr sz="2750" spc="-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days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to 13</a:t>
            </a:r>
            <a:r>
              <a:rPr sz="2750" spc="-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weeks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6</a:t>
            </a:r>
            <a:r>
              <a:rPr sz="2750" spc="-2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days.</a:t>
            </a:r>
            <a:endParaRPr sz="27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241300" algn="l"/>
              </a:tabLst>
            </a:pPr>
            <a:r>
              <a:rPr sz="2750" spc="-45" dirty="0">
                <a:latin typeface="Calibri"/>
                <a:cs typeface="Calibri"/>
              </a:rPr>
              <a:t>To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accurately</a:t>
            </a:r>
            <a:r>
              <a:rPr sz="2750" spc="-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estimate gestational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age.</a:t>
            </a:r>
            <a:endParaRPr sz="2750">
              <a:latin typeface="Calibri"/>
              <a:cs typeface="Calibri"/>
            </a:endParaRPr>
          </a:p>
          <a:p>
            <a:pPr marL="321945" indent="-309245">
              <a:lnSpc>
                <a:spcPct val="100000"/>
              </a:lnSpc>
              <a:spcBef>
                <a:spcPts val="680"/>
              </a:spcBef>
              <a:buFont typeface="Arial MT"/>
              <a:buChar char="•"/>
              <a:tabLst>
                <a:tab pos="321945" algn="l"/>
              </a:tabLst>
            </a:pPr>
            <a:r>
              <a:rPr sz="2750" spc="-45" dirty="0">
                <a:latin typeface="Calibri"/>
                <a:cs typeface="Calibri"/>
              </a:rPr>
              <a:t>To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determine</a:t>
            </a:r>
            <a:r>
              <a:rPr sz="2750" spc="-1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chorionicity.</a:t>
            </a:r>
            <a:endParaRPr sz="27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240665" algn="l"/>
              </a:tabLst>
            </a:pPr>
            <a:r>
              <a:rPr sz="2750" spc="-45" dirty="0">
                <a:latin typeface="Calibri"/>
                <a:cs typeface="Calibri"/>
              </a:rPr>
              <a:t>To</a:t>
            </a:r>
            <a:r>
              <a:rPr sz="2750" spc="-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screen</a:t>
            </a:r>
            <a:r>
              <a:rPr sz="2750" spc="-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for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Down’s</a:t>
            </a:r>
            <a:r>
              <a:rPr sz="2750" spc="-3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syndrome.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58425" y="123825"/>
            <a:ext cx="1733550" cy="2714625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7445" y="313118"/>
            <a:ext cx="917003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20" dirty="0"/>
              <a:t>Diet,</a:t>
            </a:r>
            <a:r>
              <a:rPr spc="-225" dirty="0"/>
              <a:t> </a:t>
            </a:r>
            <a:r>
              <a:rPr spc="-50" dirty="0"/>
              <a:t>lifestyle</a:t>
            </a:r>
            <a:r>
              <a:rPr spc="-200" dirty="0"/>
              <a:t> </a:t>
            </a:r>
            <a:r>
              <a:rPr spc="-10" dirty="0"/>
              <a:t>and</a:t>
            </a:r>
            <a:r>
              <a:rPr spc="-215" dirty="0"/>
              <a:t> </a:t>
            </a:r>
            <a:r>
              <a:rPr spc="-40" dirty="0"/>
              <a:t>nutritional</a:t>
            </a:r>
            <a:r>
              <a:rPr spc="-165" dirty="0"/>
              <a:t> </a:t>
            </a:r>
            <a:r>
              <a:rPr spc="-25" dirty="0"/>
              <a:t>supplements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42795" y="1403413"/>
            <a:ext cx="8018145" cy="434022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04165" marR="689610" indent="-292735">
              <a:lnSpc>
                <a:spcPct val="103499"/>
              </a:lnSpc>
              <a:spcBef>
                <a:spcPts val="10"/>
              </a:spcBef>
              <a:buSzPct val="98181"/>
              <a:buFont typeface="Wingdings"/>
              <a:buChar char=""/>
              <a:tabLst>
                <a:tab pos="304165" algn="l"/>
                <a:tab pos="328930" algn="l"/>
              </a:tabLst>
            </a:pPr>
            <a:r>
              <a:rPr sz="2750" dirty="0">
                <a:latin typeface="Calibri"/>
                <a:cs typeface="Calibri"/>
              </a:rPr>
              <a:t>	Give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women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with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twin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or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triplet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pregnancy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the </a:t>
            </a:r>
            <a:r>
              <a:rPr sz="2750" dirty="0">
                <a:latin typeface="Calibri"/>
                <a:cs typeface="Calibri"/>
              </a:rPr>
              <a:t>same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advice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about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diet,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lifestyle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and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nutritional </a:t>
            </a:r>
            <a:r>
              <a:rPr sz="2750" dirty="0">
                <a:latin typeface="Calibri"/>
                <a:cs typeface="Calibri"/>
              </a:rPr>
              <a:t>supplements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as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in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routine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antenatal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care</a:t>
            </a:r>
            <a:endParaRPr sz="2750">
              <a:latin typeface="Calibri"/>
              <a:cs typeface="Calibri"/>
            </a:endParaRPr>
          </a:p>
          <a:p>
            <a:pPr marL="304165" marR="5080" indent="-292100">
              <a:lnSpc>
                <a:spcPts val="3379"/>
              </a:lnSpc>
              <a:spcBef>
                <a:spcPts val="125"/>
              </a:spcBef>
              <a:buSzPct val="98181"/>
              <a:buFont typeface="Wingdings"/>
              <a:buChar char=""/>
              <a:tabLst>
                <a:tab pos="304165" algn="l"/>
                <a:tab pos="329565" algn="l"/>
              </a:tabLst>
            </a:pPr>
            <a:r>
              <a:rPr sz="2750" dirty="0">
                <a:latin typeface="Calibri"/>
                <a:cs typeface="Calibri"/>
              </a:rPr>
              <a:t>	Higher incidence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anaemia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in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women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with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twin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or </a:t>
            </a:r>
            <a:r>
              <a:rPr sz="2750" dirty="0">
                <a:latin typeface="Calibri"/>
                <a:cs typeface="Calibri"/>
              </a:rPr>
              <a:t>triplet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pregnancy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compared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with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women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with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spc="-50" dirty="0">
                <a:latin typeface="Calibri"/>
                <a:cs typeface="Calibri"/>
              </a:rPr>
              <a:t>a</a:t>
            </a:r>
            <a:endParaRPr sz="2750">
              <a:latin typeface="Calibri"/>
              <a:cs typeface="Calibri"/>
            </a:endParaRPr>
          </a:p>
          <a:p>
            <a:pPr marL="304165">
              <a:lnSpc>
                <a:spcPct val="100000"/>
              </a:lnSpc>
              <a:spcBef>
                <a:spcPts val="30"/>
              </a:spcBef>
            </a:pPr>
            <a:r>
              <a:rPr sz="2750" dirty="0">
                <a:latin typeface="Calibri"/>
                <a:cs typeface="Calibri"/>
              </a:rPr>
              <a:t>singleton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pregnancy</a:t>
            </a:r>
            <a:endParaRPr sz="2750">
              <a:latin typeface="Calibri"/>
              <a:cs typeface="Calibri"/>
            </a:endParaRPr>
          </a:p>
          <a:p>
            <a:pPr marL="304165" marR="109855" indent="-291465">
              <a:lnSpc>
                <a:spcPct val="102400"/>
              </a:lnSpc>
              <a:buSzPct val="98181"/>
              <a:buFont typeface="Wingdings"/>
              <a:buChar char=""/>
              <a:tabLst>
                <a:tab pos="304165" algn="l"/>
                <a:tab pos="330200" algn="l"/>
              </a:tabLst>
            </a:pPr>
            <a:r>
              <a:rPr sz="2750" dirty="0">
                <a:latin typeface="Calibri"/>
                <a:cs typeface="Calibri"/>
              </a:rPr>
              <a:t>	Perform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full</a:t>
            </a:r>
            <a:r>
              <a:rPr sz="2750" spc="-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blood</a:t>
            </a:r>
            <a:r>
              <a:rPr sz="2750" spc="-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count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at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20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to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24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weeks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to </a:t>
            </a:r>
            <a:r>
              <a:rPr sz="2750" dirty="0">
                <a:latin typeface="Calibri"/>
                <a:cs typeface="Calibri"/>
              </a:rPr>
              <a:t>identify</a:t>
            </a:r>
            <a:r>
              <a:rPr sz="2750" spc="-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women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with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twin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or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triplet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pregnancy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who</a:t>
            </a:r>
            <a:endParaRPr sz="2750">
              <a:latin typeface="Calibri"/>
              <a:cs typeface="Calibri"/>
            </a:endParaRPr>
          </a:p>
          <a:p>
            <a:pPr marL="304165" marR="391160">
              <a:lnSpc>
                <a:spcPct val="102400"/>
              </a:lnSpc>
              <a:spcBef>
                <a:spcPts val="75"/>
              </a:spcBef>
            </a:pPr>
            <a:r>
              <a:rPr sz="2750" dirty="0">
                <a:latin typeface="Calibri"/>
                <a:cs typeface="Calibri"/>
              </a:rPr>
              <a:t>need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early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supplementation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with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iron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or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folic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acid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50" dirty="0">
                <a:latin typeface="Calibri"/>
                <a:cs typeface="Calibri"/>
              </a:rPr>
              <a:t>. </a:t>
            </a:r>
            <a:r>
              <a:rPr sz="2750" dirty="0">
                <a:latin typeface="Calibri"/>
                <a:cs typeface="Calibri"/>
              </a:rPr>
              <a:t>Repeat</a:t>
            </a:r>
            <a:r>
              <a:rPr sz="2750" spc="-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at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28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weeks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as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in</a:t>
            </a:r>
            <a:r>
              <a:rPr sz="2750" spc="-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routine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antenatal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care.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819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35" dirty="0"/>
              <a:t>Anomaly</a:t>
            </a:r>
            <a:r>
              <a:rPr spc="-180" dirty="0"/>
              <a:t> </a:t>
            </a:r>
            <a:r>
              <a:rPr spc="-20" dirty="0"/>
              <a:t>scan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0057" y="1812353"/>
            <a:ext cx="10036810" cy="24993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240665" algn="l"/>
              </a:tabLst>
            </a:pPr>
            <a:r>
              <a:rPr sz="2750" dirty="0">
                <a:latin typeface="Calibri"/>
                <a:cs typeface="Calibri"/>
              </a:rPr>
              <a:t>Higher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rates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congenital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anomalies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compared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to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singleton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fetuses.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55"/>
              </a:spcBef>
              <a:buFont typeface="Arial MT"/>
              <a:buChar char="•"/>
            </a:pPr>
            <a:endParaRPr sz="27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sz="2750" dirty="0">
                <a:latin typeface="Calibri"/>
                <a:cs typeface="Calibri"/>
              </a:rPr>
              <a:t>Monozygotic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twins(two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to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three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times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more)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80"/>
              </a:spcBef>
              <a:buFont typeface="Arial MT"/>
              <a:buChar char="•"/>
            </a:pPr>
            <a:endParaRPr sz="27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Font typeface="Arial MT"/>
              <a:buChar char="•"/>
              <a:tabLst>
                <a:tab pos="240665" algn="l"/>
              </a:tabLst>
            </a:pPr>
            <a:r>
              <a:rPr sz="2750" dirty="0">
                <a:latin typeface="Calibri"/>
                <a:cs typeface="Calibri"/>
              </a:rPr>
              <a:t>Anencephaly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and</a:t>
            </a:r>
            <a:r>
              <a:rPr sz="2750" spc="18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holoprosencephaly.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77500" y="190500"/>
            <a:ext cx="1714500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819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40" dirty="0"/>
              <a:t>Growth</a:t>
            </a:r>
            <a:r>
              <a:rPr spc="-190" dirty="0"/>
              <a:t> </a:t>
            </a:r>
            <a:r>
              <a:rPr spc="-30" dirty="0"/>
              <a:t>assessments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5334" y="1686813"/>
            <a:ext cx="8801735" cy="41979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30"/>
              </a:spcBef>
              <a:buFont typeface="Arial MT"/>
              <a:buChar char="•"/>
              <a:tabLst>
                <a:tab pos="240665" algn="l"/>
              </a:tabLst>
            </a:pPr>
            <a:r>
              <a:rPr sz="2750" dirty="0">
                <a:latin typeface="Calibri"/>
                <a:cs typeface="Calibri"/>
              </a:rPr>
              <a:t>High</a:t>
            </a:r>
            <a:r>
              <a:rPr sz="2750" spc="1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risk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FGR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Font typeface="Arial MT"/>
              <a:buChar char="•"/>
            </a:pPr>
            <a:endParaRPr sz="27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Font typeface="Arial MT"/>
              <a:buChar char="•"/>
              <a:tabLst>
                <a:tab pos="240665" algn="l"/>
                <a:tab pos="4349750" algn="l"/>
              </a:tabLst>
            </a:pPr>
            <a:r>
              <a:rPr sz="2750" dirty="0">
                <a:latin typeface="Calibri"/>
                <a:cs typeface="Calibri"/>
              </a:rPr>
              <a:t>Discrepancy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1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25%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greater</a:t>
            </a:r>
            <a:r>
              <a:rPr sz="2750" dirty="0">
                <a:latin typeface="Calibri"/>
                <a:cs typeface="Calibri"/>
              </a:rPr>
              <a:t>	considered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clinically</a:t>
            </a:r>
            <a:r>
              <a:rPr sz="2750" spc="15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significant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80"/>
              </a:spcBef>
              <a:buFont typeface="Arial MT"/>
              <a:buChar char="•"/>
            </a:pPr>
            <a:endParaRPr sz="27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Font typeface="Arial MT"/>
              <a:buChar char="•"/>
              <a:tabLst>
                <a:tab pos="240665" algn="l"/>
              </a:tabLst>
            </a:pPr>
            <a:r>
              <a:rPr sz="2750" dirty="0">
                <a:latin typeface="Calibri"/>
                <a:cs typeface="Calibri"/>
              </a:rPr>
              <a:t>Discordant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fetal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growth,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05"/>
              </a:spcBef>
              <a:buFont typeface="Arial MT"/>
              <a:buChar char="•"/>
            </a:pPr>
            <a:endParaRPr sz="2750">
              <a:latin typeface="Calibri"/>
              <a:cs typeface="Calibri"/>
            </a:endParaRPr>
          </a:p>
          <a:p>
            <a:pPr marL="321945" indent="-309245">
              <a:lnSpc>
                <a:spcPct val="100000"/>
              </a:lnSpc>
              <a:buFont typeface="Arial MT"/>
              <a:buChar char="•"/>
              <a:tabLst>
                <a:tab pos="321945" algn="l"/>
              </a:tabLst>
            </a:pPr>
            <a:r>
              <a:rPr sz="2750" dirty="0">
                <a:latin typeface="Calibri"/>
                <a:cs typeface="Calibri"/>
              </a:rPr>
              <a:t>Fetal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anomaly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Font typeface="Arial MT"/>
              <a:buChar char="•"/>
            </a:pPr>
            <a:endParaRPr sz="27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Font typeface="Arial MT"/>
              <a:buChar char="•"/>
              <a:tabLst>
                <a:tab pos="240665" algn="l"/>
              </a:tabLst>
            </a:pPr>
            <a:r>
              <a:rPr sz="2750" dirty="0">
                <a:latin typeface="Calibri"/>
                <a:cs typeface="Calibri"/>
              </a:rPr>
              <a:t>Discordant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fetal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death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or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TTTS.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39350" y="190500"/>
            <a:ext cx="1914525" cy="299085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8140" rIns="0" bIns="0" rtlCol="0">
            <a:spAutoFit/>
          </a:bodyPr>
          <a:lstStyle/>
          <a:p>
            <a:pPr marL="1512570">
              <a:lnSpc>
                <a:spcPct val="100000"/>
              </a:lnSpc>
              <a:spcBef>
                <a:spcPts val="130"/>
              </a:spcBef>
            </a:pPr>
            <a:r>
              <a:rPr spc="-35" dirty="0"/>
              <a:t>Timing</a:t>
            </a:r>
            <a:r>
              <a:rPr spc="-215" dirty="0"/>
              <a:t> </a:t>
            </a:r>
            <a:r>
              <a:rPr dirty="0"/>
              <a:t>of</a:t>
            </a:r>
            <a:r>
              <a:rPr spc="-155" dirty="0"/>
              <a:t> </a:t>
            </a:r>
            <a:r>
              <a:rPr spc="-20" dirty="0"/>
              <a:t>Birth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56235" marR="2555240" indent="-344170">
              <a:lnSpc>
                <a:spcPct val="102400"/>
              </a:lnSpc>
              <a:spcBef>
                <a:spcPts val="50"/>
              </a:spcBef>
              <a:buFont typeface="Wingdings"/>
              <a:buChar char=""/>
              <a:tabLst>
                <a:tab pos="356235" algn="l"/>
              </a:tabLst>
            </a:pPr>
            <a:r>
              <a:rPr dirty="0"/>
              <a:t>•</a:t>
            </a:r>
            <a:r>
              <a:rPr spc="5" dirty="0"/>
              <a:t> </a:t>
            </a:r>
            <a:r>
              <a:rPr dirty="0"/>
              <a:t>At</a:t>
            </a:r>
            <a:r>
              <a:rPr spc="5" dirty="0"/>
              <a:t> </a:t>
            </a:r>
            <a:r>
              <a:rPr dirty="0"/>
              <a:t>36</a:t>
            </a:r>
            <a:r>
              <a:rPr spc="10" dirty="0"/>
              <a:t> </a:t>
            </a:r>
            <a:r>
              <a:rPr dirty="0"/>
              <a:t>weeks</a:t>
            </a:r>
            <a:r>
              <a:rPr spc="25" dirty="0"/>
              <a:t> </a:t>
            </a:r>
            <a:r>
              <a:rPr dirty="0"/>
              <a:t>for</a:t>
            </a:r>
            <a:r>
              <a:rPr spc="45" dirty="0"/>
              <a:t> </a:t>
            </a:r>
            <a:r>
              <a:rPr dirty="0"/>
              <a:t>women</a:t>
            </a:r>
            <a:r>
              <a:rPr spc="10" dirty="0"/>
              <a:t> </a:t>
            </a:r>
            <a:r>
              <a:rPr dirty="0"/>
              <a:t>with</a:t>
            </a:r>
            <a:r>
              <a:rPr spc="-10" dirty="0"/>
              <a:t> </a:t>
            </a:r>
            <a:r>
              <a:rPr dirty="0"/>
              <a:t>an</a:t>
            </a:r>
            <a:r>
              <a:rPr spc="5" dirty="0"/>
              <a:t> </a:t>
            </a:r>
            <a:r>
              <a:rPr spc="-10" dirty="0"/>
              <a:t>uncomplicated </a:t>
            </a:r>
            <a:r>
              <a:rPr dirty="0"/>
              <a:t>monochorionic</a:t>
            </a:r>
            <a:r>
              <a:rPr spc="100" dirty="0"/>
              <a:t> </a:t>
            </a:r>
            <a:r>
              <a:rPr dirty="0"/>
              <a:t>diamniotic</a:t>
            </a:r>
            <a:r>
              <a:rPr spc="40" dirty="0"/>
              <a:t> </a:t>
            </a:r>
            <a:r>
              <a:rPr dirty="0"/>
              <a:t>twin</a:t>
            </a:r>
            <a:r>
              <a:rPr spc="25" dirty="0"/>
              <a:t> </a:t>
            </a:r>
            <a:r>
              <a:rPr spc="-10" dirty="0"/>
              <a:t>pregnancy</a:t>
            </a:r>
          </a:p>
          <a:p>
            <a:pPr marL="356235" marR="5080" indent="-344170">
              <a:lnSpc>
                <a:spcPct val="101299"/>
              </a:lnSpc>
              <a:spcBef>
                <a:spcPts val="1015"/>
              </a:spcBef>
              <a:buFont typeface="Wingdings"/>
              <a:buChar char=""/>
              <a:tabLst>
                <a:tab pos="356235" algn="l"/>
              </a:tabLst>
            </a:pPr>
            <a:r>
              <a:rPr dirty="0"/>
              <a:t>•</a:t>
            </a:r>
            <a:r>
              <a:rPr spc="10" dirty="0"/>
              <a:t> </a:t>
            </a:r>
            <a:r>
              <a:rPr dirty="0"/>
              <a:t>Between</a:t>
            </a:r>
            <a:r>
              <a:rPr spc="85" dirty="0"/>
              <a:t> </a:t>
            </a:r>
            <a:r>
              <a:rPr dirty="0"/>
              <a:t>32+0</a:t>
            </a:r>
            <a:r>
              <a:rPr spc="-25" dirty="0"/>
              <a:t> </a:t>
            </a:r>
            <a:r>
              <a:rPr dirty="0"/>
              <a:t>and</a:t>
            </a:r>
            <a:r>
              <a:rPr spc="-5" dirty="0"/>
              <a:t> </a:t>
            </a:r>
            <a:r>
              <a:rPr dirty="0"/>
              <a:t>33+6</a:t>
            </a:r>
            <a:r>
              <a:rPr spc="15" dirty="0"/>
              <a:t> </a:t>
            </a:r>
            <a:r>
              <a:rPr dirty="0"/>
              <a:t>weeks</a:t>
            </a:r>
            <a:r>
              <a:rPr spc="35" dirty="0"/>
              <a:t> </a:t>
            </a:r>
            <a:r>
              <a:rPr dirty="0"/>
              <a:t>for</a:t>
            </a:r>
            <a:r>
              <a:rPr spc="55" dirty="0"/>
              <a:t> </a:t>
            </a:r>
            <a:r>
              <a:rPr dirty="0"/>
              <a:t>women</a:t>
            </a:r>
            <a:r>
              <a:rPr spc="20" dirty="0"/>
              <a:t> </a:t>
            </a:r>
            <a:r>
              <a:rPr dirty="0"/>
              <a:t>with an</a:t>
            </a:r>
            <a:r>
              <a:rPr spc="-25" dirty="0"/>
              <a:t> </a:t>
            </a:r>
            <a:r>
              <a:rPr spc="-10" dirty="0"/>
              <a:t>uncomplicate </a:t>
            </a:r>
            <a:r>
              <a:rPr dirty="0"/>
              <a:t>monochorionic</a:t>
            </a:r>
            <a:r>
              <a:rPr spc="-15" dirty="0"/>
              <a:t> </a:t>
            </a:r>
            <a:r>
              <a:rPr dirty="0"/>
              <a:t>monoamniotic</a:t>
            </a:r>
            <a:r>
              <a:rPr spc="45" dirty="0"/>
              <a:t> </a:t>
            </a:r>
            <a:r>
              <a:rPr dirty="0"/>
              <a:t>twin</a:t>
            </a:r>
            <a:r>
              <a:rPr spc="-25" dirty="0"/>
              <a:t> </a:t>
            </a:r>
            <a:r>
              <a:rPr dirty="0"/>
              <a:t>pregnancy</a:t>
            </a:r>
            <a:r>
              <a:rPr spc="85" dirty="0"/>
              <a:t> </a:t>
            </a:r>
            <a:r>
              <a:rPr dirty="0"/>
              <a:t>Twin</a:t>
            </a:r>
            <a:r>
              <a:rPr spc="-30" dirty="0"/>
              <a:t> </a:t>
            </a:r>
            <a:r>
              <a:rPr dirty="0"/>
              <a:t>and </a:t>
            </a:r>
            <a:r>
              <a:rPr spc="-10" dirty="0"/>
              <a:t>triplet pregnancy</a:t>
            </a:r>
          </a:p>
          <a:p>
            <a:pPr marL="356235" marR="822960" indent="-344170">
              <a:lnSpc>
                <a:spcPts val="3379"/>
              </a:lnSpc>
              <a:spcBef>
                <a:spcPts val="105"/>
              </a:spcBef>
              <a:buFont typeface="Wingdings"/>
              <a:buChar char=""/>
              <a:tabLst>
                <a:tab pos="356235" algn="l"/>
              </a:tabLst>
            </a:pPr>
            <a:r>
              <a:rPr dirty="0"/>
              <a:t>•</a:t>
            </a:r>
            <a:r>
              <a:rPr spc="-5" dirty="0"/>
              <a:t> </a:t>
            </a:r>
            <a:r>
              <a:rPr dirty="0"/>
              <a:t>At</a:t>
            </a:r>
            <a:r>
              <a:rPr spc="-10" dirty="0"/>
              <a:t> </a:t>
            </a:r>
            <a:r>
              <a:rPr dirty="0"/>
              <a:t>35</a:t>
            </a:r>
            <a:r>
              <a:rPr spc="10" dirty="0"/>
              <a:t> </a:t>
            </a:r>
            <a:r>
              <a:rPr dirty="0"/>
              <a:t>weeks</a:t>
            </a:r>
            <a:r>
              <a:rPr spc="20" dirty="0"/>
              <a:t> </a:t>
            </a:r>
            <a:r>
              <a:rPr dirty="0"/>
              <a:t>for</a:t>
            </a:r>
            <a:r>
              <a:rPr spc="40" dirty="0"/>
              <a:t> </a:t>
            </a:r>
            <a:r>
              <a:rPr dirty="0"/>
              <a:t>women</a:t>
            </a:r>
            <a:r>
              <a:rPr spc="10" dirty="0"/>
              <a:t> </a:t>
            </a:r>
            <a:r>
              <a:rPr dirty="0"/>
              <a:t>with</a:t>
            </a:r>
            <a:r>
              <a:rPr spc="-15" dirty="0"/>
              <a:t> </a:t>
            </a:r>
            <a:r>
              <a:rPr dirty="0"/>
              <a:t>an</a:t>
            </a:r>
            <a:r>
              <a:rPr spc="-5" dirty="0"/>
              <a:t> </a:t>
            </a:r>
            <a:r>
              <a:rPr dirty="0"/>
              <a:t>uncomplicated</a:t>
            </a:r>
            <a:r>
              <a:rPr spc="35" dirty="0"/>
              <a:t> </a:t>
            </a:r>
            <a:r>
              <a:rPr spc="-10" dirty="0"/>
              <a:t>trichorionic </a:t>
            </a:r>
            <a:r>
              <a:rPr dirty="0"/>
              <a:t>triamniotic</a:t>
            </a:r>
            <a:r>
              <a:rPr spc="5" dirty="0"/>
              <a:t> </a:t>
            </a:r>
            <a:r>
              <a:rPr dirty="0"/>
              <a:t>or</a:t>
            </a:r>
            <a:r>
              <a:rPr spc="-20" dirty="0"/>
              <a:t> </a:t>
            </a:r>
            <a:r>
              <a:rPr dirty="0"/>
              <a:t>dichorionic</a:t>
            </a:r>
            <a:r>
              <a:rPr spc="75" dirty="0"/>
              <a:t> </a:t>
            </a:r>
            <a:r>
              <a:rPr dirty="0"/>
              <a:t>triamniotic</a:t>
            </a:r>
            <a:r>
              <a:rPr spc="10" dirty="0"/>
              <a:t> </a:t>
            </a:r>
            <a:r>
              <a:rPr dirty="0"/>
              <a:t>triplet</a:t>
            </a:r>
            <a:r>
              <a:rPr spc="120" dirty="0"/>
              <a:t> </a:t>
            </a:r>
            <a:r>
              <a:rPr spc="-10" dirty="0"/>
              <a:t>pregnancy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40809" y="2488945"/>
            <a:ext cx="4330700" cy="941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0" dirty="0"/>
              <a:t>Mode</a:t>
            </a:r>
            <a:r>
              <a:rPr sz="6000" spc="-225" dirty="0"/>
              <a:t> </a:t>
            </a:r>
            <a:r>
              <a:rPr sz="6000" dirty="0"/>
              <a:t>Of</a:t>
            </a:r>
            <a:r>
              <a:rPr sz="6000" spc="-175" dirty="0"/>
              <a:t> </a:t>
            </a:r>
            <a:r>
              <a:rPr sz="6000" spc="-10" dirty="0"/>
              <a:t>Birth</a:t>
            </a:r>
            <a:endParaRPr sz="60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99004" y="1169098"/>
            <a:ext cx="7840980" cy="561848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1663700">
              <a:lnSpc>
                <a:spcPct val="102299"/>
              </a:lnSpc>
              <a:spcBef>
                <a:spcPts val="50"/>
              </a:spcBef>
            </a:pPr>
            <a:r>
              <a:rPr sz="2750" b="1" dirty="0">
                <a:latin typeface="Calibri"/>
                <a:cs typeface="Calibri"/>
              </a:rPr>
              <a:t>Twin</a:t>
            </a:r>
            <a:r>
              <a:rPr sz="2750" b="1" spc="11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pregnancy:</a:t>
            </a:r>
            <a:r>
              <a:rPr sz="2750" b="1" spc="1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dichorionic</a:t>
            </a:r>
            <a:r>
              <a:rPr sz="2750" b="1" spc="2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diamniotic</a:t>
            </a:r>
            <a:r>
              <a:rPr sz="2750" b="1" spc="120" dirty="0">
                <a:latin typeface="Calibri"/>
                <a:cs typeface="Calibri"/>
              </a:rPr>
              <a:t> </a:t>
            </a:r>
            <a:r>
              <a:rPr sz="2750" b="1" spc="-25" dirty="0">
                <a:latin typeface="Calibri"/>
                <a:cs typeface="Calibri"/>
              </a:rPr>
              <a:t>or </a:t>
            </a:r>
            <a:r>
              <a:rPr sz="2750" b="1" dirty="0">
                <a:latin typeface="Calibri"/>
                <a:cs typeface="Calibri"/>
              </a:rPr>
              <a:t>monochorionic</a:t>
            </a:r>
            <a:r>
              <a:rPr sz="2750" b="1" spc="8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diamniotic</a:t>
            </a:r>
            <a:r>
              <a:rPr sz="2750" b="1" spc="130" dirty="0">
                <a:latin typeface="Calibri"/>
                <a:cs typeface="Calibri"/>
              </a:rPr>
              <a:t> </a:t>
            </a:r>
            <a:r>
              <a:rPr sz="2750" b="1" spc="-50" dirty="0">
                <a:latin typeface="Calibri"/>
                <a:cs typeface="Calibri"/>
              </a:rPr>
              <a:t>:</a:t>
            </a:r>
            <a:endParaRPr sz="2750">
              <a:latin typeface="Calibri"/>
              <a:cs typeface="Calibri"/>
            </a:endParaRPr>
          </a:p>
          <a:p>
            <a:pPr marL="12700" marR="5080">
              <a:lnSpc>
                <a:spcPct val="101699"/>
              </a:lnSpc>
              <a:spcBef>
                <a:spcPts val="100"/>
              </a:spcBef>
            </a:pPr>
            <a:r>
              <a:rPr sz="2750" dirty="0">
                <a:latin typeface="Calibri"/>
                <a:cs typeface="Calibri"/>
              </a:rPr>
              <a:t>Women with</a:t>
            </a:r>
            <a:r>
              <a:rPr sz="2750" spc="-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uncomplicated</a:t>
            </a:r>
            <a:r>
              <a:rPr sz="2750" spc="-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twin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pregnancy </a:t>
            </a:r>
            <a:r>
              <a:rPr sz="2750" dirty="0">
                <a:latin typeface="Calibri"/>
                <a:cs typeface="Calibri"/>
              </a:rPr>
              <a:t>planning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their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mode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birth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planned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vaginal</a:t>
            </a:r>
            <a:r>
              <a:rPr sz="2750" spc="-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birth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and </a:t>
            </a:r>
            <a:r>
              <a:rPr sz="2750" dirty="0">
                <a:latin typeface="Calibri"/>
                <a:cs typeface="Calibri"/>
              </a:rPr>
              <a:t>planned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caesarean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section</a:t>
            </a:r>
            <a:r>
              <a:rPr sz="2750" spc="-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are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both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safe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choices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for </a:t>
            </a:r>
            <a:r>
              <a:rPr sz="2750" dirty="0">
                <a:latin typeface="Calibri"/>
                <a:cs typeface="Calibri"/>
              </a:rPr>
              <a:t>them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and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their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babies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if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all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following</a:t>
            </a:r>
            <a:r>
              <a:rPr sz="2750" spc="-8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apply:</a:t>
            </a:r>
            <a:endParaRPr sz="2750">
              <a:latin typeface="Calibri"/>
              <a:cs typeface="Calibri"/>
            </a:endParaRPr>
          </a:p>
          <a:p>
            <a:pPr marL="193040" marR="938530" indent="-180975">
              <a:lnSpc>
                <a:spcPct val="72800"/>
              </a:lnSpc>
              <a:spcBef>
                <a:spcPts val="2555"/>
              </a:spcBef>
              <a:buSzPct val="96363"/>
              <a:buChar char="•"/>
              <a:tabLst>
                <a:tab pos="194310" algn="l"/>
              </a:tabLst>
            </a:pPr>
            <a:r>
              <a:rPr sz="2750" dirty="0">
                <a:latin typeface="Calibri"/>
                <a:cs typeface="Calibri"/>
              </a:rPr>
              <a:t>the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pregnancy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remains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uncomplicated</a:t>
            </a:r>
            <a:r>
              <a:rPr sz="2750" spc="-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and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has 	</a:t>
            </a:r>
            <a:r>
              <a:rPr sz="2750" dirty="0">
                <a:latin typeface="Calibri"/>
                <a:cs typeface="Calibri"/>
              </a:rPr>
              <a:t>progressed</a:t>
            </a:r>
            <a:r>
              <a:rPr sz="2750" spc="-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beyond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32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ts val="1955"/>
              </a:lnSpc>
            </a:pPr>
            <a:r>
              <a:rPr sz="2750" spc="-10" dirty="0">
                <a:latin typeface="Calibri"/>
                <a:cs typeface="Calibri"/>
              </a:rPr>
              <a:t>weeks</a:t>
            </a:r>
            <a:endParaRPr sz="2750">
              <a:latin typeface="Calibri"/>
              <a:cs typeface="Calibri"/>
            </a:endParaRPr>
          </a:p>
          <a:p>
            <a:pPr marL="269875" indent="-257175">
              <a:lnSpc>
                <a:spcPts val="2780"/>
              </a:lnSpc>
              <a:buSzPct val="96363"/>
              <a:buChar char="•"/>
              <a:tabLst>
                <a:tab pos="269875" algn="l"/>
              </a:tabLst>
            </a:pPr>
            <a:r>
              <a:rPr sz="2750" dirty="0">
                <a:latin typeface="Calibri"/>
                <a:cs typeface="Calibri"/>
              </a:rPr>
              <a:t>there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are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no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obstetric</a:t>
            </a:r>
            <a:r>
              <a:rPr sz="2750" spc="-10" dirty="0">
                <a:latin typeface="Calibri"/>
                <a:cs typeface="Calibri"/>
              </a:rPr>
              <a:t> contraindications</a:t>
            </a:r>
            <a:r>
              <a:rPr sz="2750" spc="-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to</a:t>
            </a:r>
            <a:r>
              <a:rPr sz="2750" spc="16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labour</a:t>
            </a:r>
            <a:endParaRPr sz="2750">
              <a:latin typeface="Calibri"/>
              <a:cs typeface="Calibri"/>
            </a:endParaRPr>
          </a:p>
          <a:p>
            <a:pPr marL="193675" indent="-180975">
              <a:lnSpc>
                <a:spcPts val="3225"/>
              </a:lnSpc>
              <a:buSzPct val="96363"/>
              <a:buChar char="•"/>
              <a:tabLst>
                <a:tab pos="193675" algn="l"/>
              </a:tabLst>
            </a:pPr>
            <a:r>
              <a:rPr sz="2750" dirty="0">
                <a:latin typeface="Calibri"/>
                <a:cs typeface="Calibri"/>
              </a:rPr>
              <a:t>the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first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baby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is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in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cephalic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(head-</a:t>
            </a:r>
            <a:r>
              <a:rPr sz="2750" spc="-10" dirty="0">
                <a:latin typeface="Calibri"/>
                <a:cs typeface="Calibri"/>
              </a:rPr>
              <a:t>first)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ts val="3000"/>
              </a:lnSpc>
              <a:spcBef>
                <a:spcPts val="80"/>
              </a:spcBef>
            </a:pPr>
            <a:r>
              <a:rPr sz="2750" dirty="0">
                <a:latin typeface="Calibri"/>
                <a:cs typeface="Calibri"/>
              </a:rPr>
              <a:t>presentation</a:t>
            </a:r>
            <a:r>
              <a:rPr sz="2750" spc="-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Twin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and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triplet</a:t>
            </a:r>
            <a:r>
              <a:rPr sz="2750" spc="-5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pregnancy</a:t>
            </a:r>
            <a:endParaRPr sz="2750">
              <a:latin typeface="Calibri"/>
              <a:cs typeface="Calibri"/>
            </a:endParaRPr>
          </a:p>
          <a:p>
            <a:pPr marL="193675" marR="237490" indent="-181610">
              <a:lnSpc>
                <a:spcPct val="72800"/>
              </a:lnSpc>
              <a:spcBef>
                <a:spcPts val="600"/>
              </a:spcBef>
              <a:buSzPct val="96363"/>
              <a:buChar char="•"/>
              <a:tabLst>
                <a:tab pos="194945" algn="l"/>
              </a:tabLst>
            </a:pPr>
            <a:r>
              <a:rPr sz="2750" dirty="0">
                <a:latin typeface="Calibri"/>
                <a:cs typeface="Calibri"/>
              </a:rPr>
              <a:t>there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is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no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significant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size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discordance</a:t>
            </a:r>
            <a:r>
              <a:rPr sz="2750" spc="-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between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the 	</a:t>
            </a:r>
            <a:r>
              <a:rPr sz="2750" spc="-10" dirty="0">
                <a:latin typeface="Calibri"/>
                <a:cs typeface="Calibri"/>
              </a:rPr>
              <a:t>twins.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55821" y="609282"/>
            <a:ext cx="389826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20" dirty="0"/>
              <a:t>Mode</a:t>
            </a:r>
            <a:r>
              <a:rPr spc="-185" dirty="0"/>
              <a:t> </a:t>
            </a:r>
            <a:r>
              <a:rPr dirty="0"/>
              <a:t>Of</a:t>
            </a:r>
            <a:r>
              <a:rPr spc="-140" dirty="0"/>
              <a:t> </a:t>
            </a:r>
            <a:r>
              <a:rPr spc="-10" dirty="0"/>
              <a:t>Delivery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575" y="1785302"/>
            <a:ext cx="9728835" cy="167005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40029" marR="5080" indent="-227965">
              <a:lnSpc>
                <a:spcPct val="91700"/>
              </a:lnSpc>
              <a:spcBef>
                <a:spcPts val="445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b="1" dirty="0">
                <a:latin typeface="Calibri"/>
                <a:cs typeface="Calibri"/>
              </a:rPr>
              <a:t>Twin</a:t>
            </a:r>
            <a:r>
              <a:rPr sz="3200" b="1" spc="-1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pregnancy:</a:t>
            </a:r>
            <a:r>
              <a:rPr sz="3200" b="1" spc="-18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monochorionic</a:t>
            </a:r>
            <a:r>
              <a:rPr sz="3200" b="1" spc="-16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monoamniotic</a:t>
            </a:r>
            <a:r>
              <a:rPr sz="3200" b="1" spc="-114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caesarean 	</a:t>
            </a:r>
            <a:r>
              <a:rPr sz="2750" dirty="0">
                <a:latin typeface="Calibri"/>
                <a:cs typeface="Calibri"/>
              </a:rPr>
              <a:t>section</a:t>
            </a:r>
            <a:r>
              <a:rPr sz="2750" spc="-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to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women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with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monochorionic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monoamniotic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twin 	</a:t>
            </a:r>
            <a:r>
              <a:rPr sz="2750" dirty="0">
                <a:latin typeface="Calibri"/>
                <a:cs typeface="Calibri"/>
              </a:rPr>
              <a:t>pregnancy:at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time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planned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birth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(between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32+0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and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33+6 	</a:t>
            </a:r>
            <a:r>
              <a:rPr sz="2750" spc="-10" dirty="0">
                <a:latin typeface="Calibri"/>
                <a:cs typeface="Calibri"/>
              </a:rPr>
              <a:t>weeks</a:t>
            </a:r>
            <a:r>
              <a:rPr sz="1800" spc="-10" dirty="0"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9194" y="2676207"/>
            <a:ext cx="3173730" cy="13023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R="5080" algn="r">
              <a:lnSpc>
                <a:spcPts val="5005"/>
              </a:lnSpc>
              <a:spcBef>
                <a:spcPts val="130"/>
              </a:spcBef>
            </a:pPr>
            <a:r>
              <a:rPr sz="4400" spc="-50" dirty="0">
                <a:latin typeface="Calibri Light"/>
                <a:cs typeface="Calibri Light"/>
              </a:rPr>
              <a:t>SEQUENCE</a:t>
            </a:r>
            <a:r>
              <a:rPr sz="4400" spc="-200" dirty="0">
                <a:latin typeface="Calibri Light"/>
                <a:cs typeface="Calibri Light"/>
              </a:rPr>
              <a:t> </a:t>
            </a:r>
            <a:r>
              <a:rPr sz="4400" spc="-25" dirty="0">
                <a:latin typeface="Calibri Light"/>
                <a:cs typeface="Calibri Light"/>
              </a:rPr>
              <a:t>OF</a:t>
            </a:r>
            <a:endParaRPr sz="4400">
              <a:latin typeface="Calibri Light"/>
              <a:cs typeface="Calibri Light"/>
            </a:endParaRPr>
          </a:p>
          <a:p>
            <a:pPr marR="5715" algn="r">
              <a:lnSpc>
                <a:spcPts val="5005"/>
              </a:lnSpc>
            </a:pPr>
            <a:r>
              <a:rPr sz="4400" spc="-20" dirty="0">
                <a:latin typeface="Calibri Light"/>
                <a:cs typeface="Calibri Light"/>
              </a:rPr>
              <a:t>LGIS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38775" y="1809750"/>
            <a:ext cx="5953125" cy="504825"/>
          </a:xfrm>
          <a:custGeom>
            <a:avLst/>
            <a:gdLst/>
            <a:ahLst/>
            <a:cxnLst/>
            <a:rect l="l" t="t" r="r" b="b"/>
            <a:pathLst>
              <a:path w="5953125" h="504825">
                <a:moveTo>
                  <a:pt x="5868924" y="0"/>
                </a:moveTo>
                <a:lnTo>
                  <a:pt x="84200" y="0"/>
                </a:lnTo>
                <a:lnTo>
                  <a:pt x="51435" y="6619"/>
                </a:lnTo>
                <a:lnTo>
                  <a:pt x="24669" y="24669"/>
                </a:lnTo>
                <a:lnTo>
                  <a:pt x="6619" y="51435"/>
                </a:lnTo>
                <a:lnTo>
                  <a:pt x="0" y="84200"/>
                </a:lnTo>
                <a:lnTo>
                  <a:pt x="0" y="420624"/>
                </a:lnTo>
                <a:lnTo>
                  <a:pt x="6619" y="453389"/>
                </a:lnTo>
                <a:lnTo>
                  <a:pt x="24669" y="480155"/>
                </a:lnTo>
                <a:lnTo>
                  <a:pt x="51435" y="498205"/>
                </a:lnTo>
                <a:lnTo>
                  <a:pt x="84200" y="504825"/>
                </a:lnTo>
                <a:lnTo>
                  <a:pt x="5868924" y="504825"/>
                </a:lnTo>
                <a:lnTo>
                  <a:pt x="5901690" y="498205"/>
                </a:lnTo>
                <a:lnTo>
                  <a:pt x="5928455" y="480155"/>
                </a:lnTo>
                <a:lnTo>
                  <a:pt x="5946505" y="453389"/>
                </a:lnTo>
                <a:lnTo>
                  <a:pt x="5953125" y="420624"/>
                </a:lnTo>
                <a:lnTo>
                  <a:pt x="5953125" y="84200"/>
                </a:lnTo>
                <a:lnTo>
                  <a:pt x="5946505" y="51435"/>
                </a:lnTo>
                <a:lnTo>
                  <a:pt x="5928455" y="24669"/>
                </a:lnTo>
                <a:lnTo>
                  <a:pt x="5901690" y="6619"/>
                </a:lnTo>
                <a:lnTo>
                  <a:pt x="5868924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533771" y="1855469"/>
            <a:ext cx="210820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Learning</a:t>
            </a:r>
            <a:r>
              <a:rPr sz="21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objectives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38775" y="2371725"/>
            <a:ext cx="5953125" cy="504825"/>
          </a:xfrm>
          <a:custGeom>
            <a:avLst/>
            <a:gdLst/>
            <a:ahLst/>
            <a:cxnLst/>
            <a:rect l="l" t="t" r="r" b="b"/>
            <a:pathLst>
              <a:path w="5953125" h="504825">
                <a:moveTo>
                  <a:pt x="5868924" y="0"/>
                </a:moveTo>
                <a:lnTo>
                  <a:pt x="84200" y="0"/>
                </a:lnTo>
                <a:lnTo>
                  <a:pt x="51435" y="6619"/>
                </a:lnTo>
                <a:lnTo>
                  <a:pt x="24669" y="24669"/>
                </a:lnTo>
                <a:lnTo>
                  <a:pt x="6619" y="51435"/>
                </a:lnTo>
                <a:lnTo>
                  <a:pt x="0" y="84200"/>
                </a:lnTo>
                <a:lnTo>
                  <a:pt x="0" y="420624"/>
                </a:lnTo>
                <a:lnTo>
                  <a:pt x="6619" y="453389"/>
                </a:lnTo>
                <a:lnTo>
                  <a:pt x="24669" y="480155"/>
                </a:lnTo>
                <a:lnTo>
                  <a:pt x="51435" y="498205"/>
                </a:lnTo>
                <a:lnTo>
                  <a:pt x="84200" y="504825"/>
                </a:lnTo>
                <a:lnTo>
                  <a:pt x="5868924" y="504825"/>
                </a:lnTo>
                <a:lnTo>
                  <a:pt x="5901690" y="498205"/>
                </a:lnTo>
                <a:lnTo>
                  <a:pt x="5928455" y="480155"/>
                </a:lnTo>
                <a:lnTo>
                  <a:pt x="5946505" y="453389"/>
                </a:lnTo>
                <a:lnTo>
                  <a:pt x="5953125" y="420624"/>
                </a:lnTo>
                <a:lnTo>
                  <a:pt x="5953125" y="84200"/>
                </a:lnTo>
                <a:lnTo>
                  <a:pt x="5946505" y="51435"/>
                </a:lnTo>
                <a:lnTo>
                  <a:pt x="5928455" y="24669"/>
                </a:lnTo>
                <a:lnTo>
                  <a:pt x="5901690" y="6619"/>
                </a:lnTo>
                <a:lnTo>
                  <a:pt x="5868924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5533770" y="2420937"/>
            <a:ext cx="5743829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100" dirty="0">
                <a:solidFill>
                  <a:srgbClr val="FFFFFF"/>
                </a:solidFill>
                <a:latin typeface="Calibri"/>
                <a:cs typeface="Calibri"/>
              </a:rPr>
              <a:t>Multiple Pregnancy (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core</a:t>
            </a:r>
            <a:r>
              <a:rPr sz="21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concept</a:t>
            </a:r>
            <a:r>
              <a:rPr sz="21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21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20" dirty="0">
                <a:solidFill>
                  <a:srgbClr val="FFFFFF"/>
                </a:solidFill>
                <a:latin typeface="Calibri"/>
                <a:cs typeface="Calibri"/>
              </a:rPr>
              <a:t>70%)</a:t>
            </a:r>
            <a:endParaRPr sz="2100" dirty="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38775" y="2933700"/>
            <a:ext cx="5953125" cy="50482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533771" y="2985706"/>
            <a:ext cx="4930775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Related</a:t>
            </a:r>
            <a:r>
              <a:rPr sz="21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anatomy</a:t>
            </a:r>
            <a:r>
              <a:rPr sz="21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(horizontal</a:t>
            </a:r>
            <a:r>
              <a:rPr sz="21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integration</a:t>
            </a:r>
            <a:r>
              <a:rPr sz="21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20" dirty="0">
                <a:solidFill>
                  <a:srgbClr val="FFFFFF"/>
                </a:solidFill>
                <a:latin typeface="Calibri"/>
                <a:cs typeface="Calibri"/>
              </a:rPr>
              <a:t>15%)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438775" y="3505200"/>
            <a:ext cx="5953125" cy="495300"/>
          </a:xfrm>
          <a:custGeom>
            <a:avLst/>
            <a:gdLst/>
            <a:ahLst/>
            <a:cxnLst/>
            <a:rect l="l" t="t" r="r" b="b"/>
            <a:pathLst>
              <a:path w="5953125" h="495300">
                <a:moveTo>
                  <a:pt x="5870575" y="0"/>
                </a:moveTo>
                <a:lnTo>
                  <a:pt x="82550" y="0"/>
                </a:lnTo>
                <a:lnTo>
                  <a:pt x="50417" y="6486"/>
                </a:lnTo>
                <a:lnTo>
                  <a:pt x="24177" y="24177"/>
                </a:lnTo>
                <a:lnTo>
                  <a:pt x="6486" y="50417"/>
                </a:lnTo>
                <a:lnTo>
                  <a:pt x="0" y="82550"/>
                </a:lnTo>
                <a:lnTo>
                  <a:pt x="0" y="412750"/>
                </a:lnTo>
                <a:lnTo>
                  <a:pt x="6486" y="444882"/>
                </a:lnTo>
                <a:lnTo>
                  <a:pt x="24177" y="471122"/>
                </a:lnTo>
                <a:lnTo>
                  <a:pt x="50417" y="488813"/>
                </a:lnTo>
                <a:lnTo>
                  <a:pt x="82550" y="495300"/>
                </a:lnTo>
                <a:lnTo>
                  <a:pt x="5870575" y="495300"/>
                </a:lnTo>
                <a:lnTo>
                  <a:pt x="5902707" y="488813"/>
                </a:lnTo>
                <a:lnTo>
                  <a:pt x="5928947" y="471122"/>
                </a:lnTo>
                <a:lnTo>
                  <a:pt x="5946638" y="444882"/>
                </a:lnTo>
                <a:lnTo>
                  <a:pt x="5953125" y="412750"/>
                </a:lnTo>
                <a:lnTo>
                  <a:pt x="5953125" y="82550"/>
                </a:lnTo>
                <a:lnTo>
                  <a:pt x="5946638" y="50417"/>
                </a:lnTo>
                <a:lnTo>
                  <a:pt x="5928947" y="24177"/>
                </a:lnTo>
                <a:lnTo>
                  <a:pt x="5902707" y="6486"/>
                </a:lnTo>
                <a:lnTo>
                  <a:pt x="5870575" y="0"/>
                </a:lnTo>
                <a:close/>
              </a:path>
            </a:pathLst>
          </a:custGeom>
          <a:solidFill>
            <a:srgbClr val="8496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533771" y="3550856"/>
            <a:ext cx="553339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Related</a:t>
            </a:r>
            <a:r>
              <a:rPr sz="21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clinical</a:t>
            </a:r>
            <a:r>
              <a:rPr sz="21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findings</a:t>
            </a:r>
            <a:r>
              <a:rPr sz="21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(vertical</a:t>
            </a:r>
            <a:r>
              <a:rPr sz="21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integration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1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20" dirty="0">
                <a:solidFill>
                  <a:srgbClr val="FFFFFF"/>
                </a:solidFill>
                <a:latin typeface="Calibri"/>
                <a:cs typeface="Calibri"/>
              </a:rPr>
              <a:t>10%)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38775" y="4067175"/>
            <a:ext cx="5953125" cy="50482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38775" y="4629150"/>
            <a:ext cx="5953125" cy="504825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5533771" y="4115752"/>
            <a:ext cx="4008120" cy="910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  <a:r>
              <a:rPr sz="21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article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related</a:t>
            </a:r>
            <a:r>
              <a:rPr sz="21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1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topic</a:t>
            </a:r>
            <a:r>
              <a:rPr sz="21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20" dirty="0">
                <a:solidFill>
                  <a:srgbClr val="FFFFFF"/>
                </a:solidFill>
                <a:latin typeface="Calibri"/>
                <a:cs typeface="Calibri"/>
              </a:rPr>
              <a:t>(3%)</a:t>
            </a:r>
            <a:endParaRPr sz="2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30"/>
              </a:spcBef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Ethics</a:t>
            </a:r>
            <a:r>
              <a:rPr sz="21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20" dirty="0">
                <a:solidFill>
                  <a:srgbClr val="FFFFFF"/>
                </a:solidFill>
                <a:latin typeface="Calibri"/>
                <a:cs typeface="Calibri"/>
              </a:rPr>
              <a:t>(2%)</a:t>
            </a:r>
            <a:endParaRPr sz="21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CFAD5-F7DF-3CC7-D78F-28F5C396F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575" y="307593"/>
            <a:ext cx="9927590" cy="677108"/>
          </a:xfrm>
        </p:spPr>
        <p:txBody>
          <a:bodyPr/>
          <a:lstStyle/>
          <a:p>
            <a:r>
              <a:rPr lang="en-US" dirty="0"/>
              <a:t>Bioethics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CA22B-C40B-A777-C4A3-54C9AC577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66800"/>
            <a:ext cx="9909810" cy="5252143"/>
          </a:xfrm>
        </p:spPr>
        <p:txBody>
          <a:bodyPr/>
          <a:lstStyle/>
          <a:p>
            <a:pPr algn="just">
              <a:lnSpc>
                <a:spcPct val="250000"/>
              </a:lnSpc>
            </a:pPr>
            <a:r>
              <a:rPr lang="en-US" sz="2000" b="0" i="0" dirty="0">
                <a:solidFill>
                  <a:srgbClr val="001D3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bioethics of multiple pregnancy primarily revolve around the ethical considerations surrounding the increased risks to both the mother and fetuses in a multiple pregnancy, particularly when considering interventions like multifetal pregnancy reduction (MFPR), where a decision might be made to selectively terminate some fetuses to improve the chances of survival for the remaining ones; this raises complex questions about the moral status of the fetus and the balance between the mother's health and the potential lives of multiple fetuses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6238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50A4A-71BF-9B22-7449-B820400D1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575" y="307593"/>
            <a:ext cx="9927590" cy="553998"/>
          </a:xfrm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Future Research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467023-C9F5-1296-02F6-8B5A781CB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600" y="1676400"/>
            <a:ext cx="9909810" cy="3720570"/>
          </a:xfrm>
        </p:spPr>
        <p:txBody>
          <a:bodyPr/>
          <a:lstStyle/>
          <a:p>
            <a:pPr marL="457200" indent="-457200" algn="just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Kilby MD, Bricker L, Royal College of Obstetricians and 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Gynaecologists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Management of Monochorionic Twin Pregnancy Green‐Top Guideline No. 51 (2024 Partial Update). BJOG: An International Journal of Obstetrics &amp; Gynaecology.</a:t>
            </a:r>
          </a:p>
          <a:p>
            <a:pPr marL="457200" indent="-457200" algn="just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Taylor MJ. The management of multiple pregnancy. Early human development. 2006 Jun 1;82(6):365-70.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338448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334BD-02C9-AFD8-1325-7FB7EA7CE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61092"/>
            <a:ext cx="9927590" cy="677108"/>
          </a:xfrm>
        </p:spPr>
        <p:txBody>
          <a:bodyPr/>
          <a:lstStyle/>
          <a:p>
            <a:r>
              <a:rPr lang="en-US" b="1" dirty="0"/>
              <a:t>Family Medicine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A3C5252-BBEA-86FD-4669-8313DE619B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98157" y="762000"/>
            <a:ext cx="11260443" cy="6036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Early detection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via ultrasound confirmation of multiple gestation and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chorionicity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amnionicity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assessment.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Frequent prenatal visits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 assess fetal growth, maternal health, and early signs of complications.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Nutritional counseling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 optimize maternal weight gain and supplement iron, folic acid, and protein intake.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Screening &amp; timely referrals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 maternal-fetal medicine (MFM) specialists for high-risk pregnancies.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Holistic, patient-centered counseling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on expectations, risks, and lifestyle adjustments.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Mental health support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for maternal anxiety and postpartum depression risks (higher in multiple births).</a:t>
            </a:r>
          </a:p>
          <a:p>
            <a:pPr marL="285750" indent="-285750" algn="just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Integration of family and social support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to assist with childcare and postpartum challenges.</a:t>
            </a:r>
          </a:p>
          <a:p>
            <a:pPr marL="285750" indent="-285750" algn="just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Providing postnatal care </a:t>
            </a:r>
          </a:p>
        </p:txBody>
      </p:sp>
    </p:spTree>
    <p:extLst>
      <p:ext uri="{BB962C8B-B14F-4D97-AF65-F5344CB8AC3E}">
        <p14:creationId xmlns:p14="http://schemas.microsoft.com/office/powerpoint/2010/main" val="30367481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0625" y="104774"/>
            <a:ext cx="3062605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800" b="1" dirty="0">
                <a:solidFill>
                  <a:srgbClr val="C00000"/>
                </a:solidFill>
                <a:latin typeface="Calibri"/>
                <a:cs typeface="Calibri"/>
              </a:rPr>
              <a:t>THANK</a:t>
            </a:r>
            <a:r>
              <a:rPr sz="4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800" b="1" spc="-40" dirty="0">
                <a:solidFill>
                  <a:srgbClr val="C00000"/>
                </a:solidFill>
                <a:latin typeface="Calibri"/>
                <a:cs typeface="Calibri"/>
              </a:rPr>
              <a:t>YOU</a:t>
            </a:r>
            <a:endParaRPr sz="4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5400" y="1038223"/>
            <a:ext cx="8210550" cy="57149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819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25" dirty="0"/>
              <a:t>Learning</a:t>
            </a:r>
            <a:r>
              <a:rPr spc="-165" dirty="0"/>
              <a:t> </a:t>
            </a:r>
            <a:r>
              <a:rPr spc="-35" dirty="0"/>
              <a:t>Objectives</a:t>
            </a:r>
            <a:r>
              <a:rPr spc="-180" dirty="0"/>
              <a:t> </a:t>
            </a:r>
            <a:r>
              <a:rPr spc="-50" dirty="0"/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01102" y="1767395"/>
            <a:ext cx="7468234" cy="2591435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850"/>
              </a:spcBef>
              <a:buFont typeface="Arial MT"/>
              <a:buChar char="•"/>
              <a:tabLst>
                <a:tab pos="240665" algn="l"/>
              </a:tabLst>
            </a:pPr>
            <a:r>
              <a:rPr sz="2750" dirty="0">
                <a:latin typeface="Calibri"/>
                <a:cs typeface="Calibri"/>
              </a:rPr>
              <a:t>Definition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multiple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pregnancy</a:t>
            </a:r>
            <a:endParaRPr sz="27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240665" algn="l"/>
              </a:tabLst>
            </a:pPr>
            <a:r>
              <a:rPr sz="2750" dirty="0">
                <a:latin typeface="Calibri"/>
                <a:cs typeface="Calibri"/>
              </a:rPr>
              <a:t>Types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 multiple</a:t>
            </a:r>
            <a:r>
              <a:rPr sz="2750" spc="-10" dirty="0">
                <a:latin typeface="Calibri"/>
                <a:cs typeface="Calibri"/>
              </a:rPr>
              <a:t> pregnancies</a:t>
            </a:r>
            <a:endParaRPr sz="27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241300" algn="l"/>
              </a:tabLst>
            </a:pPr>
            <a:r>
              <a:rPr sz="2750" spc="-10" dirty="0">
                <a:latin typeface="Calibri"/>
                <a:cs typeface="Calibri"/>
              </a:rPr>
              <a:t>Diagnosis</a:t>
            </a:r>
            <a:endParaRPr sz="27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80"/>
              </a:spcBef>
              <a:buFont typeface="Arial MT"/>
              <a:buChar char="•"/>
              <a:tabLst>
                <a:tab pos="241300" algn="l"/>
              </a:tabLst>
            </a:pPr>
            <a:r>
              <a:rPr sz="2750" dirty="0">
                <a:latin typeface="Calibri"/>
                <a:cs typeface="Calibri"/>
              </a:rPr>
              <a:t>Complications</a:t>
            </a:r>
            <a:r>
              <a:rPr sz="2750" spc="1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associated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with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multiple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pregnancy</a:t>
            </a:r>
            <a:endParaRPr sz="27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241300" algn="l"/>
              </a:tabLst>
            </a:pPr>
            <a:r>
              <a:rPr sz="2750" spc="-10" dirty="0">
                <a:latin typeface="Calibri"/>
                <a:cs typeface="Calibri"/>
              </a:rPr>
              <a:t>Management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7327" rIns="0" bIns="0" rtlCol="0">
            <a:spAutoFit/>
          </a:bodyPr>
          <a:lstStyle/>
          <a:p>
            <a:pPr marL="1271905">
              <a:lnSpc>
                <a:spcPct val="100000"/>
              </a:lnSpc>
              <a:spcBef>
                <a:spcPts val="130"/>
              </a:spcBef>
            </a:pPr>
            <a:r>
              <a:rPr sz="3950" dirty="0">
                <a:latin typeface="Calibri"/>
                <a:cs typeface="Calibri"/>
              </a:rPr>
              <a:t>DEFINITION</a:t>
            </a:r>
            <a:r>
              <a:rPr sz="3950" spc="-160" dirty="0">
                <a:latin typeface="Calibri"/>
                <a:cs typeface="Calibri"/>
              </a:rPr>
              <a:t> </a:t>
            </a:r>
            <a:r>
              <a:rPr sz="3950" spc="-50" dirty="0">
                <a:latin typeface="Calibri"/>
                <a:cs typeface="Calibri"/>
              </a:rPr>
              <a:t>: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62226" y="1956688"/>
            <a:ext cx="7428230" cy="85598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356235" marR="5080" indent="-344170">
              <a:lnSpc>
                <a:spcPts val="2930"/>
              </a:lnSpc>
              <a:spcBef>
                <a:spcPts val="760"/>
              </a:spcBef>
              <a:buFont typeface="Arial MT"/>
              <a:buChar char="•"/>
              <a:tabLst>
                <a:tab pos="356235" algn="l"/>
              </a:tabLst>
            </a:pPr>
            <a:r>
              <a:rPr sz="3000" dirty="0">
                <a:latin typeface="Calibri"/>
                <a:cs typeface="Calibri"/>
              </a:rPr>
              <a:t>Any</a:t>
            </a:r>
            <a:r>
              <a:rPr sz="3000" spc="-105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pregnancy</a:t>
            </a:r>
            <a:r>
              <a:rPr sz="3000" spc="-1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which</a:t>
            </a:r>
            <a:r>
              <a:rPr sz="3000" spc="-13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two</a:t>
            </a:r>
            <a:r>
              <a:rPr sz="3000" spc="-1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or</a:t>
            </a:r>
            <a:r>
              <a:rPr sz="3000" spc="-10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more</a:t>
            </a:r>
            <a:r>
              <a:rPr sz="3000" spc="-1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embryos</a:t>
            </a:r>
            <a:r>
              <a:rPr sz="3000" spc="-140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or </a:t>
            </a:r>
            <a:r>
              <a:rPr sz="3000" spc="-45" dirty="0">
                <a:latin typeface="Calibri"/>
                <a:cs typeface="Calibri"/>
              </a:rPr>
              <a:t>fetuses</a:t>
            </a:r>
            <a:r>
              <a:rPr sz="3000" spc="-190" dirty="0">
                <a:latin typeface="Calibri"/>
                <a:cs typeface="Calibri"/>
              </a:rPr>
              <a:t> </a:t>
            </a:r>
            <a:r>
              <a:rPr sz="3000" spc="-30" dirty="0">
                <a:latin typeface="Calibri"/>
                <a:cs typeface="Calibri"/>
              </a:rPr>
              <a:t>present</a:t>
            </a:r>
            <a:r>
              <a:rPr sz="3000" spc="-1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in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uterus</a:t>
            </a:r>
            <a:r>
              <a:rPr sz="3000" spc="-1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at</a:t>
            </a:r>
            <a:r>
              <a:rPr sz="3000" spc="-9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same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time.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7327" rIns="0" bIns="0" rtlCol="0">
            <a:spAutoFit/>
          </a:bodyPr>
          <a:lstStyle/>
          <a:p>
            <a:pPr marL="1157605">
              <a:lnSpc>
                <a:spcPct val="100000"/>
              </a:lnSpc>
              <a:spcBef>
                <a:spcPts val="130"/>
              </a:spcBef>
            </a:pPr>
            <a:r>
              <a:rPr sz="3950" spc="-60" dirty="0">
                <a:latin typeface="Calibri"/>
                <a:cs typeface="Calibri"/>
              </a:rPr>
              <a:t>Terminology</a:t>
            </a:r>
            <a:r>
              <a:rPr sz="3950" spc="-160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vs.</a:t>
            </a:r>
            <a:r>
              <a:rPr sz="3950" spc="-100" dirty="0">
                <a:latin typeface="Calibri"/>
                <a:cs typeface="Calibri"/>
              </a:rPr>
              <a:t> </a:t>
            </a:r>
            <a:r>
              <a:rPr sz="3950" spc="-10" dirty="0">
                <a:latin typeface="Calibri"/>
                <a:cs typeface="Calibri"/>
              </a:rPr>
              <a:t>number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62733" y="2001011"/>
            <a:ext cx="5048885" cy="380237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3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Singletons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dirty="0">
                <a:latin typeface="Wingdings"/>
                <a:cs typeface="Wingdings"/>
              </a:rPr>
              <a:t></a:t>
            </a:r>
            <a:r>
              <a:rPr sz="3200" spc="-1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one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fetus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39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spc="-75" dirty="0">
                <a:latin typeface="Calibri"/>
                <a:cs typeface="Calibri"/>
              </a:rPr>
              <a:t>Twins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Wingdings"/>
                <a:cs typeface="Wingdings"/>
              </a:rPr>
              <a:t></a:t>
            </a:r>
            <a:r>
              <a:rPr sz="3200" spc="-204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two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fetuses.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6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spc="-90" dirty="0">
                <a:latin typeface="Calibri"/>
                <a:cs typeface="Calibri"/>
              </a:rPr>
              <a:t>Triplets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Wingdings"/>
                <a:cs typeface="Wingdings"/>
              </a:rPr>
              <a:t></a:t>
            </a:r>
            <a:r>
              <a:rPr sz="3200" spc="-20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three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fetuses.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40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Quadruplets</a:t>
            </a:r>
            <a:r>
              <a:rPr sz="3200" spc="-140" dirty="0">
                <a:latin typeface="Calibri"/>
                <a:cs typeface="Calibri"/>
              </a:rPr>
              <a:t> </a:t>
            </a:r>
            <a:r>
              <a:rPr sz="3200" dirty="0">
                <a:latin typeface="Wingdings"/>
                <a:cs typeface="Wingdings"/>
              </a:rPr>
              <a:t></a:t>
            </a:r>
            <a:r>
              <a:rPr sz="3200" spc="-190" dirty="0">
                <a:latin typeface="Times New Roman"/>
                <a:cs typeface="Times New Roman"/>
              </a:rPr>
              <a:t> </a:t>
            </a:r>
            <a:r>
              <a:rPr sz="3200" spc="-35" dirty="0">
                <a:latin typeface="Calibri"/>
                <a:cs typeface="Calibri"/>
              </a:rPr>
              <a:t>four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fetuses.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6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Quintuplets</a:t>
            </a:r>
            <a:r>
              <a:rPr sz="3200" spc="-130" dirty="0">
                <a:latin typeface="Calibri"/>
                <a:cs typeface="Calibri"/>
              </a:rPr>
              <a:t> </a:t>
            </a:r>
            <a:r>
              <a:rPr sz="3200" dirty="0">
                <a:latin typeface="Wingdings"/>
                <a:cs typeface="Wingdings"/>
              </a:rPr>
              <a:t></a:t>
            </a:r>
            <a:r>
              <a:rPr sz="3200" spc="-17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five</a:t>
            </a:r>
            <a:r>
              <a:rPr sz="3200" spc="-1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fetuses.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4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spc="-25" dirty="0">
                <a:latin typeface="Calibri"/>
                <a:cs typeface="Calibri"/>
              </a:rPr>
              <a:t>sextuplets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Wingdings"/>
                <a:cs typeface="Wingdings"/>
              </a:rPr>
              <a:t></a:t>
            </a:r>
            <a:r>
              <a:rPr sz="3200" spc="-1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six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fetuses.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6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Septuplets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dirty="0">
                <a:latin typeface="Wingdings"/>
                <a:cs typeface="Wingdings"/>
              </a:rPr>
              <a:t></a:t>
            </a:r>
            <a:r>
              <a:rPr sz="3200" spc="-22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seven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fetuses.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819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0" dirty="0"/>
              <a:t>Cause</a:t>
            </a:r>
            <a:r>
              <a:rPr spc="-150" dirty="0"/>
              <a:t> </a:t>
            </a:r>
            <a:r>
              <a:rPr dirty="0"/>
              <a:t>of</a:t>
            </a:r>
            <a:r>
              <a:rPr spc="-180" dirty="0"/>
              <a:t> </a:t>
            </a:r>
            <a:r>
              <a:rPr spc="-40" dirty="0"/>
              <a:t>increasing</a:t>
            </a:r>
            <a:r>
              <a:rPr spc="-180" dirty="0"/>
              <a:t> </a:t>
            </a:r>
            <a:r>
              <a:rPr spc="-30" dirty="0"/>
              <a:t>Prevalence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575" y="1842452"/>
            <a:ext cx="9058910" cy="289052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42900" indent="-330200">
              <a:lnSpc>
                <a:spcPct val="100000"/>
              </a:lnSpc>
              <a:spcBef>
                <a:spcPts val="125"/>
              </a:spcBef>
              <a:buSzPct val="116363"/>
              <a:buFont typeface="Arial MT"/>
              <a:buChar char="•"/>
              <a:tabLst>
                <a:tab pos="342900" algn="l"/>
              </a:tabLst>
            </a:pPr>
            <a:r>
              <a:rPr sz="2750" dirty="0">
                <a:solidFill>
                  <a:srgbClr val="2E2E2E"/>
                </a:solidFill>
                <a:latin typeface="Roboto"/>
                <a:cs typeface="Roboto"/>
              </a:rPr>
              <a:t>Fertility</a:t>
            </a:r>
            <a:r>
              <a:rPr sz="2750" spc="-65" dirty="0">
                <a:solidFill>
                  <a:srgbClr val="2E2E2E"/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rgbClr val="2E2E2E"/>
                </a:solidFill>
                <a:latin typeface="Roboto"/>
                <a:cs typeface="Roboto"/>
              </a:rPr>
              <a:t>drugs</a:t>
            </a:r>
            <a:r>
              <a:rPr sz="2750" spc="-15" dirty="0">
                <a:solidFill>
                  <a:srgbClr val="2E2E2E"/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rgbClr val="2E2E2E"/>
                </a:solidFill>
                <a:latin typeface="Roboto"/>
                <a:cs typeface="Roboto"/>
              </a:rPr>
              <a:t>to</a:t>
            </a:r>
            <a:r>
              <a:rPr sz="2750" spc="-30" dirty="0">
                <a:solidFill>
                  <a:srgbClr val="2E2E2E"/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rgbClr val="2E2E2E"/>
                </a:solidFill>
                <a:latin typeface="Roboto"/>
                <a:cs typeface="Roboto"/>
              </a:rPr>
              <a:t>induce</a:t>
            </a:r>
            <a:r>
              <a:rPr sz="2750" spc="15" dirty="0">
                <a:solidFill>
                  <a:srgbClr val="2E2E2E"/>
                </a:solidFill>
                <a:latin typeface="Roboto"/>
                <a:cs typeface="Roboto"/>
              </a:rPr>
              <a:t> </a:t>
            </a:r>
            <a:r>
              <a:rPr sz="2750" spc="-10" dirty="0">
                <a:solidFill>
                  <a:srgbClr val="007D9E"/>
                </a:solidFill>
                <a:latin typeface="Roboto"/>
                <a:cs typeface="Roboto"/>
              </a:rPr>
              <a:t>ovulation</a:t>
            </a:r>
            <a:endParaRPr sz="275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585"/>
              </a:spcBef>
              <a:buFont typeface="Arial MT"/>
              <a:buChar char="•"/>
            </a:pPr>
            <a:endParaRPr sz="2750">
              <a:latin typeface="Roboto"/>
              <a:cs typeface="Roboto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sz="2750" dirty="0">
                <a:latin typeface="Calibri"/>
                <a:cs typeface="Calibri"/>
              </a:rPr>
              <a:t>Assisted</a:t>
            </a:r>
            <a:r>
              <a:rPr sz="2750" spc="1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conception(Number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embryos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transferred)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730"/>
              </a:spcBef>
              <a:buFont typeface="Arial MT"/>
              <a:buChar char="•"/>
            </a:pPr>
            <a:endParaRPr sz="2750">
              <a:latin typeface="Calibri"/>
              <a:cs typeface="Calibri"/>
            </a:endParaRPr>
          </a:p>
          <a:p>
            <a:pPr marL="240029" marR="5080" indent="-227965">
              <a:lnSpc>
                <a:spcPts val="3000"/>
              </a:lnSpc>
              <a:buFont typeface="Arial MT"/>
              <a:buChar char="•"/>
              <a:tabLst>
                <a:tab pos="241300" algn="l"/>
              </a:tabLst>
            </a:pPr>
            <a:r>
              <a:rPr sz="2750" dirty="0">
                <a:latin typeface="Calibri"/>
                <a:cs typeface="Calibri"/>
              </a:rPr>
              <a:t>Increasing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maternal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age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(</a:t>
            </a:r>
            <a:r>
              <a:rPr sz="2750" dirty="0">
                <a:solidFill>
                  <a:srgbClr val="2E2E2E"/>
                </a:solidFill>
                <a:latin typeface="Roboto"/>
                <a:cs typeface="Roboto"/>
              </a:rPr>
              <a:t>two</a:t>
            </a:r>
            <a:r>
              <a:rPr sz="2750" spc="65" dirty="0">
                <a:solidFill>
                  <a:srgbClr val="2E2E2E"/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rgbClr val="2E2E2E"/>
                </a:solidFill>
                <a:latin typeface="Roboto"/>
                <a:cs typeface="Roboto"/>
              </a:rPr>
              <a:t>or</a:t>
            </a:r>
            <a:r>
              <a:rPr sz="2750" spc="30" dirty="0">
                <a:solidFill>
                  <a:srgbClr val="2E2E2E"/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rgbClr val="2E2E2E"/>
                </a:solidFill>
                <a:latin typeface="Roboto"/>
                <a:cs typeface="Roboto"/>
              </a:rPr>
              <a:t>more</a:t>
            </a:r>
            <a:r>
              <a:rPr sz="2750" spc="25" dirty="0">
                <a:solidFill>
                  <a:srgbClr val="2E2E2E"/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rgbClr val="2E2E2E"/>
                </a:solidFill>
                <a:latin typeface="Roboto"/>
                <a:cs typeface="Roboto"/>
              </a:rPr>
              <a:t>eggs</a:t>
            </a:r>
            <a:r>
              <a:rPr sz="2750" spc="70" dirty="0">
                <a:solidFill>
                  <a:srgbClr val="2E2E2E"/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rgbClr val="2E2E2E"/>
                </a:solidFill>
                <a:latin typeface="Roboto"/>
                <a:cs typeface="Roboto"/>
              </a:rPr>
              <a:t>during</a:t>
            </a:r>
            <a:r>
              <a:rPr sz="2750" spc="90" dirty="0">
                <a:solidFill>
                  <a:srgbClr val="2E2E2E"/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rgbClr val="2E2E2E"/>
                </a:solidFill>
                <a:latin typeface="Roboto"/>
                <a:cs typeface="Roboto"/>
              </a:rPr>
              <a:t>a</a:t>
            </a:r>
            <a:r>
              <a:rPr sz="2750" spc="-10" dirty="0">
                <a:solidFill>
                  <a:srgbClr val="2E2E2E"/>
                </a:solidFill>
                <a:latin typeface="Roboto"/>
                <a:cs typeface="Roboto"/>
              </a:rPr>
              <a:t> single 	</a:t>
            </a:r>
            <a:r>
              <a:rPr sz="2750" dirty="0">
                <a:solidFill>
                  <a:srgbClr val="2E2E2E"/>
                </a:solidFill>
                <a:latin typeface="Roboto"/>
                <a:cs typeface="Roboto"/>
              </a:rPr>
              <a:t>menstrual </a:t>
            </a:r>
            <a:r>
              <a:rPr sz="2750" spc="-20" dirty="0">
                <a:solidFill>
                  <a:srgbClr val="2E2E2E"/>
                </a:solidFill>
                <a:latin typeface="Roboto"/>
                <a:cs typeface="Roboto"/>
              </a:rPr>
              <a:t>cycle</a:t>
            </a:r>
            <a:endParaRPr sz="2750">
              <a:latin typeface="Roboto"/>
              <a:cs typeface="Roboto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34550" y="0"/>
            <a:ext cx="2143125" cy="2819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1759</Words>
  <Application>Microsoft Office PowerPoint</Application>
  <PresentationFormat>Widescreen</PresentationFormat>
  <Paragraphs>235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6" baseType="lpstr">
      <vt:lpstr>Arial</vt:lpstr>
      <vt:lpstr>Arial Bold</vt:lpstr>
      <vt:lpstr>Arial MT</vt:lpstr>
      <vt:lpstr>Arimo</vt:lpstr>
      <vt:lpstr>Calibri</vt:lpstr>
      <vt:lpstr>Calibri (MS)</vt:lpstr>
      <vt:lpstr>Calibri (MS) Bold</vt:lpstr>
      <vt:lpstr>Calibri Light</vt:lpstr>
      <vt:lpstr>Lucida Sans Unicode</vt:lpstr>
      <vt:lpstr>Roboto</vt:lpstr>
      <vt:lpstr>Times New Roman</vt:lpstr>
      <vt:lpstr>Wingdings</vt:lpstr>
      <vt:lpstr>Office Theme</vt:lpstr>
      <vt:lpstr>Multiple Pregnancies</vt:lpstr>
      <vt:lpstr>PowerPoint Presentation</vt:lpstr>
      <vt:lpstr>PowerPoint Presentation</vt:lpstr>
      <vt:lpstr>University Motto, Vision, Values &amp; Goals</vt:lpstr>
      <vt:lpstr>Learning objectives</vt:lpstr>
      <vt:lpstr>Learning Objectives :</vt:lpstr>
      <vt:lpstr>DEFINITION :</vt:lpstr>
      <vt:lpstr>Terminology vs. number</vt:lpstr>
      <vt:lpstr>Cause of increasing Prevalence</vt:lpstr>
      <vt:lpstr>PowerPoint Presentation</vt:lpstr>
      <vt:lpstr>PowerPoint Presentation</vt:lpstr>
      <vt:lpstr>Multiple pregnancy may be classified according to:</vt:lpstr>
      <vt:lpstr>PowerPoint Presentation</vt:lpstr>
      <vt:lpstr>PowerPoint Presentation</vt:lpstr>
      <vt:lpstr>PowerPoint Presentation</vt:lpstr>
      <vt:lpstr>Monochorionic Pregnancy</vt:lpstr>
      <vt:lpstr>Monozygotic (identical) pregnancy</vt:lpstr>
      <vt:lpstr>Monozygotic Pregnancy</vt:lpstr>
      <vt:lpstr>Result from division of Fertilized Egg</vt:lpstr>
      <vt:lpstr>PowerPoint Presentation</vt:lpstr>
      <vt:lpstr>Dizygotic Twin Pregnancy</vt:lpstr>
      <vt:lpstr>PowerPoint Presentation</vt:lpstr>
      <vt:lpstr>Higher order multiples</vt:lpstr>
      <vt:lpstr>Monochorionic monoamniotic twin pregnancy</vt:lpstr>
      <vt:lpstr>Complications in Multiple Pregnancies</vt:lpstr>
      <vt:lpstr>Maternal Risk</vt:lpstr>
      <vt:lpstr>Complications unique to monochorionic twin pregnancies</vt:lpstr>
      <vt:lpstr>Physiopathology</vt:lpstr>
      <vt:lpstr>PowerPoint Presentation</vt:lpstr>
      <vt:lpstr>PowerPoint Presentation</vt:lpstr>
      <vt:lpstr>TTTS is diagnosed based on the following ultrasound criteria:</vt:lpstr>
      <vt:lpstr>TTTS graded in severity according Quintero staging:</vt:lpstr>
      <vt:lpstr>Cont…</vt:lpstr>
      <vt:lpstr>PowerPoint Presentation</vt:lpstr>
      <vt:lpstr>Treatment of TTTS</vt:lpstr>
      <vt:lpstr>PowerPoint Presentation</vt:lpstr>
      <vt:lpstr>Fetoscopic laser ablation</vt:lpstr>
      <vt:lpstr>Umbilical cord entanglement</vt:lpstr>
      <vt:lpstr>PowerPoint Presentation</vt:lpstr>
      <vt:lpstr>PowerPoint Presentation</vt:lpstr>
      <vt:lpstr>Antenatal care:</vt:lpstr>
      <vt:lpstr>Screening in multiple pregnancy</vt:lpstr>
      <vt:lpstr>Diet, lifestyle and nutritional supplements</vt:lpstr>
      <vt:lpstr>Anomaly scan</vt:lpstr>
      <vt:lpstr>Growth assessments</vt:lpstr>
      <vt:lpstr>Timing of Birth</vt:lpstr>
      <vt:lpstr>Mode Of Birth</vt:lpstr>
      <vt:lpstr>PowerPoint Presentation</vt:lpstr>
      <vt:lpstr>Mode Of Delivery</vt:lpstr>
      <vt:lpstr>Bioethics </vt:lpstr>
      <vt:lpstr>Future Research </vt:lpstr>
      <vt:lpstr>Family Medicine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DELL</cp:lastModifiedBy>
  <cp:revision>12</cp:revision>
  <dcterms:created xsi:type="dcterms:W3CDTF">2025-03-01T05:33:30Z</dcterms:created>
  <dcterms:modified xsi:type="dcterms:W3CDTF">2025-03-15T04:17:08Z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2025-02-06T00:00:00Z</vt:filetime>
  </property>
  <property fmtid="{D5CDD505-2E9C-101B-9397-08002B2CF9AE}" pid="3" name="LastSaved">
    <vt:filetime>2025-03-01T00:00:00Z</vt:filetime>
  </property>
</Properties>
</file>