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64" r:id="rId3"/>
    <p:sldId id="322" r:id="rId4"/>
    <p:sldId id="257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2" r:id="rId21"/>
    <p:sldId id="271" r:id="rId22"/>
    <p:sldId id="273" r:id="rId23"/>
    <p:sldId id="274" r:id="rId24"/>
    <p:sldId id="276" r:id="rId25"/>
    <p:sldId id="277" r:id="rId26"/>
    <p:sldId id="278" r:id="rId27"/>
    <p:sldId id="279" r:id="rId28"/>
    <p:sldId id="282" r:id="rId29"/>
    <p:sldId id="280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6F8C104-B3EF-4F78-BC95-1F9F23C236A8}" type="presOf" srcId="{399ACE2F-90C5-48B1-9E65-700A32562848}" destId="{23DC08E4-3725-4448-BFFF-1CCEA2F2987E}" srcOrd="1" destOrd="0" presId="urn:microsoft.com/office/officeart/2005/8/layout/gear1"/>
    <dgm:cxn modelId="{668C1721-4342-496F-A00B-948AF1F6E32A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F053BD5B-1941-4B93-B892-5CD937D849CA}" type="presOf" srcId="{DA82EADB-2721-42A0-95EA-F9B5521A38A6}" destId="{A09CEA93-9338-4361-A5E6-CF85B6019F5A}" srcOrd="0" destOrd="0" presId="urn:microsoft.com/office/officeart/2005/8/layout/gear1"/>
    <dgm:cxn modelId="{C1B9085C-9448-4F63-A912-D0EA4F072976}" type="presOf" srcId="{663C1E13-76F9-4B70-A2F2-CA23180743CE}" destId="{93300324-D62F-4E58-B882-734182BDB462}" srcOrd="0" destOrd="0" presId="urn:microsoft.com/office/officeart/2005/8/layout/gear1"/>
    <dgm:cxn modelId="{6746F861-B71F-47C4-A7FC-110FB333155A}" type="presOf" srcId="{DACAB5BA-B8B4-4D66-8B11-1D02259E020B}" destId="{B6B6B41B-120B-4968-AB6A-FC6E7C8EF3C0}" srcOrd="1" destOrd="0" presId="urn:microsoft.com/office/officeart/2005/8/layout/gear1"/>
    <dgm:cxn modelId="{14594466-4D0E-4590-A274-46136C88B9B1}" type="presOf" srcId="{399ACE2F-90C5-48B1-9E65-700A32562848}" destId="{9815588C-16D0-4475-B64C-847FC87C8C32}" srcOrd="3" destOrd="0" presId="urn:microsoft.com/office/officeart/2005/8/layout/gear1"/>
    <dgm:cxn modelId="{7871B870-CBE2-45BC-B2D9-2D91AE7708A0}" type="presOf" srcId="{F9CEBA05-2F10-437E-89B2-54F4D9FAF478}" destId="{5ED88519-AC6C-4AA3-B76D-812B93A167E4}" srcOrd="0" destOrd="0" presId="urn:microsoft.com/office/officeart/2005/8/layout/gear1"/>
    <dgm:cxn modelId="{705B8D8B-E1A9-4EE8-A99C-101B11BC59F1}" type="presOf" srcId="{399ACE2F-90C5-48B1-9E65-700A32562848}" destId="{7D3EFDB4-E5D1-439A-86D8-1FCF80D959BA}" srcOrd="2" destOrd="0" presId="urn:microsoft.com/office/officeart/2005/8/layout/gear1"/>
    <dgm:cxn modelId="{FAC9729C-08C1-4501-A4FF-914CB8B3DF4B}" type="presOf" srcId="{DACAB5BA-B8B4-4D66-8B11-1D02259E020B}" destId="{87622A90-D0D8-4EA3-BC0D-D537801AF2B1}" srcOrd="0" destOrd="0" presId="urn:microsoft.com/office/officeart/2005/8/layout/gear1"/>
    <dgm:cxn modelId="{9333F39F-F15C-4D5B-B3B9-7E2C7F12DA81}" type="presOf" srcId="{399ACE2F-90C5-48B1-9E65-700A32562848}" destId="{59EDF28D-6C67-49D0-B5A1-DE5C3CBA2292}" srcOrd="0" destOrd="0" presId="urn:microsoft.com/office/officeart/2005/8/layout/gear1"/>
    <dgm:cxn modelId="{41AA8AA2-ED6C-4D0E-AC27-E55555198CD6}" type="presOf" srcId="{188C389E-9423-41DE-9C5E-D4A7E95C7E62}" destId="{6DF3A3A0-5919-4E69-80DD-61760D6340A0}" srcOrd="0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DC427C5-8E36-4651-B870-87F22DD7F683}" type="presOf" srcId="{663C1E13-76F9-4B70-A2F2-CA23180743CE}" destId="{B9330EE9-43E4-4FD4-8144-E92B1DD0FCDF}" srcOrd="1" destOrd="0" presId="urn:microsoft.com/office/officeart/2005/8/layout/gear1"/>
    <dgm:cxn modelId="{AA7CE4E1-915E-4501-91F0-3F02E081267D}" type="presOf" srcId="{DACAB5BA-B8B4-4D66-8B11-1D02259E020B}" destId="{8BC64EA7-2794-42B6-96C9-F39A52CB985A}" srcOrd="2" destOrd="0" presId="urn:microsoft.com/office/officeart/2005/8/layout/gear1"/>
    <dgm:cxn modelId="{C4669EEB-B25F-48C8-985E-DC256AA3B435}" type="presOf" srcId="{23718C41-0A1F-40BF-86BE-8A5476EC271E}" destId="{398423B3-DD54-4226-99D7-017EFC1488DF}" srcOrd="0" destOrd="0" presId="urn:microsoft.com/office/officeart/2005/8/layout/gear1"/>
    <dgm:cxn modelId="{DDDFCE21-2E40-462A-8589-719DBB85D00E}" type="presParOf" srcId="{5ED88519-AC6C-4AA3-B76D-812B93A167E4}" destId="{87622A90-D0D8-4EA3-BC0D-D537801AF2B1}" srcOrd="0" destOrd="0" presId="urn:microsoft.com/office/officeart/2005/8/layout/gear1"/>
    <dgm:cxn modelId="{9A40A722-1EE7-4F5D-B0A2-60F564F5D725}" type="presParOf" srcId="{5ED88519-AC6C-4AA3-B76D-812B93A167E4}" destId="{B6B6B41B-120B-4968-AB6A-FC6E7C8EF3C0}" srcOrd="1" destOrd="0" presId="urn:microsoft.com/office/officeart/2005/8/layout/gear1"/>
    <dgm:cxn modelId="{4BFE6983-EB2F-488D-9E22-8E8AD0108D53}" type="presParOf" srcId="{5ED88519-AC6C-4AA3-B76D-812B93A167E4}" destId="{8BC64EA7-2794-42B6-96C9-F39A52CB985A}" srcOrd="2" destOrd="0" presId="urn:microsoft.com/office/officeart/2005/8/layout/gear1"/>
    <dgm:cxn modelId="{AAF8A552-830D-45D7-A168-5E979B8B4F56}" type="presParOf" srcId="{5ED88519-AC6C-4AA3-B76D-812B93A167E4}" destId="{93300324-D62F-4E58-B882-734182BDB462}" srcOrd="3" destOrd="0" presId="urn:microsoft.com/office/officeart/2005/8/layout/gear1"/>
    <dgm:cxn modelId="{F5E317E4-2558-4678-9427-2D2F7EBDCCDD}" type="presParOf" srcId="{5ED88519-AC6C-4AA3-B76D-812B93A167E4}" destId="{B9330EE9-43E4-4FD4-8144-E92B1DD0FCDF}" srcOrd="4" destOrd="0" presId="urn:microsoft.com/office/officeart/2005/8/layout/gear1"/>
    <dgm:cxn modelId="{592434CE-ACE1-4050-BFDC-257D6DD7BC96}" type="presParOf" srcId="{5ED88519-AC6C-4AA3-B76D-812B93A167E4}" destId="{4822A78E-EAEC-401F-941A-3A84E13E2357}" srcOrd="5" destOrd="0" presId="urn:microsoft.com/office/officeart/2005/8/layout/gear1"/>
    <dgm:cxn modelId="{EB71BF43-B7A8-47B1-A1FC-5D0652E18E27}" type="presParOf" srcId="{5ED88519-AC6C-4AA3-B76D-812B93A167E4}" destId="{59EDF28D-6C67-49D0-B5A1-DE5C3CBA2292}" srcOrd="6" destOrd="0" presId="urn:microsoft.com/office/officeart/2005/8/layout/gear1"/>
    <dgm:cxn modelId="{57BCA9F7-A44A-4C5F-9400-25C0E7D0336D}" type="presParOf" srcId="{5ED88519-AC6C-4AA3-B76D-812B93A167E4}" destId="{23DC08E4-3725-4448-BFFF-1CCEA2F2987E}" srcOrd="7" destOrd="0" presId="urn:microsoft.com/office/officeart/2005/8/layout/gear1"/>
    <dgm:cxn modelId="{89415072-5F67-4278-B76B-98DD6E561944}" type="presParOf" srcId="{5ED88519-AC6C-4AA3-B76D-812B93A167E4}" destId="{7D3EFDB4-E5D1-439A-86D8-1FCF80D959BA}" srcOrd="8" destOrd="0" presId="urn:microsoft.com/office/officeart/2005/8/layout/gear1"/>
    <dgm:cxn modelId="{0F0D6CCA-DF6A-44A8-B4A4-78CA7DDC55C4}" type="presParOf" srcId="{5ED88519-AC6C-4AA3-B76D-812B93A167E4}" destId="{9815588C-16D0-4475-B64C-847FC87C8C32}" srcOrd="9" destOrd="0" presId="urn:microsoft.com/office/officeart/2005/8/layout/gear1"/>
    <dgm:cxn modelId="{B80722D1-6AEA-4A62-BE71-51BF7A8B85FE}" type="presParOf" srcId="{5ED88519-AC6C-4AA3-B76D-812B93A167E4}" destId="{398423B3-DD54-4226-99D7-017EFC1488DF}" srcOrd="10" destOrd="0" presId="urn:microsoft.com/office/officeart/2005/8/layout/gear1"/>
    <dgm:cxn modelId="{8EBE99C2-B164-4C49-BA0A-3352D439FF93}" type="presParOf" srcId="{5ED88519-AC6C-4AA3-B76D-812B93A167E4}" destId="{6DF3A3A0-5919-4E69-80DD-61760D6340A0}" srcOrd="11" destOrd="0" presId="urn:microsoft.com/office/officeart/2005/8/layout/gear1"/>
    <dgm:cxn modelId="{341AB0AE-7BC0-46D5-9297-1AF46C6C2A7D}" type="presParOf" srcId="{5ED88519-AC6C-4AA3-B76D-812B93A167E4}" destId="{A09CEA93-9338-4361-A5E6-CF85B6019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929184" y="1236511"/>
          <a:ext cx="1135669" cy="113566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Arial Black" pitchFamily="34" charset="0"/>
            </a:rPr>
            <a:t>Wisdom</a:t>
          </a:r>
        </a:p>
      </dsp:txBody>
      <dsp:txXfrm>
        <a:off x="1157504" y="1502536"/>
        <a:ext cx="679029" cy="583757"/>
      </dsp:txXfrm>
    </dsp:sp>
    <dsp:sp modelId="{93300324-D62F-4E58-B882-734182BDB462}">
      <dsp:nvSpPr>
        <dsp:cNvPr id="0" name=""/>
        <dsp:cNvSpPr/>
      </dsp:nvSpPr>
      <dsp:spPr>
        <a:xfrm>
          <a:off x="389282" y="990627"/>
          <a:ext cx="825941" cy="8259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 Black" pitchFamily="34" charset="0"/>
            </a:rPr>
            <a:t>Truth</a:t>
          </a:r>
          <a:r>
            <a:rPr lang="en-US" sz="800" kern="1200"/>
            <a:t> </a:t>
          </a:r>
        </a:p>
      </dsp:txBody>
      <dsp:txXfrm>
        <a:off x="597215" y="1199817"/>
        <a:ext cx="410075" cy="407561"/>
      </dsp:txXfrm>
    </dsp:sp>
    <dsp:sp modelId="{59EDF28D-6C67-49D0-B5A1-DE5C3CBA2292}">
      <dsp:nvSpPr>
        <dsp:cNvPr id="0" name=""/>
        <dsp:cNvSpPr/>
      </dsp:nvSpPr>
      <dsp:spPr>
        <a:xfrm rot="20700000">
          <a:off x="731042" y="491446"/>
          <a:ext cx="809254" cy="8092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Arial Black" pitchFamily="34" charset="0"/>
            </a:rPr>
            <a:t>Servic</a:t>
          </a:r>
          <a:r>
            <a:rPr lang="en-US" sz="800" kern="1200">
              <a:latin typeface="Arial Black" pitchFamily="34" charset="0"/>
            </a:rPr>
            <a:t>e</a:t>
          </a:r>
          <a:r>
            <a:rPr lang="en-US" sz="800" kern="1200"/>
            <a:t> </a:t>
          </a:r>
        </a:p>
      </dsp:txBody>
      <dsp:txXfrm rot="-20700000">
        <a:off x="908535" y="668940"/>
        <a:ext cx="454267" cy="454267"/>
      </dsp:txXfrm>
    </dsp:sp>
    <dsp:sp modelId="{398423B3-DD54-4226-99D7-017EFC1488DF}">
      <dsp:nvSpPr>
        <dsp:cNvPr id="0" name=""/>
        <dsp:cNvSpPr/>
      </dsp:nvSpPr>
      <dsp:spPr>
        <a:xfrm>
          <a:off x="820377" y="1170171"/>
          <a:ext cx="1453657" cy="1453657"/>
        </a:xfrm>
        <a:prstGeom prst="circularArrow">
          <a:avLst>
            <a:gd name="adj1" fmla="val 4688"/>
            <a:gd name="adj2" fmla="val 299029"/>
            <a:gd name="adj3" fmla="val 2426168"/>
            <a:gd name="adj4" fmla="val 16070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22158" y="887651"/>
          <a:ext cx="1056172" cy="10561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543853" y="323328"/>
          <a:ext cx="1138766" cy="11387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7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6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4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4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8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9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C99A-6180-4C00-81A2-5039638DCF6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9CF9A1-6EE5-4AFD-8CDD-4C01D89CC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D433-C7CE-3953-4503-F66222B16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Movement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7F9F-A0E1-27D5-C8B0-8F1A4CD5E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959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7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C606-D75A-A428-7EFC-9D2BE6E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66F-B083-BE62-1594-DF454B459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First line</a:t>
            </a:r>
          </a:p>
          <a:p>
            <a:pPr marL="0" indent="0">
              <a:buNone/>
            </a:pPr>
            <a:r>
              <a:rPr lang="en-US" sz="2400" dirty="0"/>
              <a:t>     long acting dopaminergic compounds</a:t>
            </a:r>
          </a:p>
          <a:p>
            <a:pPr marL="0" indent="0">
              <a:buNone/>
            </a:pPr>
            <a:r>
              <a:rPr lang="en-US" sz="2400" dirty="0"/>
              <a:t>     iron supplements</a:t>
            </a:r>
          </a:p>
          <a:p>
            <a:r>
              <a:rPr lang="en-US" sz="2400" b="1" dirty="0"/>
              <a:t>Second line</a:t>
            </a:r>
          </a:p>
          <a:p>
            <a:pPr marL="0" indent="0">
              <a:buNone/>
            </a:pPr>
            <a:r>
              <a:rPr lang="en-US" sz="2400" dirty="0"/>
              <a:t>     Anticonvulsants  e.g. Gabapentin, Pregabalin </a:t>
            </a:r>
          </a:p>
          <a:p>
            <a:pPr marL="0" indent="0">
              <a:buNone/>
            </a:pPr>
            <a:r>
              <a:rPr lang="en-US" sz="2400" dirty="0"/>
              <a:t>     Benzodiazepine, Opioids</a:t>
            </a:r>
          </a:p>
        </p:txBody>
      </p:sp>
    </p:spTree>
    <p:extLst>
      <p:ext uri="{BB962C8B-B14F-4D97-AF65-F5344CB8AC3E}">
        <p14:creationId xmlns:p14="http://schemas.microsoft.com/office/powerpoint/2010/main" val="100537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AADC-1ED5-C1D6-131C-D7C98F03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D5ED-C37D-1CFB-1925-6FBCABB759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Rhythmic, oscillatory movement produced by alternating or synchronous contracting of antagonist muscle pairs.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C9B9CB-FBAB-E5A1-313D-E5D80116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0268"/>
            <a:ext cx="4645152" cy="3448595"/>
          </a:xfrm>
        </p:spPr>
        <p:txBody>
          <a:bodyPr>
            <a:normAutofit/>
          </a:bodyPr>
          <a:lstStyle/>
          <a:p>
            <a:r>
              <a:rPr lang="en-US" sz="2400" dirty="0"/>
              <a:t>Fast or slow, coarse or fine</a:t>
            </a:r>
          </a:p>
          <a:p>
            <a:r>
              <a:rPr lang="en-US" sz="2400" dirty="0"/>
              <a:t>Resting or action </a:t>
            </a:r>
          </a:p>
          <a:p>
            <a:r>
              <a:rPr lang="en-US" sz="2400" dirty="0"/>
              <a:t>Postural</a:t>
            </a:r>
          </a:p>
          <a:p>
            <a:r>
              <a:rPr lang="en-US" sz="2400" dirty="0"/>
              <a:t>Essential </a:t>
            </a:r>
          </a:p>
        </p:txBody>
      </p:sp>
    </p:spTree>
    <p:extLst>
      <p:ext uri="{BB962C8B-B14F-4D97-AF65-F5344CB8AC3E}">
        <p14:creationId xmlns:p14="http://schemas.microsoft.com/office/powerpoint/2010/main" val="124501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2550-FD4F-BEB1-B681-4C822583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Dystonia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2B68B5-45D6-6511-E991-3F0ED2B811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abnormal movement characterized by sustained muscle contractions, frequently causing twisting  and repetitive movements, which may progress to prolonged abnormal postures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E0F47-3C2B-D10B-B808-3BF97DE590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Focal dystonia</a:t>
            </a:r>
          </a:p>
          <a:p>
            <a:r>
              <a:rPr lang="en-US" sz="2400" dirty="0"/>
              <a:t>Segmental dystonia</a:t>
            </a:r>
          </a:p>
          <a:p>
            <a:r>
              <a:rPr lang="en-US" sz="2400" dirty="0"/>
              <a:t>Multifocal dystonia</a:t>
            </a:r>
          </a:p>
          <a:p>
            <a:r>
              <a:rPr lang="en-US" sz="2400" dirty="0"/>
              <a:t>Hemi dystonia</a:t>
            </a:r>
          </a:p>
          <a:p>
            <a:r>
              <a:rPr lang="en-US" sz="2400" dirty="0"/>
              <a:t>Generalized dystonia</a:t>
            </a:r>
          </a:p>
        </p:txBody>
      </p:sp>
    </p:spTree>
    <p:extLst>
      <p:ext uri="{BB962C8B-B14F-4D97-AF65-F5344CB8AC3E}">
        <p14:creationId xmlns:p14="http://schemas.microsoft.com/office/powerpoint/2010/main" val="183837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AF9A-B864-EC69-1CEB-4EB30F1B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myoclonus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0E392-2BF2-FC48-4441-B634D98E6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Sudden shock like movements that are usually random and range in severity from mild to severe enough to move the whole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0521E-E460-B756-4827-9B316B3770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Spinal Myoclonus</a:t>
            </a:r>
          </a:p>
          <a:p>
            <a:r>
              <a:rPr lang="en-US" dirty="0"/>
              <a:t>Palatal Myoclonus</a:t>
            </a:r>
          </a:p>
          <a:p>
            <a:r>
              <a:rPr lang="en-US" dirty="0"/>
              <a:t>Asterixis ( Negative Myoclonus)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1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2717-FD59-C3E9-833E-9212F925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B5AD-0F71-ECAD-3B19-389FB50F54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Irregular, unpredictable, brief jerky movements that are usually of low amplitude.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9838A-DB05-8A04-685A-090C193A62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Huntington disease</a:t>
            </a:r>
          </a:p>
          <a:p>
            <a:r>
              <a:rPr lang="en-US" sz="2400" dirty="0"/>
              <a:t>Benign hereditary chorea</a:t>
            </a:r>
          </a:p>
          <a:p>
            <a:r>
              <a:rPr lang="en-US" sz="2400" dirty="0"/>
              <a:t>Wilson’s disease</a:t>
            </a:r>
          </a:p>
          <a:p>
            <a:r>
              <a:rPr lang="en-US" sz="2400" dirty="0"/>
              <a:t>Sydenham chorea </a:t>
            </a:r>
          </a:p>
        </p:txBody>
      </p:sp>
    </p:spTree>
    <p:extLst>
      <p:ext uri="{BB962C8B-B14F-4D97-AF65-F5344CB8AC3E}">
        <p14:creationId xmlns:p14="http://schemas.microsoft.com/office/powerpoint/2010/main" val="2994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757D-9B4F-3537-EC80-B5E27B1D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3695-2BC1-2A04-6173-5E87FAFA11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Abnormal movements ( Motor tics) or abnormal sounds ( phonic tics) that are brief, involuntary, rapid and non-rhythmic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4C401-D334-C82E-B6CC-F0FC3BAD99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Simple motor tics</a:t>
            </a:r>
          </a:p>
          <a:p>
            <a:r>
              <a:rPr lang="en-US" sz="2400" dirty="0"/>
              <a:t>Complex motor tics</a:t>
            </a:r>
          </a:p>
        </p:txBody>
      </p:sp>
    </p:spTree>
    <p:extLst>
      <p:ext uri="{BB962C8B-B14F-4D97-AF65-F5344CB8AC3E}">
        <p14:creationId xmlns:p14="http://schemas.microsoft.com/office/powerpoint/2010/main" val="351839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75256-70F1-22BA-9B86-501740AF25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72273" y="2604304"/>
            <a:ext cx="11219727" cy="2303362"/>
          </a:xfrm>
        </p:spPr>
        <p:txBody>
          <a:bodyPr>
            <a:normAutofit/>
          </a:bodyPr>
          <a:lstStyle/>
          <a:p>
            <a:r>
              <a:rPr lang="en-US" sz="2800" dirty="0"/>
              <a:t>Hypokinetic movements</a:t>
            </a:r>
          </a:p>
        </p:txBody>
      </p:sp>
    </p:spTree>
    <p:extLst>
      <p:ext uri="{BB962C8B-B14F-4D97-AF65-F5344CB8AC3E}">
        <p14:creationId xmlns:p14="http://schemas.microsoft.com/office/powerpoint/2010/main" val="229876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9ECE-0F24-449F-972D-A53F364D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Parkinson’s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017D-5042-3587-9EF4-596264F5A7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Chronic, progressive disease characterized by </a:t>
            </a:r>
            <a:r>
              <a:rPr lang="en-US" sz="2400" dirty="0">
                <a:solidFill>
                  <a:srgbClr val="FF0000"/>
                </a:solidFill>
              </a:rPr>
              <a:t>Rigidity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Bradykinesia, Tremors and Postural instability.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D3783-B3AC-B9BB-1FC9-5B7690593D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Insidious onset, slow rate of progression</a:t>
            </a:r>
          </a:p>
          <a:p>
            <a:r>
              <a:rPr lang="en-US" sz="2400" dirty="0"/>
              <a:t>Disruption of daily function, roles and activities</a:t>
            </a:r>
          </a:p>
          <a:p>
            <a:r>
              <a:rPr lang="en-US" sz="2400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318050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6540DB-5958-056C-B134-9DBD4979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1AC55-C566-6C89-6AAC-34EDF9FD0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1817, a detailed medical essay was published  by a British doctor “ Dr. James Parkinson”</a:t>
            </a:r>
          </a:p>
          <a:p>
            <a:r>
              <a:rPr lang="en-US" sz="2400" dirty="0"/>
              <a:t>James Martin Charcot was first to truly recognize the work of Dr. Parkinson and renamed the disease as Parkinson’s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87D7-C3A9-0AEA-71C5-03D89E3D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10D1-9DDA-1C0D-949C-D1B149C1C2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Epidemiology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  affects more than 2% population over 65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Average age of onset is 62.4 years </a:t>
            </a:r>
          </a:p>
          <a:p>
            <a:pPr marL="0" indent="0">
              <a:buNone/>
            </a:pPr>
            <a:r>
              <a:rPr lang="en-US" sz="2400" dirty="0"/>
              <a:t>       ( between 50 to 79 years)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3.    </a:t>
            </a:r>
            <a:r>
              <a:rPr lang="en-US" sz="2400" dirty="0"/>
              <a:t>10% before the age of 40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6A18F-AE75-125D-AD93-85DDE28BC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/>
              <a:t>Parkinson’s disease or idiopathic parkinsonism</a:t>
            </a:r>
          </a:p>
          <a:p>
            <a:r>
              <a:rPr lang="en-US" sz="3800" dirty="0"/>
              <a:t>Secondary Parkinsonism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/>
              <a:t>Post viral infections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/>
              <a:t>Toxins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/>
              <a:t>Drugs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/>
              <a:t>Vascular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/>
              <a:t>metabolic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0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/>
        </p:nvGraphicFramePr>
        <p:xfrm>
          <a:off x="6971887" y="2264257"/>
          <a:ext cx="2064854" cy="286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04" y="2786065"/>
            <a:ext cx="3323282" cy="228840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289322" marR="265212" indent="-289322" defTabSz="51435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impart evidence based research oriented medical education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provide best possible patient care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inculcate the values of mutual respect and ethical practice of medicine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PK" altLang="en-PK" sz="1575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19" y="1000282"/>
            <a:ext cx="699731" cy="727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3648605" y="1727872"/>
            <a:ext cx="5494361" cy="29784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/>
              <a:t>Vision &amp; Mission of RMU </a:t>
            </a:r>
            <a:endParaRPr lang="en-PK" sz="1575" b="1" dirty="0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CDEF-EDA3-6950-8FAE-E61FF01E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DB0C78-BF49-7077-7050-CA24BCC8BA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5292" y="2011363"/>
            <a:ext cx="4207245" cy="34480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68FB78-6979-1713-C75B-636D5359C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017713"/>
            <a:ext cx="4360862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7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4BB2-A332-0669-E80D-AE4A4E16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96B845-8AA5-EA9E-CBC1-59C0488CA0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077" y="1864194"/>
            <a:ext cx="5047804" cy="41889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3E5AEA-EEBE-5149-4DB7-ADD5FC9825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8122" y="1864194"/>
            <a:ext cx="4051139" cy="41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9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9420-F319-8513-2485-D0C36DFD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1FBA-3B60-C1BA-ADD4-2750B1F17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Clinical diagnosis</a:t>
            </a:r>
          </a:p>
          <a:p>
            <a:r>
              <a:rPr lang="en-US" sz="2400" dirty="0"/>
              <a:t>Investigations like CT Brain, MRI, PET Scan to rule out secondary cause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B50E2-8524-2E83-40BF-3566BA31B1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Copper, drug and toxins levels</a:t>
            </a:r>
          </a:p>
        </p:txBody>
      </p:sp>
    </p:spTree>
    <p:extLst>
      <p:ext uri="{BB962C8B-B14F-4D97-AF65-F5344CB8AC3E}">
        <p14:creationId xmlns:p14="http://schemas.microsoft.com/office/powerpoint/2010/main" val="253455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05E8-7AA9-C694-2C59-E25FFB30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BE893-AD23-8D30-E3BF-2BABC2AD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754775"/>
            <a:ext cx="9603275" cy="2711570"/>
          </a:xfrm>
        </p:spPr>
        <p:txBody>
          <a:bodyPr>
            <a:normAutofit/>
          </a:bodyPr>
          <a:lstStyle/>
          <a:p>
            <a:r>
              <a:rPr lang="en-US" sz="2400" dirty="0"/>
              <a:t>Directed at controlling symptoms and maintain functional independence.</a:t>
            </a:r>
          </a:p>
          <a:p>
            <a:r>
              <a:rPr lang="en-US" sz="2400" dirty="0"/>
              <a:t>No medical or surgical treatment to prevent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179213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C477-D00B-A2A2-D3B7-0B1E16A8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9EBD5-38E6-A601-0B61-6DA0CCB5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L-dopa (with carbidopa) is most effective and usually best tolerated</a:t>
            </a:r>
          </a:p>
          <a:p>
            <a:endParaRPr lang="en-US" sz="2400" dirty="0"/>
          </a:p>
          <a:p>
            <a:r>
              <a:rPr lang="en-US" sz="2400" dirty="0"/>
              <a:t>Dopamine agonists (ropinirole, pramipexole)</a:t>
            </a:r>
          </a:p>
          <a:p>
            <a:endParaRPr lang="en-US" sz="2400" dirty="0"/>
          </a:p>
          <a:p>
            <a:r>
              <a:rPr lang="en-US" sz="2400" dirty="0"/>
              <a:t>Others have only modest benefits (MAO-B inhibitors, anticholinergics, amantadine)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8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3596-E32C-AB01-7B17-945B0C28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4940-3FDB-A42A-B06E-798105C8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Drugs are symptomatic, not neuroprotective or neurotoxic</a:t>
            </a:r>
          </a:p>
          <a:p>
            <a:endParaRPr lang="en-US" sz="2400" dirty="0"/>
          </a:p>
          <a:p>
            <a:r>
              <a:rPr lang="en-US" sz="2400" dirty="0"/>
              <a:t>Level of patient function is best guide</a:t>
            </a:r>
          </a:p>
          <a:p>
            <a:endParaRPr lang="en-US" sz="2400" dirty="0"/>
          </a:p>
          <a:p>
            <a:r>
              <a:rPr lang="en-US" sz="2400" dirty="0"/>
              <a:t>Response to dopaminergic therapy (especially </a:t>
            </a:r>
            <a:r>
              <a:rPr lang="en-US" sz="2400" dirty="0" err="1"/>
              <a:t>l-dopa</a:t>
            </a:r>
            <a:r>
              <a:rPr lang="en-US" sz="2400" dirty="0"/>
              <a:t>) is the best available “test” for PD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CEBB-5ADC-2231-9C73-54C15DB9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0558-0366-74EF-C35A-C43DE430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L-dopa most effective for motor symptoms in general (bradykinesia, tremor, gait changes)</a:t>
            </a:r>
          </a:p>
          <a:p>
            <a:endParaRPr lang="en-US" sz="2400" dirty="0"/>
          </a:p>
          <a:p>
            <a:r>
              <a:rPr lang="en-US" sz="2400" dirty="0"/>
              <a:t>Family physicians can start levodopa !!</a:t>
            </a:r>
          </a:p>
          <a:p>
            <a:endParaRPr lang="en-US" sz="2400" dirty="0"/>
          </a:p>
          <a:p>
            <a:r>
              <a:rPr lang="en-US" sz="2400" dirty="0"/>
              <a:t>Dopamine agonists cause more non-motor side effects, and are best avoided in patients above 70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55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D4D4-2EDE-0DCA-AA62-B1D4D0D4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8815-87BE-AEA8-31A0-AEE25043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Pallidotomy is no longer performed in the management of </a:t>
            </a:r>
            <a:r>
              <a:rPr lang="en-US" sz="2400" dirty="0" err="1"/>
              <a:t>Parkinsons</a:t>
            </a:r>
            <a:r>
              <a:rPr lang="en-US" sz="2400" dirty="0"/>
              <a:t> – it is not as effective as Deep Brain Stimulation (DBS) </a:t>
            </a:r>
          </a:p>
          <a:p>
            <a:r>
              <a:rPr lang="en-US" sz="2400" dirty="0"/>
              <a:t>DBS is indicated for patients with drug resistant motor fluctuations </a:t>
            </a:r>
          </a:p>
          <a:p>
            <a:r>
              <a:rPr lang="en-US" sz="2400" dirty="0"/>
              <a:t>Bilateral Deep brain stimulation (DBS)  of the subthalamic nucleus (STN) reduces both the primary symptoms of PD and its motor complications including tremor, bradykinesia, wearing off, dyskinesias, and dystonia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0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E28E5-6F9C-D766-4E00-02AACE6F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91" y="1203767"/>
            <a:ext cx="8958804" cy="4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7FD7-8A5A-0AF2-0793-16EFC1A6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EF3C-4696-FE41-5DC3-BC69F35C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Rolling Walkers are best – canes &amp; standard walkers are frequently carried by the patient </a:t>
            </a:r>
          </a:p>
          <a:p>
            <a:r>
              <a:rPr lang="en-US" sz="2400" dirty="0"/>
              <a:t>Shower chairs</a:t>
            </a:r>
          </a:p>
          <a:p>
            <a:r>
              <a:rPr lang="en-US" sz="2400" dirty="0"/>
              <a:t>Grab Bars </a:t>
            </a:r>
          </a:p>
          <a:p>
            <a:r>
              <a:rPr lang="en-US" sz="2400" dirty="0"/>
              <a:t>Raised Toilet Seats with armrests – </a:t>
            </a:r>
            <a:r>
              <a:rPr lang="en-US" sz="2400" dirty="0" err="1"/>
              <a:t>ie</a:t>
            </a:r>
            <a:r>
              <a:rPr lang="en-US" sz="2400"/>
              <a:t> Versa frame </a:t>
            </a:r>
            <a:endParaRPr lang="en-US" sz="2400" dirty="0"/>
          </a:p>
          <a:p>
            <a:r>
              <a:rPr lang="en-US" sz="2400" dirty="0"/>
              <a:t>Chairs with arms to assist patient to lower themselves to the chair without falling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75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247566"/>
            <a:ext cx="7036961" cy="3753185"/>
          </a:xfrm>
        </p:spPr>
        <p:txBody>
          <a:bodyPr>
            <a:norm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Learning outcomes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Subject (24 slides)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EOLA(End of lecture assessment)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Further reading/Digital Library References (I slide)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 Research, Bioethics, Artificial Intelligence)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82" y="2392905"/>
            <a:ext cx="3807619" cy="3004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AC40D-6E0D-A3DF-31DB-5568FA54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52400"/>
            <a:ext cx="109728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6AF02-0580-F747-A7EA-F4A40B89D8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2664" y="2016125"/>
            <a:ext cx="7917084" cy="3449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516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495A-10B3-6CFA-9848-39B04E7F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0BC8-3BEA-74A9-CEF6-08BAE0FC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764971"/>
            <a:ext cx="9603275" cy="2701374"/>
          </a:xfrm>
        </p:spPr>
        <p:txBody>
          <a:bodyPr>
            <a:normAutofit/>
          </a:bodyPr>
          <a:lstStyle/>
          <a:p>
            <a:r>
              <a:rPr lang="en-US" sz="2400" dirty="0"/>
              <a:t>Neurologic syndromes characterized by either an excess of movements or a paucity of voluntary and automatic movements, unrelated to weakness or spasticity</a:t>
            </a:r>
          </a:p>
        </p:txBody>
      </p:sp>
    </p:spTree>
    <p:extLst>
      <p:ext uri="{BB962C8B-B14F-4D97-AF65-F5344CB8AC3E}">
        <p14:creationId xmlns:p14="http://schemas.microsoft.com/office/powerpoint/2010/main" val="72029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FDE1A-004C-8952-77C6-667BE586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9" y="613458"/>
            <a:ext cx="10197297" cy="50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3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22CA-B8E3-2EF5-AEA7-760866BF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24BA-9E34-BC34-8126-3C40FB8E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808514"/>
            <a:ext cx="9603275" cy="2657831"/>
          </a:xfrm>
        </p:spPr>
        <p:txBody>
          <a:bodyPr>
            <a:normAutofit/>
          </a:bodyPr>
          <a:lstStyle/>
          <a:p>
            <a:r>
              <a:rPr lang="en-US" sz="2400" dirty="0"/>
              <a:t>Hyperkinetic</a:t>
            </a:r>
          </a:p>
          <a:p>
            <a:r>
              <a:rPr lang="en-US" sz="2400" dirty="0"/>
              <a:t>Hypokinetic</a:t>
            </a:r>
          </a:p>
        </p:txBody>
      </p:sp>
    </p:spTree>
    <p:extLst>
      <p:ext uri="{BB962C8B-B14F-4D97-AF65-F5344CB8AC3E}">
        <p14:creationId xmlns:p14="http://schemas.microsoft.com/office/powerpoint/2010/main" val="14619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BA30-A4F1-43DF-B4C8-3AAB7609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HYPERKINETIC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B9D8-1DAB-40DE-72DD-EE35BB5BC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Restless leg syndrome</a:t>
            </a:r>
          </a:p>
          <a:p>
            <a:r>
              <a:rPr lang="en-US" sz="2400" dirty="0"/>
              <a:t>Tremors</a:t>
            </a:r>
          </a:p>
          <a:p>
            <a:r>
              <a:rPr lang="en-US" sz="2400" dirty="0"/>
              <a:t>Dystonia</a:t>
            </a:r>
          </a:p>
          <a:p>
            <a:r>
              <a:rPr lang="en-US" sz="2400" dirty="0"/>
              <a:t>Myoclonus </a:t>
            </a:r>
          </a:p>
          <a:p>
            <a:r>
              <a:rPr lang="en-US" sz="2400" dirty="0"/>
              <a:t>Chorea</a:t>
            </a:r>
          </a:p>
          <a:p>
            <a:r>
              <a:rPr lang="en-US" sz="2400" dirty="0"/>
              <a:t>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4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6C44-1076-12B2-E46A-532BA3CD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hypokinetic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4737-0B82-6993-8D16-776CA302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Parkinson 'disease</a:t>
            </a:r>
          </a:p>
          <a:p>
            <a:r>
              <a:rPr lang="en-US" sz="2400" dirty="0"/>
              <a:t>Parkinson’s plus syndromes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Progressive supranuclear palsy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Multiple system atrophy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Corticobasal ganglionic degeneration      </a:t>
            </a:r>
          </a:p>
        </p:txBody>
      </p:sp>
    </p:spTree>
    <p:extLst>
      <p:ext uri="{BB962C8B-B14F-4D97-AF65-F5344CB8AC3E}">
        <p14:creationId xmlns:p14="http://schemas.microsoft.com/office/powerpoint/2010/main" val="48245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11A2-5D5C-297C-9D1F-906838E0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Restless leg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B3FF-4C01-B3DB-E90E-87C932B4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764971"/>
            <a:ext cx="9603275" cy="2701374"/>
          </a:xfrm>
        </p:spPr>
        <p:txBody>
          <a:bodyPr>
            <a:normAutofit/>
          </a:bodyPr>
          <a:lstStyle/>
          <a:p>
            <a:r>
              <a:rPr lang="en-US" sz="2400" dirty="0"/>
              <a:t>Deep ill-defined discomfort in the legs that arises during prolonged rest or when the patient is drowsy and trying to fall asleep especially at night. </a:t>
            </a:r>
          </a:p>
          <a:p>
            <a:r>
              <a:rPr lang="en-US" sz="2400" dirty="0"/>
              <a:t>Sensory disturbances in the legs that are characteristically relieved by movements.</a:t>
            </a:r>
          </a:p>
        </p:txBody>
      </p:sp>
    </p:spTree>
    <p:extLst>
      <p:ext uri="{BB962C8B-B14F-4D97-AF65-F5344CB8AC3E}">
        <p14:creationId xmlns:p14="http://schemas.microsoft.com/office/powerpoint/2010/main" val="20279115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170</TotalTime>
  <Words>735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Gill Sans MT</vt:lpstr>
      <vt:lpstr>Gallery</vt:lpstr>
      <vt:lpstr>Movement disorders</vt:lpstr>
      <vt:lpstr>PowerPoint Presentation</vt:lpstr>
      <vt:lpstr>Sequence Of Lecture</vt:lpstr>
      <vt:lpstr>Definition</vt:lpstr>
      <vt:lpstr>PowerPoint Presentation</vt:lpstr>
      <vt:lpstr>classification</vt:lpstr>
      <vt:lpstr>HYPERKINETIC</vt:lpstr>
      <vt:lpstr>hypokinetic</vt:lpstr>
      <vt:lpstr>Restless leg syndrome</vt:lpstr>
      <vt:lpstr>management</vt:lpstr>
      <vt:lpstr>TREMORS</vt:lpstr>
      <vt:lpstr>Dystonia </vt:lpstr>
      <vt:lpstr>myoclonus</vt:lpstr>
      <vt:lpstr>chorea</vt:lpstr>
      <vt:lpstr>tics</vt:lpstr>
      <vt:lpstr>Hypokinetic movements</vt:lpstr>
      <vt:lpstr>Parkinson’s disease</vt:lpstr>
      <vt:lpstr>history</vt:lpstr>
      <vt:lpstr>PowerPoint Presentation</vt:lpstr>
      <vt:lpstr>pathophysiology</vt:lpstr>
      <vt:lpstr>Clinical features</vt:lpstr>
      <vt:lpstr>diagnosis</vt:lpstr>
      <vt:lpstr>Treatment </vt:lpstr>
      <vt:lpstr>PowerPoint Presentation</vt:lpstr>
      <vt:lpstr>PowerPoint Presentation</vt:lpstr>
      <vt:lpstr>PowerPoint Presentation</vt:lpstr>
      <vt:lpstr>Surgical treatment</vt:lpstr>
      <vt:lpstr>PowerPoint Presentation</vt:lpstr>
      <vt:lpstr>equipments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disorders</dc:title>
  <dc:creator>hp</dc:creator>
  <cp:lastModifiedBy>hamad imran</cp:lastModifiedBy>
  <cp:revision>5</cp:revision>
  <dcterms:created xsi:type="dcterms:W3CDTF">2024-10-26T03:48:59Z</dcterms:created>
  <dcterms:modified xsi:type="dcterms:W3CDTF">2025-02-12T07:13:35Z</dcterms:modified>
</cp:coreProperties>
</file>