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7" r:id="rId5"/>
    <p:sldId id="290" r:id="rId6"/>
    <p:sldId id="316" r:id="rId7"/>
    <p:sldId id="292" r:id="rId8"/>
    <p:sldId id="298" r:id="rId9"/>
    <p:sldId id="257" r:id="rId10"/>
    <p:sldId id="299" r:id="rId11"/>
    <p:sldId id="258" r:id="rId12"/>
    <p:sldId id="300" r:id="rId13"/>
    <p:sldId id="259" r:id="rId14"/>
    <p:sldId id="260" r:id="rId15"/>
    <p:sldId id="261" r:id="rId16"/>
    <p:sldId id="262" r:id="rId17"/>
    <p:sldId id="301" r:id="rId18"/>
    <p:sldId id="277" r:id="rId19"/>
    <p:sldId id="278" r:id="rId20"/>
    <p:sldId id="264" r:id="rId21"/>
    <p:sldId id="265" r:id="rId22"/>
    <p:sldId id="274" r:id="rId23"/>
    <p:sldId id="275" r:id="rId24"/>
    <p:sldId id="294" r:id="rId25"/>
    <p:sldId id="295" r:id="rId26"/>
    <p:sldId id="296" r:id="rId27"/>
    <p:sldId id="314" r:id="rId28"/>
    <p:sldId id="315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2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76FE21-FFE1-4785-B3A7-AB871BCF489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450EED4-D7CF-4937-8D8F-BBC4AEB39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lead-poisoning-and-health" TargetMode="External"/><Relationship Id="rId2" Type="http://schemas.openxmlformats.org/officeDocument/2006/relationships/hyperlink" Target="https://www.ncbi.nlm.nih.gov/pmc/articles/PMC496189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biomed.biomedcentral.com/articles/10.1186/1742-4682-10-1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METALLIC Irritant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53340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Dr </a:t>
            </a:r>
            <a:r>
              <a:rPr lang="en-US" dirty="0" err="1">
                <a:solidFill>
                  <a:schemeClr val="tx2"/>
                </a:solidFill>
              </a:rPr>
              <a:t>Filza</a:t>
            </a:r>
            <a:r>
              <a:rPr lang="en-US" dirty="0">
                <a:solidFill>
                  <a:schemeClr val="tx2"/>
                </a:solidFill>
              </a:rPr>
              <a:t> Ali</a:t>
            </a:r>
          </a:p>
          <a:p>
            <a:r>
              <a:rPr lang="en-US" dirty="0">
                <a:solidFill>
                  <a:schemeClr val="tx2"/>
                </a:solidFill>
              </a:rPr>
              <a:t>Dr G</a:t>
            </a:r>
            <a:r>
              <a:rPr lang="en-US">
                <a:solidFill>
                  <a:schemeClr val="tx2"/>
                </a:solidFill>
              </a:rPr>
              <a:t>ulzaib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Forensic Medicine &amp; Toxicology</a:t>
            </a:r>
          </a:p>
        </p:txBody>
      </p:sp>
    </p:spTree>
    <p:extLst>
      <p:ext uri="{BB962C8B-B14F-4D97-AF65-F5344CB8AC3E}">
        <p14:creationId xmlns:p14="http://schemas.microsoft.com/office/powerpoint/2010/main" val="108331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066800"/>
            <a:ext cx="867833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91813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Poisoning: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Tetraethyl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lead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:lead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encephalopathy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headache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sleeplessness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Tremors of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eyes,mouth,fingers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loss of vision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Convulsions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insanity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96833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Fatal Dose Fatal Period: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Fatal Period: </a:t>
            </a:r>
            <a:r>
              <a:rPr lang="en-US" sz="2800" dirty="0"/>
              <a:t>2-3 days 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Fatal Dose:</a:t>
            </a:r>
            <a:r>
              <a:rPr lang="en-US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Lead Acetate…..20grams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Lead Carbonate …..4grams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Pure tetra ethyl Lead…..1-2 drops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86600" y="0"/>
            <a:ext cx="20574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417319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Treatment: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000" u="sng" dirty="0">
                <a:latin typeface="Arial" pitchFamily="34" charset="0"/>
                <a:cs typeface="Arial" pitchFamily="34" charset="0"/>
              </a:rPr>
              <a:t>Stomach wash: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1%magnesium/sodium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sulphate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000" u="sng" dirty="0">
                <a:latin typeface="Arial" pitchFamily="34" charset="0"/>
                <a:cs typeface="Arial" pitchFamily="34" charset="0"/>
              </a:rPr>
              <a:t>Morphine: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for pain</a:t>
            </a:r>
          </a:p>
          <a:p>
            <a:pPr marL="571500" indent="-571500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000" u="sng" dirty="0">
                <a:latin typeface="Arial" pitchFamily="34" charset="0"/>
                <a:cs typeface="Arial" pitchFamily="34" charset="0"/>
              </a:rPr>
              <a:t>Chelating agents: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EDTA,penicillamine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71500" indent="-571500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000" u="sng" dirty="0">
                <a:latin typeface="Arial" pitchFamily="34" charset="0"/>
                <a:cs typeface="Arial" pitchFamily="34" charset="0"/>
              </a:rPr>
              <a:t>Wash with </a:t>
            </a:r>
            <a:r>
              <a:rPr lang="en-US" sz="3000" u="sng" dirty="0" err="1">
                <a:latin typeface="Arial" pitchFamily="34" charset="0"/>
                <a:cs typeface="Arial" pitchFamily="34" charset="0"/>
              </a:rPr>
              <a:t>kerosine</a:t>
            </a:r>
            <a:r>
              <a:rPr lang="en-US" sz="3000" u="sng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within 15min in case of poisoning with Tetraethyl lead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427711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poisoning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Plumbism</a:t>
            </a:r>
            <a:r>
              <a:rPr lang="en-US" sz="36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u="sng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Saturnism</a:t>
            </a:r>
            <a:r>
              <a:rPr lang="en-US" sz="36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Saturnine.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Facial pallor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Around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mouth,earliest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and most consistent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sign,due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to 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vasospasm.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 startAt="2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Anemia with punctate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basophilia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Hypochromic anemia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Reticulocytosis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Poikilocytosis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119955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 Increase in mononuclear cells</a:t>
            </a:r>
          </a:p>
          <a:p>
            <a:pPr marL="571500" indent="-514350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Decrease in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polymorphonuclear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cells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3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Punctate </a:t>
            </a:r>
            <a:r>
              <a:rPr lang="en-US" sz="3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basophilia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   Dark blue pin head like spots in     cytoplasm of RBC’s, stain with basic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dyes,due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to toxic action of lead on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porphyrin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meta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microgm/day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04845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6096000" cy="5715000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tx2"/>
              </a:buClr>
              <a:buFont typeface="+mj-lt"/>
              <a:buAutoNum type="arabicPeriod" startAt="4"/>
            </a:pP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Lead line: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Blue black line in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gums,color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is due to hydrogen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sulphide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Clr>
                <a:schemeClr val="tx2"/>
              </a:buClr>
              <a:buFont typeface="+mj-lt"/>
              <a:buAutoNum type="arabicPeriod" startAt="5"/>
            </a:pP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Colic and constipation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“dry belly ache”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>
              <a:buClr>
                <a:schemeClr val="tx2"/>
              </a:buClr>
              <a:buFont typeface="+mj-lt"/>
              <a:buAutoNum type="arabicPeriod" startAt="6"/>
            </a:pP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Encephalopathy:</a:t>
            </a:r>
          </a:p>
          <a:p>
            <a:pPr marL="742950" indent="-742950">
              <a:buClr>
                <a:schemeClr val="tx2"/>
              </a:buClr>
              <a:buFont typeface="+mj-lt"/>
              <a:buAutoNum type="arabicPeriod" startAt="6"/>
            </a:pPr>
            <a:r>
              <a:rPr lang="en-US" sz="3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Renovascular</a:t>
            </a: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changes:           </a:t>
            </a:r>
          </a:p>
        </p:txBody>
      </p:sp>
      <p:pic>
        <p:nvPicPr>
          <p:cNvPr id="4" name="Picture 2" descr="http://lifecaremedi.files.wordpress.com/2012/04/m3250010-lead_lines_on_gum_due_to_lead_poisoning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74" y="990600"/>
            <a:ext cx="2678116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02793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Paralysis: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Foot drop &amp; wrist drop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Reproductive system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Sterility in both sexes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Amenorrhea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Menorrhagia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General: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Weakness,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Anorexia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Headache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789882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1773470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73760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3000" cy="633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357527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91399" cy="5635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18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r>
              <a:rPr lang="en-US" sz="4900" b="1" dirty="0"/>
              <a:t>Diagnosis: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Blood :</a:t>
            </a:r>
          </a:p>
          <a:p>
            <a:pPr marL="400050" indent="-40005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More than 200 punctate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basophilia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cells/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cmm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marL="400050" indent="-40005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0.25mg of lead/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litre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of urine</a:t>
            </a:r>
          </a:p>
          <a:p>
            <a:pPr marL="0" indent="0">
              <a:lnSpc>
                <a:spcPct val="170000"/>
              </a:lnSpc>
              <a:buClr>
                <a:schemeClr val="tx2"/>
              </a:buClr>
              <a:buNone/>
            </a:pPr>
            <a:r>
              <a:rPr lang="en-US" sz="44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Urine:</a:t>
            </a:r>
          </a:p>
          <a:p>
            <a:pPr marL="400050" indent="-40005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Excretion of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porphyrins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in urine</a:t>
            </a:r>
          </a:p>
          <a:p>
            <a:pPr marL="0" indent="0">
              <a:buNone/>
            </a:pPr>
            <a:r>
              <a:rPr lang="en-US" sz="44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On X-ray:</a:t>
            </a:r>
          </a:p>
          <a:p>
            <a:pPr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Transverse opaque bands at the end of long bones in children.</a:t>
            </a:r>
          </a:p>
          <a:p>
            <a:pPr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 Liver is opaque in case of tetra ethyl poisoning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4221618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b="1" dirty="0"/>
              <a:t>Treatment Of Chronic Poisoning: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Treatment: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Chelating Agents: ETDA, BAL,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Penicillamine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65356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ingradiology.com/caseofweek/caseoftheweekpix/cow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5816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58050" y="0"/>
            <a:ext cx="188595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50355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nntech.com/images/Water%20Borne%20Diseases/Lead-pois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62659" cy="545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367729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2"/>
              </a:rPr>
              <a:t>https://www.ncbi.nlm.nih.gov/pmc/articles/PMC4961898/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3"/>
              </a:rPr>
              <a:t>https://www.who.int/news-room/fact-sheets/detail/lead-poisoning-and-health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4"/>
              </a:rPr>
              <a:t>https://tbiomed.biomedcentral.com/articles/10.1186/1742-4682-10-13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https://www.amjmed.com/article/0002-9343(72)90015-0/abstract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788864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dirty="0">
                <a:solidFill>
                  <a:srgbClr val="995733"/>
                </a:solidFill>
                <a:latin typeface="Cambria"/>
              </a:rPr>
              <a:t>SOCIAL AND ENVIRONMENTAL JUSTICE CONCERNS: </a:t>
            </a:r>
            <a:r>
              <a:rPr lang="en-US" dirty="0"/>
              <a:t>Research work to determine the practicality and feasibility of carrying out remedial work to reduce, limit, or eliminate exposures harmful to the public.</a:t>
            </a: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dirty="0">
                <a:solidFill>
                  <a:srgbClr val="995733"/>
                </a:solidFill>
                <a:latin typeface="Cambria"/>
              </a:rPr>
              <a:t>LOOKING AHEAD TO WHAT MUST BE DONE: </a:t>
            </a:r>
            <a:r>
              <a:rPr lang="en-US" dirty="0"/>
              <a:t>In the case of lead, preventing exposure is the only method known to be effective in reducing the risk of adverse health outcomes.</a:t>
            </a:r>
            <a:endParaRPr lang="en-US" dirty="0">
              <a:solidFill>
                <a:srgbClr val="995733"/>
              </a:solidFill>
              <a:latin typeface="Cambria"/>
            </a:endParaRP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dirty="0">
                <a:solidFill>
                  <a:srgbClr val="995733"/>
                </a:solidFill>
                <a:latin typeface="Cambria"/>
              </a:rPr>
              <a:t>HUMAN PROTECTION: </a:t>
            </a:r>
            <a:r>
              <a:rPr lang="en-US" dirty="0"/>
              <a:t>Work place protection and prevention should be made to avoid unnecessary exposure. 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01000" y="0"/>
            <a:ext cx="1143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4164684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876800"/>
          </a:xfrm>
        </p:spPr>
        <p:txBody>
          <a:bodyPr/>
          <a:lstStyle/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Treatment will depend on the underlying cause.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If victim received with lead poisoning , remove the source  of poison 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Health education and awareness 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Screening of family members 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Involving high authorities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5600" y="0"/>
            <a:ext cx="24384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584556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0"/>
            <a:ext cx="61722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724" y="2054655"/>
            <a:ext cx="6172200" cy="366034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38B6E-EEE9-AF0D-6B92-93D948D0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-30480"/>
            <a:ext cx="68580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709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90358" cy="4894901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62200"/>
            <a:ext cx="1447800" cy="1846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D06C6-C7D8-F9FD-9BC1-1E147DC3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-30480"/>
            <a:ext cx="68580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tx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7678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Motto of RMU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3" y="1938346"/>
            <a:ext cx="6324917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66BDB-964D-D567-FF4D-5673F0C6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-30480"/>
            <a:ext cx="685800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64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VISION OF RMU</a:t>
            </a:r>
            <a:br>
              <a:rPr lang="en-US" b="1" dirty="0"/>
            </a:br>
            <a:r>
              <a:rPr lang="en-US" b="1" dirty="0"/>
              <a:t>THE DREAM/ TOMORROW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876800"/>
          </a:xfrm>
        </p:spPr>
        <p:txBody>
          <a:bodyPr/>
          <a:lstStyle/>
          <a:p>
            <a:pPr marL="338138" indent="-33813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338138" algn="l"/>
              </a:tabLst>
              <a:defRPr/>
            </a:pPr>
            <a:r>
              <a:rPr lang="en-US" dirty="0"/>
              <a:t>To impart evidence based research oriented medical education</a:t>
            </a:r>
          </a:p>
          <a:p>
            <a:pPr marL="338138" indent="-33813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338138" algn="l"/>
              </a:tabLst>
              <a:defRPr/>
            </a:pPr>
            <a:r>
              <a:rPr lang="en-US" dirty="0"/>
              <a:t>To provide best possible patient care</a:t>
            </a:r>
          </a:p>
          <a:p>
            <a:pPr marL="338138" indent="-338138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tabLst>
                <a:tab pos="338138" algn="l"/>
              </a:tabLst>
              <a:defRPr/>
            </a:pPr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DCD00308-07EE-A7C1-8CB7-9303D249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7561" r="11351" b="8025"/>
          <a:stretch>
            <a:fillRect/>
          </a:stretch>
        </p:blipFill>
        <p:spPr bwMode="auto">
          <a:xfrm>
            <a:off x="8458200" y="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7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PROF Dr. UMAR’s LGIS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68580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16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756919"/>
          </a:xfrm>
        </p:spPr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3198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Classify the types of Inorganic metallic Irritant (Lead)</a:t>
            </a:r>
          </a:p>
          <a:p>
            <a:pPr marL="338138" indent="-338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Briefly describe its mechanism of action and clinical features of  Acute and Chronic Lead poisoning.  </a:t>
            </a:r>
          </a:p>
          <a:p>
            <a:pPr marL="338138" indent="-338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Mention the fatal dose, fatal period and management of lead poisoning in acute and chronic exposure.</a:t>
            </a:r>
          </a:p>
          <a:p>
            <a:pPr marL="338138" indent="-338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State the medicolegal importance of lead poisoning.   </a:t>
            </a:r>
          </a:p>
          <a:p>
            <a:pPr marL="338138" indent="-338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Briefly explain the autopsy findings of a victim of Lead poisoning.</a:t>
            </a:r>
          </a:p>
          <a:p>
            <a:pPr marL="338138" indent="-338138"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534400" y="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76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of Metallic Irritant </a:t>
            </a:r>
            <a:r>
              <a:rPr lang="en-US" sz="3600" b="1" dirty="0"/>
              <a:t>LEAD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  Lead Acetate….</a:t>
            </a:r>
            <a:r>
              <a:rPr lang="en-US" dirty="0">
                <a:latin typeface="Arial" pitchFamily="34" charset="0"/>
                <a:cs typeface="Arial" pitchFamily="34" charset="0"/>
              </a:rPr>
              <a:t> sugar of lead, salt of Saturn</a:t>
            </a:r>
            <a:endParaRPr lang="en-US" dirty="0"/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Lead Oxide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Lead Carbonate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Lead Tetra oxide…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sindur</a:t>
            </a:r>
            <a:endParaRPr lang="en-US" dirty="0"/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Lead Chromate</a:t>
            </a: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Tetraethyl Lead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351686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Lead: 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MOA: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Spasm of capillaries/arterioles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Fixation of lead in brain/peripheral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   nervous system.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0"/>
            <a:ext cx="1905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  <p:extLst>
      <p:ext uri="{BB962C8B-B14F-4D97-AF65-F5344CB8AC3E}">
        <p14:creationId xmlns:p14="http://schemas.microsoft.com/office/powerpoint/2010/main" val="2942795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468</TotalTime>
  <Words>903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Bell MT</vt:lpstr>
      <vt:lpstr>Cambria</vt:lpstr>
      <vt:lpstr>Times New Roman</vt:lpstr>
      <vt:lpstr>Wingdings</vt:lpstr>
      <vt:lpstr>Clarity</vt:lpstr>
      <vt:lpstr>METALLIC Irritant LEAD</vt:lpstr>
      <vt:lpstr>PowerPoint Presentation</vt:lpstr>
      <vt:lpstr>Motto of RMU</vt:lpstr>
      <vt:lpstr>VISION OF RMU THE DREAM/ TOMORROW</vt:lpstr>
      <vt:lpstr>PROF Dr. UMAR’s LGIS MODEL</vt:lpstr>
      <vt:lpstr>SEQUENCE OF LGIS</vt:lpstr>
      <vt:lpstr>LEARNING OBJECTIVES:</vt:lpstr>
      <vt:lpstr>Classification of Metallic Irritant LEAD</vt:lpstr>
      <vt:lpstr>Lead: Mechanism Of Action</vt:lpstr>
      <vt:lpstr>PowerPoint Presentation</vt:lpstr>
      <vt:lpstr>Acute Poisoning:</vt:lpstr>
      <vt:lpstr>Fatal Dose Fatal Period:</vt:lpstr>
      <vt:lpstr> Treatment:</vt:lpstr>
      <vt:lpstr>Chronic poisoning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Diagnosis: </vt:lpstr>
      <vt:lpstr>Treatment Of Chronic Poisoning: </vt:lpstr>
      <vt:lpstr>PowerPoint Presentation</vt:lpstr>
      <vt:lpstr>PowerPoint Presentation</vt:lpstr>
      <vt:lpstr>RESEARCH</vt:lpstr>
      <vt:lpstr>BIOMEDICAL ETHICS</vt:lpstr>
      <vt:lpstr>FAMILY MEDICINE</vt:lpstr>
      <vt:lpstr>How To Access Digital Library</vt:lpstr>
      <vt:lpstr>TEXT BOOKS &amp; PRACTICAL NOTEBOOK: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Irritant-4</dc:title>
  <dc:creator>asdf</dc:creator>
  <cp:lastModifiedBy>54</cp:lastModifiedBy>
  <cp:revision>99</cp:revision>
  <dcterms:created xsi:type="dcterms:W3CDTF">2012-06-21T08:43:10Z</dcterms:created>
  <dcterms:modified xsi:type="dcterms:W3CDTF">2025-02-25T10:27:25Z</dcterms:modified>
</cp:coreProperties>
</file>