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8" r:id="rId19"/>
    <p:sldId id="279" r:id="rId20"/>
    <p:sldId id="288" r:id="rId21"/>
    <p:sldId id="289" r:id="rId22"/>
    <p:sldId id="290" r:id="rId23"/>
    <p:sldId id="291" r:id="rId24"/>
    <p:sldId id="294" r:id="rId25"/>
    <p:sldId id="296" r:id="rId26"/>
    <p:sldId id="297" r:id="rId27"/>
    <p:sldId id="299" r:id="rId28"/>
    <p:sldId id="300" r:id="rId29"/>
    <p:sldId id="301" r:id="rId30"/>
    <p:sldId id="303" r:id="rId31"/>
    <p:sldId id="305" r:id="rId32"/>
    <p:sldId id="306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b9753806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33b9753806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b9753806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33b9753806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b97538067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g33b9753806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b97538067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g33b9753806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3b9753806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33b9753806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3b97538067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g33b97538067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b97538067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g33b97538067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3b97538067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g33b97538067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3b9753806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g33b9753806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3b97538067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g33b97538067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0" name="Google Shape;4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9" name="Google Shape;4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7" name="Google Shape;5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3b97538067_0_3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3" name="Google Shape;523;g33b97538067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1" name="Google Shape;53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0" name="Google Shape;54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b97538067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7" name="Google Shape;547;g33b9753806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3b97538067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33b97538067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3b97538067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g33b97538067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3b97538067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33b97538067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8" name="Google Shape;58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5" name="Google Shape;59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b9753806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33b9753806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OBJECT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104985" y="532891"/>
            <a:ext cx="101328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16187" y="1657603"/>
            <a:ext cx="82287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None/>
              <a:defRPr sz="2600" i="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None/>
              <a:defRPr sz="26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None/>
              <a:defRPr sz="2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None/>
              <a:defRPr sz="26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None/>
              <a:defRPr sz="2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None/>
              <a:defRPr sz="2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None/>
              <a:defRPr sz="2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None/>
              <a:defRPr sz="2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2600"/>
              <a:buFont typeface="Calibri"/>
              <a:buNone/>
              <a:defRPr sz="26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l="3241" r="9376"/>
          <a:stretch/>
        </p:blipFill>
        <p:spPr>
          <a:xfrm>
            <a:off x="0" y="-11500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568025" y="103625"/>
            <a:ext cx="849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Achondroplasia</a:t>
            </a:r>
            <a:endParaRPr dirty="0"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568025" y="1853450"/>
            <a:ext cx="114147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Disease most associated with human dwarfism</a:t>
            </a:r>
            <a:r>
              <a:rPr lang="en-US" dirty="0"/>
              <a:t>.</a:t>
            </a:r>
            <a:br>
              <a:rPr lang="en-US" dirty="0"/>
            </a:b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Occurs in </a:t>
            </a:r>
            <a:r>
              <a:rPr lang="en-US" b="1" dirty="0"/>
              <a:t>1 in 15,000 to 17,000 people</a:t>
            </a:r>
            <a:r>
              <a:rPr lang="en-US" dirty="0"/>
              <a:t>.</a:t>
            </a:r>
            <a:br>
              <a:rPr lang="en-US" dirty="0"/>
            </a:b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Caused by a missense mutation</a:t>
            </a:r>
            <a:r>
              <a:rPr lang="en-US" dirty="0"/>
              <a:t> in the </a:t>
            </a:r>
            <a:r>
              <a:rPr lang="en-US" b="1" dirty="0"/>
              <a:t>FGFR3</a:t>
            </a:r>
            <a:r>
              <a:rPr lang="en-US" dirty="0"/>
              <a:t> gene, which affects the growth and development of bones. This mutation leads to abnormal cartilage formation, resulting in short stature and other skeletal abnormalities.</a:t>
            </a:r>
            <a:br>
              <a:rPr lang="en-US" dirty="0"/>
            </a:b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90" name="Google Shape;19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6875" y="1241477"/>
            <a:ext cx="3176100" cy="21119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8711125" y="51425"/>
            <a:ext cx="31761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568025" y="103625"/>
            <a:ext cx="849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Phenotype &amp; Symptoms</a:t>
            </a:r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568025" y="1853450"/>
            <a:ext cx="114147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Height</a:t>
            </a:r>
            <a:r>
              <a:rPr lang="en-US"/>
              <a:t>: Individuals with achondroplasia typically have a height of around </a:t>
            </a:r>
            <a:r>
              <a:rPr lang="en-US" b="1"/>
              <a:t>4 feet</a:t>
            </a:r>
            <a:r>
              <a:rPr lang="en-US"/>
              <a:t>, with </a:t>
            </a:r>
            <a:r>
              <a:rPr lang="en-US" b="1"/>
              <a:t>short extremities</a:t>
            </a:r>
            <a:r>
              <a:rPr lang="en-US"/>
              <a:t>. They may also exhibit </a:t>
            </a:r>
            <a:r>
              <a:rPr lang="en-US" b="1"/>
              <a:t>slight to moderate obesity</a:t>
            </a:r>
            <a:r>
              <a:rPr lang="en-US"/>
              <a:t> and a </a:t>
            </a:r>
            <a:r>
              <a:rPr lang="en-US" b="1"/>
              <a:t>large head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Delays and Complications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Delayed motor milestones</a:t>
            </a:r>
            <a:r>
              <a:rPr lang="en-US" sz="2600"/>
              <a:t> (e.g., walking or sitting).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Bowing of the lower legs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Frequent ear infections</a:t>
            </a:r>
            <a:r>
              <a:rPr lang="en-US" sz="2600"/>
              <a:t> due to a </a:t>
            </a:r>
            <a:r>
              <a:rPr lang="en-US" sz="2600" b="1"/>
              <a:t>short Eustachian tube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Breathing difficulties</a:t>
            </a:r>
            <a:r>
              <a:rPr lang="en-US" sz="2600"/>
              <a:t> caused by </a:t>
            </a:r>
            <a:r>
              <a:rPr lang="en-US" sz="2600" b="1"/>
              <a:t>airway restriction</a:t>
            </a:r>
            <a:r>
              <a:rPr lang="en-US" sz="2600"/>
              <a:t>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Mortality</a:t>
            </a:r>
            <a:r>
              <a:rPr lang="en-US"/>
              <a:t>: Around </a:t>
            </a:r>
            <a:r>
              <a:rPr lang="en-US" b="1"/>
              <a:t>2-5% of infants</a:t>
            </a:r>
            <a:r>
              <a:rPr lang="en-US"/>
              <a:t> with achondroplasia may die due to complications associated with the condition.</a:t>
            </a:r>
            <a:br>
              <a:rPr lang="en-US"/>
            </a:b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sp>
        <p:nvSpPr>
          <p:cNvPr id="199" name="Google Shape;19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8711125" y="51425"/>
            <a:ext cx="31761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424"/>
            <a:ext cx="10311864" cy="68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07" name="Google Shape;207;p29"/>
          <p:cNvSpPr txBox="1"/>
          <p:nvPr/>
        </p:nvSpPr>
        <p:spPr>
          <a:xfrm>
            <a:off x="9625425" y="51425"/>
            <a:ext cx="22617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8711125" y="51425"/>
            <a:ext cx="31761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21849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20" name="Google Shape;220;p31"/>
          <p:cNvSpPr txBox="1"/>
          <p:nvPr/>
        </p:nvSpPr>
        <p:spPr>
          <a:xfrm flipH="1">
            <a:off x="9221250" y="199575"/>
            <a:ext cx="2743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"/>
            <a:ext cx="9144000" cy="683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SzPts val="1100"/>
            </a:pPr>
            <a:r>
              <a:rPr lang="en-US" dirty="0"/>
              <a:t>Acquired Metabolic Bone Diseases</a:t>
            </a:r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838200" y="1538425"/>
            <a:ext cx="107544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The </a:t>
            </a:r>
            <a:r>
              <a:rPr lang="en-US" b="1" dirty="0"/>
              <a:t>acquired metabolic bone diseases</a:t>
            </a:r>
            <a:r>
              <a:rPr lang="en-US" dirty="0"/>
              <a:t> include: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Osteoporosis</a:t>
            </a:r>
            <a:r>
              <a:rPr lang="en-US" dirty="0"/>
              <a:t>: Weakened bones, increased fracture risk.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 err="1"/>
              <a:t>Osteomalacia</a:t>
            </a:r>
            <a:r>
              <a:rPr lang="en-US" dirty="0"/>
              <a:t>: Softening of bones due to vitamin D, calcium, or phosphate deficiency.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Skeletal changes of hyperparathyroidism</a:t>
            </a:r>
            <a:r>
              <a:rPr lang="en-US" dirty="0"/>
              <a:t>: Bone weakening from excessive parathyroid hormone.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Chronic renal failure (renal osteodystrophy)</a:t>
            </a:r>
            <a:r>
              <a:rPr lang="en-US" dirty="0"/>
              <a:t>: Bone mineralization issues due to kidney failure.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Osteitis deformans (Paget's disease of bone)</a:t>
            </a:r>
            <a:r>
              <a:rPr lang="en-US" dirty="0"/>
              <a:t>: Abnormal bone remodeling causing bone enlargement and deformation.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28" name="Google Shape;22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29" name="Google Shape;229;p32"/>
          <p:cNvSpPr txBox="1"/>
          <p:nvPr/>
        </p:nvSpPr>
        <p:spPr>
          <a:xfrm flipH="1">
            <a:off x="9221250" y="199575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Osteoporosis</a:t>
            </a:r>
            <a:endParaRPr/>
          </a:p>
        </p:txBody>
      </p:sp>
      <p:sp>
        <p:nvSpPr>
          <p:cNvPr id="235" name="Google Shape;235;p33"/>
          <p:cNvSpPr txBox="1">
            <a:spLocks noGrp="1"/>
          </p:cNvSpPr>
          <p:nvPr>
            <p:ph type="body" idx="1"/>
          </p:nvPr>
        </p:nvSpPr>
        <p:spPr>
          <a:xfrm>
            <a:off x="838200" y="1538425"/>
            <a:ext cx="5142186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US" sz="2600" dirty="0"/>
              <a:t>Decreased volume of mineralized bone per unit of bone</a:t>
            </a:r>
            <a:endParaRPr sz="26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2600" dirty="0"/>
              <a:t>Cortical thinning and increased porosity</a:t>
            </a:r>
            <a:endParaRPr sz="26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2600" dirty="0"/>
              <a:t>Decreased number and thickness of trabeculae</a:t>
            </a:r>
            <a:endParaRPr sz="26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2600" dirty="0"/>
              <a:t>Decreased bone strength</a:t>
            </a:r>
            <a:endParaRPr sz="26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2600" dirty="0"/>
              <a:t>Increased risk of fracture</a:t>
            </a:r>
            <a:endParaRPr sz="2600" dirty="0"/>
          </a:p>
        </p:txBody>
      </p:sp>
      <p:sp>
        <p:nvSpPr>
          <p:cNvPr id="236" name="Google Shape;23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37" name="Google Shape;237;p33"/>
          <p:cNvSpPr txBox="1"/>
          <p:nvPr/>
        </p:nvSpPr>
        <p:spPr>
          <a:xfrm flipH="1">
            <a:off x="9221250" y="199575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45;p34">
            <a:extLst>
              <a:ext uri="{FF2B5EF4-FFF2-40B4-BE49-F238E27FC236}">
                <a16:creationId xmlns:a16="http://schemas.microsoft.com/office/drawing/2014/main" id="{7F0D880F-FDFB-4E02-9DC6-2F425086D3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5010" y="1110068"/>
            <a:ext cx="3978790" cy="26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54;p35">
            <a:extLst>
              <a:ext uri="{FF2B5EF4-FFF2-40B4-BE49-F238E27FC236}">
                <a16:creationId xmlns:a16="http://schemas.microsoft.com/office/drawing/2014/main" id="{4FB2BCD3-B167-488D-9922-B020ADD77B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5010" y="3752193"/>
            <a:ext cx="3978790" cy="24921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4B38F4-D8B5-48D6-9D33-8D32B54F8051}"/>
              </a:ext>
            </a:extLst>
          </p:cNvPr>
          <p:cNvSpPr txBox="1"/>
          <p:nvPr/>
        </p:nvSpPr>
        <p:spPr>
          <a:xfrm>
            <a:off x="7462345" y="702571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Normal Bone</a:t>
            </a:r>
            <a:endParaRPr lang="en-PK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F5877-3B12-4F39-B4EC-6010C8797C64}"/>
              </a:ext>
            </a:extLst>
          </p:cNvPr>
          <p:cNvSpPr txBox="1"/>
          <p:nvPr/>
        </p:nvSpPr>
        <p:spPr>
          <a:xfrm>
            <a:off x="7499135" y="6288804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Osteoporotic  Bone</a:t>
            </a:r>
            <a:endParaRPr lang="en-PK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Osteoporosis</a:t>
            </a:r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1"/>
          </p:nvPr>
        </p:nvSpPr>
        <p:spPr>
          <a:xfrm>
            <a:off x="838200" y="1538425"/>
            <a:ext cx="107544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Decrease in bone density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Thinning and increased porosity of the bone cortices and trabeculae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As a clinical term: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Generalized loss of bone density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Skeletal fragility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Bone pain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Pathological fractures (spine, wrist, hip, ribs)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Particularly in postmenopausal women and both genders</a:t>
            </a:r>
            <a:endParaRPr dirty="0"/>
          </a:p>
        </p:txBody>
      </p:sp>
      <p:sp>
        <p:nvSpPr>
          <p:cNvPr id="262" name="Google Shape;26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63" name="Google Shape;263;p36"/>
          <p:cNvSpPr txBox="1"/>
          <p:nvPr/>
        </p:nvSpPr>
        <p:spPr>
          <a:xfrm flipH="1">
            <a:off x="9221250" y="199575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Osteoporosis</a:t>
            </a:r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body" idx="1"/>
          </p:nvPr>
        </p:nvSpPr>
        <p:spPr>
          <a:xfrm>
            <a:off x="462455" y="992700"/>
            <a:ext cx="5153746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Primary osteoporosis</a:t>
            </a:r>
            <a:r>
              <a:rPr lang="en-US" dirty="0"/>
              <a:t>, unrelated to other diseases, is classified by age groups into: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Postmenopausal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Senile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Idiopathic (premenopausal women and younger men)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Juvenile</a:t>
            </a:r>
            <a:endParaRPr sz="26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Postmenopausal osteoporosis</a:t>
            </a:r>
            <a:r>
              <a:rPr lang="en-US" dirty="0"/>
              <a:t> is the most frequent form of osteoporosis and the most common metabolic bone disease.</a:t>
            </a:r>
            <a:endParaRPr b="1" dirty="0"/>
          </a:p>
        </p:txBody>
      </p:sp>
      <p:sp>
        <p:nvSpPr>
          <p:cNvPr id="270" name="Google Shape;27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71" name="Google Shape;271;p37"/>
          <p:cNvSpPr txBox="1"/>
          <p:nvPr/>
        </p:nvSpPr>
        <p:spPr>
          <a:xfrm flipH="1">
            <a:off x="9221250" y="199575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85;p39">
            <a:extLst>
              <a:ext uri="{FF2B5EF4-FFF2-40B4-BE49-F238E27FC236}">
                <a16:creationId xmlns:a16="http://schemas.microsoft.com/office/drawing/2014/main" id="{7A413627-455A-4849-B652-393F5F3EC9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9774" y="1483750"/>
            <a:ext cx="6274676" cy="48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" y="1"/>
            <a:ext cx="104090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78" name="Google Shape;278;p38"/>
          <p:cNvSpPr txBox="1"/>
          <p:nvPr/>
        </p:nvSpPr>
        <p:spPr>
          <a:xfrm flipH="1">
            <a:off x="9221250" y="199575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30067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and Acquired Disorders of Bone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9305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CNS &amp; Psychiatry II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4th year MBBS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45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Diseases Of Mineralization: Osteomalacia And Rickets</a:t>
            </a:r>
            <a:endParaRPr/>
          </a:p>
        </p:txBody>
      </p:sp>
      <p:sp>
        <p:nvSpPr>
          <p:cNvPr id="345" name="Google Shape;345;p47"/>
          <p:cNvSpPr txBox="1">
            <a:spLocks noGrp="1"/>
          </p:cNvSpPr>
          <p:nvPr>
            <p:ph type="body" idx="1"/>
          </p:nvPr>
        </p:nvSpPr>
        <p:spPr>
          <a:xfrm>
            <a:off x="838200" y="1538425"/>
            <a:ext cx="10754400" cy="5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Osteomalacia</a:t>
            </a:r>
            <a:r>
              <a:rPr lang="en-US"/>
              <a:t> is a term used to encompass a group of diseases in adults, characterized by: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Delay in mineralization as osteoid is laid down.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Rickets</a:t>
            </a:r>
            <a:r>
              <a:rPr lang="en-US"/>
              <a:t> is the equivalent term used in children, where the disease manifests particularly at the growth areas of bone.</a:t>
            </a:r>
            <a:endParaRPr b="1"/>
          </a:p>
        </p:txBody>
      </p:sp>
      <p:sp>
        <p:nvSpPr>
          <p:cNvPr id="346" name="Google Shape;34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47" name="Google Shape;347;p47"/>
          <p:cNvSpPr txBox="1"/>
          <p:nvPr/>
        </p:nvSpPr>
        <p:spPr>
          <a:xfrm flipH="1">
            <a:off x="9221250" y="199575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45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Rickets and Osteomalacia Causes</a:t>
            </a:r>
            <a:endParaRPr/>
          </a:p>
        </p:txBody>
      </p:sp>
      <p:sp>
        <p:nvSpPr>
          <p:cNvPr id="353" name="Google Shape;353;p48"/>
          <p:cNvSpPr txBox="1">
            <a:spLocks noGrp="1"/>
          </p:cNvSpPr>
          <p:nvPr>
            <p:ph type="body" idx="1"/>
          </p:nvPr>
        </p:nvSpPr>
        <p:spPr>
          <a:xfrm>
            <a:off x="838200" y="1538425"/>
            <a:ext cx="10754400" cy="5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Deficiency or abnormal metabolism of vitamin D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Deficiency or abnormal utilization/excretion of inorganic phosphate (Pi)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Vitamin D Deficiency may be due to: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A dietary lack of the vitamin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Insufficient ultraviolet exposure to form endogenous vitamin D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Most commonly, malabsorption interfering with the intestinal absorption of fats and fat-soluble vitamin 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/>
              <a:t>Abnormal metabolism of vitamin D</a:t>
            </a:r>
            <a:r>
              <a:rPr lang="en-US"/>
              <a:t> commonly occurs in </a:t>
            </a:r>
            <a:r>
              <a:rPr lang="en-US" b="1"/>
              <a:t>chronic renal failure</a:t>
            </a:r>
            <a:r>
              <a:rPr lang="en-US"/>
              <a:t>.</a:t>
            </a:r>
            <a:endParaRPr b="1"/>
          </a:p>
        </p:txBody>
      </p:sp>
      <p:sp>
        <p:nvSpPr>
          <p:cNvPr id="354" name="Google Shape;35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55" name="Google Shape;355;p48"/>
          <p:cNvSpPr txBox="1"/>
          <p:nvPr/>
        </p:nvSpPr>
        <p:spPr>
          <a:xfrm flipH="1">
            <a:off x="9221250" y="199575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49"/>
          <p:cNvGrpSpPr/>
          <p:nvPr/>
        </p:nvGrpSpPr>
        <p:grpSpPr>
          <a:xfrm>
            <a:off x="3283721" y="116476"/>
            <a:ext cx="4013706" cy="6741275"/>
            <a:chOff x="2590800" y="304797"/>
            <a:chExt cx="4276725" cy="6553198"/>
          </a:xfrm>
        </p:grpSpPr>
        <p:pic>
          <p:nvPicPr>
            <p:cNvPr id="361" name="Google Shape;361;p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67000" y="304797"/>
              <a:ext cx="4200525" cy="6553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49"/>
            <p:cNvSpPr/>
            <p:nvPr/>
          </p:nvSpPr>
          <p:spPr>
            <a:xfrm>
              <a:off x="2590800" y="533400"/>
              <a:ext cx="3352800" cy="2514600"/>
            </a:xfrm>
            <a:custGeom>
              <a:avLst/>
              <a:gdLst/>
              <a:ahLst/>
              <a:cxnLst/>
              <a:rect l="l" t="t" r="r" b="b"/>
              <a:pathLst>
                <a:path w="3352800" h="2514600" extrusionOk="0">
                  <a:moveTo>
                    <a:pt x="990600" y="1562100"/>
                  </a:moveTo>
                  <a:lnTo>
                    <a:pt x="993588" y="1547252"/>
                  </a:lnTo>
                  <a:lnTo>
                    <a:pt x="1001744" y="1535144"/>
                  </a:lnTo>
                  <a:lnTo>
                    <a:pt x="1013852" y="1526988"/>
                  </a:lnTo>
                  <a:lnTo>
                    <a:pt x="1028700" y="1524000"/>
                  </a:lnTo>
                  <a:lnTo>
                    <a:pt x="1562100" y="1524000"/>
                  </a:lnTo>
                  <a:lnTo>
                    <a:pt x="1576947" y="1526988"/>
                  </a:lnTo>
                  <a:lnTo>
                    <a:pt x="1589055" y="1535144"/>
                  </a:lnTo>
                  <a:lnTo>
                    <a:pt x="1597211" y="1547252"/>
                  </a:lnTo>
                  <a:lnTo>
                    <a:pt x="1600200" y="1562100"/>
                  </a:lnTo>
                  <a:lnTo>
                    <a:pt x="1600200" y="1714500"/>
                  </a:lnTo>
                  <a:lnTo>
                    <a:pt x="1597211" y="1729347"/>
                  </a:lnTo>
                  <a:lnTo>
                    <a:pt x="1589055" y="1741455"/>
                  </a:lnTo>
                  <a:lnTo>
                    <a:pt x="1576947" y="1749611"/>
                  </a:lnTo>
                  <a:lnTo>
                    <a:pt x="1562100" y="1752600"/>
                  </a:lnTo>
                  <a:lnTo>
                    <a:pt x="1028700" y="1752600"/>
                  </a:lnTo>
                  <a:lnTo>
                    <a:pt x="1013852" y="1749611"/>
                  </a:lnTo>
                  <a:lnTo>
                    <a:pt x="1001744" y="1741455"/>
                  </a:lnTo>
                  <a:lnTo>
                    <a:pt x="993588" y="1729347"/>
                  </a:lnTo>
                  <a:lnTo>
                    <a:pt x="990600" y="1714500"/>
                  </a:lnTo>
                  <a:lnTo>
                    <a:pt x="990600" y="1562100"/>
                  </a:lnTo>
                  <a:close/>
                </a:path>
                <a:path w="3352800" h="2514600" extrusionOk="0">
                  <a:moveTo>
                    <a:pt x="0" y="2260600"/>
                  </a:moveTo>
                  <a:lnTo>
                    <a:pt x="3990" y="2240821"/>
                  </a:lnTo>
                  <a:lnTo>
                    <a:pt x="14874" y="2224674"/>
                  </a:lnTo>
                  <a:lnTo>
                    <a:pt x="31021" y="2213790"/>
                  </a:lnTo>
                  <a:lnTo>
                    <a:pt x="50800" y="2209800"/>
                  </a:lnTo>
                  <a:lnTo>
                    <a:pt x="635000" y="2209800"/>
                  </a:lnTo>
                  <a:lnTo>
                    <a:pt x="654778" y="2213790"/>
                  </a:lnTo>
                  <a:lnTo>
                    <a:pt x="670925" y="2224674"/>
                  </a:lnTo>
                  <a:lnTo>
                    <a:pt x="681809" y="2240821"/>
                  </a:lnTo>
                  <a:lnTo>
                    <a:pt x="685800" y="2260600"/>
                  </a:lnTo>
                  <a:lnTo>
                    <a:pt x="685800" y="2463800"/>
                  </a:lnTo>
                  <a:lnTo>
                    <a:pt x="681809" y="2483578"/>
                  </a:lnTo>
                  <a:lnTo>
                    <a:pt x="670925" y="2499725"/>
                  </a:lnTo>
                  <a:lnTo>
                    <a:pt x="654778" y="2510609"/>
                  </a:lnTo>
                  <a:lnTo>
                    <a:pt x="635000" y="2514600"/>
                  </a:lnTo>
                  <a:lnTo>
                    <a:pt x="50800" y="2514600"/>
                  </a:lnTo>
                  <a:lnTo>
                    <a:pt x="31021" y="2510609"/>
                  </a:lnTo>
                  <a:lnTo>
                    <a:pt x="14874" y="2499725"/>
                  </a:lnTo>
                  <a:lnTo>
                    <a:pt x="3990" y="2483578"/>
                  </a:lnTo>
                  <a:lnTo>
                    <a:pt x="0" y="2463800"/>
                  </a:lnTo>
                  <a:lnTo>
                    <a:pt x="0" y="2260600"/>
                  </a:lnTo>
                  <a:close/>
                </a:path>
                <a:path w="3352800" h="2514600" extrusionOk="0">
                  <a:moveTo>
                    <a:pt x="381000" y="152400"/>
                  </a:moveTo>
                  <a:lnTo>
                    <a:pt x="1066800" y="152400"/>
                  </a:lnTo>
                </a:path>
                <a:path w="3352800" h="2514600" extrusionOk="0">
                  <a:moveTo>
                    <a:pt x="2362200" y="0"/>
                  </a:moveTo>
                  <a:lnTo>
                    <a:pt x="3352800" y="0"/>
                  </a:lnTo>
                </a:path>
              </a:pathLst>
            </a:custGeom>
            <a:noFill/>
            <a:ln w="3810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9"/>
            <p:cNvSpPr/>
            <p:nvPr/>
          </p:nvSpPr>
          <p:spPr>
            <a:xfrm>
              <a:off x="2819400" y="4267200"/>
              <a:ext cx="1828800" cy="609600"/>
            </a:xfrm>
            <a:custGeom>
              <a:avLst/>
              <a:gdLst/>
              <a:ahLst/>
              <a:cxnLst/>
              <a:rect l="l" t="t" r="r" b="b"/>
              <a:pathLst>
                <a:path w="1828800" h="609600" extrusionOk="0">
                  <a:moveTo>
                    <a:pt x="0" y="304800"/>
                  </a:moveTo>
                  <a:lnTo>
                    <a:pt x="9915" y="259772"/>
                  </a:lnTo>
                  <a:lnTo>
                    <a:pt x="38719" y="216792"/>
                  </a:lnTo>
                  <a:lnTo>
                    <a:pt x="84995" y="176330"/>
                  </a:lnTo>
                  <a:lnTo>
                    <a:pt x="147329" y="138860"/>
                  </a:lnTo>
                  <a:lnTo>
                    <a:pt x="184076" y="121394"/>
                  </a:lnTo>
                  <a:lnTo>
                    <a:pt x="224306" y="104853"/>
                  </a:lnTo>
                  <a:lnTo>
                    <a:pt x="267843" y="89296"/>
                  </a:lnTo>
                  <a:lnTo>
                    <a:pt x="314509" y="74783"/>
                  </a:lnTo>
                  <a:lnTo>
                    <a:pt x="364129" y="61371"/>
                  </a:lnTo>
                  <a:lnTo>
                    <a:pt x="416524" y="49120"/>
                  </a:lnTo>
                  <a:lnTo>
                    <a:pt x="471519" y="38090"/>
                  </a:lnTo>
                  <a:lnTo>
                    <a:pt x="528936" y="28338"/>
                  </a:lnTo>
                  <a:lnTo>
                    <a:pt x="588599" y="19925"/>
                  </a:lnTo>
                  <a:lnTo>
                    <a:pt x="650330" y="12909"/>
                  </a:lnTo>
                  <a:lnTo>
                    <a:pt x="713952" y="7350"/>
                  </a:lnTo>
                  <a:lnTo>
                    <a:pt x="779289" y="3306"/>
                  </a:lnTo>
                  <a:lnTo>
                    <a:pt x="846164" y="836"/>
                  </a:lnTo>
                  <a:lnTo>
                    <a:pt x="914400" y="0"/>
                  </a:lnTo>
                  <a:lnTo>
                    <a:pt x="982635" y="836"/>
                  </a:lnTo>
                  <a:lnTo>
                    <a:pt x="1049510" y="3306"/>
                  </a:lnTo>
                  <a:lnTo>
                    <a:pt x="1114847" y="7350"/>
                  </a:lnTo>
                  <a:lnTo>
                    <a:pt x="1178469" y="12909"/>
                  </a:lnTo>
                  <a:lnTo>
                    <a:pt x="1240200" y="19925"/>
                  </a:lnTo>
                  <a:lnTo>
                    <a:pt x="1299863" y="28338"/>
                  </a:lnTo>
                  <a:lnTo>
                    <a:pt x="1357280" y="38090"/>
                  </a:lnTo>
                  <a:lnTo>
                    <a:pt x="1412275" y="49120"/>
                  </a:lnTo>
                  <a:lnTo>
                    <a:pt x="1464670" y="61371"/>
                  </a:lnTo>
                  <a:lnTo>
                    <a:pt x="1514290" y="74783"/>
                  </a:lnTo>
                  <a:lnTo>
                    <a:pt x="1560956" y="89296"/>
                  </a:lnTo>
                  <a:lnTo>
                    <a:pt x="1604493" y="104853"/>
                  </a:lnTo>
                  <a:lnTo>
                    <a:pt x="1644723" y="121394"/>
                  </a:lnTo>
                  <a:lnTo>
                    <a:pt x="1681470" y="138860"/>
                  </a:lnTo>
                  <a:lnTo>
                    <a:pt x="1743804" y="176330"/>
                  </a:lnTo>
                  <a:lnTo>
                    <a:pt x="1790080" y="216792"/>
                  </a:lnTo>
                  <a:lnTo>
                    <a:pt x="1818884" y="259772"/>
                  </a:lnTo>
                  <a:lnTo>
                    <a:pt x="1828800" y="304800"/>
                  </a:lnTo>
                  <a:lnTo>
                    <a:pt x="1826291" y="327539"/>
                  </a:lnTo>
                  <a:lnTo>
                    <a:pt x="1806754" y="371602"/>
                  </a:lnTo>
                  <a:lnTo>
                    <a:pt x="1769037" y="413383"/>
                  </a:lnTo>
                  <a:lnTo>
                    <a:pt x="1714555" y="452407"/>
                  </a:lnTo>
                  <a:lnTo>
                    <a:pt x="1644723" y="488205"/>
                  </a:lnTo>
                  <a:lnTo>
                    <a:pt x="1604493" y="504746"/>
                  </a:lnTo>
                  <a:lnTo>
                    <a:pt x="1560957" y="520303"/>
                  </a:lnTo>
                  <a:lnTo>
                    <a:pt x="1514290" y="534816"/>
                  </a:lnTo>
                  <a:lnTo>
                    <a:pt x="1464670" y="548228"/>
                  </a:lnTo>
                  <a:lnTo>
                    <a:pt x="1412275" y="560479"/>
                  </a:lnTo>
                  <a:lnTo>
                    <a:pt x="1357280" y="571509"/>
                  </a:lnTo>
                  <a:lnTo>
                    <a:pt x="1299863" y="581261"/>
                  </a:lnTo>
                  <a:lnTo>
                    <a:pt x="1240200" y="589674"/>
                  </a:lnTo>
                  <a:lnTo>
                    <a:pt x="1178469" y="596690"/>
                  </a:lnTo>
                  <a:lnTo>
                    <a:pt x="1114847" y="602249"/>
                  </a:lnTo>
                  <a:lnTo>
                    <a:pt x="1049510" y="606293"/>
                  </a:lnTo>
                  <a:lnTo>
                    <a:pt x="982635" y="608763"/>
                  </a:lnTo>
                  <a:lnTo>
                    <a:pt x="914400" y="609600"/>
                  </a:lnTo>
                  <a:lnTo>
                    <a:pt x="846164" y="608763"/>
                  </a:lnTo>
                  <a:lnTo>
                    <a:pt x="779289" y="606293"/>
                  </a:lnTo>
                  <a:lnTo>
                    <a:pt x="713952" y="602249"/>
                  </a:lnTo>
                  <a:lnTo>
                    <a:pt x="650330" y="596690"/>
                  </a:lnTo>
                  <a:lnTo>
                    <a:pt x="588599" y="589674"/>
                  </a:lnTo>
                  <a:lnTo>
                    <a:pt x="528936" y="581261"/>
                  </a:lnTo>
                  <a:lnTo>
                    <a:pt x="471519" y="571509"/>
                  </a:lnTo>
                  <a:lnTo>
                    <a:pt x="416524" y="560479"/>
                  </a:lnTo>
                  <a:lnTo>
                    <a:pt x="364129" y="548228"/>
                  </a:lnTo>
                  <a:lnTo>
                    <a:pt x="314509" y="534816"/>
                  </a:lnTo>
                  <a:lnTo>
                    <a:pt x="267842" y="520303"/>
                  </a:lnTo>
                  <a:lnTo>
                    <a:pt x="224306" y="504746"/>
                  </a:lnTo>
                  <a:lnTo>
                    <a:pt x="184076" y="488205"/>
                  </a:lnTo>
                  <a:lnTo>
                    <a:pt x="147329" y="470739"/>
                  </a:lnTo>
                  <a:lnTo>
                    <a:pt x="84995" y="433269"/>
                  </a:lnTo>
                  <a:lnTo>
                    <a:pt x="38719" y="392807"/>
                  </a:lnTo>
                  <a:lnTo>
                    <a:pt x="9915" y="349827"/>
                  </a:lnTo>
                  <a:lnTo>
                    <a:pt x="0" y="304800"/>
                  </a:lnTo>
                  <a:close/>
                </a:path>
              </a:pathLst>
            </a:custGeom>
            <a:noFill/>
            <a:ln w="57150" cap="flat" cmpd="sng">
              <a:solidFill>
                <a:srgbClr val="2204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49"/>
          <p:cNvSpPr txBox="1"/>
          <p:nvPr/>
        </p:nvSpPr>
        <p:spPr>
          <a:xfrm>
            <a:off x="1567388" y="4114380"/>
            <a:ext cx="1859100" cy="5625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91125" rIns="0" bIns="0" anchor="t" anchorCtr="0">
            <a:spAutoFit/>
          </a:bodyPr>
          <a:lstStyle/>
          <a:p>
            <a:pPr marL="1085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Active Form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49"/>
          <p:cNvGrpSpPr/>
          <p:nvPr/>
        </p:nvGrpSpPr>
        <p:grpSpPr>
          <a:xfrm>
            <a:off x="1066796" y="38092"/>
            <a:ext cx="2502980" cy="940643"/>
            <a:chOff x="228600" y="228600"/>
            <a:chExt cx="2667000" cy="914400"/>
          </a:xfrm>
        </p:grpSpPr>
        <p:sp>
          <p:nvSpPr>
            <p:cNvPr id="366" name="Google Shape;366;p49"/>
            <p:cNvSpPr/>
            <p:nvPr/>
          </p:nvSpPr>
          <p:spPr>
            <a:xfrm>
              <a:off x="228600" y="228600"/>
              <a:ext cx="2667000" cy="914400"/>
            </a:xfrm>
            <a:custGeom>
              <a:avLst/>
              <a:gdLst/>
              <a:ahLst/>
              <a:cxnLst/>
              <a:rect l="l" t="t" r="r" b="b"/>
              <a:pathLst>
                <a:path w="2667000" h="914400" extrusionOk="0">
                  <a:moveTo>
                    <a:pt x="26670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667000" y="914400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49"/>
            <p:cNvSpPr/>
            <p:nvPr/>
          </p:nvSpPr>
          <p:spPr>
            <a:xfrm>
              <a:off x="228600" y="228600"/>
              <a:ext cx="2667000" cy="914400"/>
            </a:xfrm>
            <a:custGeom>
              <a:avLst/>
              <a:gdLst/>
              <a:ahLst/>
              <a:cxnLst/>
              <a:rect l="l" t="t" r="r" b="b"/>
              <a:pathLst>
                <a:path w="2667000" h="914400" extrusionOk="0">
                  <a:moveTo>
                    <a:pt x="0" y="914400"/>
                  </a:moveTo>
                  <a:lnTo>
                    <a:pt x="2667000" y="914400"/>
                  </a:lnTo>
                  <a:lnTo>
                    <a:pt x="26670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chemeClr val="dk1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49"/>
          <p:cNvSpPr txBox="1"/>
          <p:nvPr/>
        </p:nvSpPr>
        <p:spPr>
          <a:xfrm>
            <a:off x="1164601" y="206575"/>
            <a:ext cx="22884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Vitamin D &amp; Calcium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Homeostasis…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9" name="Google Shape;369;p49"/>
          <p:cNvGrpSpPr/>
          <p:nvPr/>
        </p:nvGrpSpPr>
        <p:grpSpPr>
          <a:xfrm>
            <a:off x="1424365" y="974361"/>
            <a:ext cx="2574493" cy="1724513"/>
            <a:chOff x="609600" y="990600"/>
            <a:chExt cx="2743200" cy="1676400"/>
          </a:xfrm>
        </p:grpSpPr>
        <p:sp>
          <p:nvSpPr>
            <p:cNvPr id="370" name="Google Shape;370;p49"/>
            <p:cNvSpPr/>
            <p:nvPr/>
          </p:nvSpPr>
          <p:spPr>
            <a:xfrm>
              <a:off x="609600" y="990600"/>
              <a:ext cx="2743200" cy="1676400"/>
            </a:xfrm>
            <a:custGeom>
              <a:avLst/>
              <a:gdLst/>
              <a:ahLst/>
              <a:cxnLst/>
              <a:rect l="l" t="t" r="r" b="b"/>
              <a:pathLst>
                <a:path w="2743200" h="1676400" extrusionOk="0">
                  <a:moveTo>
                    <a:pt x="2189734" y="717930"/>
                  </a:moveTo>
                  <a:lnTo>
                    <a:pt x="2189734" y="958469"/>
                  </a:lnTo>
                  <a:lnTo>
                    <a:pt x="2743200" y="838200"/>
                  </a:lnTo>
                  <a:lnTo>
                    <a:pt x="2189734" y="717930"/>
                  </a:lnTo>
                  <a:close/>
                </a:path>
                <a:path w="2743200" h="1676400" extrusionOk="0">
                  <a:moveTo>
                    <a:pt x="1568450" y="1338199"/>
                  </a:moveTo>
                  <a:lnTo>
                    <a:pt x="1174750" y="1338199"/>
                  </a:lnTo>
                  <a:lnTo>
                    <a:pt x="1371600" y="1676400"/>
                  </a:lnTo>
                  <a:lnTo>
                    <a:pt x="1568450" y="1338199"/>
                  </a:lnTo>
                  <a:close/>
                </a:path>
                <a:path w="2743200" h="1676400" extrusionOk="0">
                  <a:moveTo>
                    <a:pt x="653961" y="1106677"/>
                  </a:moveTo>
                  <a:lnTo>
                    <a:pt x="401700" y="1430782"/>
                  </a:lnTo>
                  <a:lnTo>
                    <a:pt x="932307" y="1276730"/>
                  </a:lnTo>
                  <a:lnTo>
                    <a:pt x="653961" y="1106677"/>
                  </a:lnTo>
                  <a:close/>
                </a:path>
                <a:path w="2743200" h="1676400" extrusionOk="0">
                  <a:moveTo>
                    <a:pt x="2089277" y="1106677"/>
                  </a:moveTo>
                  <a:lnTo>
                    <a:pt x="1810893" y="1276730"/>
                  </a:lnTo>
                  <a:lnTo>
                    <a:pt x="2341372" y="1430782"/>
                  </a:lnTo>
                  <a:lnTo>
                    <a:pt x="2089277" y="1106677"/>
                  </a:lnTo>
                  <a:close/>
                </a:path>
                <a:path w="2743200" h="1676400" extrusionOk="0">
                  <a:moveTo>
                    <a:pt x="1371600" y="419100"/>
                  </a:moveTo>
                  <a:lnTo>
                    <a:pt x="1312432" y="420637"/>
                  </a:lnTo>
                  <a:lnTo>
                    <a:pt x="1254661" y="425167"/>
                  </a:lnTo>
                  <a:lnTo>
                    <a:pt x="1198493" y="432564"/>
                  </a:lnTo>
                  <a:lnTo>
                    <a:pt x="1144133" y="442701"/>
                  </a:lnTo>
                  <a:lnTo>
                    <a:pt x="1091787" y="455453"/>
                  </a:lnTo>
                  <a:lnTo>
                    <a:pt x="1041662" y="470694"/>
                  </a:lnTo>
                  <a:lnTo>
                    <a:pt x="993963" y="488299"/>
                  </a:lnTo>
                  <a:lnTo>
                    <a:pt x="948896" y="508143"/>
                  </a:lnTo>
                  <a:lnTo>
                    <a:pt x="906667" y="530098"/>
                  </a:lnTo>
                  <a:lnTo>
                    <a:pt x="867483" y="554041"/>
                  </a:lnTo>
                  <a:lnTo>
                    <a:pt x="831549" y="579845"/>
                  </a:lnTo>
                  <a:lnTo>
                    <a:pt x="799071" y="607384"/>
                  </a:lnTo>
                  <a:lnTo>
                    <a:pt x="770255" y="636533"/>
                  </a:lnTo>
                  <a:lnTo>
                    <a:pt x="745307" y="667167"/>
                  </a:lnTo>
                  <a:lnTo>
                    <a:pt x="724434" y="699159"/>
                  </a:lnTo>
                  <a:lnTo>
                    <a:pt x="695733" y="766716"/>
                  </a:lnTo>
                  <a:lnTo>
                    <a:pt x="685800" y="838200"/>
                  </a:lnTo>
                  <a:lnTo>
                    <a:pt x="688317" y="874369"/>
                  </a:lnTo>
                  <a:lnTo>
                    <a:pt x="707840" y="944015"/>
                  </a:lnTo>
                  <a:lnTo>
                    <a:pt x="745307" y="1009232"/>
                  </a:lnTo>
                  <a:lnTo>
                    <a:pt x="770255" y="1039866"/>
                  </a:lnTo>
                  <a:lnTo>
                    <a:pt x="799071" y="1069015"/>
                  </a:lnTo>
                  <a:lnTo>
                    <a:pt x="831549" y="1096554"/>
                  </a:lnTo>
                  <a:lnTo>
                    <a:pt x="867483" y="1122358"/>
                  </a:lnTo>
                  <a:lnTo>
                    <a:pt x="906667" y="1146301"/>
                  </a:lnTo>
                  <a:lnTo>
                    <a:pt x="948896" y="1168256"/>
                  </a:lnTo>
                  <a:lnTo>
                    <a:pt x="993963" y="1188100"/>
                  </a:lnTo>
                  <a:lnTo>
                    <a:pt x="1041662" y="1205705"/>
                  </a:lnTo>
                  <a:lnTo>
                    <a:pt x="1091787" y="1220946"/>
                  </a:lnTo>
                  <a:lnTo>
                    <a:pt x="1144133" y="1233698"/>
                  </a:lnTo>
                  <a:lnTo>
                    <a:pt x="1198493" y="1243835"/>
                  </a:lnTo>
                  <a:lnTo>
                    <a:pt x="1254661" y="1251232"/>
                  </a:lnTo>
                  <a:lnTo>
                    <a:pt x="1312432" y="1255762"/>
                  </a:lnTo>
                  <a:lnTo>
                    <a:pt x="1371600" y="1257300"/>
                  </a:lnTo>
                  <a:lnTo>
                    <a:pt x="1430767" y="1255762"/>
                  </a:lnTo>
                  <a:lnTo>
                    <a:pt x="1488538" y="1251232"/>
                  </a:lnTo>
                  <a:lnTo>
                    <a:pt x="1544706" y="1243835"/>
                  </a:lnTo>
                  <a:lnTo>
                    <a:pt x="1599066" y="1233698"/>
                  </a:lnTo>
                  <a:lnTo>
                    <a:pt x="1651412" y="1220946"/>
                  </a:lnTo>
                  <a:lnTo>
                    <a:pt x="1701537" y="1205705"/>
                  </a:lnTo>
                  <a:lnTo>
                    <a:pt x="1749236" y="1188100"/>
                  </a:lnTo>
                  <a:lnTo>
                    <a:pt x="1794303" y="1168256"/>
                  </a:lnTo>
                  <a:lnTo>
                    <a:pt x="1836532" y="1146301"/>
                  </a:lnTo>
                  <a:lnTo>
                    <a:pt x="1875716" y="1122358"/>
                  </a:lnTo>
                  <a:lnTo>
                    <a:pt x="1911650" y="1096554"/>
                  </a:lnTo>
                  <a:lnTo>
                    <a:pt x="1944128" y="1069015"/>
                  </a:lnTo>
                  <a:lnTo>
                    <a:pt x="1972944" y="1039866"/>
                  </a:lnTo>
                  <a:lnTo>
                    <a:pt x="1997892" y="1009232"/>
                  </a:lnTo>
                  <a:lnTo>
                    <a:pt x="2018765" y="977240"/>
                  </a:lnTo>
                  <a:lnTo>
                    <a:pt x="2047466" y="909683"/>
                  </a:lnTo>
                  <a:lnTo>
                    <a:pt x="2057400" y="838200"/>
                  </a:lnTo>
                  <a:lnTo>
                    <a:pt x="2054882" y="802030"/>
                  </a:lnTo>
                  <a:lnTo>
                    <a:pt x="2035359" y="732384"/>
                  </a:lnTo>
                  <a:lnTo>
                    <a:pt x="1997892" y="667167"/>
                  </a:lnTo>
                  <a:lnTo>
                    <a:pt x="1972944" y="636533"/>
                  </a:lnTo>
                  <a:lnTo>
                    <a:pt x="1944128" y="607384"/>
                  </a:lnTo>
                  <a:lnTo>
                    <a:pt x="1911650" y="579845"/>
                  </a:lnTo>
                  <a:lnTo>
                    <a:pt x="1875716" y="554041"/>
                  </a:lnTo>
                  <a:lnTo>
                    <a:pt x="1836532" y="530098"/>
                  </a:lnTo>
                  <a:lnTo>
                    <a:pt x="1794303" y="508143"/>
                  </a:lnTo>
                  <a:lnTo>
                    <a:pt x="1749236" y="488299"/>
                  </a:lnTo>
                  <a:lnTo>
                    <a:pt x="1701537" y="470694"/>
                  </a:lnTo>
                  <a:lnTo>
                    <a:pt x="1651412" y="455453"/>
                  </a:lnTo>
                  <a:lnTo>
                    <a:pt x="1599066" y="442701"/>
                  </a:lnTo>
                  <a:lnTo>
                    <a:pt x="1544706" y="432564"/>
                  </a:lnTo>
                  <a:lnTo>
                    <a:pt x="1488538" y="425167"/>
                  </a:lnTo>
                  <a:lnTo>
                    <a:pt x="1430767" y="420637"/>
                  </a:lnTo>
                  <a:lnTo>
                    <a:pt x="1371600" y="419100"/>
                  </a:lnTo>
                  <a:close/>
                </a:path>
                <a:path w="2743200" h="1676400" extrusionOk="0">
                  <a:moveTo>
                    <a:pt x="553491" y="717930"/>
                  </a:moveTo>
                  <a:lnTo>
                    <a:pt x="0" y="838200"/>
                  </a:lnTo>
                  <a:lnTo>
                    <a:pt x="553491" y="958469"/>
                  </a:lnTo>
                  <a:lnTo>
                    <a:pt x="553491" y="717930"/>
                  </a:lnTo>
                  <a:close/>
                </a:path>
                <a:path w="2743200" h="1676400" extrusionOk="0">
                  <a:moveTo>
                    <a:pt x="401700" y="245490"/>
                  </a:moveTo>
                  <a:lnTo>
                    <a:pt x="653961" y="569722"/>
                  </a:lnTo>
                  <a:lnTo>
                    <a:pt x="932307" y="399669"/>
                  </a:lnTo>
                  <a:lnTo>
                    <a:pt x="401700" y="245490"/>
                  </a:lnTo>
                  <a:close/>
                </a:path>
                <a:path w="2743200" h="1676400" extrusionOk="0">
                  <a:moveTo>
                    <a:pt x="2341372" y="245490"/>
                  </a:moveTo>
                  <a:lnTo>
                    <a:pt x="1810893" y="399669"/>
                  </a:lnTo>
                  <a:lnTo>
                    <a:pt x="2089277" y="569722"/>
                  </a:lnTo>
                  <a:lnTo>
                    <a:pt x="2341372" y="245490"/>
                  </a:lnTo>
                  <a:close/>
                </a:path>
                <a:path w="2743200" h="1676400" extrusionOk="0">
                  <a:moveTo>
                    <a:pt x="1371600" y="0"/>
                  </a:moveTo>
                  <a:lnTo>
                    <a:pt x="1174750" y="338200"/>
                  </a:lnTo>
                  <a:lnTo>
                    <a:pt x="1568450" y="3382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49"/>
            <p:cNvSpPr/>
            <p:nvPr/>
          </p:nvSpPr>
          <p:spPr>
            <a:xfrm>
              <a:off x="609600" y="990600"/>
              <a:ext cx="2743200" cy="1676400"/>
            </a:xfrm>
            <a:custGeom>
              <a:avLst/>
              <a:gdLst/>
              <a:ahLst/>
              <a:cxnLst/>
              <a:rect l="l" t="t" r="r" b="b"/>
              <a:pathLst>
                <a:path w="2743200" h="1676400" extrusionOk="0">
                  <a:moveTo>
                    <a:pt x="2743200" y="838200"/>
                  </a:moveTo>
                  <a:lnTo>
                    <a:pt x="2189734" y="958469"/>
                  </a:lnTo>
                  <a:lnTo>
                    <a:pt x="2189734" y="717930"/>
                  </a:lnTo>
                  <a:lnTo>
                    <a:pt x="2743200" y="838200"/>
                  </a:lnTo>
                  <a:close/>
                </a:path>
                <a:path w="2743200" h="1676400" extrusionOk="0">
                  <a:moveTo>
                    <a:pt x="2341372" y="245490"/>
                  </a:moveTo>
                  <a:lnTo>
                    <a:pt x="2089277" y="569722"/>
                  </a:lnTo>
                  <a:lnTo>
                    <a:pt x="1810893" y="399669"/>
                  </a:lnTo>
                  <a:lnTo>
                    <a:pt x="2341372" y="245490"/>
                  </a:lnTo>
                  <a:close/>
                </a:path>
                <a:path w="2743200" h="1676400" extrusionOk="0">
                  <a:moveTo>
                    <a:pt x="1371600" y="0"/>
                  </a:moveTo>
                  <a:lnTo>
                    <a:pt x="1568450" y="338200"/>
                  </a:lnTo>
                  <a:lnTo>
                    <a:pt x="1174750" y="338200"/>
                  </a:lnTo>
                  <a:lnTo>
                    <a:pt x="1371600" y="0"/>
                  </a:lnTo>
                  <a:close/>
                </a:path>
                <a:path w="2743200" h="1676400" extrusionOk="0">
                  <a:moveTo>
                    <a:pt x="401700" y="245490"/>
                  </a:moveTo>
                  <a:lnTo>
                    <a:pt x="932307" y="399669"/>
                  </a:lnTo>
                  <a:lnTo>
                    <a:pt x="653961" y="569722"/>
                  </a:lnTo>
                  <a:lnTo>
                    <a:pt x="401700" y="245490"/>
                  </a:lnTo>
                  <a:close/>
                </a:path>
                <a:path w="2743200" h="1676400" extrusionOk="0">
                  <a:moveTo>
                    <a:pt x="0" y="838200"/>
                  </a:moveTo>
                  <a:lnTo>
                    <a:pt x="553491" y="717930"/>
                  </a:lnTo>
                  <a:lnTo>
                    <a:pt x="553491" y="958469"/>
                  </a:lnTo>
                  <a:lnTo>
                    <a:pt x="0" y="838200"/>
                  </a:lnTo>
                  <a:close/>
                </a:path>
                <a:path w="2743200" h="1676400" extrusionOk="0">
                  <a:moveTo>
                    <a:pt x="401700" y="1430782"/>
                  </a:moveTo>
                  <a:lnTo>
                    <a:pt x="653961" y="1106677"/>
                  </a:lnTo>
                  <a:lnTo>
                    <a:pt x="932307" y="1276730"/>
                  </a:lnTo>
                  <a:lnTo>
                    <a:pt x="401700" y="1430782"/>
                  </a:lnTo>
                  <a:close/>
                </a:path>
                <a:path w="2743200" h="1676400" extrusionOk="0">
                  <a:moveTo>
                    <a:pt x="1371600" y="1676400"/>
                  </a:moveTo>
                  <a:lnTo>
                    <a:pt x="1174750" y="1338199"/>
                  </a:lnTo>
                  <a:lnTo>
                    <a:pt x="1568450" y="1338199"/>
                  </a:lnTo>
                  <a:lnTo>
                    <a:pt x="1371600" y="1676400"/>
                  </a:lnTo>
                  <a:close/>
                </a:path>
                <a:path w="2743200" h="1676400" extrusionOk="0">
                  <a:moveTo>
                    <a:pt x="2341372" y="1430782"/>
                  </a:moveTo>
                  <a:lnTo>
                    <a:pt x="1810893" y="1276730"/>
                  </a:lnTo>
                  <a:lnTo>
                    <a:pt x="2089277" y="1106677"/>
                  </a:lnTo>
                  <a:lnTo>
                    <a:pt x="2341372" y="1430782"/>
                  </a:lnTo>
                  <a:close/>
                </a:path>
                <a:path w="2743200" h="1676400" extrusionOk="0">
                  <a:moveTo>
                    <a:pt x="685800" y="838200"/>
                  </a:moveTo>
                  <a:lnTo>
                    <a:pt x="695733" y="766716"/>
                  </a:lnTo>
                  <a:lnTo>
                    <a:pt x="724434" y="699159"/>
                  </a:lnTo>
                  <a:lnTo>
                    <a:pt x="745307" y="667167"/>
                  </a:lnTo>
                  <a:lnTo>
                    <a:pt x="770255" y="636533"/>
                  </a:lnTo>
                  <a:lnTo>
                    <a:pt x="799071" y="607384"/>
                  </a:lnTo>
                  <a:lnTo>
                    <a:pt x="831549" y="579845"/>
                  </a:lnTo>
                  <a:lnTo>
                    <a:pt x="867483" y="554041"/>
                  </a:lnTo>
                  <a:lnTo>
                    <a:pt x="906667" y="530098"/>
                  </a:lnTo>
                  <a:lnTo>
                    <a:pt x="948896" y="508143"/>
                  </a:lnTo>
                  <a:lnTo>
                    <a:pt x="993963" y="488299"/>
                  </a:lnTo>
                  <a:lnTo>
                    <a:pt x="1041662" y="470694"/>
                  </a:lnTo>
                  <a:lnTo>
                    <a:pt x="1091787" y="455453"/>
                  </a:lnTo>
                  <a:lnTo>
                    <a:pt x="1144133" y="442701"/>
                  </a:lnTo>
                  <a:lnTo>
                    <a:pt x="1198493" y="432564"/>
                  </a:lnTo>
                  <a:lnTo>
                    <a:pt x="1254661" y="425167"/>
                  </a:lnTo>
                  <a:lnTo>
                    <a:pt x="1312432" y="420637"/>
                  </a:lnTo>
                  <a:lnTo>
                    <a:pt x="1371600" y="419100"/>
                  </a:lnTo>
                  <a:lnTo>
                    <a:pt x="1430767" y="420637"/>
                  </a:lnTo>
                  <a:lnTo>
                    <a:pt x="1488538" y="425167"/>
                  </a:lnTo>
                  <a:lnTo>
                    <a:pt x="1544706" y="432564"/>
                  </a:lnTo>
                  <a:lnTo>
                    <a:pt x="1599066" y="442701"/>
                  </a:lnTo>
                  <a:lnTo>
                    <a:pt x="1651412" y="455453"/>
                  </a:lnTo>
                  <a:lnTo>
                    <a:pt x="1701537" y="470694"/>
                  </a:lnTo>
                  <a:lnTo>
                    <a:pt x="1749236" y="488299"/>
                  </a:lnTo>
                  <a:lnTo>
                    <a:pt x="1794303" y="508143"/>
                  </a:lnTo>
                  <a:lnTo>
                    <a:pt x="1836532" y="530098"/>
                  </a:lnTo>
                  <a:lnTo>
                    <a:pt x="1875716" y="554041"/>
                  </a:lnTo>
                  <a:lnTo>
                    <a:pt x="1911650" y="579845"/>
                  </a:lnTo>
                  <a:lnTo>
                    <a:pt x="1944128" y="607384"/>
                  </a:lnTo>
                  <a:lnTo>
                    <a:pt x="1972944" y="636533"/>
                  </a:lnTo>
                  <a:lnTo>
                    <a:pt x="1997892" y="667167"/>
                  </a:lnTo>
                  <a:lnTo>
                    <a:pt x="2018765" y="699159"/>
                  </a:lnTo>
                  <a:lnTo>
                    <a:pt x="2047466" y="766716"/>
                  </a:lnTo>
                  <a:lnTo>
                    <a:pt x="2057400" y="838200"/>
                  </a:lnTo>
                  <a:lnTo>
                    <a:pt x="2054882" y="874369"/>
                  </a:lnTo>
                  <a:lnTo>
                    <a:pt x="2035359" y="944015"/>
                  </a:lnTo>
                  <a:lnTo>
                    <a:pt x="1997892" y="1009232"/>
                  </a:lnTo>
                  <a:lnTo>
                    <a:pt x="1972944" y="1039866"/>
                  </a:lnTo>
                  <a:lnTo>
                    <a:pt x="1944128" y="1069015"/>
                  </a:lnTo>
                  <a:lnTo>
                    <a:pt x="1911650" y="1096554"/>
                  </a:lnTo>
                  <a:lnTo>
                    <a:pt x="1875716" y="1122358"/>
                  </a:lnTo>
                  <a:lnTo>
                    <a:pt x="1836532" y="1146301"/>
                  </a:lnTo>
                  <a:lnTo>
                    <a:pt x="1794303" y="1168256"/>
                  </a:lnTo>
                  <a:lnTo>
                    <a:pt x="1749236" y="1188100"/>
                  </a:lnTo>
                  <a:lnTo>
                    <a:pt x="1701537" y="1205705"/>
                  </a:lnTo>
                  <a:lnTo>
                    <a:pt x="1651412" y="1220946"/>
                  </a:lnTo>
                  <a:lnTo>
                    <a:pt x="1599066" y="1233698"/>
                  </a:lnTo>
                  <a:lnTo>
                    <a:pt x="1544706" y="1243835"/>
                  </a:lnTo>
                  <a:lnTo>
                    <a:pt x="1488538" y="1251232"/>
                  </a:lnTo>
                  <a:lnTo>
                    <a:pt x="1430767" y="1255762"/>
                  </a:lnTo>
                  <a:lnTo>
                    <a:pt x="1371600" y="1257300"/>
                  </a:lnTo>
                  <a:lnTo>
                    <a:pt x="1312432" y="1255762"/>
                  </a:lnTo>
                  <a:lnTo>
                    <a:pt x="1254661" y="1251232"/>
                  </a:lnTo>
                  <a:lnTo>
                    <a:pt x="1198493" y="1243835"/>
                  </a:lnTo>
                  <a:lnTo>
                    <a:pt x="1144133" y="1233698"/>
                  </a:lnTo>
                  <a:lnTo>
                    <a:pt x="1091787" y="1220946"/>
                  </a:lnTo>
                  <a:lnTo>
                    <a:pt x="1041662" y="1205705"/>
                  </a:lnTo>
                  <a:lnTo>
                    <a:pt x="993963" y="1188100"/>
                  </a:lnTo>
                  <a:lnTo>
                    <a:pt x="948896" y="1168256"/>
                  </a:lnTo>
                  <a:lnTo>
                    <a:pt x="906667" y="1146301"/>
                  </a:lnTo>
                  <a:lnTo>
                    <a:pt x="867483" y="1122358"/>
                  </a:lnTo>
                  <a:lnTo>
                    <a:pt x="831549" y="1096554"/>
                  </a:lnTo>
                  <a:lnTo>
                    <a:pt x="799071" y="1069015"/>
                  </a:lnTo>
                  <a:lnTo>
                    <a:pt x="770255" y="1039866"/>
                  </a:lnTo>
                  <a:lnTo>
                    <a:pt x="745307" y="1009232"/>
                  </a:lnTo>
                  <a:lnTo>
                    <a:pt x="724434" y="977240"/>
                  </a:lnTo>
                  <a:lnTo>
                    <a:pt x="695733" y="909683"/>
                  </a:lnTo>
                  <a:lnTo>
                    <a:pt x="685800" y="838200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49"/>
          <p:cNvSpPr txBox="1"/>
          <p:nvPr/>
        </p:nvSpPr>
        <p:spPr>
          <a:xfrm>
            <a:off x="2284069" y="1394310"/>
            <a:ext cx="796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Sunlight is critical!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49"/>
          <p:cNvGrpSpPr/>
          <p:nvPr/>
        </p:nvGrpSpPr>
        <p:grpSpPr>
          <a:xfrm>
            <a:off x="3355234" y="1135509"/>
            <a:ext cx="2288438" cy="2194834"/>
            <a:chOff x="2667000" y="1295400"/>
            <a:chExt cx="2438400" cy="2133600"/>
          </a:xfrm>
        </p:grpSpPr>
        <p:sp>
          <p:nvSpPr>
            <p:cNvPr id="374" name="Google Shape;374;p49"/>
            <p:cNvSpPr/>
            <p:nvPr/>
          </p:nvSpPr>
          <p:spPr>
            <a:xfrm>
              <a:off x="2954654" y="1295400"/>
              <a:ext cx="321945" cy="251459"/>
            </a:xfrm>
            <a:custGeom>
              <a:avLst/>
              <a:gdLst/>
              <a:ahLst/>
              <a:cxnLst/>
              <a:rect l="l" t="t" r="r" b="b"/>
              <a:pathLst>
                <a:path w="321945" h="251459" extrusionOk="0">
                  <a:moveTo>
                    <a:pt x="213359" y="45720"/>
                  </a:moveTo>
                  <a:lnTo>
                    <a:pt x="0" y="205739"/>
                  </a:lnTo>
                  <a:lnTo>
                    <a:pt x="34289" y="251460"/>
                  </a:lnTo>
                  <a:lnTo>
                    <a:pt x="247650" y="91439"/>
                  </a:lnTo>
                  <a:lnTo>
                    <a:pt x="213359" y="45720"/>
                  </a:lnTo>
                  <a:close/>
                </a:path>
                <a:path w="321945" h="251459" extrusionOk="0">
                  <a:moveTo>
                    <a:pt x="307657" y="28575"/>
                  </a:moveTo>
                  <a:lnTo>
                    <a:pt x="236219" y="28575"/>
                  </a:lnTo>
                  <a:lnTo>
                    <a:pt x="270509" y="74295"/>
                  </a:lnTo>
                  <a:lnTo>
                    <a:pt x="247650" y="91439"/>
                  </a:lnTo>
                  <a:lnTo>
                    <a:pt x="264794" y="114300"/>
                  </a:lnTo>
                  <a:lnTo>
                    <a:pt x="307657" y="28575"/>
                  </a:lnTo>
                  <a:close/>
                </a:path>
                <a:path w="321945" h="251459" extrusionOk="0">
                  <a:moveTo>
                    <a:pt x="236219" y="28575"/>
                  </a:moveTo>
                  <a:lnTo>
                    <a:pt x="213359" y="45720"/>
                  </a:lnTo>
                  <a:lnTo>
                    <a:pt x="247650" y="91439"/>
                  </a:lnTo>
                  <a:lnTo>
                    <a:pt x="270509" y="74295"/>
                  </a:lnTo>
                  <a:lnTo>
                    <a:pt x="236219" y="28575"/>
                  </a:lnTo>
                  <a:close/>
                </a:path>
                <a:path w="321945" h="251459" extrusionOk="0">
                  <a:moveTo>
                    <a:pt x="321944" y="0"/>
                  </a:moveTo>
                  <a:lnTo>
                    <a:pt x="196214" y="22860"/>
                  </a:lnTo>
                  <a:lnTo>
                    <a:pt x="213359" y="45720"/>
                  </a:lnTo>
                  <a:lnTo>
                    <a:pt x="236219" y="28575"/>
                  </a:lnTo>
                  <a:lnTo>
                    <a:pt x="307657" y="28575"/>
                  </a:lnTo>
                  <a:lnTo>
                    <a:pt x="3219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9"/>
            <p:cNvSpPr/>
            <p:nvPr/>
          </p:nvSpPr>
          <p:spPr>
            <a:xfrm>
              <a:off x="2667000" y="2057400"/>
              <a:ext cx="2438400" cy="1371600"/>
            </a:xfrm>
            <a:custGeom>
              <a:avLst/>
              <a:gdLst/>
              <a:ahLst/>
              <a:cxnLst/>
              <a:rect l="l" t="t" r="r" b="b"/>
              <a:pathLst>
                <a:path w="2438400" h="1371600" extrusionOk="0">
                  <a:moveTo>
                    <a:pt x="2209800" y="152400"/>
                  </a:moveTo>
                  <a:lnTo>
                    <a:pt x="2215627" y="104217"/>
                  </a:lnTo>
                  <a:lnTo>
                    <a:pt x="2231855" y="62380"/>
                  </a:lnTo>
                  <a:lnTo>
                    <a:pt x="2256598" y="29394"/>
                  </a:lnTo>
                  <a:lnTo>
                    <a:pt x="2287975" y="7766"/>
                  </a:lnTo>
                  <a:lnTo>
                    <a:pt x="2324100" y="0"/>
                  </a:lnTo>
                  <a:lnTo>
                    <a:pt x="2360224" y="7766"/>
                  </a:lnTo>
                  <a:lnTo>
                    <a:pt x="2391601" y="29394"/>
                  </a:lnTo>
                  <a:lnTo>
                    <a:pt x="2416344" y="62380"/>
                  </a:lnTo>
                  <a:lnTo>
                    <a:pt x="2432572" y="104217"/>
                  </a:lnTo>
                  <a:lnTo>
                    <a:pt x="2438400" y="152400"/>
                  </a:lnTo>
                  <a:lnTo>
                    <a:pt x="2432572" y="200582"/>
                  </a:lnTo>
                  <a:lnTo>
                    <a:pt x="2416344" y="242419"/>
                  </a:lnTo>
                  <a:lnTo>
                    <a:pt x="2391601" y="275405"/>
                  </a:lnTo>
                  <a:lnTo>
                    <a:pt x="2360224" y="297033"/>
                  </a:lnTo>
                  <a:lnTo>
                    <a:pt x="2324100" y="304800"/>
                  </a:lnTo>
                  <a:lnTo>
                    <a:pt x="2287975" y="297033"/>
                  </a:lnTo>
                  <a:lnTo>
                    <a:pt x="2256598" y="275405"/>
                  </a:lnTo>
                  <a:lnTo>
                    <a:pt x="2231855" y="242419"/>
                  </a:lnTo>
                  <a:lnTo>
                    <a:pt x="2215627" y="200582"/>
                  </a:lnTo>
                  <a:lnTo>
                    <a:pt x="2209800" y="152400"/>
                  </a:lnTo>
                  <a:close/>
                </a:path>
                <a:path w="2438400" h="1371600" extrusionOk="0">
                  <a:moveTo>
                    <a:pt x="0" y="1181100"/>
                  </a:moveTo>
                  <a:lnTo>
                    <a:pt x="5441" y="1130476"/>
                  </a:lnTo>
                  <a:lnTo>
                    <a:pt x="20799" y="1084975"/>
                  </a:lnTo>
                  <a:lnTo>
                    <a:pt x="44624" y="1046416"/>
                  </a:lnTo>
                  <a:lnTo>
                    <a:pt x="75466" y="1016620"/>
                  </a:lnTo>
                  <a:lnTo>
                    <a:pt x="111874" y="997408"/>
                  </a:lnTo>
                  <a:lnTo>
                    <a:pt x="152400" y="990600"/>
                  </a:lnTo>
                  <a:lnTo>
                    <a:pt x="192925" y="997408"/>
                  </a:lnTo>
                  <a:lnTo>
                    <a:pt x="229333" y="1016620"/>
                  </a:lnTo>
                  <a:lnTo>
                    <a:pt x="260175" y="1046416"/>
                  </a:lnTo>
                  <a:lnTo>
                    <a:pt x="284000" y="1084975"/>
                  </a:lnTo>
                  <a:lnTo>
                    <a:pt x="299358" y="1130476"/>
                  </a:lnTo>
                  <a:lnTo>
                    <a:pt x="304800" y="1181100"/>
                  </a:lnTo>
                  <a:lnTo>
                    <a:pt x="299358" y="1231723"/>
                  </a:lnTo>
                  <a:lnTo>
                    <a:pt x="284000" y="1277224"/>
                  </a:lnTo>
                  <a:lnTo>
                    <a:pt x="260175" y="1315783"/>
                  </a:lnTo>
                  <a:lnTo>
                    <a:pt x="229333" y="1345579"/>
                  </a:lnTo>
                  <a:lnTo>
                    <a:pt x="192925" y="1364791"/>
                  </a:lnTo>
                  <a:lnTo>
                    <a:pt x="152400" y="1371600"/>
                  </a:lnTo>
                  <a:lnTo>
                    <a:pt x="111874" y="1364791"/>
                  </a:lnTo>
                  <a:lnTo>
                    <a:pt x="75466" y="1345579"/>
                  </a:lnTo>
                  <a:lnTo>
                    <a:pt x="44624" y="1315783"/>
                  </a:lnTo>
                  <a:lnTo>
                    <a:pt x="20799" y="1277224"/>
                  </a:lnTo>
                  <a:lnTo>
                    <a:pt x="5441" y="1231723"/>
                  </a:lnTo>
                  <a:lnTo>
                    <a:pt x="0" y="1181100"/>
                  </a:lnTo>
                  <a:close/>
                </a:path>
              </a:pathLst>
            </a:custGeom>
            <a:noFill/>
            <a:ln w="38100" cap="flat" cmpd="sng">
              <a:solidFill>
                <a:srgbClr val="66FF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4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0"/>
          <p:cNvSpPr txBox="1">
            <a:spLocks noGrp="1"/>
          </p:cNvSpPr>
          <p:nvPr>
            <p:ph type="title"/>
          </p:nvPr>
        </p:nvSpPr>
        <p:spPr>
          <a:xfrm>
            <a:off x="568030" y="27425"/>
            <a:ext cx="1131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Most Common Cause of Osteomalacia</a:t>
            </a:r>
            <a:endParaRPr/>
          </a:p>
        </p:txBody>
      </p:sp>
      <p:sp>
        <p:nvSpPr>
          <p:cNvPr id="382" name="Google Shape;382;p50"/>
          <p:cNvSpPr txBox="1">
            <a:spLocks noGrp="1"/>
          </p:cNvSpPr>
          <p:nvPr>
            <p:ph type="body" idx="1"/>
          </p:nvPr>
        </p:nvSpPr>
        <p:spPr>
          <a:xfrm>
            <a:off x="568025" y="1324303"/>
            <a:ext cx="11414700" cy="497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400" b="1" dirty="0"/>
              <a:t>Intestinal malabsorption of fats and fat-soluble vitamin D</a:t>
            </a:r>
            <a:endParaRPr sz="24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/>
              <a:t>Other Contributing Factors:</a:t>
            </a:r>
            <a:endParaRPr sz="2400"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400" dirty="0"/>
              <a:t>Hepatic disease (e.g., biliary tract obstruction, primary biliary cirrhosis, alcoholic liver disease)</a:t>
            </a:r>
            <a:endParaRPr sz="24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400" dirty="0"/>
              <a:t>Chronic pancreatitis</a:t>
            </a:r>
            <a:endParaRPr sz="24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400" dirty="0"/>
              <a:t>Intestinal diseases (e.g., regional ileitis, sprue)</a:t>
            </a:r>
            <a:endParaRPr sz="24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400" dirty="0"/>
              <a:t>Surgical operations (e.g., gastrectomy, resection of portions of the small intestine)</a:t>
            </a:r>
          </a:p>
          <a:p>
            <a:pPr indent="-393700">
              <a:lnSpc>
                <a:spcPct val="115000"/>
              </a:lnSpc>
              <a:spcBef>
                <a:spcPts val="0"/>
              </a:spcBef>
              <a:buSzPts val="2600"/>
              <a:buFont typeface="Calibri"/>
              <a:buChar char="●"/>
            </a:pPr>
            <a:r>
              <a:rPr lang="en-US" sz="2400" b="1" dirty="0"/>
              <a:t>Peptic ulcer patients</a:t>
            </a:r>
            <a:r>
              <a:rPr lang="en-US" sz="2400" dirty="0"/>
              <a:t> receiving long-term treatment with antacids containing </a:t>
            </a:r>
            <a:r>
              <a:rPr lang="en-US" sz="2400" b="1" dirty="0"/>
              <a:t>aluminum hydroxide</a:t>
            </a:r>
            <a:r>
              <a:rPr lang="en-US" sz="2400" dirty="0"/>
              <a:t>, which forms insoluble complexes with Pi in the intestine and blocks its absorption.</a:t>
            </a:r>
            <a:endParaRPr lang="en-US" sz="2400"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endParaRPr sz="2400" b="1" dirty="0"/>
          </a:p>
        </p:txBody>
      </p:sp>
      <p:sp>
        <p:nvSpPr>
          <p:cNvPr id="383" name="Google Shape;38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84" name="Google Shape;384;p50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3"/>
          <p:cNvSpPr txBox="1">
            <a:spLocks noGrp="1"/>
          </p:cNvSpPr>
          <p:nvPr>
            <p:ph type="title"/>
          </p:nvPr>
        </p:nvSpPr>
        <p:spPr>
          <a:xfrm>
            <a:off x="568030" y="27425"/>
            <a:ext cx="1131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Complications</a:t>
            </a:r>
            <a:endParaRPr/>
          </a:p>
        </p:txBody>
      </p:sp>
      <p:sp>
        <p:nvSpPr>
          <p:cNvPr id="406" name="Google Shape;406;p53"/>
          <p:cNvSpPr txBox="1">
            <a:spLocks noGrp="1"/>
          </p:cNvSpPr>
          <p:nvPr>
            <p:ph type="body" idx="1"/>
          </p:nvPr>
        </p:nvSpPr>
        <p:spPr>
          <a:xfrm>
            <a:off x="197784" y="1075684"/>
            <a:ext cx="7430347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 dirty="0"/>
              <a:t>Fractures</a:t>
            </a:r>
            <a:r>
              <a:rPr lang="en-US" sz="2600" dirty="0"/>
              <a:t> and </a:t>
            </a:r>
            <a:r>
              <a:rPr lang="en-US" sz="2600" b="1" dirty="0"/>
              <a:t>deformities</a:t>
            </a:r>
            <a:r>
              <a:rPr lang="en-US" sz="2600" dirty="0"/>
              <a:t> of softened bones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 dirty="0"/>
              <a:t>Kyphosis</a:t>
            </a:r>
            <a:endParaRPr sz="2600" b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 dirty="0"/>
              <a:t>Bowing of the long bones</a:t>
            </a:r>
            <a:r>
              <a:rPr lang="en-US" sz="2600" dirty="0"/>
              <a:t> (curved limb bones)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 dirty="0"/>
              <a:t>Narrowing of the pelvis</a:t>
            </a:r>
            <a:endParaRPr sz="2600" b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A </a:t>
            </a:r>
            <a:r>
              <a:rPr lang="en-US" sz="2600" b="1" dirty="0"/>
              <a:t>prominent forehead</a:t>
            </a:r>
            <a:r>
              <a:rPr lang="en-US" sz="2600" dirty="0"/>
              <a:t> (frontal bossing) due to osteoid excess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 dirty="0"/>
              <a:t>Beading of the ribs</a:t>
            </a:r>
            <a:r>
              <a:rPr lang="en-US" sz="2600" dirty="0"/>
              <a:t> at the costochondral junctions (rachitic rosary) caused by overgrowth of cartilage and osteoid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 dirty="0"/>
              <a:t>Lateral flattening of the rib cage</a:t>
            </a:r>
            <a:r>
              <a:rPr lang="en-US" sz="2600" dirty="0"/>
              <a:t> with forward displacement of the sternum (pigeon breast)</a:t>
            </a:r>
            <a:endParaRPr b="1" dirty="0"/>
          </a:p>
        </p:txBody>
      </p:sp>
      <p:sp>
        <p:nvSpPr>
          <p:cNvPr id="407" name="Google Shape;40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08" name="Google Shape;408;p53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16;p54">
            <a:extLst>
              <a:ext uri="{FF2B5EF4-FFF2-40B4-BE49-F238E27FC236}">
                <a16:creationId xmlns:a16="http://schemas.microsoft.com/office/drawing/2014/main" id="{60933409-B70F-4CDF-95B5-CC77DA55E4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720" t="19431" r="63131"/>
          <a:stretch/>
        </p:blipFill>
        <p:spPr>
          <a:xfrm>
            <a:off x="9837683" y="1546770"/>
            <a:ext cx="2049541" cy="49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16;p54">
            <a:extLst>
              <a:ext uri="{FF2B5EF4-FFF2-40B4-BE49-F238E27FC236}">
                <a16:creationId xmlns:a16="http://schemas.microsoft.com/office/drawing/2014/main" id="{21E930C9-6630-4360-A3F4-C55CAFD56B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24" t="21061" r="11428"/>
          <a:stretch/>
        </p:blipFill>
        <p:spPr>
          <a:xfrm>
            <a:off x="7637714" y="1546770"/>
            <a:ext cx="2049541" cy="490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00" y="115886"/>
            <a:ext cx="8856600" cy="66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24" name="Google Shape;424;p55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 PATHOLOGY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6"/>
          <p:cNvSpPr txBox="1">
            <a:spLocks noGrp="1"/>
          </p:cNvSpPr>
          <p:nvPr>
            <p:ph type="title"/>
          </p:nvPr>
        </p:nvSpPr>
        <p:spPr>
          <a:xfrm>
            <a:off x="568030" y="27425"/>
            <a:ext cx="1131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Hyperparathyroidism</a:t>
            </a:r>
            <a:endParaRPr/>
          </a:p>
        </p:txBody>
      </p:sp>
      <p:sp>
        <p:nvSpPr>
          <p:cNvPr id="430" name="Google Shape;430;p56"/>
          <p:cNvSpPr txBox="1">
            <a:spLocks noGrp="1"/>
          </p:cNvSpPr>
          <p:nvPr>
            <p:ph type="body" idx="1"/>
          </p:nvPr>
        </p:nvSpPr>
        <p:spPr>
          <a:xfrm>
            <a:off x="568025" y="1548650"/>
            <a:ext cx="114147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Primary Hyperparathyroidism: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Adenoma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Cancer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Secondary Hyperparathyroidism: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Hyperplasia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Calcium and Vitamin D insufficiency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Calcium and Vitamin D deficiency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Renal failure</a:t>
            </a:r>
            <a:endParaRPr/>
          </a:p>
        </p:txBody>
      </p:sp>
      <p:sp>
        <p:nvSpPr>
          <p:cNvPr id="431" name="Google Shape;43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432" name="Google Shape;432;p56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38;p57">
            <a:extLst>
              <a:ext uri="{FF2B5EF4-FFF2-40B4-BE49-F238E27FC236}">
                <a16:creationId xmlns:a16="http://schemas.microsoft.com/office/drawing/2014/main" id="{840F0110-EE8C-4D5A-A730-EDA9044FEC77}"/>
              </a:ext>
            </a:extLst>
          </p:cNvPr>
          <p:cNvSpPr txBox="1">
            <a:spLocks/>
          </p:cNvSpPr>
          <p:nvPr/>
        </p:nvSpPr>
        <p:spPr>
          <a:xfrm>
            <a:off x="6647793" y="1364718"/>
            <a:ext cx="5334932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700">
              <a:lnSpc>
                <a:spcPct val="115000"/>
              </a:lnSpc>
              <a:spcBef>
                <a:spcPts val="1200"/>
              </a:spcBef>
              <a:buSzPts val="2600"/>
              <a:buFont typeface="Arial"/>
              <a:buChar char="●"/>
            </a:pPr>
            <a:r>
              <a:rPr lang="en-US" b="1" dirty="0"/>
              <a:t>Generalized Osteitis Fibrosa Cystica</a:t>
            </a:r>
            <a:r>
              <a:rPr lang="en-US" dirty="0"/>
              <a:t> (Von Recklinghausen's Disease of Bone)</a:t>
            </a:r>
          </a:p>
          <a:p>
            <a:pPr indent="-393700">
              <a:lnSpc>
                <a:spcPct val="115000"/>
              </a:lnSpc>
              <a:spcBef>
                <a:spcPts val="0"/>
              </a:spcBef>
              <a:buSzPts val="2600"/>
              <a:buFont typeface="Arial"/>
              <a:buChar char="●"/>
            </a:pPr>
            <a:r>
              <a:rPr lang="en-US" b="1" dirty="0"/>
              <a:t>Diffuse or focal resorptive loss</a:t>
            </a:r>
            <a:r>
              <a:rPr lang="en-US" dirty="0"/>
              <a:t> decreased osteoblastic activity</a:t>
            </a:r>
          </a:p>
          <a:p>
            <a:pPr indent="-393700">
              <a:lnSpc>
                <a:spcPct val="115000"/>
              </a:lnSpc>
              <a:spcBef>
                <a:spcPts val="0"/>
              </a:spcBef>
              <a:buSzPts val="2600"/>
              <a:buFont typeface="Calibri"/>
              <a:buChar char="●"/>
            </a:pPr>
            <a:r>
              <a:rPr lang="en-US" b="1" dirty="0"/>
              <a:t>Fibrous replacement of bone</a:t>
            </a:r>
          </a:p>
          <a:p>
            <a:pPr marL="63500" indent="0">
              <a:lnSpc>
                <a:spcPct val="115000"/>
              </a:lnSpc>
              <a:spcBef>
                <a:spcPts val="0"/>
              </a:spcBef>
              <a:buSzPts val="2600"/>
              <a:buNone/>
            </a:pPr>
            <a:r>
              <a:rPr lang="en-US" dirty="0"/>
              <a:t>overproduction of parathyroid hormone in </a:t>
            </a:r>
            <a:r>
              <a:rPr lang="en-US" b="1" dirty="0"/>
              <a:t>primary or secondary hyperparathyroidism</a:t>
            </a:r>
          </a:p>
          <a:p>
            <a:pPr indent="-393700">
              <a:lnSpc>
                <a:spcPct val="115000"/>
              </a:lnSpc>
              <a:spcBef>
                <a:spcPts val="0"/>
              </a:spcBef>
              <a:buSzPts val="2600"/>
              <a:buFont typeface="Arial"/>
              <a:buChar char="●"/>
            </a:pPr>
            <a:r>
              <a:rPr lang="en-US" b="1" dirty="0"/>
              <a:t>Excess osteoclastic activity</a:t>
            </a:r>
            <a:r>
              <a:rPr lang="en-US" dirty="0"/>
              <a:t> leading to bone resorption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8"/>
          <p:cNvSpPr txBox="1">
            <a:spLocks noGrp="1"/>
          </p:cNvSpPr>
          <p:nvPr>
            <p:ph type="title"/>
          </p:nvPr>
        </p:nvSpPr>
        <p:spPr>
          <a:xfrm>
            <a:off x="568030" y="27425"/>
            <a:ext cx="1131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Primary Hyperparathyroidism</a:t>
            </a:r>
            <a:endParaRPr/>
          </a:p>
        </p:txBody>
      </p:sp>
      <p:sp>
        <p:nvSpPr>
          <p:cNvPr id="446" name="Google Shape;446;p58"/>
          <p:cNvSpPr txBox="1">
            <a:spLocks noGrp="1"/>
          </p:cNvSpPr>
          <p:nvPr>
            <p:ph type="body" idx="1"/>
          </p:nvPr>
        </p:nvSpPr>
        <p:spPr>
          <a:xfrm>
            <a:off x="568025" y="1548650"/>
            <a:ext cx="114147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Metabolic disorder</a:t>
            </a:r>
            <a:r>
              <a:rPr lang="en-US"/>
              <a:t> characterized by the secretion of excessive amounts of </a:t>
            </a:r>
            <a:r>
              <a:rPr lang="en-US" b="1"/>
              <a:t>PTH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Caused by </a:t>
            </a:r>
            <a:r>
              <a:rPr lang="en-US" b="1"/>
              <a:t>parathyroid cells</a:t>
            </a:r>
            <a:r>
              <a:rPr lang="en-US"/>
              <a:t> that are either </a:t>
            </a:r>
            <a:r>
              <a:rPr lang="en-US" b="1"/>
              <a:t>neoplastic</a:t>
            </a:r>
            <a:r>
              <a:rPr lang="en-US"/>
              <a:t> or </a:t>
            </a:r>
            <a:r>
              <a:rPr lang="en-US" b="1"/>
              <a:t>hyperplastic</a:t>
            </a:r>
            <a:r>
              <a:rPr lang="en-US"/>
              <a:t> in the absence of any known stimulus.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Common causes: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Functioning adenoma</a:t>
            </a:r>
            <a:r>
              <a:rPr lang="en-US" sz="2600"/>
              <a:t> of a single parathyroid gland (80%)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Diffuse hyperplasia</a:t>
            </a:r>
            <a:r>
              <a:rPr lang="en-US" sz="2600"/>
              <a:t> of all four parathyroid glands (15%)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Primary parathyroid carcinoma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Multiple parathyroid adenomas</a:t>
            </a:r>
            <a:endParaRPr b="1"/>
          </a:p>
        </p:txBody>
      </p:sp>
      <p:sp>
        <p:nvSpPr>
          <p:cNvPr id="447" name="Google Shape;447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48" name="Google Shape;448;p58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9"/>
          <p:cNvSpPr txBox="1">
            <a:spLocks noGrp="1"/>
          </p:cNvSpPr>
          <p:nvPr>
            <p:ph type="title"/>
          </p:nvPr>
        </p:nvSpPr>
        <p:spPr>
          <a:xfrm>
            <a:off x="568030" y="179825"/>
            <a:ext cx="1131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Secondary Hyperparathyroidism</a:t>
            </a:r>
            <a:endParaRPr/>
          </a:p>
        </p:txBody>
      </p:sp>
      <p:sp>
        <p:nvSpPr>
          <p:cNvPr id="454" name="Google Shape;454;p59"/>
          <p:cNvSpPr txBox="1">
            <a:spLocks noGrp="1"/>
          </p:cNvSpPr>
          <p:nvPr>
            <p:ph type="body" idx="1"/>
          </p:nvPr>
        </p:nvSpPr>
        <p:spPr>
          <a:xfrm>
            <a:off x="945931" y="1387366"/>
            <a:ext cx="6292034" cy="460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Chronic renal failure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Associated with </a:t>
            </a:r>
            <a:r>
              <a:rPr lang="en-US" b="1" dirty="0"/>
              <a:t>hyperphosphatemia</a:t>
            </a:r>
            <a:r>
              <a:rPr lang="en-US" dirty="0"/>
              <a:t> and </a:t>
            </a:r>
            <a:r>
              <a:rPr lang="en-US" b="1" dirty="0"/>
              <a:t>hypocalcemia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Renal osteodystrophy</a:t>
            </a:r>
            <a:r>
              <a:rPr lang="en-US" dirty="0"/>
              <a:t> results in 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 dirty="0" err="1"/>
              <a:t>Osteomalacia</a:t>
            </a:r>
            <a:endParaRPr sz="2600" b="1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 dirty="0"/>
              <a:t>Rickets</a:t>
            </a:r>
            <a:r>
              <a:rPr lang="en-US" sz="2600" dirty="0"/>
              <a:t> ("renal rickets")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 dirty="0"/>
              <a:t>Osteitis fibrosa</a:t>
            </a:r>
            <a:endParaRPr sz="2600"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Non-parathyroid carcinomas</a:t>
            </a:r>
            <a:r>
              <a:rPr lang="en-US" dirty="0"/>
              <a:t> (e.g., lung, kidney, or others) may produce a </a:t>
            </a:r>
            <a:r>
              <a:rPr lang="en-US" b="1" dirty="0"/>
              <a:t>PTH-like hormone</a:t>
            </a:r>
            <a:r>
              <a:rPr lang="en-US" dirty="0"/>
              <a:t>, leading to a syndrome resembling hyperparathyroidism.</a:t>
            </a:r>
            <a:endParaRPr b="1" dirty="0"/>
          </a:p>
        </p:txBody>
      </p:sp>
      <p:sp>
        <p:nvSpPr>
          <p:cNvPr id="455" name="Google Shape;45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56" name="Google Shape;456;p59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474;p61">
            <a:extLst>
              <a:ext uri="{FF2B5EF4-FFF2-40B4-BE49-F238E27FC236}">
                <a16:creationId xmlns:a16="http://schemas.microsoft.com/office/drawing/2014/main" id="{60BB2D07-DF2B-449B-9D13-54454EECFBF0}"/>
              </a:ext>
            </a:extLst>
          </p:cNvPr>
          <p:cNvGrpSpPr/>
          <p:nvPr/>
        </p:nvGrpSpPr>
        <p:grpSpPr>
          <a:xfrm>
            <a:off x="7704083" y="1250731"/>
            <a:ext cx="4102698" cy="5189111"/>
            <a:chOff x="2332101" y="620712"/>
            <a:chExt cx="4652899" cy="5832475"/>
          </a:xfrm>
        </p:grpSpPr>
        <p:pic>
          <p:nvPicPr>
            <p:cNvPr id="7" name="Google Shape;475;p61">
              <a:extLst>
                <a:ext uri="{FF2B5EF4-FFF2-40B4-BE49-F238E27FC236}">
                  <a16:creationId xmlns:a16="http://schemas.microsoft.com/office/drawing/2014/main" id="{7D3DBEC4-2C3E-4DAB-9BB0-1D414889D8A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32101" y="620712"/>
              <a:ext cx="4652899" cy="5832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476;p61">
              <a:extLst>
                <a:ext uri="{FF2B5EF4-FFF2-40B4-BE49-F238E27FC236}">
                  <a16:creationId xmlns:a16="http://schemas.microsoft.com/office/drawing/2014/main" id="{A5A98F47-E5A8-44F3-8DFC-1EE5F62F36B9}"/>
                </a:ext>
              </a:extLst>
            </p:cNvPr>
            <p:cNvSpPr/>
            <p:nvPr/>
          </p:nvSpPr>
          <p:spPr>
            <a:xfrm>
              <a:off x="5003800" y="3500373"/>
              <a:ext cx="1081404" cy="504825"/>
            </a:xfrm>
            <a:custGeom>
              <a:avLst/>
              <a:gdLst/>
              <a:ahLst/>
              <a:cxnLst/>
              <a:rect l="l" t="t" r="r" b="b"/>
              <a:pathLst>
                <a:path w="1081404" h="504825" extrusionOk="0">
                  <a:moveTo>
                    <a:pt x="828675" y="0"/>
                  </a:moveTo>
                  <a:lnTo>
                    <a:pt x="828675" y="126237"/>
                  </a:lnTo>
                  <a:lnTo>
                    <a:pt x="0" y="126237"/>
                  </a:lnTo>
                  <a:lnTo>
                    <a:pt x="0" y="378713"/>
                  </a:lnTo>
                  <a:lnTo>
                    <a:pt x="828675" y="378713"/>
                  </a:lnTo>
                  <a:lnTo>
                    <a:pt x="828675" y="504825"/>
                  </a:lnTo>
                  <a:lnTo>
                    <a:pt x="1081151" y="252475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042E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77;p61">
              <a:extLst>
                <a:ext uri="{FF2B5EF4-FFF2-40B4-BE49-F238E27FC236}">
                  <a16:creationId xmlns:a16="http://schemas.microsoft.com/office/drawing/2014/main" id="{0FD215ED-9AE2-48E7-A76A-E0C5008C3A5C}"/>
                </a:ext>
              </a:extLst>
            </p:cNvPr>
            <p:cNvSpPr/>
            <p:nvPr/>
          </p:nvSpPr>
          <p:spPr>
            <a:xfrm>
              <a:off x="5003800" y="3500373"/>
              <a:ext cx="1081404" cy="504825"/>
            </a:xfrm>
            <a:custGeom>
              <a:avLst/>
              <a:gdLst/>
              <a:ahLst/>
              <a:cxnLst/>
              <a:rect l="l" t="t" r="r" b="b"/>
              <a:pathLst>
                <a:path w="1081404" h="504825" extrusionOk="0">
                  <a:moveTo>
                    <a:pt x="0" y="126237"/>
                  </a:moveTo>
                  <a:lnTo>
                    <a:pt x="828675" y="126237"/>
                  </a:lnTo>
                  <a:lnTo>
                    <a:pt x="828675" y="0"/>
                  </a:lnTo>
                  <a:lnTo>
                    <a:pt x="1081151" y="252475"/>
                  </a:lnTo>
                  <a:lnTo>
                    <a:pt x="828675" y="504825"/>
                  </a:lnTo>
                  <a:lnTo>
                    <a:pt x="828675" y="378713"/>
                  </a:lnTo>
                  <a:lnTo>
                    <a:pt x="0" y="378713"/>
                  </a:lnTo>
                  <a:lnTo>
                    <a:pt x="0" y="126237"/>
                  </a:lnTo>
                  <a:close/>
                </a:path>
              </a:pathLst>
            </a:custGeom>
            <a:noFill/>
            <a:ln w="12700" cap="flat" cmpd="sng">
              <a:solidFill>
                <a:srgbClr val="032D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0"/>
          <p:cNvSpPr txBox="1">
            <a:spLocks noGrp="1"/>
          </p:cNvSpPr>
          <p:nvPr>
            <p:ph type="title"/>
          </p:nvPr>
        </p:nvSpPr>
        <p:spPr>
          <a:xfrm>
            <a:off x="568030" y="179825"/>
            <a:ext cx="1131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Secondary Hyperparathyroidism</a:t>
            </a:r>
            <a:endParaRPr/>
          </a:p>
        </p:txBody>
      </p:sp>
      <p:sp>
        <p:nvSpPr>
          <p:cNvPr id="462" name="Google Shape;462;p60"/>
          <p:cNvSpPr txBox="1">
            <a:spLocks noGrp="1"/>
          </p:cNvSpPr>
          <p:nvPr>
            <p:ph type="body" idx="1"/>
          </p:nvPr>
        </p:nvSpPr>
        <p:spPr>
          <a:xfrm>
            <a:off x="339425" y="1853450"/>
            <a:ext cx="5750100" cy="4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b="1"/>
              <a:t>Hypercalcemia:</a:t>
            </a:r>
            <a:endParaRPr sz="2400"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Neuromuscular weakness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Fatigue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Gastrointestinal symptoms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Coma in severe hypercalcemic crisis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b="1"/>
              <a:t>Renal Involvement:</a:t>
            </a:r>
            <a:endParaRPr sz="2400"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Renal stones</a:t>
            </a:r>
            <a:r>
              <a:rPr lang="en-US"/>
              <a:t> (often bilateral)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Calcification of the kidneys</a:t>
            </a:r>
            <a:r>
              <a:rPr lang="en-US"/>
              <a:t> (nephrocalcinosis)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Metastatic calcification</a:t>
            </a:r>
            <a:r>
              <a:rPr lang="en-US"/>
              <a:t> of other tissues</a:t>
            </a:r>
            <a:endParaRPr sz="2400" b="1"/>
          </a:p>
        </p:txBody>
      </p:sp>
      <p:sp>
        <p:nvSpPr>
          <p:cNvPr id="463" name="Google Shape;46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64" name="Google Shape;464;p60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0"/>
          <p:cNvSpPr txBox="1">
            <a:spLocks noGrp="1"/>
          </p:cNvSpPr>
          <p:nvPr>
            <p:ph type="body" idx="1"/>
          </p:nvPr>
        </p:nvSpPr>
        <p:spPr>
          <a:xfrm>
            <a:off x="6004025" y="2220125"/>
            <a:ext cx="6043200" cy="4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3.	Bone Changes:</a:t>
            </a:r>
            <a:endParaRPr sz="2400" b="1"/>
          </a:p>
          <a:p>
            <a:pPr marL="914400" lvl="1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○"/>
            </a:pPr>
            <a:r>
              <a:rPr lang="en-US" b="1"/>
              <a:t>Bone resorption and fibrous replacement</a:t>
            </a:r>
            <a:r>
              <a:rPr lang="en-US"/>
              <a:t>:</a:t>
            </a:r>
            <a:endParaRPr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Diffuse </a:t>
            </a:r>
            <a:r>
              <a:rPr lang="en-US" sz="2400" b="1"/>
              <a:t>osteopenia</a:t>
            </a:r>
            <a:endParaRPr sz="2400" b="1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"Cystic" or tumor-like lesions of bone ("</a:t>
            </a:r>
            <a:r>
              <a:rPr lang="en-US" sz="2400" b="1"/>
              <a:t>brown tumors</a:t>
            </a:r>
            <a:r>
              <a:rPr lang="en-US" sz="2400"/>
              <a:t>")</a:t>
            </a:r>
            <a:endParaRPr sz="24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 b="1"/>
              <a:t>Pathological fractures</a:t>
            </a:r>
            <a:endParaRPr sz="2400" b="1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Generalized </a:t>
            </a:r>
            <a:r>
              <a:rPr lang="en-US" sz="2400" b="1"/>
              <a:t>osteitis fibrosa cystica</a:t>
            </a:r>
            <a:endParaRPr sz="2400" b="1"/>
          </a:p>
        </p:txBody>
      </p:sp>
      <p:sp>
        <p:nvSpPr>
          <p:cNvPr id="466" name="Google Shape;466;p60"/>
          <p:cNvSpPr txBox="1">
            <a:spLocks noGrp="1"/>
          </p:cNvSpPr>
          <p:nvPr>
            <p:ph type="body" idx="1"/>
          </p:nvPr>
        </p:nvSpPr>
        <p:spPr>
          <a:xfrm>
            <a:off x="568025" y="1343825"/>
            <a:ext cx="11707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/>
              <a:t>The clinical presentations are divisible into three categories:</a:t>
            </a:r>
            <a:endParaRPr sz="2400" b="1"/>
          </a:p>
        </p:txBody>
      </p:sp>
      <p:cxnSp>
        <p:nvCxnSpPr>
          <p:cNvPr id="467" name="Google Shape;467;p60"/>
          <p:cNvCxnSpPr/>
          <p:nvPr/>
        </p:nvCxnSpPr>
        <p:spPr>
          <a:xfrm>
            <a:off x="5942325" y="2204725"/>
            <a:ext cx="0" cy="430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2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146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Microscopy of the Brown Tumor</a:t>
            </a:r>
            <a:endParaRPr/>
          </a:p>
        </p:txBody>
      </p:sp>
      <p:sp>
        <p:nvSpPr>
          <p:cNvPr id="483" name="Google Shape;483;p62"/>
          <p:cNvSpPr txBox="1">
            <a:spLocks noGrp="1"/>
          </p:cNvSpPr>
          <p:nvPr>
            <p:ph type="body" idx="1"/>
          </p:nvPr>
        </p:nvSpPr>
        <p:spPr>
          <a:xfrm>
            <a:off x="838200" y="1462225"/>
            <a:ext cx="7233745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Proliferated </a:t>
            </a:r>
            <a:r>
              <a:rPr lang="en-US" b="1" dirty="0"/>
              <a:t>osteoclasts</a:t>
            </a:r>
            <a:r>
              <a:rPr lang="en-US" dirty="0"/>
              <a:t> and </a:t>
            </a:r>
            <a:r>
              <a:rPr lang="en-US" b="1" dirty="0"/>
              <a:t>fibroblasts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Fibrous stroma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 region of </a:t>
            </a:r>
            <a:r>
              <a:rPr lang="en-US" b="1" dirty="0"/>
              <a:t>hemorrhage and hemosiderin deposition</a:t>
            </a:r>
            <a:r>
              <a:rPr lang="en-US" dirty="0"/>
              <a:t>, which imparts a brown color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Bone Changes in Primary Hyperparathyroidism: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bone changes </a:t>
            </a:r>
            <a:r>
              <a:rPr lang="en-US" b="1" dirty="0"/>
              <a:t>regress</a:t>
            </a:r>
            <a:r>
              <a:rPr lang="en-US" dirty="0"/>
              <a:t> or </a:t>
            </a:r>
            <a:r>
              <a:rPr lang="en-US" b="1" dirty="0"/>
              <a:t>disappear</a:t>
            </a:r>
            <a:r>
              <a:rPr lang="en-US" dirty="0"/>
              <a:t> within a few weeks after </a:t>
            </a:r>
            <a:r>
              <a:rPr lang="en-US" b="1" dirty="0"/>
              <a:t>surgical removal</a:t>
            </a:r>
            <a:r>
              <a:rPr lang="en-US" dirty="0"/>
              <a:t> of the parathyroid lesion.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lesion is an </a:t>
            </a:r>
            <a:r>
              <a:rPr lang="en-US" b="1" dirty="0"/>
              <a:t>adenoma</a:t>
            </a:r>
            <a:r>
              <a:rPr lang="en-US" dirty="0"/>
              <a:t>, or less commonly, </a:t>
            </a:r>
            <a:r>
              <a:rPr lang="en-US" b="1" dirty="0"/>
              <a:t>diffuse hyperplasia</a:t>
            </a:r>
            <a:r>
              <a:rPr lang="en-US" dirty="0"/>
              <a:t> of the parathyroid gland.</a:t>
            </a:r>
            <a:endParaRPr b="1" dirty="0"/>
          </a:p>
        </p:txBody>
      </p:sp>
      <p:sp>
        <p:nvSpPr>
          <p:cNvPr id="484" name="Google Shape;48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85" name="Google Shape;485;p62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493;p63">
            <a:extLst>
              <a:ext uri="{FF2B5EF4-FFF2-40B4-BE49-F238E27FC236}">
                <a16:creationId xmlns:a16="http://schemas.microsoft.com/office/drawing/2014/main" id="{6EF774B7-8330-4D7E-9D92-8090C77561BE}"/>
              </a:ext>
            </a:extLst>
          </p:cNvPr>
          <p:cNvGrpSpPr/>
          <p:nvPr/>
        </p:nvGrpSpPr>
        <p:grpSpPr>
          <a:xfrm>
            <a:off x="7976462" y="1486926"/>
            <a:ext cx="3893038" cy="3964084"/>
            <a:chOff x="1331975" y="665226"/>
            <a:chExt cx="6335649" cy="5405374"/>
          </a:xfrm>
        </p:grpSpPr>
        <p:pic>
          <p:nvPicPr>
            <p:cNvPr id="7" name="Google Shape;494;p63">
              <a:extLst>
                <a:ext uri="{FF2B5EF4-FFF2-40B4-BE49-F238E27FC236}">
                  <a16:creationId xmlns:a16="http://schemas.microsoft.com/office/drawing/2014/main" id="{74E6C0C7-6836-4D84-86D0-C143400B720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31975" y="665226"/>
              <a:ext cx="6335649" cy="5405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495;p63">
              <a:extLst>
                <a:ext uri="{FF2B5EF4-FFF2-40B4-BE49-F238E27FC236}">
                  <a16:creationId xmlns:a16="http://schemas.microsoft.com/office/drawing/2014/main" id="{C31B833E-663C-4FBC-BEB1-C7E91F66EAE9}"/>
                </a:ext>
              </a:extLst>
            </p:cNvPr>
            <p:cNvSpPr/>
            <p:nvPr/>
          </p:nvSpPr>
          <p:spPr>
            <a:xfrm>
              <a:off x="4356099" y="3789426"/>
              <a:ext cx="936625" cy="360679"/>
            </a:xfrm>
            <a:custGeom>
              <a:avLst/>
              <a:gdLst/>
              <a:ahLst/>
              <a:cxnLst/>
              <a:rect l="l" t="t" r="r" b="b"/>
              <a:pathLst>
                <a:path w="936625" h="360679" extrusionOk="0">
                  <a:moveTo>
                    <a:pt x="756412" y="0"/>
                  </a:moveTo>
                  <a:lnTo>
                    <a:pt x="756412" y="90043"/>
                  </a:lnTo>
                  <a:lnTo>
                    <a:pt x="0" y="90043"/>
                  </a:lnTo>
                  <a:lnTo>
                    <a:pt x="0" y="270256"/>
                  </a:lnTo>
                  <a:lnTo>
                    <a:pt x="756412" y="270256"/>
                  </a:lnTo>
                  <a:lnTo>
                    <a:pt x="756412" y="360299"/>
                  </a:lnTo>
                  <a:lnTo>
                    <a:pt x="936625" y="180086"/>
                  </a:lnTo>
                  <a:lnTo>
                    <a:pt x="756412" y="0"/>
                  </a:lnTo>
                  <a:close/>
                </a:path>
              </a:pathLst>
            </a:custGeom>
            <a:solidFill>
              <a:srgbClr val="042E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6;p63">
              <a:extLst>
                <a:ext uri="{FF2B5EF4-FFF2-40B4-BE49-F238E27FC236}">
                  <a16:creationId xmlns:a16="http://schemas.microsoft.com/office/drawing/2014/main" id="{9FA00B8B-C194-49AD-AF8F-4417AFC11136}"/>
                </a:ext>
              </a:extLst>
            </p:cNvPr>
            <p:cNvSpPr/>
            <p:nvPr/>
          </p:nvSpPr>
          <p:spPr>
            <a:xfrm>
              <a:off x="4356099" y="3789426"/>
              <a:ext cx="936625" cy="360679"/>
            </a:xfrm>
            <a:custGeom>
              <a:avLst/>
              <a:gdLst/>
              <a:ahLst/>
              <a:cxnLst/>
              <a:rect l="l" t="t" r="r" b="b"/>
              <a:pathLst>
                <a:path w="936625" h="360679" extrusionOk="0">
                  <a:moveTo>
                    <a:pt x="0" y="90043"/>
                  </a:moveTo>
                  <a:lnTo>
                    <a:pt x="756412" y="90043"/>
                  </a:lnTo>
                  <a:lnTo>
                    <a:pt x="756412" y="0"/>
                  </a:lnTo>
                  <a:lnTo>
                    <a:pt x="936625" y="180086"/>
                  </a:lnTo>
                  <a:lnTo>
                    <a:pt x="756412" y="360299"/>
                  </a:lnTo>
                  <a:lnTo>
                    <a:pt x="756412" y="270256"/>
                  </a:lnTo>
                  <a:lnTo>
                    <a:pt x="0" y="270256"/>
                  </a:lnTo>
                  <a:lnTo>
                    <a:pt x="0" y="90043"/>
                  </a:lnTo>
                  <a:close/>
                </a:path>
              </a:pathLst>
            </a:custGeom>
            <a:noFill/>
            <a:ln w="12675" cap="flat" cmpd="sng">
              <a:solidFill>
                <a:srgbClr val="032D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4"/>
          <p:cNvSpPr txBox="1">
            <a:spLocks noGrp="1"/>
          </p:cNvSpPr>
          <p:nvPr>
            <p:ph type="body" idx="1"/>
          </p:nvPr>
        </p:nvSpPr>
        <p:spPr>
          <a:xfrm>
            <a:off x="838200" y="1614625"/>
            <a:ext cx="8263759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High bone turnover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High blood flow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Disordered bone architecture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Weakness of bone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Current evidence suggests </a:t>
            </a:r>
            <a:r>
              <a:rPr lang="en-US" b="1" dirty="0"/>
              <a:t>slow infection by paramyxovirus</a:t>
            </a:r>
            <a:r>
              <a:rPr lang="en-US" dirty="0"/>
              <a:t>.</a:t>
            </a:r>
            <a:endParaRPr b="1" dirty="0"/>
          </a:p>
        </p:txBody>
      </p:sp>
      <p:sp>
        <p:nvSpPr>
          <p:cNvPr id="502" name="Google Shape;502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503" name="Google Shape;503;p64"/>
          <p:cNvSpPr txBox="1"/>
          <p:nvPr/>
        </p:nvSpPr>
        <p:spPr>
          <a:xfrm>
            <a:off x="8711125" y="127625"/>
            <a:ext cx="31761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64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146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Paget's Disease</a:t>
            </a:r>
            <a:endParaRPr/>
          </a:p>
        </p:txBody>
      </p:sp>
      <p:pic>
        <p:nvPicPr>
          <p:cNvPr id="6" name="Google Shape;519;p66">
            <a:extLst>
              <a:ext uri="{FF2B5EF4-FFF2-40B4-BE49-F238E27FC236}">
                <a16:creationId xmlns:a16="http://schemas.microsoft.com/office/drawing/2014/main" id="{374C6672-9E29-4A9E-9B83-6C107F2151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0400" y="794475"/>
            <a:ext cx="3403600" cy="53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5"/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146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Pathology of Paget's Disease</a:t>
            </a:r>
            <a:endParaRPr/>
          </a:p>
        </p:txBody>
      </p:sp>
      <p:sp>
        <p:nvSpPr>
          <p:cNvPr id="510" name="Google Shape;510;p65"/>
          <p:cNvSpPr txBox="1">
            <a:spLocks noGrp="1"/>
          </p:cNvSpPr>
          <p:nvPr>
            <p:ph type="body" idx="1"/>
          </p:nvPr>
        </p:nvSpPr>
        <p:spPr>
          <a:xfrm>
            <a:off x="661439" y="1118950"/>
            <a:ext cx="7023538" cy="56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three phases, :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 dirty="0"/>
              <a:t>Osteolytic Phase</a:t>
            </a:r>
            <a:r>
              <a:rPr lang="en-US" dirty="0"/>
              <a:t>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Active bone resorption</a:t>
            </a:r>
            <a:endParaRPr sz="26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 dirty="0"/>
              <a:t>Mixed Osteolytic and Osteoblastic Phase</a:t>
            </a:r>
            <a:r>
              <a:rPr lang="en-US" dirty="0"/>
              <a:t>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Both osteoclastic and osteoblastic activity</a:t>
            </a:r>
            <a:endParaRPr sz="26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 dirty="0"/>
              <a:t>Osteosclerotic Phase</a:t>
            </a:r>
            <a:r>
              <a:rPr lang="en-US" dirty="0"/>
              <a:t>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Sclerotic bone formation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Characteristic </a:t>
            </a:r>
            <a:r>
              <a:rPr lang="en-US" sz="2600" b="1" dirty="0"/>
              <a:t>"mosaic" pattern</a:t>
            </a:r>
            <a:r>
              <a:rPr lang="en-US" sz="2600" dirty="0"/>
              <a:t> of cement lines outlining irregular patches of sclerotic lamellar bone.</a:t>
            </a:r>
            <a:endParaRPr sz="2600" dirty="0"/>
          </a:p>
        </p:txBody>
      </p:sp>
      <p:sp>
        <p:nvSpPr>
          <p:cNvPr id="511" name="Google Shape;511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512" name="Google Shape;512;p65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520;p66">
            <a:extLst>
              <a:ext uri="{FF2B5EF4-FFF2-40B4-BE49-F238E27FC236}">
                <a16:creationId xmlns:a16="http://schemas.microsoft.com/office/drawing/2014/main" id="{FDC0C16F-AB1B-4094-843D-99A5335CD9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977" y="980513"/>
            <a:ext cx="4184523" cy="518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7"/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146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Complications (in advanced cases)</a:t>
            </a:r>
            <a:endParaRPr/>
          </a:p>
        </p:txBody>
      </p:sp>
      <p:sp>
        <p:nvSpPr>
          <p:cNvPr id="526" name="Google Shape;526;p67"/>
          <p:cNvSpPr txBox="1">
            <a:spLocks noGrp="1"/>
          </p:cNvSpPr>
          <p:nvPr>
            <p:ph type="body" idx="1"/>
          </p:nvPr>
        </p:nvSpPr>
        <p:spPr>
          <a:xfrm>
            <a:off x="838200" y="1386025"/>
            <a:ext cx="10594200" cy="56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Femur and tibia</a:t>
            </a:r>
            <a:r>
              <a:rPr lang="en-US"/>
              <a:t> may be bowed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Hips</a:t>
            </a:r>
            <a:r>
              <a:rPr lang="en-US"/>
              <a:t> may be deformed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Vertebral bodies</a:t>
            </a:r>
            <a:r>
              <a:rPr lang="en-US"/>
              <a:t> may be compressed, resulting in: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Kyphosis</a:t>
            </a:r>
            <a:r>
              <a:rPr lang="en-US" sz="2600"/>
              <a:t> or </a:t>
            </a:r>
            <a:r>
              <a:rPr lang="en-US" sz="2600" b="1"/>
              <a:t>scoliosis</a:t>
            </a:r>
            <a:endParaRPr sz="2600"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Skull</a:t>
            </a:r>
            <a:r>
              <a:rPr lang="en-US"/>
              <a:t> may be enlarged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Hearing loss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Pathological fractures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Bone tumors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Osteogenic sarcoma</a:t>
            </a:r>
            <a:r>
              <a:rPr lang="en-US" sz="2600"/>
              <a:t> (most common)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Fibrosarcoma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Giant cell tumor</a:t>
            </a:r>
            <a:endParaRPr sz="2600"/>
          </a:p>
        </p:txBody>
      </p:sp>
      <p:sp>
        <p:nvSpPr>
          <p:cNvPr id="527" name="Google Shape;527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528" name="Google Shape;528;p67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 PATHOLOGY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8"/>
          <p:cNvSpPr txBox="1">
            <a:spLocks noGrp="1"/>
          </p:cNvSpPr>
          <p:nvPr>
            <p:ph type="title"/>
          </p:nvPr>
        </p:nvSpPr>
        <p:spPr>
          <a:xfrm>
            <a:off x="568029" y="179825"/>
            <a:ext cx="108606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Research</a:t>
            </a:r>
            <a:endParaRPr/>
          </a:p>
        </p:txBody>
      </p:sp>
      <p:sp>
        <p:nvSpPr>
          <p:cNvPr id="534" name="Google Shape;534;p68"/>
          <p:cNvSpPr txBox="1">
            <a:spLocks noGrp="1"/>
          </p:cNvSpPr>
          <p:nvPr>
            <p:ph type="body" idx="1"/>
          </p:nvPr>
        </p:nvSpPr>
        <p:spPr>
          <a:xfrm>
            <a:off x="568025" y="1320050"/>
            <a:ext cx="107859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https://pmc.ncbi.nlm.nih.gov/articles/PMC6 490580/</a:t>
            </a:r>
            <a:endParaRPr sz="2600" b="1"/>
          </a:p>
        </p:txBody>
      </p:sp>
      <p:sp>
        <p:nvSpPr>
          <p:cNvPr id="535" name="Google Shape;535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536" name="Google Shape;536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1637" y="2084426"/>
            <a:ext cx="3455924" cy="463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9425" y="2082775"/>
            <a:ext cx="5125603" cy="4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9"/>
          <p:cNvSpPr txBox="1">
            <a:spLocks noGrp="1"/>
          </p:cNvSpPr>
          <p:nvPr>
            <p:ph type="title"/>
          </p:nvPr>
        </p:nvSpPr>
        <p:spPr>
          <a:xfrm>
            <a:off x="568029" y="-201175"/>
            <a:ext cx="108606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Family Medicine</a:t>
            </a:r>
            <a:endParaRPr/>
          </a:p>
        </p:txBody>
      </p:sp>
      <p:sp>
        <p:nvSpPr>
          <p:cNvPr id="543" name="Google Shape;543;p69"/>
          <p:cNvSpPr txBox="1">
            <a:spLocks noGrp="1"/>
          </p:cNvSpPr>
          <p:nvPr>
            <p:ph type="body" idx="1"/>
          </p:nvPr>
        </p:nvSpPr>
        <p:spPr>
          <a:xfrm>
            <a:off x="568025" y="862850"/>
            <a:ext cx="10785900" cy="5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Clinical Case Question: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 55-year-old man presents with </a:t>
            </a:r>
            <a:r>
              <a:rPr lang="en-US" b="1"/>
              <a:t>bone pain</a:t>
            </a:r>
            <a:r>
              <a:rPr lang="en-US"/>
              <a:t> and </a:t>
            </a:r>
            <a:r>
              <a:rPr lang="en-US" b="1"/>
              <a:t>recurrent kidney stones</a:t>
            </a:r>
            <a:r>
              <a:rPr lang="en-US"/>
              <a:t>. Lab results show: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Elevated calcium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Normal phosphate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High parathyroid hormone (PTH)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Increased urinary calcium excretion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What is the most likely diagnosis?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A) Osteogenesis Imperfecta</a:t>
            </a:r>
            <a:br>
              <a:rPr lang="en-US"/>
            </a:br>
            <a:r>
              <a:rPr lang="en-US"/>
              <a:t> B) Osteomalacia</a:t>
            </a:r>
            <a:br>
              <a:rPr lang="en-US"/>
            </a:br>
            <a:r>
              <a:rPr lang="en-US"/>
              <a:t> C) Primary Hyperparathyroidism</a:t>
            </a:r>
            <a:br>
              <a:rPr lang="en-US" b="1"/>
            </a:br>
            <a:r>
              <a:rPr lang="en-US"/>
              <a:t> D) Rickets</a:t>
            </a:r>
            <a:br>
              <a:rPr lang="en-US"/>
            </a:br>
            <a:r>
              <a:rPr lang="en-US"/>
              <a:t> E) Osteoporosis</a:t>
            </a:r>
            <a:endParaRPr b="1"/>
          </a:p>
        </p:txBody>
      </p:sp>
      <p:sp>
        <p:nvSpPr>
          <p:cNvPr id="544" name="Google Shape;544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0"/>
          <p:cNvSpPr txBox="1">
            <a:spLocks noGrp="1"/>
          </p:cNvSpPr>
          <p:nvPr>
            <p:ph type="title"/>
          </p:nvPr>
        </p:nvSpPr>
        <p:spPr>
          <a:xfrm>
            <a:off x="568029" y="-201175"/>
            <a:ext cx="108606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Family Medicine</a:t>
            </a:r>
            <a:endParaRPr/>
          </a:p>
        </p:txBody>
      </p:sp>
      <p:sp>
        <p:nvSpPr>
          <p:cNvPr id="550" name="Google Shape;550;p70"/>
          <p:cNvSpPr txBox="1">
            <a:spLocks noGrp="1"/>
          </p:cNvSpPr>
          <p:nvPr>
            <p:ph type="body" idx="1"/>
          </p:nvPr>
        </p:nvSpPr>
        <p:spPr>
          <a:xfrm>
            <a:off x="568025" y="862850"/>
            <a:ext cx="10785900" cy="5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Answer: C. Primary Hyperparathyroidism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Explanation: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Elevated calcium</a:t>
            </a:r>
            <a:r>
              <a:rPr lang="en-US"/>
              <a:t>, </a:t>
            </a:r>
            <a:r>
              <a:rPr lang="en-US" b="1"/>
              <a:t>high PTH</a:t>
            </a:r>
            <a:r>
              <a:rPr lang="en-US"/>
              <a:t>, and </a:t>
            </a:r>
            <a:r>
              <a:rPr lang="en-US" b="1"/>
              <a:t>increased urinary calcium excretion</a:t>
            </a:r>
            <a:r>
              <a:rPr lang="en-US"/>
              <a:t> are classic signs of primary hyperparathyroidism, where excessive PTH causes bone resorption and increased calcium levels.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Normal phosphate</a:t>
            </a:r>
            <a:r>
              <a:rPr lang="en-US"/>
              <a:t> helps rule out conditions like osteomalacia or rickets.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sp>
        <p:nvSpPr>
          <p:cNvPr id="551" name="Google Shape;551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1"/>
          <p:cNvSpPr txBox="1">
            <a:spLocks noGrp="1"/>
          </p:cNvSpPr>
          <p:nvPr>
            <p:ph type="title"/>
          </p:nvPr>
        </p:nvSpPr>
        <p:spPr>
          <a:xfrm>
            <a:off x="680449" y="209250"/>
            <a:ext cx="70206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 LAB REPORT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71"/>
          <p:cNvSpPr txBox="1"/>
          <p:nvPr/>
        </p:nvSpPr>
        <p:spPr>
          <a:xfrm>
            <a:off x="680448" y="969615"/>
            <a:ext cx="10425900" cy="20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Patient Information: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Name: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XYZ	</a:t>
            </a: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Age: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65 years	</a:t>
            </a: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Sex: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Clinical History: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Postmenopausal women with history of multiple fractures over the past two years. Complains of chronic back pain and remarkable decrease in height. DEXA score indicates a T-Score of -2.8.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Specimen Type: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Blood Sample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Laboratory finding: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71"/>
          <p:cNvSpPr txBox="1"/>
          <p:nvPr/>
        </p:nvSpPr>
        <p:spPr>
          <a:xfrm>
            <a:off x="3613064" y="3532377"/>
            <a:ext cx="37857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Reference Range: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8.5-10.5mg/dL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71"/>
          <p:cNvSpPr txBox="1"/>
          <p:nvPr/>
        </p:nvSpPr>
        <p:spPr>
          <a:xfrm>
            <a:off x="8110728" y="3532377"/>
            <a:ext cx="25476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Interpretation: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71"/>
          <p:cNvSpPr txBox="1"/>
          <p:nvPr/>
        </p:nvSpPr>
        <p:spPr>
          <a:xfrm>
            <a:off x="680448" y="3084932"/>
            <a:ext cx="2025300" cy="1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Serum Calcium: Result: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9.2mg/dL </a:t>
            </a: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Serum Phosphate Result: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3.5mg/dL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71"/>
          <p:cNvSpPr txBox="1"/>
          <p:nvPr/>
        </p:nvSpPr>
        <p:spPr>
          <a:xfrm>
            <a:off x="3613064" y="4196537"/>
            <a:ext cx="36543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Reference Range: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2.5-4.5mg/dL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71"/>
          <p:cNvSpPr txBox="1"/>
          <p:nvPr/>
        </p:nvSpPr>
        <p:spPr>
          <a:xfrm>
            <a:off x="8110728" y="4196537"/>
            <a:ext cx="25485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Interpretation: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71"/>
          <p:cNvSpPr txBox="1"/>
          <p:nvPr/>
        </p:nvSpPr>
        <p:spPr>
          <a:xfrm>
            <a:off x="680448" y="4414240"/>
            <a:ext cx="64197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Vitamin D(25-hydroxyvitamin D):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Result: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18ng/mL	                        </a:t>
            </a: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Reference Range: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20-50 ng/mL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71"/>
          <p:cNvSpPr txBox="1"/>
          <p:nvPr/>
        </p:nvSpPr>
        <p:spPr>
          <a:xfrm>
            <a:off x="8110728" y="4861686"/>
            <a:ext cx="27456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Interpretation: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Deficient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71"/>
          <p:cNvSpPr txBox="1"/>
          <p:nvPr/>
        </p:nvSpPr>
        <p:spPr>
          <a:xfrm>
            <a:off x="680448" y="5195442"/>
            <a:ext cx="31809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Parathyroid Hormone (PTH):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71"/>
          <p:cNvSpPr txBox="1"/>
          <p:nvPr/>
        </p:nvSpPr>
        <p:spPr>
          <a:xfrm>
            <a:off x="3611033" y="5526151"/>
            <a:ext cx="3524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Reference Range: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10-65 pg/mL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71"/>
          <p:cNvSpPr txBox="1"/>
          <p:nvPr/>
        </p:nvSpPr>
        <p:spPr>
          <a:xfrm>
            <a:off x="8110728" y="5526151"/>
            <a:ext cx="25476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Interpretation: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71"/>
          <p:cNvSpPr txBox="1"/>
          <p:nvPr/>
        </p:nvSpPr>
        <p:spPr>
          <a:xfrm>
            <a:off x="680448" y="5406085"/>
            <a:ext cx="26007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Result: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55pg/mL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55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Bone Turnover Marker: Result: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25ng/mL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71"/>
          <p:cNvSpPr txBox="1"/>
          <p:nvPr/>
        </p:nvSpPr>
        <p:spPr>
          <a:xfrm>
            <a:off x="3592744" y="6038494"/>
            <a:ext cx="35067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Reference Range: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11-43 ng/mL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71"/>
          <p:cNvSpPr txBox="1"/>
          <p:nvPr/>
        </p:nvSpPr>
        <p:spPr>
          <a:xfrm>
            <a:off x="8110728" y="6038494"/>
            <a:ext cx="25476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Interpretation: </a:t>
            </a:r>
            <a:r>
              <a:rPr lang="en-US" sz="1600">
                <a:solidFill>
                  <a:srgbClr val="0E486E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7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2"/>
          <p:cNvSpPr txBox="1">
            <a:spLocks noGrp="1"/>
          </p:cNvSpPr>
          <p:nvPr>
            <p:ph type="title"/>
          </p:nvPr>
        </p:nvSpPr>
        <p:spPr>
          <a:xfrm>
            <a:off x="263224" y="85700"/>
            <a:ext cx="70206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 LAB REPORT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7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578" name="Google Shape;578;p72"/>
          <p:cNvSpPr txBox="1">
            <a:spLocks noGrp="1"/>
          </p:cNvSpPr>
          <p:nvPr>
            <p:ph type="body" idx="1"/>
          </p:nvPr>
        </p:nvSpPr>
        <p:spPr>
          <a:xfrm>
            <a:off x="263225" y="558050"/>
            <a:ext cx="11794200" cy="5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Patient Information: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>
                <a:solidFill>
                  <a:schemeClr val="dk1"/>
                </a:solidFill>
              </a:rPr>
              <a:t>Name:</a:t>
            </a:r>
            <a:r>
              <a:rPr lang="en-US" sz="2400">
                <a:solidFill>
                  <a:schemeClr val="dk1"/>
                </a:solidFill>
              </a:rPr>
              <a:t> XYZ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>
                <a:solidFill>
                  <a:schemeClr val="dk1"/>
                </a:solidFill>
              </a:rPr>
              <a:t>Age:</a:t>
            </a:r>
            <a:r>
              <a:rPr lang="en-US" sz="2400">
                <a:solidFill>
                  <a:schemeClr val="dk1"/>
                </a:solidFill>
              </a:rPr>
              <a:t> 65 years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>
                <a:solidFill>
                  <a:schemeClr val="dk1"/>
                </a:solidFill>
              </a:rPr>
              <a:t>Sex:</a:t>
            </a:r>
            <a:r>
              <a:rPr lang="en-US" sz="2400">
                <a:solidFill>
                  <a:schemeClr val="dk1"/>
                </a:solidFill>
              </a:rPr>
              <a:t> Female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>
                <a:solidFill>
                  <a:schemeClr val="dk1"/>
                </a:solidFill>
              </a:rPr>
              <a:t>Clinical History:</a:t>
            </a:r>
            <a:endParaRPr sz="2400" b="1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/>
              <a:t>Postmenopausal woman with a history of </a:t>
            </a:r>
            <a:r>
              <a:rPr lang="en-US" sz="2400" b="1"/>
              <a:t>multiple fractures</a:t>
            </a:r>
            <a:r>
              <a:rPr lang="en-US" sz="2400"/>
              <a:t> over the past two years.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/>
              <a:t>Complains of </a:t>
            </a:r>
            <a:r>
              <a:rPr lang="en-US" sz="2400" b="1"/>
              <a:t>chronic back pain</a:t>
            </a:r>
            <a:r>
              <a:rPr lang="en-US" sz="2400"/>
              <a:t> and a </a:t>
            </a:r>
            <a:r>
              <a:rPr lang="en-US" sz="2400" b="1"/>
              <a:t>remarkable decrease in height</a:t>
            </a:r>
            <a:r>
              <a:rPr lang="en-US" sz="2400"/>
              <a:t>.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b="1"/>
              <a:t>DEXA score</a:t>
            </a:r>
            <a:r>
              <a:rPr lang="en-US" sz="2400"/>
              <a:t> indicates a </a:t>
            </a:r>
            <a:r>
              <a:rPr lang="en-US" sz="2400" b="1"/>
              <a:t>T-Score of -2.8</a:t>
            </a:r>
            <a:r>
              <a:rPr lang="en-US" sz="2400"/>
              <a:t> (suggesting </a:t>
            </a:r>
            <a:r>
              <a:rPr lang="en-US" sz="2400" b="1"/>
              <a:t>osteoporosis</a:t>
            </a:r>
            <a:r>
              <a:rPr lang="en-US" sz="2400"/>
              <a:t>).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Specimen Type:</a:t>
            </a:r>
            <a:r>
              <a:rPr lang="en-US" sz="2400">
                <a:solidFill>
                  <a:schemeClr val="dk1"/>
                </a:solidFill>
              </a:rPr>
              <a:t> Blood Sample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Laboratory Findings: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>
                <a:solidFill>
                  <a:schemeClr val="dk1"/>
                </a:solidFill>
              </a:rPr>
              <a:t>Serum Calcium:</a:t>
            </a:r>
            <a:r>
              <a:rPr lang="en-US" sz="2400">
                <a:solidFill>
                  <a:schemeClr val="dk1"/>
                </a:solidFill>
              </a:rPr>
              <a:t> 9.2 mg/dL (Normal range: 8.5-10.5 mg/dL)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>
                <a:solidFill>
                  <a:schemeClr val="dk1"/>
                </a:solidFill>
              </a:rPr>
              <a:t>Serum Phosphate:</a:t>
            </a:r>
            <a:r>
              <a:rPr lang="en-US" sz="2400">
                <a:solidFill>
                  <a:schemeClr val="dk1"/>
                </a:solidFill>
              </a:rPr>
              <a:t> 3.5 mg/dL (Normal range: 2.5-4.5 mg/dL)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>
                <a:solidFill>
                  <a:schemeClr val="dk1"/>
                </a:solidFill>
              </a:rPr>
              <a:t>Vitamin D (25-hydroxyvitamin D):</a:t>
            </a:r>
            <a:r>
              <a:rPr lang="en-US" sz="2400">
                <a:solidFill>
                  <a:schemeClr val="dk1"/>
                </a:solidFill>
              </a:rPr>
              <a:t> 18 ng/mL (Low; Reference range: 20-50 ng/mL)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>
                <a:solidFill>
                  <a:schemeClr val="dk1"/>
                </a:solidFill>
              </a:rPr>
              <a:t>Parathyroid Hormone (PTH):</a:t>
            </a:r>
            <a:r>
              <a:rPr lang="en-US" sz="2400">
                <a:solidFill>
                  <a:schemeClr val="dk1"/>
                </a:solidFill>
              </a:rPr>
              <a:t> 55 pg/mL (Normal range: 10-65 pg/mL)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>
                <a:solidFill>
                  <a:schemeClr val="dk1"/>
                </a:solidFill>
              </a:rPr>
              <a:t>Bone Turnover Marker:</a:t>
            </a:r>
            <a:r>
              <a:rPr lang="en-US" sz="2400">
                <a:solidFill>
                  <a:schemeClr val="dk1"/>
                </a:solidFill>
              </a:rPr>
              <a:t> 25 ng/mL (Normal range: 11-43 ng/mL)</a:t>
            </a:r>
            <a:endParaRPr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3"/>
          <p:cNvSpPr txBox="1">
            <a:spLocks noGrp="1"/>
          </p:cNvSpPr>
          <p:nvPr>
            <p:ph type="title"/>
          </p:nvPr>
        </p:nvSpPr>
        <p:spPr>
          <a:xfrm>
            <a:off x="680449" y="209250"/>
            <a:ext cx="70206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 LAB REPORT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585" name="Google Shape;585;p73"/>
          <p:cNvSpPr txBox="1">
            <a:spLocks noGrp="1"/>
          </p:cNvSpPr>
          <p:nvPr>
            <p:ph type="body" idx="1"/>
          </p:nvPr>
        </p:nvSpPr>
        <p:spPr>
          <a:xfrm>
            <a:off x="568025" y="862850"/>
            <a:ext cx="10785900" cy="5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Interpretation:</a:t>
            </a:r>
            <a:endParaRPr b="1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The patient is likely experiencing </a:t>
            </a:r>
            <a:r>
              <a:rPr lang="en-US" b="1">
                <a:solidFill>
                  <a:schemeClr val="dk1"/>
                </a:solidFill>
              </a:rPr>
              <a:t>osteoporosis</a:t>
            </a:r>
            <a:r>
              <a:rPr lang="en-US">
                <a:solidFill>
                  <a:schemeClr val="dk1"/>
                </a:solidFill>
              </a:rPr>
              <a:t>, especially with the </a:t>
            </a:r>
            <a:r>
              <a:rPr lang="en-US" b="1">
                <a:solidFill>
                  <a:schemeClr val="dk1"/>
                </a:solidFill>
              </a:rPr>
              <a:t>history of fractures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low Vitamin D levels</a:t>
            </a:r>
            <a:r>
              <a:rPr lang="en-US">
                <a:solidFill>
                  <a:schemeClr val="dk1"/>
                </a:solidFill>
              </a:rPr>
              <a:t>, and the </a:t>
            </a:r>
            <a:r>
              <a:rPr lang="en-US" b="1">
                <a:solidFill>
                  <a:schemeClr val="dk1"/>
                </a:solidFill>
              </a:rPr>
              <a:t>T-Score of -2.8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>
                <a:solidFill>
                  <a:schemeClr val="dk1"/>
                </a:solidFill>
              </a:rPr>
              <a:t>Low Vitamin D levels</a:t>
            </a:r>
            <a:r>
              <a:rPr lang="en-US">
                <a:solidFill>
                  <a:schemeClr val="dk1"/>
                </a:solidFill>
              </a:rPr>
              <a:t> may be contributing to the bone loss.</a:t>
            </a:r>
            <a:endParaRPr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>
                <a:solidFill>
                  <a:schemeClr val="dk1"/>
                </a:solidFill>
              </a:rPr>
              <a:t>PTH levels</a:t>
            </a:r>
            <a:r>
              <a:rPr lang="en-US">
                <a:solidFill>
                  <a:schemeClr val="dk1"/>
                </a:solidFill>
              </a:rPr>
              <a:t> are within the normal range, suggesting that primary hyperparathyroidism is less likely.</a:t>
            </a:r>
            <a:endParaRPr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The </a:t>
            </a:r>
            <a:r>
              <a:rPr lang="en-US" b="1">
                <a:solidFill>
                  <a:schemeClr val="dk1"/>
                </a:solidFill>
              </a:rPr>
              <a:t>bone turnover marker</a:t>
            </a:r>
            <a:r>
              <a:rPr lang="en-US">
                <a:solidFill>
                  <a:schemeClr val="dk1"/>
                </a:solidFill>
              </a:rPr>
              <a:t> is within the normal range, indicating some level of bone metabolism activity but not excessive.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4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Take Home Message</a:t>
            </a:r>
            <a:endParaRPr/>
          </a:p>
        </p:txBody>
      </p:sp>
      <p:sp>
        <p:nvSpPr>
          <p:cNvPr id="591" name="Google Shape;591;p74"/>
          <p:cNvSpPr txBox="1">
            <a:spLocks noGrp="1"/>
          </p:cNvSpPr>
          <p:nvPr>
            <p:ph type="body" idx="1"/>
          </p:nvPr>
        </p:nvSpPr>
        <p:spPr>
          <a:xfrm>
            <a:off x="838200" y="1462225"/>
            <a:ext cx="105942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Metabolic Bone Diseases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Disorders that affect bone strength and density due to imbalances in bone metabolism.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Conditions like </a:t>
            </a:r>
            <a:r>
              <a:rPr lang="en-US" b="1"/>
              <a:t>osteoporosis</a:t>
            </a:r>
            <a:r>
              <a:rPr lang="en-US"/>
              <a:t>, </a:t>
            </a:r>
            <a:r>
              <a:rPr lang="en-US" b="1"/>
              <a:t>osteomalacia</a:t>
            </a:r>
            <a:r>
              <a:rPr lang="en-US"/>
              <a:t>, and </a:t>
            </a:r>
            <a:r>
              <a:rPr lang="en-US" b="1"/>
              <a:t>Paget’s disease</a:t>
            </a:r>
            <a:r>
              <a:rPr lang="en-US"/>
              <a:t> lead to weakened bones and increased fracture risk.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Treatment includes </a:t>
            </a:r>
            <a:r>
              <a:rPr lang="en-US" b="1"/>
              <a:t>lifestyle changes</a:t>
            </a:r>
            <a:r>
              <a:rPr lang="en-US"/>
              <a:t>, </a:t>
            </a:r>
            <a:r>
              <a:rPr lang="en-US" b="1"/>
              <a:t>supplements</a:t>
            </a:r>
            <a:r>
              <a:rPr lang="en-US"/>
              <a:t>, and </a:t>
            </a:r>
            <a:r>
              <a:rPr lang="en-US" b="1"/>
              <a:t>medications</a:t>
            </a:r>
            <a:r>
              <a:rPr lang="en-US"/>
              <a:t> to restore bone health and prevent further damage.</a:t>
            </a:r>
            <a:endParaRPr b="1"/>
          </a:p>
        </p:txBody>
      </p:sp>
      <p:sp>
        <p:nvSpPr>
          <p:cNvPr id="592" name="Google Shape;59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568021" y="103625"/>
            <a:ext cx="5217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Outcomes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568025" y="1853450"/>
            <a:ext cx="114147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At the end of the lecture, students should be able to: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Enlist the congenital and acquired bone disorders.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Describe the pathogenesis of metabolic bone disorders.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Recognize the clinical and morphological features of metabolic bone disease.</a:t>
            </a:r>
            <a:endParaRPr sz="2600"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568025" y="-353575"/>
            <a:ext cx="849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Steps to Access HEC Digital Library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568025" y="710450"/>
            <a:ext cx="114147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1"/>
              <a:t>Go to the HEC National Digital Library website</a:t>
            </a:r>
            <a:br>
              <a:rPr lang="en-US" sz="2400" b="1"/>
            </a:br>
            <a:r>
              <a:rPr lang="en-US" sz="2400"/>
              <a:t> Open your browser and visit the official </a:t>
            </a:r>
            <a:r>
              <a:rPr lang="en-US" sz="2400" b="1"/>
              <a:t>HEC National Digital Library</a:t>
            </a:r>
            <a:r>
              <a:rPr lang="en-US" sz="2400"/>
              <a:t> page.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1"/>
              <a:t>Click on "INSTITUTES"</a:t>
            </a:r>
            <a:br>
              <a:rPr lang="en-US" sz="2400" b="1"/>
            </a:br>
            <a:r>
              <a:rPr lang="en-US" sz="2400"/>
              <a:t> On the homepage, locate and click on the </a:t>
            </a:r>
            <a:r>
              <a:rPr lang="en-US" sz="2400" b="1"/>
              <a:t>INSTITUTES</a:t>
            </a:r>
            <a:r>
              <a:rPr lang="en-US" sz="2400"/>
              <a:t> option.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1"/>
              <a:t>Select Your Institute</a:t>
            </a:r>
            <a:br>
              <a:rPr lang="en-US" sz="2400" b="1"/>
            </a:br>
            <a:r>
              <a:rPr lang="en-US" sz="2400"/>
              <a:t> A page will appear listing universities from both </a:t>
            </a:r>
            <a:r>
              <a:rPr lang="en-US" sz="2400" b="1"/>
              <a:t>public</a:t>
            </a:r>
            <a:r>
              <a:rPr lang="en-US" sz="2400"/>
              <a:t> and </a:t>
            </a:r>
            <a:r>
              <a:rPr lang="en-US" sz="2400" b="1"/>
              <a:t>private sectors</a:t>
            </a:r>
            <a:r>
              <a:rPr lang="en-US" sz="2400"/>
              <a:t>, as well as other institutes that have access to the </a:t>
            </a:r>
            <a:r>
              <a:rPr lang="en-US" sz="2400" b="1"/>
              <a:t>HEC National Digital Library (HNDL)</a:t>
            </a:r>
            <a:r>
              <a:rPr lang="en-US" sz="2400"/>
              <a:t>. Choose your </a:t>
            </a:r>
            <a:r>
              <a:rPr lang="en-US" sz="2400" b="1"/>
              <a:t>desired institute</a:t>
            </a:r>
            <a:r>
              <a:rPr lang="en-US" sz="2400"/>
              <a:t> from the list.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1"/>
              <a:t>View Resources of Your Institution</a:t>
            </a:r>
            <a:br>
              <a:rPr lang="en-US" sz="2400" b="1"/>
            </a:br>
            <a:r>
              <a:rPr lang="en-US" sz="2400"/>
              <a:t> After selecting your institute, a new page will display the available </a:t>
            </a:r>
            <a:r>
              <a:rPr lang="en-US" sz="2400" b="1"/>
              <a:t>resources</a:t>
            </a:r>
            <a:r>
              <a:rPr lang="en-US" sz="2400"/>
              <a:t> for that institution.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1"/>
              <a:t>Find Journals and Research</a:t>
            </a:r>
            <a:br>
              <a:rPr lang="en-US" sz="2400" b="1"/>
            </a:br>
            <a:r>
              <a:rPr lang="en-US" sz="2400"/>
              <a:t> On this page, you will find options for </a:t>
            </a:r>
            <a:r>
              <a:rPr lang="en-US" sz="2400" b="1"/>
              <a:t>Journals</a:t>
            </a:r>
            <a:r>
              <a:rPr lang="en-US" sz="2400"/>
              <a:t> and </a:t>
            </a:r>
            <a:r>
              <a:rPr lang="en-US" sz="2400" b="1"/>
              <a:t>Research</a:t>
            </a:r>
            <a:r>
              <a:rPr lang="en-US" sz="2400"/>
              <a:t>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1"/>
              <a:t>Search for Journals</a:t>
            </a:r>
            <a:br>
              <a:rPr lang="en-US" sz="2400" b="1"/>
            </a:br>
            <a:r>
              <a:rPr lang="en-US" sz="2400"/>
              <a:t> To find a specific journal, click on </a:t>
            </a:r>
            <a:r>
              <a:rPr lang="en-US" sz="2400" b="1"/>
              <a:t>JOURNALS AND DATABASES</a:t>
            </a:r>
            <a:r>
              <a:rPr lang="en-US" sz="2400"/>
              <a:t>. Enter a </a:t>
            </a:r>
            <a:r>
              <a:rPr lang="en-US" sz="2400" b="1"/>
              <a:t>keyword</a:t>
            </a:r>
            <a:r>
              <a:rPr lang="en-US" sz="2400"/>
              <a:t> related to the journal you're searching for to find the desired result.</a:t>
            </a:r>
            <a:endParaRPr sz="2400"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568025" y="103625"/>
            <a:ext cx="8499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441435" y="1517119"/>
            <a:ext cx="6320818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Bone is a </a:t>
            </a:r>
            <a:r>
              <a:rPr lang="en-US" b="1" dirty="0"/>
              <a:t>dynamic tissue</a:t>
            </a:r>
            <a:r>
              <a:rPr lang="en-US" dirty="0"/>
              <a:t> that is constantly being remodeled throughout life.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Osteoblasts</a:t>
            </a:r>
            <a:r>
              <a:rPr lang="en-US" dirty="0"/>
              <a:t> are cells that produce </a:t>
            </a:r>
            <a:r>
              <a:rPr lang="en-US" b="1" dirty="0"/>
              <a:t>osteoid</a:t>
            </a:r>
            <a:r>
              <a:rPr lang="en-US" dirty="0"/>
              <a:t>, which is primarily composed of </a:t>
            </a:r>
            <a:r>
              <a:rPr lang="en-US" b="1" dirty="0"/>
              <a:t>type I collagen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Bone mineral content is made up of </a:t>
            </a:r>
            <a:r>
              <a:rPr lang="en-US" b="1" dirty="0"/>
              <a:t>calcium and phosphate</a:t>
            </a:r>
            <a:r>
              <a:rPr lang="en-US" dirty="0"/>
              <a:t>, which form </a:t>
            </a:r>
            <a:r>
              <a:rPr lang="en-US" b="1" dirty="0"/>
              <a:t>calcium hydroxyapatite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Osteoclasts</a:t>
            </a:r>
            <a:r>
              <a:rPr lang="en-US" dirty="0"/>
              <a:t> are </a:t>
            </a:r>
            <a:r>
              <a:rPr lang="en-US" b="1" dirty="0"/>
              <a:t>multinucleated cells</a:t>
            </a:r>
            <a:r>
              <a:rPr lang="en-US" dirty="0"/>
              <a:t> responsible for the resorption of bone.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8711125" y="51425"/>
            <a:ext cx="31761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150;p22">
            <a:extLst>
              <a:ext uri="{FF2B5EF4-FFF2-40B4-BE49-F238E27FC236}">
                <a16:creationId xmlns:a16="http://schemas.microsoft.com/office/drawing/2014/main" id="{7F3BAD4C-3009-423E-88AF-F7A56627A221}"/>
              </a:ext>
            </a:extLst>
          </p:cNvPr>
          <p:cNvGrpSpPr/>
          <p:nvPr/>
        </p:nvGrpSpPr>
        <p:grpSpPr>
          <a:xfrm>
            <a:off x="6885461" y="1724825"/>
            <a:ext cx="4865104" cy="3851385"/>
            <a:chOff x="1111250" y="1047750"/>
            <a:chExt cx="6850380" cy="5410200"/>
          </a:xfrm>
        </p:grpSpPr>
        <p:pic>
          <p:nvPicPr>
            <p:cNvPr id="7" name="Google Shape;151;p22">
              <a:extLst>
                <a:ext uri="{FF2B5EF4-FFF2-40B4-BE49-F238E27FC236}">
                  <a16:creationId xmlns:a16="http://schemas.microsoft.com/office/drawing/2014/main" id="{231FBAF8-F6F9-4AC4-B7B1-5A8722286F2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6012" y="1052512"/>
              <a:ext cx="6840474" cy="5400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52;p22">
              <a:extLst>
                <a:ext uri="{FF2B5EF4-FFF2-40B4-BE49-F238E27FC236}">
                  <a16:creationId xmlns:a16="http://schemas.microsoft.com/office/drawing/2014/main" id="{EC0333B4-1A4B-40FD-A1D0-AD6E718DE1B3}"/>
                </a:ext>
              </a:extLst>
            </p:cNvPr>
            <p:cNvSpPr/>
            <p:nvPr/>
          </p:nvSpPr>
          <p:spPr>
            <a:xfrm>
              <a:off x="1111250" y="1047750"/>
              <a:ext cx="6850380" cy="5410200"/>
            </a:xfrm>
            <a:custGeom>
              <a:avLst/>
              <a:gdLst/>
              <a:ahLst/>
              <a:cxnLst/>
              <a:rect l="l" t="t" r="r" b="b"/>
              <a:pathLst>
                <a:path w="6850380" h="5410200" extrusionOk="0">
                  <a:moveTo>
                    <a:pt x="0" y="5410200"/>
                  </a:moveTo>
                  <a:lnTo>
                    <a:pt x="6849999" y="5410200"/>
                  </a:lnTo>
                  <a:lnTo>
                    <a:pt x="6849999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8711125" y="51425"/>
            <a:ext cx="317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2" name="Google Shape;172;p25"/>
          <p:cNvSpPr txBox="1"/>
          <p:nvPr/>
        </p:nvSpPr>
        <p:spPr>
          <a:xfrm>
            <a:off x="8711125" y="51425"/>
            <a:ext cx="31761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58312"/>
            <a:ext cx="9143999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642B9C-8832-4475-9F67-791FE88E4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242323"/>
            <a:ext cx="3441524" cy="49526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1727</Words>
  <Application>Microsoft Office PowerPoint</Application>
  <PresentationFormat>Widescreen</PresentationFormat>
  <Paragraphs>313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Outcomes</vt:lpstr>
      <vt:lpstr>Steps to Access HEC Digital Library</vt:lpstr>
      <vt:lpstr>Introduction</vt:lpstr>
      <vt:lpstr>PowerPoint Presentation</vt:lpstr>
      <vt:lpstr>PowerPoint Presentation</vt:lpstr>
      <vt:lpstr>Achondroplasia</vt:lpstr>
      <vt:lpstr>Phenotype &amp; Symptoms</vt:lpstr>
      <vt:lpstr>PowerPoint Presentation</vt:lpstr>
      <vt:lpstr>PowerPoint Presentation</vt:lpstr>
      <vt:lpstr>PowerPoint Presentation</vt:lpstr>
      <vt:lpstr>Acquired Metabolic Bone Diseases</vt:lpstr>
      <vt:lpstr>Osteoporosis</vt:lpstr>
      <vt:lpstr>Osteoporosis</vt:lpstr>
      <vt:lpstr>Osteoporosis</vt:lpstr>
      <vt:lpstr>PowerPoint Presentation</vt:lpstr>
      <vt:lpstr>Diseases Of Mineralization: Osteomalacia And Rickets</vt:lpstr>
      <vt:lpstr>Rickets and Osteomalacia Causes</vt:lpstr>
      <vt:lpstr>PowerPoint Presentation</vt:lpstr>
      <vt:lpstr>The Most Common Cause of Osteomalacia</vt:lpstr>
      <vt:lpstr>Complications</vt:lpstr>
      <vt:lpstr>PowerPoint Presentation</vt:lpstr>
      <vt:lpstr>Hyperparathyroidism</vt:lpstr>
      <vt:lpstr>Primary Hyperparathyroidism</vt:lpstr>
      <vt:lpstr>Secondary Hyperparathyroidism</vt:lpstr>
      <vt:lpstr>Secondary Hyperparathyroidism</vt:lpstr>
      <vt:lpstr>Microscopy of the Brown Tumor</vt:lpstr>
      <vt:lpstr>Paget's Disease</vt:lpstr>
      <vt:lpstr>Pathology of Paget's Disease</vt:lpstr>
      <vt:lpstr>Complications (in advanced cases)</vt:lpstr>
      <vt:lpstr>Research</vt:lpstr>
      <vt:lpstr>Family Medicine</vt:lpstr>
      <vt:lpstr>Family Medicine</vt:lpstr>
      <vt:lpstr>PATHOLOGY LAB REPORT</vt:lpstr>
      <vt:lpstr>PATHOLOGY LAB REPORT</vt:lpstr>
      <vt:lpstr>PATHOLOGY LAB REPORT</vt:lpstr>
      <vt:lpstr>Take Home Message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4</cp:revision>
  <dcterms:modified xsi:type="dcterms:W3CDTF">2025-03-05T00:45:52Z</dcterms:modified>
</cp:coreProperties>
</file>