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564" r:id="rId3"/>
    <p:sldId id="322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70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" loCatId="cycle" qsTypeId="urn:microsoft.com/office/officeart/2005/8/quickstyle/3d5" qsCatId="3D" csTypeId="urn:microsoft.com/office/officeart/2005/8/colors/accent1_2" csCatId="accent1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>
              <a:latin typeface="Arial Black" pitchFamily="34" charset="0"/>
            </a:rPr>
            <a:t>Truth</a:t>
          </a:r>
          <a:r>
            <a:rPr lang="en-US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1641" custLinFactNeighborY="-8205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14632" custLinFactNeighborY="-8552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6F8C104-B3EF-4F78-BC95-1F9F23C236A8}" type="presOf" srcId="{399ACE2F-90C5-48B1-9E65-700A32562848}" destId="{23DC08E4-3725-4448-BFFF-1CCEA2F2987E}" srcOrd="1" destOrd="0" presId="urn:microsoft.com/office/officeart/2005/8/layout/gear1"/>
    <dgm:cxn modelId="{668C1721-4342-496F-A00B-948AF1F6E32A}" type="presOf" srcId="{663C1E13-76F9-4B70-A2F2-CA23180743CE}" destId="{4822A78E-EAEC-401F-941A-3A84E13E2357}" srcOrd="2" destOrd="0" presId="urn:microsoft.com/office/officeart/2005/8/layout/gear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F053BD5B-1941-4B93-B892-5CD937D849CA}" type="presOf" srcId="{DA82EADB-2721-42A0-95EA-F9B5521A38A6}" destId="{A09CEA93-9338-4361-A5E6-CF85B6019F5A}" srcOrd="0" destOrd="0" presId="urn:microsoft.com/office/officeart/2005/8/layout/gear1"/>
    <dgm:cxn modelId="{C1B9085C-9448-4F63-A912-D0EA4F072976}" type="presOf" srcId="{663C1E13-76F9-4B70-A2F2-CA23180743CE}" destId="{93300324-D62F-4E58-B882-734182BDB462}" srcOrd="0" destOrd="0" presId="urn:microsoft.com/office/officeart/2005/8/layout/gear1"/>
    <dgm:cxn modelId="{6746F861-B71F-47C4-A7FC-110FB333155A}" type="presOf" srcId="{DACAB5BA-B8B4-4D66-8B11-1D02259E020B}" destId="{B6B6B41B-120B-4968-AB6A-FC6E7C8EF3C0}" srcOrd="1" destOrd="0" presId="urn:microsoft.com/office/officeart/2005/8/layout/gear1"/>
    <dgm:cxn modelId="{14594466-4D0E-4590-A274-46136C88B9B1}" type="presOf" srcId="{399ACE2F-90C5-48B1-9E65-700A32562848}" destId="{9815588C-16D0-4475-B64C-847FC87C8C32}" srcOrd="3" destOrd="0" presId="urn:microsoft.com/office/officeart/2005/8/layout/gear1"/>
    <dgm:cxn modelId="{7871B870-CBE2-45BC-B2D9-2D91AE7708A0}" type="presOf" srcId="{F9CEBA05-2F10-437E-89B2-54F4D9FAF478}" destId="{5ED88519-AC6C-4AA3-B76D-812B93A167E4}" srcOrd="0" destOrd="0" presId="urn:microsoft.com/office/officeart/2005/8/layout/gear1"/>
    <dgm:cxn modelId="{705B8D8B-E1A9-4EE8-A99C-101B11BC59F1}" type="presOf" srcId="{399ACE2F-90C5-48B1-9E65-700A32562848}" destId="{7D3EFDB4-E5D1-439A-86D8-1FCF80D959BA}" srcOrd="2" destOrd="0" presId="urn:microsoft.com/office/officeart/2005/8/layout/gear1"/>
    <dgm:cxn modelId="{FAC9729C-08C1-4501-A4FF-914CB8B3DF4B}" type="presOf" srcId="{DACAB5BA-B8B4-4D66-8B11-1D02259E020B}" destId="{87622A90-D0D8-4EA3-BC0D-D537801AF2B1}" srcOrd="0" destOrd="0" presId="urn:microsoft.com/office/officeart/2005/8/layout/gear1"/>
    <dgm:cxn modelId="{9333F39F-F15C-4D5B-B3B9-7E2C7F12DA81}" type="presOf" srcId="{399ACE2F-90C5-48B1-9E65-700A32562848}" destId="{59EDF28D-6C67-49D0-B5A1-DE5C3CBA2292}" srcOrd="0" destOrd="0" presId="urn:microsoft.com/office/officeart/2005/8/layout/gear1"/>
    <dgm:cxn modelId="{41AA8AA2-ED6C-4D0E-AC27-E55555198CD6}" type="presOf" srcId="{188C389E-9423-41DE-9C5E-D4A7E95C7E62}" destId="{6DF3A3A0-5919-4E69-80DD-61760D6340A0}" srcOrd="0" destOrd="0" presId="urn:microsoft.com/office/officeart/2005/8/layout/gear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2DC427C5-8E36-4651-B870-87F22DD7F683}" type="presOf" srcId="{663C1E13-76F9-4B70-A2F2-CA23180743CE}" destId="{B9330EE9-43E4-4FD4-8144-E92B1DD0FCDF}" srcOrd="1" destOrd="0" presId="urn:microsoft.com/office/officeart/2005/8/layout/gear1"/>
    <dgm:cxn modelId="{AA7CE4E1-915E-4501-91F0-3F02E081267D}" type="presOf" srcId="{DACAB5BA-B8B4-4D66-8B11-1D02259E020B}" destId="{8BC64EA7-2794-42B6-96C9-F39A52CB985A}" srcOrd="2" destOrd="0" presId="urn:microsoft.com/office/officeart/2005/8/layout/gear1"/>
    <dgm:cxn modelId="{C4669EEB-B25F-48C8-985E-DC256AA3B435}" type="presOf" srcId="{23718C41-0A1F-40BF-86BE-8A5476EC271E}" destId="{398423B3-DD54-4226-99D7-017EFC1488DF}" srcOrd="0" destOrd="0" presId="urn:microsoft.com/office/officeart/2005/8/layout/gear1"/>
    <dgm:cxn modelId="{DDDFCE21-2E40-462A-8589-719DBB85D00E}" type="presParOf" srcId="{5ED88519-AC6C-4AA3-B76D-812B93A167E4}" destId="{87622A90-D0D8-4EA3-BC0D-D537801AF2B1}" srcOrd="0" destOrd="0" presId="urn:microsoft.com/office/officeart/2005/8/layout/gear1"/>
    <dgm:cxn modelId="{9A40A722-1EE7-4F5D-B0A2-60F564F5D725}" type="presParOf" srcId="{5ED88519-AC6C-4AA3-B76D-812B93A167E4}" destId="{B6B6B41B-120B-4968-AB6A-FC6E7C8EF3C0}" srcOrd="1" destOrd="0" presId="urn:microsoft.com/office/officeart/2005/8/layout/gear1"/>
    <dgm:cxn modelId="{4BFE6983-EB2F-488D-9E22-8E8AD0108D53}" type="presParOf" srcId="{5ED88519-AC6C-4AA3-B76D-812B93A167E4}" destId="{8BC64EA7-2794-42B6-96C9-F39A52CB985A}" srcOrd="2" destOrd="0" presId="urn:microsoft.com/office/officeart/2005/8/layout/gear1"/>
    <dgm:cxn modelId="{AAF8A552-830D-45D7-A168-5E979B8B4F56}" type="presParOf" srcId="{5ED88519-AC6C-4AA3-B76D-812B93A167E4}" destId="{93300324-D62F-4E58-B882-734182BDB462}" srcOrd="3" destOrd="0" presId="urn:microsoft.com/office/officeart/2005/8/layout/gear1"/>
    <dgm:cxn modelId="{F5E317E4-2558-4678-9427-2D2F7EBDCCDD}" type="presParOf" srcId="{5ED88519-AC6C-4AA3-B76D-812B93A167E4}" destId="{B9330EE9-43E4-4FD4-8144-E92B1DD0FCDF}" srcOrd="4" destOrd="0" presId="urn:microsoft.com/office/officeart/2005/8/layout/gear1"/>
    <dgm:cxn modelId="{592434CE-ACE1-4050-BFDC-257D6DD7BC96}" type="presParOf" srcId="{5ED88519-AC6C-4AA3-B76D-812B93A167E4}" destId="{4822A78E-EAEC-401F-941A-3A84E13E2357}" srcOrd="5" destOrd="0" presId="urn:microsoft.com/office/officeart/2005/8/layout/gear1"/>
    <dgm:cxn modelId="{EB71BF43-B7A8-47B1-A1FC-5D0652E18E27}" type="presParOf" srcId="{5ED88519-AC6C-4AA3-B76D-812B93A167E4}" destId="{59EDF28D-6C67-49D0-B5A1-DE5C3CBA2292}" srcOrd="6" destOrd="0" presId="urn:microsoft.com/office/officeart/2005/8/layout/gear1"/>
    <dgm:cxn modelId="{57BCA9F7-A44A-4C5F-9400-25C0E7D0336D}" type="presParOf" srcId="{5ED88519-AC6C-4AA3-B76D-812B93A167E4}" destId="{23DC08E4-3725-4448-BFFF-1CCEA2F2987E}" srcOrd="7" destOrd="0" presId="urn:microsoft.com/office/officeart/2005/8/layout/gear1"/>
    <dgm:cxn modelId="{89415072-5F67-4278-B76B-98DD6E561944}" type="presParOf" srcId="{5ED88519-AC6C-4AA3-B76D-812B93A167E4}" destId="{7D3EFDB4-E5D1-439A-86D8-1FCF80D959BA}" srcOrd="8" destOrd="0" presId="urn:microsoft.com/office/officeart/2005/8/layout/gear1"/>
    <dgm:cxn modelId="{0F0D6CCA-DF6A-44A8-B4A4-78CA7DDC55C4}" type="presParOf" srcId="{5ED88519-AC6C-4AA3-B76D-812B93A167E4}" destId="{9815588C-16D0-4475-B64C-847FC87C8C32}" srcOrd="9" destOrd="0" presId="urn:microsoft.com/office/officeart/2005/8/layout/gear1"/>
    <dgm:cxn modelId="{B80722D1-6AEA-4A62-BE71-51BF7A8B85FE}" type="presParOf" srcId="{5ED88519-AC6C-4AA3-B76D-812B93A167E4}" destId="{398423B3-DD54-4226-99D7-017EFC1488DF}" srcOrd="10" destOrd="0" presId="urn:microsoft.com/office/officeart/2005/8/layout/gear1"/>
    <dgm:cxn modelId="{8EBE99C2-B164-4C49-BA0A-3352D439FF93}" type="presParOf" srcId="{5ED88519-AC6C-4AA3-B76D-812B93A167E4}" destId="{6DF3A3A0-5919-4E69-80DD-61760D6340A0}" srcOrd="11" destOrd="0" presId="urn:microsoft.com/office/officeart/2005/8/layout/gear1"/>
    <dgm:cxn modelId="{341AB0AE-7BC0-46D5-9297-1AF46C6C2A7D}" type="presParOf" srcId="{5ED88519-AC6C-4AA3-B76D-812B93A167E4}" destId="{A09CEA93-9338-4361-A5E6-CF85B6019F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696888" y="927383"/>
          <a:ext cx="851752" cy="85175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latin typeface="Arial Black" pitchFamily="34" charset="0"/>
            </a:rPr>
            <a:t>Wisdom</a:t>
          </a:r>
        </a:p>
      </dsp:txBody>
      <dsp:txXfrm>
        <a:off x="868128" y="1126902"/>
        <a:ext cx="509272" cy="437818"/>
      </dsp:txXfrm>
    </dsp:sp>
    <dsp:sp modelId="{93300324-D62F-4E58-B882-734182BDB462}">
      <dsp:nvSpPr>
        <dsp:cNvPr id="0" name=""/>
        <dsp:cNvSpPr/>
      </dsp:nvSpPr>
      <dsp:spPr>
        <a:xfrm>
          <a:off x="291962" y="742970"/>
          <a:ext cx="619456" cy="6194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>
              <a:latin typeface="Arial Black" pitchFamily="34" charset="0"/>
            </a:rPr>
            <a:t>Truth</a:t>
          </a:r>
          <a:r>
            <a:rPr lang="en-US" sz="600" kern="1200"/>
            <a:t> </a:t>
          </a:r>
        </a:p>
      </dsp:txBody>
      <dsp:txXfrm>
        <a:off x="447912" y="899862"/>
        <a:ext cx="307556" cy="305672"/>
      </dsp:txXfrm>
    </dsp:sp>
    <dsp:sp modelId="{59EDF28D-6C67-49D0-B5A1-DE5C3CBA2292}">
      <dsp:nvSpPr>
        <dsp:cNvPr id="0" name=""/>
        <dsp:cNvSpPr/>
      </dsp:nvSpPr>
      <dsp:spPr>
        <a:xfrm rot="20700000">
          <a:off x="548282" y="368584"/>
          <a:ext cx="606940" cy="6069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>
              <a:latin typeface="Arial Black" pitchFamily="34" charset="0"/>
            </a:rPr>
            <a:t>Servic</a:t>
          </a:r>
          <a:r>
            <a:rPr lang="en-US" sz="600" kern="1200">
              <a:latin typeface="Arial Black" pitchFamily="34" charset="0"/>
            </a:rPr>
            <a:t>e</a:t>
          </a:r>
          <a:r>
            <a:rPr lang="en-US" sz="600" kern="1200"/>
            <a:t> </a:t>
          </a:r>
        </a:p>
      </dsp:txBody>
      <dsp:txXfrm rot="-20700000">
        <a:off x="681402" y="501704"/>
        <a:ext cx="340701" cy="340701"/>
      </dsp:txXfrm>
    </dsp:sp>
    <dsp:sp modelId="{398423B3-DD54-4226-99D7-017EFC1488DF}">
      <dsp:nvSpPr>
        <dsp:cNvPr id="0" name=""/>
        <dsp:cNvSpPr/>
      </dsp:nvSpPr>
      <dsp:spPr>
        <a:xfrm>
          <a:off x="605934" y="882473"/>
          <a:ext cx="1090243" cy="1090243"/>
        </a:xfrm>
        <a:prstGeom prst="circularArrow">
          <a:avLst>
            <a:gd name="adj1" fmla="val 4687"/>
            <a:gd name="adj2" fmla="val 299029"/>
            <a:gd name="adj3" fmla="val 2378055"/>
            <a:gd name="adj4" fmla="val 1619975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91618" y="670238"/>
          <a:ext cx="792129" cy="7921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407890" y="246996"/>
          <a:ext cx="854075" cy="85407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644E292-B387-4240-89B9-4A8515D0B78A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554800-501A-49A8-971E-4B8B933C2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78000"/>
                <a:satMod val="220000"/>
              </a:schemeClr>
            </a:gs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066799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latin typeface="Times New Roman" pitchFamily="18" charset="0"/>
                <a:cs typeface="Times New Roman" pitchFamily="18" charset="0"/>
              </a:rPr>
              <a:t>Meningitis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3886200"/>
            <a:ext cx="3657600" cy="1752600"/>
          </a:xfrm>
        </p:spPr>
        <p:txBody>
          <a:bodyPr>
            <a:normAutofit/>
          </a:bodyPr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-Figure1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762000"/>
            <a:ext cx="6477000" cy="5334000"/>
          </a:xfr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ningitis patholog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7315200" cy="5334000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Headache,drowsiness,fever and neck stiffness are usual presenting features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severe bacterial meningitis patient may be comatose later developing focal neurological signs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Features specific to meningococcal meningitis include fever ,neck stiffness, altered consciousness and rash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When along with sepsis signs evolve rapidly with abrupt onset of obtundation due to cerebral edema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543800" cy="4267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pneumococcal 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and Hemophilus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infections there may be an 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accompanying otitis media.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pneumococcal meningitis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there may be accompanying 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Listeria is an increasing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cause of meningitis in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Immunosuppressed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people with  and pregnant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Women.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122" name="AutoShape 2" descr="C:\Users\abc\Desktop\list-meningitis-symptoms-infographic-poster-260nw-107995553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C:\Users\abc\Desktop\list-meningitis-symptoms-infographic-poster-260nw-107995553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epositphotos_193964418-stock-illustration-list-of-meningitis-symptoms-infographi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Lumber puncture is mandatory unless there is contraindication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CT should be performed if patient is drowsy, has focal neurological signs, seizures, immunosuppressed, has undergone a recent neurosurgery or suffered a head injury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If lumber puncture is deferred blood cultures should be taken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bacterial meningitis CSF is cloudy due to presence of many neutrophils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56937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Protein content is elevated and glucose significantly reduced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Gram film and cultures may show identification of organism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PCR techniques can be used in both blood and CSF to identify bacterial DNA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suspected bacterial meningitis the patient should be given parenteral benzyl penicillin immediately and prompt hospital admission should be arranged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Adjunctive glucocorticoid therapy is useful in reducing hearing loss and neurological sequelae in both children and adults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complications intensive care facilities may be required</a:t>
            </a: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zakAllah or JazakAllah Khair..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019800" cy="4648200"/>
          </a:xfr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8A2612-0B97-6A5F-FF30-9F1672285B5F}"/>
              </a:ext>
            </a:extLst>
          </p:cNvPr>
          <p:cNvGraphicFramePr/>
          <p:nvPr/>
        </p:nvGraphicFramePr>
        <p:xfrm>
          <a:off x="5228915" y="2555443"/>
          <a:ext cx="1548641" cy="214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D4693239-95D4-A4AC-D1F9-51DA6377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453" y="2946799"/>
            <a:ext cx="2492462" cy="1716305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/>
          <a:p>
            <a:pPr marL="216992" marR="198909" indent="-216992" defTabSz="385763" eaLnBrk="0" fontAlgn="base" hangingPunct="0">
              <a:spcBef>
                <a:spcPct val="0"/>
              </a:spcBef>
              <a:spcAft>
                <a:spcPts val="422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181" dirty="0">
                <a:solidFill>
                  <a:srgbClr val="FFFFFF"/>
                </a:solidFill>
                <a:latin typeface="Calibri" panose="020F0502020204030204" pitchFamily="34" charset="0"/>
              </a:rPr>
              <a:t>To impart evidence based research oriented medical education</a:t>
            </a:r>
          </a:p>
          <a:p>
            <a:pPr marL="216992" indent="-216992" defTabSz="385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181" dirty="0">
                <a:solidFill>
                  <a:srgbClr val="FFFFFF"/>
                </a:solidFill>
                <a:latin typeface="Calibri" panose="020F0502020204030204" pitchFamily="34" charset="0"/>
              </a:rPr>
              <a:t>To provide best possible patient care</a:t>
            </a:r>
          </a:p>
          <a:p>
            <a:pPr marL="216992" indent="-216992" defTabSz="385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+mj-lt"/>
              <a:buAutoNum type="arabicPeriod"/>
            </a:pPr>
            <a:r>
              <a:rPr lang="en-PK" altLang="en-PK" sz="1181" dirty="0">
                <a:solidFill>
                  <a:srgbClr val="FFFFFF"/>
                </a:solidFill>
                <a:latin typeface="Calibri" panose="020F0502020204030204" pitchFamily="34" charset="0"/>
              </a:rPr>
              <a:t>To inculcate the values of mutual respect and ethical practice of medicine</a:t>
            </a:r>
          </a:p>
          <a:p>
            <a:pPr marL="216992" indent="-216992" defTabSz="3857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PK" altLang="en-PK" sz="1181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13661-C65A-861C-05F7-FD15E57EA3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65" y="1607462"/>
            <a:ext cx="524798" cy="5456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274898-0D51-69F8-C3DD-3596B495DD56}"/>
              </a:ext>
            </a:extLst>
          </p:cNvPr>
          <p:cNvSpPr txBox="1">
            <a:spLocks/>
          </p:cNvSpPr>
          <p:nvPr/>
        </p:nvSpPr>
        <p:spPr>
          <a:xfrm>
            <a:off x="2736454" y="2153154"/>
            <a:ext cx="4120771" cy="223386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81" b="1" dirty="0"/>
              <a:t>Vision &amp; Mission of RMU </a:t>
            </a:r>
            <a:endParaRPr lang="en-PK" sz="1181" b="1" dirty="0"/>
          </a:p>
        </p:txBody>
      </p:sp>
    </p:spTree>
    <p:extLst>
      <p:ext uri="{BB962C8B-B14F-4D97-AF65-F5344CB8AC3E}">
        <p14:creationId xmlns:p14="http://schemas.microsoft.com/office/powerpoint/2010/main" val="229907334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1856" dirty="0">
                <a:latin typeface="Arial" panose="020B0604020202020204" pitchFamily="34" charset="0"/>
                <a:cs typeface="Arial" panose="020B0604020202020204" pitchFamily="34" charset="0"/>
              </a:rPr>
              <a:t>Sequence Of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542925"/>
            <a:ext cx="5277721" cy="2814889"/>
          </a:xfrm>
        </p:spPr>
        <p:txBody>
          <a:bodyPr>
            <a:normAutofit fontScale="92500" lnSpcReduction="20000"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Learning outcomes (1 slide)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Core Subject (24 slides)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EOLA(End of lecture assessment) (1 slide)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Further reading/Digital Library References (I slide)</a:t>
            </a: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( Research, Bioethics, Artificial Intelligence)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343" y="2542925"/>
            <a:ext cx="2855714" cy="22533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AC40D-6E0D-A3DF-31DB-5568FA549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971550"/>
            <a:ext cx="822960" cy="8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4917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Acute infection of the meninges presents with a characteristic combination of pyrexia, headache and meningism.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Meningism consists of headache photophobia and stiffness of the neck often accompanied by other signs of meningeal irritation including Kernig's sign and Brudzinski’s sign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Meningism is not specific to meningitis can occur in patient with subarachnoid haemorrhage</a:t>
            </a:r>
          </a:p>
          <a:p>
            <a:pPr algn="just"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of 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Depending upon causative organism types are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Viral meningitis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Bacterial meningitis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Fungal meningitis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Parasitic meningitis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Non-infective meningitis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Viral 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Most common cause of meningitis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Benign and self limiting illness requiring no specific therapy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Most common viruses are enteroviruses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Others include mumps, influenza, herpes simplex, varicella zoster, epstein bar, HIV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Viral meningitis mainly occur in children or young adults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Presents with acute onset of headache and irritability and rapid development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meningisim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Headache is usually most severe feature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There may be high pyrexia but focal neurological signs are rare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Diagnosis is made by lumber puncture</a:t>
            </a:r>
          </a:p>
          <a:p>
            <a:pPr algn="just"/>
            <a:r>
              <a:rPr lang="en-US" dirty="0" err="1"/>
              <a:t>Csf</a:t>
            </a:r>
            <a:r>
              <a:rPr lang="en-US" dirty="0"/>
              <a:t> contains excess of lymphocytes, glucose and protein levels are commonly normal</a:t>
            </a:r>
          </a:p>
          <a:p>
            <a:pPr algn="just"/>
            <a:r>
              <a:rPr lang="en-US" dirty="0"/>
              <a:t>No specific treatment is required</a:t>
            </a:r>
          </a:p>
          <a:p>
            <a:pPr algn="just"/>
            <a:r>
              <a:rPr lang="en-US" dirty="0"/>
              <a:t>Patient should be treated symptomatically in quiet environment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Bacterial 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Bacterial meningitis is usually part of bacteremia illness, although direct spread from adjacent focus of infection can occur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Depending upon age most common organism include E coli, Group B streptococci, listeria monocytogenes in neonate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pre school children Hemophilus influenzae, Neisseria meningitides and streptococcus pneumoniae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older children and adult mainly Neisseria and streptococcus pneumoniae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</TotalTime>
  <Words>556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Trebuchet MS</vt:lpstr>
      <vt:lpstr>Wingdings</vt:lpstr>
      <vt:lpstr>Wingdings 2</vt:lpstr>
      <vt:lpstr>Opulent</vt:lpstr>
      <vt:lpstr>Meningitis</vt:lpstr>
      <vt:lpstr>PowerPoint Presentation</vt:lpstr>
      <vt:lpstr>Sequence Of Lecture</vt:lpstr>
      <vt:lpstr>Meningitis</vt:lpstr>
      <vt:lpstr>Types of meningitis</vt:lpstr>
      <vt:lpstr>Viral meningitis</vt:lpstr>
      <vt:lpstr>CLINICAL FEATURES</vt:lpstr>
      <vt:lpstr>management</vt:lpstr>
      <vt:lpstr>Bacterial meningitis</vt:lpstr>
      <vt:lpstr>PowerPoint Presentation</vt:lpstr>
      <vt:lpstr>PowerPoint Presentation</vt:lpstr>
      <vt:lpstr>Clinical features</vt:lpstr>
      <vt:lpstr>PowerPoint Presentation</vt:lpstr>
      <vt:lpstr>investigations</vt:lpstr>
      <vt:lpstr>PowerPoint Presentation</vt:lpstr>
      <vt:lpstr>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Meningitis</dc:title>
  <dc:creator>abc</dc:creator>
  <cp:lastModifiedBy>hamad imran</cp:lastModifiedBy>
  <cp:revision>35</cp:revision>
  <dcterms:created xsi:type="dcterms:W3CDTF">2019-07-07T15:21:11Z</dcterms:created>
  <dcterms:modified xsi:type="dcterms:W3CDTF">2025-03-11T18:33:42Z</dcterms:modified>
</cp:coreProperties>
</file>