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8" r:id="rId11"/>
    <p:sldId id="270" r:id="rId12"/>
    <p:sldId id="272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9" r:id="rId26"/>
    <p:sldId id="290" r:id="rId27"/>
    <p:sldId id="291" r:id="rId28"/>
    <p:sldId id="293" r:id="rId29"/>
    <p:sldId id="294" r:id="rId30"/>
    <p:sldId id="295" r:id="rId31"/>
    <p:sldId id="296" r:id="rId32"/>
    <p:sldId id="299" r:id="rId33"/>
    <p:sldId id="297" r:id="rId34"/>
    <p:sldId id="298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Proxima Nova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F50100-F4D6-419E-BF26-EC118A0E0151}">
  <a:tblStyle styleId="{BFF50100-F4D6-419E-BF26-EC118A0E01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9d8c0f5f7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339d8c0f5f7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9d8c0f5f7_3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339d8c0f5f7_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9d8c0f5f7_3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339d8c0f5f7_3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9d8c0f5f7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339d8c0f5f7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9d8c0f5f7_3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339d8c0f5f7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9d8c0f5f7_3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339d8c0f5f7_3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9d8c0f5f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339d8c0f5f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39d8c0f5f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339d8c0f5f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9d8c0f5f7_3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39d8c0f5f7_3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9d8c0f5f7_3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339d8c0f5f7_3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9d8c0f5f7_3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339d8c0f5f7_3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9d8c0f5f7_3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339d8c0f5f7_3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39d8c0f5f7_3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339d8c0f5f7_3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39d8c0f5f7_3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339d8c0f5f7_3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39d8c0f5f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g339d8c0f5f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9d8c0f5f7_3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g339d8c0f5f7_3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39d8c0f5f7_3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339d8c0f5f7_3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39d8c0f5f7_3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g339d8c0f5f7_3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39d8c0f5f7_3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g339d8c0f5f7_3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39d8c0f5f7_3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g339d8c0f5f7_3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9bccc79b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339bccc79b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biom.2021.103274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Pyogenic meningitis</a:t>
            </a:r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701565" y="1334225"/>
            <a:ext cx="6329856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Pyogenic meningitis</a:t>
            </a:r>
            <a:r>
              <a:rPr lang="en-US" dirty="0"/>
              <a:t>: A thick layer of suppurative exudate covers the brainstem and cerebellum and thickens the leptomeninges.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b="1" dirty="0"/>
              <a:t>Causative Organisms by Age Group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Char char="●"/>
            </a:pPr>
            <a:r>
              <a:rPr lang="en-US" b="1" dirty="0"/>
              <a:t>Neonates</a:t>
            </a:r>
            <a:r>
              <a:rPr lang="en-US" dirty="0"/>
              <a:t>: </a:t>
            </a:r>
            <a:r>
              <a:rPr lang="en-US" i="1" dirty="0"/>
              <a:t>Escherichia coli</a:t>
            </a:r>
            <a:r>
              <a:rPr lang="en-US" dirty="0"/>
              <a:t> and group B </a:t>
            </a:r>
            <a:r>
              <a:rPr lang="en-US" i="1" dirty="0"/>
              <a:t>streptococci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b="1" dirty="0"/>
              <a:t>Adolescents &amp; young adults</a:t>
            </a:r>
            <a:r>
              <a:rPr lang="en-US" dirty="0"/>
              <a:t>: </a:t>
            </a:r>
            <a:r>
              <a:rPr lang="en-US" i="1" dirty="0"/>
              <a:t>Neisseria meningitidis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b="1" dirty="0"/>
              <a:t>Older individuals</a:t>
            </a:r>
            <a:r>
              <a:rPr lang="en-US" dirty="0"/>
              <a:t>: </a:t>
            </a:r>
            <a:r>
              <a:rPr lang="en-US" i="1" dirty="0"/>
              <a:t>Streptococcus pneumoniae</a:t>
            </a:r>
            <a:r>
              <a:rPr lang="en-US" dirty="0"/>
              <a:t> and </a:t>
            </a:r>
            <a:r>
              <a:rPr lang="en-US" i="1" dirty="0"/>
              <a:t>Listeria monocytogenes</a:t>
            </a:r>
            <a:endParaRPr b="1" dirty="0"/>
          </a:p>
        </p:txBody>
      </p:sp>
      <p:sp>
        <p:nvSpPr>
          <p:cNvPr id="187" name="Google Shape;187;p25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 l="52927" t="16669" r="10175" b="10412"/>
          <a:stretch/>
        </p:blipFill>
        <p:spPr>
          <a:xfrm>
            <a:off x="7156175" y="842825"/>
            <a:ext cx="4800599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Acute Pyogenic Meningitis (Bacterial Meningitis)</a:t>
            </a: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235225" y="1253400"/>
            <a:ext cx="816254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Gross Findings in Pyogenic Meningitis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An exudate is evident within the leptomeninges over the surface of the brain.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The meningeal vessels - engorged and prominent.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Tracts of pus - along blood vessels on the brain surface.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b="1" dirty="0"/>
              <a:t>Gross Findings in Severe Infection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Char char="●"/>
            </a:pPr>
            <a:r>
              <a:rPr lang="en-US" b="1" dirty="0"/>
              <a:t>Focal cerebritis</a:t>
            </a:r>
            <a:r>
              <a:rPr lang="en-US" dirty="0"/>
              <a:t>: Inflammatory cells infiltrate the walls of the leptomeningeal veins - spread into the substance of the brain to form a brain abscess.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b="1" dirty="0"/>
              <a:t>Ventriculitis</a:t>
            </a:r>
            <a:r>
              <a:rPr lang="en-US" dirty="0"/>
              <a:t>: Extension of inflammation into the ventricles.</a:t>
            </a:r>
            <a:endParaRPr lang="en-US"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endParaRPr b="1" dirty="0"/>
          </a:p>
        </p:txBody>
      </p:sp>
      <p:sp>
        <p:nvSpPr>
          <p:cNvPr id="204" name="Google Shape;204;p27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 l="30454" t="35415" r="43776" b="26042"/>
          <a:stretch/>
        </p:blipFill>
        <p:spPr>
          <a:xfrm>
            <a:off x="8291350" y="1399462"/>
            <a:ext cx="3352799" cy="281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5;p28">
            <a:extLst>
              <a:ext uri="{FF2B5EF4-FFF2-40B4-BE49-F238E27FC236}">
                <a16:creationId xmlns:a16="http://schemas.microsoft.com/office/drawing/2014/main" id="{622D676B-2A94-4F94-9271-7FA2B21572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8524" t="31249" r="20937" b="26043"/>
          <a:stretch/>
        </p:blipFill>
        <p:spPr>
          <a:xfrm rot="5400000">
            <a:off x="8684830" y="3716067"/>
            <a:ext cx="2672253" cy="345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Acute Pyogenic Meningitis (Bacterial Meningitis)</a:t>
            </a: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7228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Microscopic Findings in Pyogenic Meningitis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Aggregates of inflammatory cells around the leptomeningeal blood vessels.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Neutrophils fill the entire subarachnoid space in severely affected areas.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Abscesses may form in the brain.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Phlebitis leads to venous occlusion and hemorrhagic infarction of the underlying brain.</a:t>
            </a:r>
            <a:endParaRPr b="1"/>
          </a:p>
        </p:txBody>
      </p:sp>
      <p:sp>
        <p:nvSpPr>
          <p:cNvPr id="223" name="Google Shape;223;p29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25" name="Google Shape;225;p29" descr="Pathology of Meningitis &amp; CNS infections."/>
          <p:cNvPicPr preferRelativeResize="0"/>
          <p:nvPr/>
        </p:nvPicPr>
        <p:blipFill rotWithShape="1">
          <a:blip r:embed="rId3">
            <a:alphaModFix/>
          </a:blip>
          <a:srcRect l="11404" t="22891" r="12769" b="11175"/>
          <a:stretch/>
        </p:blipFill>
        <p:spPr>
          <a:xfrm rot="5400000">
            <a:off x="7461968" y="2058120"/>
            <a:ext cx="4830764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Aseptic Meningitis (Viral Meningitis)</a:t>
            </a:r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body" idx="1"/>
          </p:nvPr>
        </p:nvSpPr>
        <p:spPr>
          <a:xfrm>
            <a:off x="611700" y="1253400"/>
            <a:ext cx="7998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Font typeface="Calibri"/>
              <a:buChar char="●"/>
            </a:pPr>
            <a:r>
              <a:rPr lang="en-US" dirty="0"/>
              <a:t>The disease is typically self-limiting.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Font typeface="Calibri"/>
              <a:buChar char="●"/>
            </a:pPr>
            <a:r>
              <a:rPr lang="en-US" dirty="0"/>
              <a:t>It is of viral origin in most cases, but it is often difficult to identify the responsible virus.</a:t>
            </a:r>
            <a:endParaRPr lang="en-US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Gross Findings in Aseptic Meningitis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There are no distinctive macroscopic findings except for brain swelling, seen in only some patients.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Microscopic Findings in Aseptic Meningitis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No recognizable abnormality or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A mild to moderate leptomeningeal lymphocytic infiltrate.</a:t>
            </a:r>
            <a:endParaRPr dirty="0"/>
          </a:p>
        </p:txBody>
      </p:sp>
      <p:sp>
        <p:nvSpPr>
          <p:cNvPr id="240" name="Google Shape;240;p31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42" name="Google Shape;242;p31"/>
          <p:cNvPicPr preferRelativeResize="0"/>
          <p:nvPr/>
        </p:nvPicPr>
        <p:blipFill rotWithShape="1">
          <a:blip r:embed="rId3">
            <a:alphaModFix/>
          </a:blip>
          <a:srcRect l="23425" t="34372" r="58419" b="16669"/>
          <a:stretch/>
        </p:blipFill>
        <p:spPr>
          <a:xfrm>
            <a:off x="8523890" y="1329228"/>
            <a:ext cx="3374722" cy="484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Chronic Meningitis: Tuberculous Meningitis</a:t>
            </a:r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body" idx="1"/>
          </p:nvPr>
        </p:nvSpPr>
        <p:spPr>
          <a:xfrm>
            <a:off x="838200" y="1313793"/>
            <a:ext cx="10515600" cy="486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Font typeface="Calibri"/>
              <a:buChar char="●"/>
            </a:pPr>
            <a:r>
              <a:rPr lang="en-US" i="1" dirty="0"/>
              <a:t>Causative organisms: Mycobacteria Spirochetes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b="1" dirty="0"/>
              <a:t>Additional Findings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Font typeface="Calibri"/>
              <a:buChar char="●"/>
            </a:pPr>
            <a:r>
              <a:rPr lang="en-US" dirty="0"/>
              <a:t>Brain parenchyma is often involved.</a:t>
            </a:r>
            <a:endParaRPr lang="en-US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Gross Findings in Tuberculous Meningitis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Gelatinous or fibrinous exudate in the subarachnoid space, most often at the base of the brain.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The exudate obliterates the cisterns and surrounds the cranial nerves.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Discrete white granules scattered over the leptomeninges.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Subarachnoid </a:t>
            </a:r>
            <a:r>
              <a:rPr lang="en-US" b="1" dirty="0"/>
              <a:t>obliterative endarteritis.</a:t>
            </a:r>
            <a:endParaRPr b="1" dirty="0"/>
          </a:p>
        </p:txBody>
      </p:sp>
      <p:sp>
        <p:nvSpPr>
          <p:cNvPr id="257" name="Google Shape;2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8" name="Google Shape;258;p33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Chronic Meningitis: Tuberculous Meningitis</a:t>
            </a:r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27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Microscopic Findings in Tuberculous Meningitis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Inflammatory infiltrate composed of lymphocytes, plasma cells, and macrophages.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Granulomas with caseous necrosis and giant cells.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sp>
        <p:nvSpPr>
          <p:cNvPr id="265" name="Google Shape;26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6" name="Google Shape;266;p34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4" descr="KMU Pathology Lab《Slide 161.》Tuberculous meningitis, Menin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581900" y="2124075"/>
            <a:ext cx="480060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Chronic Meningitis</a:t>
            </a:r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735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Spirochetal Infections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Causative Organism</a:t>
            </a:r>
            <a:r>
              <a:rPr lang="en-US"/>
              <a:t>: </a:t>
            </a:r>
            <a:r>
              <a:rPr lang="en-US" i="1"/>
              <a:t>Treponema pallidum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Clinical Diseases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Neurosyphilis</a:t>
            </a:r>
            <a:r>
              <a:rPr lang="en-US"/>
              <a:t>: A tertiary stage of syphilis.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Tabes dorsalis</a:t>
            </a:r>
            <a:r>
              <a:rPr lang="en-US"/>
              <a:t>: Another form of neurosyphilis resulting from damage to the sensory nerves in the dorsal roots.</a:t>
            </a:r>
            <a:endParaRPr i="1"/>
          </a:p>
        </p:txBody>
      </p:sp>
      <p:sp>
        <p:nvSpPr>
          <p:cNvPr id="274" name="Google Shape;27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75" name="Google Shape;275;p35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MEDICINE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Chronic Meningitis Syphilitic Meningitis</a:t>
            </a:r>
            <a:endParaRPr/>
          </a:p>
        </p:txBody>
      </p:sp>
      <p:sp>
        <p:nvSpPr>
          <p:cNvPr id="281" name="Google Shape;281;p3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735800" cy="5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Presentation in Spirochetal Infections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Neurosyphilis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Insidious progressive loss of mental and physical functions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Mood alterations (including delusions of grandeur)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Severe dementia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Tabes Dorsalis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Impaired joint position sense and ataxia (locomotor ataxia)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Loss of pain sensation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Joint damage (Charcot joints)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Sensory disturbances, particularly characteristic “lightning pains”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Absence of deep tendon reflexes</a:t>
            </a:r>
            <a:endParaRPr b="1"/>
          </a:p>
        </p:txBody>
      </p:sp>
      <p:sp>
        <p:nvSpPr>
          <p:cNvPr id="282" name="Google Shape;28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83" name="Google Shape;283;p36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MEDICINE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Fungal Meningitis</a:t>
            </a:r>
            <a:endParaRPr/>
          </a:p>
        </p:txBody>
      </p:sp>
      <p:sp>
        <p:nvSpPr>
          <p:cNvPr id="289" name="Google Shape;289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Chronic Meningitis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Leads to chronic meningitis.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Can be associated at times with parenchymal infection.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Immunosuppression increases the risk.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Causative Organisms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i="1"/>
              <a:t>Cryptococcus neoformans</a:t>
            </a: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i="1"/>
              <a:t>Histoplasma capsulatum</a:t>
            </a: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i="1"/>
              <a:t>Coccidioides immitis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sp>
        <p:nvSpPr>
          <p:cNvPr id="290" name="Google Shape;29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91" name="Google Shape;291;p37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CSF Examination</a:t>
            </a:r>
            <a:endParaRPr/>
          </a:p>
        </p:txBody>
      </p:sp>
      <p:sp>
        <p:nvSpPr>
          <p:cNvPr id="297" name="Google Shape;29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98" name="Google Shape;298;p38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38"/>
          <p:cNvPicPr preferRelativeResize="0"/>
          <p:nvPr/>
        </p:nvPicPr>
        <p:blipFill rotWithShape="1">
          <a:blip r:embed="rId3">
            <a:alphaModFix/>
          </a:blip>
          <a:srcRect l="12299" t="22914" r="10397" b="27085"/>
          <a:stretch/>
        </p:blipFill>
        <p:spPr>
          <a:xfrm>
            <a:off x="0" y="1600200"/>
            <a:ext cx="12192001" cy="4433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Meningeal Infections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CNS &amp; Psychiatry II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4th year MBBS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Mudassira Zahid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Department of Pathology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r="5633" b="5150"/>
          <a:stretch/>
        </p:blipFill>
        <p:spPr>
          <a:xfrm>
            <a:off x="1111312" y="1874013"/>
            <a:ext cx="4084638" cy="352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Preventive Measures</a:t>
            </a:r>
            <a:endParaRPr/>
          </a:p>
        </p:txBody>
      </p:sp>
      <p:sp>
        <p:nvSpPr>
          <p:cNvPr id="305" name="Google Shape;30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Meningococcal Vaccine in Pakistan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Vaccines against Meningococcal are now available in Pakistan.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This vaccine can be given as a single injection to people aged 2 – 55 years.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Quadrivalent polysaccharide (ACYW135)</a:t>
            </a:r>
            <a:r>
              <a:rPr lang="en-US"/>
              <a:t> vaccine.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Mandatory for Umrah and Hajj pilgrims.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Helps decrease outbreaks.</a:t>
            </a:r>
            <a:endParaRPr b="1"/>
          </a:p>
        </p:txBody>
      </p:sp>
      <p:sp>
        <p:nvSpPr>
          <p:cNvPr id="306" name="Google Shape;30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07" name="Google Shape;307;p39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MEDICINE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Brain Abscesses</a:t>
            </a:r>
            <a:endParaRPr/>
          </a:p>
        </p:txBody>
      </p:sp>
      <p:sp>
        <p:nvSpPr>
          <p:cNvPr id="313" name="Google Shape;31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Bacterial Infections: Route of Entry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Direct implantation of organisms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Local extension from adjacent foci</a:t>
            </a:r>
            <a:r>
              <a:rPr lang="en-US"/>
              <a:t> (e.g., mastoiditis, paranasal sinusitis)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Hematogenous spread</a:t>
            </a:r>
            <a:r>
              <a:rPr lang="en-US"/>
              <a:t> (e.g., infective endocarditis, infections of lungs or bones, or after tooth extraction)</a:t>
            </a:r>
            <a:endParaRPr b="1"/>
          </a:p>
        </p:txBody>
      </p:sp>
      <p:sp>
        <p:nvSpPr>
          <p:cNvPr id="314" name="Google Shape;31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15" name="Google Shape;315;p40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Brain Abscesses</a:t>
            </a:r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1"/>
          </p:nvPr>
        </p:nvSpPr>
        <p:spPr>
          <a:xfrm>
            <a:off x="501869" y="1253400"/>
            <a:ext cx="6781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Gross Findings in Bacterial Meningitis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Discrete destructive lesions with central </a:t>
            </a:r>
            <a:r>
              <a:rPr lang="en-US" b="1" dirty="0"/>
              <a:t>liquefactive necrosis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Surrounded by a rim of vascularized granulation and fibrous tissue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Outside the fibrous capsule is a zone of reactive gliosis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CSF Examination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WBCs elevated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Protein elevated</a:t>
            </a:r>
            <a:endParaRPr b="1" dirty="0"/>
          </a:p>
        </p:txBody>
      </p:sp>
      <p:sp>
        <p:nvSpPr>
          <p:cNvPr id="322" name="Google Shape;32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23" name="Google Shape;323;p41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332;p42">
            <a:extLst>
              <a:ext uri="{FF2B5EF4-FFF2-40B4-BE49-F238E27FC236}">
                <a16:creationId xmlns:a16="http://schemas.microsoft.com/office/drawing/2014/main" id="{23A2190F-2EC1-4E16-A687-013E02E237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709" t="23958" r="9808" b="28123"/>
          <a:stretch/>
        </p:blipFill>
        <p:spPr>
          <a:xfrm>
            <a:off x="7079974" y="2761388"/>
            <a:ext cx="4876801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9;p42">
            <a:extLst>
              <a:ext uri="{FF2B5EF4-FFF2-40B4-BE49-F238E27FC236}">
                <a16:creationId xmlns:a16="http://schemas.microsoft.com/office/drawing/2014/main" id="{99A63F2D-77E0-45C2-985C-64E546A16003}"/>
              </a:ext>
            </a:extLst>
          </p:cNvPr>
          <p:cNvSpPr txBox="1">
            <a:spLocks/>
          </p:cNvSpPr>
          <p:nvPr/>
        </p:nvSpPr>
        <p:spPr>
          <a:xfrm>
            <a:off x="6978868" y="840828"/>
            <a:ext cx="5129049" cy="5335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/>
              <a:buNone/>
            </a:pPr>
            <a:r>
              <a:rPr lang="en-US" dirty="0"/>
              <a:t>Cerebral Abscesses in the Frontal Lobe: Discrete destructive lesions with central liquefactive necrosis  arrows)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Viral Encephalitis</a:t>
            </a:r>
            <a:endParaRPr/>
          </a:p>
        </p:txBody>
      </p:sp>
      <p:sp>
        <p:nvSpPr>
          <p:cNvPr id="338" name="Google Shape;338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Parenchymal Infection of the Brain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Almost invariably associated with </a:t>
            </a:r>
            <a:r>
              <a:rPr lang="en-US" b="1"/>
              <a:t>meningeal inflammation</a:t>
            </a:r>
            <a:r>
              <a:rPr lang="en-US"/>
              <a:t> (meningoencephalitis).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Important Etiological Organisms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Rabies virus</a:t>
            </a:r>
            <a:r>
              <a:rPr lang="en-US"/>
              <a:t> and </a:t>
            </a:r>
            <a:r>
              <a:rPr lang="en-US" b="1"/>
              <a:t>Poliovirus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Rubella</a:t>
            </a:r>
            <a:r>
              <a:rPr lang="en-US"/>
              <a:t> and </a:t>
            </a:r>
            <a:r>
              <a:rPr lang="en-US" b="1"/>
              <a:t>CMV</a:t>
            </a:r>
            <a:r>
              <a:rPr lang="en-US"/>
              <a:t> – Intrauterine viral infection following transplacental spread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Zika virus</a:t>
            </a:r>
            <a:r>
              <a:rPr lang="en-US"/>
              <a:t> – Developmental abnormalities of the brain.</a:t>
            </a:r>
            <a:endParaRPr b="1"/>
          </a:p>
        </p:txBody>
      </p:sp>
      <p:sp>
        <p:nvSpPr>
          <p:cNvPr id="339" name="Google Shape;33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40" name="Google Shape;340;p43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Viral Encephalitis</a:t>
            </a:r>
            <a:endParaRPr/>
          </a:p>
        </p:txBody>
      </p:sp>
      <p:sp>
        <p:nvSpPr>
          <p:cNvPr id="346" name="Google Shape;346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Histologic Features in Parenchymal Brain Infection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Perivascular</a:t>
            </a:r>
            <a:r>
              <a:rPr lang="en-US"/>
              <a:t> and </a:t>
            </a:r>
            <a:r>
              <a:rPr lang="en-US" b="1"/>
              <a:t>parenchymal mononuclear cell infiltrates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Microglial nodules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Neuronophagia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Certain viruses also form </a:t>
            </a:r>
            <a:r>
              <a:rPr lang="en-US" b="1"/>
              <a:t>characteristic inclusion bodies</a:t>
            </a:r>
            <a:r>
              <a:rPr lang="en-US"/>
              <a:t>.</a:t>
            </a:r>
            <a:endParaRPr b="1"/>
          </a:p>
        </p:txBody>
      </p:sp>
      <p:sp>
        <p:nvSpPr>
          <p:cNvPr id="347" name="Google Shape;34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48" name="Google Shape;348;p44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Encephalitis-Herpes viruses I</a:t>
            </a:r>
            <a:endParaRPr/>
          </a:p>
        </p:txBody>
      </p:sp>
      <p:sp>
        <p:nvSpPr>
          <p:cNvPr id="362" name="Google Shape;362;p46"/>
          <p:cNvSpPr txBox="1">
            <a:spLocks noGrp="1"/>
          </p:cNvSpPr>
          <p:nvPr>
            <p:ph type="body" idx="1"/>
          </p:nvPr>
        </p:nvSpPr>
        <p:spPr>
          <a:xfrm>
            <a:off x="567560" y="1148390"/>
            <a:ext cx="7336220" cy="25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Char char="●"/>
            </a:pPr>
            <a:r>
              <a:rPr lang="en-US" dirty="0"/>
              <a:t>Most common in </a:t>
            </a:r>
            <a:r>
              <a:rPr lang="en-US" b="1" dirty="0"/>
              <a:t>children and young adults</a:t>
            </a:r>
            <a:r>
              <a:rPr lang="en-US" dirty="0"/>
              <a:t>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b="1" dirty="0"/>
              <a:t>Involvement of the frontal and temporal lobes</a:t>
            </a:r>
            <a:r>
              <a:rPr lang="en-US" dirty="0"/>
              <a:t> – alterations in </a:t>
            </a:r>
            <a:r>
              <a:rPr lang="en-US" b="1" dirty="0"/>
              <a:t>mood</a:t>
            </a:r>
            <a:r>
              <a:rPr lang="en-US" dirty="0"/>
              <a:t>, </a:t>
            </a:r>
            <a:r>
              <a:rPr lang="en-US" b="1" dirty="0"/>
              <a:t>memory</a:t>
            </a:r>
            <a:r>
              <a:rPr lang="en-US" dirty="0"/>
              <a:t>, and </a:t>
            </a:r>
            <a:r>
              <a:rPr lang="en-US" b="1" dirty="0"/>
              <a:t>behavior</a:t>
            </a:r>
            <a:r>
              <a:rPr lang="en-US" dirty="0"/>
              <a:t>.</a:t>
            </a:r>
            <a:endParaRPr lang="en-US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Morphology in Herpes Virus Encephalitis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Necrotizing lesions</a:t>
            </a:r>
            <a:r>
              <a:rPr lang="en-US" dirty="0"/>
              <a:t> with </a:t>
            </a:r>
            <a:r>
              <a:rPr lang="en-US" b="1" dirty="0"/>
              <a:t>hemorrhage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Perivascular inflammatory infiltrates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Large eosinophilic intranuclear viral inclusions</a:t>
            </a:r>
            <a:r>
              <a:rPr lang="en-US" dirty="0"/>
              <a:t> (Cowdry type A bodies) – found in both </a:t>
            </a:r>
            <a:r>
              <a:rPr lang="en-US" b="1" dirty="0"/>
              <a:t>neurons</a:t>
            </a:r>
            <a:r>
              <a:rPr lang="en-US" dirty="0"/>
              <a:t> and </a:t>
            </a:r>
            <a:r>
              <a:rPr lang="en-US" b="1" dirty="0"/>
              <a:t>glial cells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63" name="Google Shape;36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64" name="Google Shape;364;p46"/>
          <p:cNvPicPr preferRelativeResize="0"/>
          <p:nvPr/>
        </p:nvPicPr>
        <p:blipFill rotWithShape="1">
          <a:blip r:embed="rId3">
            <a:alphaModFix/>
          </a:blip>
          <a:srcRect l="50365" t="28123" r="15666" b="26042"/>
          <a:stretch/>
        </p:blipFill>
        <p:spPr>
          <a:xfrm>
            <a:off x="7941880" y="913317"/>
            <a:ext cx="3962401" cy="300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6" descr="neuropathology blog: A 60-year-old man presents with acute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9980" y="3919277"/>
            <a:ext cx="3886200" cy="275238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6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Encephalitis-Rabies Virus</a:t>
            </a:r>
            <a:endParaRPr/>
          </a:p>
        </p:txBody>
      </p:sp>
      <p:sp>
        <p:nvSpPr>
          <p:cNvPr id="372" name="Google Shape;372;p47"/>
          <p:cNvSpPr txBox="1">
            <a:spLocks noGrp="1"/>
          </p:cNvSpPr>
          <p:nvPr>
            <p:ph type="body" idx="1"/>
          </p:nvPr>
        </p:nvSpPr>
        <p:spPr>
          <a:xfrm>
            <a:off x="704193" y="1321068"/>
            <a:ext cx="10649607" cy="4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Rabies Encephalitis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Fatal encephalitis infection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Transmitted from </a:t>
            </a:r>
            <a:r>
              <a:rPr lang="en-US" b="1" dirty="0"/>
              <a:t>rabid animals</a:t>
            </a:r>
            <a:r>
              <a:rPr lang="en-US" dirty="0"/>
              <a:t>, by a </a:t>
            </a:r>
            <a:r>
              <a:rPr lang="en-US" b="1" dirty="0"/>
              <a:t>bite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Natural reservoirs</a:t>
            </a:r>
            <a:r>
              <a:rPr lang="en-US" dirty="0"/>
              <a:t>: mammals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Dog bite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Exposure to some </a:t>
            </a:r>
            <a:r>
              <a:rPr lang="en-US" b="1" dirty="0"/>
              <a:t>bat species</a:t>
            </a:r>
            <a:r>
              <a:rPr lang="en-US" dirty="0"/>
              <a:t>, even without evidence of a bite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/>
              <a:t>Incubation period</a:t>
            </a:r>
            <a:r>
              <a:rPr lang="en-US" dirty="0"/>
              <a:t> (usually a few months) depends on the distance between the </a:t>
            </a:r>
            <a:r>
              <a:rPr lang="en-US" b="1" dirty="0"/>
              <a:t>wound</a:t>
            </a:r>
            <a:r>
              <a:rPr lang="en-US" dirty="0"/>
              <a:t> and the </a:t>
            </a:r>
            <a:r>
              <a:rPr lang="en-US" b="1" dirty="0"/>
              <a:t>brain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/>
              <a:t>Morphology:  </a:t>
            </a:r>
            <a:r>
              <a:rPr lang="en-US" dirty="0"/>
              <a:t>The </a:t>
            </a:r>
            <a:r>
              <a:rPr lang="en-US" b="1" dirty="0"/>
              <a:t>Purkinje cells</a:t>
            </a:r>
            <a:r>
              <a:rPr lang="en-US" dirty="0"/>
              <a:t> have </a:t>
            </a:r>
            <a:r>
              <a:rPr lang="en-US" b="1" dirty="0"/>
              <a:t>intracytoplasmic, eosinophilic inclusions</a:t>
            </a:r>
            <a:r>
              <a:rPr lang="en-US" dirty="0"/>
              <a:t> (arrows) called </a:t>
            </a:r>
            <a:r>
              <a:rPr lang="en-US" b="1" dirty="0"/>
              <a:t>Negri bodies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sp>
        <p:nvSpPr>
          <p:cNvPr id="373" name="Google Shape;37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74" name="Google Shape;374;p47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07;p49">
            <a:extLst>
              <a:ext uri="{FF2B5EF4-FFF2-40B4-BE49-F238E27FC236}">
                <a16:creationId xmlns:a16="http://schemas.microsoft.com/office/drawing/2014/main" id="{5B3EEEA1-F123-4FF4-89FD-D4F2812D29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294" t="23959" r="13322" b="31247"/>
          <a:stretch/>
        </p:blipFill>
        <p:spPr>
          <a:xfrm>
            <a:off x="7613377" y="762132"/>
            <a:ext cx="4343398" cy="327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Encephalitis-Rabies Virus</a:t>
            </a:r>
            <a:endParaRPr/>
          </a:p>
        </p:txBody>
      </p:sp>
      <p:sp>
        <p:nvSpPr>
          <p:cNvPr id="380" name="Google Shape;38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grpSp>
        <p:nvGrpSpPr>
          <p:cNvPr id="381" name="Google Shape;381;p48"/>
          <p:cNvGrpSpPr/>
          <p:nvPr/>
        </p:nvGrpSpPr>
        <p:grpSpPr>
          <a:xfrm>
            <a:off x="726950" y="1718708"/>
            <a:ext cx="10738089" cy="2918609"/>
            <a:chOff x="7915" y="1239305"/>
            <a:chExt cx="8823409" cy="2398200"/>
          </a:xfrm>
        </p:grpSpPr>
        <p:sp>
          <p:nvSpPr>
            <p:cNvPr id="382" name="Google Shape;382;p48"/>
            <p:cNvSpPr/>
            <p:nvPr/>
          </p:nvSpPr>
          <p:spPr>
            <a:xfrm>
              <a:off x="7915" y="1239305"/>
              <a:ext cx="2075100" cy="2398200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8"/>
            <p:cNvSpPr txBox="1"/>
            <p:nvPr/>
          </p:nvSpPr>
          <p:spPr>
            <a:xfrm>
              <a:off x="68694" y="1300084"/>
              <a:ext cx="1953600" cy="227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Bite Site Virus Replicates and attaches to acetylcholine receptor </a:t>
              </a:r>
              <a:endParaRPr/>
            </a:p>
          </p:txBody>
        </p:sp>
        <p:sp>
          <p:nvSpPr>
            <p:cNvPr id="384" name="Google Shape;384;p48"/>
            <p:cNvSpPr/>
            <p:nvPr/>
          </p:nvSpPr>
          <p:spPr>
            <a:xfrm>
              <a:off x="2243889" y="2238970"/>
              <a:ext cx="341100" cy="399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9A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8"/>
            <p:cNvSpPr txBox="1"/>
            <p:nvPr/>
          </p:nvSpPr>
          <p:spPr>
            <a:xfrm>
              <a:off x="2243889" y="2318742"/>
              <a:ext cx="2388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8"/>
            <p:cNvSpPr/>
            <p:nvPr/>
          </p:nvSpPr>
          <p:spPr>
            <a:xfrm>
              <a:off x="2726379" y="1239305"/>
              <a:ext cx="1608300" cy="2398200"/>
            </a:xfrm>
            <a:prstGeom prst="roundRect">
              <a:avLst>
                <a:gd name="adj" fmla="val 10000"/>
              </a:avLst>
            </a:prstGeom>
            <a:solidFill>
              <a:srgbClr val="47D67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8"/>
            <p:cNvSpPr txBox="1"/>
            <p:nvPr/>
          </p:nvSpPr>
          <p:spPr>
            <a:xfrm>
              <a:off x="2773485" y="1286411"/>
              <a:ext cx="1514100" cy="23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Axonal transport Ascending along the peripheral nerves</a:t>
              </a:r>
              <a:endParaRPr/>
            </a:p>
          </p:txBody>
        </p:sp>
        <p:sp>
          <p:nvSpPr>
            <p:cNvPr id="388" name="Google Shape;388;p48"/>
            <p:cNvSpPr/>
            <p:nvPr/>
          </p:nvSpPr>
          <p:spPr>
            <a:xfrm>
              <a:off x="4495511" y="2238970"/>
              <a:ext cx="341100" cy="399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FD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8"/>
            <p:cNvSpPr txBox="1"/>
            <p:nvPr/>
          </p:nvSpPr>
          <p:spPr>
            <a:xfrm>
              <a:off x="4495511" y="2318742"/>
              <a:ext cx="2388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48"/>
            <p:cNvSpPr/>
            <p:nvPr/>
          </p:nvSpPr>
          <p:spPr>
            <a:xfrm>
              <a:off x="4978002" y="1239305"/>
              <a:ext cx="1608300" cy="2398200"/>
            </a:xfrm>
            <a:prstGeom prst="roundRect">
              <a:avLst>
                <a:gd name="adj" fmla="val 10000"/>
              </a:avLst>
            </a:prstGeom>
            <a:solidFill>
              <a:srgbClr val="ABE74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8"/>
            <p:cNvSpPr txBox="1"/>
            <p:nvPr/>
          </p:nvSpPr>
          <p:spPr>
            <a:xfrm>
              <a:off x="5025108" y="1286411"/>
              <a:ext cx="1514100" cy="23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Reaches the Brain </a:t>
              </a:r>
              <a:endParaRPr/>
            </a:p>
          </p:txBody>
        </p:sp>
        <p:sp>
          <p:nvSpPr>
            <p:cNvPr id="392" name="Google Shape;392;p48"/>
            <p:cNvSpPr/>
            <p:nvPr/>
          </p:nvSpPr>
          <p:spPr>
            <a:xfrm>
              <a:off x="6747134" y="2238970"/>
              <a:ext cx="341100" cy="399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6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8"/>
            <p:cNvSpPr txBox="1"/>
            <p:nvPr/>
          </p:nvSpPr>
          <p:spPr>
            <a:xfrm>
              <a:off x="6747134" y="2318742"/>
              <a:ext cx="2388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48"/>
            <p:cNvSpPr/>
            <p:nvPr/>
          </p:nvSpPr>
          <p:spPr>
            <a:xfrm>
              <a:off x="7229624" y="1239305"/>
              <a:ext cx="1601700" cy="2398200"/>
            </a:xfrm>
            <a:prstGeom prst="roundRect">
              <a:avLst>
                <a:gd name="adj" fmla="val 10000"/>
              </a:avLst>
            </a:prstGeom>
            <a:solidFill>
              <a:srgbClr val="F69444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8"/>
            <p:cNvSpPr txBox="1"/>
            <p:nvPr/>
          </p:nvSpPr>
          <p:spPr>
            <a:xfrm>
              <a:off x="7276535" y="1286216"/>
              <a:ext cx="1507800" cy="23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Symptoms </a:t>
              </a:r>
              <a:endParaRPr/>
            </a:p>
          </p:txBody>
        </p:sp>
      </p:grpSp>
      <p:cxnSp>
        <p:nvCxnSpPr>
          <p:cNvPr id="396" name="Google Shape;396;p48"/>
          <p:cNvCxnSpPr/>
          <p:nvPr/>
        </p:nvCxnSpPr>
        <p:spPr>
          <a:xfrm>
            <a:off x="1922893" y="5587247"/>
            <a:ext cx="5656800" cy="180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7" name="Google Shape;397;p48"/>
          <p:cNvSpPr txBox="1"/>
          <p:nvPr/>
        </p:nvSpPr>
        <p:spPr>
          <a:xfrm>
            <a:off x="2201103" y="4934591"/>
            <a:ext cx="5193300" cy="4617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Incubation Period </a:t>
            </a:r>
            <a:endParaRPr/>
          </a:p>
        </p:txBody>
      </p:sp>
      <p:sp>
        <p:nvSpPr>
          <p:cNvPr id="398" name="Google Shape;398;p48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0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Encephalitis</a:t>
            </a:r>
            <a:endParaRPr/>
          </a:p>
        </p:txBody>
      </p:sp>
      <p:sp>
        <p:nvSpPr>
          <p:cNvPr id="413" name="Google Shape;413;p50"/>
          <p:cNvSpPr txBox="1">
            <a:spLocks noGrp="1"/>
          </p:cNvSpPr>
          <p:nvPr>
            <p:ph type="body" idx="1"/>
          </p:nvPr>
        </p:nvSpPr>
        <p:spPr>
          <a:xfrm>
            <a:off x="838200" y="1216025"/>
            <a:ext cx="5562600" cy="55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/>
              <a:t>A. Cryptococcus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India ink preparation, large </a:t>
            </a:r>
            <a:r>
              <a:rPr lang="en-US" sz="2500" b="1"/>
              <a:t>capsules surrounding budding yeast cells</a:t>
            </a:r>
            <a:r>
              <a:rPr lang="en-US" sz="2500"/>
              <a:t>.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/>
              <a:t>B. Mucor species (Zygomycosis)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Broad, </a:t>
            </a:r>
            <a:r>
              <a:rPr lang="en-US" sz="2500" b="1"/>
              <a:t>aseptate hyphae</a:t>
            </a:r>
            <a:r>
              <a:rPr lang="en-US" sz="2500"/>
              <a:t> that have </a:t>
            </a:r>
            <a:r>
              <a:rPr lang="en-US" sz="2500" b="1"/>
              <a:t>wide-angled branching</a:t>
            </a:r>
            <a:r>
              <a:rPr lang="en-US" sz="2500"/>
              <a:t>.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/>
              <a:t>C. Neurocysticercosis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Multiple </a:t>
            </a:r>
            <a:r>
              <a:rPr lang="en-US" sz="2500" b="1"/>
              <a:t>cysts</a:t>
            </a:r>
            <a:r>
              <a:rPr lang="en-US" sz="2500"/>
              <a:t> located between the </a:t>
            </a:r>
            <a:r>
              <a:rPr lang="en-US" sz="2500" b="1"/>
              <a:t>gray and white matter</a:t>
            </a:r>
            <a:r>
              <a:rPr lang="en-US" sz="2500"/>
              <a:t>.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/>
              <a:t>D. Toxoplasmosis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 </a:t>
            </a:r>
            <a:r>
              <a:rPr lang="en-US" sz="2500" b="1"/>
              <a:t>cyst</a:t>
            </a:r>
            <a:r>
              <a:rPr lang="en-US" sz="2500"/>
              <a:t> (arrow) filled with </a:t>
            </a:r>
            <a:r>
              <a:rPr lang="en-US" sz="2500" b="1"/>
              <a:t>bradyzoites</a:t>
            </a:r>
            <a:r>
              <a:rPr lang="en-US" sz="2500"/>
              <a:t>.</a:t>
            </a:r>
            <a:endParaRPr sz="2500"/>
          </a:p>
        </p:txBody>
      </p:sp>
      <p:sp>
        <p:nvSpPr>
          <p:cNvPr id="414" name="Google Shape;41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15" name="Google Shape;415;p50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50"/>
          <p:cNvPicPr preferRelativeResize="0"/>
          <p:nvPr/>
        </p:nvPicPr>
        <p:blipFill rotWithShape="1">
          <a:blip r:embed="rId3">
            <a:alphaModFix/>
          </a:blip>
          <a:srcRect l="38068" t="23960" r="18592" b="18746"/>
          <a:stretch/>
        </p:blipFill>
        <p:spPr>
          <a:xfrm>
            <a:off x="6394173" y="1666600"/>
            <a:ext cx="5562601" cy="4134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1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Drugs Used For CNS Infections</a:t>
            </a:r>
            <a:endParaRPr/>
          </a:p>
        </p:txBody>
      </p:sp>
      <p:sp>
        <p:nvSpPr>
          <p:cNvPr id="422" name="Google Shape;42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23" name="Google Shape;423;p51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PHARMACOLOGY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4" name="Google Shape;424;p51"/>
          <p:cNvGraphicFramePr/>
          <p:nvPr/>
        </p:nvGraphicFramePr>
        <p:xfrm>
          <a:off x="2133600" y="1417641"/>
          <a:ext cx="7924800" cy="5361615"/>
        </p:xfrm>
        <a:graphic>
          <a:graphicData uri="http://schemas.openxmlformats.org/drawingml/2006/table">
            <a:tbl>
              <a:tblPr>
                <a:noFill/>
                <a:tableStyleId>{BFF50100-F4D6-419E-BF26-EC118A0E0151}</a:tableStyleId>
              </a:tblPr>
              <a:tblGrid>
                <a:gridCol w="321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Age or Predisposing Feature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450" marR="118975" marT="92525" marB="92525" anchor="ctr">
                    <a:lnL w="12700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Antibiotics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118975" marR="118975" marT="92525" marB="92525" anchor="ctr">
                    <a:lnL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Age 0-4 wk</a:t>
                      </a:r>
                      <a:endParaRPr/>
                    </a:p>
                  </a:txBody>
                  <a:tcPr marL="63450" marR="118975" marT="92525" marB="92525" anchor="ctr">
                    <a:lnL w="12700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Ampicillin plus either cefotaxime or an aminoglycoside</a:t>
                      </a:r>
                      <a:endParaRPr/>
                    </a:p>
                  </a:txBody>
                  <a:tcPr marL="118975" marR="118975" marT="92525" marB="92525" anchor="ctr">
                    <a:lnL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Age 1 mo-50 y</a:t>
                      </a:r>
                      <a:endParaRPr/>
                    </a:p>
                  </a:txBody>
                  <a:tcPr marL="63450" marR="118975" marT="92525" marB="92525" anchor="ctr">
                    <a:lnL w="12700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Vancomycin plus cefotaxime or ceftriaxone</a:t>
                      </a:r>
                      <a:endParaRPr/>
                    </a:p>
                  </a:txBody>
                  <a:tcPr marL="118975" marR="118975" marT="92525" marB="92525" anchor="ctr">
                    <a:lnL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Age &gt;50 y</a:t>
                      </a:r>
                      <a:endParaRPr/>
                    </a:p>
                  </a:txBody>
                  <a:tcPr marL="63450" marR="118975" marT="92525" marB="92525" anchor="ctr">
                    <a:lnL w="12700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Vancomycin plus ampicillin plus ceftriaxone or cefotaxime plus vancomycin*</a:t>
                      </a:r>
                      <a:endParaRPr/>
                    </a:p>
                  </a:txBody>
                  <a:tcPr marL="118975" marR="118975" marT="92525" marB="92525" anchor="ctr">
                    <a:lnL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Impaired cellular immunity</a:t>
                      </a:r>
                      <a:endParaRPr/>
                    </a:p>
                  </a:txBody>
                  <a:tcPr marL="63450" marR="118975" marT="92525" marB="92525" anchor="ctr">
                    <a:lnL w="12700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Vancomycin plus ampicillin plus either cefepime or meropenem</a:t>
                      </a:r>
                      <a:endParaRPr/>
                    </a:p>
                  </a:txBody>
                  <a:tcPr marL="118975" marR="118975" marT="92525" marB="92525" anchor="ctr">
                    <a:lnL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Recurrent meningitis</a:t>
                      </a:r>
                      <a:endParaRPr/>
                    </a:p>
                  </a:txBody>
                  <a:tcPr marL="63450" marR="118975" marT="92525" marB="92525" anchor="ctr">
                    <a:lnL w="12700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Vancomycin plus cefotaxime or ceftriaxone</a:t>
                      </a:r>
                      <a:endParaRPr/>
                    </a:p>
                  </a:txBody>
                  <a:tcPr marL="118975" marR="118975" marT="92525" marB="92525" anchor="ctr">
                    <a:lnL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Basilar skull fracture</a:t>
                      </a:r>
                      <a:endParaRPr/>
                    </a:p>
                  </a:txBody>
                  <a:tcPr marL="63450" marR="118975" marT="92525" marB="92525" anchor="ctr">
                    <a:lnL w="12700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Vancomycin plus cefotaxime or ceftriaxone</a:t>
                      </a:r>
                      <a:endParaRPr/>
                    </a:p>
                  </a:txBody>
                  <a:tcPr marL="118975" marR="118975" marT="92525" marB="92525" anchor="ctr">
                    <a:lnL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Head trauma, neurosurgery, or CSF shunt</a:t>
                      </a:r>
                      <a:endParaRPr/>
                    </a:p>
                  </a:txBody>
                  <a:tcPr marL="63450" marR="118975" marT="92525" marB="92525" anchor="ctr">
                    <a:lnL w="12700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Vancomycin plus ceftazidime, cefepime, or meropenem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118975" marR="118975" marT="92525" marB="92525" anchor="ctr">
                    <a:lnL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797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2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Drugs Used For Viral Infections</a:t>
            </a:r>
            <a:endParaRPr/>
          </a:p>
        </p:txBody>
      </p:sp>
      <p:sp>
        <p:nvSpPr>
          <p:cNvPr id="430" name="Google Shape;43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31" name="Google Shape;431;p52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PHARMACOLOGY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2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625700" cy="4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Herpes Simplex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Acyclovir</a:t>
            </a:r>
            <a:r>
              <a:rPr lang="en-US"/>
              <a:t> (10 mg/kg IV every 8 hours) – for </a:t>
            </a:r>
            <a:r>
              <a:rPr lang="en-US" b="1"/>
              <a:t>HSV-1</a:t>
            </a:r>
            <a:r>
              <a:rPr lang="en-US"/>
              <a:t> and </a:t>
            </a:r>
            <a:r>
              <a:rPr lang="en-US" b="1"/>
              <a:t>HSV-2</a:t>
            </a:r>
            <a:r>
              <a:rPr lang="en-US"/>
              <a:t> meningitis.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Cytomegalovirus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Ganciclovir</a:t>
            </a:r>
            <a:r>
              <a:rPr lang="en-US"/>
              <a:t> is given in an </a:t>
            </a:r>
            <a:r>
              <a:rPr lang="en-US" b="1"/>
              <a:t>induction dosage</a:t>
            </a:r>
            <a:r>
              <a:rPr lang="en-US"/>
              <a:t> of 5 mg/kg IV every 12 hours for 21 days.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Maintenance dosage</a:t>
            </a:r>
            <a:r>
              <a:rPr lang="en-US"/>
              <a:t> of 5 mg/kg every 24 hours.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3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Drugs Used For Tuberculous Infection</a:t>
            </a:r>
            <a:endParaRPr/>
          </a:p>
        </p:txBody>
      </p:sp>
      <p:sp>
        <p:nvSpPr>
          <p:cNvPr id="438" name="Google Shape;43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39" name="Google Shape;439;p53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PHARMACOLOGY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3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625700" cy="4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Drug Dosages for Tuberculous Meningitis</a:t>
            </a:r>
            <a:br>
              <a:rPr lang="en-US" b="1"/>
            </a:br>
            <a:r>
              <a:rPr lang="en-US"/>
              <a:t> The dosages of drugs for tuberculous meningitis are similar to those used for pulmonary tuberculosis: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Isoniazid</a:t>
            </a:r>
            <a:r>
              <a:rPr lang="en-US"/>
              <a:t>: 300 mg/day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Rifampin</a:t>
            </a:r>
            <a:r>
              <a:rPr lang="en-US"/>
              <a:t>: 600 mg/day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Pyrazinamide</a:t>
            </a:r>
            <a:r>
              <a:rPr lang="en-US"/>
              <a:t>: 15-30 mg/kg/day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Ethambutol</a:t>
            </a:r>
            <a:r>
              <a:rPr lang="en-US"/>
              <a:t>: 15-25 mg/kg/day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Streptomycin</a:t>
            </a:r>
            <a:r>
              <a:rPr lang="en-US"/>
              <a:t>: 7.5 mg/kg every 12 hours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/>
              <a:t>Recommended duration of treatment</a:t>
            </a:r>
            <a:r>
              <a:rPr lang="en-US"/>
              <a:t>: 9 to 12 months.</a:t>
            </a:r>
            <a:endParaRPr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ECA8-E952-4011-BBFA-5FF91A0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of Meningitis and Its Complications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5BA4C-93C3-418C-ABF2-2CE15310E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Vaccination:</a:t>
            </a:r>
            <a:r>
              <a:rPr lang="en-US" dirty="0"/>
              <a:t> Routine </a:t>
            </a:r>
            <a:r>
              <a:rPr lang="en-US" b="1" dirty="0"/>
              <a:t>meningococcal, pneumococcal, and Hib vaccines</a:t>
            </a:r>
            <a:r>
              <a:rPr lang="en-US" dirty="0"/>
              <a:t> reduce the risk of bacterial meningitis.</a:t>
            </a:r>
          </a:p>
          <a:p>
            <a:r>
              <a:rPr lang="en-US" b="1" dirty="0"/>
              <a:t>Infection Control:</a:t>
            </a:r>
            <a:r>
              <a:rPr lang="en-US" dirty="0"/>
              <a:t> </a:t>
            </a:r>
            <a:r>
              <a:rPr lang="en-US" b="1" dirty="0"/>
              <a:t>Hand hygiene, respiratory precautions,</a:t>
            </a:r>
            <a:r>
              <a:rPr lang="en-US" dirty="0"/>
              <a:t> and early treatment of respiratory infections prevent disease spread.</a:t>
            </a:r>
          </a:p>
          <a:p>
            <a:r>
              <a:rPr lang="en-US" b="1" dirty="0"/>
              <a:t>Early Diagnosis &amp; Treatment:</a:t>
            </a:r>
            <a:r>
              <a:rPr lang="en-US" dirty="0"/>
              <a:t> Prompt use of </a:t>
            </a:r>
            <a:r>
              <a:rPr lang="en-US" b="1" dirty="0"/>
              <a:t>antibiotics and antivirals</a:t>
            </a:r>
            <a:r>
              <a:rPr lang="en-US" dirty="0"/>
              <a:t> prevents severe complications like hydrocephalus and seizures.</a:t>
            </a:r>
          </a:p>
          <a:p>
            <a:r>
              <a:rPr lang="en-US" b="1" dirty="0"/>
              <a:t>Monitoring &amp; Supportive Care: Early referral </a:t>
            </a:r>
            <a:r>
              <a:rPr lang="en-US" dirty="0"/>
              <a:t>to tertiary care with  ICU management, seizure control, and neuroprotection reduce long-term neurological deficits.</a:t>
            </a:r>
          </a:p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53B58-02F1-4C65-BE06-421E7554C8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5" name="Google Shape;439;p53">
            <a:extLst>
              <a:ext uri="{FF2B5EF4-FFF2-40B4-BE49-F238E27FC236}">
                <a16:creationId xmlns:a16="http://schemas.microsoft.com/office/drawing/2014/main" id="{51E9C257-10B9-4033-87B7-0E254F8929D8}"/>
              </a:ext>
            </a:extLst>
          </p:cNvPr>
          <p:cNvSpPr txBox="1"/>
          <p:nvPr/>
        </p:nvSpPr>
        <p:spPr>
          <a:xfrm>
            <a:off x="8962775" y="76200"/>
            <a:ext cx="2994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 INTEGRATION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MEDICINE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987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4"/>
          <p:cNvSpPr txBox="1">
            <a:spLocks noGrp="1"/>
          </p:cNvSpPr>
          <p:nvPr>
            <p:ph type="title"/>
          </p:nvPr>
        </p:nvSpPr>
        <p:spPr>
          <a:xfrm>
            <a:off x="2895600" y="1578723"/>
            <a:ext cx="7849800" cy="14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 b="0"/>
              <a:t>doi: </a:t>
            </a:r>
            <a:r>
              <a:rPr lang="en-US" sz="3200" b="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10.1016/j.ebiom.2021.103274</a:t>
            </a:r>
            <a:endParaRPr sz="3200" b="0" u="sng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2600" b="0"/>
          </a:p>
        </p:txBody>
      </p:sp>
      <p:sp>
        <p:nvSpPr>
          <p:cNvPr id="446" name="Google Shape;44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47" name="Google Shape;447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Research</a:t>
            </a:r>
            <a:endParaRPr/>
          </a:p>
        </p:txBody>
      </p:sp>
      <p:pic>
        <p:nvPicPr>
          <p:cNvPr id="448" name="Google Shape;448;p54"/>
          <p:cNvPicPr preferRelativeResize="0"/>
          <p:nvPr/>
        </p:nvPicPr>
        <p:blipFill rotWithShape="1">
          <a:blip r:embed="rId4">
            <a:alphaModFix/>
          </a:blip>
          <a:srcRect l="10762" t="29164" r="25400" b="20835"/>
          <a:stretch/>
        </p:blipFill>
        <p:spPr>
          <a:xfrm>
            <a:off x="1743680" y="2292927"/>
            <a:ext cx="8704640" cy="3833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Acute Meningitis:</a:t>
            </a:r>
            <a:br>
              <a:rPr lang="en-US" b="1"/>
            </a:br>
            <a:r>
              <a:rPr lang="en-US" sz="2600"/>
              <a:t>Explain the </a:t>
            </a:r>
            <a:r>
              <a:rPr lang="en-US" sz="2600" b="1"/>
              <a:t>pathophysiology</a:t>
            </a:r>
            <a:r>
              <a:rPr lang="en-US" sz="2600"/>
              <a:t>, </a:t>
            </a:r>
            <a:r>
              <a:rPr lang="en-US" sz="2600" b="1"/>
              <a:t>morphology</a:t>
            </a:r>
            <a:r>
              <a:rPr lang="en-US" sz="2600"/>
              <a:t>, and </a:t>
            </a:r>
            <a:r>
              <a:rPr lang="en-US" sz="2600" b="1"/>
              <a:t>presentation</a:t>
            </a:r>
            <a:r>
              <a:rPr lang="en-US" sz="2600"/>
              <a:t> of acute meningitis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Chronic Bacterial Meningoencephalitis: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Describe the </a:t>
            </a:r>
            <a:r>
              <a:rPr lang="en-US" sz="2600" b="1"/>
              <a:t>pathophysiology</a:t>
            </a:r>
            <a:r>
              <a:rPr lang="en-US" sz="2600"/>
              <a:t>, </a:t>
            </a:r>
            <a:r>
              <a:rPr lang="en-US" sz="2600" b="1"/>
              <a:t>morphology</a:t>
            </a:r>
            <a:r>
              <a:rPr lang="en-US" sz="2600"/>
              <a:t>, and </a:t>
            </a:r>
            <a:r>
              <a:rPr lang="en-US" sz="2600" b="1"/>
              <a:t>presentation</a:t>
            </a:r>
            <a:r>
              <a:rPr lang="en-US" sz="2600"/>
              <a:t> of chronic bacterial meningoencephalitis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Viral Infections: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Explain the </a:t>
            </a:r>
            <a:r>
              <a:rPr lang="en-US" sz="2600" b="1"/>
              <a:t>pathophysiology</a:t>
            </a:r>
            <a:r>
              <a:rPr lang="en-US" sz="2600"/>
              <a:t>, </a:t>
            </a:r>
            <a:r>
              <a:rPr lang="en-US" sz="2600" b="1"/>
              <a:t>morphology</a:t>
            </a:r>
            <a:r>
              <a:rPr lang="en-US" sz="2600"/>
              <a:t>, and </a:t>
            </a:r>
            <a:r>
              <a:rPr lang="en-US" sz="2600" b="1"/>
              <a:t>presentation</a:t>
            </a:r>
            <a:r>
              <a:rPr lang="en-US" sz="2600"/>
              <a:t> of viral infections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18" name="Google Shape;118;p17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8" descr="Radiotherapy Dictionary: Leptomenin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8915400" cy="668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Meningitis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325821" y="1253400"/>
            <a:ext cx="6906453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Meningitis: </a:t>
            </a:r>
            <a:r>
              <a:rPr lang="en-US" dirty="0"/>
              <a:t>Infection of the leptomeninges within the subarachnoid space.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US" b="1" dirty="0"/>
              <a:t>Acute pyogenic (</a:t>
            </a:r>
            <a:r>
              <a:rPr lang="en-US" dirty="0"/>
              <a:t>usually bacterial</a:t>
            </a:r>
            <a:r>
              <a:rPr lang="en-US" b="1" dirty="0"/>
              <a:t>)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1" dirty="0"/>
              <a:t>Aseptic (</a:t>
            </a:r>
            <a:r>
              <a:rPr lang="en-US" dirty="0"/>
              <a:t>usually viral</a:t>
            </a:r>
            <a:r>
              <a:rPr lang="en-US" b="1" dirty="0"/>
              <a:t>)</a:t>
            </a:r>
            <a:endParaRPr b="1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1" dirty="0"/>
              <a:t>Chronic (</a:t>
            </a:r>
            <a:r>
              <a:rPr lang="en-US" dirty="0"/>
              <a:t>usually tuberculous, spirochetal, or cryptococcal</a:t>
            </a:r>
            <a:r>
              <a:rPr lang="en-US" b="1" dirty="0"/>
              <a:t>)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Char char="●"/>
            </a:pPr>
            <a:r>
              <a:rPr lang="en-US" b="1" dirty="0"/>
              <a:t>Meningoencephalitis</a:t>
            </a:r>
            <a:r>
              <a:rPr lang="en-US" dirty="0"/>
              <a:t>: Infection of both the leptomeninges and brain.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b="1" dirty="0"/>
              <a:t>Chemical meningitis</a:t>
            </a:r>
            <a:r>
              <a:rPr lang="en-US" dirty="0"/>
              <a:t>: Inflammatory response against a nonbacterial irritant introduced into the subarachnoid space.</a:t>
            </a:r>
            <a:endParaRPr lang="en-US" b="1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b="1" dirty="0"/>
          </a:p>
        </p:txBody>
      </p:sp>
      <p:sp>
        <p:nvSpPr>
          <p:cNvPr id="149" name="Google Shape;149;p21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l="43415" t="2919" r="1530" b="45414"/>
          <a:stretch/>
        </p:blipFill>
        <p:spPr>
          <a:xfrm>
            <a:off x="7232275" y="1928075"/>
            <a:ext cx="4724399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CNS Infections Routes of Entry for Infections</a:t>
            </a:r>
            <a:endParaRPr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838200" y="1324303"/>
            <a:ext cx="10515600" cy="485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000" b="1" dirty="0"/>
              <a:t>Hematogenous Spread:</a:t>
            </a:r>
            <a:endParaRPr sz="2000" b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000" b="1" dirty="0"/>
              <a:t>Arterial spread</a:t>
            </a:r>
            <a:r>
              <a:rPr lang="en-US" sz="2000" dirty="0"/>
              <a:t> is the most common means of entry</a:t>
            </a:r>
            <a:endParaRPr sz="20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000" b="1" dirty="0"/>
              <a:t>Retrograde venous spread</a:t>
            </a:r>
            <a:r>
              <a:rPr lang="en-US" sz="2000" dirty="0"/>
              <a:t> through anastomoses between veins of the face and venous sinuses of the skull</a:t>
            </a:r>
            <a:endParaRPr sz="20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000" b="1" dirty="0"/>
              <a:t>Direct Implantation:</a:t>
            </a:r>
            <a:endParaRPr sz="2000" b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000" b="1" dirty="0"/>
              <a:t>Traumatic introduction</a:t>
            </a:r>
            <a:r>
              <a:rPr lang="en-US" sz="2000" dirty="0"/>
              <a:t> of foreign material (e.g., injury or surgery)</a:t>
            </a:r>
            <a:endParaRPr sz="20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000" dirty="0"/>
              <a:t>Rarely </a:t>
            </a:r>
            <a:r>
              <a:rPr lang="en-US" sz="2000" b="1" dirty="0"/>
              <a:t>iatrogenic</a:t>
            </a:r>
            <a:r>
              <a:rPr lang="en-US" sz="2000" dirty="0"/>
              <a:t>, such as from a </a:t>
            </a:r>
            <a:r>
              <a:rPr lang="en-US" sz="2000" b="1" dirty="0"/>
              <a:t>lumbar puncture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Font typeface="Calibri"/>
              <a:buChar char="●"/>
            </a:pPr>
            <a:r>
              <a:rPr lang="en-US" sz="2000" b="1" dirty="0"/>
              <a:t>Local Extension:</a:t>
            </a:r>
          </a:p>
          <a:p>
            <a:pPr lvl="1" indent="-393700">
              <a:lnSpc>
                <a:spcPct val="115000"/>
              </a:lnSpc>
              <a:spcBef>
                <a:spcPts val="0"/>
              </a:spcBef>
              <a:buSzPts val="2600"/>
              <a:buFont typeface="Calibri"/>
              <a:buChar char="○"/>
            </a:pPr>
            <a:r>
              <a:rPr lang="en-US" sz="2000" b="1" dirty="0"/>
              <a:t>Infections of the skull or spine</a:t>
            </a:r>
          </a:p>
          <a:p>
            <a:pPr lvl="1" indent="-393700">
              <a:lnSpc>
                <a:spcPct val="115000"/>
              </a:lnSpc>
              <a:spcBef>
                <a:spcPts val="0"/>
              </a:spcBef>
              <a:buSzPts val="2600"/>
              <a:buChar char="○"/>
            </a:pPr>
            <a:r>
              <a:rPr lang="en-US" sz="2000" dirty="0"/>
              <a:t>Sources include </a:t>
            </a:r>
            <a:r>
              <a:rPr lang="en-US" sz="2000" b="1" dirty="0"/>
              <a:t>air sinuses</a:t>
            </a:r>
            <a:r>
              <a:rPr lang="en-US" sz="2000" dirty="0"/>
              <a:t> (mastoid or frontal), </a:t>
            </a:r>
            <a:r>
              <a:rPr lang="en-US" sz="2000" b="1" dirty="0"/>
              <a:t>infected teeth</a:t>
            </a:r>
            <a:r>
              <a:rPr lang="en-US" sz="2000" dirty="0"/>
              <a:t>, </a:t>
            </a:r>
            <a:r>
              <a:rPr lang="en-US" sz="2000" b="1" dirty="0"/>
              <a:t>cranial or spinal osteomyelitis</a:t>
            </a:r>
            <a:r>
              <a:rPr lang="en-US" sz="2000" dirty="0"/>
              <a:t>, and </a:t>
            </a:r>
            <a:r>
              <a:rPr lang="en-US" sz="2000" b="1" dirty="0"/>
              <a:t>congenital malformations</a:t>
            </a:r>
            <a:r>
              <a:rPr lang="en-US" sz="2000" dirty="0"/>
              <a:t> (e.g., meningomyelocele)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Font typeface="Calibri"/>
              <a:buChar char="●"/>
            </a:pPr>
            <a:r>
              <a:rPr lang="en-US" sz="2000" b="1" dirty="0"/>
              <a:t>Peripheral Nerves:</a:t>
            </a:r>
          </a:p>
          <a:p>
            <a:pPr lvl="1" indent="-393700">
              <a:lnSpc>
                <a:spcPct val="115000"/>
              </a:lnSpc>
              <a:spcBef>
                <a:spcPts val="0"/>
              </a:spcBef>
              <a:buSzPts val="2600"/>
              <a:buChar char="○"/>
            </a:pPr>
            <a:r>
              <a:rPr lang="en-US" sz="2000" dirty="0"/>
              <a:t>Viruses such as </a:t>
            </a:r>
            <a:r>
              <a:rPr lang="en-US" sz="2000" b="1" dirty="0"/>
              <a:t>rabies</a:t>
            </a:r>
            <a:r>
              <a:rPr lang="en-US" sz="2000" dirty="0"/>
              <a:t> and </a:t>
            </a:r>
            <a:r>
              <a:rPr lang="en-US" sz="2000" b="1" dirty="0"/>
              <a:t>herpes zoster</a:t>
            </a:r>
            <a:r>
              <a:rPr lang="en-US" sz="2000" dirty="0"/>
              <a:t> travel </a:t>
            </a:r>
            <a:r>
              <a:rPr lang="en-US" sz="2000" b="1" dirty="0"/>
              <a:t>retrograde along the nerve</a:t>
            </a:r>
            <a:endParaRPr lang="en-US" sz="1800" b="1" dirty="0"/>
          </a:p>
          <a:p>
            <a:pPr marL="5207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800" b="1" dirty="0"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Meningitis Clinical Presentation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838200" y="1673225"/>
            <a:ext cx="526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Irritability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Clouding of consciousness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67" name="Google Shape;167;p23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200" y="3112997"/>
            <a:ext cx="8382000" cy="337987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6100200" y="1673225"/>
            <a:ext cx="526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93700">
              <a:lnSpc>
                <a:spcPct val="115000"/>
              </a:lnSpc>
              <a:spcBef>
                <a:spcPts val="1200"/>
              </a:spcBef>
              <a:buSzPts val="2600"/>
              <a:buFont typeface="Calibri"/>
              <a:buChar char="●"/>
            </a:pPr>
            <a:r>
              <a:rPr lang="en-US" b="1" dirty="0"/>
              <a:t>Photophobia</a:t>
            </a:r>
          </a:p>
          <a:p>
            <a:pPr indent="-393700">
              <a:lnSpc>
                <a:spcPct val="115000"/>
              </a:lnSpc>
              <a:spcBef>
                <a:spcPts val="1200"/>
              </a:spcBef>
              <a:buSzPts val="2600"/>
              <a:buFont typeface="Calibri"/>
              <a:buChar char="●"/>
            </a:pPr>
            <a:r>
              <a:rPr lang="en-US" b="1" dirty="0"/>
              <a:t>Neck stiffness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1467</Words>
  <Application>Microsoft Office PowerPoint</Application>
  <PresentationFormat>Widescreen</PresentationFormat>
  <Paragraphs>278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Proxima Nova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PowerPoint Presentation</vt:lpstr>
      <vt:lpstr>Meningitis</vt:lpstr>
      <vt:lpstr>CNS Infections Routes of Entry for Infections</vt:lpstr>
      <vt:lpstr>Meningitis Clinical Presentation</vt:lpstr>
      <vt:lpstr>Pyogenic meningitis</vt:lpstr>
      <vt:lpstr>Acute Pyogenic Meningitis (Bacterial Meningitis)</vt:lpstr>
      <vt:lpstr>Acute Pyogenic Meningitis (Bacterial Meningitis)</vt:lpstr>
      <vt:lpstr>Aseptic Meningitis (Viral Meningitis)</vt:lpstr>
      <vt:lpstr>Chronic Meningitis: Tuberculous Meningitis</vt:lpstr>
      <vt:lpstr>Chronic Meningitis: Tuberculous Meningitis</vt:lpstr>
      <vt:lpstr>Chronic Meningitis</vt:lpstr>
      <vt:lpstr>Chronic Meningitis Syphilitic Meningitis</vt:lpstr>
      <vt:lpstr>Fungal Meningitis</vt:lpstr>
      <vt:lpstr>CSF Examination</vt:lpstr>
      <vt:lpstr>Preventive Measures</vt:lpstr>
      <vt:lpstr>Brain Abscesses</vt:lpstr>
      <vt:lpstr>Brain Abscesses</vt:lpstr>
      <vt:lpstr>Viral Encephalitis</vt:lpstr>
      <vt:lpstr>Viral Encephalitis</vt:lpstr>
      <vt:lpstr>Encephalitis-Herpes viruses I</vt:lpstr>
      <vt:lpstr>Encephalitis-Rabies Virus</vt:lpstr>
      <vt:lpstr>Encephalitis-Rabies Virus</vt:lpstr>
      <vt:lpstr>Encephalitis</vt:lpstr>
      <vt:lpstr>Drugs Used For CNS Infections</vt:lpstr>
      <vt:lpstr>Drugs Used For Viral Infections</vt:lpstr>
      <vt:lpstr>Drugs Used For Tuberculous Infection</vt:lpstr>
      <vt:lpstr>Prevention of Meningitis and Its Complications</vt:lpstr>
      <vt:lpstr>doi: 10.1016/j.ebiom.2021.103274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4</cp:revision>
  <dcterms:modified xsi:type="dcterms:W3CDTF">2025-03-04T02:44:49Z</dcterms:modified>
</cp:coreProperties>
</file>