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1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14" r:id="rId21"/>
    <p:sldId id="316" r:id="rId22"/>
    <p:sldId id="274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59" y="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38225" y="0"/>
            <a:ext cx="10058400" cy="381000"/>
          </a:xfrm>
          <a:custGeom>
            <a:avLst/>
            <a:gdLst/>
            <a:ahLst/>
            <a:cxnLst/>
            <a:rect l="l" t="t" r="r" b="b"/>
            <a:pathLst>
              <a:path w="10058400" h="381000">
                <a:moveTo>
                  <a:pt x="10058400" y="0"/>
                </a:moveTo>
                <a:lnTo>
                  <a:pt x="0" y="0"/>
                </a:lnTo>
                <a:lnTo>
                  <a:pt x="0" y="381000"/>
                </a:lnTo>
                <a:lnTo>
                  <a:pt x="10058400" y="3810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38225" y="0"/>
            <a:ext cx="10058400" cy="381000"/>
          </a:xfrm>
          <a:custGeom>
            <a:avLst/>
            <a:gdLst/>
            <a:ahLst/>
            <a:cxnLst/>
            <a:rect l="l" t="t" r="r" b="b"/>
            <a:pathLst>
              <a:path w="10058400" h="381000">
                <a:moveTo>
                  <a:pt x="10058400" y="0"/>
                </a:moveTo>
                <a:lnTo>
                  <a:pt x="0" y="0"/>
                </a:lnTo>
                <a:lnTo>
                  <a:pt x="0" y="381000"/>
                </a:lnTo>
                <a:lnTo>
                  <a:pt x="10058400" y="3810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0184" y="2915602"/>
            <a:ext cx="4144645" cy="94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3090" y="1679638"/>
            <a:ext cx="7408545" cy="408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771278/" TargetMode="External"/><Relationship Id="rId2" Type="http://schemas.openxmlformats.org/officeDocument/2006/relationships/hyperlink" Target="https://www.ncbi.nlm.nih.gov/pmc/articles/PMC1720275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books/NBK554465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2967260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477000"/>
            <a:chOff x="0" y="0"/>
            <a:chExt cx="12192000" cy="647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47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38224" y="6172200"/>
              <a:ext cx="10058400" cy="28575"/>
            </a:xfrm>
            <a:custGeom>
              <a:avLst/>
              <a:gdLst/>
              <a:ahLst/>
              <a:cxnLst/>
              <a:rect l="l" t="t" r="r" b="b"/>
              <a:pathLst>
                <a:path w="10058400" h="28575">
                  <a:moveTo>
                    <a:pt x="100584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10058400" y="28575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8225" y="0"/>
            <a:ext cx="10058400" cy="3048000"/>
          </a:xfrm>
          <a:prstGeom prst="rect">
            <a:avLst/>
          </a:prstGeom>
          <a:solidFill>
            <a:srgbClr val="AC0000"/>
          </a:solidFill>
        </p:spPr>
        <p:txBody>
          <a:bodyPr vert="horz" wrap="square" lIns="0" tIns="5670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65"/>
              </a:spcBef>
            </a:pPr>
            <a:endParaRPr sz="6600">
              <a:latin typeface="Times New Roman"/>
              <a:cs typeface="Times New Roman"/>
            </a:endParaRPr>
          </a:p>
          <a:p>
            <a:pPr marL="803910">
              <a:lnSpc>
                <a:spcPct val="100000"/>
              </a:lnSpc>
            </a:pPr>
            <a:r>
              <a:rPr sz="6600" b="0" dirty="0">
                <a:solidFill>
                  <a:srgbClr val="000000"/>
                </a:solidFill>
                <a:latin typeface="Impact"/>
                <a:cs typeface="Impact"/>
              </a:rPr>
              <a:t>Mechanical</a:t>
            </a:r>
            <a:r>
              <a:rPr sz="6600" b="0" spc="-20" dirty="0">
                <a:solidFill>
                  <a:srgbClr val="000000"/>
                </a:solidFill>
                <a:latin typeface="Impact"/>
                <a:cs typeface="Impact"/>
              </a:rPr>
              <a:t> Injuries-</a:t>
            </a:r>
            <a:r>
              <a:rPr sz="6600" b="0" spc="-25" dirty="0">
                <a:solidFill>
                  <a:srgbClr val="000000"/>
                </a:solidFill>
                <a:latin typeface="Impact"/>
                <a:cs typeface="Impact"/>
              </a:rPr>
              <a:t>III</a:t>
            </a:r>
            <a:endParaRPr sz="66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3600" y="3581400"/>
            <a:ext cx="9288780" cy="112979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136650" marR="2230120" algn="l" rtl="0">
              <a:lnSpc>
                <a:spcPts val="4430"/>
              </a:lnSpc>
              <a:spcBef>
                <a:spcPts val="160"/>
              </a:spcBef>
            </a:pPr>
            <a:r>
              <a:rPr lang="pt-BR" sz="36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Dr Filza </a:t>
            </a:r>
            <a:r>
              <a:rPr lang="pt-BR" sz="3600" b="1" spc="-114">
                <a:solidFill>
                  <a:srgbClr val="001F5F"/>
                </a:solidFill>
                <a:latin typeface="Times New Roman"/>
                <a:cs typeface="Times New Roman"/>
              </a:rPr>
              <a:t>ali  &amp; </a:t>
            </a:r>
            <a:r>
              <a:rPr lang="pt-BR" sz="36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Dr Gulzaib</a:t>
            </a:r>
          </a:p>
          <a:p>
            <a:pPr marL="1136650" marR="2230120" algn="l" rtl="0">
              <a:lnSpc>
                <a:spcPts val="4430"/>
              </a:lnSpc>
              <a:spcBef>
                <a:spcPts val="160"/>
              </a:spcBef>
            </a:pP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Forensic</a:t>
            </a:r>
            <a:r>
              <a:rPr lang="en-US" sz="32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lang="en-US"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dicine</a:t>
            </a:r>
            <a:r>
              <a:rPr sz="32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3200" b="1" spc="-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Toxicology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420" y="497205"/>
            <a:ext cx="31381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latin typeface="Times New Roman"/>
                <a:cs typeface="Times New Roman"/>
              </a:rPr>
              <a:t>Characteristics: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784" y="1050861"/>
            <a:ext cx="10452100" cy="3720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0534" indent="-457834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470534" algn="l"/>
              </a:tabLst>
            </a:pPr>
            <a:r>
              <a:rPr sz="2400" b="1" u="heavy" spc="-5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Wound</a:t>
            </a:r>
            <a:r>
              <a:rPr sz="2400" b="1" u="heavy" spc="-4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400" b="1" u="heavy" spc="-6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Entry:</a:t>
            </a:r>
            <a:endParaRPr sz="2400">
              <a:latin typeface="Times New Roman"/>
              <a:cs typeface="Times New Roman"/>
            </a:endParaRPr>
          </a:p>
          <a:p>
            <a:pPr marL="504190" lvl="1" indent="-338455">
              <a:lnSpc>
                <a:spcPts val="2870"/>
              </a:lnSpc>
              <a:spcBef>
                <a:spcPts val="50"/>
              </a:spcBef>
              <a:buClr>
                <a:srgbClr val="000000"/>
              </a:buClr>
              <a:buAutoNum type="romanLcParenR"/>
              <a:tabLst>
                <a:tab pos="504190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Bigger</a:t>
            </a:r>
            <a:r>
              <a:rPr sz="24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than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exit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wound</a:t>
            </a:r>
            <a:endParaRPr sz="2400">
              <a:latin typeface="Times New Roman"/>
              <a:cs typeface="Times New Roman"/>
            </a:endParaRPr>
          </a:p>
          <a:p>
            <a:pPr marL="510540" lvl="1" indent="-346075">
              <a:lnSpc>
                <a:spcPts val="2870"/>
              </a:lnSpc>
              <a:buClr>
                <a:srgbClr val="000000"/>
              </a:buClr>
              <a:buAutoNum type="romanLcParenR"/>
              <a:tabLst>
                <a:tab pos="510540" algn="l"/>
                <a:tab pos="1462405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Shape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corresponds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weapon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  <a:p>
            <a:pPr marL="2179955" lvl="2" indent="-335915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2179955" algn="l"/>
                <a:tab pos="5524500" algn="l"/>
              </a:tabLst>
            </a:pPr>
            <a:r>
              <a:rPr sz="2400" b="1" dirty="0">
                <a:latin typeface="Times New Roman"/>
                <a:cs typeface="Times New Roman"/>
              </a:rPr>
              <a:t>Knife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single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edge)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370" dirty="0">
                <a:latin typeface="Times New Roman"/>
                <a:cs typeface="Times New Roman"/>
              </a:rPr>
              <a:t>چاقو</a:t>
            </a:r>
            <a:r>
              <a:rPr sz="2400" b="1" dirty="0">
                <a:latin typeface="Times New Roman"/>
                <a:cs typeface="Times New Roman"/>
              </a:rPr>
              <a:t>	………………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Wedge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shape</a:t>
            </a:r>
            <a:endParaRPr sz="2400">
              <a:latin typeface="Times New Roman"/>
              <a:cs typeface="Times New Roman"/>
            </a:endParaRPr>
          </a:p>
          <a:p>
            <a:pPr marL="2179955" lvl="2" indent="-335915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2179955" algn="l"/>
                <a:tab pos="5111750" algn="l"/>
              </a:tabLst>
            </a:pPr>
            <a:r>
              <a:rPr sz="2400" b="1" dirty="0">
                <a:latin typeface="Times New Roman"/>
                <a:cs typeface="Times New Roman"/>
              </a:rPr>
              <a:t>Dagger(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double</a:t>
            </a:r>
            <a:r>
              <a:rPr sz="2400" b="1" spc="-20" dirty="0">
                <a:latin typeface="Times New Roman"/>
                <a:cs typeface="Times New Roman"/>
              </a:rPr>
              <a:t> edge)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70" dirty="0">
                <a:solidFill>
                  <a:srgbClr val="1F1F1F"/>
                </a:solidFill>
                <a:latin typeface="Times New Roman"/>
                <a:cs typeface="Times New Roman"/>
              </a:rPr>
              <a:t>خنجر</a:t>
            </a:r>
            <a:r>
              <a:rPr sz="2400" b="1" spc="-70" dirty="0">
                <a:latin typeface="Times New Roman"/>
                <a:cs typeface="Times New Roman"/>
              </a:rPr>
              <a:t>..................</a:t>
            </a:r>
            <a:r>
              <a:rPr sz="2400" spc="-70" dirty="0">
                <a:latin typeface="Times New Roman"/>
                <a:cs typeface="Times New Roman"/>
              </a:rPr>
              <a:t>elliptical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shaped</a:t>
            </a:r>
            <a:endParaRPr sz="2400">
              <a:latin typeface="Times New Roman"/>
              <a:cs typeface="Times New Roman"/>
            </a:endParaRPr>
          </a:p>
          <a:p>
            <a:pPr marL="671195" lvl="1" indent="-430530">
              <a:lnSpc>
                <a:spcPts val="2865"/>
              </a:lnSpc>
              <a:spcBef>
                <a:spcPts val="125"/>
              </a:spcBef>
              <a:buClr>
                <a:srgbClr val="000000"/>
              </a:buClr>
              <a:buAutoNum type="romanLcParenR"/>
              <a:tabLst>
                <a:tab pos="671195" algn="l"/>
              </a:tabLst>
            </a:pP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Size</a:t>
            </a:r>
            <a:r>
              <a:rPr sz="24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wound</a:t>
            </a:r>
            <a:endParaRPr sz="2400">
              <a:latin typeface="Times New Roman"/>
              <a:cs typeface="Times New Roman"/>
            </a:endParaRPr>
          </a:p>
          <a:p>
            <a:pPr marL="2244725" lvl="2" indent="-343535">
              <a:lnSpc>
                <a:spcPts val="2865"/>
              </a:lnSpc>
              <a:buFont typeface="Arial MT"/>
              <a:buChar char="•"/>
              <a:tabLst>
                <a:tab pos="2244725" algn="l"/>
              </a:tabLst>
            </a:pPr>
            <a:r>
              <a:rPr sz="2400" dirty="0">
                <a:latin typeface="Times New Roman"/>
                <a:cs typeface="Times New Roman"/>
              </a:rPr>
              <a:t>Smaller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breadth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weapon.</a:t>
            </a:r>
            <a:endParaRPr sz="2400">
              <a:latin typeface="Times New Roman"/>
              <a:cs typeface="Times New Roman"/>
            </a:endParaRPr>
          </a:p>
          <a:p>
            <a:pPr marL="2320925" lvl="2" indent="-419734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2320925" algn="l"/>
                <a:tab pos="7771765" algn="l"/>
              </a:tabLst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drawing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Rocking</a:t>
            </a:r>
            <a:r>
              <a:rPr sz="2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movement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becomes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larger</a:t>
            </a:r>
            <a:endParaRPr sz="2400">
              <a:latin typeface="Times New Roman"/>
              <a:cs typeface="Times New Roman"/>
            </a:endParaRPr>
          </a:p>
          <a:p>
            <a:pPr marL="732790" lvl="1" indent="-492125">
              <a:lnSpc>
                <a:spcPts val="2865"/>
              </a:lnSpc>
              <a:spcBef>
                <a:spcPts val="50"/>
              </a:spcBef>
              <a:buClr>
                <a:srgbClr val="000000"/>
              </a:buClr>
              <a:buAutoNum type="romanLcParenR"/>
              <a:tabLst>
                <a:tab pos="73279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Margins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clear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inverted.</a:t>
            </a:r>
            <a:endParaRPr sz="2400">
              <a:latin typeface="Times New Roman"/>
              <a:cs typeface="Times New Roman"/>
            </a:endParaRPr>
          </a:p>
          <a:p>
            <a:pPr marL="929005">
              <a:lnSpc>
                <a:spcPts val="2865"/>
              </a:lnSpc>
              <a:tabLst>
                <a:tab pos="3044190" algn="l"/>
                <a:tab pos="6318250" algn="l"/>
              </a:tabLst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rusty</a:t>
            </a:r>
            <a:r>
              <a:rPr sz="2400" spc="-10" dirty="0">
                <a:latin typeface="Times New Roman"/>
                <a:cs typeface="Times New Roman"/>
              </a:rPr>
              <a:t> weapon</a:t>
            </a:r>
            <a:r>
              <a:rPr sz="2400" dirty="0">
                <a:latin typeface="Times New Roman"/>
                <a:cs typeface="Times New Roman"/>
              </a:rPr>
              <a:t>	..…………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edges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everted</a:t>
            </a:r>
            <a:r>
              <a:rPr sz="2400" dirty="0">
                <a:latin typeface="Times New Roman"/>
                <a:cs typeface="Times New Roman"/>
              </a:rPr>
              <a:t>	&amp;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bruised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3950" y="2981325"/>
            <a:ext cx="19050" cy="57150"/>
          </a:xfrm>
          <a:custGeom>
            <a:avLst/>
            <a:gdLst/>
            <a:ahLst/>
            <a:cxnLst/>
            <a:rect l="l" t="t" r="r" b="b"/>
            <a:pathLst>
              <a:path w="19050" h="57150">
                <a:moveTo>
                  <a:pt x="19050" y="0"/>
                </a:moveTo>
                <a:lnTo>
                  <a:pt x="0" y="0"/>
                </a:lnTo>
                <a:lnTo>
                  <a:pt x="0" y="57150"/>
                </a:lnTo>
                <a:lnTo>
                  <a:pt x="19050" y="57150"/>
                </a:lnTo>
                <a:lnTo>
                  <a:pt x="19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0" y="4914900"/>
            <a:ext cx="8324850" cy="114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15599" y="0"/>
            <a:ext cx="1671021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0175" y="885825"/>
            <a:ext cx="4991100" cy="52006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8790" y="1489011"/>
            <a:ext cx="4606290" cy="2261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006EC0"/>
              </a:buClr>
              <a:buFont typeface="Times New Roman"/>
              <a:buAutoNum type="alphaLcParenR" startAt="2"/>
              <a:tabLst>
                <a:tab pos="354965" algn="l"/>
              </a:tabLst>
            </a:pPr>
            <a:r>
              <a:rPr sz="2400" b="1" spc="-55" dirty="0">
                <a:solidFill>
                  <a:srgbClr val="006EC0"/>
                </a:solidFill>
                <a:latin typeface="Times New Roman"/>
                <a:cs typeface="Times New Roman"/>
              </a:rPr>
              <a:t>Wound</a:t>
            </a:r>
            <a:r>
              <a:rPr sz="2400" b="1" spc="-8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EC0"/>
                </a:solidFill>
                <a:latin typeface="Times New Roman"/>
                <a:cs typeface="Times New Roman"/>
              </a:rPr>
              <a:t>of</a:t>
            </a:r>
            <a:r>
              <a:rPr sz="2400" b="1" spc="-9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6EC0"/>
                </a:solidFill>
                <a:latin typeface="Times New Roman"/>
                <a:cs typeface="Times New Roman"/>
              </a:rPr>
              <a:t>EXIT:</a:t>
            </a:r>
            <a:endParaRPr sz="2400">
              <a:latin typeface="Times New Roman"/>
              <a:cs typeface="Times New Roman"/>
            </a:endParaRPr>
          </a:p>
          <a:p>
            <a:pPr marL="884555" lvl="1" indent="-261620">
              <a:lnSpc>
                <a:spcPct val="100000"/>
              </a:lnSpc>
              <a:spcBef>
                <a:spcPts val="50"/>
              </a:spcBef>
              <a:buClr>
                <a:srgbClr val="000000"/>
              </a:buClr>
              <a:buAutoNum type="romanLcParenR"/>
              <a:tabLst>
                <a:tab pos="88455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SMALLER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entry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wound</a:t>
            </a:r>
            <a:endParaRPr sz="2400">
              <a:latin typeface="Times New Roman"/>
              <a:cs typeface="Times New Roman"/>
            </a:endParaRPr>
          </a:p>
          <a:p>
            <a:pPr marL="969010" lvl="1" indent="-346075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AutoNum type="romanLcParenR"/>
              <a:tabLst>
                <a:tab pos="96901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Margins</a:t>
            </a:r>
            <a:r>
              <a:rPr sz="24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everted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70"/>
              </a:spcBef>
              <a:buFont typeface="Times New Roman"/>
              <a:buAutoNum type="romanLcParenR"/>
            </a:pPr>
            <a:endParaRPr sz="2400">
              <a:latin typeface="Times New Roman"/>
              <a:cs typeface="Times New Roman"/>
            </a:endParaRPr>
          </a:p>
          <a:p>
            <a:pPr marL="327025" indent="-314325">
              <a:lnSpc>
                <a:spcPct val="100000"/>
              </a:lnSpc>
              <a:buAutoNum type="alphaLcParenR" startAt="2"/>
              <a:tabLst>
                <a:tab pos="327025" algn="l"/>
              </a:tabLst>
            </a:pPr>
            <a:r>
              <a:rPr sz="2400" b="1" spc="-10" dirty="0">
                <a:solidFill>
                  <a:srgbClr val="006EC0"/>
                </a:solidFill>
                <a:latin typeface="Times New Roman"/>
                <a:cs typeface="Times New Roman"/>
              </a:rPr>
              <a:t>Depth</a:t>
            </a:r>
            <a:endParaRPr sz="2400">
              <a:latin typeface="Times New Roman"/>
              <a:cs typeface="Times New Roman"/>
            </a:endParaRPr>
          </a:p>
          <a:p>
            <a:pPr marL="165735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greater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length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breadth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15600" y="0"/>
            <a:ext cx="16764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9625" y="1933575"/>
            <a:ext cx="2952750" cy="36099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3725" y="804481"/>
            <a:ext cx="8672195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-25" dirty="0">
                <a:latin typeface="Times New Roman"/>
                <a:cs typeface="Times New Roman"/>
              </a:rPr>
              <a:t>MEDICOLEGAL</a:t>
            </a:r>
            <a:r>
              <a:rPr sz="3200" spc="-3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ASPECTS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6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STAB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WOUND: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Wingdings"/>
              <a:buChar char=""/>
              <a:tabLst>
                <a:tab pos="356235" algn="l"/>
                <a:tab pos="3123565" algn="l"/>
              </a:tabLst>
            </a:pPr>
            <a:r>
              <a:rPr dirty="0"/>
              <a:t>Nature</a:t>
            </a:r>
            <a:r>
              <a:rPr spc="-25" dirty="0"/>
              <a:t> </a:t>
            </a:r>
            <a:r>
              <a:rPr dirty="0"/>
              <a:t>&amp;</a:t>
            </a:r>
            <a:r>
              <a:rPr spc="15" dirty="0"/>
              <a:t> </a:t>
            </a:r>
            <a:r>
              <a:rPr spc="-10" dirty="0"/>
              <a:t>dimensions</a:t>
            </a:r>
            <a:r>
              <a:rPr dirty="0"/>
              <a:t>	of</a:t>
            </a:r>
            <a:r>
              <a:rPr spc="-5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weapon</a:t>
            </a:r>
            <a:r>
              <a:rPr spc="-20" dirty="0"/>
              <a:t> </a:t>
            </a:r>
            <a:r>
              <a:rPr spc="-10" dirty="0"/>
              <a:t>used.</a:t>
            </a:r>
          </a:p>
          <a:p>
            <a:pPr>
              <a:lnSpc>
                <a:spcPct val="100000"/>
              </a:lnSpc>
              <a:spcBef>
                <a:spcPts val="215"/>
              </a:spcBef>
              <a:buFont typeface="Wingdings"/>
              <a:buChar char=""/>
            </a:pPr>
            <a:endParaRPr spc="-10" dirty="0"/>
          </a:p>
          <a:p>
            <a:pPr marL="356235" indent="-343535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"/>
              <a:tabLst>
                <a:tab pos="356235" algn="l"/>
                <a:tab pos="4337685" algn="l"/>
              </a:tabLst>
            </a:pPr>
            <a:r>
              <a:rPr dirty="0"/>
              <a:t>Position</a:t>
            </a:r>
            <a:r>
              <a:rPr spc="-2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victim</a:t>
            </a:r>
            <a:r>
              <a:rPr spc="-7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assailant</a:t>
            </a:r>
            <a:r>
              <a:rPr dirty="0"/>
              <a:t>	from</a:t>
            </a:r>
            <a:r>
              <a:rPr spc="-85" dirty="0"/>
              <a:t> </a:t>
            </a:r>
            <a:r>
              <a:rPr dirty="0"/>
              <a:t>direction</a:t>
            </a:r>
            <a:r>
              <a:rPr spc="-40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spc="-10" dirty="0"/>
              <a:t>wound.</a:t>
            </a:r>
          </a:p>
          <a:p>
            <a:pPr>
              <a:lnSpc>
                <a:spcPct val="100000"/>
              </a:lnSpc>
              <a:spcBef>
                <a:spcPts val="215"/>
              </a:spcBef>
              <a:buFont typeface="Wingdings"/>
              <a:buChar char=""/>
            </a:pPr>
            <a:endParaRPr spc="-10" dirty="0"/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dirty="0"/>
              <a:t>Nature</a:t>
            </a:r>
            <a:r>
              <a:rPr spc="-7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injury</a:t>
            </a:r>
            <a:r>
              <a:rPr spc="-4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intention</a:t>
            </a:r>
          </a:p>
          <a:p>
            <a:pPr marL="2913380">
              <a:lnSpc>
                <a:spcPts val="2865"/>
              </a:lnSpc>
              <a:spcBef>
                <a:spcPts val="50"/>
              </a:spcBef>
              <a:tabLst>
                <a:tab pos="3361690" algn="l"/>
              </a:tabLst>
            </a:pPr>
            <a:r>
              <a:rPr spc="-25" dirty="0"/>
              <a:t>i.e</a:t>
            </a:r>
            <a:r>
              <a:rPr dirty="0"/>
              <a:t>	</a:t>
            </a:r>
            <a:r>
              <a:rPr spc="-10" dirty="0"/>
              <a:t>Homicide,</a:t>
            </a:r>
          </a:p>
          <a:p>
            <a:pPr marL="3430904" marR="2865120">
              <a:lnSpc>
                <a:spcPts val="2850"/>
              </a:lnSpc>
              <a:spcBef>
                <a:spcPts val="110"/>
              </a:spcBef>
            </a:pPr>
            <a:r>
              <a:rPr spc="-10" dirty="0"/>
              <a:t>Accident Suicide</a:t>
            </a:r>
          </a:p>
          <a:p>
            <a:pPr marL="356870" indent="-344170">
              <a:lnSpc>
                <a:spcPct val="100000"/>
              </a:lnSpc>
              <a:spcBef>
                <a:spcPts val="2740"/>
              </a:spcBef>
              <a:buClr>
                <a:srgbClr val="C00000"/>
              </a:buClr>
              <a:buSzPct val="75000"/>
              <a:buFont typeface="Wingdings"/>
              <a:buChar char=""/>
              <a:tabLst>
                <a:tab pos="356870" algn="l"/>
              </a:tabLst>
            </a:pPr>
            <a:r>
              <a:rPr dirty="0"/>
              <a:t>Stab</a:t>
            </a:r>
            <a:r>
              <a:rPr spc="-30" dirty="0"/>
              <a:t> </a:t>
            </a:r>
            <a:r>
              <a:rPr dirty="0"/>
              <a:t>wound</a:t>
            </a:r>
            <a:r>
              <a:rPr spc="-25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converging</a:t>
            </a:r>
            <a:r>
              <a:rPr spc="-25" dirty="0"/>
              <a:t> </a:t>
            </a:r>
            <a:r>
              <a:rPr dirty="0"/>
              <a:t>wound</a:t>
            </a:r>
            <a:r>
              <a:rPr spc="-85" dirty="0"/>
              <a:t> </a:t>
            </a:r>
            <a:r>
              <a:rPr dirty="0"/>
              <a:t>whereas</a:t>
            </a:r>
            <a:r>
              <a:rPr spc="-60" dirty="0"/>
              <a:t> </a:t>
            </a:r>
            <a:r>
              <a:rPr spc="-10" dirty="0"/>
              <a:t>firearm</a:t>
            </a:r>
          </a:p>
          <a:p>
            <a:pPr marL="318135">
              <a:lnSpc>
                <a:spcPct val="100000"/>
              </a:lnSpc>
              <a:spcBef>
                <a:spcPts val="125"/>
              </a:spcBef>
            </a:pPr>
            <a:r>
              <a:rPr dirty="0"/>
              <a:t>is</a:t>
            </a:r>
            <a:r>
              <a:rPr spc="-70" dirty="0"/>
              <a:t> </a:t>
            </a:r>
            <a:r>
              <a:rPr spc="-10" dirty="0"/>
              <a:t>diverging</a:t>
            </a:r>
            <a:r>
              <a:rPr spc="-40" dirty="0"/>
              <a:t> </a:t>
            </a:r>
            <a:r>
              <a:rPr spc="-10" dirty="0"/>
              <a:t>wound.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0" y="-14669"/>
            <a:ext cx="2251038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Integration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6675" y="1676400"/>
            <a:ext cx="2895600" cy="33718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7905" y="461899"/>
            <a:ext cx="40227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10" dirty="0">
                <a:latin typeface="Times New Roman"/>
                <a:cs typeface="Times New Roman"/>
              </a:rPr>
              <a:t>DEFENCE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WOUNDS: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7905" y="1058862"/>
            <a:ext cx="10089515" cy="518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“</a:t>
            </a:r>
            <a:r>
              <a:rPr sz="2400" dirty="0">
                <a:latin typeface="Times New Roman"/>
                <a:cs typeface="Times New Roman"/>
              </a:rPr>
              <a:t>Injuries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sustained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his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spontaneous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latin typeface="Times New Roman"/>
                <a:cs typeface="Times New Roman"/>
              </a:rPr>
              <a:t>reaction</a:t>
            </a:r>
            <a:endParaRPr sz="2400">
              <a:latin typeface="Times New Roman"/>
              <a:cs typeface="Times New Roman"/>
            </a:endParaRPr>
          </a:p>
          <a:p>
            <a:pPr marL="165100">
              <a:lnSpc>
                <a:spcPts val="2830"/>
              </a:lnSpc>
              <a:spcBef>
                <a:spcPts val="50"/>
              </a:spcBef>
            </a:pP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protect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himself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attacked”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15"/>
              </a:lnSpc>
            </a:pP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Common</a:t>
            </a:r>
            <a:r>
              <a:rPr sz="2400" b="1" u="heavy" spc="-9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site:</a:t>
            </a:r>
            <a:endParaRPr sz="2400">
              <a:latin typeface="Times New Roman"/>
              <a:cs typeface="Times New Roman"/>
            </a:endParaRPr>
          </a:p>
          <a:p>
            <a:pPr marL="2186305" indent="-266700">
              <a:lnSpc>
                <a:spcPts val="2865"/>
              </a:lnSpc>
              <a:buAutoNum type="romanLcParenR"/>
              <a:tabLst>
                <a:tab pos="2186305" algn="l"/>
              </a:tabLst>
            </a:pPr>
            <a:r>
              <a:rPr sz="2400" dirty="0">
                <a:latin typeface="Times New Roman"/>
                <a:cs typeface="Times New Roman"/>
              </a:rPr>
              <a:t>grasping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surface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hands</a:t>
            </a:r>
            <a:endParaRPr sz="2400">
              <a:latin typeface="Times New Roman"/>
              <a:cs typeface="Times New Roman"/>
            </a:endParaRPr>
          </a:p>
          <a:p>
            <a:pPr marL="2262505" indent="-342900">
              <a:lnSpc>
                <a:spcPct val="100000"/>
              </a:lnSpc>
              <a:spcBef>
                <a:spcPts val="50"/>
              </a:spcBef>
              <a:buAutoNum type="romanLcParenR"/>
              <a:tabLst>
                <a:tab pos="2262505" algn="l"/>
              </a:tabLst>
            </a:pPr>
            <a:r>
              <a:rPr sz="2400" dirty="0">
                <a:latin typeface="Times New Roman"/>
                <a:cs typeface="Times New Roman"/>
              </a:rPr>
              <a:t>ulnar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borders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forearms</a:t>
            </a:r>
            <a:endParaRPr sz="2400">
              <a:latin typeface="Times New Roman"/>
              <a:cs typeface="Times New Roman"/>
            </a:endParaRPr>
          </a:p>
          <a:p>
            <a:pPr marL="2348230" indent="-428625">
              <a:lnSpc>
                <a:spcPct val="100000"/>
              </a:lnSpc>
              <a:spcBef>
                <a:spcPts val="45"/>
              </a:spcBef>
              <a:buAutoNum type="romanLcParenR"/>
              <a:tabLst>
                <a:tab pos="2348230" algn="l"/>
              </a:tabLst>
            </a:pPr>
            <a:r>
              <a:rPr sz="2400" dirty="0">
                <a:latin typeface="Times New Roman"/>
                <a:cs typeface="Times New Roman"/>
              </a:rPr>
              <a:t>dorsum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hand</a:t>
            </a:r>
            <a:endParaRPr sz="2400">
              <a:latin typeface="Times New Roman"/>
              <a:cs typeface="Times New Roman"/>
            </a:endParaRPr>
          </a:p>
          <a:p>
            <a:pPr marL="2338070" indent="-418465">
              <a:lnSpc>
                <a:spcPts val="2870"/>
              </a:lnSpc>
              <a:spcBef>
                <a:spcPts val="125"/>
              </a:spcBef>
              <a:buAutoNum type="romanLcParenR"/>
              <a:tabLst>
                <a:tab pos="2338070" algn="l"/>
              </a:tabLst>
            </a:pPr>
            <a:r>
              <a:rPr sz="2400" dirty="0">
                <a:latin typeface="Times New Roman"/>
                <a:cs typeface="Times New Roman"/>
              </a:rPr>
              <a:t>lower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limbs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sexual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assault</a:t>
            </a:r>
            <a:endParaRPr sz="2400">
              <a:latin typeface="Times New Roman"/>
              <a:cs typeface="Times New Roman"/>
            </a:endParaRPr>
          </a:p>
          <a:p>
            <a:pPr marL="2329815" indent="-410209">
              <a:lnSpc>
                <a:spcPts val="2870"/>
              </a:lnSpc>
              <a:buAutoNum type="romanLcParenR"/>
              <a:tabLst>
                <a:tab pos="2329815" algn="l"/>
              </a:tabLst>
            </a:pPr>
            <a:r>
              <a:rPr sz="2400" spc="-20" dirty="0">
                <a:latin typeface="Times New Roman"/>
                <a:cs typeface="Times New Roman"/>
              </a:rPr>
              <a:t>Back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b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Characteristics:</a:t>
            </a:r>
            <a:endParaRPr sz="2400">
              <a:latin typeface="Times New Roman"/>
              <a:cs typeface="Times New Roman"/>
            </a:endParaRPr>
          </a:p>
          <a:p>
            <a:pPr marL="12700" marR="6119495">
              <a:lnSpc>
                <a:spcPct val="101699"/>
              </a:lnSpc>
              <a:spcBef>
                <a:spcPts val="75"/>
              </a:spcBef>
            </a:pP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superficial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deep </a:t>
            </a:r>
            <a:r>
              <a:rPr sz="2400" dirty="0">
                <a:latin typeface="Times New Roman"/>
                <a:cs typeface="Times New Roman"/>
              </a:rPr>
              <a:t>Corresponds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weapon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30"/>
              </a:lnSpc>
              <a:spcBef>
                <a:spcPts val="45"/>
              </a:spcBef>
            </a:pPr>
            <a:r>
              <a:rPr sz="2400" spc="-60" dirty="0">
                <a:latin typeface="Times New Roman"/>
                <a:cs typeface="Times New Roman"/>
              </a:rPr>
              <a:t>Tells </a:t>
            </a:r>
            <a:r>
              <a:rPr sz="2400" dirty="0">
                <a:latin typeface="Times New Roman"/>
                <a:cs typeface="Times New Roman"/>
              </a:rPr>
              <a:t>about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victim’s </a:t>
            </a:r>
            <a:r>
              <a:rPr sz="2400" dirty="0">
                <a:latin typeface="Times New Roman"/>
                <a:cs typeface="Times New Roman"/>
              </a:rPr>
              <a:t>awareness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consciousness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ability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resist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30"/>
              </a:lnSpc>
              <a:tabLst>
                <a:tab pos="10076180" algn="l"/>
              </a:tabLst>
            </a:pP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e.g.</a:t>
            </a:r>
            <a:r>
              <a:rPr sz="2400" u="heavy" spc="-15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not seen</a:t>
            </a:r>
            <a:r>
              <a:rPr sz="2400" u="heavy" spc="-35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if</a:t>
            </a:r>
            <a:r>
              <a:rPr sz="2400" u="heavy" spc="-65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hands</a:t>
            </a:r>
            <a:r>
              <a:rPr sz="2400" u="heavy" spc="-5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are</a:t>
            </a:r>
            <a:r>
              <a:rPr sz="2400" u="heavy" spc="-3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2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tied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82274" y="0"/>
            <a:ext cx="1609725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025" y="2190750"/>
            <a:ext cx="3028950" cy="29622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5835" y="506094"/>
            <a:ext cx="541591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20" dirty="0">
                <a:latin typeface="Times New Roman"/>
                <a:cs typeface="Times New Roman"/>
              </a:rPr>
              <a:t>SELF-</a:t>
            </a:r>
            <a:r>
              <a:rPr sz="3200" spc="-10" dirty="0">
                <a:latin typeface="Times New Roman"/>
                <a:cs typeface="Times New Roman"/>
              </a:rPr>
              <a:t>INFLICTED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WOUNDS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315" y="1060386"/>
            <a:ext cx="10624185" cy="52089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41935" marR="2362835" indent="-229870">
              <a:lnSpc>
                <a:spcPct val="101800"/>
              </a:lnSpc>
              <a:spcBef>
                <a:spcPts val="50"/>
              </a:spcBef>
            </a:pPr>
            <a:r>
              <a:rPr sz="2400" dirty="0">
                <a:latin typeface="Times New Roman"/>
                <a:cs typeface="Times New Roman"/>
              </a:rPr>
              <a:t>Injuries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himself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(self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inflicted)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caused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other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agreement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him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friendly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hand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30"/>
              </a:lnSpc>
              <a:spcBef>
                <a:spcPts val="45"/>
              </a:spcBef>
            </a:pPr>
            <a:r>
              <a:rPr sz="2400" spc="-10" dirty="0">
                <a:latin typeface="Times New Roman"/>
                <a:cs typeface="Times New Roman"/>
              </a:rPr>
              <a:t>injury).”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30"/>
              </a:lnSpc>
            </a:pPr>
            <a:r>
              <a:rPr sz="2400" dirty="0">
                <a:latin typeface="Times New Roman"/>
                <a:cs typeface="Times New Roman"/>
              </a:rPr>
              <a:t>Also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C00000"/>
                </a:solidFill>
                <a:latin typeface="Times New Roman"/>
                <a:cs typeface="Times New Roman"/>
              </a:rPr>
              <a:t>FABRICATED,</a:t>
            </a:r>
            <a:r>
              <a:rPr sz="24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C00000"/>
                </a:solidFill>
                <a:latin typeface="Times New Roman"/>
                <a:cs typeface="Times New Roman"/>
              </a:rPr>
              <a:t>FACTITIOUS,FORGED</a:t>
            </a:r>
            <a:r>
              <a:rPr sz="24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INVENTED</a:t>
            </a:r>
            <a:r>
              <a:rPr sz="2400" spc="-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INJURIES</a:t>
            </a:r>
            <a:endParaRPr sz="2400">
              <a:latin typeface="Times New Roman"/>
              <a:cs typeface="Times New Roman"/>
            </a:endParaRPr>
          </a:p>
          <a:p>
            <a:pPr marL="2073275" marR="2929890" indent="-2061210">
              <a:lnSpc>
                <a:spcPts val="2850"/>
              </a:lnSpc>
              <a:spcBef>
                <a:spcPts val="244"/>
              </a:spcBef>
            </a:pP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Common</a:t>
            </a:r>
            <a:r>
              <a:rPr sz="2400" b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sites:</a:t>
            </a:r>
            <a:r>
              <a:rPr sz="2400" b="1" u="heavy" spc="-8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easily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accessible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e.g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top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head, </a:t>
            </a:r>
            <a:r>
              <a:rPr sz="2400" dirty="0">
                <a:latin typeface="Times New Roman"/>
                <a:cs typeface="Times New Roman"/>
              </a:rPr>
              <a:t>forehead,front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outer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side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thighs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95"/>
              </a:lnSpc>
              <a:spcBef>
                <a:spcPts val="35"/>
              </a:spcBef>
            </a:pPr>
            <a:r>
              <a:rPr sz="2400" b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Characteristics:</a:t>
            </a:r>
            <a:endParaRPr sz="2400">
              <a:latin typeface="Times New Roman"/>
              <a:cs typeface="Times New Roman"/>
            </a:endParaRPr>
          </a:p>
          <a:p>
            <a:pPr marL="2566670" indent="-190500">
              <a:lnSpc>
                <a:spcPts val="2795"/>
              </a:lnSpc>
              <a:buSzPct val="95833"/>
              <a:buAutoNum type="romanLcParenR"/>
              <a:tabLst>
                <a:tab pos="2566670" algn="l"/>
              </a:tabLst>
            </a:pPr>
            <a:r>
              <a:rPr sz="2400" spc="-10" dirty="0">
                <a:latin typeface="Times New Roman"/>
                <a:cs typeface="Times New Roman"/>
              </a:rPr>
              <a:t>parallel,multiple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superficial</a:t>
            </a:r>
            <a:endParaRPr sz="2400">
              <a:latin typeface="Times New Roman"/>
              <a:cs typeface="Times New Roman"/>
            </a:endParaRPr>
          </a:p>
          <a:p>
            <a:pPr marL="2720975" indent="-342265">
              <a:lnSpc>
                <a:spcPct val="100000"/>
              </a:lnSpc>
              <a:spcBef>
                <a:spcPts val="125"/>
              </a:spcBef>
              <a:buSzPct val="95833"/>
              <a:buAutoNum type="romanLcParenR"/>
              <a:tabLst>
                <a:tab pos="2720975" algn="l"/>
              </a:tabLst>
            </a:pPr>
            <a:r>
              <a:rPr sz="2400" spc="-10" dirty="0">
                <a:latin typeface="Times New Roman"/>
                <a:cs typeface="Times New Roman"/>
              </a:rPr>
              <a:t>non-</a:t>
            </a:r>
            <a:r>
              <a:rPr sz="2400" dirty="0">
                <a:latin typeface="Times New Roman"/>
                <a:cs typeface="Times New Roman"/>
              </a:rPr>
              <a:t>involvement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clothes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vital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organs</a:t>
            </a:r>
            <a:endParaRPr sz="2400">
              <a:latin typeface="Times New Roman"/>
              <a:cs typeface="Times New Roman"/>
            </a:endParaRPr>
          </a:p>
          <a:p>
            <a:pPr marL="2655570" indent="-429259">
              <a:lnSpc>
                <a:spcPct val="100000"/>
              </a:lnSpc>
              <a:spcBef>
                <a:spcPts val="50"/>
              </a:spcBef>
              <a:buSzPct val="95833"/>
              <a:buAutoNum type="romanLcParenR"/>
              <a:tabLst>
                <a:tab pos="2655570" algn="l"/>
              </a:tabLst>
            </a:pPr>
            <a:r>
              <a:rPr sz="2400" dirty="0">
                <a:latin typeface="Times New Roman"/>
                <a:cs typeface="Times New Roman"/>
              </a:rPr>
              <a:t>hestation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marks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present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b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Objects:</a:t>
            </a:r>
            <a:endParaRPr sz="2400">
              <a:latin typeface="Times New Roman"/>
              <a:cs typeface="Times New Roman"/>
            </a:endParaRPr>
          </a:p>
          <a:p>
            <a:pPr marL="1233805">
              <a:lnSpc>
                <a:spcPts val="2865"/>
              </a:lnSpc>
              <a:spcBef>
                <a:spcPts val="120"/>
              </a:spcBef>
            </a:pPr>
            <a:r>
              <a:rPr sz="2400" dirty="0">
                <a:latin typeface="Times New Roman"/>
                <a:cs typeface="Times New Roman"/>
              </a:rPr>
              <a:t>a)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To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support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false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charge</a:t>
            </a:r>
            <a:endParaRPr sz="2400">
              <a:latin typeface="Times New Roman"/>
              <a:cs typeface="Times New Roman"/>
            </a:endParaRPr>
          </a:p>
          <a:p>
            <a:pPr marL="552450">
              <a:lnSpc>
                <a:spcPts val="2865"/>
              </a:lnSpc>
              <a:tabLst>
                <a:tab pos="1233805" algn="l"/>
                <a:tab pos="10610850" algn="l"/>
              </a:tabLst>
            </a:pP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	b)</a:t>
            </a:r>
            <a:r>
              <a:rPr sz="2400" u="heavy" spc="-125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35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2400" u="heavy" spc="-11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avert</a:t>
            </a:r>
            <a:r>
              <a:rPr sz="2400" u="heavy" spc="-5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suspicion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9400" y="0"/>
            <a:ext cx="1752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8659" y="890905"/>
            <a:ext cx="696150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latin typeface="Times New Roman"/>
                <a:cs typeface="Times New Roman"/>
              </a:rPr>
              <a:t>CAUSE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DEATH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FROM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WOUNDS: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025" y="1670367"/>
            <a:ext cx="4228465" cy="421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3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PRIMARY</a:t>
            </a:r>
            <a:r>
              <a:rPr sz="1800" b="1" u="heavy" spc="-17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OR</a:t>
            </a:r>
            <a:r>
              <a:rPr sz="1800" b="1" u="heavy" spc="-2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3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IMMEDIATE</a:t>
            </a:r>
            <a:r>
              <a:rPr sz="1800" b="1" u="heavy" spc="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CAUSES</a:t>
            </a:r>
            <a:endParaRPr sz="1800">
              <a:latin typeface="Times New Roman"/>
              <a:cs typeface="Times New Roman"/>
            </a:endParaRPr>
          </a:p>
          <a:p>
            <a:pPr marL="485775" indent="-219075">
              <a:lnSpc>
                <a:spcPct val="100000"/>
              </a:lnSpc>
              <a:spcBef>
                <a:spcPts val="45"/>
              </a:spcBef>
              <a:buAutoNum type="romanLcParenR"/>
              <a:tabLst>
                <a:tab pos="485775" algn="l"/>
              </a:tabLst>
            </a:pPr>
            <a:r>
              <a:rPr sz="2000" dirty="0">
                <a:latin typeface="Times New Roman"/>
                <a:cs typeface="Times New Roman"/>
              </a:rPr>
              <a:t>excessive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bleeding</a:t>
            </a:r>
            <a:endParaRPr sz="2000">
              <a:latin typeface="Times New Roman"/>
              <a:cs typeface="Times New Roman"/>
            </a:endParaRPr>
          </a:p>
          <a:p>
            <a:pPr marL="553085" indent="-286385">
              <a:lnSpc>
                <a:spcPct val="100000"/>
              </a:lnSpc>
              <a:spcBef>
                <a:spcPts val="5"/>
              </a:spcBef>
              <a:buAutoNum type="romanLcParenR"/>
              <a:tabLst>
                <a:tab pos="553085" algn="l"/>
              </a:tabLst>
            </a:pPr>
            <a:r>
              <a:rPr sz="2000" dirty="0">
                <a:latin typeface="Times New Roman"/>
                <a:cs typeface="Times New Roman"/>
              </a:rPr>
              <a:t>injury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vital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organs</a:t>
            </a:r>
            <a:endParaRPr sz="2000">
              <a:latin typeface="Times New Roman"/>
              <a:cs typeface="Times New Roman"/>
            </a:endParaRPr>
          </a:p>
          <a:p>
            <a:pPr marL="628650" indent="-361950">
              <a:lnSpc>
                <a:spcPct val="100000"/>
              </a:lnSpc>
              <a:buAutoNum type="romanLcParenR"/>
              <a:tabLst>
                <a:tab pos="628650" algn="l"/>
              </a:tabLst>
            </a:pPr>
            <a:r>
              <a:rPr sz="2000" dirty="0">
                <a:latin typeface="Times New Roman"/>
                <a:cs typeface="Times New Roman"/>
              </a:rPr>
              <a:t>neurogenic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shock</a:t>
            </a:r>
            <a:endParaRPr sz="2000">
              <a:latin typeface="Times New Roman"/>
              <a:cs typeface="Times New Roman"/>
            </a:endParaRPr>
          </a:p>
          <a:p>
            <a:pPr marL="609600" indent="-342900">
              <a:lnSpc>
                <a:spcPct val="100000"/>
              </a:lnSpc>
              <a:spcBef>
                <a:spcPts val="5"/>
              </a:spcBef>
              <a:buAutoNum type="romanLcParenR"/>
              <a:tabLst>
                <a:tab pos="609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Embolism</a:t>
            </a:r>
            <a:endParaRPr sz="2000">
              <a:latin typeface="Times New Roman"/>
              <a:cs typeface="Times New Roman"/>
            </a:endParaRPr>
          </a:p>
          <a:p>
            <a:pPr marL="542290" indent="-275590">
              <a:lnSpc>
                <a:spcPts val="2350"/>
              </a:lnSpc>
              <a:spcBef>
                <a:spcPts val="5"/>
              </a:spcBef>
              <a:buAutoNum type="romanLcParenR"/>
              <a:tabLst>
                <a:tab pos="542290" algn="l"/>
              </a:tabLst>
            </a:pPr>
            <a:r>
              <a:rPr sz="2000" dirty="0">
                <a:latin typeface="Times New Roman"/>
                <a:cs typeface="Times New Roman"/>
              </a:rPr>
              <a:t>Crush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syndrome</a:t>
            </a:r>
            <a:endParaRPr sz="2000">
              <a:latin typeface="Times New Roman"/>
              <a:cs typeface="Times New Roman"/>
            </a:endParaRPr>
          </a:p>
          <a:p>
            <a:pPr marL="259715" indent="-247015">
              <a:lnSpc>
                <a:spcPts val="2110"/>
              </a:lnSpc>
              <a:buAutoNum type="arabicParenR" startAt="2"/>
              <a:tabLst>
                <a:tab pos="259715" algn="l"/>
              </a:tabLst>
            </a:pPr>
            <a:r>
              <a:rPr sz="1800" b="1" u="heavy" spc="-2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SECONDARY</a:t>
            </a:r>
            <a:r>
              <a:rPr sz="1800" b="1" u="heavy" spc="-18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OR</a:t>
            </a:r>
            <a:r>
              <a:rPr sz="1800" b="1" u="heavy" spc="-2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INDIRECT</a:t>
            </a:r>
            <a:r>
              <a:rPr sz="1800" b="1" u="heavy" spc="-3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CAUSES</a:t>
            </a:r>
            <a:endParaRPr sz="1800">
              <a:latin typeface="Times New Roman"/>
              <a:cs typeface="Times New Roman"/>
            </a:endParaRPr>
          </a:p>
          <a:p>
            <a:pPr marL="485775" lvl="1" indent="-219075">
              <a:lnSpc>
                <a:spcPct val="100000"/>
              </a:lnSpc>
              <a:spcBef>
                <a:spcPts val="40"/>
              </a:spcBef>
              <a:buAutoNum type="romanLcParenR"/>
              <a:tabLst>
                <a:tab pos="485775" algn="l"/>
              </a:tabLst>
            </a:pPr>
            <a:r>
              <a:rPr sz="2000" spc="-10" dirty="0">
                <a:latin typeface="Times New Roman"/>
                <a:cs typeface="Times New Roman"/>
              </a:rPr>
              <a:t>infection</a:t>
            </a:r>
            <a:endParaRPr sz="2000">
              <a:latin typeface="Times New Roman"/>
              <a:cs typeface="Times New Roman"/>
            </a:endParaRPr>
          </a:p>
          <a:p>
            <a:pPr marL="553085" lvl="1" indent="-286385">
              <a:lnSpc>
                <a:spcPct val="100000"/>
              </a:lnSpc>
              <a:spcBef>
                <a:spcPts val="5"/>
              </a:spcBef>
              <a:buAutoNum type="romanLcParenR"/>
              <a:tabLst>
                <a:tab pos="553085" algn="l"/>
              </a:tabLst>
            </a:pPr>
            <a:r>
              <a:rPr sz="2000" spc="-10" dirty="0">
                <a:latin typeface="Times New Roman"/>
                <a:cs typeface="Times New Roman"/>
              </a:rPr>
              <a:t>thrombosis</a:t>
            </a:r>
            <a:endParaRPr sz="2000">
              <a:latin typeface="Times New Roman"/>
              <a:cs typeface="Times New Roman"/>
            </a:endParaRPr>
          </a:p>
          <a:p>
            <a:pPr marL="628650" lvl="1" indent="-361950">
              <a:lnSpc>
                <a:spcPct val="100000"/>
              </a:lnSpc>
              <a:spcBef>
                <a:spcPts val="5"/>
              </a:spcBef>
              <a:buAutoNum type="romanLcParenR"/>
              <a:tabLst>
                <a:tab pos="628650" algn="l"/>
              </a:tabLst>
            </a:pPr>
            <a:r>
              <a:rPr sz="2000" spc="-10" dirty="0">
                <a:latin typeface="Times New Roman"/>
                <a:cs typeface="Times New Roman"/>
              </a:rPr>
              <a:t>sepsis</a:t>
            </a:r>
            <a:endParaRPr sz="2000">
              <a:latin typeface="Times New Roman"/>
              <a:cs typeface="Times New Roman"/>
            </a:endParaRPr>
          </a:p>
          <a:p>
            <a:pPr marL="609600" lvl="1" indent="-342900">
              <a:lnSpc>
                <a:spcPct val="100000"/>
              </a:lnSpc>
              <a:buAutoNum type="romanLcParenR"/>
              <a:tabLst>
                <a:tab pos="609600" algn="l"/>
              </a:tabLst>
            </a:pPr>
            <a:r>
              <a:rPr sz="2000" dirty="0">
                <a:latin typeface="Times New Roman"/>
                <a:cs typeface="Times New Roman"/>
              </a:rPr>
              <a:t>supervening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new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disease</a:t>
            </a:r>
            <a:endParaRPr sz="2000">
              <a:latin typeface="Times New Roman"/>
              <a:cs typeface="Times New Roman"/>
            </a:endParaRPr>
          </a:p>
          <a:p>
            <a:pPr marL="542925" lvl="1" indent="-276225">
              <a:lnSpc>
                <a:spcPct val="100000"/>
              </a:lnSpc>
              <a:spcBef>
                <a:spcPts val="5"/>
              </a:spcBef>
              <a:buAutoNum type="romanLcParenR"/>
              <a:tabLst>
                <a:tab pos="542925" algn="l"/>
              </a:tabLst>
            </a:pPr>
            <a:r>
              <a:rPr sz="2000" dirty="0">
                <a:latin typeface="Times New Roman"/>
                <a:cs typeface="Times New Roman"/>
              </a:rPr>
              <a:t>exacerbation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pre-</a:t>
            </a:r>
            <a:r>
              <a:rPr sz="2000" dirty="0">
                <a:latin typeface="Times New Roman"/>
                <a:cs typeface="Times New Roman"/>
              </a:rPr>
              <a:t>existing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disease</a:t>
            </a:r>
            <a:endParaRPr sz="2000">
              <a:latin typeface="Times New Roman"/>
              <a:cs typeface="Times New Roman"/>
            </a:endParaRPr>
          </a:p>
          <a:p>
            <a:pPr marL="609600" lvl="1" indent="-342900">
              <a:lnSpc>
                <a:spcPct val="100000"/>
              </a:lnSpc>
              <a:spcBef>
                <a:spcPts val="5"/>
              </a:spcBef>
              <a:buAutoNum type="romanLcParenR"/>
              <a:tabLst>
                <a:tab pos="609600" algn="l"/>
              </a:tabLst>
            </a:pPr>
            <a:r>
              <a:rPr sz="2000" dirty="0">
                <a:latin typeface="Times New Roman"/>
                <a:cs typeface="Times New Roman"/>
              </a:rPr>
              <a:t>neglect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10" dirty="0">
                <a:latin typeface="Times New Roman"/>
                <a:cs typeface="Times New Roman"/>
              </a:rPr>
              <a:t>patient</a:t>
            </a:r>
            <a:endParaRPr sz="2000">
              <a:latin typeface="Times New Roman"/>
              <a:cs typeface="Times New Roman"/>
            </a:endParaRPr>
          </a:p>
          <a:p>
            <a:pPr marL="259079" indent="-246379">
              <a:lnSpc>
                <a:spcPct val="100000"/>
              </a:lnSpc>
              <a:spcBef>
                <a:spcPts val="50"/>
              </a:spcBef>
              <a:buAutoNum type="arabicParenR" startAt="2"/>
              <a:tabLst>
                <a:tab pos="259079" algn="l"/>
              </a:tabLst>
            </a:pPr>
            <a:r>
              <a:rPr sz="18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EWING</a:t>
            </a:r>
            <a:r>
              <a:rPr sz="1800" b="1" u="heavy" spc="-6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POSTULATE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72225" y="1409700"/>
            <a:ext cx="4400550" cy="4324350"/>
            <a:chOff x="6372225" y="1409700"/>
            <a:chExt cx="4400550" cy="43243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9050" y="1409700"/>
              <a:ext cx="3009900" cy="2362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25" y="3724275"/>
              <a:ext cx="4400550" cy="200977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0439400" y="0"/>
            <a:ext cx="1740946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0169" y="654050"/>
          <a:ext cx="10502900" cy="5368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FEATURES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28575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LACERATION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28575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INCISED</a:t>
                      </a:r>
                      <a:r>
                        <a:rPr sz="18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WOUND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28575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STAB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WOUND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28575">
                      <a:solidFill>
                        <a:srgbClr val="AC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weapon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28575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Blunt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weapon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28575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Sharp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weapon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28575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Pointed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weapon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28575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Shape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Irregular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Linear/Spindle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0" marR="411480" indent="-537845">
                        <a:lnSpc>
                          <a:spcPct val="1008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Depends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weapon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Site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tc>
                  <a:txBody>
                    <a:bodyPr/>
                    <a:lstStyle/>
                    <a:p>
                      <a:pPr marL="734060" marR="471170" indent="-260985">
                        <a:lnSpc>
                          <a:spcPct val="100899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Usually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over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bony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prominences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Anywhere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tc>
                  <a:txBody>
                    <a:bodyPr/>
                    <a:lstStyle/>
                    <a:p>
                      <a:pPr marL="908050" marR="343535" indent="-537845">
                        <a:lnSpc>
                          <a:spcPct val="100899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Usually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chest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abdomen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Surrounding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Burised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Normal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Abraded/Bruised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Margins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Irregular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Clean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cut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everted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Entry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wound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inverted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Dimensions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Variable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Length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&gt;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Depth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Length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Depth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Hair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Blood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Vessels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Crushed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Clean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cut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Variable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Hemorrhage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Less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Profuse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Variable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Foreign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body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+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_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+/-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D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591800" y="7938"/>
            <a:ext cx="16002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1252" y="5398134"/>
            <a:ext cx="2809875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b="1" spc="-70" dirty="0">
                <a:latin typeface="Cambria"/>
                <a:cs typeface="Cambria"/>
              </a:rPr>
              <a:t>RESEARCH</a:t>
            </a:r>
            <a:endParaRPr sz="45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17" y="1774189"/>
            <a:ext cx="9175750" cy="30822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70534" indent="-457834">
              <a:lnSpc>
                <a:spcPct val="100000"/>
              </a:lnSpc>
              <a:spcBef>
                <a:spcPts val="130"/>
              </a:spcBef>
              <a:buClr>
                <a:srgbClr val="C00000"/>
              </a:buClr>
              <a:buFont typeface="Wingdings"/>
              <a:buChar char=""/>
              <a:tabLst>
                <a:tab pos="470534" algn="l"/>
              </a:tabLst>
            </a:pPr>
            <a:r>
              <a:rPr sz="2750" u="sng" spc="-10" dirty="0">
                <a:solidFill>
                  <a:srgbClr val="0000FF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2"/>
              </a:rPr>
              <a:t>https://www.ncbi.nlm.nih.gov/pmc/articles/PMC1720275/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  <a:buClr>
                <a:srgbClr val="C00000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470534" indent="-457834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470534" algn="l"/>
              </a:tabLst>
            </a:pPr>
            <a:r>
              <a:rPr sz="2750" u="sng" spc="-10" dirty="0">
                <a:solidFill>
                  <a:srgbClr val="0000FF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3"/>
              </a:rPr>
              <a:t>https://www.ncbi.nlm.nih.gov/pmc/articles/PMC5771278/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C00000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470534" indent="-457834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470534" algn="l"/>
              </a:tabLst>
            </a:pPr>
            <a:r>
              <a:rPr sz="2750" u="sng" spc="-10" dirty="0">
                <a:solidFill>
                  <a:srgbClr val="0000FF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4"/>
              </a:rPr>
              <a:t>https://www.ncbi.nlm.nih.gov/books/NBK554465/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  <a:buClr>
                <a:srgbClr val="C00000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470534" indent="-457834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470534" algn="l"/>
              </a:tabLst>
            </a:pPr>
            <a:r>
              <a:rPr sz="2750" dirty="0">
                <a:latin typeface="Times New Roman"/>
                <a:cs typeface="Times New Roman"/>
              </a:rPr>
              <a:t>https://my.clevelandclinic.org/health/diseases/25079-</a:t>
            </a:r>
            <a:r>
              <a:rPr sz="2750" spc="-10" dirty="0">
                <a:latin typeface="Times New Roman"/>
                <a:cs typeface="Times New Roman"/>
              </a:rPr>
              <a:t>abrasion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44200" y="7172"/>
            <a:ext cx="1447800" cy="3738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b="1" spc="-70" dirty="0">
                <a:latin typeface="Cambria"/>
                <a:cs typeface="Cambria"/>
              </a:rPr>
              <a:t>RESEARCH</a:t>
            </a:r>
            <a:endParaRPr lang="en-US"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5038" y="1659889"/>
            <a:ext cx="51765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0" dirty="0">
                <a:solidFill>
                  <a:srgbClr val="2D2B1F"/>
                </a:solidFill>
                <a:latin typeface="Calibri"/>
                <a:cs typeface="Calibri"/>
              </a:rPr>
              <a:t>The</a:t>
            </a:r>
            <a:r>
              <a:rPr sz="3200" b="0" spc="-70" dirty="0">
                <a:solidFill>
                  <a:srgbClr val="2D2B1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2D2B1F"/>
                </a:solidFill>
                <a:latin typeface="Calibri"/>
                <a:cs typeface="Calibri"/>
              </a:rPr>
              <a:t>4</a:t>
            </a:r>
            <a:r>
              <a:rPr sz="3200" b="0" spc="-40" dirty="0">
                <a:solidFill>
                  <a:srgbClr val="2D2B1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2D2B1F"/>
                </a:solidFill>
                <a:latin typeface="Calibri"/>
                <a:cs typeface="Calibri"/>
              </a:rPr>
              <a:t>basic</a:t>
            </a:r>
            <a:r>
              <a:rPr sz="3200" b="0" spc="-50" dirty="0">
                <a:solidFill>
                  <a:srgbClr val="2D2B1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2D2B1F"/>
                </a:solidFill>
                <a:latin typeface="Calibri"/>
                <a:cs typeface="Calibri"/>
              </a:rPr>
              <a:t>ethical</a:t>
            </a:r>
            <a:r>
              <a:rPr sz="3200" b="0" spc="-60" dirty="0">
                <a:solidFill>
                  <a:srgbClr val="2D2B1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2D2B1F"/>
                </a:solidFill>
                <a:latin typeface="Calibri"/>
                <a:cs typeface="Calibri"/>
              </a:rPr>
              <a:t>principles</a:t>
            </a:r>
            <a:r>
              <a:rPr sz="3200" b="0" spc="-120" dirty="0">
                <a:solidFill>
                  <a:srgbClr val="2D2B1F"/>
                </a:solidFill>
                <a:latin typeface="Calibri"/>
                <a:cs typeface="Calibri"/>
              </a:rPr>
              <a:t> </a:t>
            </a:r>
            <a:r>
              <a:rPr sz="3200" b="0" spc="-25" dirty="0">
                <a:solidFill>
                  <a:srgbClr val="2D2B1F"/>
                </a:solidFill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9964" y="2142998"/>
            <a:ext cx="10542270" cy="4084954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819785" indent="-342900">
              <a:lnSpc>
                <a:spcPct val="100000"/>
              </a:lnSpc>
              <a:spcBef>
                <a:spcPts val="910"/>
              </a:spcBef>
              <a:buClr>
                <a:srgbClr val="C00000"/>
              </a:buClr>
              <a:buFont typeface="Wingdings"/>
              <a:buChar char=""/>
              <a:tabLst>
                <a:tab pos="819785" algn="l"/>
              </a:tabLst>
            </a:pPr>
            <a:r>
              <a:rPr sz="3200" spc="-10" dirty="0">
                <a:solidFill>
                  <a:srgbClr val="2D2B1F"/>
                </a:solidFill>
                <a:latin typeface="Calibri"/>
                <a:cs typeface="Calibri"/>
              </a:rPr>
              <a:t>Beneficence</a:t>
            </a:r>
            <a:endParaRPr sz="3200">
              <a:latin typeface="Calibri"/>
              <a:cs typeface="Calibri"/>
            </a:endParaRPr>
          </a:p>
          <a:p>
            <a:pPr marL="819785" indent="-342900">
              <a:lnSpc>
                <a:spcPct val="100000"/>
              </a:lnSpc>
              <a:spcBef>
                <a:spcPts val="815"/>
              </a:spcBef>
              <a:buClr>
                <a:srgbClr val="C00000"/>
              </a:buClr>
              <a:buFont typeface="Wingdings"/>
              <a:buChar char=""/>
              <a:tabLst>
                <a:tab pos="819785" algn="l"/>
              </a:tabLst>
            </a:pPr>
            <a:r>
              <a:rPr sz="3200" spc="-20" dirty="0">
                <a:solidFill>
                  <a:srgbClr val="2D2B1F"/>
                </a:solidFill>
                <a:latin typeface="Calibri"/>
                <a:cs typeface="Calibri"/>
              </a:rPr>
              <a:t>Non-</a:t>
            </a:r>
            <a:r>
              <a:rPr sz="3200" spc="-10" dirty="0">
                <a:solidFill>
                  <a:srgbClr val="2D2B1F"/>
                </a:solidFill>
                <a:latin typeface="Calibri"/>
                <a:cs typeface="Calibri"/>
              </a:rPr>
              <a:t>Maleficence</a:t>
            </a:r>
            <a:endParaRPr sz="3200">
              <a:latin typeface="Calibri"/>
              <a:cs typeface="Calibri"/>
            </a:endParaRPr>
          </a:p>
          <a:p>
            <a:pPr marL="819785" indent="-342900">
              <a:lnSpc>
                <a:spcPct val="100000"/>
              </a:lnSpc>
              <a:spcBef>
                <a:spcPts val="665"/>
              </a:spcBef>
              <a:buClr>
                <a:srgbClr val="C00000"/>
              </a:buClr>
              <a:buFont typeface="Wingdings"/>
              <a:buChar char=""/>
              <a:tabLst>
                <a:tab pos="819785" algn="l"/>
              </a:tabLst>
            </a:pPr>
            <a:r>
              <a:rPr sz="3200" dirty="0">
                <a:solidFill>
                  <a:srgbClr val="2D2B1F"/>
                </a:solidFill>
                <a:latin typeface="Calibri"/>
                <a:cs typeface="Calibri"/>
              </a:rPr>
              <a:t>Respect</a:t>
            </a:r>
            <a:r>
              <a:rPr sz="3200" spc="-135" dirty="0">
                <a:solidFill>
                  <a:srgbClr val="2D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2B1F"/>
                </a:solidFill>
                <a:latin typeface="Calibri"/>
                <a:cs typeface="Calibri"/>
              </a:rPr>
              <a:t>for</a:t>
            </a:r>
            <a:r>
              <a:rPr sz="3200" spc="-165" dirty="0">
                <a:solidFill>
                  <a:srgbClr val="2D2B1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D2B1F"/>
                </a:solidFill>
                <a:latin typeface="Calibri"/>
                <a:cs typeface="Calibri"/>
              </a:rPr>
              <a:t>autonomy</a:t>
            </a:r>
            <a:endParaRPr sz="3200">
              <a:latin typeface="Calibri"/>
              <a:cs typeface="Calibri"/>
            </a:endParaRPr>
          </a:p>
          <a:p>
            <a:pPr marL="819785" indent="-342900">
              <a:lnSpc>
                <a:spcPct val="100000"/>
              </a:lnSpc>
              <a:spcBef>
                <a:spcPts val="819"/>
              </a:spcBef>
              <a:buClr>
                <a:srgbClr val="C00000"/>
              </a:buClr>
              <a:buFont typeface="Wingdings"/>
              <a:buChar char=""/>
              <a:tabLst>
                <a:tab pos="819785" algn="l"/>
              </a:tabLst>
            </a:pPr>
            <a:r>
              <a:rPr sz="3200" spc="-10" dirty="0">
                <a:solidFill>
                  <a:srgbClr val="2D2B1F"/>
                </a:solidFill>
                <a:latin typeface="Calibri"/>
                <a:cs typeface="Calibri"/>
              </a:rPr>
              <a:t>Justice</a:t>
            </a:r>
            <a:endParaRPr sz="3200">
              <a:latin typeface="Calibri"/>
              <a:cs typeface="Calibri"/>
            </a:endParaRPr>
          </a:p>
          <a:p>
            <a:pPr marL="843280" indent="-366395">
              <a:lnSpc>
                <a:spcPct val="100000"/>
              </a:lnSpc>
              <a:spcBef>
                <a:spcPts val="740"/>
              </a:spcBef>
              <a:buClr>
                <a:srgbClr val="C00000"/>
              </a:buClr>
              <a:buSzPct val="95312"/>
              <a:buFont typeface="Wingdings"/>
              <a:buChar char=""/>
              <a:tabLst>
                <a:tab pos="843280" algn="l"/>
              </a:tabLst>
            </a:pPr>
            <a:r>
              <a:rPr sz="3200" spc="-10" dirty="0">
                <a:solidFill>
                  <a:srgbClr val="2D2B1F"/>
                </a:solidFill>
                <a:latin typeface="Calibri"/>
                <a:cs typeface="Calibri"/>
              </a:rPr>
              <a:t>https://</a:t>
            </a:r>
            <a:r>
              <a:rPr sz="3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www.ncbi.nlm.nih.gov/pmc/articles/PMC2967260/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45"/>
              </a:spcBef>
              <a:tabLst>
                <a:tab pos="10106025" algn="l"/>
              </a:tabLst>
            </a:pPr>
            <a:r>
              <a:rPr sz="4550" b="1" u="sng" spc="-80" dirty="0">
                <a:uFill>
                  <a:solidFill>
                    <a:srgbClr val="AC0000"/>
                  </a:solidFill>
                </a:uFill>
                <a:latin typeface="Cambria"/>
                <a:cs typeface="Cambria"/>
              </a:rPr>
              <a:t>BIOMEDICAL</a:t>
            </a:r>
            <a:r>
              <a:rPr sz="4550" b="1" u="sng" spc="-260" dirty="0">
                <a:uFill>
                  <a:solidFill>
                    <a:srgbClr val="AC0000"/>
                  </a:solidFill>
                </a:uFill>
                <a:latin typeface="Cambria"/>
                <a:cs typeface="Cambria"/>
              </a:rPr>
              <a:t> </a:t>
            </a:r>
            <a:r>
              <a:rPr sz="4550" b="1" u="sng" spc="-10" dirty="0">
                <a:uFill>
                  <a:solidFill>
                    <a:srgbClr val="AC0000"/>
                  </a:solidFill>
                </a:uFill>
                <a:latin typeface="Cambria"/>
                <a:cs typeface="Cambria"/>
              </a:rPr>
              <a:t>ETHICS</a:t>
            </a:r>
            <a:r>
              <a:rPr sz="4550" b="1" u="sng" dirty="0">
                <a:uFill>
                  <a:solidFill>
                    <a:srgbClr val="AC0000"/>
                  </a:solidFill>
                </a:uFill>
                <a:latin typeface="Cambria"/>
                <a:cs typeface="Cambria"/>
              </a:rPr>
              <a:t>	</a:t>
            </a:r>
            <a:endParaRPr sz="455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20400" y="0"/>
            <a:ext cx="137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u="sng" spc="-10" dirty="0">
                <a:uFill>
                  <a:solidFill>
                    <a:srgbClr val="AC0000"/>
                  </a:solidFill>
                </a:uFill>
                <a:latin typeface="Cambria"/>
                <a:cs typeface="Cambria"/>
              </a:rPr>
              <a:t>ETHICS</a:t>
            </a:r>
            <a:endParaRPr lang="en-US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5936" y="5303520"/>
            <a:ext cx="4658360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b="1" spc="-434" dirty="0">
                <a:latin typeface="Cambria"/>
                <a:cs typeface="Cambria"/>
              </a:rPr>
              <a:t>F</a:t>
            </a:r>
            <a:r>
              <a:rPr sz="4550" b="1" spc="-145" dirty="0">
                <a:latin typeface="Cambria"/>
                <a:cs typeface="Cambria"/>
              </a:rPr>
              <a:t>A</a:t>
            </a:r>
            <a:r>
              <a:rPr sz="4550" b="1" spc="-50" dirty="0">
                <a:latin typeface="Cambria"/>
                <a:cs typeface="Cambria"/>
              </a:rPr>
              <a:t>M</a:t>
            </a:r>
            <a:r>
              <a:rPr sz="4550" b="1" spc="-105" dirty="0">
                <a:latin typeface="Cambria"/>
                <a:cs typeface="Cambria"/>
              </a:rPr>
              <a:t>I</a:t>
            </a:r>
            <a:r>
              <a:rPr sz="4550" b="1" spc="-625" dirty="0">
                <a:latin typeface="Cambria"/>
                <a:cs typeface="Cambria"/>
              </a:rPr>
              <a:t>L</a:t>
            </a:r>
            <a:r>
              <a:rPr sz="4550" b="1" dirty="0">
                <a:latin typeface="Cambria"/>
                <a:cs typeface="Cambria"/>
              </a:rPr>
              <a:t>Y</a:t>
            </a:r>
            <a:r>
              <a:rPr sz="4550" b="1" spc="-175" dirty="0">
                <a:latin typeface="Cambria"/>
                <a:cs typeface="Cambria"/>
              </a:rPr>
              <a:t> </a:t>
            </a:r>
            <a:r>
              <a:rPr sz="4550" b="1" spc="-40" dirty="0">
                <a:latin typeface="Cambria"/>
                <a:cs typeface="Cambria"/>
              </a:rPr>
              <a:t>MEDICINE</a:t>
            </a:r>
            <a:endParaRPr sz="45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875" y="814006"/>
            <a:ext cx="9074785" cy="413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5080" indent="-344170">
              <a:lnSpc>
                <a:spcPct val="100099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Patients</a:t>
            </a:r>
            <a:r>
              <a:rPr sz="2400" spc="-9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D2B1F"/>
                </a:solidFill>
                <a:latin typeface="Arial MT"/>
                <a:cs typeface="Arial MT"/>
              </a:rPr>
              <a:t>attending</a:t>
            </a:r>
            <a:r>
              <a:rPr sz="2400" spc="-10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an</a:t>
            </a:r>
            <a:r>
              <a:rPr sz="2400" spc="-8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emergency</a:t>
            </a:r>
            <a:r>
              <a:rPr sz="2400" spc="-8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department</a:t>
            </a:r>
            <a:r>
              <a:rPr sz="2400" spc="-10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(ED)</a:t>
            </a:r>
            <a:r>
              <a:rPr sz="2400" spc="-7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are</a:t>
            </a:r>
            <a:r>
              <a:rPr sz="2400" spc="-9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entitled</a:t>
            </a:r>
            <a:r>
              <a:rPr sz="2400" spc="-7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2D2B1F"/>
                </a:solidFill>
                <a:latin typeface="Arial MT"/>
                <a:cs typeface="Arial MT"/>
              </a:rPr>
              <a:t>to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assume</a:t>
            </a:r>
            <a:r>
              <a:rPr sz="2400" spc="-7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that</a:t>
            </a:r>
            <a:r>
              <a:rPr sz="2400" spc="-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they</a:t>
            </a:r>
            <a:r>
              <a:rPr sz="2400" spc="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will</a:t>
            </a:r>
            <a:r>
              <a:rPr sz="2400" spc="-4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be</a:t>
            </a:r>
            <a:r>
              <a:rPr sz="2400" spc="-3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treated</a:t>
            </a:r>
            <a:r>
              <a:rPr sz="2400" spc="-9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in</a:t>
            </a:r>
            <a:r>
              <a:rPr sz="2400" spc="-2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accordance</a:t>
            </a:r>
            <a:r>
              <a:rPr sz="2400" spc="-2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with</a:t>
            </a:r>
            <a:r>
              <a:rPr sz="2400" spc="-4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the</a:t>
            </a:r>
            <a:r>
              <a:rPr sz="2400" spc="-4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D2B1F"/>
                </a:solidFill>
                <a:latin typeface="Arial MT"/>
                <a:cs typeface="Arial MT"/>
              </a:rPr>
              <a:t>best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available</a:t>
            </a:r>
            <a:r>
              <a:rPr sz="2400" spc="-10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D2B1F"/>
                </a:solidFill>
                <a:latin typeface="Arial MT"/>
                <a:cs typeface="Arial MT"/>
              </a:rPr>
              <a:t>evidence.</a:t>
            </a:r>
            <a:r>
              <a:rPr sz="2400" spc="-14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The</a:t>
            </a:r>
            <a:r>
              <a:rPr sz="2400" spc="-8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emergency</a:t>
            </a:r>
            <a:r>
              <a:rPr sz="2400" spc="-8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physician</a:t>
            </a:r>
            <a:r>
              <a:rPr sz="2400" spc="-7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(EP)</a:t>
            </a:r>
            <a:r>
              <a:rPr sz="2400" spc="-7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has</a:t>
            </a:r>
            <a:r>
              <a:rPr sz="2400" spc="-7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50" dirty="0">
                <a:solidFill>
                  <a:srgbClr val="2D2B1F"/>
                </a:solidFill>
                <a:latin typeface="Arial MT"/>
                <a:cs typeface="Arial MT"/>
              </a:rPr>
              <a:t>a </a:t>
            </a:r>
            <a:r>
              <a:rPr sz="2400" spc="-10" dirty="0">
                <a:solidFill>
                  <a:srgbClr val="2D2B1F"/>
                </a:solidFill>
                <a:latin typeface="Arial MT"/>
                <a:cs typeface="Arial MT"/>
              </a:rPr>
              <a:t>responsibility</a:t>
            </a:r>
            <a:r>
              <a:rPr sz="2400" spc="-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to</a:t>
            </a:r>
            <a:r>
              <a:rPr sz="2400" spc="-6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expand</a:t>
            </a:r>
            <a:r>
              <a:rPr sz="2400" spc="-4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the</a:t>
            </a:r>
            <a:r>
              <a:rPr sz="2400" spc="-6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fund</a:t>
            </a:r>
            <a:r>
              <a:rPr sz="2400" spc="-12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2400" spc="-6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D2B1F"/>
                </a:solidFill>
                <a:latin typeface="Arial MT"/>
                <a:cs typeface="Arial MT"/>
              </a:rPr>
              <a:t>knowledge</a:t>
            </a:r>
            <a:r>
              <a:rPr sz="2400" spc="-3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that</a:t>
            </a:r>
            <a:r>
              <a:rPr sz="2400" spc="-7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D2B1F"/>
                </a:solidFill>
                <a:latin typeface="Arial MT"/>
                <a:cs typeface="Arial MT"/>
              </a:rPr>
              <a:t>underpins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best</a:t>
            </a:r>
            <a:r>
              <a:rPr sz="2400" spc="-14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evidence</a:t>
            </a:r>
            <a:r>
              <a:rPr sz="2400" spc="-9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by</a:t>
            </a:r>
            <a:r>
              <a:rPr sz="2400" spc="-6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means</a:t>
            </a:r>
            <a:r>
              <a:rPr sz="2400" spc="-6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2400" spc="-5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clinical</a:t>
            </a:r>
            <a:r>
              <a:rPr sz="2400" spc="-8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studies</a:t>
            </a:r>
            <a:r>
              <a:rPr sz="2400" spc="-9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2400" spc="-5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new</a:t>
            </a:r>
            <a:r>
              <a:rPr sz="2400" spc="-7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D2B1F"/>
                </a:solidFill>
                <a:latin typeface="Arial MT"/>
                <a:cs typeface="Arial MT"/>
              </a:rPr>
              <a:t>technologies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and</a:t>
            </a:r>
            <a:r>
              <a:rPr sz="2400" spc="-10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D2B1F"/>
                </a:solidFill>
                <a:latin typeface="Arial MT"/>
                <a:cs typeface="Arial MT"/>
              </a:rPr>
              <a:t>interventions:</a:t>
            </a:r>
            <a:endParaRPr sz="2400">
              <a:latin typeface="Arial MT"/>
              <a:cs typeface="Arial MT"/>
            </a:endParaRPr>
          </a:p>
          <a:p>
            <a:pPr marL="470534" marR="49530" indent="-458470">
              <a:lnSpc>
                <a:spcPct val="99700"/>
              </a:lnSpc>
              <a:spcBef>
                <a:spcPts val="655"/>
              </a:spcBef>
              <a:buClr>
                <a:srgbClr val="C00000"/>
              </a:buClr>
              <a:buFont typeface="Wingdings"/>
              <a:buChar char=""/>
              <a:tabLst>
                <a:tab pos="470534" algn="l"/>
              </a:tabLst>
            </a:pP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NSAIDs</a:t>
            </a:r>
            <a:r>
              <a:rPr sz="2400" spc="-4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,</a:t>
            </a:r>
            <a:r>
              <a:rPr sz="2400" spc="-95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such</a:t>
            </a:r>
            <a:r>
              <a:rPr sz="2400" spc="-2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as</a:t>
            </a:r>
            <a:r>
              <a:rPr sz="2400" spc="-4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40C28"/>
                </a:solidFill>
                <a:latin typeface="Arial MT"/>
                <a:cs typeface="Arial MT"/>
              </a:rPr>
              <a:t>ibuprofen,</a:t>
            </a:r>
            <a:r>
              <a:rPr sz="2400" spc="-2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help</a:t>
            </a:r>
            <a:r>
              <a:rPr sz="2400" spc="-55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40C28"/>
                </a:solidFill>
                <a:latin typeface="Arial MT"/>
                <a:cs typeface="Arial MT"/>
              </a:rPr>
              <a:t>decrease</a:t>
            </a:r>
            <a:r>
              <a:rPr sz="2400" spc="-105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swelling,</a:t>
            </a:r>
            <a:r>
              <a:rPr sz="2400" spc="-7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pain,</a:t>
            </a:r>
            <a:r>
              <a:rPr sz="2400" spc="-7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040C28"/>
                </a:solidFill>
                <a:latin typeface="Arial MT"/>
                <a:cs typeface="Arial MT"/>
              </a:rPr>
              <a:t>and </a:t>
            </a:r>
            <a:r>
              <a:rPr sz="2400" spc="-45" dirty="0">
                <a:solidFill>
                  <a:srgbClr val="040C28"/>
                </a:solidFill>
                <a:latin typeface="Arial MT"/>
                <a:cs typeface="Arial MT"/>
              </a:rPr>
              <a:t>fever</a:t>
            </a:r>
            <a:r>
              <a:rPr sz="2400" spc="-45" dirty="0">
                <a:solidFill>
                  <a:srgbClr val="4D5154"/>
                </a:solidFill>
                <a:latin typeface="Arial MT"/>
                <a:cs typeface="Arial MT"/>
              </a:rPr>
              <a:t>.</a:t>
            </a:r>
            <a:r>
              <a:rPr sz="2400" spc="-125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This</a:t>
            </a:r>
            <a:r>
              <a:rPr sz="2400" spc="-4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medicine</a:t>
            </a:r>
            <a:r>
              <a:rPr sz="2400" spc="-85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is available</a:t>
            </a:r>
            <a:r>
              <a:rPr sz="2400" spc="-5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with</a:t>
            </a:r>
            <a:r>
              <a:rPr sz="2400" spc="-35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or</a:t>
            </a:r>
            <a:r>
              <a:rPr sz="2400" spc="-25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without</a:t>
            </a:r>
            <a:r>
              <a:rPr sz="2400" spc="-85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a</a:t>
            </a:r>
            <a:r>
              <a:rPr sz="2400" spc="1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doctor's</a:t>
            </a:r>
            <a:r>
              <a:rPr sz="2400" spc="-5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D5154"/>
                </a:solidFill>
                <a:latin typeface="Arial MT"/>
                <a:cs typeface="Arial MT"/>
              </a:rPr>
              <a:t>order.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NSAIDs</a:t>
            </a:r>
            <a:r>
              <a:rPr sz="2400" spc="-7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can</a:t>
            </a:r>
            <a:r>
              <a:rPr sz="2400" spc="-35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cause</a:t>
            </a:r>
            <a:r>
              <a:rPr sz="2400" spc="-55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stomach</a:t>
            </a:r>
            <a:r>
              <a:rPr sz="2400" spc="-9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bleeding</a:t>
            </a:r>
            <a:r>
              <a:rPr sz="2400" spc="-9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or</a:t>
            </a:r>
            <a:r>
              <a:rPr sz="2400" spc="-8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kidney</a:t>
            </a:r>
            <a:r>
              <a:rPr sz="2400" spc="-4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problems</a:t>
            </a:r>
            <a:r>
              <a:rPr sz="2400" spc="-5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4D5154"/>
                </a:solidFill>
                <a:latin typeface="Arial MT"/>
                <a:cs typeface="Arial MT"/>
              </a:rPr>
              <a:t>in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certain</a:t>
            </a:r>
            <a:r>
              <a:rPr sz="2400" spc="-65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people.</a:t>
            </a:r>
            <a:r>
              <a:rPr sz="2400" spc="-4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If</a:t>
            </a:r>
            <a:r>
              <a:rPr sz="2400" spc="-45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you</a:t>
            </a:r>
            <a:r>
              <a:rPr sz="2400" spc="-2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take</a:t>
            </a:r>
            <a:r>
              <a:rPr sz="2400" spc="-12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blood</a:t>
            </a:r>
            <a:r>
              <a:rPr sz="2400" spc="-3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thinner</a:t>
            </a:r>
            <a:r>
              <a:rPr sz="2400" spc="-55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medicine,</a:t>
            </a:r>
            <a:r>
              <a:rPr sz="2400" spc="-4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always</a:t>
            </a:r>
            <a:r>
              <a:rPr sz="2400" spc="-11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ask</a:t>
            </a:r>
            <a:r>
              <a:rPr sz="2400" spc="-5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4D5154"/>
                </a:solidFill>
                <a:latin typeface="Arial MT"/>
                <a:cs typeface="Arial MT"/>
              </a:rPr>
              <a:t>if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NSAIDs</a:t>
            </a:r>
            <a:r>
              <a:rPr sz="2400" spc="-5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are</a:t>
            </a:r>
            <a:r>
              <a:rPr sz="2400" spc="-20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safe</a:t>
            </a:r>
            <a:r>
              <a:rPr sz="2400" spc="-95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4"/>
                </a:solidFill>
                <a:latin typeface="Arial MT"/>
                <a:cs typeface="Arial MT"/>
              </a:rPr>
              <a:t>for</a:t>
            </a:r>
            <a:r>
              <a:rPr sz="2400" spc="-75" dirty="0">
                <a:solidFill>
                  <a:srgbClr val="4D5154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4D5154"/>
                </a:solidFill>
                <a:latin typeface="Arial MT"/>
                <a:cs typeface="Arial MT"/>
              </a:rPr>
              <a:t>you.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8400" y="0"/>
            <a:ext cx="2106706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Family  Medicine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525" y="1009650"/>
            <a:ext cx="8629650" cy="483870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75DBF4C0-73A2-D685-01AC-D329E8377F5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200" y="0"/>
            <a:ext cx="10668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8686800" cy="3435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Access Digital Library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054656"/>
            <a:ext cx="6966124" cy="366034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1. Go to the website of HEC National Digital Library.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2. On Home Page, click on the INSTITUTES.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3. A page will appear showing the universities from Public and Private Sector and other Institutes which have access to HEC National Digital Library HNDL.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4. Select your desired Institute.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5. A page will appear showing the resources of the institution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6. Journals and Researches will appear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7. You can find a Journal by clicking on JOURNALS AND DATABASE and enter a keyword to search for your desired journal.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C2A88040-A885-84F6-1350-7693E18E11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200" y="0"/>
            <a:ext cx="10668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9630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787144" cy="4894901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Principles 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r>
              <a:rPr lang="en-US" sz="3600" dirty="0"/>
              <a:t>Practical Manual Of Forensic Medicine 			</a:t>
            </a:r>
          </a:p>
          <a:p>
            <a:pPr marL="0" indent="0">
              <a:buNone/>
            </a:pPr>
            <a:r>
              <a:rPr lang="en-US" sz="3600" dirty="0"/>
              <a:t>   &amp; 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2286000"/>
            <a:ext cx="1930400" cy="1846868"/>
          </a:xfrm>
          <a:prstGeom prst="rect">
            <a:avLst/>
          </a:prstGeom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6ED5D359-9945-3D57-46CE-41E9CB847BC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200" y="0"/>
            <a:ext cx="1066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THANK</a:t>
            </a:r>
            <a:r>
              <a:rPr spc="-285" dirty="0"/>
              <a:t> </a:t>
            </a:r>
            <a:r>
              <a:rPr spc="-100" dirty="0"/>
              <a:t>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0409" y="880681"/>
            <a:ext cx="365696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0" dirty="0">
                <a:solidFill>
                  <a:srgbClr val="242424"/>
                </a:solidFill>
                <a:latin typeface="Impact"/>
                <a:cs typeface="Impact"/>
              </a:rPr>
              <a:t>Motto</a:t>
            </a:r>
            <a:r>
              <a:rPr sz="5400" b="0" spc="-120" dirty="0">
                <a:solidFill>
                  <a:srgbClr val="242424"/>
                </a:solidFill>
                <a:latin typeface="Impact"/>
                <a:cs typeface="Impact"/>
              </a:rPr>
              <a:t> </a:t>
            </a:r>
            <a:r>
              <a:rPr sz="5400" b="0" dirty="0">
                <a:solidFill>
                  <a:srgbClr val="242424"/>
                </a:solidFill>
                <a:latin typeface="Impact"/>
                <a:cs typeface="Impact"/>
              </a:rPr>
              <a:t>of</a:t>
            </a:r>
            <a:r>
              <a:rPr sz="5400" b="0" spc="-114" dirty="0">
                <a:solidFill>
                  <a:srgbClr val="242424"/>
                </a:solidFill>
                <a:latin typeface="Impact"/>
                <a:cs typeface="Impact"/>
              </a:rPr>
              <a:t> </a:t>
            </a:r>
            <a:r>
              <a:rPr sz="5400" b="0" spc="-25" dirty="0">
                <a:solidFill>
                  <a:srgbClr val="242424"/>
                </a:solidFill>
                <a:latin typeface="Impact"/>
                <a:cs typeface="Impact"/>
              </a:rPr>
              <a:t>RMU</a:t>
            </a:r>
            <a:endParaRPr sz="5400">
              <a:latin typeface="Impact"/>
              <a:cs typeface="Impac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5750" y="1809750"/>
            <a:ext cx="3848100" cy="40957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200" y="0"/>
            <a:ext cx="10668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90550" y="561975"/>
            <a:ext cx="8086725" cy="1581150"/>
            <a:chOff x="590550" y="561975"/>
            <a:chExt cx="8086725" cy="15811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750" y="561975"/>
              <a:ext cx="8010525" cy="10382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550" y="1104900"/>
              <a:ext cx="4781550" cy="10382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1855" y="722630"/>
            <a:ext cx="7475220" cy="11283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80645">
              <a:lnSpc>
                <a:spcPct val="100800"/>
              </a:lnSpc>
              <a:spcBef>
                <a:spcPts val="70"/>
              </a:spcBef>
            </a:pPr>
            <a:r>
              <a:rPr sz="3600" b="0" dirty="0">
                <a:solidFill>
                  <a:srgbClr val="000000"/>
                </a:solidFill>
                <a:latin typeface="Impact"/>
                <a:cs typeface="Impact"/>
              </a:rPr>
              <a:t>Vision</a:t>
            </a:r>
            <a:r>
              <a:rPr sz="3600" b="0" spc="-6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3600" b="0" dirty="0">
                <a:solidFill>
                  <a:srgbClr val="000000"/>
                </a:solidFill>
                <a:latin typeface="Impact"/>
                <a:cs typeface="Impact"/>
              </a:rPr>
              <a:t>of</a:t>
            </a:r>
            <a:r>
              <a:rPr sz="3600" b="0" spc="-4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3600" b="0" dirty="0">
                <a:solidFill>
                  <a:srgbClr val="000000"/>
                </a:solidFill>
                <a:latin typeface="Impact"/>
                <a:cs typeface="Impact"/>
              </a:rPr>
              <a:t>Rawalpindi</a:t>
            </a:r>
            <a:r>
              <a:rPr sz="3600" b="0" spc="-45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Impact"/>
                <a:cs typeface="Impact"/>
              </a:rPr>
              <a:t>Medical</a:t>
            </a:r>
            <a:r>
              <a:rPr sz="3600" b="0" spc="-75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Impact"/>
                <a:cs typeface="Impact"/>
              </a:rPr>
              <a:t>University </a:t>
            </a:r>
            <a:r>
              <a:rPr sz="3600" b="0" dirty="0">
                <a:solidFill>
                  <a:srgbClr val="000000"/>
                </a:solidFill>
                <a:latin typeface="Impact"/>
                <a:cs typeface="Impact"/>
              </a:rPr>
              <a:t>The</a:t>
            </a:r>
            <a:r>
              <a:rPr sz="3600" b="0" spc="-3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3600" b="0" dirty="0">
                <a:solidFill>
                  <a:srgbClr val="000000"/>
                </a:solidFill>
                <a:latin typeface="Impact"/>
                <a:cs typeface="Impact"/>
              </a:rPr>
              <a:t>Dream/</a:t>
            </a:r>
            <a:r>
              <a:rPr sz="3600" b="0" spc="-6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Impact"/>
                <a:cs typeface="Impact"/>
              </a:rPr>
              <a:t>Tomorrow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7255" y="3131311"/>
            <a:ext cx="9196070" cy="13512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135" dirty="0">
                <a:solidFill>
                  <a:srgbClr val="2E2E2E"/>
                </a:solidFill>
                <a:latin typeface="Times New Roman"/>
                <a:cs typeface="Times New Roman"/>
              </a:rPr>
              <a:t>To</a:t>
            </a:r>
            <a:r>
              <a:rPr sz="2400" spc="-10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impart</a:t>
            </a:r>
            <a:r>
              <a:rPr sz="2400" spc="-9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evidence</a:t>
            </a:r>
            <a:r>
              <a:rPr sz="2400" spc="-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based</a:t>
            </a:r>
            <a:r>
              <a:rPr sz="24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research</a:t>
            </a:r>
            <a:r>
              <a:rPr sz="2400" spc="-7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oriented</a:t>
            </a:r>
            <a:r>
              <a:rPr sz="2400" spc="-5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medical</a:t>
            </a:r>
            <a:r>
              <a:rPr sz="24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education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135" dirty="0">
                <a:solidFill>
                  <a:srgbClr val="2E2E2E"/>
                </a:solidFill>
                <a:latin typeface="Times New Roman"/>
                <a:cs typeface="Times New Roman"/>
              </a:rPr>
              <a:t>To</a:t>
            </a:r>
            <a:r>
              <a:rPr sz="2400" spc="-10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provide</a:t>
            </a:r>
            <a:r>
              <a:rPr sz="2400" spc="-6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best</a:t>
            </a:r>
            <a:r>
              <a:rPr sz="2400" spc="-9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possible</a:t>
            </a:r>
            <a:r>
              <a:rPr sz="24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patient</a:t>
            </a:r>
            <a:r>
              <a:rPr sz="2400" spc="-4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E2E2E"/>
                </a:solidFill>
                <a:latin typeface="Times New Roman"/>
                <a:cs typeface="Times New Roman"/>
              </a:rPr>
              <a:t>care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135" dirty="0">
                <a:solidFill>
                  <a:srgbClr val="2E2E2E"/>
                </a:solidFill>
                <a:latin typeface="Times New Roman"/>
                <a:cs typeface="Times New Roman"/>
              </a:rPr>
              <a:t>To</a:t>
            </a:r>
            <a:r>
              <a:rPr sz="2400" spc="-9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inculcate</a:t>
            </a:r>
            <a:r>
              <a:rPr sz="2400" spc="-2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the</a:t>
            </a:r>
            <a:r>
              <a:rPr sz="24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values</a:t>
            </a:r>
            <a:r>
              <a:rPr sz="2400" spc="-7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 mutual</a:t>
            </a:r>
            <a:r>
              <a:rPr sz="2400" spc="-10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respect</a:t>
            </a:r>
            <a:r>
              <a:rPr sz="2400" spc="-3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and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ethical</a:t>
            </a:r>
            <a:r>
              <a:rPr sz="2400" spc="-50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practice</a:t>
            </a:r>
            <a:r>
              <a:rPr sz="2400" spc="-25" dirty="0">
                <a:solidFill>
                  <a:srgbClr val="2E2E2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E2E"/>
                </a:solidFill>
                <a:latin typeface="Times New Roman"/>
                <a:cs typeface="Times New Roman"/>
              </a:rPr>
              <a:t>of </a:t>
            </a:r>
            <a:r>
              <a:rPr sz="2400" spc="-10" dirty="0">
                <a:solidFill>
                  <a:srgbClr val="2E2E2E"/>
                </a:solidFill>
                <a:latin typeface="Times New Roman"/>
                <a:cs typeface="Times New Roman"/>
              </a:rPr>
              <a:t>medicine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96625" y="-3510"/>
            <a:ext cx="1095375" cy="3559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010" y="460438"/>
            <a:ext cx="116776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-20" dirty="0">
                <a:solidFill>
                  <a:srgbClr val="242424"/>
                </a:solidFill>
                <a:latin typeface="Impact"/>
                <a:cs typeface="Impact"/>
              </a:rPr>
              <a:t>Prof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1725" y="460438"/>
            <a:ext cx="501332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0" dirty="0">
                <a:solidFill>
                  <a:srgbClr val="242424"/>
                </a:solidFill>
                <a:latin typeface="Impact"/>
                <a:cs typeface="Impact"/>
              </a:rPr>
              <a:t>U</a:t>
            </a:r>
            <a:r>
              <a:rPr sz="5400" b="0" dirty="0">
                <a:solidFill>
                  <a:srgbClr val="242424"/>
                </a:solidFill>
                <a:latin typeface="Impact"/>
                <a:cs typeface="Impact"/>
              </a:rPr>
              <a:t>mar’s</a:t>
            </a:r>
            <a:r>
              <a:rPr sz="5400" b="0" spc="-140" dirty="0">
                <a:solidFill>
                  <a:srgbClr val="242424"/>
                </a:solidFill>
                <a:latin typeface="Impact"/>
                <a:cs typeface="Impact"/>
              </a:rPr>
              <a:t> </a:t>
            </a:r>
            <a:r>
              <a:rPr sz="5400" b="0" dirty="0">
                <a:solidFill>
                  <a:srgbClr val="242424"/>
                </a:solidFill>
                <a:latin typeface="Impact"/>
                <a:cs typeface="Impact"/>
              </a:rPr>
              <a:t>LGIS</a:t>
            </a:r>
            <a:r>
              <a:rPr sz="5400" b="0" spc="-114" dirty="0">
                <a:solidFill>
                  <a:srgbClr val="242424"/>
                </a:solidFill>
                <a:latin typeface="Impact"/>
                <a:cs typeface="Impact"/>
              </a:rPr>
              <a:t> </a:t>
            </a:r>
            <a:r>
              <a:rPr sz="5400" b="0" spc="-10" dirty="0">
                <a:solidFill>
                  <a:srgbClr val="242424"/>
                </a:solidFill>
                <a:latin typeface="Impact"/>
                <a:cs typeface="Impact"/>
              </a:rPr>
              <a:t>Model</a:t>
            </a:r>
            <a:endParaRPr sz="540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6325" y="1466850"/>
            <a:ext cx="8743950" cy="4448175"/>
            <a:chOff x="1076325" y="1466850"/>
            <a:chExt cx="8743950" cy="44481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375" y="1485900"/>
              <a:ext cx="8705850" cy="44100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85850" y="1476375"/>
              <a:ext cx="8724900" cy="4429125"/>
            </a:xfrm>
            <a:custGeom>
              <a:avLst/>
              <a:gdLst/>
              <a:ahLst/>
              <a:cxnLst/>
              <a:rect l="l" t="t" r="r" b="b"/>
              <a:pathLst>
                <a:path w="8724900" h="4429125">
                  <a:moveTo>
                    <a:pt x="0" y="4429125"/>
                  </a:moveTo>
                  <a:lnTo>
                    <a:pt x="8724900" y="4429125"/>
                  </a:lnTo>
                  <a:lnTo>
                    <a:pt x="8724900" y="0"/>
                  </a:lnTo>
                  <a:lnTo>
                    <a:pt x="0" y="0"/>
                  </a:lnTo>
                  <a:lnTo>
                    <a:pt x="0" y="44291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200" y="0"/>
            <a:ext cx="10668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2"/>
            <a:ext cx="10058400" cy="553998"/>
          </a:xfrm>
        </p:spPr>
        <p:txBody>
          <a:bodyPr/>
          <a:lstStyle/>
          <a:p>
            <a:r>
              <a:rPr lang="en-US" sz="3600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3"/>
            <a:ext cx="10972800" cy="443198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ell MT" pitchFamily="18" charset="0"/>
              </a:rPr>
              <a:t>Learning Objectives </a:t>
            </a:r>
          </a:p>
          <a:p>
            <a:r>
              <a:rPr lang="en-US" sz="3200" dirty="0">
                <a:latin typeface="Bell MT" pitchFamily="18" charset="0"/>
              </a:rPr>
              <a:t>Core concept </a:t>
            </a:r>
            <a:r>
              <a:rPr lang="en-US" sz="3200" i="1" dirty="0">
                <a:latin typeface="Bell MT" pitchFamily="18" charset="0"/>
              </a:rPr>
              <a:t>70 %</a:t>
            </a:r>
          </a:p>
          <a:p>
            <a:r>
              <a:rPr lang="en-US" sz="3200" dirty="0">
                <a:latin typeface="Bell MT" pitchFamily="18" charset="0"/>
              </a:rPr>
              <a:t>Horizontal integration related to Pathology and Pharmacology </a:t>
            </a:r>
            <a:r>
              <a:rPr lang="en-US" sz="3200" i="1" dirty="0">
                <a:latin typeface="Bell MT" pitchFamily="18" charset="0"/>
              </a:rPr>
              <a:t>15 %(if applicable)</a:t>
            </a:r>
          </a:p>
          <a:p>
            <a:r>
              <a:rPr lang="en-US" sz="32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3200" i="1" dirty="0">
                <a:latin typeface="Bell MT" pitchFamily="18" charset="0"/>
              </a:rPr>
              <a:t>10%</a:t>
            </a:r>
          </a:p>
          <a:p>
            <a:r>
              <a:rPr lang="en-US" sz="3200" dirty="0">
                <a:latin typeface="Bell MT" pitchFamily="18" charset="0"/>
              </a:rPr>
              <a:t>Research article relevant to the topic </a:t>
            </a:r>
            <a:r>
              <a:rPr lang="en-US" sz="3200" i="1" dirty="0">
                <a:latin typeface="Bell MT" pitchFamily="18" charset="0"/>
              </a:rPr>
              <a:t>3%</a:t>
            </a:r>
          </a:p>
          <a:p>
            <a:r>
              <a:rPr lang="en-US" sz="3200" dirty="0">
                <a:latin typeface="Bell MT" pitchFamily="18" charset="0"/>
              </a:rPr>
              <a:t>Ethics and family medicine </a:t>
            </a:r>
            <a:r>
              <a:rPr lang="en-US" sz="3200" i="1" dirty="0">
                <a:latin typeface="Bell MT" pitchFamily="18" charset="0"/>
              </a:rPr>
              <a:t>2%</a:t>
            </a: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200" y="-29562"/>
            <a:ext cx="1066800" cy="6391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6150" y="0"/>
            <a:ext cx="1085850" cy="609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2350" y="5287009"/>
            <a:ext cx="1008380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070465" algn="l"/>
              </a:tabLst>
            </a:pPr>
            <a:r>
              <a:rPr sz="5400" u="heavy" spc="-380" dirty="0">
                <a:solidFill>
                  <a:srgbClr val="242424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dirty="0">
                <a:solidFill>
                  <a:srgbClr val="242424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LEARNING</a:t>
            </a:r>
            <a:r>
              <a:rPr sz="5400" u="heavy" spc="-130" dirty="0">
                <a:solidFill>
                  <a:srgbClr val="242424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-10" dirty="0">
                <a:solidFill>
                  <a:srgbClr val="242424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OBJECTIVES:</a:t>
            </a:r>
            <a:r>
              <a:rPr sz="5400" u="heavy" dirty="0">
                <a:solidFill>
                  <a:srgbClr val="242424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3944" y="1465897"/>
            <a:ext cx="7103745" cy="186055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433705">
              <a:lnSpc>
                <a:spcPts val="2850"/>
              </a:lnSpc>
              <a:spcBef>
                <a:spcPts val="220"/>
              </a:spcBef>
            </a:pPr>
            <a:r>
              <a:rPr sz="2400" dirty="0">
                <a:latin typeface="Calibri"/>
                <a:cs typeface="Calibri"/>
              </a:rPr>
              <a:t>Describe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different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punctured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calculation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punctured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wound.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30"/>
              </a:lnSpc>
            </a:pPr>
            <a:r>
              <a:rPr sz="2400" dirty="0">
                <a:latin typeface="Calibri"/>
                <a:cs typeface="Calibri"/>
              </a:rPr>
              <a:t>Briefly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describe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features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Stab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wound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sz="2400" spc="-10" dirty="0">
                <a:latin typeface="Calibri"/>
                <a:cs typeface="Calibri"/>
              </a:rPr>
              <a:t>State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medico-</a:t>
            </a:r>
            <a:r>
              <a:rPr sz="2400" dirty="0">
                <a:latin typeface="Calibri"/>
                <a:cs typeface="Calibri"/>
              </a:rPr>
              <a:t>legal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importance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Punctured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Stab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latin typeface="Calibri"/>
                <a:cs typeface="Calibri"/>
              </a:rPr>
              <a:t>wound.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6310" y="476249"/>
            <a:ext cx="31184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55" dirty="0">
                <a:latin typeface="Times New Roman"/>
                <a:cs typeface="Times New Roman"/>
              </a:rPr>
              <a:t>STAB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WOUNDS: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1050" y="1171575"/>
            <a:ext cx="2162175" cy="47910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6310" y="979106"/>
            <a:ext cx="10153015" cy="520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8369">
              <a:lnSpc>
                <a:spcPts val="2865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“Injury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caused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by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pointed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object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when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it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55"/>
              </a:lnSpc>
            </a:pPr>
            <a:r>
              <a:rPr sz="2400" b="1" dirty="0">
                <a:latin typeface="Times New Roman"/>
                <a:cs typeface="Times New Roman"/>
              </a:rPr>
              <a:t>driven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through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skin</a:t>
            </a:r>
            <a:endParaRPr sz="2400">
              <a:latin typeface="Times New Roman"/>
              <a:cs typeface="Times New Roman"/>
            </a:endParaRPr>
          </a:p>
          <a:p>
            <a:pPr marL="1844039">
              <a:lnSpc>
                <a:spcPts val="2870"/>
              </a:lnSpc>
            </a:pP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its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depth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is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greatest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b="1" spc="-10" dirty="0">
                <a:latin typeface="Times New Roman"/>
                <a:cs typeface="Times New Roman"/>
              </a:rPr>
              <a:t>dimension”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2400">
              <a:latin typeface="Times New Roman"/>
              <a:cs typeface="Times New Roman"/>
            </a:endParaRPr>
          </a:p>
          <a:p>
            <a:pPr marL="775970">
              <a:lnSpc>
                <a:spcPts val="2865"/>
              </a:lnSpc>
              <a:tabLst>
                <a:tab pos="2821305" algn="l"/>
              </a:tabLst>
            </a:pPr>
            <a:r>
              <a:rPr sz="2400" b="1" dirty="0">
                <a:latin typeface="Times New Roman"/>
                <a:cs typeface="Times New Roman"/>
              </a:rPr>
              <a:t>weapons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used;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knife,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dagger,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needle,</a:t>
            </a:r>
            <a:r>
              <a:rPr sz="2400" spc="-10" dirty="0">
                <a:latin typeface="Times New Roman"/>
                <a:cs typeface="Times New Roman"/>
              </a:rPr>
              <a:t> spear,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spc="-40" dirty="0">
                <a:latin typeface="Times New Roman"/>
                <a:cs typeface="Times New Roman"/>
              </a:rPr>
              <a:t>arrow,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scissors,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ice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pick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400">
              <a:latin typeface="Times New Roman"/>
              <a:cs typeface="Times New Roman"/>
            </a:endParaRPr>
          </a:p>
          <a:p>
            <a:pPr marL="311785">
              <a:lnSpc>
                <a:spcPts val="2830"/>
              </a:lnSpc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Types:</a:t>
            </a:r>
            <a:endParaRPr sz="2400">
              <a:latin typeface="Times New Roman"/>
              <a:cs typeface="Times New Roman"/>
            </a:endParaRPr>
          </a:p>
          <a:p>
            <a:pPr marL="546100" indent="-304800">
              <a:lnSpc>
                <a:spcPts val="2830"/>
              </a:lnSpc>
              <a:buAutoNum type="arabicPeriod"/>
              <a:tabLst>
                <a:tab pos="546100" algn="l"/>
              </a:tabLst>
            </a:pP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Penetrating</a:t>
            </a:r>
            <a:r>
              <a:rPr sz="2400" b="1" u="heavy" spc="-8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stab</a:t>
            </a:r>
            <a:r>
              <a:rPr sz="2400" b="1" u="heavy" spc="-9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wound</a:t>
            </a:r>
            <a:r>
              <a:rPr sz="2400" b="1" spc="-10" dirty="0">
                <a:solidFill>
                  <a:srgbClr val="006EC0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330575" lvl="1" indent="-266065">
              <a:lnSpc>
                <a:spcPct val="100000"/>
              </a:lnSpc>
              <a:spcBef>
                <a:spcPts val="50"/>
              </a:spcBef>
              <a:buAutoNum type="romanLcParenR"/>
              <a:tabLst>
                <a:tab pos="3330575" algn="l"/>
              </a:tabLst>
            </a:pP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weapon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enters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body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dirty="0">
                <a:latin typeface="Times New Roman"/>
                <a:cs typeface="Times New Roman"/>
              </a:rPr>
              <a:t>cavity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  <a:p>
            <a:pPr marL="3065145">
              <a:lnSpc>
                <a:spcPts val="2870"/>
              </a:lnSpc>
              <a:spcBef>
                <a:spcPts val="50"/>
              </a:spcBef>
            </a:pPr>
            <a:r>
              <a:rPr sz="2400" dirty="0">
                <a:latin typeface="Times New Roman"/>
                <a:cs typeface="Times New Roman"/>
              </a:rPr>
              <a:t>thorax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abdomen</a:t>
            </a:r>
            <a:endParaRPr sz="2400">
              <a:latin typeface="Times New Roman"/>
              <a:cs typeface="Times New Roman"/>
            </a:endParaRPr>
          </a:p>
          <a:p>
            <a:pPr marL="81915">
              <a:lnSpc>
                <a:spcPts val="2870"/>
              </a:lnSpc>
              <a:tabLst>
                <a:tab pos="3064510" algn="l"/>
                <a:tab pos="10139680" algn="l"/>
              </a:tabLst>
            </a:pP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	ii)</a:t>
            </a:r>
            <a:r>
              <a:rPr sz="2400" u="heavy" spc="-55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only</a:t>
            </a:r>
            <a:r>
              <a:rPr sz="2400" u="heavy" spc="-3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entry</a:t>
            </a:r>
            <a:r>
              <a:rPr sz="2400" u="heavy" spc="-3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wound</a:t>
            </a:r>
            <a:r>
              <a:rPr sz="2400" u="heavy" spc="-3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present</a:t>
            </a:r>
            <a:r>
              <a:rPr sz="2400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63224" y="0"/>
            <a:ext cx="1639533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6044" y="934719"/>
            <a:ext cx="31184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60" dirty="0">
                <a:latin typeface="Times New Roman"/>
                <a:cs typeface="Times New Roman"/>
              </a:rPr>
              <a:t>STAB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WOUNDS: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6044" y="1437703"/>
            <a:ext cx="8924925" cy="3348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indent="-304800">
              <a:lnSpc>
                <a:spcPts val="2865"/>
              </a:lnSpc>
              <a:spcBef>
                <a:spcPts val="100"/>
              </a:spcBef>
              <a:buAutoNum type="arabicPeriod" startAt="2"/>
              <a:tabLst>
                <a:tab pos="393065" algn="l"/>
              </a:tabLst>
            </a:pP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Perforating</a:t>
            </a:r>
            <a:r>
              <a:rPr sz="2400" b="1" u="heavy" spc="-7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stab</a:t>
            </a:r>
            <a:r>
              <a:rPr sz="2400" b="1" u="heavy" spc="-9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wound:</a:t>
            </a:r>
            <a:endParaRPr sz="2400">
              <a:latin typeface="Times New Roman"/>
              <a:cs typeface="Times New Roman"/>
            </a:endParaRPr>
          </a:p>
          <a:p>
            <a:pPr marL="3025140" lvl="1" indent="-266065">
              <a:lnSpc>
                <a:spcPts val="2855"/>
              </a:lnSpc>
              <a:buAutoNum type="romanLcParenR"/>
              <a:tabLst>
                <a:tab pos="3025140" algn="l"/>
              </a:tabLst>
            </a:pP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weapon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after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penetrating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3065780">
              <a:lnSpc>
                <a:spcPts val="2865"/>
              </a:lnSpc>
            </a:pPr>
            <a:r>
              <a:rPr sz="2400" dirty="0">
                <a:latin typeface="Times New Roman"/>
                <a:cs typeface="Times New Roman"/>
              </a:rPr>
              <a:t>tissues,comes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other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side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making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latin typeface="Times New Roman"/>
                <a:cs typeface="Times New Roman"/>
              </a:rPr>
              <a:t>exit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wound</a:t>
            </a:r>
            <a:endParaRPr sz="2400">
              <a:latin typeface="Times New Roman"/>
              <a:cs typeface="Times New Roman"/>
            </a:endParaRPr>
          </a:p>
          <a:p>
            <a:pPr marL="3407410" lvl="1" indent="-342265">
              <a:lnSpc>
                <a:spcPct val="100000"/>
              </a:lnSpc>
              <a:spcBef>
                <a:spcPts val="125"/>
              </a:spcBef>
              <a:buAutoNum type="romanLcParenR" startAt="2"/>
              <a:tabLst>
                <a:tab pos="3407410" algn="l"/>
              </a:tabLst>
            </a:pPr>
            <a:r>
              <a:rPr sz="2400" dirty="0">
                <a:latin typeface="Times New Roman"/>
                <a:cs typeface="Times New Roman"/>
              </a:rPr>
              <a:t>both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entry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exit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wound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present</a:t>
            </a:r>
            <a:endParaRPr sz="2400">
              <a:latin typeface="Times New Roman"/>
              <a:cs typeface="Times New Roman"/>
            </a:endParaRPr>
          </a:p>
          <a:p>
            <a:pPr marL="316865">
              <a:lnSpc>
                <a:spcPts val="2865"/>
              </a:lnSpc>
              <a:spcBef>
                <a:spcPts val="50"/>
              </a:spcBef>
            </a:pPr>
            <a:r>
              <a:rPr sz="2400" b="1" dirty="0">
                <a:solidFill>
                  <a:srgbClr val="006EC0"/>
                </a:solidFill>
                <a:latin typeface="Times New Roman"/>
                <a:cs typeface="Times New Roman"/>
              </a:rPr>
              <a:t>2.</a:t>
            </a:r>
            <a:r>
              <a:rPr sz="2400" b="1" spc="1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Punctured</a:t>
            </a:r>
            <a:r>
              <a:rPr sz="2400" b="1" u="heavy" spc="-9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stab</a:t>
            </a:r>
            <a:r>
              <a:rPr sz="2400" b="1" u="heavy" spc="-8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Times New Roman"/>
                <a:cs typeface="Times New Roman"/>
              </a:rPr>
              <a:t>wound:</a:t>
            </a:r>
            <a:endParaRPr sz="2400">
              <a:latin typeface="Times New Roman"/>
              <a:cs typeface="Times New Roman"/>
            </a:endParaRPr>
          </a:p>
          <a:p>
            <a:pPr marL="3331210" indent="-266065">
              <a:lnSpc>
                <a:spcPts val="2865"/>
              </a:lnSpc>
              <a:buAutoNum type="romanLcParenR"/>
              <a:tabLst>
                <a:tab pos="3331210" algn="l"/>
              </a:tabLst>
            </a:pPr>
            <a:r>
              <a:rPr sz="2400" dirty="0">
                <a:latin typeface="Times New Roman"/>
                <a:cs typeface="Times New Roman"/>
              </a:rPr>
              <a:t>made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pins,needles</a:t>
            </a:r>
            <a:endParaRPr sz="2400">
              <a:latin typeface="Times New Roman"/>
              <a:cs typeface="Times New Roman"/>
            </a:endParaRPr>
          </a:p>
          <a:p>
            <a:pPr marL="3407410" indent="-342265">
              <a:lnSpc>
                <a:spcPct val="100000"/>
              </a:lnSpc>
              <a:spcBef>
                <a:spcPts val="50"/>
              </a:spcBef>
              <a:buAutoNum type="romanLcParenR"/>
              <a:tabLst>
                <a:tab pos="3407410" algn="l"/>
              </a:tabLst>
            </a:pPr>
            <a:r>
              <a:rPr sz="2400" dirty="0">
                <a:latin typeface="Times New Roman"/>
                <a:cs typeface="Times New Roman"/>
              </a:rPr>
              <a:t>M/L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importance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Infanticide</a:t>
            </a:r>
            <a:endParaRPr sz="2400">
              <a:latin typeface="Times New Roman"/>
              <a:cs typeface="Times New Roman"/>
            </a:endParaRPr>
          </a:p>
          <a:p>
            <a:pPr marL="3495040" indent="-429895">
              <a:lnSpc>
                <a:spcPct val="100000"/>
              </a:lnSpc>
              <a:spcBef>
                <a:spcPts val="50"/>
              </a:spcBef>
              <a:buAutoNum type="romanLcParenR"/>
              <a:tabLst>
                <a:tab pos="3495040" algn="l"/>
              </a:tabLst>
            </a:pPr>
            <a:r>
              <a:rPr sz="2400" dirty="0">
                <a:latin typeface="Times New Roman"/>
                <a:cs typeface="Times New Roman"/>
              </a:rPr>
              <a:t>fontanelle,nape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neck,axilla.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15600" y="0"/>
            <a:ext cx="16764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1097</Words>
  <Application>Microsoft Office PowerPoint</Application>
  <PresentationFormat>Widescreen</PresentationFormat>
  <Paragraphs>208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MT</vt:lpstr>
      <vt:lpstr>Bell MT</vt:lpstr>
      <vt:lpstr>Calibri</vt:lpstr>
      <vt:lpstr>Cambria</vt:lpstr>
      <vt:lpstr>Impact</vt:lpstr>
      <vt:lpstr>Times New Roman</vt:lpstr>
      <vt:lpstr>Wingdings</vt:lpstr>
      <vt:lpstr>Office Theme</vt:lpstr>
      <vt:lpstr> Mechanical Injuries-III</vt:lpstr>
      <vt:lpstr>PowerPoint Presentation</vt:lpstr>
      <vt:lpstr>Motto of RMU</vt:lpstr>
      <vt:lpstr>Vision of Rawalpindi Medical University The Dream/ Tomorrow</vt:lpstr>
      <vt:lpstr>Umar’s LGIS Model</vt:lpstr>
      <vt:lpstr>SEQUENCE OF LGIS</vt:lpstr>
      <vt:lpstr>PowerPoint Presentation</vt:lpstr>
      <vt:lpstr>STAB WOUNDS:</vt:lpstr>
      <vt:lpstr>STAB WOUNDS:</vt:lpstr>
      <vt:lpstr>Characteristics:</vt:lpstr>
      <vt:lpstr>PowerPoint Presentation</vt:lpstr>
      <vt:lpstr>MEDICOLEGAL ASPECTS OF STAB WOUND:</vt:lpstr>
      <vt:lpstr>DEFENCE WOUNDS:</vt:lpstr>
      <vt:lpstr>SELF-INFLICTED WOUNDS:</vt:lpstr>
      <vt:lpstr>CAUSE OF DEATH FROM WOUNDS:</vt:lpstr>
      <vt:lpstr>PowerPoint Presentation</vt:lpstr>
      <vt:lpstr>PowerPoint Presentation</vt:lpstr>
      <vt:lpstr>The 4 basic ethical principles of</vt:lpstr>
      <vt:lpstr>PowerPoint Presentation</vt:lpstr>
      <vt:lpstr>How To Access Digital Library</vt:lpstr>
      <vt:lpstr>TEXT BOOKS &amp; PRACTICAL NOTEBOOK: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Mechanical Injuries-III</dc:title>
  <cp:lastModifiedBy>54</cp:lastModifiedBy>
  <cp:revision>8</cp:revision>
  <dcterms:created xsi:type="dcterms:W3CDTF">2025-02-10T11:56:52Z</dcterms:created>
  <dcterms:modified xsi:type="dcterms:W3CDTF">2025-02-25T13:07:19Z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2024-09-17T00:00:00Z</vt:filetime>
  </property>
  <property fmtid="{D5CDD505-2E9C-101B-9397-08002B2CF9AE}" pid="3" name="LastSaved">
    <vt:filetime>2025-02-10T00:00:00Z</vt:filetime>
  </property>
</Properties>
</file>