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31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4" r:id="rId35"/>
    <p:sldId id="316" r:id="rId36"/>
    <p:sldId id="289" r:id="rId3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59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38225" y="0"/>
            <a:ext cx="10058400" cy="381000"/>
          </a:xfrm>
          <a:custGeom>
            <a:avLst/>
            <a:gdLst/>
            <a:ahLst/>
            <a:cxnLst/>
            <a:rect l="l" t="t" r="r" b="b"/>
            <a:pathLst>
              <a:path w="10058400" h="381000">
                <a:moveTo>
                  <a:pt x="10058400" y="0"/>
                </a:moveTo>
                <a:lnTo>
                  <a:pt x="0" y="0"/>
                </a:lnTo>
                <a:lnTo>
                  <a:pt x="0" y="381000"/>
                </a:lnTo>
                <a:lnTo>
                  <a:pt x="10058400" y="3810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38225" y="0"/>
            <a:ext cx="10058400" cy="381000"/>
          </a:xfrm>
          <a:custGeom>
            <a:avLst/>
            <a:gdLst/>
            <a:ahLst/>
            <a:cxnLst/>
            <a:rect l="l" t="t" r="r" b="b"/>
            <a:pathLst>
              <a:path w="10058400" h="381000">
                <a:moveTo>
                  <a:pt x="10058400" y="0"/>
                </a:moveTo>
                <a:lnTo>
                  <a:pt x="0" y="0"/>
                </a:lnTo>
                <a:lnTo>
                  <a:pt x="0" y="381000"/>
                </a:lnTo>
                <a:lnTo>
                  <a:pt x="10058400" y="3810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1219" y="712088"/>
            <a:ext cx="7488555" cy="1118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407" y="1686623"/>
            <a:ext cx="7419340" cy="405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771278/" TargetMode="External"/><Relationship Id="rId2" Type="http://schemas.openxmlformats.org/officeDocument/2006/relationships/hyperlink" Target="https://www.ncbi.nlm.nih.gov/pmc/articles/PMC1720275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books/NBK554465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2967260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8225" y="0"/>
            <a:ext cx="10058400" cy="3048000"/>
          </a:xfrm>
          <a:prstGeom prst="rect">
            <a:avLst/>
          </a:prstGeom>
          <a:solidFill>
            <a:srgbClr val="AC0000"/>
          </a:solidFill>
        </p:spPr>
        <p:txBody>
          <a:bodyPr vert="horz" wrap="square" lIns="0" tIns="670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80"/>
              </a:spcBef>
            </a:pPr>
            <a:endParaRPr sz="6600">
              <a:latin typeface="Times New Roman"/>
              <a:cs typeface="Times New Roman"/>
            </a:endParaRPr>
          </a:p>
          <a:p>
            <a:pPr marL="1112520">
              <a:lnSpc>
                <a:spcPct val="100000"/>
              </a:lnSpc>
            </a:pPr>
            <a:r>
              <a:rPr sz="6600" b="0" dirty="0">
                <a:solidFill>
                  <a:srgbClr val="000000"/>
                </a:solidFill>
                <a:latin typeface="Impact"/>
                <a:cs typeface="Impact"/>
              </a:rPr>
              <a:t>Mechanical</a:t>
            </a:r>
            <a:r>
              <a:rPr sz="6600" b="0" spc="25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6600" b="0" spc="-20" dirty="0">
                <a:solidFill>
                  <a:srgbClr val="000000"/>
                </a:solidFill>
                <a:latin typeface="Impact"/>
                <a:cs typeface="Impact"/>
              </a:rPr>
              <a:t>Injuries-</a:t>
            </a:r>
            <a:r>
              <a:rPr sz="6600" b="0" spc="-25" dirty="0">
                <a:solidFill>
                  <a:srgbClr val="000000"/>
                </a:solidFill>
                <a:latin typeface="Impact"/>
                <a:cs typeface="Impact"/>
              </a:rPr>
              <a:t>II</a:t>
            </a:r>
            <a:endParaRPr sz="66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3530" y="4980940"/>
            <a:ext cx="5617210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600" b="1" spc="-45">
                <a:solidFill>
                  <a:srgbClr val="001F5F"/>
                </a:solidFill>
                <a:latin typeface="Times New Roman"/>
                <a:cs typeface="Times New Roman"/>
              </a:rPr>
              <a:t>Dr Filza ali &amp;Dr Shahida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Forensic</a:t>
            </a:r>
            <a:r>
              <a:rPr sz="32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Medicine</a:t>
            </a:r>
            <a:r>
              <a:rPr sz="32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32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Toxicology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182" y="923543"/>
            <a:ext cx="8040370" cy="4055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2870"/>
              </a:lnSpc>
              <a:spcBef>
                <a:spcPts val="105"/>
              </a:spcBef>
              <a:buClr>
                <a:srgbClr val="C00000"/>
              </a:buClr>
              <a:buFont typeface="Times New Roman"/>
              <a:buAutoNum type="arabicPeriod"/>
              <a:tabLst>
                <a:tab pos="354965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SPLIT</a:t>
            </a: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LACERATION:</a:t>
            </a:r>
            <a:endParaRPr sz="2400">
              <a:latin typeface="Times New Roman"/>
              <a:cs typeface="Times New Roman"/>
            </a:endParaRPr>
          </a:p>
          <a:p>
            <a:pPr marL="298450" lvl="1" indent="-285750">
              <a:lnSpc>
                <a:spcPts val="2870"/>
              </a:lnSpc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latin typeface="Times New Roman"/>
                <a:cs typeface="Times New Roman"/>
              </a:rPr>
              <a:t>“Lacerations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produced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due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crushing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skin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between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two</a:t>
            </a:r>
            <a:endParaRPr sz="2400">
              <a:latin typeface="Times New Roman"/>
              <a:cs typeface="Times New Roman"/>
            </a:endParaRPr>
          </a:p>
          <a:p>
            <a:pPr marL="298450">
              <a:lnSpc>
                <a:spcPts val="2865"/>
              </a:lnSpc>
              <a:spcBef>
                <a:spcPts val="45"/>
              </a:spcBef>
            </a:pPr>
            <a:r>
              <a:rPr sz="2400" b="1" dirty="0">
                <a:latin typeface="Times New Roman"/>
                <a:cs typeface="Times New Roman"/>
              </a:rPr>
              <a:t>hard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objects i.e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underlying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bone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object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responsible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298450">
              <a:lnSpc>
                <a:spcPts val="2865"/>
              </a:lnSpc>
            </a:pPr>
            <a:r>
              <a:rPr sz="2400" b="1" spc="-10" dirty="0">
                <a:latin typeface="Times New Roman"/>
                <a:cs typeface="Times New Roman"/>
              </a:rPr>
              <a:t>injury’’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400">
              <a:latin typeface="Times New Roman"/>
              <a:cs typeface="Times New Roman"/>
            </a:endParaRPr>
          </a:p>
          <a:p>
            <a:pPr marL="298450" lvl="1" indent="-28575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8450" algn="l"/>
                <a:tab pos="1951989" algn="l"/>
              </a:tabLst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Caused</a:t>
            </a:r>
            <a:r>
              <a:rPr sz="24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By: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blunt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perpendicular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impact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40"/>
              </a:spcBef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98450" lvl="1" indent="-285750">
              <a:lnSpc>
                <a:spcPts val="2870"/>
              </a:lnSpc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latin typeface="Times New Roman"/>
                <a:cs typeface="Times New Roman"/>
              </a:rPr>
              <a:t>Results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linear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split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skin,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simulates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incised</a:t>
            </a:r>
            <a:endParaRPr sz="2400">
              <a:latin typeface="Times New Roman"/>
              <a:cs typeface="Times New Roman"/>
            </a:endParaRPr>
          </a:p>
          <a:p>
            <a:pPr marL="298450">
              <a:lnSpc>
                <a:spcPts val="2870"/>
              </a:lnSpc>
            </a:pPr>
            <a:r>
              <a:rPr sz="2400" spc="-10" dirty="0"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400">
              <a:latin typeface="Times New Roman"/>
              <a:cs typeface="Times New Roman"/>
            </a:endParaRPr>
          </a:p>
          <a:p>
            <a:pPr marL="298450" lvl="1" indent="-28575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8450" algn="l"/>
              </a:tabLst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sz="2400" b="1" u="sng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Site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scalp,face,hands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lower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legs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8675" y="2124075"/>
            <a:ext cx="2171700" cy="4067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30118" y="0"/>
            <a:ext cx="2057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542" y="1187386"/>
            <a:ext cx="9560560" cy="369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ts val="2865"/>
              </a:lnSpc>
              <a:spcBef>
                <a:spcPts val="100"/>
              </a:spcBef>
              <a:buClr>
                <a:srgbClr val="C00000"/>
              </a:buClr>
              <a:buFont typeface="Times New Roman"/>
              <a:buAutoNum type="arabicPeriod" startAt="2"/>
              <a:tabLst>
                <a:tab pos="317500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STRETCH</a:t>
            </a: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LACERATION:</a:t>
            </a:r>
            <a:endParaRPr sz="2400">
              <a:latin typeface="Times New Roman"/>
              <a:cs typeface="Times New Roman"/>
            </a:endParaRPr>
          </a:p>
          <a:p>
            <a:pPr marL="775335" marR="5080" indent="-381635">
              <a:lnSpc>
                <a:spcPts val="2930"/>
              </a:lnSpc>
              <a:spcBef>
                <a:spcPts val="45"/>
              </a:spcBef>
            </a:pPr>
            <a:r>
              <a:rPr sz="2400" b="1" dirty="0">
                <a:latin typeface="Times New Roman"/>
                <a:cs typeface="Times New Roman"/>
              </a:rPr>
              <a:t>“Laceration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produced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due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overstretching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skin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till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it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splits </a:t>
            </a:r>
            <a:r>
              <a:rPr sz="2400" b="1" spc="-2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produces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flap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745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Caused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by: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Blunt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tangential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impact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45"/>
              </a:spcBef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lvl="1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Flap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indicates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Direction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force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40"/>
              </a:spcBef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865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Examples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Glancing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kicks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boot</a:t>
            </a:r>
            <a:endParaRPr sz="2400">
              <a:latin typeface="Times New Roman"/>
              <a:cs typeface="Times New Roman"/>
            </a:endParaRPr>
          </a:p>
          <a:p>
            <a:pPr marL="1918970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ii)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strikes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motorcar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screen</a:t>
            </a:r>
            <a:endParaRPr sz="2400">
              <a:latin typeface="Times New Roman"/>
              <a:cs typeface="Times New Roman"/>
            </a:endParaRPr>
          </a:p>
          <a:p>
            <a:pPr marL="222377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latin typeface="Times New Roman"/>
                <a:cs typeface="Times New Roman"/>
              </a:rPr>
              <a:t>during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accident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07706" y="0"/>
            <a:ext cx="2057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450" y="781050"/>
            <a:ext cx="8705850" cy="5286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13981" y="-10197"/>
            <a:ext cx="2057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2927" y="1239138"/>
            <a:ext cx="57397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3.</a:t>
            </a:r>
            <a:r>
              <a:rPr spc="-190" dirty="0"/>
              <a:t> </a:t>
            </a:r>
            <a:r>
              <a:rPr spc="-20" dirty="0"/>
              <a:t>Avulsions:</a:t>
            </a:r>
            <a:r>
              <a:rPr spc="-90" dirty="0"/>
              <a:t> </a:t>
            </a:r>
            <a:r>
              <a:rPr dirty="0"/>
              <a:t>(</a:t>
            </a:r>
            <a:r>
              <a:rPr spc="-50" dirty="0"/>
              <a:t> </a:t>
            </a:r>
            <a:r>
              <a:rPr dirty="0"/>
              <a:t>Grind</a:t>
            </a:r>
            <a:r>
              <a:rPr spc="-20" dirty="0"/>
              <a:t> </a:t>
            </a:r>
            <a:r>
              <a:rPr spc="-10" dirty="0"/>
              <a:t>Laceration)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927" y="1735391"/>
            <a:ext cx="6565265" cy="295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“Laceration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caused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grinding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compression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546100">
              <a:lnSpc>
                <a:spcPts val="2865"/>
              </a:lnSpc>
              <a:spcBef>
                <a:spcPts val="50"/>
              </a:spcBef>
            </a:pPr>
            <a:r>
              <a:rPr sz="2400" b="1" dirty="0">
                <a:latin typeface="Times New Roman"/>
                <a:cs typeface="Times New Roman"/>
              </a:rPr>
              <a:t>tissues,causing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degloving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skin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crushing</a:t>
            </a:r>
            <a:endParaRPr sz="2400">
              <a:latin typeface="Times New Roman"/>
              <a:cs typeface="Times New Roman"/>
            </a:endParaRPr>
          </a:p>
          <a:p>
            <a:pPr marR="4792980" algn="r">
              <a:lnSpc>
                <a:spcPts val="2855"/>
              </a:lnSpc>
            </a:pP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underlying</a:t>
            </a:r>
            <a:endParaRPr sz="2400">
              <a:latin typeface="Times New Roman"/>
              <a:cs typeface="Times New Roman"/>
            </a:endParaRPr>
          </a:p>
          <a:p>
            <a:pPr marR="4763135" algn="r">
              <a:lnSpc>
                <a:spcPts val="2865"/>
              </a:lnSpc>
            </a:pPr>
            <a:r>
              <a:rPr sz="2400" b="1" spc="-10" dirty="0">
                <a:latin typeface="Times New Roman"/>
                <a:cs typeface="Times New Roman"/>
              </a:rPr>
              <a:t>muscles”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Caused</a:t>
            </a:r>
            <a:r>
              <a:rPr sz="24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by:</a:t>
            </a:r>
            <a:r>
              <a:rPr sz="2400" b="1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Horizontal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impact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Clr>
                <a:srgbClr val="006FC0"/>
              </a:buClr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87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Examples:</a:t>
            </a:r>
            <a:r>
              <a:rPr sz="24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crushing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injuries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machinery</a:t>
            </a:r>
            <a:endParaRPr sz="2400">
              <a:latin typeface="Times New Roman"/>
              <a:cs typeface="Times New Roman"/>
            </a:endParaRPr>
          </a:p>
          <a:p>
            <a:pPr marL="1989455">
              <a:lnSpc>
                <a:spcPts val="2870"/>
              </a:lnSpc>
            </a:pPr>
            <a:r>
              <a:rPr sz="2400" spc="-30" dirty="0">
                <a:latin typeface="Times New Roman"/>
                <a:cs typeface="Times New Roman"/>
              </a:rPr>
              <a:t>Vehicle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wheel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passing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limb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1425" y="2390775"/>
            <a:ext cx="3338576" cy="2929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15600" y="0"/>
            <a:ext cx="1676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9475" y="1035685"/>
            <a:ext cx="19157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4.</a:t>
            </a:r>
            <a:r>
              <a:rPr spc="-80" dirty="0"/>
              <a:t> </a:t>
            </a:r>
            <a:r>
              <a:rPr spc="-10" dirty="0"/>
              <a:t>TEARS: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9475" y="1531937"/>
            <a:ext cx="6924675" cy="22231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457200">
              <a:lnSpc>
                <a:spcPct val="101699"/>
              </a:lnSpc>
              <a:spcBef>
                <a:spcPts val="50"/>
              </a:spcBef>
              <a:tabLst>
                <a:tab pos="2414905" algn="l"/>
              </a:tabLst>
            </a:pPr>
            <a:r>
              <a:rPr sz="2400" b="1" spc="-30" dirty="0">
                <a:latin typeface="Times New Roman"/>
                <a:cs typeface="Times New Roman"/>
              </a:rPr>
              <a:t>“</a:t>
            </a:r>
            <a:r>
              <a:rPr sz="2400" spc="-30" dirty="0">
                <a:latin typeface="Times New Roman"/>
                <a:cs typeface="Times New Roman"/>
              </a:rPr>
              <a:t>LACERATION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IMPACT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AGAINST </a:t>
            </a:r>
            <a:r>
              <a:rPr sz="2400" dirty="0">
                <a:latin typeface="Times New Roman"/>
                <a:cs typeface="Times New Roman"/>
              </a:rPr>
              <a:t>IRREGULAR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SHARP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OBJECTS”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ts val="2855"/>
              </a:lnSpc>
              <a:buFont typeface="Arial MT"/>
              <a:buChar char="•"/>
              <a:tabLst>
                <a:tab pos="298450" algn="l"/>
                <a:tab pos="1918970" algn="l"/>
              </a:tabLst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Caused</a:t>
            </a:r>
            <a:r>
              <a:rPr sz="24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by</a:t>
            </a:r>
            <a:r>
              <a:rPr sz="2400" b="1" spc="-25" dirty="0">
                <a:latin typeface="Times New Roman"/>
                <a:cs typeface="Times New Roman"/>
              </a:rPr>
              <a:t>: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irregularly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directed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impact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ts val="2870"/>
              </a:lnSpc>
              <a:buFont typeface="Arial MT"/>
              <a:buChar char="•"/>
              <a:tabLst>
                <a:tab pos="298450" algn="l"/>
                <a:tab pos="1821180" algn="l"/>
              </a:tabLst>
            </a:pP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Examples: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i)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blows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broken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bottles</a:t>
            </a:r>
            <a:endParaRPr sz="2400">
              <a:latin typeface="Times New Roman"/>
              <a:cs typeface="Times New Roman"/>
            </a:endParaRPr>
          </a:p>
          <a:p>
            <a:pPr marL="1746885" indent="-1734185">
              <a:lnSpc>
                <a:spcPts val="2870"/>
              </a:lnSpc>
              <a:buFont typeface="Arial MT"/>
              <a:buChar char="•"/>
              <a:tabLst>
                <a:tab pos="1746885" algn="l"/>
              </a:tabLst>
            </a:pPr>
            <a:r>
              <a:rPr sz="2400" dirty="0">
                <a:latin typeface="Times New Roman"/>
                <a:cs typeface="Times New Roman"/>
              </a:rPr>
              <a:t>ii)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fall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earthen-</a:t>
            </a:r>
            <a:r>
              <a:rPr sz="2400" dirty="0">
                <a:latin typeface="Times New Roman"/>
                <a:cs typeface="Times New Roman"/>
              </a:rPr>
              <a:t>ware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pots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8975" y="2409761"/>
            <a:ext cx="3614801" cy="3319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15600" y="0"/>
            <a:ext cx="16383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5176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INCISED</a:t>
            </a:r>
            <a:r>
              <a:rPr sz="4400" spc="-215" dirty="0"/>
              <a:t> </a:t>
            </a:r>
            <a:r>
              <a:rPr sz="4400" spc="-10" dirty="0"/>
              <a:t>WOUND: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30262" y="1860232"/>
            <a:ext cx="6564630" cy="295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“Injury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caused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weapon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with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sharp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cutting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b="1" dirty="0">
                <a:latin typeface="Times New Roman"/>
                <a:cs typeface="Times New Roman"/>
              </a:rPr>
              <a:t>edge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when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drawn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across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skin”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400">
              <a:latin typeface="Times New Roman"/>
              <a:cs typeface="Times New Roman"/>
            </a:endParaRPr>
          </a:p>
          <a:p>
            <a:pPr marL="298450" marR="5080" indent="-286385">
              <a:lnSpc>
                <a:spcPct val="100400"/>
              </a:lnSpc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axis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wounds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their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length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rather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depth.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weapons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knives,</a:t>
            </a:r>
            <a:r>
              <a:rPr sz="2400" spc="-10" dirty="0">
                <a:latin typeface="Times New Roman"/>
                <a:cs typeface="Times New Roman"/>
              </a:rPr>
              <a:t> razors, </a:t>
            </a:r>
            <a:r>
              <a:rPr sz="2400" dirty="0">
                <a:latin typeface="Times New Roman"/>
                <a:cs typeface="Times New Roman"/>
              </a:rPr>
              <a:t>broken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pieces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glasses.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Caused</a:t>
            </a:r>
            <a:r>
              <a:rPr sz="240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by:</a:t>
            </a:r>
            <a:r>
              <a:rPr sz="24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Sharp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edged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weapon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4775" y="2667000"/>
            <a:ext cx="3348101" cy="2776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39400" y="-1"/>
            <a:ext cx="1752600" cy="3524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Characteristics</a:t>
            </a:r>
            <a:r>
              <a:rPr spc="-50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Incised</a:t>
            </a:r>
            <a:r>
              <a:rPr spc="10" dirty="0"/>
              <a:t> </a:t>
            </a:r>
            <a:r>
              <a:rPr spc="-10" dirty="0"/>
              <a:t>wound: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0292" y="1882139"/>
            <a:ext cx="9488805" cy="295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330" algn="l"/>
              </a:tabLst>
            </a:pPr>
            <a:r>
              <a:rPr sz="2400" b="1" dirty="0">
                <a:latin typeface="Times New Roman"/>
                <a:cs typeface="Times New Roman"/>
              </a:rPr>
              <a:t>Edges</a:t>
            </a:r>
            <a:r>
              <a:rPr sz="2400" dirty="0">
                <a:latin typeface="Times New Roman"/>
                <a:cs typeface="Times New Roman"/>
              </a:rPr>
              <a:t>…………………………………….smooth,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clean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everted</a:t>
            </a:r>
            <a:endParaRPr sz="2400">
              <a:latin typeface="Times New Roman"/>
              <a:cs typeface="Times New Roman"/>
            </a:endParaRPr>
          </a:p>
          <a:p>
            <a:pPr marL="354330" indent="-341630">
              <a:lnSpc>
                <a:spcPts val="2865"/>
              </a:lnSpc>
              <a:spcBef>
                <a:spcPts val="50"/>
              </a:spcBef>
              <a:buAutoNum type="arabicPeriod"/>
              <a:tabLst>
                <a:tab pos="354330" algn="l"/>
              </a:tabLst>
            </a:pPr>
            <a:r>
              <a:rPr sz="2400" b="1" dirty="0">
                <a:latin typeface="Times New Roman"/>
                <a:cs typeface="Times New Roman"/>
              </a:rPr>
              <a:t>Angles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…………………………………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everted</a:t>
            </a:r>
            <a:endParaRPr sz="2400">
              <a:latin typeface="Times New Roman"/>
              <a:cs typeface="Times New Roman"/>
            </a:endParaRPr>
          </a:p>
          <a:p>
            <a:pPr marL="354330" indent="-341630">
              <a:lnSpc>
                <a:spcPts val="2855"/>
              </a:lnSpc>
              <a:buAutoNum type="arabicPeriod"/>
              <a:tabLst>
                <a:tab pos="354330" algn="l"/>
              </a:tabLst>
            </a:pPr>
            <a:r>
              <a:rPr sz="2400" b="1" dirty="0">
                <a:latin typeface="Times New Roman"/>
                <a:cs typeface="Times New Roman"/>
              </a:rPr>
              <a:t>Deeper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tissues</a:t>
            </a:r>
            <a:r>
              <a:rPr sz="2400" spc="-10" dirty="0">
                <a:latin typeface="Times New Roman"/>
                <a:cs typeface="Times New Roman"/>
              </a:rPr>
              <a:t>……………………..clean,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evenly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divided</a:t>
            </a:r>
            <a:endParaRPr sz="2400">
              <a:latin typeface="Times New Roman"/>
              <a:cs typeface="Times New Roman"/>
            </a:endParaRPr>
          </a:p>
          <a:p>
            <a:pPr marL="354330" indent="-341630">
              <a:lnSpc>
                <a:spcPts val="2865"/>
              </a:lnSpc>
              <a:buAutoNum type="arabicPeriod"/>
              <a:tabLst>
                <a:tab pos="354330" algn="l"/>
              </a:tabLst>
            </a:pPr>
            <a:r>
              <a:rPr sz="2400" b="1" dirty="0">
                <a:latin typeface="Times New Roman"/>
                <a:cs typeface="Times New Roman"/>
              </a:rPr>
              <a:t>Surrounding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tissues</a:t>
            </a:r>
            <a:r>
              <a:rPr sz="2400" dirty="0">
                <a:latin typeface="Times New Roman"/>
                <a:cs typeface="Times New Roman"/>
              </a:rPr>
              <a:t>…….……….free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bruising</a:t>
            </a:r>
            <a:endParaRPr sz="2400">
              <a:latin typeface="Times New Roman"/>
              <a:cs typeface="Times New Roman"/>
            </a:endParaRPr>
          </a:p>
          <a:p>
            <a:pPr marL="354330" indent="-341630">
              <a:lnSpc>
                <a:spcPts val="2865"/>
              </a:lnSpc>
              <a:spcBef>
                <a:spcPts val="50"/>
              </a:spcBef>
              <a:buAutoNum type="arabicPeriod"/>
              <a:tabLst>
                <a:tab pos="354330" algn="l"/>
              </a:tabLst>
            </a:pPr>
            <a:r>
              <a:rPr sz="2400" b="1" dirty="0">
                <a:latin typeface="Times New Roman"/>
                <a:cs typeface="Times New Roman"/>
              </a:rPr>
              <a:t>Bleeding</a:t>
            </a:r>
            <a:r>
              <a:rPr sz="2400" dirty="0">
                <a:latin typeface="Times New Roman"/>
                <a:cs typeface="Times New Roman"/>
              </a:rPr>
              <a:t>……………………………….freely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profusely</a:t>
            </a:r>
            <a:endParaRPr sz="2400">
              <a:latin typeface="Times New Roman"/>
              <a:cs typeface="Times New Roman"/>
            </a:endParaRPr>
          </a:p>
          <a:p>
            <a:pPr marL="431800" indent="-419100">
              <a:lnSpc>
                <a:spcPts val="2865"/>
              </a:lnSpc>
              <a:buAutoNum type="arabicPeriod"/>
              <a:tabLst>
                <a:tab pos="431800" algn="l"/>
              </a:tabLst>
            </a:pPr>
            <a:r>
              <a:rPr sz="2400" b="1" dirty="0">
                <a:latin typeface="Times New Roman"/>
                <a:cs typeface="Times New Roman"/>
              </a:rPr>
              <a:t>Measurements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…………………..Length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wound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greater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depth</a:t>
            </a:r>
            <a:endParaRPr sz="2400">
              <a:latin typeface="Times New Roman"/>
              <a:cs typeface="Times New Roman"/>
            </a:endParaRPr>
          </a:p>
          <a:p>
            <a:pPr marL="354330" indent="-341630">
              <a:lnSpc>
                <a:spcPts val="2865"/>
              </a:lnSpc>
              <a:spcBef>
                <a:spcPts val="50"/>
              </a:spcBef>
              <a:buAutoNum type="arabicPeriod"/>
              <a:tabLst>
                <a:tab pos="354330" algn="l"/>
              </a:tabLst>
            </a:pPr>
            <a:r>
              <a:rPr sz="2400" b="1" dirty="0">
                <a:latin typeface="Times New Roman"/>
                <a:cs typeface="Times New Roman"/>
              </a:rPr>
              <a:t>Clothes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involved</a:t>
            </a:r>
            <a:r>
              <a:rPr sz="2400" dirty="0">
                <a:latin typeface="Times New Roman"/>
                <a:cs typeface="Times New Roman"/>
              </a:rPr>
              <a:t>…………………..cut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marks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clothes</a:t>
            </a:r>
            <a:endParaRPr sz="2400">
              <a:latin typeface="Times New Roman"/>
              <a:cs typeface="Times New Roman"/>
            </a:endParaRPr>
          </a:p>
          <a:p>
            <a:pPr marL="354330" indent="-341630">
              <a:lnSpc>
                <a:spcPts val="2865"/>
              </a:lnSpc>
              <a:buAutoNum type="arabicPeriod"/>
              <a:tabLst>
                <a:tab pos="35433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Shape</a:t>
            </a:r>
            <a:r>
              <a:rPr sz="2400" spc="-10" dirty="0">
                <a:latin typeface="Times New Roman"/>
                <a:cs typeface="Times New Roman"/>
              </a:rPr>
              <a:t>…………………………………...spindle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shape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linear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59096" y="13447"/>
            <a:ext cx="1632903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807" y="536193"/>
            <a:ext cx="47796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Hesitation</a:t>
            </a:r>
            <a:r>
              <a:rPr spc="-75" dirty="0"/>
              <a:t> </a:t>
            </a:r>
            <a:r>
              <a:rPr dirty="0"/>
              <a:t>/</a:t>
            </a:r>
            <a:r>
              <a:rPr spc="-70" dirty="0"/>
              <a:t> </a:t>
            </a:r>
            <a:r>
              <a:rPr spc="-35" dirty="0"/>
              <a:t>Tentative</a:t>
            </a:r>
            <a:r>
              <a:rPr spc="-85" dirty="0"/>
              <a:t> </a:t>
            </a:r>
            <a:r>
              <a:rPr spc="-10" dirty="0"/>
              <a:t>Cuts: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807" y="1032573"/>
            <a:ext cx="9682480" cy="47885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z="2400" dirty="0">
                <a:latin typeface="Times New Roman"/>
                <a:cs typeface="Times New Roman"/>
              </a:rPr>
              <a:t>“These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preliminary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intending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commit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suicide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cutting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instrument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before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gathering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sufficient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courage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make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final</a:t>
            </a:r>
            <a:r>
              <a:rPr sz="2400" spc="-20" dirty="0">
                <a:latin typeface="Times New Roman"/>
                <a:cs typeface="Times New Roman"/>
              </a:rPr>
              <a:t> deep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40"/>
              </a:lnSpc>
            </a:pPr>
            <a:r>
              <a:rPr sz="2400" spc="-10" dirty="0">
                <a:latin typeface="Times New Roman"/>
                <a:cs typeface="Times New Roman"/>
              </a:rPr>
              <a:t>incision”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sz="2400" b="1" u="sng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site:</a:t>
            </a:r>
            <a:r>
              <a:rPr sz="2400" b="1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wrist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throat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Characteristics:</a:t>
            </a:r>
            <a:endParaRPr sz="2400">
              <a:latin typeface="Times New Roman"/>
              <a:cs typeface="Times New Roman"/>
            </a:endParaRPr>
          </a:p>
          <a:p>
            <a:pPr marL="354330" indent="-341630">
              <a:lnSpc>
                <a:spcPts val="2865"/>
              </a:lnSpc>
              <a:spcBef>
                <a:spcPts val="50"/>
              </a:spcBef>
              <a:buAutoNum type="arabicPeriod"/>
              <a:tabLst>
                <a:tab pos="354330" algn="l"/>
              </a:tabLst>
            </a:pPr>
            <a:r>
              <a:rPr sz="2400" dirty="0">
                <a:latin typeface="Times New Roman"/>
                <a:cs typeface="Times New Roman"/>
              </a:rPr>
              <a:t>Small,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multiple,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parallel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superficial</a:t>
            </a:r>
            <a:r>
              <a:rPr sz="2400" spc="-20" dirty="0">
                <a:latin typeface="Times New Roman"/>
                <a:cs typeface="Times New Roman"/>
              </a:rPr>
              <a:t> cuts</a:t>
            </a:r>
            <a:endParaRPr sz="2400">
              <a:latin typeface="Times New Roman"/>
              <a:cs typeface="Times New Roman"/>
            </a:endParaRPr>
          </a:p>
          <a:p>
            <a:pPr marL="354330" indent="-341630">
              <a:lnSpc>
                <a:spcPts val="2855"/>
              </a:lnSpc>
              <a:buAutoNum type="arabicPeriod"/>
              <a:tabLst>
                <a:tab pos="354330" algn="l"/>
              </a:tabLst>
            </a:pPr>
            <a:r>
              <a:rPr sz="2400" dirty="0">
                <a:latin typeface="Times New Roman"/>
                <a:cs typeface="Times New Roman"/>
              </a:rPr>
              <a:t>Seen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commencement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incised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wound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546100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merge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incision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*TAILING:</a:t>
            </a:r>
            <a:endParaRPr sz="24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latin typeface="Times New Roman"/>
                <a:cs typeface="Times New Roman"/>
              </a:rPr>
              <a:t>Tailing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determine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handedness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person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9400" y="0"/>
            <a:ext cx="17526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0875" y="1512824"/>
            <a:ext cx="16446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/>
              <a:t>Tailing</a:t>
            </a:r>
            <a:r>
              <a:rPr sz="3600" spc="-170" dirty="0"/>
              <a:t> </a:t>
            </a:r>
            <a:r>
              <a:rPr sz="3600" spc="-50" dirty="0"/>
              <a:t>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50875" y="2075878"/>
            <a:ext cx="6863715" cy="1727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Times New Roman"/>
                <a:cs typeface="Times New Roman"/>
              </a:rPr>
              <a:t>Towards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end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5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cut,</a:t>
            </a:r>
            <a:r>
              <a:rPr sz="2750" spc="6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b="1" dirty="0">
                <a:latin typeface="Times New Roman"/>
                <a:cs typeface="Times New Roman"/>
              </a:rPr>
              <a:t>wound</a:t>
            </a:r>
            <a:r>
              <a:rPr sz="2750" b="1" spc="8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becomes </a:t>
            </a:r>
            <a:r>
              <a:rPr sz="2750" dirty="0">
                <a:latin typeface="Times New Roman"/>
                <a:cs typeface="Times New Roman"/>
              </a:rPr>
              <a:t>increasingly</a:t>
            </a:r>
            <a:r>
              <a:rPr sz="2750" spc="17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shallow,</a:t>
            </a:r>
            <a:endParaRPr sz="2750">
              <a:latin typeface="Times New Roman"/>
              <a:cs typeface="Times New Roman"/>
            </a:endParaRPr>
          </a:p>
          <a:p>
            <a:pPr marL="101600" marR="1791970" indent="-88900">
              <a:lnSpc>
                <a:spcPct val="102299"/>
              </a:lnSpc>
              <a:spcBef>
                <a:spcPts val="10"/>
              </a:spcBef>
            </a:pPr>
            <a:r>
              <a:rPr sz="2750" dirty="0">
                <a:latin typeface="Times New Roman"/>
                <a:cs typeface="Times New Roman"/>
              </a:rPr>
              <a:t>known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as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135" dirty="0">
                <a:latin typeface="Times New Roman"/>
                <a:cs typeface="Times New Roman"/>
              </a:rPr>
              <a:t> </a:t>
            </a:r>
            <a:r>
              <a:rPr sz="2750" b="1" dirty="0">
                <a:latin typeface="Times New Roman"/>
                <a:cs typeface="Times New Roman"/>
              </a:rPr>
              <a:t>tailing</a:t>
            </a:r>
            <a:r>
              <a:rPr sz="2750" b="1" spc="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b="1" spc="-10" dirty="0">
                <a:latin typeface="Times New Roman"/>
                <a:cs typeface="Times New Roman"/>
              </a:rPr>
              <a:t>wound</a:t>
            </a:r>
            <a:r>
              <a:rPr sz="2750" spc="-10" dirty="0">
                <a:latin typeface="Times New Roman"/>
                <a:cs typeface="Times New Roman"/>
              </a:rPr>
              <a:t>. </a:t>
            </a:r>
            <a:r>
              <a:rPr sz="2750" dirty="0">
                <a:latin typeface="Times New Roman"/>
                <a:cs typeface="Times New Roman"/>
              </a:rPr>
              <a:t>It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indicates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b="1" spc="-10" dirty="0">
                <a:latin typeface="Times New Roman"/>
                <a:cs typeface="Times New Roman"/>
              </a:rPr>
              <a:t>direction.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8950" y="2914650"/>
            <a:ext cx="4386326" cy="24337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15600" y="0"/>
            <a:ext cx="1660712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807" y="737488"/>
            <a:ext cx="262953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Chop</a:t>
            </a:r>
            <a:r>
              <a:rPr spc="-155" dirty="0"/>
              <a:t> </a:t>
            </a:r>
            <a:r>
              <a:rPr spc="-10" dirty="0"/>
              <a:t>Wounds: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807" y="1605280"/>
            <a:ext cx="5370195" cy="2273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2750" b="1" dirty="0">
                <a:solidFill>
                  <a:srgbClr val="2E2B1F"/>
                </a:solidFill>
                <a:latin typeface="Times New Roman"/>
                <a:cs typeface="Times New Roman"/>
              </a:rPr>
              <a:t>“</a:t>
            </a:r>
            <a:r>
              <a:rPr sz="2750" b="1" spc="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2E2B1F"/>
                </a:solidFill>
                <a:latin typeface="Times New Roman"/>
                <a:cs typeface="Times New Roman"/>
              </a:rPr>
              <a:t>INJURIES</a:t>
            </a:r>
            <a:r>
              <a:rPr sz="2750" b="1" spc="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2E2B1F"/>
                </a:solidFill>
                <a:latin typeface="Times New Roman"/>
                <a:cs typeface="Times New Roman"/>
              </a:rPr>
              <a:t>due</a:t>
            </a:r>
            <a:r>
              <a:rPr sz="2750" b="1" spc="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2E2B1F"/>
                </a:solidFill>
                <a:latin typeface="Times New Roman"/>
                <a:cs typeface="Times New Roman"/>
              </a:rPr>
              <a:t>to</a:t>
            </a:r>
            <a:r>
              <a:rPr sz="2750" b="1" spc="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2E2B1F"/>
                </a:solidFill>
                <a:latin typeface="Times New Roman"/>
                <a:cs typeface="Times New Roman"/>
              </a:rPr>
              <a:t>sharp</a:t>
            </a:r>
            <a:r>
              <a:rPr sz="2750" b="1" spc="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2E2B1F"/>
                </a:solidFill>
                <a:latin typeface="Times New Roman"/>
                <a:cs typeface="Times New Roman"/>
              </a:rPr>
              <a:t>edge</a:t>
            </a:r>
            <a:r>
              <a:rPr sz="2750" b="1" spc="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sz="2750" b="1" spc="9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50" b="1" spc="-50" dirty="0">
                <a:solidFill>
                  <a:srgbClr val="2E2B1F"/>
                </a:solidFill>
                <a:latin typeface="Times New Roman"/>
                <a:cs typeface="Times New Roman"/>
              </a:rPr>
              <a:t>a </a:t>
            </a:r>
            <a:r>
              <a:rPr sz="2750" b="1" dirty="0">
                <a:solidFill>
                  <a:srgbClr val="2E2B1F"/>
                </a:solidFill>
                <a:latin typeface="Times New Roman"/>
                <a:cs typeface="Times New Roman"/>
              </a:rPr>
              <a:t>heavy</a:t>
            </a:r>
            <a:r>
              <a:rPr sz="2750" b="1" spc="114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2E2B1F"/>
                </a:solidFill>
                <a:latin typeface="Times New Roman"/>
                <a:cs typeface="Times New Roman"/>
              </a:rPr>
              <a:t>cutting</a:t>
            </a:r>
            <a:r>
              <a:rPr sz="2750" b="1" spc="1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2E2B1F"/>
                </a:solidFill>
                <a:latin typeface="Times New Roman"/>
                <a:cs typeface="Times New Roman"/>
              </a:rPr>
              <a:t>weapon”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37210">
              <a:lnSpc>
                <a:spcPts val="3829"/>
              </a:lnSpc>
            </a:pPr>
            <a:r>
              <a:rPr sz="2750" dirty="0">
                <a:latin typeface="Times New Roman"/>
                <a:cs typeface="Times New Roman"/>
              </a:rPr>
              <a:t>Example: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Axe,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Cleaver,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Sabre, Sword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85900" y="704723"/>
            <a:ext cx="8739505" cy="5372735"/>
            <a:chOff x="1485900" y="704723"/>
            <a:chExt cx="8739505" cy="53727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4675" y="704723"/>
              <a:ext cx="3300476" cy="2043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4675" y="2495423"/>
              <a:ext cx="3300476" cy="19479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900" y="4438650"/>
              <a:ext cx="8734425" cy="16383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0134600" y="13447"/>
            <a:ext cx="2057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775" y="888301"/>
            <a:ext cx="366649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dirty="0">
                <a:solidFill>
                  <a:srgbClr val="252525"/>
                </a:solidFill>
                <a:latin typeface="Impact"/>
                <a:cs typeface="Impact"/>
              </a:rPr>
              <a:t>Motto</a:t>
            </a:r>
            <a:r>
              <a:rPr sz="5400" b="0" spc="-7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b="0" dirty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r>
              <a:rPr sz="5400" b="0" spc="-8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b="0" spc="-25" dirty="0">
                <a:solidFill>
                  <a:srgbClr val="252525"/>
                </a:solidFill>
                <a:latin typeface="Impact"/>
                <a:cs typeface="Impact"/>
              </a:rPr>
              <a:t>RMU</a:t>
            </a:r>
            <a:endParaRPr sz="5400">
              <a:latin typeface="Impact"/>
              <a:cs typeface="Impac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200" y="-110367"/>
            <a:ext cx="1044388" cy="567567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1" y="1905000"/>
            <a:ext cx="7696200" cy="41005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2169" y="713803"/>
            <a:ext cx="878903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MEDICOLEGAL</a:t>
            </a:r>
            <a:r>
              <a:rPr sz="2750" spc="-100" dirty="0"/>
              <a:t> </a:t>
            </a:r>
            <a:r>
              <a:rPr sz="2750" dirty="0"/>
              <a:t>SIGNIFANCE</a:t>
            </a:r>
            <a:r>
              <a:rPr sz="2750" spc="70" dirty="0"/>
              <a:t> </a:t>
            </a:r>
            <a:r>
              <a:rPr sz="2750" dirty="0"/>
              <a:t>OF</a:t>
            </a:r>
            <a:r>
              <a:rPr sz="2750" spc="-5" dirty="0"/>
              <a:t> </a:t>
            </a:r>
            <a:r>
              <a:rPr sz="2750" dirty="0"/>
              <a:t>INCISED</a:t>
            </a:r>
            <a:r>
              <a:rPr sz="2750" spc="-15" dirty="0"/>
              <a:t> </a:t>
            </a:r>
            <a:r>
              <a:rPr sz="2750" spc="-10" dirty="0"/>
              <a:t>WOUND: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852169" y="1409636"/>
            <a:ext cx="8832215" cy="4608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55600" algn="l"/>
              </a:tabLst>
            </a:pPr>
            <a:r>
              <a:rPr sz="20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HOMICIDAL</a:t>
            </a:r>
            <a:r>
              <a:rPr sz="2000" b="1" spc="-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INCISED</a:t>
            </a:r>
            <a:r>
              <a:rPr sz="20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WOUNDS:</a:t>
            </a:r>
            <a:r>
              <a:rPr sz="2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i)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deep</a:t>
            </a:r>
            <a:endParaRPr sz="2000">
              <a:latin typeface="Times New Roman"/>
              <a:cs typeface="Times New Roman"/>
            </a:endParaRPr>
          </a:p>
          <a:p>
            <a:pPr marL="4300855" lvl="1" indent="-284480">
              <a:lnSpc>
                <a:spcPct val="100000"/>
              </a:lnSpc>
              <a:spcBef>
                <a:spcPts val="5"/>
              </a:spcBef>
              <a:buAutoNum type="romanLcParenR" startAt="2"/>
              <a:tabLst>
                <a:tab pos="4300855" algn="l"/>
              </a:tabLst>
            </a:pPr>
            <a:r>
              <a:rPr sz="2000" dirty="0">
                <a:latin typeface="Times New Roman"/>
                <a:cs typeface="Times New Roman"/>
              </a:rPr>
              <a:t>associated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defense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injuries</a:t>
            </a:r>
            <a:endParaRPr sz="2000">
              <a:latin typeface="Times New Roman"/>
              <a:cs typeface="Times New Roman"/>
            </a:endParaRPr>
          </a:p>
          <a:p>
            <a:pPr marL="4376420" lvl="1" indent="-360045">
              <a:lnSpc>
                <a:spcPct val="100000"/>
              </a:lnSpc>
              <a:spcBef>
                <a:spcPts val="5"/>
              </a:spcBef>
              <a:buAutoNum type="romanLcParenR" startAt="2"/>
              <a:tabLst>
                <a:tab pos="4376420" algn="l"/>
              </a:tabLst>
            </a:pP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body</a:t>
            </a:r>
            <a:endParaRPr sz="2000">
              <a:latin typeface="Times New Roman"/>
              <a:cs typeface="Times New Roman"/>
            </a:endParaRPr>
          </a:p>
          <a:p>
            <a:pPr marL="401637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common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site: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face,neck,genitals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>
              <a:latin typeface="Times New Roman"/>
              <a:cs typeface="Times New Roman"/>
            </a:endParaRPr>
          </a:p>
          <a:p>
            <a:pPr marL="325755" indent="-313055">
              <a:lnSpc>
                <a:spcPct val="100000"/>
              </a:lnSpc>
              <a:buAutoNum type="arabicPeriod" startAt="2"/>
              <a:tabLst>
                <a:tab pos="325755" algn="l"/>
                <a:tab pos="4292600" algn="l"/>
              </a:tabLst>
            </a:pP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SUICIDAL</a:t>
            </a:r>
            <a:r>
              <a:rPr sz="2000" b="1" spc="-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INCISED</a:t>
            </a:r>
            <a:r>
              <a:rPr sz="20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WOUNDS</a:t>
            </a:r>
            <a:r>
              <a:rPr sz="2000" b="1" spc="-10" dirty="0">
                <a:latin typeface="Times New Roman"/>
                <a:cs typeface="Times New Roman"/>
              </a:rPr>
              <a:t>: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i)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multiple,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superimposed,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varying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depth</a:t>
            </a:r>
            <a:endParaRPr sz="2000">
              <a:latin typeface="Times New Roman"/>
              <a:cs typeface="Times New Roman"/>
            </a:endParaRPr>
          </a:p>
          <a:p>
            <a:pPr marL="4237355" lvl="1" indent="-285115">
              <a:lnSpc>
                <a:spcPct val="100000"/>
              </a:lnSpc>
              <a:buAutoNum type="romanLcParenR" startAt="2"/>
              <a:tabLst>
                <a:tab pos="4237355" algn="l"/>
              </a:tabLst>
            </a:pPr>
            <a:r>
              <a:rPr sz="2000" dirty="0">
                <a:latin typeface="Times New Roman"/>
                <a:cs typeface="Times New Roman"/>
              </a:rPr>
              <a:t>Self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inflicted</a:t>
            </a:r>
            <a:endParaRPr sz="2000">
              <a:latin typeface="Times New Roman"/>
              <a:cs typeface="Times New Roman"/>
            </a:endParaRPr>
          </a:p>
          <a:p>
            <a:pPr marL="4246880" lvl="1" indent="-306705">
              <a:lnSpc>
                <a:spcPct val="100000"/>
              </a:lnSpc>
              <a:spcBef>
                <a:spcPts val="5"/>
              </a:spcBef>
              <a:buAutoNum type="romanLcParenR" startAt="2"/>
              <a:tabLst>
                <a:tab pos="4246880" algn="l"/>
              </a:tabLst>
            </a:pPr>
            <a:r>
              <a:rPr sz="2000" dirty="0">
                <a:latin typeface="Times New Roman"/>
                <a:cs typeface="Times New Roman"/>
              </a:rPr>
              <a:t>accessible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body</a:t>
            </a:r>
            <a:endParaRPr sz="2000">
              <a:latin typeface="Times New Roman"/>
              <a:cs typeface="Times New Roman"/>
            </a:endParaRPr>
          </a:p>
          <a:p>
            <a:pPr marL="395224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common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site: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elbows,wrist,throat,groin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0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ACCIDENTAL</a:t>
            </a:r>
            <a:r>
              <a:rPr sz="2000" b="1" spc="-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INCISED</a:t>
            </a:r>
            <a:r>
              <a:rPr sz="20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WOUNDS:</a:t>
            </a:r>
            <a:r>
              <a:rPr sz="2000" b="1" spc="4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i)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body</a:t>
            </a:r>
            <a:endParaRPr sz="2000">
              <a:latin typeface="Times New Roman"/>
              <a:cs typeface="Times New Roman"/>
            </a:endParaRPr>
          </a:p>
          <a:p>
            <a:pPr marL="4206875" marR="1189355" lvl="1" indent="284480">
              <a:lnSpc>
                <a:spcPct val="100000"/>
              </a:lnSpc>
              <a:spcBef>
                <a:spcPts val="5"/>
              </a:spcBef>
              <a:buAutoNum type="romanLcParenR" startAt="2"/>
              <a:tabLst>
                <a:tab pos="4491355" algn="l"/>
              </a:tabLst>
            </a:pPr>
            <a:r>
              <a:rPr sz="2000" dirty="0">
                <a:latin typeface="Times New Roman"/>
                <a:cs typeface="Times New Roman"/>
              </a:rPr>
              <a:t>irregular,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clean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cut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everted margins</a:t>
            </a:r>
            <a:endParaRPr sz="2000">
              <a:latin typeface="Times New Roman"/>
              <a:cs typeface="Times New Roman"/>
            </a:endParaRPr>
          </a:p>
          <a:p>
            <a:pPr marL="4206875" marR="5080" indent="-635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commonly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traffic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injuries,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fall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broken </a:t>
            </a:r>
            <a:r>
              <a:rPr sz="2000" b="1" dirty="0">
                <a:latin typeface="Times New Roman"/>
                <a:cs typeface="Times New Roman"/>
              </a:rPr>
              <a:t>glass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bottles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9400" y="-24098"/>
            <a:ext cx="17145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2790" y="507618"/>
            <a:ext cx="7284084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/>
              <a:t>Difference</a:t>
            </a:r>
            <a:r>
              <a:rPr sz="2750" spc="90" dirty="0"/>
              <a:t> </a:t>
            </a:r>
            <a:r>
              <a:rPr sz="2750" dirty="0"/>
              <a:t>between</a:t>
            </a:r>
            <a:r>
              <a:rPr sz="2750" spc="85" dirty="0"/>
              <a:t> </a:t>
            </a:r>
            <a:r>
              <a:rPr sz="2750" dirty="0"/>
              <a:t>Incision</a:t>
            </a:r>
            <a:r>
              <a:rPr sz="2750" spc="85" dirty="0"/>
              <a:t> </a:t>
            </a:r>
            <a:r>
              <a:rPr sz="2750" dirty="0"/>
              <a:t>&amp;</a:t>
            </a:r>
            <a:r>
              <a:rPr sz="2750" spc="150" dirty="0"/>
              <a:t> </a:t>
            </a:r>
            <a:r>
              <a:rPr sz="2750" dirty="0"/>
              <a:t>Split</a:t>
            </a:r>
            <a:r>
              <a:rPr sz="2750" spc="114" dirty="0"/>
              <a:t> </a:t>
            </a:r>
            <a:r>
              <a:rPr sz="2750" spc="-10" dirty="0"/>
              <a:t>Laceration: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89050" y="1119124"/>
          <a:ext cx="9086850" cy="4839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Character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Incision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Split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Laceration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Margins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Straight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Ragged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Wound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bed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Clean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out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Bridging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Bleeding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Profuse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Scanty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Blood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vessels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Cut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Crushed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Hair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bulbs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Cut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Crushed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826769" marR="814069" indent="-2540">
                        <a:lnSpc>
                          <a:spcPct val="1008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Trace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evidence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(Foreign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body)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Mostly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absent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Mostly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Infection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Less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More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515599" y="1793"/>
            <a:ext cx="1671469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5675" y="490855"/>
            <a:ext cx="31191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0" dirty="0"/>
              <a:t>STAB</a:t>
            </a:r>
            <a:r>
              <a:rPr spc="-125" dirty="0"/>
              <a:t> </a:t>
            </a:r>
            <a:r>
              <a:rPr spc="-10" dirty="0"/>
              <a:t>WOUNDS: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5675" y="987107"/>
            <a:ext cx="6723380" cy="515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7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“Injury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caused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pointed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object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when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it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  <a:spcBef>
                <a:spcPts val="50"/>
              </a:spcBef>
            </a:pPr>
            <a:r>
              <a:rPr sz="2400" b="1" dirty="0">
                <a:latin typeface="Times New Roman"/>
                <a:cs typeface="Times New Roman"/>
              </a:rPr>
              <a:t>driven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through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skin</a:t>
            </a:r>
            <a:endParaRPr sz="2400">
              <a:latin typeface="Times New Roman"/>
              <a:cs typeface="Times New Roman"/>
            </a:endParaRPr>
          </a:p>
          <a:p>
            <a:pPr marL="1842770">
              <a:lnSpc>
                <a:spcPts val="2855"/>
              </a:lnSpc>
            </a:pP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its depth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greatest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b="1" spc="-10" dirty="0">
                <a:latin typeface="Times New Roman"/>
                <a:cs typeface="Times New Roman"/>
              </a:rPr>
              <a:t>dimension”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400">
              <a:latin typeface="Times New Roman"/>
              <a:cs typeface="Times New Roman"/>
            </a:endParaRPr>
          </a:p>
          <a:p>
            <a:pPr marL="775335">
              <a:lnSpc>
                <a:spcPct val="100000"/>
              </a:lnSpc>
              <a:spcBef>
                <a:spcPts val="5"/>
              </a:spcBef>
              <a:tabLst>
                <a:tab pos="2819400" algn="l"/>
              </a:tabLst>
            </a:pPr>
            <a:r>
              <a:rPr sz="2400" b="1" dirty="0">
                <a:latin typeface="Times New Roman"/>
                <a:cs typeface="Times New Roman"/>
              </a:rPr>
              <a:t>weapons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used;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knife,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dagger,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needle,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spear,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00" spc="-10" dirty="0">
                <a:latin typeface="Times New Roman"/>
                <a:cs typeface="Times New Roman"/>
              </a:rPr>
              <a:t>arrow,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scissors,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ice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pick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400">
              <a:latin typeface="Times New Roman"/>
              <a:cs typeface="Times New Roman"/>
            </a:endParaRPr>
          </a:p>
          <a:p>
            <a:pPr marL="311785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Types:</a:t>
            </a:r>
            <a:endParaRPr sz="2400">
              <a:latin typeface="Times New Roman"/>
              <a:cs typeface="Times New Roman"/>
            </a:endParaRPr>
          </a:p>
          <a:p>
            <a:pPr marL="545465" indent="-304165">
              <a:lnSpc>
                <a:spcPts val="2865"/>
              </a:lnSpc>
              <a:spcBef>
                <a:spcPts val="50"/>
              </a:spcBef>
              <a:buAutoNum type="arabicPeriod"/>
              <a:tabLst>
                <a:tab pos="545465" algn="l"/>
              </a:tabLst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Penetrating</a:t>
            </a:r>
            <a:r>
              <a:rPr sz="2400" b="1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stab</a:t>
            </a:r>
            <a:r>
              <a:rPr sz="24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wound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328670" lvl="1" indent="-265430">
              <a:lnSpc>
                <a:spcPts val="2865"/>
              </a:lnSpc>
              <a:buAutoNum type="romanLcParenR"/>
              <a:tabLst>
                <a:tab pos="3328670" algn="l"/>
              </a:tabLst>
            </a:pP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weapon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enters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  <a:spcBef>
                <a:spcPts val="45"/>
              </a:spcBef>
            </a:pPr>
            <a:r>
              <a:rPr sz="2400" dirty="0">
                <a:latin typeface="Times New Roman"/>
                <a:cs typeface="Times New Roman"/>
              </a:rPr>
              <a:t>cavity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25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3063240">
              <a:lnSpc>
                <a:spcPts val="2855"/>
              </a:lnSpc>
            </a:pPr>
            <a:r>
              <a:rPr sz="2400" dirty="0">
                <a:latin typeface="Times New Roman"/>
                <a:cs typeface="Times New Roman"/>
              </a:rPr>
              <a:t>thorax or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abdomen</a:t>
            </a:r>
            <a:endParaRPr sz="2400">
              <a:latin typeface="Times New Roman"/>
              <a:cs typeface="Times New Roman"/>
            </a:endParaRPr>
          </a:p>
          <a:p>
            <a:pPr marL="3404870" lvl="1" indent="-341630">
              <a:lnSpc>
                <a:spcPts val="2865"/>
              </a:lnSpc>
              <a:buAutoNum type="romanLcParenR" startAt="2"/>
              <a:tabLst>
                <a:tab pos="3404870" algn="l"/>
              </a:tabLst>
            </a:pPr>
            <a:r>
              <a:rPr sz="2400" dirty="0">
                <a:latin typeface="Times New Roman"/>
                <a:cs typeface="Times New Roman"/>
              </a:rPr>
              <a:t>only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wound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present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1050" y="1171447"/>
            <a:ext cx="2157476" cy="47959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15600" y="-18826"/>
            <a:ext cx="1676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028" y="948689"/>
            <a:ext cx="31191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0" dirty="0"/>
              <a:t>STAB</a:t>
            </a:r>
            <a:r>
              <a:rPr spc="-125" dirty="0"/>
              <a:t> </a:t>
            </a:r>
            <a:r>
              <a:rPr spc="-10" dirty="0"/>
              <a:t>WOUNDS: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5028" y="1444942"/>
            <a:ext cx="8943975" cy="331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2413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16865" algn="l"/>
              </a:tabLst>
            </a:pPr>
            <a:r>
              <a:rPr sz="240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Perforating</a:t>
            </a:r>
            <a:r>
              <a:rPr sz="24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stab</a:t>
            </a:r>
            <a:r>
              <a:rPr sz="24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wound:</a:t>
            </a:r>
            <a:endParaRPr sz="2400">
              <a:latin typeface="Times New Roman"/>
              <a:cs typeface="Times New Roman"/>
            </a:endParaRPr>
          </a:p>
          <a:p>
            <a:pPr marL="3023870" lvl="1" indent="-266065">
              <a:lnSpc>
                <a:spcPts val="2865"/>
              </a:lnSpc>
              <a:spcBef>
                <a:spcPts val="50"/>
              </a:spcBef>
              <a:buAutoNum type="romanLcParenR"/>
              <a:tabLst>
                <a:tab pos="3023870" algn="l"/>
              </a:tabLst>
            </a:pP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weapon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after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penetrating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063240">
              <a:lnSpc>
                <a:spcPts val="2855"/>
              </a:lnSpc>
            </a:pPr>
            <a:r>
              <a:rPr sz="2400" dirty="0">
                <a:latin typeface="Times New Roman"/>
                <a:cs typeface="Times New Roman"/>
              </a:rPr>
              <a:t>tissues,comes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making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exit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  <a:p>
            <a:pPr marL="3405504" lvl="1" indent="-342265">
              <a:lnSpc>
                <a:spcPts val="2865"/>
              </a:lnSpc>
              <a:spcBef>
                <a:spcPts val="50"/>
              </a:spcBef>
              <a:buAutoNum type="romanLcParenR" startAt="2"/>
              <a:tabLst>
                <a:tab pos="3405504" algn="l"/>
              </a:tabLst>
            </a:pPr>
            <a:r>
              <a:rPr sz="2400" dirty="0">
                <a:latin typeface="Times New Roman"/>
                <a:cs typeface="Times New Roman"/>
              </a:rPr>
              <a:t>both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entry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exit wound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present</a:t>
            </a:r>
            <a:endParaRPr sz="2400">
              <a:latin typeface="Times New Roman"/>
              <a:cs typeface="Times New Roman"/>
            </a:endParaRPr>
          </a:p>
          <a:p>
            <a:pPr marL="621665" indent="-304165">
              <a:lnSpc>
                <a:spcPts val="2865"/>
              </a:lnSpc>
              <a:buAutoNum type="arabicPeriod" startAt="2"/>
              <a:tabLst>
                <a:tab pos="621665" algn="l"/>
              </a:tabLst>
            </a:pP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Punctured</a:t>
            </a:r>
            <a:r>
              <a:rPr sz="2400" b="1" u="sng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stab</a:t>
            </a:r>
            <a:r>
              <a:rPr sz="2400" b="1" u="sng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wound:</a:t>
            </a:r>
            <a:endParaRPr sz="2400">
              <a:latin typeface="Times New Roman"/>
              <a:cs typeface="Times New Roman"/>
            </a:endParaRPr>
          </a:p>
          <a:p>
            <a:pPr marL="3329304" lvl="1" indent="-266065">
              <a:lnSpc>
                <a:spcPts val="2870"/>
              </a:lnSpc>
              <a:spcBef>
                <a:spcPts val="45"/>
              </a:spcBef>
              <a:buAutoNum type="romanLcParenR"/>
              <a:tabLst>
                <a:tab pos="3329304" algn="l"/>
              </a:tabLst>
            </a:pPr>
            <a:r>
              <a:rPr sz="2400" dirty="0">
                <a:latin typeface="Times New Roman"/>
                <a:cs typeface="Times New Roman"/>
              </a:rPr>
              <a:t>made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pins,needles</a:t>
            </a:r>
            <a:endParaRPr sz="2400">
              <a:latin typeface="Times New Roman"/>
              <a:cs typeface="Times New Roman"/>
            </a:endParaRPr>
          </a:p>
          <a:p>
            <a:pPr marL="3405504" lvl="1" indent="-342265">
              <a:lnSpc>
                <a:spcPts val="2855"/>
              </a:lnSpc>
              <a:buAutoNum type="romanLcParenR"/>
              <a:tabLst>
                <a:tab pos="3405504" algn="l"/>
              </a:tabLst>
            </a:pPr>
            <a:r>
              <a:rPr sz="2400" dirty="0">
                <a:latin typeface="Times New Roman"/>
                <a:cs typeface="Times New Roman"/>
              </a:rPr>
              <a:t>M/L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importance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Infanticide</a:t>
            </a:r>
            <a:endParaRPr sz="2400">
              <a:latin typeface="Times New Roman"/>
              <a:cs typeface="Times New Roman"/>
            </a:endParaRPr>
          </a:p>
          <a:p>
            <a:pPr marL="3492500" lvl="1" indent="-429259">
              <a:lnSpc>
                <a:spcPts val="2865"/>
              </a:lnSpc>
              <a:buAutoNum type="romanLcParenR"/>
              <a:tabLst>
                <a:tab pos="3492500" algn="l"/>
              </a:tabLst>
            </a:pPr>
            <a:r>
              <a:rPr sz="2400" dirty="0">
                <a:latin typeface="Times New Roman"/>
                <a:cs typeface="Times New Roman"/>
              </a:rPr>
              <a:t>fontanelle,nape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neck,axilla.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15600" y="0"/>
            <a:ext cx="1676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102" y="514985"/>
            <a:ext cx="31476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/>
              <a:t>Characteristics: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12102" y="1077213"/>
            <a:ext cx="10469245" cy="3683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ts val="2870"/>
              </a:lnSpc>
              <a:spcBef>
                <a:spcPts val="105"/>
              </a:spcBef>
              <a:buAutoNum type="alphaLcParenR"/>
              <a:tabLst>
                <a:tab pos="469900" algn="l"/>
              </a:tabLst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Wound</a:t>
            </a:r>
            <a:r>
              <a:rPr sz="2400" b="1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sng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Entry:</a:t>
            </a:r>
            <a:endParaRPr sz="2400">
              <a:latin typeface="Times New Roman"/>
              <a:cs typeface="Times New Roman"/>
            </a:endParaRPr>
          </a:p>
          <a:p>
            <a:pPr marL="502920" lvl="1" indent="-337820">
              <a:lnSpc>
                <a:spcPts val="2855"/>
              </a:lnSpc>
              <a:buClr>
                <a:srgbClr val="000000"/>
              </a:buClr>
              <a:buFont typeface="Times New Roman"/>
              <a:buAutoNum type="romanLcParenR"/>
              <a:tabLst>
                <a:tab pos="50292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Bigger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than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exit </a:t>
            </a:r>
            <a:r>
              <a:rPr sz="2400" b="1" spc="-20" dirty="0"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  <a:p>
            <a:pPr marL="511175" lvl="1" indent="-346075">
              <a:lnSpc>
                <a:spcPts val="2870"/>
              </a:lnSpc>
              <a:buClr>
                <a:srgbClr val="000000"/>
              </a:buClr>
              <a:buFont typeface="Times New Roman"/>
              <a:buAutoNum type="romanLcParenR"/>
              <a:tabLst>
                <a:tab pos="511175" algn="l"/>
                <a:tab pos="146113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Shape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latin typeface="Times New Roman"/>
                <a:cs typeface="Times New Roman"/>
              </a:rPr>
              <a:t>corresponds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weapon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2178050" lvl="2" indent="-335280">
              <a:lnSpc>
                <a:spcPts val="2865"/>
              </a:lnSpc>
              <a:spcBef>
                <a:spcPts val="45"/>
              </a:spcBef>
              <a:buFont typeface="Arial MT"/>
              <a:buChar char="•"/>
              <a:tabLst>
                <a:tab pos="2178050" algn="l"/>
                <a:tab pos="5520055" algn="l"/>
              </a:tabLst>
            </a:pPr>
            <a:r>
              <a:rPr sz="2400" b="1" dirty="0">
                <a:latin typeface="Times New Roman"/>
                <a:cs typeface="Times New Roman"/>
              </a:rPr>
              <a:t>Knife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single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edge)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وقاچ</a:t>
            </a:r>
            <a:r>
              <a:rPr sz="2400" b="1" dirty="0">
                <a:latin typeface="Times New Roman"/>
                <a:cs typeface="Times New Roman"/>
              </a:rPr>
              <a:t>	………………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Wedge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shape</a:t>
            </a:r>
            <a:endParaRPr sz="2400">
              <a:latin typeface="Times New Roman"/>
              <a:cs typeface="Times New Roman"/>
            </a:endParaRPr>
          </a:p>
          <a:p>
            <a:pPr marL="2178050" lvl="2" indent="-335280">
              <a:lnSpc>
                <a:spcPts val="2865"/>
              </a:lnSpc>
              <a:buFont typeface="Arial MT"/>
              <a:buChar char="•"/>
              <a:tabLst>
                <a:tab pos="2178050" algn="l"/>
              </a:tabLst>
            </a:pPr>
            <a:r>
              <a:rPr sz="2400" b="1" dirty="0">
                <a:latin typeface="Times New Roman"/>
                <a:cs typeface="Times New Roman"/>
              </a:rPr>
              <a:t>Dagger(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double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edge)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254" dirty="0">
                <a:solidFill>
                  <a:srgbClr val="202020"/>
                </a:solidFill>
                <a:latin typeface="Times New Roman"/>
                <a:cs typeface="Times New Roman"/>
              </a:rPr>
              <a:t>رجنخ</a:t>
            </a:r>
            <a:r>
              <a:rPr sz="2400" b="1" spc="3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..................</a:t>
            </a:r>
            <a:r>
              <a:rPr sz="2400" dirty="0">
                <a:latin typeface="Times New Roman"/>
                <a:cs typeface="Times New Roman"/>
              </a:rPr>
              <a:t>elliptical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shaped</a:t>
            </a:r>
            <a:endParaRPr sz="2400">
              <a:latin typeface="Times New Roman"/>
              <a:cs typeface="Times New Roman"/>
            </a:endParaRPr>
          </a:p>
          <a:p>
            <a:pPr marL="671195" lvl="1" indent="-429895">
              <a:lnSpc>
                <a:spcPts val="2865"/>
              </a:lnSpc>
              <a:spcBef>
                <a:spcPts val="50"/>
              </a:spcBef>
              <a:buClr>
                <a:srgbClr val="000000"/>
              </a:buClr>
              <a:buFont typeface="Times New Roman"/>
              <a:buAutoNum type="romanLcParenR"/>
              <a:tabLst>
                <a:tab pos="671195" algn="l"/>
              </a:tabLst>
            </a:pP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Size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  <a:p>
            <a:pPr marL="2242820" lvl="2" indent="-342900">
              <a:lnSpc>
                <a:spcPts val="2855"/>
              </a:lnSpc>
              <a:buFont typeface="Arial MT"/>
              <a:buChar char="•"/>
              <a:tabLst>
                <a:tab pos="2242820" algn="l"/>
              </a:tabLst>
            </a:pPr>
            <a:r>
              <a:rPr sz="2400" dirty="0">
                <a:latin typeface="Times New Roman"/>
                <a:cs typeface="Times New Roman"/>
              </a:rPr>
              <a:t>Smaller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breadth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weapon.</a:t>
            </a:r>
            <a:endParaRPr sz="2400">
              <a:latin typeface="Times New Roman"/>
              <a:cs typeface="Times New Roman"/>
            </a:endParaRPr>
          </a:p>
          <a:p>
            <a:pPr marL="2319020" lvl="2" indent="-419100">
              <a:lnSpc>
                <a:spcPts val="2870"/>
              </a:lnSpc>
              <a:buFont typeface="Arial MT"/>
              <a:buChar char="•"/>
              <a:tabLst>
                <a:tab pos="2319020" algn="l"/>
                <a:tab pos="776541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drawing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Rocking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movement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becomes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larger</a:t>
            </a:r>
            <a:endParaRPr sz="2400">
              <a:latin typeface="Times New Roman"/>
              <a:cs typeface="Times New Roman"/>
            </a:endParaRPr>
          </a:p>
          <a:p>
            <a:pPr marL="732155" lvl="1" indent="-490855">
              <a:lnSpc>
                <a:spcPts val="2870"/>
              </a:lnSpc>
              <a:spcBef>
                <a:spcPts val="45"/>
              </a:spcBef>
              <a:buClr>
                <a:srgbClr val="000000"/>
              </a:buClr>
              <a:buFont typeface="Times New Roman"/>
              <a:buAutoNum type="romanLcParenR"/>
              <a:tabLst>
                <a:tab pos="73215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Margins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clear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inverted.</a:t>
            </a:r>
            <a:endParaRPr sz="2400">
              <a:latin typeface="Times New Roman"/>
              <a:cs typeface="Times New Roman"/>
            </a:endParaRPr>
          </a:p>
          <a:p>
            <a:pPr marL="927735">
              <a:lnSpc>
                <a:spcPts val="2870"/>
              </a:lnSpc>
              <a:tabLst>
                <a:tab pos="3041650" algn="l"/>
                <a:tab pos="6313170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rusty</a:t>
            </a:r>
            <a:r>
              <a:rPr sz="2400" spc="-10" dirty="0">
                <a:latin typeface="Times New Roman"/>
                <a:cs typeface="Times New Roman"/>
              </a:rPr>
              <a:t> weapon</a:t>
            </a:r>
            <a:r>
              <a:rPr sz="2400" dirty="0">
                <a:latin typeface="Times New Roman"/>
                <a:cs typeface="Times New Roman"/>
              </a:rPr>
              <a:t>	..…………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edges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everted</a:t>
            </a:r>
            <a:r>
              <a:rPr sz="2400" dirty="0">
                <a:latin typeface="Times New Roman"/>
                <a:cs typeface="Times New Roman"/>
              </a:rPr>
              <a:t>	&amp;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bruised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3950" y="2981325"/>
            <a:ext cx="19050" cy="57150"/>
          </a:xfrm>
          <a:custGeom>
            <a:avLst/>
            <a:gdLst/>
            <a:ahLst/>
            <a:cxnLst/>
            <a:rect l="l" t="t" r="r" b="b"/>
            <a:pathLst>
              <a:path w="19050" h="57150">
                <a:moveTo>
                  <a:pt x="19050" y="0"/>
                </a:moveTo>
                <a:lnTo>
                  <a:pt x="0" y="0"/>
                </a:lnTo>
                <a:lnTo>
                  <a:pt x="0" y="57150"/>
                </a:lnTo>
                <a:lnTo>
                  <a:pt x="19050" y="57150"/>
                </a:lnTo>
                <a:lnTo>
                  <a:pt x="19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4914900"/>
            <a:ext cx="8324850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15600" y="8965"/>
            <a:ext cx="1676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0175" y="885761"/>
            <a:ext cx="4986401" cy="52054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9107" y="1514855"/>
            <a:ext cx="4618355" cy="2223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indent="-341630">
              <a:lnSpc>
                <a:spcPts val="2865"/>
              </a:lnSpc>
              <a:spcBef>
                <a:spcPts val="105"/>
              </a:spcBef>
              <a:buClr>
                <a:srgbClr val="006FC0"/>
              </a:buClr>
              <a:buFont typeface="Times New Roman"/>
              <a:buAutoNum type="alphaLcParenR" startAt="2"/>
              <a:tabLst>
                <a:tab pos="35433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Wound</a:t>
            </a:r>
            <a:r>
              <a:rPr sz="24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400" b="1" spc="-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EXIT:</a:t>
            </a:r>
            <a:endParaRPr sz="2400">
              <a:latin typeface="Times New Roman"/>
              <a:cs typeface="Times New Roman"/>
            </a:endParaRPr>
          </a:p>
          <a:p>
            <a:pPr marL="884555" lvl="1" indent="-261620">
              <a:lnSpc>
                <a:spcPts val="2865"/>
              </a:lnSpc>
              <a:buClr>
                <a:srgbClr val="000000"/>
              </a:buClr>
              <a:buFont typeface="Times New Roman"/>
              <a:buAutoNum type="romanLcParenR"/>
              <a:tabLst>
                <a:tab pos="88455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SMALLER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entry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  <a:p>
            <a:pPr marL="969010" lvl="1" indent="-346075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Font typeface="Times New Roman"/>
              <a:buAutoNum type="romanLcParenR"/>
              <a:tabLst>
                <a:tab pos="96901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Margins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everted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40"/>
              </a:spcBef>
              <a:buFont typeface="Times New Roman"/>
              <a:buAutoNum type="romanLcParenR"/>
            </a:pPr>
            <a:endParaRPr sz="2400">
              <a:latin typeface="Times New Roman"/>
              <a:cs typeface="Times New Roman"/>
            </a:endParaRPr>
          </a:p>
          <a:p>
            <a:pPr marL="326390" indent="-313690">
              <a:lnSpc>
                <a:spcPts val="2865"/>
              </a:lnSpc>
              <a:buAutoNum type="alphaLcParenR" startAt="2"/>
              <a:tabLst>
                <a:tab pos="326390" algn="l"/>
              </a:tabLst>
            </a:pP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Depth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greater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length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breadth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9399" y="0"/>
            <a:ext cx="1719431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9625" y="1933575"/>
            <a:ext cx="2948051" cy="36052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3407" y="818261"/>
            <a:ext cx="867664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MEDICOLEGAL</a:t>
            </a:r>
            <a:r>
              <a:rPr spc="-320" dirty="0"/>
              <a:t> </a:t>
            </a:r>
            <a:r>
              <a:rPr dirty="0"/>
              <a:t>ASPECTS</a:t>
            </a:r>
            <a:r>
              <a:rPr spc="-20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spc="-60" dirty="0"/>
              <a:t>STAB</a:t>
            </a:r>
            <a:r>
              <a:rPr spc="-80" dirty="0"/>
              <a:t> </a:t>
            </a:r>
            <a:r>
              <a:rPr spc="-10" dirty="0"/>
              <a:t>WOUND: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Wingdings"/>
              <a:buChar char=""/>
              <a:tabLst>
                <a:tab pos="355600" algn="l"/>
                <a:tab pos="3121025" algn="l"/>
              </a:tabLst>
            </a:pPr>
            <a:r>
              <a:rPr dirty="0"/>
              <a:t>Nature</a:t>
            </a:r>
            <a:r>
              <a:rPr spc="-15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10" dirty="0"/>
              <a:t>dimensions</a:t>
            </a:r>
            <a:r>
              <a:rPr dirty="0"/>
              <a:t>	of</a:t>
            </a:r>
            <a:r>
              <a:rPr spc="-35" dirty="0"/>
              <a:t> </a:t>
            </a:r>
            <a:r>
              <a:rPr dirty="0"/>
              <a:t>the weapon</a:t>
            </a:r>
            <a:r>
              <a:rPr spc="15" dirty="0"/>
              <a:t> </a:t>
            </a:r>
            <a:r>
              <a:rPr spc="-10" dirty="0"/>
              <a:t>used.</a:t>
            </a:r>
          </a:p>
          <a:p>
            <a:pPr>
              <a:lnSpc>
                <a:spcPct val="100000"/>
              </a:lnSpc>
              <a:spcBef>
                <a:spcPts val="65"/>
              </a:spcBef>
              <a:buFont typeface="Wingdings"/>
              <a:buChar char=""/>
            </a:pPr>
            <a:endParaRPr spc="-10" dirty="0"/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  <a:tab pos="4333875" algn="l"/>
              </a:tabLst>
            </a:pPr>
            <a:r>
              <a:rPr dirty="0"/>
              <a:t>Position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victim</a:t>
            </a:r>
            <a:r>
              <a:rPr spc="-2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assailant</a:t>
            </a:r>
            <a:r>
              <a:rPr dirty="0"/>
              <a:t>	from</a:t>
            </a:r>
            <a:r>
              <a:rPr spc="-60" dirty="0"/>
              <a:t> </a:t>
            </a:r>
            <a:r>
              <a:rPr dirty="0"/>
              <a:t>direction</a:t>
            </a:r>
            <a:r>
              <a:rPr spc="15" dirty="0"/>
              <a:t> </a:t>
            </a:r>
            <a:r>
              <a:rPr dirty="0"/>
              <a:t>of</a:t>
            </a:r>
            <a:r>
              <a:rPr spc="50" dirty="0"/>
              <a:t> </a:t>
            </a:r>
            <a:r>
              <a:rPr spc="-10" dirty="0"/>
              <a:t>wound.</a:t>
            </a:r>
          </a:p>
          <a:p>
            <a:pPr>
              <a:lnSpc>
                <a:spcPct val="100000"/>
              </a:lnSpc>
              <a:spcBef>
                <a:spcPts val="140"/>
              </a:spcBef>
              <a:buFont typeface="Wingdings"/>
              <a:buChar char=""/>
            </a:pPr>
            <a:endParaRPr spc="-10" dirty="0"/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dirty="0"/>
              <a:t>Nature</a:t>
            </a:r>
            <a:r>
              <a:rPr spc="-30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injury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intention</a:t>
            </a:r>
          </a:p>
          <a:p>
            <a:pPr marL="3427729" marR="2776220" indent="-517525">
              <a:lnSpc>
                <a:spcPct val="99100"/>
              </a:lnSpc>
              <a:spcBef>
                <a:spcPts val="75"/>
              </a:spcBef>
              <a:tabLst>
                <a:tab pos="3358515" algn="l"/>
              </a:tabLst>
            </a:pPr>
            <a:r>
              <a:rPr spc="-25" dirty="0"/>
              <a:t>i.e</a:t>
            </a:r>
            <a:r>
              <a:rPr dirty="0"/>
              <a:t>	</a:t>
            </a:r>
            <a:r>
              <a:rPr spc="-10" dirty="0"/>
              <a:t>Homicide, Accident Suicide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pc="-10" dirty="0"/>
          </a:p>
          <a:p>
            <a:pPr marL="317500" marR="920750" indent="-305435">
              <a:lnSpc>
                <a:spcPct val="101699"/>
              </a:lnSpc>
              <a:buFont typeface="Wingdings"/>
              <a:buChar char=""/>
              <a:tabLst>
                <a:tab pos="317500" algn="l"/>
                <a:tab pos="354965" algn="l"/>
              </a:tabLst>
            </a:pPr>
            <a:r>
              <a:rPr dirty="0">
                <a:solidFill>
                  <a:srgbClr val="C00000"/>
                </a:solidFill>
              </a:rPr>
              <a:t>	</a:t>
            </a:r>
            <a:r>
              <a:rPr dirty="0"/>
              <a:t>Stab</a:t>
            </a:r>
            <a:r>
              <a:rPr spc="-10" dirty="0"/>
              <a:t> </a:t>
            </a:r>
            <a:r>
              <a:rPr dirty="0"/>
              <a:t>wound</a:t>
            </a:r>
            <a:r>
              <a:rPr spc="-1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converging</a:t>
            </a:r>
            <a:r>
              <a:rPr spc="-5" dirty="0"/>
              <a:t> </a:t>
            </a:r>
            <a:r>
              <a:rPr dirty="0"/>
              <a:t>wound</a:t>
            </a:r>
            <a:r>
              <a:rPr spc="-10" dirty="0"/>
              <a:t> </a:t>
            </a:r>
            <a:r>
              <a:rPr dirty="0"/>
              <a:t>whereas</a:t>
            </a:r>
            <a:r>
              <a:rPr spc="30" dirty="0"/>
              <a:t> </a:t>
            </a:r>
            <a:r>
              <a:rPr spc="-10" dirty="0"/>
              <a:t>firearm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diverging</a:t>
            </a:r>
            <a:r>
              <a:rPr spc="-35" dirty="0"/>
              <a:t> </a:t>
            </a:r>
            <a:r>
              <a:rPr spc="-10" dirty="0"/>
              <a:t>wound.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91800" y="0"/>
            <a:ext cx="16002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6675" y="1676273"/>
            <a:ext cx="2890901" cy="33766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952" y="477202"/>
            <a:ext cx="403288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DEFENCE</a:t>
            </a:r>
            <a:r>
              <a:rPr spc="-150" dirty="0"/>
              <a:t> </a:t>
            </a:r>
            <a:r>
              <a:rPr spc="-10" dirty="0"/>
              <a:t>WOUNDS: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6952" y="1071181"/>
            <a:ext cx="10092690" cy="51517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2683510">
              <a:lnSpc>
                <a:spcPts val="2860"/>
              </a:lnSpc>
              <a:spcBef>
                <a:spcPts val="215"/>
              </a:spcBef>
            </a:pPr>
            <a:r>
              <a:rPr sz="2000" dirty="0">
                <a:latin typeface="Times New Roman"/>
                <a:cs typeface="Times New Roman"/>
              </a:rPr>
              <a:t>“</a:t>
            </a:r>
            <a:r>
              <a:rPr sz="2400" dirty="0">
                <a:latin typeface="Times New Roman"/>
                <a:cs typeface="Times New Roman"/>
              </a:rPr>
              <a:t>Injuries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sustained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spontaneous reaction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ts val="2820"/>
              </a:lnSpc>
            </a:pP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protect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himself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attacked”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sz="24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site:</a:t>
            </a:r>
            <a:endParaRPr sz="2400">
              <a:latin typeface="Times New Roman"/>
              <a:cs typeface="Times New Roman"/>
            </a:endParaRPr>
          </a:p>
          <a:p>
            <a:pPr marL="2185035" indent="-266065">
              <a:lnSpc>
                <a:spcPts val="2870"/>
              </a:lnSpc>
              <a:spcBef>
                <a:spcPts val="45"/>
              </a:spcBef>
              <a:buAutoNum type="romanLcParenR"/>
              <a:tabLst>
                <a:tab pos="2185035" algn="l"/>
              </a:tabLst>
            </a:pPr>
            <a:r>
              <a:rPr sz="2400" dirty="0">
                <a:latin typeface="Times New Roman"/>
                <a:cs typeface="Times New Roman"/>
              </a:rPr>
              <a:t>grasping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surface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hands</a:t>
            </a:r>
            <a:endParaRPr sz="2400">
              <a:latin typeface="Times New Roman"/>
              <a:cs typeface="Times New Roman"/>
            </a:endParaRPr>
          </a:p>
          <a:p>
            <a:pPr marL="2261235" indent="-342265">
              <a:lnSpc>
                <a:spcPts val="2855"/>
              </a:lnSpc>
              <a:buAutoNum type="romanLcParenR"/>
              <a:tabLst>
                <a:tab pos="2261235" algn="l"/>
              </a:tabLst>
            </a:pPr>
            <a:r>
              <a:rPr sz="2400" dirty="0">
                <a:latin typeface="Times New Roman"/>
                <a:cs typeface="Times New Roman"/>
              </a:rPr>
              <a:t>ulnar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borders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forearms</a:t>
            </a:r>
            <a:endParaRPr sz="2400">
              <a:latin typeface="Times New Roman"/>
              <a:cs typeface="Times New Roman"/>
            </a:endParaRPr>
          </a:p>
          <a:p>
            <a:pPr marL="2346325" indent="-427355">
              <a:lnSpc>
                <a:spcPts val="2865"/>
              </a:lnSpc>
              <a:buAutoNum type="romanLcParenR"/>
              <a:tabLst>
                <a:tab pos="2346325" algn="l"/>
              </a:tabLst>
            </a:pPr>
            <a:r>
              <a:rPr sz="2400" dirty="0">
                <a:latin typeface="Times New Roman"/>
                <a:cs typeface="Times New Roman"/>
              </a:rPr>
              <a:t>dorsum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hand</a:t>
            </a:r>
            <a:endParaRPr sz="2400">
              <a:latin typeface="Times New Roman"/>
              <a:cs typeface="Times New Roman"/>
            </a:endParaRPr>
          </a:p>
          <a:p>
            <a:pPr marL="2337435" indent="-418465">
              <a:lnSpc>
                <a:spcPts val="2870"/>
              </a:lnSpc>
              <a:spcBef>
                <a:spcPts val="50"/>
              </a:spcBef>
              <a:buAutoNum type="romanLcParenR"/>
              <a:tabLst>
                <a:tab pos="2337435" algn="l"/>
              </a:tabLst>
            </a:pPr>
            <a:r>
              <a:rPr sz="2400" dirty="0">
                <a:latin typeface="Times New Roman"/>
                <a:cs typeface="Times New Roman"/>
              </a:rPr>
              <a:t>lower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limbs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sexual</a:t>
            </a:r>
            <a:r>
              <a:rPr sz="2400" spc="-10" dirty="0">
                <a:latin typeface="Times New Roman"/>
                <a:cs typeface="Times New Roman"/>
              </a:rPr>
              <a:t> assault</a:t>
            </a:r>
            <a:endParaRPr sz="2400">
              <a:latin typeface="Times New Roman"/>
              <a:cs typeface="Times New Roman"/>
            </a:endParaRPr>
          </a:p>
          <a:p>
            <a:pPr marL="2328545" indent="-409575">
              <a:lnSpc>
                <a:spcPts val="2870"/>
              </a:lnSpc>
              <a:buAutoNum type="romanLcParenR"/>
              <a:tabLst>
                <a:tab pos="2328545" algn="l"/>
              </a:tabLst>
            </a:pPr>
            <a:r>
              <a:rPr sz="2400" spc="-20" dirty="0">
                <a:latin typeface="Times New Roman"/>
                <a:cs typeface="Times New Roman"/>
              </a:rPr>
              <a:t>Back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  <a:spcBef>
                <a:spcPts val="45"/>
              </a:spcBef>
            </a:pP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Characteristics:</a:t>
            </a:r>
            <a:endParaRPr sz="2400">
              <a:latin typeface="Times New Roman"/>
              <a:cs typeface="Times New Roman"/>
            </a:endParaRPr>
          </a:p>
          <a:p>
            <a:pPr marL="12700" marR="6106795">
              <a:lnSpc>
                <a:spcPts val="286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superficial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deep </a:t>
            </a:r>
            <a:r>
              <a:rPr sz="2400" dirty="0">
                <a:latin typeface="Times New Roman"/>
                <a:cs typeface="Times New Roman"/>
              </a:rPr>
              <a:t>Corresponds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weapon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20"/>
              </a:lnSpc>
            </a:pPr>
            <a:r>
              <a:rPr sz="2400" spc="-10" dirty="0">
                <a:latin typeface="Times New Roman"/>
                <a:cs typeface="Times New Roman"/>
              </a:rPr>
              <a:t>Tells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about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victim’s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awareness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consciousness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ability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resist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  <a:tabLst>
                <a:tab pos="10079355" algn="l"/>
              </a:tabLst>
            </a:pP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e.g. not</a:t>
            </a:r>
            <a:r>
              <a:rPr sz="2400" u="heavy" spc="1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seen if</a:t>
            </a:r>
            <a:r>
              <a:rPr sz="2400" u="heavy" spc="-4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hands</a:t>
            </a:r>
            <a:r>
              <a:rPr sz="2400" u="heavy" spc="-3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are</a:t>
            </a:r>
            <a:r>
              <a:rPr sz="2400" u="heavy" spc="-1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tied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15600" y="-17929"/>
            <a:ext cx="1676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025" y="2190623"/>
            <a:ext cx="3024251" cy="29671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5200" y="520699"/>
            <a:ext cx="54279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SELF-</a:t>
            </a:r>
            <a:r>
              <a:rPr dirty="0"/>
              <a:t>INFLICTED</a:t>
            </a:r>
            <a:r>
              <a:rPr spc="-155" dirty="0"/>
              <a:t> </a:t>
            </a:r>
            <a:r>
              <a:rPr spc="-10" dirty="0"/>
              <a:t>WOUNDS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632" y="1072197"/>
            <a:ext cx="10621010" cy="51511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1300" marR="2345690" indent="-229235">
              <a:lnSpc>
                <a:spcPts val="2850"/>
              </a:lnSpc>
              <a:spcBef>
                <a:spcPts val="220"/>
              </a:spcBef>
            </a:pPr>
            <a:r>
              <a:rPr sz="2400" dirty="0">
                <a:latin typeface="Times New Roman"/>
                <a:cs typeface="Times New Roman"/>
              </a:rPr>
              <a:t>Injuries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himself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(self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inflicted)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caused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agreement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friendly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hand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30"/>
              </a:lnSpc>
            </a:pPr>
            <a:r>
              <a:rPr sz="2400" spc="-10" dirty="0">
                <a:latin typeface="Times New Roman"/>
                <a:cs typeface="Times New Roman"/>
              </a:rPr>
              <a:t>injury).”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C00000"/>
                </a:solidFill>
                <a:latin typeface="Times New Roman"/>
                <a:cs typeface="Times New Roman"/>
              </a:rPr>
              <a:t>FABRICATED,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FACTITIOUS,FORGED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 or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  <a:spcBef>
                <a:spcPts val="50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INVENTED</a:t>
            </a:r>
            <a:r>
              <a:rPr sz="24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INJURIES</a:t>
            </a:r>
            <a:endParaRPr sz="2400">
              <a:latin typeface="Times New Roman"/>
              <a:cs typeface="Times New Roman"/>
            </a:endParaRPr>
          </a:p>
          <a:p>
            <a:pPr marL="2071370" marR="2908935" indent="-2059305">
              <a:lnSpc>
                <a:spcPts val="2850"/>
              </a:lnSpc>
              <a:spcBef>
                <a:spcPts val="110"/>
              </a:spcBef>
            </a:pP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sz="2400" b="1" u="sng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sites:</a:t>
            </a:r>
            <a:r>
              <a:rPr sz="24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easily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accessible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 e.g top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head, </a:t>
            </a:r>
            <a:r>
              <a:rPr sz="2400" dirty="0">
                <a:latin typeface="Times New Roman"/>
                <a:cs typeface="Times New Roman"/>
              </a:rPr>
              <a:t>forehead,front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outer side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thighs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30"/>
              </a:lnSpc>
            </a:pP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Characteristics:</a:t>
            </a:r>
            <a:endParaRPr sz="2400">
              <a:latin typeface="Times New Roman"/>
              <a:cs typeface="Times New Roman"/>
            </a:endParaRPr>
          </a:p>
          <a:p>
            <a:pPr marL="2561590" indent="-190500">
              <a:lnSpc>
                <a:spcPts val="2865"/>
              </a:lnSpc>
              <a:buSzPct val="95833"/>
              <a:buAutoNum type="romanLcParenR"/>
              <a:tabLst>
                <a:tab pos="2561590" algn="l"/>
              </a:tabLst>
            </a:pPr>
            <a:r>
              <a:rPr sz="2400" dirty="0">
                <a:latin typeface="Times New Roman"/>
                <a:cs typeface="Times New Roman"/>
              </a:rPr>
              <a:t>parallel,multiple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superficial</a:t>
            </a:r>
            <a:endParaRPr sz="2400">
              <a:latin typeface="Times New Roman"/>
              <a:cs typeface="Times New Roman"/>
            </a:endParaRPr>
          </a:p>
          <a:p>
            <a:pPr marL="2719070" indent="-342265">
              <a:lnSpc>
                <a:spcPts val="2865"/>
              </a:lnSpc>
              <a:spcBef>
                <a:spcPts val="50"/>
              </a:spcBef>
              <a:buSzPct val="95833"/>
              <a:buAutoNum type="romanLcParenR"/>
              <a:tabLst>
                <a:tab pos="2719070" algn="l"/>
              </a:tabLst>
            </a:pPr>
            <a:r>
              <a:rPr sz="2400" dirty="0">
                <a:latin typeface="Times New Roman"/>
                <a:cs typeface="Times New Roman"/>
              </a:rPr>
              <a:t>non-involvement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clothes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vital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organs</a:t>
            </a:r>
            <a:endParaRPr sz="2400">
              <a:latin typeface="Times New Roman"/>
              <a:cs typeface="Times New Roman"/>
            </a:endParaRPr>
          </a:p>
          <a:p>
            <a:pPr marL="2653665" indent="-429259">
              <a:lnSpc>
                <a:spcPts val="2855"/>
              </a:lnSpc>
              <a:buSzPct val="95833"/>
              <a:buAutoNum type="romanLcParenR"/>
              <a:tabLst>
                <a:tab pos="2653665" algn="l"/>
              </a:tabLst>
            </a:pPr>
            <a:r>
              <a:rPr sz="2400" dirty="0">
                <a:latin typeface="Times New Roman"/>
                <a:cs typeface="Times New Roman"/>
              </a:rPr>
              <a:t>hestation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marks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present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Objects:</a:t>
            </a:r>
            <a:endParaRPr sz="2400">
              <a:latin typeface="Times New Roman"/>
              <a:cs typeface="Times New Roman"/>
            </a:endParaRPr>
          </a:p>
          <a:p>
            <a:pPr marL="1232535">
              <a:lnSpc>
                <a:spcPts val="2865"/>
              </a:lnSpc>
              <a:spcBef>
                <a:spcPts val="50"/>
              </a:spcBef>
            </a:pPr>
            <a:r>
              <a:rPr sz="2400" dirty="0">
                <a:latin typeface="Times New Roman"/>
                <a:cs typeface="Times New Roman"/>
              </a:rPr>
              <a:t>a)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support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false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charge</a:t>
            </a:r>
            <a:endParaRPr sz="2400">
              <a:latin typeface="Times New Roman"/>
              <a:cs typeface="Times New Roman"/>
            </a:endParaRPr>
          </a:p>
          <a:p>
            <a:pPr marL="549275">
              <a:lnSpc>
                <a:spcPts val="2865"/>
              </a:lnSpc>
              <a:tabLst>
                <a:tab pos="1232535" algn="l"/>
                <a:tab pos="10607675" algn="l"/>
              </a:tabLst>
            </a:pP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b)</a:t>
            </a:r>
            <a:r>
              <a:rPr sz="2400" u="heavy" spc="-9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400" u="heavy" spc="-4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avert</a:t>
            </a:r>
            <a:r>
              <a:rPr sz="2400" u="heavy" spc="-3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suspicion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9400" y="6604"/>
            <a:ext cx="17414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025" y="904874"/>
            <a:ext cx="69723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CAUSE</a:t>
            </a:r>
            <a:r>
              <a:rPr spc="-80" dirty="0"/>
              <a:t> </a:t>
            </a:r>
            <a:r>
              <a:rPr dirty="0"/>
              <a:t>OF</a:t>
            </a:r>
            <a:r>
              <a:rPr spc="-190" dirty="0"/>
              <a:t> </a:t>
            </a:r>
            <a:r>
              <a:rPr spc="-40" dirty="0"/>
              <a:t>DEATH</a:t>
            </a:r>
            <a:r>
              <a:rPr spc="-65" dirty="0"/>
              <a:t> </a:t>
            </a:r>
            <a:r>
              <a:rPr dirty="0"/>
              <a:t>FROM</a:t>
            </a:r>
            <a:r>
              <a:rPr spc="-140" dirty="0"/>
              <a:t> </a:t>
            </a:r>
            <a:r>
              <a:rPr spc="-10" dirty="0"/>
              <a:t>WOUNDS: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8025" y="1677606"/>
            <a:ext cx="4257040" cy="421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PRIMARY</a:t>
            </a:r>
            <a:r>
              <a:rPr sz="1800" b="1" u="sng" spc="-1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OR</a:t>
            </a:r>
            <a:r>
              <a:rPr sz="18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IMMEDIATE</a:t>
            </a:r>
            <a:r>
              <a:rPr sz="1800" b="1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CAUSES</a:t>
            </a:r>
            <a:endParaRPr sz="1800">
              <a:latin typeface="Times New Roman"/>
              <a:cs typeface="Times New Roman"/>
            </a:endParaRPr>
          </a:p>
          <a:p>
            <a:pPr marL="485140" indent="-218440">
              <a:lnSpc>
                <a:spcPct val="100000"/>
              </a:lnSpc>
              <a:spcBef>
                <a:spcPts val="45"/>
              </a:spcBef>
              <a:buAutoNum type="romanLcParenR"/>
              <a:tabLst>
                <a:tab pos="485140" algn="l"/>
              </a:tabLst>
            </a:pPr>
            <a:r>
              <a:rPr sz="2000" dirty="0">
                <a:latin typeface="Times New Roman"/>
                <a:cs typeface="Times New Roman"/>
              </a:rPr>
              <a:t>excessive</a:t>
            </a:r>
            <a:r>
              <a:rPr sz="2000" spc="-10" dirty="0">
                <a:latin typeface="Times New Roman"/>
                <a:cs typeface="Times New Roman"/>
              </a:rPr>
              <a:t> bleeding</a:t>
            </a:r>
            <a:endParaRPr sz="2000">
              <a:latin typeface="Times New Roman"/>
              <a:cs typeface="Times New Roman"/>
            </a:endParaRPr>
          </a:p>
          <a:p>
            <a:pPr marL="551815" indent="-285115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551815" algn="l"/>
              </a:tabLst>
            </a:pPr>
            <a:r>
              <a:rPr sz="2000" dirty="0">
                <a:latin typeface="Times New Roman"/>
                <a:cs typeface="Times New Roman"/>
              </a:rPr>
              <a:t>injury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vital </a:t>
            </a:r>
            <a:r>
              <a:rPr sz="2000" spc="-10" dirty="0">
                <a:latin typeface="Times New Roman"/>
                <a:cs typeface="Times New Roman"/>
              </a:rPr>
              <a:t>organs</a:t>
            </a:r>
            <a:endParaRPr sz="2000">
              <a:latin typeface="Times New Roman"/>
              <a:cs typeface="Times New Roman"/>
            </a:endParaRPr>
          </a:p>
          <a:p>
            <a:pPr marL="628015" indent="-361315">
              <a:lnSpc>
                <a:spcPct val="100000"/>
              </a:lnSpc>
              <a:buAutoNum type="romanLcParenR"/>
              <a:tabLst>
                <a:tab pos="628015" algn="l"/>
              </a:tabLst>
            </a:pPr>
            <a:r>
              <a:rPr sz="2000" dirty="0">
                <a:latin typeface="Times New Roman"/>
                <a:cs typeface="Times New Roman"/>
              </a:rPr>
              <a:t>neurogenic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shock</a:t>
            </a:r>
            <a:endParaRPr sz="2000">
              <a:latin typeface="Times New Roman"/>
              <a:cs typeface="Times New Roman"/>
            </a:endParaRPr>
          </a:p>
          <a:p>
            <a:pPr marL="608965" indent="-342265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608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Embolism</a:t>
            </a:r>
            <a:endParaRPr sz="2000">
              <a:latin typeface="Times New Roman"/>
              <a:cs typeface="Times New Roman"/>
            </a:endParaRPr>
          </a:p>
          <a:p>
            <a:pPr marL="542290" indent="-275590">
              <a:lnSpc>
                <a:spcPts val="2390"/>
              </a:lnSpc>
              <a:spcBef>
                <a:spcPts val="5"/>
              </a:spcBef>
              <a:buAutoNum type="romanLcParenR"/>
              <a:tabLst>
                <a:tab pos="542290" algn="l"/>
              </a:tabLst>
            </a:pPr>
            <a:r>
              <a:rPr sz="2000" dirty="0">
                <a:latin typeface="Times New Roman"/>
                <a:cs typeface="Times New Roman"/>
              </a:rPr>
              <a:t>Crush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syndrome</a:t>
            </a:r>
            <a:endParaRPr sz="2000">
              <a:latin typeface="Times New Roman"/>
              <a:cs typeface="Times New Roman"/>
            </a:endParaRPr>
          </a:p>
          <a:p>
            <a:pPr marL="202565" indent="-198755">
              <a:lnSpc>
                <a:spcPts val="2135"/>
              </a:lnSpc>
              <a:buSzPct val="97222"/>
              <a:buAutoNum type="arabicParenR" startAt="2"/>
              <a:tabLst>
                <a:tab pos="202565" algn="l"/>
              </a:tabLst>
            </a:pPr>
            <a:r>
              <a:rPr sz="18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SECONDARY</a:t>
            </a:r>
            <a:r>
              <a:rPr sz="1800" b="1" u="sng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OR</a:t>
            </a:r>
            <a:r>
              <a:rPr sz="180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INDIRECT </a:t>
            </a: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CAUSES</a:t>
            </a:r>
            <a:endParaRPr sz="1800">
              <a:latin typeface="Times New Roman"/>
              <a:cs typeface="Times New Roman"/>
            </a:endParaRPr>
          </a:p>
          <a:p>
            <a:pPr marL="485140" lvl="1" indent="-218440">
              <a:lnSpc>
                <a:spcPts val="2385"/>
              </a:lnSpc>
              <a:buAutoNum type="romanLcParenR"/>
              <a:tabLst>
                <a:tab pos="485140" algn="l"/>
              </a:tabLst>
            </a:pPr>
            <a:r>
              <a:rPr sz="2000" spc="-10" dirty="0">
                <a:latin typeface="Times New Roman"/>
                <a:cs typeface="Times New Roman"/>
              </a:rPr>
              <a:t>infection</a:t>
            </a:r>
            <a:endParaRPr sz="2000">
              <a:latin typeface="Times New Roman"/>
              <a:cs typeface="Times New Roman"/>
            </a:endParaRPr>
          </a:p>
          <a:p>
            <a:pPr marL="551815" lvl="1" indent="-285115">
              <a:lnSpc>
                <a:spcPct val="100000"/>
              </a:lnSpc>
              <a:buAutoNum type="romanLcParenR"/>
              <a:tabLst>
                <a:tab pos="551815" algn="l"/>
              </a:tabLst>
            </a:pPr>
            <a:r>
              <a:rPr sz="2000" spc="-10" dirty="0">
                <a:latin typeface="Times New Roman"/>
                <a:cs typeface="Times New Roman"/>
              </a:rPr>
              <a:t>thrombosis</a:t>
            </a:r>
            <a:endParaRPr sz="2000">
              <a:latin typeface="Times New Roman"/>
              <a:cs typeface="Times New Roman"/>
            </a:endParaRPr>
          </a:p>
          <a:p>
            <a:pPr marL="628015" lvl="1" indent="-361315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628015" algn="l"/>
              </a:tabLst>
            </a:pPr>
            <a:r>
              <a:rPr sz="2000" spc="-10" dirty="0">
                <a:latin typeface="Times New Roman"/>
                <a:cs typeface="Times New Roman"/>
              </a:rPr>
              <a:t>sepsis</a:t>
            </a:r>
            <a:endParaRPr sz="2000">
              <a:latin typeface="Times New Roman"/>
              <a:cs typeface="Times New Roman"/>
            </a:endParaRPr>
          </a:p>
          <a:p>
            <a:pPr marL="608965" lvl="1" indent="-342265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608965" algn="l"/>
              </a:tabLst>
            </a:pPr>
            <a:r>
              <a:rPr sz="2000" dirty="0">
                <a:latin typeface="Times New Roman"/>
                <a:cs typeface="Times New Roman"/>
              </a:rPr>
              <a:t>supervening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new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 marL="542925" lvl="1" indent="-276225">
              <a:lnSpc>
                <a:spcPct val="100000"/>
              </a:lnSpc>
              <a:buAutoNum type="romanLcParenR"/>
              <a:tabLst>
                <a:tab pos="542925" algn="l"/>
              </a:tabLst>
            </a:pPr>
            <a:r>
              <a:rPr sz="2000" dirty="0">
                <a:latin typeface="Times New Roman"/>
                <a:cs typeface="Times New Roman"/>
              </a:rPr>
              <a:t>exacerbation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pre-</a:t>
            </a:r>
            <a:r>
              <a:rPr sz="2000" dirty="0">
                <a:latin typeface="Times New Roman"/>
                <a:cs typeface="Times New Roman"/>
              </a:rPr>
              <a:t>existing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 marL="608965" lvl="1" indent="-342265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608965" algn="l"/>
              </a:tabLst>
            </a:pPr>
            <a:r>
              <a:rPr sz="2000" dirty="0">
                <a:latin typeface="Times New Roman"/>
                <a:cs typeface="Times New Roman"/>
              </a:rPr>
              <a:t>neglect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patient</a:t>
            </a:r>
            <a:endParaRPr sz="200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spcBef>
                <a:spcPts val="55"/>
              </a:spcBef>
              <a:buAutoNum type="arabicParenR" startAt="2"/>
              <a:tabLst>
                <a:tab pos="259079" algn="l"/>
              </a:tabLst>
            </a:pP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EWING</a:t>
            </a:r>
            <a:r>
              <a:rPr sz="18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POSTULATE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72225" y="1409572"/>
            <a:ext cx="4396105" cy="4329430"/>
            <a:chOff x="6372225" y="1409572"/>
            <a:chExt cx="4396105" cy="43294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9050" y="1409572"/>
              <a:ext cx="3005201" cy="23670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25" y="3724211"/>
              <a:ext cx="4395851" cy="201460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0363199" y="0"/>
            <a:ext cx="1834179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0550" y="561911"/>
            <a:ext cx="8082280" cy="1586230"/>
            <a:chOff x="590550" y="561911"/>
            <a:chExt cx="8082280" cy="1586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" y="561911"/>
              <a:ext cx="8005826" cy="10429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550" y="1104836"/>
              <a:ext cx="4776851" cy="104298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80645">
              <a:lnSpc>
                <a:spcPts val="4280"/>
              </a:lnSpc>
              <a:spcBef>
                <a:spcPts val="250"/>
              </a:spcBef>
            </a:pP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Vision</a:t>
            </a:r>
            <a:r>
              <a:rPr sz="3600" b="0" spc="-95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of</a:t>
            </a:r>
            <a:r>
              <a:rPr sz="3600" b="0" spc="-85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Rawalpindi</a:t>
            </a:r>
            <a:r>
              <a:rPr sz="3600" b="0" spc="-3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Medical</a:t>
            </a:r>
            <a:r>
              <a:rPr sz="3600" b="0" spc="-35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Impact"/>
                <a:cs typeface="Impact"/>
              </a:rPr>
              <a:t>University </a:t>
            </a: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The</a:t>
            </a:r>
            <a:r>
              <a:rPr sz="3600" b="0" spc="-3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Dream/</a:t>
            </a:r>
            <a:r>
              <a:rPr sz="3600" b="0" spc="-6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Impact"/>
                <a:cs typeface="Impact"/>
              </a:rPr>
              <a:t>Tomorrow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6619" y="2438400"/>
            <a:ext cx="8399781" cy="171777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impart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evidence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based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research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oriented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medical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education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provide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best</a:t>
            </a:r>
            <a:r>
              <a:rPr sz="24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possible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patient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care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inculcate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values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mutual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respect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ethical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practice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medicine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6625" y="-76199"/>
            <a:ext cx="1100137" cy="5524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96519" y="660400"/>
          <a:ext cx="10502900" cy="5368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FEATURES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28575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LACERATION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28575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INCISED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WOUND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28575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STAB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WOUND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28575">
                      <a:solidFill>
                        <a:srgbClr val="AC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weapon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28575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Blunt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weapon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28575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Sharp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weapon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28575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Pointed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weapon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28575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Shape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Irregular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Linear/Spindle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4565" marR="405130" indent="-537210">
                        <a:lnSpc>
                          <a:spcPct val="1008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Depends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of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weapon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Site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31520" marR="460375" indent="-260985">
                        <a:lnSpc>
                          <a:spcPct val="100899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Usually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bony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prominences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Anywhere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065" marR="337185" indent="-537210">
                        <a:lnSpc>
                          <a:spcPct val="100899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Usually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chest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abdomen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Surrounding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Burised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Normal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Abraded/Bruised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Margins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Irregular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Clean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cut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everted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Entry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wound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inverted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Dimensions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Variable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Length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Depth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Length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Depth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Hair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Blood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Vessels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Crushed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Clean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cut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Variable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Hemorrhage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Less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Profuse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Variable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Foreign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body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+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_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+/-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AC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439400" y="0"/>
            <a:ext cx="17526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5406072"/>
            <a:ext cx="281940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60" dirty="0">
                <a:latin typeface="Cambria"/>
                <a:cs typeface="Cambria"/>
              </a:rPr>
              <a:t>RESEARCH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87842"/>
            <a:ext cx="9235440" cy="3014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5"/>
              </a:spcBef>
              <a:buClr>
                <a:srgbClr val="C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75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2"/>
              </a:rPr>
              <a:t>https://www.ncbi.nlm.nih.gov/pmc/articles/PMC1720275/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Clr>
                <a:srgbClr val="C00000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75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3"/>
              </a:rPr>
              <a:t>https://www.ncbi.nlm.nih.gov/pmc/articles/PMC5771278/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Clr>
                <a:srgbClr val="C00000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75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4"/>
              </a:rPr>
              <a:t>https://www.ncbi.nlm.nih.gov/books/NBK554465/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Clr>
                <a:srgbClr val="C00000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750" dirty="0">
                <a:latin typeface="Times New Roman"/>
                <a:cs typeface="Times New Roman"/>
              </a:rPr>
              <a:t>https://my.clevelandclinic.org/health/diseases/25079-</a:t>
            </a:r>
            <a:r>
              <a:rPr sz="2750" spc="-10" dirty="0">
                <a:latin typeface="Times New Roman"/>
                <a:cs typeface="Times New Roman"/>
              </a:rPr>
              <a:t>abrasion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44200" y="0"/>
            <a:ext cx="14478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000" b="1" spc="-60" dirty="0">
                <a:latin typeface="Cambria"/>
                <a:cs typeface="Cambria"/>
              </a:rPr>
              <a:t>RESEARCH</a:t>
            </a:r>
            <a:endParaRPr lang="en-US"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896" y="1682495"/>
            <a:ext cx="51796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b="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4</a:t>
            </a:r>
            <a:r>
              <a:rPr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basic</a:t>
            </a:r>
            <a:r>
              <a:rPr b="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ethical</a:t>
            </a:r>
            <a:r>
              <a:rPr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principles</a:t>
            </a:r>
            <a:r>
              <a:rPr b="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9330" y="2164968"/>
            <a:ext cx="10568940" cy="409257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819150" indent="-342265">
              <a:lnSpc>
                <a:spcPct val="100000"/>
              </a:lnSpc>
              <a:spcBef>
                <a:spcPts val="910"/>
              </a:spcBef>
              <a:buClr>
                <a:srgbClr val="C00000"/>
              </a:buClr>
              <a:buFont typeface="Wingdings"/>
              <a:buChar char=""/>
              <a:tabLst>
                <a:tab pos="819150" algn="l"/>
              </a:tabLst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Beneficence</a:t>
            </a:r>
            <a:endParaRPr sz="3200">
              <a:latin typeface="Calibri"/>
              <a:cs typeface="Calibri"/>
            </a:endParaRPr>
          </a:p>
          <a:p>
            <a:pPr marL="819150" indent="-342265">
              <a:lnSpc>
                <a:spcPct val="100000"/>
              </a:lnSpc>
              <a:spcBef>
                <a:spcPts val="815"/>
              </a:spcBef>
              <a:buClr>
                <a:srgbClr val="C00000"/>
              </a:buClr>
              <a:buFont typeface="Wingdings"/>
              <a:buChar char=""/>
              <a:tabLst>
                <a:tab pos="819150" algn="l"/>
              </a:tabLst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Non-Maleficence</a:t>
            </a:r>
            <a:endParaRPr sz="3200">
              <a:latin typeface="Calibri"/>
              <a:cs typeface="Calibri"/>
            </a:endParaRPr>
          </a:p>
          <a:p>
            <a:pPr marL="819150" indent="-342265">
              <a:lnSpc>
                <a:spcPct val="100000"/>
              </a:lnSpc>
              <a:spcBef>
                <a:spcPts val="740"/>
              </a:spcBef>
              <a:buClr>
                <a:srgbClr val="C00000"/>
              </a:buClr>
              <a:buFont typeface="Wingdings"/>
              <a:buChar char=""/>
              <a:tabLst>
                <a:tab pos="819150" algn="l"/>
              </a:tabLst>
            </a:pP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Respect</a:t>
            </a:r>
            <a:r>
              <a:rPr sz="32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3200" spc="-1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autonomy</a:t>
            </a:r>
            <a:endParaRPr sz="3200">
              <a:latin typeface="Calibri"/>
              <a:cs typeface="Calibri"/>
            </a:endParaRPr>
          </a:p>
          <a:p>
            <a:pPr marL="819150" indent="-342265">
              <a:lnSpc>
                <a:spcPct val="100000"/>
              </a:lnSpc>
              <a:spcBef>
                <a:spcPts val="819"/>
              </a:spcBef>
              <a:buClr>
                <a:srgbClr val="C00000"/>
              </a:buClr>
              <a:buFont typeface="Wingdings"/>
              <a:buChar char=""/>
              <a:tabLst>
                <a:tab pos="819150" algn="l"/>
              </a:tabLst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Justice</a:t>
            </a:r>
            <a:endParaRPr sz="3200">
              <a:latin typeface="Calibri"/>
              <a:cs typeface="Calibri"/>
            </a:endParaRPr>
          </a:p>
          <a:p>
            <a:pPr marL="838200" indent="-363220">
              <a:lnSpc>
                <a:spcPct val="100000"/>
              </a:lnSpc>
              <a:spcBef>
                <a:spcPts val="740"/>
              </a:spcBef>
              <a:buClr>
                <a:srgbClr val="C00000"/>
              </a:buClr>
              <a:buSzPct val="96875"/>
              <a:buFont typeface="Wingdings"/>
              <a:buChar char=""/>
              <a:tabLst>
                <a:tab pos="838200" algn="l"/>
              </a:tabLst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https://</a:t>
            </a: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  <a:hlinkClick r:id="rId2"/>
              </a:rPr>
              <a:t>www.ncbi.nlm.nih.gov/pmc/articles/PMC2967260/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29"/>
              </a:spcBef>
              <a:tabLst>
                <a:tab pos="10106660" algn="l"/>
              </a:tabLst>
            </a:pPr>
            <a:r>
              <a:rPr sz="4550" b="1" u="sng" spc="-80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BIOMEDICAL</a:t>
            </a:r>
            <a:r>
              <a:rPr sz="4550" b="1" u="sng" spc="-175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 </a:t>
            </a:r>
            <a:r>
              <a:rPr sz="4550" b="1" u="sng" spc="-10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ETHICS</a:t>
            </a:r>
            <a:r>
              <a:rPr sz="4550" b="1" u="sng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	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96600" y="0"/>
            <a:ext cx="1295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 spc="-10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ETHICS</a:t>
            </a:r>
            <a:endParaRPr lang="en-US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4919" y="5311140"/>
            <a:ext cx="477647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80" dirty="0">
                <a:latin typeface="Cambria"/>
                <a:cs typeface="Cambria"/>
              </a:rPr>
              <a:t>FAMILY</a:t>
            </a:r>
            <a:r>
              <a:rPr sz="4550" b="1" spc="-145" dirty="0">
                <a:latin typeface="Cambria"/>
                <a:cs typeface="Cambria"/>
              </a:rPr>
              <a:t> </a:t>
            </a:r>
            <a:r>
              <a:rPr sz="4550" b="1" spc="-40" dirty="0">
                <a:latin typeface="Cambria"/>
                <a:cs typeface="Cambria"/>
              </a:rPr>
              <a:t>MEDICINE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875" y="822261"/>
            <a:ext cx="9092565" cy="413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99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Patients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attending</a:t>
            </a:r>
            <a:r>
              <a:rPr sz="2400" spc="-12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an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emergency</a:t>
            </a:r>
            <a:r>
              <a:rPr sz="2400" spc="-6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department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(ED)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are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entitled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Arial MT"/>
                <a:cs typeface="Arial MT"/>
              </a:rPr>
              <a:t>to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assume</a:t>
            </a:r>
            <a:r>
              <a:rPr sz="2400" spc="-1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that</a:t>
            </a:r>
            <a:r>
              <a:rPr sz="2400" spc="-8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they</a:t>
            </a:r>
            <a:r>
              <a:rPr sz="2400" spc="-2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will</a:t>
            </a:r>
            <a:r>
              <a:rPr sz="2400" spc="-3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be</a:t>
            </a:r>
            <a:r>
              <a:rPr sz="2400" spc="-1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treated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in</a:t>
            </a:r>
            <a:r>
              <a:rPr sz="2400" spc="-1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accordance</a:t>
            </a:r>
            <a:r>
              <a:rPr sz="2400" spc="-8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with</a:t>
            </a:r>
            <a:r>
              <a:rPr sz="2400" spc="-7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the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Arial MT"/>
                <a:cs typeface="Arial MT"/>
              </a:rPr>
              <a:t>best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available</a:t>
            </a:r>
            <a:r>
              <a:rPr sz="2400" spc="-7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evidence.</a:t>
            </a:r>
            <a:r>
              <a:rPr sz="2400" spc="-13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The</a:t>
            </a:r>
            <a:r>
              <a:rPr sz="2400" spc="-7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emergency</a:t>
            </a:r>
            <a:r>
              <a:rPr sz="2400" spc="-7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physician</a:t>
            </a:r>
            <a:r>
              <a:rPr sz="2400" spc="-7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(EP)</a:t>
            </a:r>
            <a:r>
              <a:rPr sz="2400" spc="-5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has</a:t>
            </a:r>
            <a:r>
              <a:rPr sz="2400" spc="-8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a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responsibility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to</a:t>
            </a:r>
            <a:r>
              <a:rPr sz="2400" spc="-4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expand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the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fund</a:t>
            </a:r>
            <a:r>
              <a:rPr sz="2400" spc="-11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of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knowledge</a:t>
            </a:r>
            <a:r>
              <a:rPr sz="2400" spc="-4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that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underpins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best</a:t>
            </a:r>
            <a:r>
              <a:rPr sz="2400" spc="-10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evidence</a:t>
            </a:r>
            <a:r>
              <a:rPr sz="2400" spc="-2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by</a:t>
            </a:r>
            <a:r>
              <a:rPr sz="2400" spc="-3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means</a:t>
            </a:r>
            <a:r>
              <a:rPr sz="2400" spc="-3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of</a:t>
            </a:r>
            <a:r>
              <a:rPr sz="2400" spc="-2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clinical</a:t>
            </a:r>
            <a:r>
              <a:rPr sz="2400" spc="-4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studies</a:t>
            </a:r>
            <a:r>
              <a:rPr sz="2400" spc="-3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of</a:t>
            </a:r>
            <a:r>
              <a:rPr sz="2400" spc="-2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new</a:t>
            </a:r>
            <a:r>
              <a:rPr sz="2400" spc="-4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technologies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and</a:t>
            </a:r>
            <a:r>
              <a:rPr sz="2400" spc="-8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interventions:</a:t>
            </a:r>
            <a:endParaRPr sz="2400">
              <a:latin typeface="Arial MT"/>
              <a:cs typeface="Arial MT"/>
            </a:endParaRPr>
          </a:p>
          <a:p>
            <a:pPr marL="469900" marR="29209" indent="-457834">
              <a:lnSpc>
                <a:spcPct val="100400"/>
              </a:lnSpc>
              <a:spcBef>
                <a:spcPts val="560"/>
              </a:spcBef>
              <a:buClr>
                <a:srgbClr val="C00000"/>
              </a:buClr>
              <a:buFont typeface="Wingdings"/>
              <a:buChar char=""/>
              <a:tabLst>
                <a:tab pos="469900" algn="l"/>
              </a:tabLst>
            </a:pP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NSAIDs</a:t>
            </a:r>
            <a:r>
              <a:rPr sz="2400" spc="-5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,</a:t>
            </a:r>
            <a:r>
              <a:rPr sz="2400" spc="-105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such</a:t>
            </a:r>
            <a:r>
              <a:rPr sz="2400" spc="-4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as</a:t>
            </a:r>
            <a:r>
              <a:rPr sz="2400" spc="-5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ibuprofen,</a:t>
            </a:r>
            <a:r>
              <a:rPr sz="2400" spc="-4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help</a:t>
            </a:r>
            <a:r>
              <a:rPr sz="2400" spc="-10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decrease</a:t>
            </a:r>
            <a:r>
              <a:rPr sz="2400" spc="-5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swelling,</a:t>
            </a:r>
            <a:r>
              <a:rPr sz="2400" spc="-4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pain,</a:t>
            </a:r>
            <a:r>
              <a:rPr sz="2400" spc="-114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040C28"/>
                </a:solidFill>
                <a:latin typeface="Arial MT"/>
                <a:cs typeface="Arial MT"/>
              </a:rPr>
              <a:t>and </a:t>
            </a:r>
            <a:r>
              <a:rPr sz="2400" spc="-10" dirty="0">
                <a:solidFill>
                  <a:srgbClr val="040C28"/>
                </a:solidFill>
                <a:latin typeface="Arial MT"/>
                <a:cs typeface="Arial MT"/>
              </a:rPr>
              <a:t>fever</a:t>
            </a:r>
            <a:r>
              <a:rPr sz="2400" spc="-10" dirty="0">
                <a:solidFill>
                  <a:srgbClr val="4D5155"/>
                </a:solidFill>
                <a:latin typeface="Arial MT"/>
                <a:cs typeface="Arial MT"/>
              </a:rPr>
              <a:t>.</a:t>
            </a:r>
            <a:r>
              <a:rPr sz="2400" spc="-10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This</a:t>
            </a:r>
            <a:r>
              <a:rPr sz="2400" spc="-10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medicine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is</a:t>
            </a:r>
            <a:r>
              <a:rPr sz="2400" spc="-3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available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with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or</a:t>
            </a:r>
            <a:r>
              <a:rPr sz="2400" spc="-8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without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a</a:t>
            </a:r>
            <a:r>
              <a:rPr sz="2400" spc="-9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doctor's</a:t>
            </a:r>
            <a:r>
              <a:rPr sz="2400" spc="-3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D5155"/>
                </a:solidFill>
                <a:latin typeface="Arial MT"/>
                <a:cs typeface="Arial MT"/>
              </a:rPr>
              <a:t>order.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NSAIDs</a:t>
            </a:r>
            <a:r>
              <a:rPr sz="2400" spc="-5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can</a:t>
            </a:r>
            <a:r>
              <a:rPr sz="2400" spc="-10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cause</a:t>
            </a:r>
            <a:r>
              <a:rPr sz="2400" spc="-4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stomach</a:t>
            </a:r>
            <a:r>
              <a:rPr sz="2400" spc="-11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bleeding</a:t>
            </a:r>
            <a:r>
              <a:rPr sz="2400" spc="-3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or</a:t>
            </a:r>
            <a:r>
              <a:rPr sz="2400" spc="-3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kidney</a:t>
            </a:r>
            <a:r>
              <a:rPr sz="2400" spc="-11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problems</a:t>
            </a:r>
            <a:r>
              <a:rPr sz="2400" spc="-4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in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certain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people.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If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you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take</a:t>
            </a:r>
            <a:r>
              <a:rPr sz="2400" spc="-9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blood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thinner</a:t>
            </a:r>
            <a:r>
              <a:rPr sz="2400" spc="-1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medicine,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always</a:t>
            </a:r>
            <a:r>
              <a:rPr sz="2400" spc="-10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ask</a:t>
            </a:r>
            <a:r>
              <a:rPr sz="2400" spc="-3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if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NSAIDs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are</a:t>
            </a:r>
            <a:r>
              <a:rPr sz="2400" spc="-1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safe</a:t>
            </a:r>
            <a:r>
              <a:rPr sz="2400" spc="-7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for</a:t>
            </a:r>
            <a:r>
              <a:rPr sz="2400" spc="-6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you.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82200" y="-3586"/>
            <a:ext cx="22098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000" b="1" spc="-80" dirty="0">
                <a:latin typeface="Cambria"/>
                <a:cs typeface="Cambria"/>
              </a:rPr>
              <a:t>FAMILY</a:t>
            </a:r>
            <a:r>
              <a:rPr lang="en-US" sz="2000" b="1" spc="-145" dirty="0">
                <a:latin typeface="Cambria"/>
                <a:cs typeface="Cambria"/>
              </a:rPr>
              <a:t> </a:t>
            </a:r>
            <a:r>
              <a:rPr lang="en-US" sz="2000" b="1" spc="-40" dirty="0">
                <a:latin typeface="Cambria"/>
                <a:cs typeface="Cambria"/>
              </a:rPr>
              <a:t>MEDICINE</a:t>
            </a:r>
            <a:endParaRPr lang="en-US"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71600"/>
            <a:ext cx="61722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054656"/>
            <a:ext cx="6966124" cy="366034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99D9EBCC-92A3-7473-3CAF-19AE9ADAE6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6625" y="-76199"/>
            <a:ext cx="1100137" cy="55245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8868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787144" cy="48949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Principles &amp; Practice of Forensic Medicine.			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2286000"/>
            <a:ext cx="1930400" cy="1846868"/>
          </a:xfrm>
          <a:prstGeom prst="rect">
            <a:avLst/>
          </a:prstGeom>
        </p:spPr>
      </p:pic>
      <p:pic>
        <p:nvPicPr>
          <p:cNvPr id="4" name="object 8">
            <a:extLst>
              <a:ext uri="{FF2B5EF4-FFF2-40B4-BE49-F238E27FC236}">
                <a16:creationId xmlns:a16="http://schemas.microsoft.com/office/drawing/2014/main" id="{8D245551-5494-9B9E-A2DC-C24A38323D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625" y="-76199"/>
            <a:ext cx="1100137" cy="5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7009" y="2929826"/>
            <a:ext cx="41376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-65" dirty="0">
                <a:latin typeface="Cambria"/>
                <a:cs typeface="Cambria"/>
              </a:rPr>
              <a:t>THANK</a:t>
            </a:r>
            <a:r>
              <a:rPr sz="6000" spc="-254" dirty="0">
                <a:latin typeface="Cambria"/>
                <a:cs typeface="Cambria"/>
              </a:rPr>
              <a:t> </a:t>
            </a:r>
            <a:r>
              <a:rPr sz="6000" spc="-150" dirty="0">
                <a:latin typeface="Cambria"/>
                <a:cs typeface="Cambria"/>
              </a:rPr>
              <a:t>YOU</a:t>
            </a:r>
            <a:endParaRPr sz="6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375" y="468693"/>
            <a:ext cx="116649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20" dirty="0">
                <a:solidFill>
                  <a:srgbClr val="252525"/>
                </a:solidFill>
                <a:latin typeface="Impact"/>
                <a:cs typeface="Impact"/>
              </a:rPr>
              <a:t>Prof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9820" y="468693"/>
            <a:ext cx="502666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0" dirty="0">
                <a:solidFill>
                  <a:srgbClr val="252525"/>
                </a:solidFill>
                <a:latin typeface="Impact"/>
                <a:cs typeface="Impact"/>
              </a:rPr>
              <a:t>U</a:t>
            </a:r>
            <a:r>
              <a:rPr sz="5400" b="0" dirty="0">
                <a:solidFill>
                  <a:srgbClr val="252525"/>
                </a:solidFill>
                <a:latin typeface="Impact"/>
                <a:cs typeface="Impact"/>
              </a:rPr>
              <a:t>mar’s</a:t>
            </a:r>
            <a:r>
              <a:rPr sz="5400" b="0" spc="-10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b="0" dirty="0">
                <a:solidFill>
                  <a:srgbClr val="252525"/>
                </a:solidFill>
                <a:latin typeface="Impact"/>
                <a:cs typeface="Impact"/>
              </a:rPr>
              <a:t>LGIS</a:t>
            </a:r>
            <a:r>
              <a:rPr sz="5400" b="0" spc="-5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b="0" spc="-10" dirty="0">
                <a:solidFill>
                  <a:srgbClr val="252525"/>
                </a:solidFill>
                <a:latin typeface="Impact"/>
                <a:cs typeface="Impact"/>
              </a:rPr>
              <a:t>Model</a:t>
            </a:r>
            <a:endParaRPr sz="54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6325" y="1466850"/>
            <a:ext cx="8743950" cy="4448175"/>
            <a:chOff x="1076325" y="1466850"/>
            <a:chExt cx="8743950" cy="44481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375" y="1485900"/>
              <a:ext cx="8705850" cy="44100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85850" y="1476375"/>
              <a:ext cx="8724900" cy="4429125"/>
            </a:xfrm>
            <a:custGeom>
              <a:avLst/>
              <a:gdLst/>
              <a:ahLst/>
              <a:cxnLst/>
              <a:rect l="l" t="t" r="r" b="b"/>
              <a:pathLst>
                <a:path w="8724900" h="4429125">
                  <a:moveTo>
                    <a:pt x="0" y="4429125"/>
                  </a:moveTo>
                  <a:lnTo>
                    <a:pt x="8724900" y="4429125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44291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8">
            <a:extLst>
              <a:ext uri="{FF2B5EF4-FFF2-40B4-BE49-F238E27FC236}">
                <a16:creationId xmlns:a16="http://schemas.microsoft.com/office/drawing/2014/main" id="{B951FED0-899B-AFBD-29C7-5A733B2B57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625" y="-76199"/>
            <a:ext cx="1100137" cy="5524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2"/>
            <a:ext cx="10058400" cy="553998"/>
          </a:xfrm>
        </p:spPr>
        <p:txBody>
          <a:bodyPr/>
          <a:lstStyle/>
          <a:p>
            <a:r>
              <a:rPr lang="en-US" sz="3600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3"/>
            <a:ext cx="10972800" cy="443198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15 %(if applicable)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2B04C97C-C3CD-5536-ACEB-93806E7C32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6625" y="-76199"/>
            <a:ext cx="1100137" cy="5524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38225" y="0"/>
            <a:ext cx="10058400" cy="381000"/>
          </a:xfrm>
          <a:custGeom>
            <a:avLst/>
            <a:gdLst/>
            <a:ahLst/>
            <a:cxnLst/>
            <a:rect l="l" t="t" r="r" b="b"/>
            <a:pathLst>
              <a:path w="10058400" h="381000">
                <a:moveTo>
                  <a:pt x="10058400" y="0"/>
                </a:moveTo>
                <a:lnTo>
                  <a:pt x="0" y="0"/>
                </a:lnTo>
                <a:lnTo>
                  <a:pt x="0" y="381000"/>
                </a:lnTo>
                <a:lnTo>
                  <a:pt x="10058400" y="3810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5525" y="5288597"/>
            <a:ext cx="100838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70465" algn="l"/>
              </a:tabLst>
            </a:pPr>
            <a:r>
              <a:rPr sz="5400" u="sng" spc="-41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LEARNING</a:t>
            </a:r>
            <a:r>
              <a:rPr sz="5400" u="sng" spc="-4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OBJECTIVES: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624" y="0"/>
            <a:ext cx="1095375" cy="457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5692" y="1468056"/>
            <a:ext cx="8039734" cy="24428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86385" marR="494030" indent="-274320">
              <a:lnSpc>
                <a:spcPts val="2860"/>
              </a:lnSpc>
              <a:spcBef>
                <a:spcPts val="21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Describe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differentiate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between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features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lacerated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wound and incised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4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Briefly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describe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types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laceration.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Differentiate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between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incised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&amp;</a:t>
            </a:r>
            <a:r>
              <a:rPr sz="2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lacerated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wounds.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ts val="2870"/>
              </a:lnSpc>
              <a:spcBef>
                <a:spcPts val="6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State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medico-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legal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importance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both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incised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lacerated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ts val="2870"/>
              </a:lnSpc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wound.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3760" y="660717"/>
            <a:ext cx="3596004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LACERATION:</a:t>
            </a:r>
            <a:endParaRPr sz="3950"/>
          </a:p>
        </p:txBody>
      </p:sp>
      <p:sp>
        <p:nvSpPr>
          <p:cNvPr id="4" name="object 4"/>
          <p:cNvSpPr txBox="1"/>
          <p:nvPr/>
        </p:nvSpPr>
        <p:spPr>
          <a:xfrm>
            <a:off x="1117917" y="1568767"/>
            <a:ext cx="7296150" cy="39020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b="1" dirty="0">
                <a:latin typeface="Times New Roman"/>
                <a:cs typeface="Times New Roman"/>
              </a:rPr>
              <a:t>“It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is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wound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rupture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skin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tears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underlying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tissues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as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result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application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blunt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force”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800">
              <a:latin typeface="Times New Roman"/>
              <a:cs typeface="Times New Roman"/>
            </a:endParaRPr>
          </a:p>
          <a:p>
            <a:pPr marL="355600" marR="332740" indent="-343535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offending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object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amount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force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determines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type</a:t>
            </a:r>
            <a:r>
              <a:rPr sz="2000" b="1" spc="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CC0000"/>
                </a:solidFill>
                <a:latin typeface="Times New Roman"/>
                <a:cs typeface="Times New Roman"/>
              </a:rPr>
              <a:t>&amp; 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degree</a:t>
            </a:r>
            <a:r>
              <a:rPr sz="2000" b="1" spc="-4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laceration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Clr>
                <a:srgbClr val="C00000"/>
              </a:buClr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55600" marR="681990" indent="-343535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relation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between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shape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size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wound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weapon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it.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Clr>
                <a:srgbClr val="C00000"/>
              </a:buClr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55600" marR="9525" indent="-343535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  <a:tab pos="3775710" algn="l"/>
                <a:tab pos="4843780" algn="l"/>
              </a:tabLst>
            </a:pPr>
            <a:r>
              <a:rPr sz="2000" dirty="0">
                <a:latin typeface="Times New Roman"/>
                <a:cs typeface="Times New Roman"/>
              </a:rPr>
              <a:t>Lacerations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commonly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produced</a:t>
            </a:r>
            <a:r>
              <a:rPr sz="2000" dirty="0">
                <a:latin typeface="Times New Roman"/>
                <a:cs typeface="Times New Roman"/>
              </a:rPr>
              <a:t>	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areas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20" dirty="0">
                <a:latin typeface="Times New Roman"/>
                <a:cs typeface="Times New Roman"/>
              </a:rPr>
              <a:t>body </a:t>
            </a:r>
            <a:r>
              <a:rPr sz="2000" dirty="0">
                <a:latin typeface="Times New Roman"/>
                <a:cs typeface="Times New Roman"/>
              </a:rPr>
              <a:t>where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underlying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structure 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rigid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structure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e.g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bone</a:t>
            </a:r>
            <a:endParaRPr sz="2000">
              <a:latin typeface="Times New Roman"/>
              <a:cs typeface="Times New Roman"/>
            </a:endParaRPr>
          </a:p>
          <a:p>
            <a:pPr marL="266700" marR="22225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blow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over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cheek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bone</a:t>
            </a:r>
            <a:r>
              <a:rPr sz="2000" spc="-10" dirty="0">
                <a:latin typeface="Times New Roman"/>
                <a:cs typeface="Times New Roman"/>
              </a:rPr>
              <a:t>………</a:t>
            </a:r>
            <a:r>
              <a:rPr sz="2000" b="1" spc="-10" dirty="0">
                <a:latin typeface="Times New Roman"/>
                <a:cs typeface="Times New Roman"/>
              </a:rPr>
              <a:t>Laceration</a:t>
            </a:r>
            <a:r>
              <a:rPr sz="2000" spc="-10" dirty="0">
                <a:latin typeface="Times New Roman"/>
                <a:cs typeface="Times New Roman"/>
              </a:rPr>
              <a:t>.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identical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blow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cheek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……...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bruise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6825" y="2324036"/>
            <a:ext cx="2852801" cy="3310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34600" y="7172"/>
            <a:ext cx="2057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825" y="643953"/>
            <a:ext cx="524510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Characteristics</a:t>
            </a:r>
            <a:r>
              <a:rPr spc="-105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spc="-10" dirty="0"/>
              <a:t>Laceration: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825" y="1139189"/>
            <a:ext cx="8464550" cy="2958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Edges/Margin….........................</a:t>
            </a:r>
            <a:r>
              <a:rPr sz="2400" spc="-10" dirty="0">
                <a:latin typeface="Times New Roman"/>
                <a:cs typeface="Times New Roman"/>
              </a:rPr>
              <a:t>irregular,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swollen,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torn,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inverted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70"/>
              </a:lnSpc>
              <a:spcBef>
                <a:spcPts val="50"/>
              </a:spcBef>
              <a:buAutoNum type="arabicPeriod"/>
              <a:tabLst>
                <a:tab pos="469900" algn="l"/>
              </a:tabLst>
            </a:pPr>
            <a:r>
              <a:rPr sz="2400" b="1" dirty="0">
                <a:latin typeface="Times New Roman"/>
                <a:cs typeface="Times New Roman"/>
              </a:rPr>
              <a:t>Angles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………...………………….….....</a:t>
            </a:r>
            <a:r>
              <a:rPr sz="2400" spc="-10" dirty="0">
                <a:latin typeface="Times New Roman"/>
                <a:cs typeface="Times New Roman"/>
              </a:rPr>
              <a:t>irregular</a:t>
            </a:r>
            <a:endParaRPr sz="2400">
              <a:latin typeface="Times New Roman"/>
              <a:cs typeface="Times New Roman"/>
            </a:endParaRPr>
          </a:p>
          <a:p>
            <a:pPr marL="469900" marR="410845" indent="-457834">
              <a:lnSpc>
                <a:spcPts val="2850"/>
              </a:lnSpc>
              <a:spcBef>
                <a:spcPts val="105"/>
              </a:spcBef>
              <a:buAutoNum type="arabicPeriod"/>
              <a:tabLst>
                <a:tab pos="469900" algn="l"/>
              </a:tabLst>
            </a:pPr>
            <a:r>
              <a:rPr sz="2400" b="1" dirty="0">
                <a:latin typeface="Times New Roman"/>
                <a:cs typeface="Times New Roman"/>
              </a:rPr>
              <a:t>Deeper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tissues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………..…….…..…..</a:t>
            </a:r>
            <a:r>
              <a:rPr sz="2400" dirty="0">
                <a:latin typeface="Times New Roman"/>
                <a:cs typeface="Times New Roman"/>
              </a:rPr>
              <a:t>unevenly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divided</a:t>
            </a:r>
            <a:r>
              <a:rPr sz="2400" spc="-10" dirty="0">
                <a:latin typeface="Times New Roman"/>
                <a:cs typeface="Times New Roman"/>
              </a:rPr>
              <a:t> (tissue bridging)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30"/>
              </a:lnSpc>
              <a:buAutoNum type="arabicPeriod"/>
              <a:tabLst>
                <a:tab pos="469900" algn="l"/>
              </a:tabLst>
            </a:pPr>
            <a:r>
              <a:rPr sz="2400" b="1" dirty="0">
                <a:latin typeface="Times New Roman"/>
                <a:cs typeface="Times New Roman"/>
              </a:rPr>
              <a:t>Surrounding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tissue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………….……..</a:t>
            </a:r>
            <a:r>
              <a:rPr sz="2400" dirty="0">
                <a:latin typeface="Times New Roman"/>
                <a:cs typeface="Times New Roman"/>
              </a:rPr>
              <a:t>contused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swollen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65"/>
              </a:lnSpc>
              <a:buAutoNum type="arabicPeriod"/>
              <a:tabLst>
                <a:tab pos="469900" algn="l"/>
              </a:tabLst>
            </a:pPr>
            <a:r>
              <a:rPr sz="2400" b="1" dirty="0">
                <a:latin typeface="Times New Roman"/>
                <a:cs typeface="Times New Roman"/>
              </a:rPr>
              <a:t>Bleeding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………..………………….…..</a:t>
            </a:r>
            <a:r>
              <a:rPr sz="2400" dirty="0">
                <a:latin typeface="Times New Roman"/>
                <a:cs typeface="Times New Roman"/>
              </a:rPr>
              <a:t>scanty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(blood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vessels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ts val="2870"/>
              </a:lnSpc>
              <a:spcBef>
                <a:spcPts val="50"/>
              </a:spcBef>
            </a:pPr>
            <a:r>
              <a:rPr sz="2400" spc="-10" dirty="0">
                <a:latin typeface="Times New Roman"/>
                <a:cs typeface="Times New Roman"/>
              </a:rPr>
              <a:t>crushed)</a:t>
            </a: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ts val="2870"/>
              </a:lnSpc>
              <a:buAutoNum type="arabicPeriod" startAt="6"/>
              <a:tabLst>
                <a:tab pos="546100" algn="l"/>
              </a:tabLst>
            </a:pPr>
            <a:r>
              <a:rPr sz="2400" b="1" dirty="0">
                <a:latin typeface="Times New Roman"/>
                <a:cs typeface="Times New Roman"/>
              </a:rPr>
              <a:t>Leaves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20" dirty="0">
                <a:latin typeface="Times New Roman"/>
                <a:cs typeface="Times New Roman"/>
              </a:rPr>
              <a:t>Scar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4191000"/>
            <a:ext cx="5981700" cy="1762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96500" y="0"/>
            <a:ext cx="2057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" y="571500"/>
            <a:ext cx="9258300" cy="5238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07706" y="0"/>
            <a:ext cx="2057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1831</Words>
  <Application>Microsoft Office PowerPoint</Application>
  <PresentationFormat>Widescreen</PresentationFormat>
  <Paragraphs>348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 MT</vt:lpstr>
      <vt:lpstr>Bell MT</vt:lpstr>
      <vt:lpstr>Calibri</vt:lpstr>
      <vt:lpstr>Cambria</vt:lpstr>
      <vt:lpstr>Impact</vt:lpstr>
      <vt:lpstr>Times New Roman</vt:lpstr>
      <vt:lpstr>Wingdings</vt:lpstr>
      <vt:lpstr>Office Theme</vt:lpstr>
      <vt:lpstr> Mechanical Injuries-II</vt:lpstr>
      <vt:lpstr>Motto of RMU</vt:lpstr>
      <vt:lpstr>Vision of Rawalpindi Medical University The Dream/ Tomorrow</vt:lpstr>
      <vt:lpstr>Umar’s LGIS Model</vt:lpstr>
      <vt:lpstr>SEQUENCE OF LGIS</vt:lpstr>
      <vt:lpstr>PowerPoint Presentation</vt:lpstr>
      <vt:lpstr>LACERATION:</vt:lpstr>
      <vt:lpstr>Characteristics of Laceration:</vt:lpstr>
      <vt:lpstr>PowerPoint Presentation</vt:lpstr>
      <vt:lpstr>PowerPoint Presentation</vt:lpstr>
      <vt:lpstr>PowerPoint Presentation</vt:lpstr>
      <vt:lpstr>PowerPoint Presentation</vt:lpstr>
      <vt:lpstr>3. Avulsions: ( Grind Laceration)</vt:lpstr>
      <vt:lpstr>4. TEARS:</vt:lpstr>
      <vt:lpstr>INCISED WOUND:</vt:lpstr>
      <vt:lpstr>Characteristics of Incised wound:</vt:lpstr>
      <vt:lpstr>Hesitation / Tentative Cuts:</vt:lpstr>
      <vt:lpstr>Tailing :</vt:lpstr>
      <vt:lpstr>Chop Wounds:</vt:lpstr>
      <vt:lpstr>MEDICOLEGAL SIGNIFANCE OF INCISED WOUND:</vt:lpstr>
      <vt:lpstr>Difference between Incision &amp; Split Laceration:</vt:lpstr>
      <vt:lpstr>STAB WOUNDS:</vt:lpstr>
      <vt:lpstr>STAB WOUNDS:</vt:lpstr>
      <vt:lpstr>Characteristics:</vt:lpstr>
      <vt:lpstr>PowerPoint Presentation</vt:lpstr>
      <vt:lpstr>MEDICOLEGAL ASPECTS OF STAB WOUND:</vt:lpstr>
      <vt:lpstr>DEFENCE WOUNDS:</vt:lpstr>
      <vt:lpstr>SELF-INFLICTED WOUNDS:</vt:lpstr>
      <vt:lpstr>CAUSE OF DEATH FROM WOUNDS:</vt:lpstr>
      <vt:lpstr>PowerPoint Presentation</vt:lpstr>
      <vt:lpstr>PowerPoint Presentation</vt:lpstr>
      <vt:lpstr>The 4 basic ethical principles of</vt:lpstr>
      <vt:lpstr>PowerPoint Presentation</vt:lpstr>
      <vt:lpstr>How To Access Digital Library</vt:lpstr>
      <vt:lpstr>TEXT BOOKS &amp; PRACTICAL NOTEBOOK: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Mechanical Injuries-II</dc:title>
  <cp:lastModifiedBy>54</cp:lastModifiedBy>
  <cp:revision>15</cp:revision>
  <dcterms:created xsi:type="dcterms:W3CDTF">2025-02-10T11:57:57Z</dcterms:created>
  <dcterms:modified xsi:type="dcterms:W3CDTF">2025-02-25T13:03:42Z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2024-09-22T00:00:00Z</vt:filetime>
  </property>
  <property fmtid="{D5CDD505-2E9C-101B-9397-08002B2CF9AE}" pid="3" name="LastSaved">
    <vt:filetime>2025-02-10T00:00:00Z</vt:filetime>
  </property>
</Properties>
</file>