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1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14" r:id="rId31"/>
    <p:sldId id="315" r:id="rId32"/>
    <p:sldId id="284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59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38225" y="0"/>
            <a:ext cx="10058400" cy="381000"/>
          </a:xfrm>
          <a:custGeom>
            <a:avLst/>
            <a:gdLst/>
            <a:ahLst/>
            <a:cxnLst/>
            <a:rect l="l" t="t" r="r" b="b"/>
            <a:pathLst>
              <a:path w="10058400" h="381000">
                <a:moveTo>
                  <a:pt x="10058400" y="0"/>
                </a:moveTo>
                <a:lnTo>
                  <a:pt x="0" y="0"/>
                </a:lnTo>
                <a:lnTo>
                  <a:pt x="0" y="381000"/>
                </a:lnTo>
                <a:lnTo>
                  <a:pt x="10058400" y="3810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38225" y="0"/>
            <a:ext cx="10058400" cy="381000"/>
          </a:xfrm>
          <a:custGeom>
            <a:avLst/>
            <a:gdLst/>
            <a:ahLst/>
            <a:cxnLst/>
            <a:rect l="l" t="t" r="r" b="b"/>
            <a:pathLst>
              <a:path w="10058400" h="381000">
                <a:moveTo>
                  <a:pt x="10058400" y="0"/>
                </a:moveTo>
                <a:lnTo>
                  <a:pt x="0" y="0"/>
                </a:lnTo>
                <a:lnTo>
                  <a:pt x="0" y="381000"/>
                </a:lnTo>
                <a:lnTo>
                  <a:pt x="10058400" y="3810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38225" y="0"/>
            <a:ext cx="10058400" cy="381000"/>
          </a:xfrm>
          <a:custGeom>
            <a:avLst/>
            <a:gdLst/>
            <a:ahLst/>
            <a:cxnLst/>
            <a:rect l="l" t="t" r="r" b="b"/>
            <a:pathLst>
              <a:path w="10058400" h="381000">
                <a:moveTo>
                  <a:pt x="10058400" y="0"/>
                </a:moveTo>
                <a:lnTo>
                  <a:pt x="0" y="0"/>
                </a:lnTo>
                <a:lnTo>
                  <a:pt x="0" y="381000"/>
                </a:lnTo>
                <a:lnTo>
                  <a:pt x="10058400" y="3810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532" y="737869"/>
            <a:ext cx="11544934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975" y="2739707"/>
            <a:ext cx="6922770" cy="3014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771278/" TargetMode="External"/><Relationship Id="rId2" Type="http://schemas.openxmlformats.org/officeDocument/2006/relationships/hyperlink" Target="https://www.ncbi.nlm.nih.gov/pmc/articles/PMC1720275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books/NBK554465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296726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8225" y="0"/>
            <a:ext cx="10058400" cy="3048000"/>
          </a:xfrm>
          <a:prstGeom prst="rect">
            <a:avLst/>
          </a:prstGeom>
          <a:solidFill>
            <a:srgbClr val="AC0000"/>
          </a:solidFill>
        </p:spPr>
        <p:txBody>
          <a:bodyPr vert="horz" wrap="square" lIns="0" tIns="4914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70"/>
              </a:spcBef>
            </a:pPr>
            <a:endParaRPr sz="7200">
              <a:latin typeface="Times New Roman"/>
              <a:cs typeface="Times New Roman"/>
            </a:endParaRPr>
          </a:p>
          <a:p>
            <a:pPr marL="561975">
              <a:lnSpc>
                <a:spcPct val="100000"/>
              </a:lnSpc>
            </a:pPr>
            <a:r>
              <a:rPr sz="7200" b="0" dirty="0">
                <a:solidFill>
                  <a:srgbClr val="000000"/>
                </a:solidFill>
                <a:latin typeface="Impact"/>
                <a:cs typeface="Impact"/>
              </a:rPr>
              <a:t>Mechanical</a:t>
            </a:r>
            <a:r>
              <a:rPr sz="7200" b="0" spc="-2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7200" b="0" spc="-10" dirty="0">
                <a:solidFill>
                  <a:srgbClr val="000000"/>
                </a:solidFill>
                <a:latin typeface="Impact"/>
                <a:cs typeface="Impact"/>
              </a:rPr>
              <a:t>Injuries-</a:t>
            </a:r>
            <a:r>
              <a:rPr sz="7200" b="0" spc="-50" dirty="0">
                <a:solidFill>
                  <a:srgbClr val="000000"/>
                </a:solidFill>
                <a:latin typeface="Impact"/>
                <a:cs typeface="Impact"/>
              </a:rPr>
              <a:t>I</a:t>
            </a:r>
            <a:endParaRPr sz="72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7200" y="4980940"/>
            <a:ext cx="7503540" cy="1072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6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Dr Filza </a:t>
            </a:r>
            <a:r>
              <a:rPr lang="pt-BR" sz="3600" b="1" spc="-45">
                <a:solidFill>
                  <a:srgbClr val="001F5F"/>
                </a:solidFill>
                <a:latin typeface="Times New Roman"/>
                <a:cs typeface="Times New Roman"/>
              </a:rPr>
              <a:t>ali &amp;Dr Urooj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Forensic</a:t>
            </a:r>
            <a:r>
              <a:rPr sz="32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Medicine</a:t>
            </a:r>
            <a:r>
              <a:rPr sz="32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32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Toxicology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747" y="966152"/>
            <a:ext cx="3577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WOUND:(not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legal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term)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747" y="1328038"/>
            <a:ext cx="7519034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Disruption</a:t>
            </a:r>
            <a:r>
              <a:rPr sz="2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4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anatomical</a:t>
            </a:r>
            <a:r>
              <a:rPr sz="2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continuity</a:t>
            </a:r>
            <a:r>
              <a:rPr sz="2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tissues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4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747" y="2063051"/>
            <a:ext cx="7603490" cy="374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INJURY:(legal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term Sec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44PPC)</a:t>
            </a:r>
            <a:endParaRPr sz="2400">
              <a:latin typeface="Times New Roman"/>
              <a:cs typeface="Times New Roman"/>
            </a:endParaRPr>
          </a:p>
          <a:p>
            <a:pPr marL="12700" marR="882650">
              <a:lnSpc>
                <a:spcPts val="2850"/>
              </a:lnSpc>
              <a:spcBef>
                <a:spcPts val="170"/>
              </a:spcBef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harm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illegally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mind, </a:t>
            </a:r>
            <a:r>
              <a:rPr sz="2400" dirty="0">
                <a:latin typeface="Times New Roman"/>
                <a:cs typeface="Times New Roman"/>
              </a:rPr>
              <a:t>reputation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property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HURT: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“In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law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means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pain,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harm,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infirmity,</a:t>
            </a:r>
            <a:endParaRPr sz="2400">
              <a:latin typeface="Times New Roman"/>
              <a:cs typeface="Times New Roman"/>
            </a:endParaRPr>
          </a:p>
          <a:p>
            <a:pPr marL="12700" marR="9525">
              <a:lnSpc>
                <a:spcPts val="2860"/>
              </a:lnSpc>
              <a:spcBef>
                <a:spcPts val="165"/>
              </a:spcBef>
              <a:tabLst>
                <a:tab pos="2099945" algn="l"/>
              </a:tabLst>
            </a:pPr>
            <a:r>
              <a:rPr sz="2400" spc="-10" dirty="0">
                <a:latin typeface="Times New Roman"/>
                <a:cs typeface="Times New Roman"/>
              </a:rPr>
              <a:t>injury,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impairing,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disabling,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dismembering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organ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 or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part</a:t>
            </a:r>
            <a:r>
              <a:rPr sz="2400" dirty="0">
                <a:latin typeface="Times New Roman"/>
                <a:cs typeface="Times New Roman"/>
              </a:rPr>
              <a:t>	thereof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without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death.”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50" b="1" i="1" dirty="0">
                <a:solidFill>
                  <a:srgbClr val="C00000"/>
                </a:solidFill>
                <a:latin typeface="Times New Roman"/>
                <a:cs typeface="Times New Roman"/>
              </a:rPr>
              <a:t>*All</a:t>
            </a:r>
            <a:r>
              <a:rPr sz="2750" b="1" i="1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i="1" dirty="0">
                <a:solidFill>
                  <a:srgbClr val="C00000"/>
                </a:solidFill>
                <a:latin typeface="Times New Roman"/>
                <a:cs typeface="Times New Roman"/>
              </a:rPr>
              <a:t>wounds</a:t>
            </a:r>
            <a:r>
              <a:rPr sz="2750" b="1" i="1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i="1" dirty="0">
                <a:solidFill>
                  <a:srgbClr val="C00000"/>
                </a:solidFill>
                <a:latin typeface="Times New Roman"/>
                <a:cs typeface="Times New Roman"/>
              </a:rPr>
              <a:t>are</a:t>
            </a:r>
            <a:r>
              <a:rPr sz="2750" b="1" i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i="1" dirty="0">
                <a:solidFill>
                  <a:srgbClr val="C00000"/>
                </a:solidFill>
                <a:latin typeface="Times New Roman"/>
                <a:cs typeface="Times New Roman"/>
              </a:rPr>
              <a:t>injuries,</a:t>
            </a:r>
            <a:r>
              <a:rPr sz="2750" b="1" i="1" spc="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i="1" dirty="0">
                <a:solidFill>
                  <a:srgbClr val="C00000"/>
                </a:solidFill>
                <a:latin typeface="Times New Roman"/>
                <a:cs typeface="Times New Roman"/>
              </a:rPr>
              <a:t>all</a:t>
            </a:r>
            <a:r>
              <a:rPr sz="2750" b="1" i="1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i="1" dirty="0">
                <a:solidFill>
                  <a:srgbClr val="C00000"/>
                </a:solidFill>
                <a:latin typeface="Times New Roman"/>
                <a:cs typeface="Times New Roman"/>
              </a:rPr>
              <a:t>injuries</a:t>
            </a:r>
            <a:r>
              <a:rPr sz="2750" b="1" i="1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i="1" dirty="0">
                <a:solidFill>
                  <a:srgbClr val="C00000"/>
                </a:solidFill>
                <a:latin typeface="Times New Roman"/>
                <a:cs typeface="Times New Roman"/>
              </a:rPr>
              <a:t>are</a:t>
            </a:r>
            <a:r>
              <a:rPr sz="2750" b="1" i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i="1" dirty="0">
                <a:solidFill>
                  <a:srgbClr val="C00000"/>
                </a:solidFill>
                <a:latin typeface="Times New Roman"/>
                <a:cs typeface="Times New Roman"/>
              </a:rPr>
              <a:t>not</a:t>
            </a:r>
            <a:r>
              <a:rPr sz="2750" b="1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wound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6725" y="3428936"/>
            <a:ext cx="2909951" cy="25956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2900" y="1085722"/>
            <a:ext cx="2909951" cy="22336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A3E446-47B3-654F-E138-08ADDA23B5A9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569" y="811911"/>
            <a:ext cx="3503929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solidFill>
                  <a:srgbClr val="FF0000"/>
                </a:solidFill>
              </a:rPr>
              <a:t>Types</a:t>
            </a:r>
            <a:r>
              <a:rPr sz="2750" spc="25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of</a:t>
            </a:r>
            <a:r>
              <a:rPr sz="2750" spc="-3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body</a:t>
            </a:r>
            <a:r>
              <a:rPr sz="2750" spc="35" dirty="0">
                <a:solidFill>
                  <a:srgbClr val="FF0000"/>
                </a:solidFill>
              </a:rPr>
              <a:t> </a:t>
            </a:r>
            <a:r>
              <a:rPr sz="2750" spc="-10" dirty="0">
                <a:solidFill>
                  <a:srgbClr val="FF0000"/>
                </a:solidFill>
              </a:rPr>
              <a:t>injuries: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1131569" y="1241361"/>
            <a:ext cx="7158355" cy="1917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27100" indent="-34163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927100" algn="l"/>
              </a:tabLst>
            </a:pPr>
            <a:r>
              <a:rPr sz="2000" dirty="0">
                <a:latin typeface="Times New Roman"/>
                <a:cs typeface="Times New Roman"/>
              </a:rPr>
              <a:t>Mechanical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injuries</a:t>
            </a:r>
            <a:endParaRPr sz="2000">
              <a:latin typeface="Times New Roman"/>
              <a:cs typeface="Times New Roman"/>
            </a:endParaRPr>
          </a:p>
          <a:p>
            <a:pPr marL="927100" indent="-3416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27100" algn="l"/>
              </a:tabLst>
            </a:pPr>
            <a:r>
              <a:rPr sz="2000" dirty="0">
                <a:latin typeface="Times New Roman"/>
                <a:cs typeface="Times New Roman"/>
              </a:rPr>
              <a:t>Firearm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injuries</a:t>
            </a:r>
            <a:endParaRPr sz="2000">
              <a:latin typeface="Times New Roman"/>
              <a:cs typeface="Times New Roman"/>
            </a:endParaRPr>
          </a:p>
          <a:p>
            <a:pPr marL="927100" indent="-341630">
              <a:lnSpc>
                <a:spcPct val="100000"/>
              </a:lnSpc>
              <a:buAutoNum type="arabicPeriod"/>
              <a:tabLst>
                <a:tab pos="927100" algn="l"/>
              </a:tabLst>
            </a:pPr>
            <a:r>
              <a:rPr sz="2000" dirty="0">
                <a:latin typeface="Times New Roman"/>
                <a:cs typeface="Times New Roman"/>
              </a:rPr>
              <a:t>Road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Traffic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injuries</a:t>
            </a:r>
            <a:endParaRPr sz="2000">
              <a:latin typeface="Times New Roman"/>
              <a:cs typeface="Times New Roman"/>
            </a:endParaRPr>
          </a:p>
          <a:p>
            <a:pPr marL="927100" indent="-341630">
              <a:lnSpc>
                <a:spcPts val="2390"/>
              </a:lnSpc>
              <a:spcBef>
                <a:spcPts val="5"/>
              </a:spcBef>
              <a:buAutoNum type="arabicPeriod"/>
              <a:tabLst>
                <a:tab pos="927100" algn="l"/>
              </a:tabLst>
            </a:pPr>
            <a:r>
              <a:rPr sz="2000" dirty="0">
                <a:latin typeface="Times New Roman"/>
                <a:cs typeface="Times New Roman"/>
              </a:rPr>
              <a:t>Thermal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injuries</a:t>
            </a:r>
            <a:endParaRPr sz="2000">
              <a:latin typeface="Times New Roman"/>
              <a:cs typeface="Times New Roman"/>
            </a:endParaRPr>
          </a:p>
          <a:p>
            <a:pPr marL="325755" indent="-313055">
              <a:lnSpc>
                <a:spcPts val="2870"/>
              </a:lnSpc>
              <a:buAutoNum type="arabicPeriod"/>
              <a:tabLst>
                <a:tab pos="325755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Mechanical Injuries:</a:t>
            </a:r>
            <a:r>
              <a:rPr sz="20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55" dirty="0">
                <a:latin typeface="Times New Roman"/>
                <a:cs typeface="Times New Roman"/>
              </a:rPr>
              <a:t>-</a:t>
            </a:r>
            <a:r>
              <a:rPr sz="2400" b="1" dirty="0">
                <a:latin typeface="Times New Roman"/>
                <a:cs typeface="Times New Roman"/>
              </a:rPr>
              <a:t>--</a:t>
            </a:r>
            <a:r>
              <a:rPr sz="2400" b="1" spc="-55" dirty="0">
                <a:latin typeface="Times New Roman"/>
                <a:cs typeface="Times New Roman"/>
              </a:rPr>
              <a:t>-</a:t>
            </a:r>
            <a:r>
              <a:rPr sz="2400" b="1" dirty="0">
                <a:latin typeface="Times New Roman"/>
                <a:cs typeface="Times New Roman"/>
              </a:rPr>
              <a:t>--</a:t>
            </a:r>
            <a:r>
              <a:rPr sz="2400" b="1" spc="-55" dirty="0">
                <a:latin typeface="Times New Roman"/>
                <a:cs typeface="Times New Roman"/>
              </a:rPr>
              <a:t>-</a:t>
            </a:r>
            <a:r>
              <a:rPr sz="2400" b="1" dirty="0">
                <a:latin typeface="Times New Roman"/>
                <a:cs typeface="Times New Roman"/>
              </a:rPr>
              <a:t>--</a:t>
            </a:r>
            <a:r>
              <a:rPr sz="2400" b="1" spc="-55" dirty="0">
                <a:latin typeface="Times New Roman"/>
                <a:cs typeface="Times New Roman"/>
              </a:rPr>
              <a:t>-</a:t>
            </a:r>
            <a:r>
              <a:rPr sz="2400" b="1" dirty="0">
                <a:latin typeface="Times New Roman"/>
                <a:cs typeface="Times New Roman"/>
              </a:rPr>
              <a:t>---&gt;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according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weapon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used</a:t>
            </a:r>
            <a:endParaRPr sz="2000">
              <a:latin typeface="Times New Roman"/>
              <a:cs typeface="Times New Roman"/>
            </a:endParaRPr>
          </a:p>
          <a:p>
            <a:pPr marL="873125" lvl="1" indent="-349250">
              <a:lnSpc>
                <a:spcPts val="2400"/>
              </a:lnSpc>
              <a:buAutoNum type="romanLcPeriod"/>
              <a:tabLst>
                <a:tab pos="873125" algn="l"/>
                <a:tab pos="4307840" algn="l"/>
              </a:tabLst>
            </a:pPr>
            <a:r>
              <a:rPr sz="2000" dirty="0">
                <a:latin typeface="Times New Roman"/>
                <a:cs typeface="Times New Roman"/>
              </a:rPr>
              <a:t>Abrasion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80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80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80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</a:t>
            </a:r>
            <a:r>
              <a:rPr sz="2000" b="1" spc="-50" dirty="0">
                <a:latin typeface="Times New Roman"/>
                <a:cs typeface="Times New Roman"/>
              </a:rPr>
              <a:t>&gt;</a:t>
            </a:r>
            <a:r>
              <a:rPr sz="2000" b="1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blunt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force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trauma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3126" y="3129978"/>
            <a:ext cx="40633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1950" algn="l"/>
                <a:tab pos="1376680" algn="l"/>
              </a:tabLst>
            </a:pPr>
            <a:r>
              <a:rPr sz="2000" spc="-25" dirty="0">
                <a:latin typeface="Times New Roman"/>
                <a:cs typeface="Times New Roman"/>
              </a:rPr>
              <a:t>ii.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Bruises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dirty="0">
                <a:latin typeface="Times New Roman"/>
                <a:cs typeface="Times New Roman"/>
              </a:rPr>
              <a:t>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</a:t>
            </a:r>
            <a:r>
              <a:rPr sz="2000" b="1" spc="-50" dirty="0">
                <a:latin typeface="Times New Roman"/>
                <a:cs typeface="Times New Roman"/>
              </a:rPr>
              <a:t>&gt;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3126" y="3435032"/>
            <a:ext cx="4042410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0680" indent="-347980">
              <a:lnSpc>
                <a:spcPct val="100000"/>
              </a:lnSpc>
              <a:spcBef>
                <a:spcPts val="125"/>
              </a:spcBef>
              <a:buAutoNum type="romanLcPeriod" startAt="3"/>
              <a:tabLst>
                <a:tab pos="360680" algn="l"/>
              </a:tabLst>
            </a:pPr>
            <a:r>
              <a:rPr sz="2000" dirty="0">
                <a:latin typeface="Times New Roman"/>
                <a:cs typeface="Times New Roman"/>
              </a:rPr>
              <a:t>Lacerations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</a:t>
            </a:r>
            <a:r>
              <a:rPr sz="2000" b="1" spc="-30" dirty="0">
                <a:latin typeface="Times New Roman"/>
                <a:cs typeface="Times New Roman"/>
              </a:rPr>
              <a:t>-</a:t>
            </a:r>
            <a:r>
              <a:rPr sz="2000" b="1" spc="-50" dirty="0">
                <a:latin typeface="Times New Roman"/>
                <a:cs typeface="Times New Roman"/>
              </a:rPr>
              <a:t>&gt;</a:t>
            </a:r>
            <a:endParaRPr sz="2000">
              <a:latin typeface="Times New Roman"/>
              <a:cs typeface="Times New Roman"/>
            </a:endParaRPr>
          </a:p>
          <a:p>
            <a:pPr marL="361315" indent="-348615">
              <a:lnSpc>
                <a:spcPct val="100000"/>
              </a:lnSpc>
              <a:spcBef>
                <a:spcPts val="5"/>
              </a:spcBef>
              <a:buAutoNum type="romanLcPeriod" startAt="3"/>
              <a:tabLst>
                <a:tab pos="361315" algn="l"/>
              </a:tabLst>
            </a:pPr>
            <a:r>
              <a:rPr sz="2000" dirty="0">
                <a:latin typeface="Times New Roman"/>
                <a:cs typeface="Times New Roman"/>
              </a:rPr>
              <a:t>Incised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wounds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80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80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</a:t>
            </a:r>
            <a:r>
              <a:rPr sz="2000" b="1" spc="-30" dirty="0">
                <a:latin typeface="Times New Roman"/>
                <a:cs typeface="Times New Roman"/>
              </a:rPr>
              <a:t>-</a:t>
            </a:r>
            <a:r>
              <a:rPr sz="2000" b="1" spc="-50" dirty="0">
                <a:latin typeface="Times New Roman"/>
                <a:cs typeface="Times New Roman"/>
              </a:rPr>
              <a:t>&gt;</a:t>
            </a:r>
            <a:endParaRPr sz="2000">
              <a:latin typeface="Times New Roman"/>
              <a:cs typeface="Times New Roman"/>
            </a:endParaRPr>
          </a:p>
          <a:p>
            <a:pPr marL="361950" indent="-349250">
              <a:lnSpc>
                <a:spcPct val="100000"/>
              </a:lnSpc>
              <a:spcBef>
                <a:spcPts val="5"/>
              </a:spcBef>
              <a:buAutoNum type="romanLcPeriod" startAt="3"/>
              <a:tabLst>
                <a:tab pos="361950" algn="l"/>
              </a:tabLst>
            </a:pPr>
            <a:r>
              <a:rPr sz="2000" dirty="0">
                <a:latin typeface="Times New Roman"/>
                <a:cs typeface="Times New Roman"/>
              </a:rPr>
              <a:t>Stab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wounds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</a:t>
            </a:r>
            <a:r>
              <a:rPr sz="2000" b="1" spc="-50" dirty="0">
                <a:latin typeface="Times New Roman"/>
                <a:cs typeface="Times New Roman"/>
              </a:rPr>
              <a:t>&gt;</a:t>
            </a:r>
            <a:endParaRPr sz="2000">
              <a:latin typeface="Times New Roman"/>
              <a:cs typeface="Times New Roman"/>
            </a:endParaRPr>
          </a:p>
          <a:p>
            <a:pPr marL="425450" indent="-412750">
              <a:lnSpc>
                <a:spcPct val="100000"/>
              </a:lnSpc>
              <a:buAutoNum type="romanLcPeriod" startAt="3"/>
              <a:tabLst>
                <a:tab pos="425450" algn="l"/>
              </a:tabLst>
            </a:pPr>
            <a:r>
              <a:rPr sz="2000" dirty="0">
                <a:latin typeface="Times New Roman"/>
                <a:cs typeface="Times New Roman"/>
              </a:rPr>
              <a:t>Firearm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injuries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</a:t>
            </a:r>
            <a:r>
              <a:rPr sz="2000" b="1" spc="-10" dirty="0">
                <a:latin typeface="Times New Roman"/>
                <a:cs typeface="Times New Roman"/>
              </a:rPr>
              <a:t>-</a:t>
            </a:r>
            <a:r>
              <a:rPr sz="2000" b="1" spc="-50" dirty="0">
                <a:latin typeface="Times New Roman"/>
                <a:cs typeface="Times New Roman"/>
              </a:rPr>
              <a:t>&gt;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1675" y="3129978"/>
            <a:ext cx="1986280" cy="1555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86995" algn="just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Times New Roman"/>
                <a:cs typeface="Times New Roman"/>
              </a:rPr>
              <a:t>blunt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force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trauma </a:t>
            </a:r>
            <a:r>
              <a:rPr sz="2000" dirty="0">
                <a:latin typeface="Times New Roman"/>
                <a:cs typeface="Times New Roman"/>
              </a:rPr>
              <a:t>blunt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force </a:t>
            </a:r>
            <a:r>
              <a:rPr sz="2000" spc="-10" dirty="0">
                <a:latin typeface="Times New Roman"/>
                <a:cs typeface="Times New Roman"/>
              </a:rPr>
              <a:t>trauma </a:t>
            </a:r>
            <a:r>
              <a:rPr sz="2000" dirty="0">
                <a:latin typeface="Times New Roman"/>
                <a:cs typeface="Times New Roman"/>
              </a:rPr>
              <a:t>sharp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force</a:t>
            </a:r>
            <a:r>
              <a:rPr sz="2000" spc="-10" dirty="0">
                <a:latin typeface="Times New Roman"/>
                <a:cs typeface="Times New Roman"/>
              </a:rPr>
              <a:t> trauma </a:t>
            </a:r>
            <a:r>
              <a:rPr sz="2000" dirty="0">
                <a:latin typeface="Times New Roman"/>
                <a:cs typeface="Times New Roman"/>
              </a:rPr>
              <a:t>sharp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force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trauma </a:t>
            </a:r>
            <a:r>
              <a:rPr sz="2000" dirty="0">
                <a:latin typeface="Times New Roman"/>
                <a:cs typeface="Times New Roman"/>
              </a:rPr>
              <a:t>firearm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trauma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1569" y="4961191"/>
            <a:ext cx="7078980" cy="100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ts val="2880"/>
              </a:lnSpc>
              <a:spcBef>
                <a:spcPts val="100"/>
              </a:spcBef>
              <a:buAutoNum type="arabicPeriod" startAt="2"/>
              <a:tabLst>
                <a:tab pos="3175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Other</a:t>
            </a:r>
            <a:r>
              <a:rPr sz="24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injuries: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-----</a:t>
            </a:r>
            <a:r>
              <a:rPr sz="2000" b="1" spc="-75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---</a:t>
            </a:r>
            <a:r>
              <a:rPr sz="2000" b="1" spc="-20" dirty="0">
                <a:latin typeface="Times New Roman"/>
                <a:cs typeface="Times New Roman"/>
              </a:rPr>
              <a:t>-</a:t>
            </a:r>
            <a:r>
              <a:rPr sz="2000" b="1" dirty="0">
                <a:latin typeface="Times New Roman"/>
                <a:cs typeface="Times New Roman"/>
              </a:rPr>
              <a:t>&gt;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irrespective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weapon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used</a:t>
            </a:r>
            <a:endParaRPr sz="2000">
              <a:latin typeface="Times New Roman"/>
              <a:cs typeface="Times New Roman"/>
            </a:endParaRPr>
          </a:p>
          <a:p>
            <a:pPr marL="1043305" lvl="1" indent="-400050">
              <a:lnSpc>
                <a:spcPts val="2400"/>
              </a:lnSpc>
              <a:buAutoNum type="romanLcPeriod"/>
              <a:tabLst>
                <a:tab pos="1043305" algn="l"/>
              </a:tabLst>
            </a:pPr>
            <a:r>
              <a:rPr sz="2000" dirty="0">
                <a:latin typeface="Times New Roman"/>
                <a:cs typeface="Times New Roman"/>
              </a:rPr>
              <a:t>Defense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wounds</a:t>
            </a:r>
            <a:endParaRPr sz="2000">
              <a:latin typeface="Times New Roman"/>
              <a:cs typeface="Times New Roman"/>
            </a:endParaRPr>
          </a:p>
          <a:p>
            <a:pPr marL="1043305" lvl="1" indent="-40005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1043305" algn="l"/>
              </a:tabLst>
            </a:pPr>
            <a:r>
              <a:rPr sz="2000" spc="-10" dirty="0">
                <a:latin typeface="Times New Roman"/>
                <a:cs typeface="Times New Roman"/>
              </a:rPr>
              <a:t>Self-</a:t>
            </a:r>
            <a:r>
              <a:rPr sz="2000" dirty="0">
                <a:latin typeface="Times New Roman"/>
                <a:cs typeface="Times New Roman"/>
              </a:rPr>
              <a:t>inflicting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wounds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9000" y="35147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10540" y="0"/>
                </a:lnTo>
                <a:lnTo>
                  <a:pt x="19050" y="1397"/>
                </a:lnTo>
                <a:lnTo>
                  <a:pt x="19050" y="3175"/>
                </a:lnTo>
                <a:lnTo>
                  <a:pt x="19050" y="15875"/>
                </a:lnTo>
                <a:lnTo>
                  <a:pt x="19050" y="17652"/>
                </a:lnTo>
                <a:lnTo>
                  <a:pt x="27559" y="19050"/>
                </a:lnTo>
                <a:lnTo>
                  <a:pt x="38100" y="19050"/>
                </a:lnTo>
                <a:lnTo>
                  <a:pt x="27559" y="19050"/>
                </a:lnTo>
                <a:lnTo>
                  <a:pt x="19050" y="20447"/>
                </a:lnTo>
                <a:lnTo>
                  <a:pt x="19050" y="22225"/>
                </a:lnTo>
                <a:lnTo>
                  <a:pt x="19050" y="34925"/>
                </a:lnTo>
                <a:lnTo>
                  <a:pt x="19050" y="36702"/>
                </a:lnTo>
                <a:lnTo>
                  <a:pt x="10540" y="38100"/>
                </a:lnTo>
                <a:lnTo>
                  <a:pt x="0" y="38100"/>
                </a:lnTo>
              </a:path>
            </a:pathLst>
          </a:custGeom>
          <a:ln w="15875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F5E0E-7DDE-1849-7B29-7BA625E9A7E6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350" y="1247647"/>
            <a:ext cx="3157601" cy="30718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2675" y="999997"/>
            <a:ext cx="4195826" cy="23575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7775" y="3648011"/>
            <a:ext cx="3595751" cy="21289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648E64-7992-4C1E-AEAF-CBC7E5B1EA3B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219" y="551497"/>
            <a:ext cx="31635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5" dirty="0"/>
              <a:t>1.</a:t>
            </a:r>
            <a:r>
              <a:rPr sz="4400" spc="-254" dirty="0"/>
              <a:t> </a:t>
            </a:r>
            <a:r>
              <a:rPr sz="4400" spc="-10" dirty="0"/>
              <a:t>Abrasions: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7219" y="1534223"/>
            <a:ext cx="5046980" cy="4302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superficial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injury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involving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superficial </a:t>
            </a:r>
            <a:r>
              <a:rPr sz="2000" dirty="0">
                <a:latin typeface="Times New Roman"/>
                <a:cs typeface="Times New Roman"/>
              </a:rPr>
              <a:t>layer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skin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mechanical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force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Caused</a:t>
            </a:r>
            <a:r>
              <a:rPr sz="20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by:</a:t>
            </a:r>
            <a:endParaRPr sz="2000">
              <a:latin typeface="Times New Roman"/>
              <a:cs typeface="Times New Roman"/>
            </a:endParaRPr>
          </a:p>
          <a:p>
            <a:pPr marL="266065">
              <a:lnSpc>
                <a:spcPts val="239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Friction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between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skin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rough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object.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</a:pP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Characteristics:</a:t>
            </a:r>
            <a:endParaRPr sz="240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97815" algn="l"/>
              </a:tabLst>
            </a:pPr>
            <a:r>
              <a:rPr sz="2000" dirty="0">
                <a:latin typeface="Times New Roman"/>
                <a:cs typeface="Times New Roman"/>
              </a:rPr>
              <a:t>Bleeds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slightly</a:t>
            </a:r>
            <a:endParaRPr sz="200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</a:tabLst>
            </a:pPr>
            <a:r>
              <a:rPr sz="2000" dirty="0">
                <a:latin typeface="Times New Roman"/>
                <a:cs typeface="Times New Roman"/>
              </a:rPr>
              <a:t>Heels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rapidly</a:t>
            </a:r>
            <a:endParaRPr sz="2000">
              <a:latin typeface="Times New Roman"/>
              <a:cs typeface="Times New Roman"/>
            </a:endParaRPr>
          </a:p>
          <a:p>
            <a:pPr marL="297815" indent="-285115">
              <a:lnSpc>
                <a:spcPts val="239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</a:tabLst>
            </a:pPr>
            <a:r>
              <a:rPr sz="2000" dirty="0">
                <a:latin typeface="Times New Roman"/>
                <a:cs typeface="Times New Roman"/>
              </a:rPr>
              <a:t>Leaves no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scar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855"/>
              </a:lnSpc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Classification</a:t>
            </a:r>
            <a:r>
              <a:rPr sz="2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400" b="1" spc="-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Abrasion:</a:t>
            </a:r>
            <a:endParaRPr sz="2400">
              <a:latin typeface="Times New Roman"/>
              <a:cs typeface="Times New Roman"/>
            </a:endParaRPr>
          </a:p>
          <a:p>
            <a:pPr marL="702945" lvl="1" indent="-342265">
              <a:lnSpc>
                <a:spcPts val="2870"/>
              </a:lnSpc>
              <a:buAutoNum type="arabicPeriod"/>
              <a:tabLst>
                <a:tab pos="702945" algn="l"/>
              </a:tabLst>
            </a:pPr>
            <a:r>
              <a:rPr sz="2400" spc="-10" dirty="0">
                <a:latin typeface="Times New Roman"/>
                <a:cs typeface="Times New Roman"/>
              </a:rPr>
              <a:t>Scratch</a:t>
            </a:r>
            <a:endParaRPr sz="2400">
              <a:latin typeface="Times New Roman"/>
              <a:cs typeface="Times New Roman"/>
            </a:endParaRPr>
          </a:p>
          <a:p>
            <a:pPr marL="702945" lvl="1" indent="-342265">
              <a:lnSpc>
                <a:spcPts val="2865"/>
              </a:lnSpc>
              <a:spcBef>
                <a:spcPts val="50"/>
              </a:spcBef>
              <a:buAutoNum type="arabicPeriod"/>
              <a:tabLst>
                <a:tab pos="702945" algn="l"/>
              </a:tabLst>
            </a:pPr>
            <a:r>
              <a:rPr sz="2400" spc="-10" dirty="0">
                <a:latin typeface="Times New Roman"/>
                <a:cs typeface="Times New Roman"/>
              </a:rPr>
              <a:t>Graze</a:t>
            </a:r>
            <a:endParaRPr sz="2400">
              <a:latin typeface="Times New Roman"/>
              <a:cs typeface="Times New Roman"/>
            </a:endParaRPr>
          </a:p>
          <a:p>
            <a:pPr marL="702945" lvl="1" indent="-342265">
              <a:lnSpc>
                <a:spcPts val="2865"/>
              </a:lnSpc>
              <a:buAutoNum type="arabicPeriod"/>
              <a:tabLst>
                <a:tab pos="702945" algn="l"/>
              </a:tabLst>
            </a:pPr>
            <a:r>
              <a:rPr sz="2400" spc="-10" dirty="0">
                <a:latin typeface="Times New Roman"/>
                <a:cs typeface="Times New Roman"/>
              </a:rPr>
              <a:t>Imprint/pressure/contact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3225" y="616076"/>
            <a:ext cx="4676775" cy="47655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537B1E-D9D4-9580-1A22-B87ED913AB48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38225" y="0"/>
            <a:ext cx="10058400" cy="381000"/>
          </a:xfrm>
          <a:custGeom>
            <a:avLst/>
            <a:gdLst/>
            <a:ahLst/>
            <a:cxnLst/>
            <a:rect l="l" t="t" r="r" b="b"/>
            <a:pathLst>
              <a:path w="10058400" h="381000">
                <a:moveTo>
                  <a:pt x="10058400" y="0"/>
                </a:moveTo>
                <a:lnTo>
                  <a:pt x="0" y="0"/>
                </a:lnTo>
                <a:lnTo>
                  <a:pt x="0" y="381000"/>
                </a:lnTo>
                <a:lnTo>
                  <a:pt x="10058400" y="3810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715" y="463168"/>
            <a:ext cx="176403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69900" algn="l"/>
              </a:tabLst>
            </a:pPr>
            <a:r>
              <a:rPr sz="2750" spc="-25" dirty="0"/>
              <a:t>1.</a:t>
            </a:r>
            <a:r>
              <a:rPr sz="2750" dirty="0"/>
              <a:t>	</a:t>
            </a:r>
            <a:r>
              <a:rPr sz="2750" spc="-10" dirty="0"/>
              <a:t>Scratch:</a:t>
            </a:r>
            <a:endParaRPr sz="27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2075" y="885697"/>
            <a:ext cx="2805176" cy="2252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9715" y="892873"/>
            <a:ext cx="10849610" cy="5332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835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latin typeface="Times New Roman"/>
                <a:cs typeface="Times New Roman"/>
              </a:rPr>
              <a:t>Linear</a:t>
            </a:r>
            <a:r>
              <a:rPr sz="2150" spc="9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injuries</a:t>
            </a:r>
            <a:r>
              <a:rPr sz="2150" spc="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produced</a:t>
            </a:r>
            <a:r>
              <a:rPr sz="2150" spc="10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by</a:t>
            </a:r>
            <a:r>
              <a:rPr sz="2150" spc="11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rough</a:t>
            </a:r>
            <a:r>
              <a:rPr sz="2150" spc="10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object</a:t>
            </a:r>
            <a:r>
              <a:rPr sz="2150" spc="6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running</a:t>
            </a:r>
            <a:r>
              <a:rPr sz="2150" spc="10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across</a:t>
            </a:r>
            <a:r>
              <a:rPr sz="2150" spc="1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the</a:t>
            </a:r>
            <a:r>
              <a:rPr sz="2150" spc="16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skin.</a:t>
            </a:r>
            <a:endParaRPr sz="2150" dirty="0">
              <a:latin typeface="Times New Roman"/>
              <a:cs typeface="Times New Roman"/>
            </a:endParaRPr>
          </a:p>
          <a:p>
            <a:pPr marL="610235">
              <a:lnSpc>
                <a:spcPct val="100000"/>
              </a:lnSpc>
              <a:spcBef>
                <a:spcPts val="50"/>
              </a:spcBef>
            </a:pPr>
            <a:r>
              <a:rPr sz="2150" dirty="0">
                <a:latin typeface="Times New Roman"/>
                <a:cs typeface="Times New Roman"/>
              </a:rPr>
              <a:t>e.g.</a:t>
            </a:r>
            <a:r>
              <a:rPr sz="2150" spc="9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Rough</a:t>
            </a:r>
            <a:r>
              <a:rPr sz="2150" spc="7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stone,</a:t>
            </a:r>
            <a:r>
              <a:rPr sz="2150" spc="9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pin,</a:t>
            </a:r>
            <a:r>
              <a:rPr sz="2150" spc="10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thorn,</a:t>
            </a:r>
            <a:r>
              <a:rPr sz="2150" spc="9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finger</a:t>
            </a:r>
            <a:r>
              <a:rPr sz="2150" spc="5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nail.</a:t>
            </a:r>
            <a:endParaRPr sz="2150" dirty="0">
              <a:latin typeface="Times New Roman"/>
              <a:cs typeface="Times New Roman"/>
            </a:endParaRPr>
          </a:p>
          <a:p>
            <a:pPr marL="762000" indent="-342900">
              <a:lnSpc>
                <a:spcPct val="100000"/>
              </a:lnSpc>
              <a:spcBef>
                <a:spcPts val="50"/>
              </a:spcBef>
              <a:buFont typeface="Wingdings"/>
              <a:buChar char=""/>
              <a:tabLst>
                <a:tab pos="762000" algn="l"/>
              </a:tabLst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Direction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0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injury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indicated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by</a:t>
            </a:r>
            <a:endParaRPr sz="2000" dirty="0">
              <a:latin typeface="Times New Roman"/>
              <a:cs typeface="Times New Roman"/>
            </a:endParaRPr>
          </a:p>
          <a:p>
            <a:pPr marL="889635">
              <a:lnSpc>
                <a:spcPct val="100000"/>
              </a:lnSpc>
              <a:tabLst>
                <a:tab pos="4407535" algn="l"/>
              </a:tabLst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sharp</a:t>
            </a:r>
            <a:r>
              <a:rPr sz="20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edge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initially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---</a:t>
            </a:r>
            <a:r>
              <a:rPr sz="2000" spc="-75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-----</a:t>
            </a:r>
            <a:r>
              <a:rPr sz="2000" spc="-75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---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&gt;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	heaped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up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epithelium</a:t>
            </a:r>
            <a:r>
              <a:rPr sz="20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at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end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69900" algn="l"/>
              </a:tabLst>
            </a:pPr>
            <a:r>
              <a:rPr sz="2750" b="1" dirty="0">
                <a:solidFill>
                  <a:srgbClr val="C00000"/>
                </a:solidFill>
                <a:latin typeface="Times New Roman"/>
                <a:cs typeface="Times New Roman"/>
              </a:rPr>
              <a:t>Graze:</a:t>
            </a:r>
            <a:r>
              <a:rPr sz="2750" b="1" spc="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C00000"/>
                </a:solidFill>
                <a:latin typeface="Times New Roman"/>
                <a:cs typeface="Times New Roman"/>
              </a:rPr>
              <a:t>(brush,</a:t>
            </a:r>
            <a:r>
              <a:rPr sz="2750" b="1" spc="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C00000"/>
                </a:solidFill>
                <a:latin typeface="Times New Roman"/>
                <a:cs typeface="Times New Roman"/>
              </a:rPr>
              <a:t>friction</a:t>
            </a:r>
            <a:r>
              <a:rPr sz="2750" b="1" spc="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burn)</a:t>
            </a:r>
            <a:endParaRPr sz="2750" dirty="0">
              <a:latin typeface="Times New Roman"/>
              <a:cs typeface="Times New Roman"/>
            </a:endParaRPr>
          </a:p>
          <a:p>
            <a:pPr marL="469900" marR="4026535" indent="76200">
              <a:lnSpc>
                <a:spcPct val="104800"/>
              </a:lnSpc>
              <a:spcBef>
                <a:spcPts val="180"/>
              </a:spcBef>
            </a:pPr>
            <a:r>
              <a:rPr sz="2150" dirty="0">
                <a:latin typeface="Times New Roman"/>
                <a:cs typeface="Times New Roman"/>
              </a:rPr>
              <a:t>Injury</a:t>
            </a:r>
            <a:r>
              <a:rPr sz="2150" spc="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is</a:t>
            </a:r>
            <a:r>
              <a:rPr sz="2150" spc="10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produced</a:t>
            </a:r>
            <a:r>
              <a:rPr sz="2150" spc="9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when</a:t>
            </a:r>
            <a:r>
              <a:rPr sz="2150" spc="9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broad</a:t>
            </a:r>
            <a:r>
              <a:rPr sz="2150" spc="9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surface</a:t>
            </a:r>
            <a:r>
              <a:rPr sz="2150" spc="14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of</a:t>
            </a:r>
            <a:r>
              <a:rPr sz="2150" spc="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the</a:t>
            </a:r>
            <a:r>
              <a:rPr sz="2150" spc="14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skin</a:t>
            </a:r>
            <a:r>
              <a:rPr sz="2150" spc="8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slides </a:t>
            </a:r>
            <a:r>
              <a:rPr sz="2150" dirty="0">
                <a:latin typeface="Times New Roman"/>
                <a:cs typeface="Times New Roman"/>
              </a:rPr>
              <a:t>against</a:t>
            </a:r>
            <a:r>
              <a:rPr sz="2150" spc="4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a</a:t>
            </a:r>
            <a:r>
              <a:rPr sz="2150" spc="15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rough</a:t>
            </a:r>
            <a:r>
              <a:rPr sz="2150" spc="9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surface:</a:t>
            </a:r>
            <a:endParaRPr sz="2150" dirty="0">
              <a:latin typeface="Times New Roman"/>
              <a:cs typeface="Times New Roman"/>
            </a:endParaRPr>
          </a:p>
          <a:p>
            <a:pPr marL="640715" marR="5651500" lvl="1" indent="-224790">
              <a:lnSpc>
                <a:spcPct val="101899"/>
              </a:lnSpc>
              <a:buFont typeface="Arial MT"/>
              <a:buChar char="•"/>
              <a:tabLst>
                <a:tab pos="640715" algn="l"/>
              </a:tabLst>
            </a:pPr>
            <a:r>
              <a:rPr sz="2150" dirty="0">
                <a:latin typeface="Times New Roman"/>
                <a:cs typeface="Times New Roman"/>
              </a:rPr>
              <a:t>It</a:t>
            </a:r>
            <a:r>
              <a:rPr sz="2150" spc="4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resembles</a:t>
            </a:r>
            <a:r>
              <a:rPr sz="2150" spc="11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a</a:t>
            </a:r>
            <a:r>
              <a:rPr sz="2150" spc="6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burn</a:t>
            </a:r>
            <a:r>
              <a:rPr sz="2150" spc="9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produced</a:t>
            </a:r>
            <a:r>
              <a:rPr sz="2150" spc="9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by</a:t>
            </a:r>
            <a:r>
              <a:rPr sz="2150" spc="9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friction, </a:t>
            </a:r>
            <a:r>
              <a:rPr sz="2150" dirty="0">
                <a:latin typeface="Times New Roman"/>
                <a:cs typeface="Times New Roman"/>
              </a:rPr>
              <a:t>therefore</a:t>
            </a:r>
            <a:r>
              <a:rPr sz="2150" spc="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known</a:t>
            </a:r>
            <a:r>
              <a:rPr sz="2150" spc="9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as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a</a:t>
            </a:r>
            <a:r>
              <a:rPr sz="2150" spc="1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friction</a:t>
            </a:r>
            <a:r>
              <a:rPr sz="2150" spc="9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burn.</a:t>
            </a:r>
            <a:endParaRPr sz="2150" dirty="0">
              <a:latin typeface="Times New Roman"/>
              <a:cs typeface="Times New Roman"/>
            </a:endParaRPr>
          </a:p>
          <a:p>
            <a:pPr marL="640080" lvl="1" indent="-224154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640080" algn="l"/>
              </a:tabLst>
            </a:pPr>
            <a:r>
              <a:rPr sz="2150" dirty="0">
                <a:latin typeface="Times New Roman"/>
                <a:cs typeface="Times New Roman"/>
              </a:rPr>
              <a:t>Commonly</a:t>
            </a:r>
            <a:r>
              <a:rPr sz="2150" spc="6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seen</a:t>
            </a:r>
            <a:r>
              <a:rPr sz="2150" spc="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in</a:t>
            </a:r>
            <a:r>
              <a:rPr sz="2150" spc="7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traffic</a:t>
            </a:r>
            <a:r>
              <a:rPr sz="2150" spc="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accidents,</a:t>
            </a:r>
            <a:r>
              <a:rPr sz="2150" spc="11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when</a:t>
            </a:r>
            <a:r>
              <a:rPr sz="2150" spc="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the</a:t>
            </a:r>
            <a:r>
              <a:rPr sz="2150" spc="5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body</a:t>
            </a:r>
            <a:r>
              <a:rPr sz="2150" spc="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is</a:t>
            </a:r>
            <a:r>
              <a:rPr sz="2150" spc="10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dragged</a:t>
            </a:r>
            <a:endParaRPr sz="2150" dirty="0">
              <a:latin typeface="Times New Roman"/>
              <a:cs typeface="Times New Roman"/>
            </a:endParaRPr>
          </a:p>
          <a:p>
            <a:pPr marL="640080" lvl="1" indent="-224154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640080" algn="l"/>
              </a:tabLst>
            </a:pPr>
            <a:r>
              <a:rPr sz="2150" dirty="0">
                <a:latin typeface="Times New Roman"/>
                <a:cs typeface="Times New Roman"/>
              </a:rPr>
              <a:t>Contaminated</a:t>
            </a:r>
            <a:r>
              <a:rPr sz="2150" spc="13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with</a:t>
            </a:r>
            <a:r>
              <a:rPr sz="2150" spc="145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grit</a:t>
            </a:r>
            <a:endParaRPr sz="215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30"/>
              </a:spcBef>
              <a:buFont typeface="Arial MT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812800" lvl="2" indent="-342900">
              <a:lnSpc>
                <a:spcPct val="100000"/>
              </a:lnSpc>
              <a:buFont typeface="Wingdings"/>
              <a:buChar char=""/>
              <a:tabLst>
                <a:tab pos="812800" algn="l"/>
              </a:tabLst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Direction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injury</a:t>
            </a:r>
            <a:r>
              <a:rPr sz="2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indicated</a:t>
            </a:r>
            <a:r>
              <a:rPr sz="20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by</a:t>
            </a:r>
            <a:endParaRPr sz="2000" dirty="0">
              <a:latin typeface="Times New Roman"/>
              <a:cs typeface="Times New Roman"/>
            </a:endParaRPr>
          </a:p>
          <a:p>
            <a:pPr marL="100393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serrated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border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initially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---</a:t>
            </a:r>
            <a:r>
              <a:rPr sz="2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-----</a:t>
            </a:r>
            <a:r>
              <a:rPr sz="2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--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&gt;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heaped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up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epithelium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at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endParaRPr sz="2000" dirty="0">
              <a:latin typeface="Times New Roman"/>
              <a:cs typeface="Times New Roman"/>
            </a:endParaRPr>
          </a:p>
          <a:p>
            <a:pPr marL="778510">
              <a:lnSpc>
                <a:spcPct val="100000"/>
              </a:lnSpc>
              <a:tabLst>
                <a:tab pos="10836275" algn="l"/>
              </a:tabLst>
            </a:pPr>
            <a:r>
              <a:rPr sz="2000" b="1" u="sng" spc="-229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5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end</a:t>
            </a:r>
            <a:r>
              <a:rPr sz="2000" b="1" u="sng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Times New Roman"/>
                <a:cs typeface="Times New Roman"/>
              </a:rPr>
              <a:t>	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29700" y="3447986"/>
            <a:ext cx="2576576" cy="2357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31C3CF-0DA5-7F03-0458-71A5C84816F5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3.</a:t>
            </a:r>
            <a:r>
              <a:rPr spc="434" dirty="0"/>
              <a:t> </a:t>
            </a:r>
            <a:r>
              <a:rPr spc="-30" dirty="0"/>
              <a:t>IMPRINT: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450" y="1348105"/>
            <a:ext cx="8341359" cy="4178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dirty="0">
                <a:solidFill>
                  <a:srgbClr val="006FC0"/>
                </a:solidFill>
                <a:latin typeface="Times New Roman"/>
                <a:cs typeface="Times New Roman"/>
              </a:rPr>
              <a:t>PRESSURE,CONTACT</a:t>
            </a:r>
            <a:r>
              <a:rPr sz="275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2750" b="1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PATTERNED</a:t>
            </a:r>
            <a:r>
              <a:rPr sz="275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ABRASION</a:t>
            </a:r>
            <a:endParaRPr sz="2750">
              <a:latin typeface="Times New Roman"/>
              <a:cs typeface="Times New Roman"/>
            </a:endParaRPr>
          </a:p>
          <a:p>
            <a:pPr marL="63500" marR="5080" indent="-50800">
              <a:lnSpc>
                <a:spcPct val="102400"/>
              </a:lnSpc>
              <a:spcBef>
                <a:spcPts val="75"/>
              </a:spcBef>
              <a:tabLst>
                <a:tab pos="7694295" algn="l"/>
              </a:tabLst>
            </a:pPr>
            <a:r>
              <a:rPr sz="2750" dirty="0">
                <a:latin typeface="Times New Roman"/>
                <a:cs typeface="Times New Roman"/>
              </a:rPr>
              <a:t>Injury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produced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by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direct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impact,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pressure,</a:t>
            </a:r>
            <a:r>
              <a:rPr sz="2750" spc="11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contact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20" dirty="0">
                <a:latin typeface="Times New Roman"/>
                <a:cs typeface="Times New Roman"/>
              </a:rPr>
              <a:t>with </a:t>
            </a:r>
            <a:r>
              <a:rPr sz="2750" dirty="0">
                <a:latin typeface="Times New Roman"/>
                <a:cs typeface="Times New Roman"/>
              </a:rPr>
              <a:t>some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object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which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stamps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its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shape upon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skin.</a:t>
            </a:r>
            <a:endParaRPr sz="2750">
              <a:latin typeface="Times New Roman"/>
              <a:cs typeface="Times New Roman"/>
            </a:endParaRPr>
          </a:p>
          <a:p>
            <a:pPr marL="454025" indent="-392430">
              <a:lnSpc>
                <a:spcPct val="100000"/>
              </a:lnSpc>
              <a:spcBef>
                <a:spcPts val="2405"/>
              </a:spcBef>
              <a:buAutoNum type="arabicPeriod"/>
              <a:tabLst>
                <a:tab pos="454025" algn="l"/>
              </a:tabLst>
            </a:pPr>
            <a:r>
              <a:rPr sz="2750" dirty="0">
                <a:latin typeface="Times New Roman"/>
                <a:cs typeface="Times New Roman"/>
              </a:rPr>
              <a:t>Ligature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mark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in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hanging</a:t>
            </a:r>
            <a:endParaRPr sz="2750">
              <a:latin typeface="Times New Roman"/>
              <a:cs typeface="Times New Roman"/>
            </a:endParaRPr>
          </a:p>
          <a:p>
            <a:pPr marL="454025" indent="-39243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454025" algn="l"/>
              </a:tabLst>
            </a:pPr>
            <a:r>
              <a:rPr sz="2750" dirty="0">
                <a:latin typeface="Times New Roman"/>
                <a:cs typeface="Times New Roman"/>
              </a:rPr>
              <a:t>Nail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and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thumb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marks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in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manual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strangulation</a:t>
            </a:r>
            <a:endParaRPr sz="2750">
              <a:latin typeface="Times New Roman"/>
              <a:cs typeface="Times New Roman"/>
            </a:endParaRPr>
          </a:p>
          <a:p>
            <a:pPr marL="454025" indent="-39243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454025" algn="l"/>
              </a:tabLst>
            </a:pPr>
            <a:r>
              <a:rPr sz="2750" dirty="0">
                <a:latin typeface="Times New Roman"/>
                <a:cs typeface="Times New Roman"/>
              </a:rPr>
              <a:t>Teeth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marks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in</a:t>
            </a:r>
            <a:r>
              <a:rPr sz="2750" spc="-10" dirty="0">
                <a:latin typeface="Times New Roman"/>
                <a:cs typeface="Times New Roman"/>
              </a:rPr>
              <a:t> biting</a:t>
            </a:r>
            <a:endParaRPr sz="2750">
              <a:latin typeface="Times New Roman"/>
              <a:cs typeface="Times New Roman"/>
            </a:endParaRPr>
          </a:p>
          <a:p>
            <a:pPr marL="454025" indent="-39243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454025" algn="l"/>
              </a:tabLst>
            </a:pPr>
            <a:r>
              <a:rPr sz="2750" dirty="0">
                <a:latin typeface="Times New Roman"/>
                <a:cs typeface="Times New Roman"/>
              </a:rPr>
              <a:t>Whip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mark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in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beating</a:t>
            </a:r>
            <a:endParaRPr sz="2750">
              <a:latin typeface="Times New Roman"/>
              <a:cs typeface="Times New Roman"/>
            </a:endParaRPr>
          </a:p>
          <a:p>
            <a:pPr marL="454025" indent="-39243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454025" algn="l"/>
              </a:tabLst>
            </a:pPr>
            <a:r>
              <a:rPr sz="2750" dirty="0">
                <a:latin typeface="Times New Roman"/>
                <a:cs typeface="Times New Roman"/>
              </a:rPr>
              <a:t>Radiator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or</a:t>
            </a:r>
            <a:r>
              <a:rPr sz="2750" spc="1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tyre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marks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in</a:t>
            </a:r>
            <a:r>
              <a:rPr sz="2750" spc="6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accidents</a:t>
            </a:r>
            <a:endParaRPr sz="2750">
              <a:latin typeface="Times New Roman"/>
              <a:cs typeface="Times New Roman"/>
            </a:endParaRPr>
          </a:p>
          <a:p>
            <a:pPr marL="454025" indent="-3924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54025" algn="l"/>
              </a:tabLst>
            </a:pPr>
            <a:r>
              <a:rPr sz="2750" dirty="0">
                <a:latin typeface="Times New Roman"/>
                <a:cs typeface="Times New Roman"/>
              </a:rPr>
              <a:t>Muzzle</a:t>
            </a:r>
            <a:r>
              <a:rPr sz="2750" spc="6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mark</a:t>
            </a:r>
            <a:r>
              <a:rPr sz="2750" spc="7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in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gunshot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injuries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8225" y="2657411"/>
            <a:ext cx="3205226" cy="3395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F4EF4E-D342-7A13-2AE5-B083B255DCD0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234" y="713803"/>
            <a:ext cx="330962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AGE</a:t>
            </a:r>
            <a:r>
              <a:rPr sz="2750" spc="60" dirty="0"/>
              <a:t> </a:t>
            </a:r>
            <a:r>
              <a:rPr sz="2750" dirty="0"/>
              <a:t>OF</a:t>
            </a:r>
            <a:r>
              <a:rPr sz="2750" spc="-175" dirty="0"/>
              <a:t> </a:t>
            </a:r>
            <a:r>
              <a:rPr sz="2750" spc="-10" dirty="0"/>
              <a:t>ABRASION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610234" y="1142936"/>
            <a:ext cx="6617970" cy="4846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865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latin typeface="Times New Roman"/>
                <a:cs typeface="Times New Roman"/>
              </a:rPr>
              <a:t>Bright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red…………………………..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Fresh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abrasion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ts val="2855"/>
              </a:lnSpc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Scab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formation………………......12-</a:t>
            </a:r>
            <a:r>
              <a:rPr sz="2400" dirty="0">
                <a:latin typeface="Times New Roman"/>
                <a:cs typeface="Times New Roman"/>
              </a:rPr>
              <a:t>24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hours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ts val="2870"/>
              </a:lnSpc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latin typeface="Times New Roman"/>
                <a:cs typeface="Times New Roman"/>
              </a:rPr>
              <a:t>Reddish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brown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scab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…………….........2-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days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ts val="2870"/>
              </a:lnSpc>
              <a:spcBef>
                <a:spcPts val="50"/>
              </a:spcBef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latin typeface="Times New Roman"/>
                <a:cs typeface="Times New Roman"/>
              </a:rPr>
              <a:t>Peripheral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growth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epithelium………….4-7days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ts val="2870"/>
              </a:lnSpc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latin typeface="Times New Roman"/>
                <a:cs typeface="Times New Roman"/>
              </a:rPr>
              <a:t>Complete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(scab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separation)……10days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3290"/>
              </a:lnSpc>
              <a:spcBef>
                <a:spcPts val="75"/>
              </a:spcBef>
            </a:pPr>
            <a:r>
              <a:rPr sz="2750" b="1" dirty="0">
                <a:solidFill>
                  <a:srgbClr val="C00000"/>
                </a:solidFill>
                <a:latin typeface="Times New Roman"/>
                <a:cs typeface="Times New Roman"/>
              </a:rPr>
              <a:t>Medico-legal</a:t>
            </a:r>
            <a:r>
              <a:rPr sz="2750" b="1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aspects:</a:t>
            </a:r>
            <a:endParaRPr sz="2750">
              <a:latin typeface="Times New Roman"/>
              <a:cs typeface="Times New Roman"/>
            </a:endParaRPr>
          </a:p>
          <a:p>
            <a:pPr marL="808990" lvl="1" indent="-339090">
              <a:lnSpc>
                <a:spcPts val="2870"/>
              </a:lnSpc>
              <a:buAutoNum type="arabicPeriod"/>
              <a:tabLst>
                <a:tab pos="808990" algn="l"/>
              </a:tabLst>
            </a:pPr>
            <a:r>
              <a:rPr sz="2400" dirty="0">
                <a:latin typeface="Times New Roman"/>
                <a:cs typeface="Times New Roman"/>
              </a:rPr>
              <a:t>Site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impact</a:t>
            </a:r>
            <a:endParaRPr sz="2400">
              <a:latin typeface="Times New Roman"/>
              <a:cs typeface="Times New Roman"/>
            </a:endParaRPr>
          </a:p>
          <a:p>
            <a:pPr marL="808990" lvl="1" indent="-339090">
              <a:lnSpc>
                <a:spcPts val="2865"/>
              </a:lnSpc>
              <a:spcBef>
                <a:spcPts val="50"/>
              </a:spcBef>
              <a:buAutoNum type="arabicPeriod"/>
              <a:tabLst>
                <a:tab pos="808990" algn="l"/>
              </a:tabLst>
            </a:pPr>
            <a:r>
              <a:rPr sz="2400" dirty="0">
                <a:latin typeface="Times New Roman"/>
                <a:cs typeface="Times New Roman"/>
              </a:rPr>
              <a:t>Identification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object</a:t>
            </a:r>
            <a:endParaRPr sz="2400">
              <a:latin typeface="Times New Roman"/>
              <a:cs typeface="Times New Roman"/>
            </a:endParaRPr>
          </a:p>
          <a:p>
            <a:pPr marL="808990" lvl="1" indent="-339090">
              <a:lnSpc>
                <a:spcPts val="2865"/>
              </a:lnSpc>
              <a:buAutoNum type="arabicPeriod"/>
              <a:tabLst>
                <a:tab pos="808990" algn="l"/>
              </a:tabLst>
            </a:pPr>
            <a:r>
              <a:rPr sz="2400" dirty="0">
                <a:latin typeface="Times New Roman"/>
                <a:cs typeface="Times New Roman"/>
              </a:rPr>
              <a:t>Cause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injury</a:t>
            </a:r>
            <a:endParaRPr sz="2400">
              <a:latin typeface="Times New Roman"/>
              <a:cs typeface="Times New Roman"/>
            </a:endParaRPr>
          </a:p>
          <a:p>
            <a:pPr marL="808990" lvl="1" indent="-339090">
              <a:lnSpc>
                <a:spcPts val="2870"/>
              </a:lnSpc>
              <a:spcBef>
                <a:spcPts val="50"/>
              </a:spcBef>
              <a:buAutoNum type="arabicPeriod"/>
              <a:tabLst>
                <a:tab pos="808990" algn="l"/>
              </a:tabLst>
            </a:pPr>
            <a:r>
              <a:rPr sz="2400" dirty="0">
                <a:latin typeface="Times New Roman"/>
                <a:cs typeface="Times New Roman"/>
              </a:rPr>
              <a:t>Direction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injury</a:t>
            </a:r>
            <a:endParaRPr sz="2400">
              <a:latin typeface="Times New Roman"/>
              <a:cs typeface="Times New Roman"/>
            </a:endParaRPr>
          </a:p>
          <a:p>
            <a:pPr marL="808990" lvl="1" indent="-339090">
              <a:lnSpc>
                <a:spcPts val="2855"/>
              </a:lnSpc>
              <a:buAutoNum type="arabicPeriod"/>
              <a:tabLst>
                <a:tab pos="808990" algn="l"/>
              </a:tabLst>
            </a:pPr>
            <a:r>
              <a:rPr sz="2400" dirty="0">
                <a:latin typeface="Times New Roman"/>
                <a:cs typeface="Times New Roman"/>
              </a:rPr>
              <a:t>Time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injury</a:t>
            </a:r>
            <a:endParaRPr sz="2400">
              <a:latin typeface="Times New Roman"/>
              <a:cs typeface="Times New Roman"/>
            </a:endParaRPr>
          </a:p>
          <a:p>
            <a:pPr marL="808990" lvl="1" indent="-339090">
              <a:lnSpc>
                <a:spcPts val="2865"/>
              </a:lnSpc>
              <a:buAutoNum type="arabicPeriod"/>
              <a:tabLst>
                <a:tab pos="808990" algn="l"/>
              </a:tabLst>
            </a:pP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infection</a:t>
            </a:r>
            <a:endParaRPr sz="2400">
              <a:latin typeface="Times New Roman"/>
              <a:cs typeface="Times New Roman"/>
            </a:endParaRPr>
          </a:p>
          <a:p>
            <a:pPr marL="808990" lvl="1" indent="-339090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808990" algn="l"/>
              </a:tabLst>
            </a:pPr>
            <a:r>
              <a:rPr sz="2400" dirty="0">
                <a:latin typeface="Times New Roman"/>
                <a:cs typeface="Times New Roman"/>
              </a:rPr>
              <a:t>Confusion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burns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700" y="762000"/>
            <a:ext cx="4105275" cy="26860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8100" y="3705225"/>
            <a:ext cx="4105275" cy="2362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C8723F-5A27-9588-5B1A-9E5B4E6B6021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7602" y="231140"/>
            <a:ext cx="24644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2.</a:t>
            </a:r>
            <a:r>
              <a:rPr sz="4400" spc="-25" dirty="0"/>
              <a:t> </a:t>
            </a:r>
            <a:r>
              <a:rPr sz="3200" spc="-10" dirty="0"/>
              <a:t>BRUISES: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37602" y="908367"/>
            <a:ext cx="8241030" cy="521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05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contusions</a:t>
            </a:r>
            <a:endParaRPr sz="2400">
              <a:latin typeface="Times New Roman"/>
              <a:cs typeface="Times New Roman"/>
            </a:endParaRPr>
          </a:p>
          <a:p>
            <a:pPr marL="12700" marR="5080" indent="1906270">
              <a:lnSpc>
                <a:spcPts val="2850"/>
              </a:lnSpc>
              <a:spcBef>
                <a:spcPts val="170"/>
              </a:spcBef>
            </a:pPr>
            <a:r>
              <a:rPr sz="2400" dirty="0">
                <a:latin typeface="Times New Roman"/>
                <a:cs typeface="Times New Roman"/>
              </a:rPr>
              <a:t>“It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infilteration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extravasation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into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tissues,due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rupture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small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vessels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blunt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force”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865"/>
              </a:lnSpc>
              <a:buClr>
                <a:srgbClr val="CC0000"/>
              </a:buClr>
              <a:buFont typeface="Wingdings"/>
              <a:buChar char=""/>
              <a:tabLst>
                <a:tab pos="354965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Bruise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visible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skin</a:t>
            </a:r>
            <a:endParaRPr sz="2400">
              <a:latin typeface="Times New Roman"/>
              <a:cs typeface="Times New Roman"/>
            </a:endParaRPr>
          </a:p>
          <a:p>
            <a:pPr marL="354965" marR="193675" indent="-342900">
              <a:lnSpc>
                <a:spcPts val="2930"/>
              </a:lnSpc>
              <a:spcBef>
                <a:spcPts val="45"/>
              </a:spcBef>
              <a:buClr>
                <a:srgbClr val="CC0000"/>
              </a:buClr>
              <a:buFont typeface="Wingdings"/>
              <a:buChar char=""/>
              <a:tabLst>
                <a:tab pos="354965" algn="l"/>
                <a:tab pos="2614295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Contusion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viscera's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e.g.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spleen,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liver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not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visible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externally</a:t>
            </a:r>
            <a:r>
              <a:rPr sz="2400" dirty="0">
                <a:latin typeface="Times New Roman"/>
                <a:cs typeface="Times New Roman"/>
              </a:rPr>
              <a:t>	also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745"/>
              </a:lnSpc>
              <a:buClr>
                <a:srgbClr val="CC0000"/>
              </a:buClr>
              <a:buFont typeface="Wingdings"/>
              <a:buChar char=""/>
              <a:tabLst>
                <a:tab pos="354965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Deep</a:t>
            </a:r>
            <a:r>
              <a:rPr sz="24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Bruise.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3290"/>
              </a:lnSpc>
              <a:spcBef>
                <a:spcPts val="75"/>
              </a:spcBef>
            </a:pPr>
            <a:r>
              <a:rPr sz="2750" b="1" dirty="0">
                <a:solidFill>
                  <a:srgbClr val="C00000"/>
                </a:solidFill>
                <a:latin typeface="Times New Roman"/>
                <a:cs typeface="Times New Roman"/>
              </a:rPr>
              <a:t>Classification</a:t>
            </a:r>
            <a:r>
              <a:rPr sz="2750" b="1" spc="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750" b="1" spc="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bruise:</a:t>
            </a:r>
            <a:endParaRPr sz="2750">
              <a:latin typeface="Times New Roman"/>
              <a:cs typeface="Times New Roman"/>
            </a:endParaRPr>
          </a:p>
          <a:p>
            <a:pPr marL="354330" indent="-341630">
              <a:lnSpc>
                <a:spcPts val="2870"/>
              </a:lnSpc>
              <a:buAutoNum type="arabicPeriod"/>
              <a:tabLst>
                <a:tab pos="354330" algn="l"/>
              </a:tabLst>
            </a:pPr>
            <a:r>
              <a:rPr sz="2400" spc="-10" dirty="0">
                <a:latin typeface="Times New Roman"/>
                <a:cs typeface="Times New Roman"/>
              </a:rPr>
              <a:t>Intra-</a:t>
            </a:r>
            <a:r>
              <a:rPr sz="2400" dirty="0">
                <a:latin typeface="Times New Roman"/>
                <a:cs typeface="Times New Roman"/>
              </a:rPr>
              <a:t>Dermal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Bruise</a:t>
            </a:r>
            <a:endParaRPr sz="2400">
              <a:latin typeface="Times New Roman"/>
              <a:cs typeface="Times New Roman"/>
            </a:endParaRPr>
          </a:p>
          <a:p>
            <a:pPr marL="354330" indent="-341630">
              <a:lnSpc>
                <a:spcPts val="2865"/>
              </a:lnSpc>
              <a:spcBef>
                <a:spcPts val="50"/>
              </a:spcBef>
              <a:buAutoNum type="arabicPeriod"/>
              <a:tabLst>
                <a:tab pos="354330" algn="l"/>
              </a:tabLst>
            </a:pPr>
            <a:r>
              <a:rPr sz="2400" dirty="0">
                <a:latin typeface="Times New Roman"/>
                <a:cs typeface="Times New Roman"/>
              </a:rPr>
              <a:t>Subcutaneous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Bruise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(usual)</a:t>
            </a:r>
            <a:endParaRPr sz="2400">
              <a:latin typeface="Times New Roman"/>
              <a:cs typeface="Times New Roman"/>
            </a:endParaRPr>
          </a:p>
          <a:p>
            <a:pPr marL="2029460" lvl="1" indent="-263525">
              <a:lnSpc>
                <a:spcPts val="2865"/>
              </a:lnSpc>
              <a:buAutoNum type="romanLcParenR"/>
              <a:tabLst>
                <a:tab pos="2029460" algn="l"/>
              </a:tabLst>
            </a:pPr>
            <a:r>
              <a:rPr sz="2400" dirty="0">
                <a:latin typeface="Times New Roman"/>
                <a:cs typeface="Times New Roman"/>
              </a:rPr>
              <a:t>small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pin-</a:t>
            </a:r>
            <a:r>
              <a:rPr sz="2400" spc="-20" dirty="0">
                <a:latin typeface="Times New Roman"/>
                <a:cs typeface="Times New Roman"/>
              </a:rPr>
              <a:t>head</a:t>
            </a:r>
            <a:endParaRPr sz="2400">
              <a:latin typeface="Times New Roman"/>
              <a:cs typeface="Times New Roman"/>
            </a:endParaRPr>
          </a:p>
          <a:p>
            <a:pPr marL="2108200" lvl="1" indent="-342265">
              <a:lnSpc>
                <a:spcPts val="2865"/>
              </a:lnSpc>
              <a:spcBef>
                <a:spcPts val="50"/>
              </a:spcBef>
              <a:buAutoNum type="romanLcParenR"/>
              <a:tabLst>
                <a:tab pos="21082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Hematoma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ts val="2865"/>
              </a:lnSpc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Deep </a:t>
            </a:r>
            <a:r>
              <a:rPr sz="2400" spc="-10" dirty="0">
                <a:latin typeface="Times New Roman"/>
                <a:cs typeface="Times New Roman"/>
              </a:rPr>
              <a:t>Bruise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2450" y="3333750"/>
            <a:ext cx="4019550" cy="26384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7842E6-5D9E-2E80-CB5A-3BF8BF10D085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400550"/>
            <a:ext cx="9877425" cy="17430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789" y="340105"/>
            <a:ext cx="60642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Colour</a:t>
            </a:r>
            <a:r>
              <a:rPr spc="-75" dirty="0"/>
              <a:t> </a:t>
            </a:r>
            <a:r>
              <a:rPr spc="-10" dirty="0"/>
              <a:t>changes/</a:t>
            </a:r>
            <a:r>
              <a:rPr spc="-240" dirty="0"/>
              <a:t> </a:t>
            </a:r>
            <a:r>
              <a:rPr dirty="0"/>
              <a:t>Age</a:t>
            </a:r>
            <a:r>
              <a:rPr spc="-5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-10" dirty="0"/>
              <a:t>Bruise: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40740" y="946446"/>
          <a:ext cx="10022204" cy="2171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 marL="374015" indent="-342265">
                        <a:lnSpc>
                          <a:spcPts val="2640"/>
                        </a:lnSpc>
                        <a:buClr>
                          <a:srgbClr val="C00000"/>
                        </a:buClr>
                        <a:buFont typeface="Wingdings"/>
                        <a:buChar char=""/>
                        <a:tabLst>
                          <a:tab pos="374015" algn="l"/>
                        </a:tabLst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5655">
                        <a:lnSpc>
                          <a:spcPts val="264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(Hemoglobin)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264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Fresh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bruise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2730"/>
                        </a:lnSpc>
                        <a:buClr>
                          <a:srgbClr val="C00000"/>
                        </a:buClr>
                        <a:buFont typeface="Wingdings"/>
                        <a:buChar char=""/>
                        <a:tabLst>
                          <a:tab pos="374650" algn="l"/>
                        </a:tabLst>
                      </a:pPr>
                      <a:r>
                        <a:rPr sz="2400" b="1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Blue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3095">
                        <a:lnSpc>
                          <a:spcPts val="273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(deoxygenated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Hb)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ts val="273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day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374015" indent="-342265">
                        <a:lnSpc>
                          <a:spcPts val="2725"/>
                        </a:lnSpc>
                        <a:buClr>
                          <a:srgbClr val="C00000"/>
                        </a:buClr>
                        <a:buFont typeface="Wingdings"/>
                        <a:buChar char=""/>
                        <a:tabLst>
                          <a:tab pos="374015" algn="l"/>
                        </a:tabLst>
                      </a:pPr>
                      <a:r>
                        <a:rPr sz="2400" b="1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Bluish</a:t>
                      </a:r>
                      <a:r>
                        <a:rPr sz="2400" b="1" spc="-25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black</a:t>
                      </a:r>
                      <a:r>
                        <a:rPr sz="2400" b="1" spc="-20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400" b="1" spc="-120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brown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2725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(hemosiderin,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iron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present)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ts val="2725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2-4</a:t>
                      </a:r>
                      <a:r>
                        <a:rPr sz="2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days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374015" indent="-342265">
                        <a:lnSpc>
                          <a:spcPts val="2765"/>
                        </a:lnSpc>
                        <a:buClr>
                          <a:srgbClr val="C00000"/>
                        </a:buClr>
                        <a:buFont typeface="Wingdings"/>
                        <a:buChar char=""/>
                        <a:tabLst>
                          <a:tab pos="374015" algn="l"/>
                        </a:tabLst>
                      </a:pPr>
                      <a:r>
                        <a:rPr sz="2400" b="1" spc="-10" dirty="0">
                          <a:solidFill>
                            <a:srgbClr val="5A6885"/>
                          </a:solidFill>
                          <a:latin typeface="Times New Roman"/>
                          <a:cs typeface="Times New Roman"/>
                        </a:rPr>
                        <a:t>Green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ts val="2765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(hemotoidin,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iron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present)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ts val="2765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5-7days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374015" indent="-342265">
                        <a:lnSpc>
                          <a:spcPts val="2725"/>
                        </a:lnSpc>
                        <a:buClr>
                          <a:srgbClr val="C00000"/>
                        </a:buClr>
                        <a:buFont typeface="Wingdings"/>
                        <a:buChar char=""/>
                        <a:tabLst>
                          <a:tab pos="374015" algn="l"/>
                        </a:tabLst>
                      </a:pPr>
                      <a:r>
                        <a:rPr sz="2400" b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Yellow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ts val="2725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(Bilirubin)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ts val="2725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7-10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days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374015" indent="-342265">
                        <a:lnSpc>
                          <a:spcPts val="2705"/>
                        </a:lnSpc>
                        <a:buClr>
                          <a:srgbClr val="C00000"/>
                        </a:buClr>
                        <a:buFont typeface="Wingdings"/>
                        <a:buChar char=""/>
                        <a:tabLst>
                          <a:tab pos="374015" algn="l"/>
                        </a:tabLst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skin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5620">
                        <a:lnSpc>
                          <a:spcPts val="2705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(phagocytes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remove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pigments)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ts val="2705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14-15</a:t>
                      </a:r>
                      <a:r>
                        <a:rPr sz="2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days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A018607-5313-C212-E8FE-2A20D39E96A2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42060">
              <a:lnSpc>
                <a:spcPct val="100000"/>
              </a:lnSpc>
              <a:spcBef>
                <a:spcPts val="105"/>
              </a:spcBef>
            </a:pPr>
            <a:r>
              <a:rPr dirty="0"/>
              <a:t>Factors</a:t>
            </a:r>
            <a:r>
              <a:rPr spc="-20" dirty="0"/>
              <a:t> </a:t>
            </a:r>
            <a:r>
              <a:rPr dirty="0"/>
              <a:t>modifying</a:t>
            </a:r>
            <a:r>
              <a:rPr spc="-20" dirty="0"/>
              <a:t> </a:t>
            </a:r>
            <a:r>
              <a:rPr dirty="0"/>
              <a:t>appearance</a:t>
            </a:r>
            <a:r>
              <a:rPr spc="-5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10" dirty="0"/>
              <a:t>bruise: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3210" y="1314068"/>
            <a:ext cx="4762500" cy="30054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55600" algn="l"/>
              </a:tabLst>
            </a:pPr>
            <a:r>
              <a:rPr sz="2750" dirty="0">
                <a:latin typeface="Times New Roman"/>
                <a:cs typeface="Times New Roman"/>
              </a:rPr>
              <a:t>Site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injury</a:t>
            </a: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750" spc="-10" dirty="0">
                <a:latin typeface="Times New Roman"/>
                <a:cs typeface="Times New Roman"/>
              </a:rPr>
              <a:t>Vascularity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part</a:t>
            </a: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55600" algn="l"/>
              </a:tabLst>
            </a:pPr>
            <a:r>
              <a:rPr sz="2750" spc="-25" dirty="0">
                <a:latin typeface="Times New Roman"/>
                <a:cs typeface="Times New Roman"/>
              </a:rPr>
              <a:t>Age</a:t>
            </a: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55600" algn="l"/>
              </a:tabLst>
            </a:pPr>
            <a:r>
              <a:rPr sz="2750" spc="-25" dirty="0">
                <a:latin typeface="Times New Roman"/>
                <a:cs typeface="Times New Roman"/>
              </a:rPr>
              <a:t>Sex</a:t>
            </a: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55600" algn="l"/>
              </a:tabLst>
            </a:pPr>
            <a:r>
              <a:rPr sz="2750" dirty="0">
                <a:latin typeface="Times New Roman"/>
                <a:cs typeface="Times New Roman"/>
              </a:rPr>
              <a:t>Color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skin</a:t>
            </a: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55600" algn="l"/>
              </a:tabLst>
            </a:pPr>
            <a:r>
              <a:rPr sz="2750" dirty="0">
                <a:latin typeface="Times New Roman"/>
                <a:cs typeface="Times New Roman"/>
              </a:rPr>
              <a:t>Natural</a:t>
            </a:r>
            <a:r>
              <a:rPr sz="2750" spc="6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disease</a:t>
            </a: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750" dirty="0">
                <a:latin typeface="Times New Roman"/>
                <a:cs typeface="Times New Roman"/>
              </a:rPr>
              <a:t>Gravitational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shift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blood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F0E94-A929-63BD-5196-CEE6768FC701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75" y="1143000"/>
            <a:ext cx="8162925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57" y="866139"/>
            <a:ext cx="37236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Gravitational</a:t>
            </a:r>
            <a:r>
              <a:rPr spc="-50" dirty="0"/>
              <a:t> </a:t>
            </a:r>
            <a:r>
              <a:rPr spc="-10" dirty="0"/>
              <a:t>Shift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857" y="1429067"/>
            <a:ext cx="113449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facial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site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impact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prevent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reaching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surface.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850"/>
              </a:lnSpc>
              <a:spcBef>
                <a:spcPts val="10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bruise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appear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injury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obeys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law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gravity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therefore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known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ectopic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bruise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40"/>
              </a:lnSpc>
            </a:pPr>
            <a:r>
              <a:rPr sz="2400" dirty="0">
                <a:latin typeface="Times New Roman"/>
                <a:cs typeface="Times New Roman"/>
              </a:rPr>
              <a:t>e.g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" y="2888297"/>
            <a:ext cx="101726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1.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Head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2374" y="2888297"/>
            <a:ext cx="83877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Bruise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around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eye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(spectacle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hematoma/black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eye/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Racoon’s</a:t>
            </a: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eye</a:t>
            </a:r>
            <a:r>
              <a:rPr sz="2400" spc="-2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567055" marR="3284220" indent="635">
              <a:lnSpc>
                <a:spcPts val="2850"/>
              </a:lnSpc>
              <a:spcBef>
                <a:spcPts val="170"/>
              </a:spcBef>
            </a:pPr>
            <a:r>
              <a:rPr sz="2400" dirty="0">
                <a:latin typeface="Times New Roman"/>
                <a:cs typeface="Times New Roman"/>
              </a:rPr>
              <a:t>Bruise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behind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(Battles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sign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sz="2400" dirty="0">
                <a:latin typeface="Times New Roman"/>
                <a:cs typeface="Times New Roman"/>
              </a:rPr>
              <a:t>Bruise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outer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aspect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lower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thigh </a:t>
            </a:r>
            <a:r>
              <a:rPr sz="2400" dirty="0">
                <a:latin typeface="Times New Roman"/>
                <a:cs typeface="Times New Roman"/>
              </a:rPr>
              <a:t>Bruising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around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knee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857" y="3259836"/>
            <a:ext cx="670179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0375" indent="-447675">
              <a:lnSpc>
                <a:spcPts val="2865"/>
              </a:lnSpc>
              <a:spcBef>
                <a:spcPts val="105"/>
              </a:spcBef>
              <a:buAutoNum type="arabicPeriod" startAt="2"/>
              <a:tabLst>
                <a:tab pos="460375" algn="l"/>
              </a:tabLst>
            </a:pPr>
            <a:r>
              <a:rPr sz="2400" spc="-25" dirty="0">
                <a:latin typeface="Times New Roman"/>
                <a:cs typeface="Times New Roman"/>
              </a:rPr>
              <a:t>Vertex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head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55"/>
              </a:lnSpc>
              <a:buAutoNum type="arabicPeriod" startAt="2"/>
              <a:tabLst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Fracture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femur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Head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70"/>
              </a:lnSpc>
              <a:buAutoNum type="arabicPeriod" startAt="2"/>
              <a:tabLst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Blow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thigh</a:t>
            </a:r>
            <a:endParaRPr sz="2400">
              <a:latin typeface="Times New Roman"/>
              <a:cs typeface="Times New Roman"/>
            </a:endParaRPr>
          </a:p>
          <a:p>
            <a:pPr marL="470534" indent="-457834">
              <a:lnSpc>
                <a:spcPct val="100000"/>
              </a:lnSpc>
              <a:spcBef>
                <a:spcPts val="45"/>
              </a:spcBef>
              <a:buAutoNum type="arabicPeriod" startAt="2"/>
              <a:tabLst>
                <a:tab pos="470534" algn="l"/>
                <a:tab pos="3787775" algn="l"/>
              </a:tabLst>
            </a:pPr>
            <a:r>
              <a:rPr sz="2400" dirty="0">
                <a:latin typeface="Times New Roman"/>
                <a:cs typeface="Times New Roman"/>
              </a:rPr>
              <a:t>Blow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muscles</a:t>
            </a:r>
            <a:r>
              <a:rPr sz="2400" dirty="0">
                <a:latin typeface="Times New Roman"/>
                <a:cs typeface="Times New Roman"/>
              </a:rPr>
              <a:t>	Bruise around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ankle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DE1DC-F305-B4A8-9F2A-CAFA04204B12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0525" y="799973"/>
            <a:ext cx="9863455" cy="5148580"/>
            <a:chOff x="390525" y="799973"/>
            <a:chExt cx="9863455" cy="5148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7825" y="799973"/>
              <a:ext cx="4795901" cy="39577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" y="1895411"/>
              <a:ext cx="5091176" cy="405295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21500" y="4721860"/>
            <a:ext cx="2900680" cy="755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5"/>
              </a:spcBef>
            </a:pPr>
            <a:r>
              <a:rPr sz="2400" dirty="0">
                <a:latin typeface="Times New Roman"/>
                <a:cs typeface="Times New Roman"/>
              </a:rPr>
              <a:t>(Spectacle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hematoma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black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eye/Racoon’s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eye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20558-0531-9AD3-2967-ED33C1175E0A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47750"/>
            <a:ext cx="5715000" cy="31908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5525" y="4626673"/>
            <a:ext cx="10083800" cy="151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30"/>
              </a:spcBef>
            </a:pPr>
            <a:r>
              <a:rPr sz="4850" dirty="0">
                <a:solidFill>
                  <a:srgbClr val="C00000"/>
                </a:solidFill>
                <a:latin typeface="Impact"/>
                <a:cs typeface="Impact"/>
              </a:rPr>
              <a:t>What</a:t>
            </a:r>
            <a:r>
              <a:rPr sz="4850" spc="5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4850" dirty="0">
                <a:solidFill>
                  <a:srgbClr val="C00000"/>
                </a:solidFill>
                <a:latin typeface="Impact"/>
                <a:cs typeface="Impact"/>
              </a:rPr>
              <a:t>is RACCON</a:t>
            </a:r>
            <a:r>
              <a:rPr sz="4850" spc="3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4850" spc="-10" dirty="0">
                <a:solidFill>
                  <a:srgbClr val="C00000"/>
                </a:solidFill>
                <a:latin typeface="Impact"/>
                <a:cs typeface="Impact"/>
              </a:rPr>
              <a:t>EYES?????</a:t>
            </a:r>
            <a:endParaRPr sz="485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10070465" algn="l"/>
              </a:tabLst>
            </a:pPr>
            <a:r>
              <a:rPr sz="4850" u="sng" spc="-305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What</a:t>
            </a:r>
            <a:r>
              <a:rPr sz="4850" u="sng" spc="55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is</a:t>
            </a:r>
            <a:r>
              <a:rPr sz="4850" u="sng" spc="5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a</a:t>
            </a:r>
            <a:r>
              <a:rPr sz="4850" u="sng" spc="-20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spc="-10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Raccoon????</a:t>
            </a:r>
            <a:r>
              <a:rPr sz="4850" u="sng" dirty="0">
                <a:solidFill>
                  <a:srgbClr val="C00000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50">
              <a:latin typeface="Impact"/>
              <a:cs typeface="Impac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D497D3-56AC-8B62-90FD-33909009BDA6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025" y="952372"/>
            <a:ext cx="4910201" cy="35195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0725" y="2343086"/>
            <a:ext cx="4672076" cy="34909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CC7A31-4CC9-8B83-3B34-2D9C6D65B093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590" y="977011"/>
            <a:ext cx="61595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Medico-</a:t>
            </a:r>
            <a:r>
              <a:rPr dirty="0"/>
              <a:t>legal</a:t>
            </a:r>
            <a:r>
              <a:rPr spc="-254" dirty="0"/>
              <a:t> </a:t>
            </a:r>
            <a:r>
              <a:rPr dirty="0"/>
              <a:t>Aspects</a:t>
            </a:r>
            <a:r>
              <a:rPr spc="35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-10" dirty="0"/>
              <a:t>Bruise: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590" y="1539938"/>
            <a:ext cx="3706495" cy="21564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54965" algn="l"/>
              </a:tabLst>
            </a:pPr>
            <a:r>
              <a:rPr sz="2750" dirty="0">
                <a:latin typeface="Times New Roman"/>
                <a:cs typeface="Times New Roman"/>
              </a:rPr>
              <a:t>Identification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13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object</a:t>
            </a:r>
            <a:endParaRPr sz="27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2750" dirty="0">
                <a:latin typeface="Times New Roman"/>
                <a:cs typeface="Times New Roman"/>
              </a:rPr>
              <a:t>Degree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violence</a:t>
            </a:r>
            <a:endParaRPr sz="27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54965" algn="l"/>
              </a:tabLst>
            </a:pPr>
            <a:r>
              <a:rPr sz="2750" dirty="0">
                <a:latin typeface="Times New Roman"/>
                <a:cs typeface="Times New Roman"/>
              </a:rPr>
              <a:t>Cause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injury</a:t>
            </a:r>
            <a:endParaRPr sz="27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54965" algn="l"/>
              </a:tabLst>
            </a:pPr>
            <a:r>
              <a:rPr sz="2750" dirty="0">
                <a:latin typeface="Times New Roman"/>
                <a:cs typeface="Times New Roman"/>
              </a:rPr>
              <a:t>Time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injury</a:t>
            </a:r>
            <a:endParaRPr sz="2750">
              <a:latin typeface="Times New Roman"/>
              <a:cs typeface="Times New Roman"/>
            </a:endParaRPr>
          </a:p>
          <a:p>
            <a:pPr marL="459740" indent="-44704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459740" algn="l"/>
              </a:tabLst>
            </a:pPr>
            <a:r>
              <a:rPr sz="2750" dirty="0">
                <a:latin typeface="Times New Roman"/>
                <a:cs typeface="Times New Roman"/>
              </a:rPr>
              <a:t>Possibility</a:t>
            </a:r>
            <a:r>
              <a:rPr sz="2750" spc="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infection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1925" y="3448050"/>
            <a:ext cx="3848100" cy="2305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8CF8A6-9990-E4AD-61A3-4041B6BECDC4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1356360"/>
            <a:ext cx="5929630" cy="11283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5"/>
              </a:spcBef>
            </a:pPr>
            <a:r>
              <a:rPr spc="-10" dirty="0"/>
              <a:t>ARTIFICAL/FALSE </a:t>
            </a:r>
            <a:r>
              <a:rPr dirty="0"/>
              <a:t>BRUISE/PSEUDO</a:t>
            </a:r>
            <a:r>
              <a:rPr spc="-70" dirty="0"/>
              <a:t> </a:t>
            </a:r>
            <a:r>
              <a:rPr spc="-10" dirty="0"/>
              <a:t>BRUISES: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97815" algn="l"/>
              </a:tabLst>
            </a:pPr>
            <a:r>
              <a:rPr dirty="0"/>
              <a:t>To</a:t>
            </a:r>
            <a:r>
              <a:rPr spc="50" dirty="0"/>
              <a:t> </a:t>
            </a:r>
            <a:r>
              <a:rPr dirty="0"/>
              <a:t>substantiate</a:t>
            </a:r>
            <a:r>
              <a:rPr spc="-20" dirty="0"/>
              <a:t> </a:t>
            </a:r>
            <a:r>
              <a:rPr dirty="0"/>
              <a:t>a</a:t>
            </a:r>
            <a:r>
              <a:rPr spc="60" dirty="0"/>
              <a:t> </a:t>
            </a:r>
            <a:r>
              <a:rPr dirty="0"/>
              <a:t>false</a:t>
            </a:r>
            <a:r>
              <a:rPr spc="55" dirty="0"/>
              <a:t> </a:t>
            </a:r>
            <a:r>
              <a:rPr dirty="0"/>
              <a:t>charge</a:t>
            </a:r>
            <a:r>
              <a:rPr spc="5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an</a:t>
            </a:r>
            <a:r>
              <a:rPr spc="50" dirty="0"/>
              <a:t> </a:t>
            </a:r>
            <a:r>
              <a:rPr spc="-10" dirty="0"/>
              <a:t>assault</a:t>
            </a:r>
          </a:p>
          <a:p>
            <a:pPr marL="298450" marR="5080" indent="-285750">
              <a:lnSpc>
                <a:spcPct val="100000"/>
              </a:lnSpc>
              <a:spcBef>
                <a:spcPts val="8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/>
              <a:t>Artificial</a:t>
            </a:r>
            <a:r>
              <a:rPr spc="110" dirty="0"/>
              <a:t> </a:t>
            </a:r>
            <a:r>
              <a:rPr dirty="0"/>
              <a:t>bruises</a:t>
            </a:r>
            <a:r>
              <a:rPr spc="100" dirty="0"/>
              <a:t> </a:t>
            </a:r>
            <a:r>
              <a:rPr dirty="0"/>
              <a:t>are</a:t>
            </a:r>
            <a:r>
              <a:rPr spc="100" dirty="0"/>
              <a:t> </a:t>
            </a:r>
            <a:r>
              <a:rPr dirty="0"/>
              <a:t>sometimes</a:t>
            </a:r>
            <a:r>
              <a:rPr spc="100" dirty="0"/>
              <a:t> </a:t>
            </a:r>
            <a:r>
              <a:rPr dirty="0"/>
              <a:t>formed</a:t>
            </a:r>
            <a:r>
              <a:rPr spc="95" dirty="0"/>
              <a:t> </a:t>
            </a:r>
            <a:r>
              <a:rPr dirty="0"/>
              <a:t>by</a:t>
            </a:r>
            <a:r>
              <a:rPr spc="95" dirty="0"/>
              <a:t> </a:t>
            </a:r>
            <a:r>
              <a:rPr spc="-25" dirty="0"/>
              <a:t>the </a:t>
            </a:r>
            <a:r>
              <a:rPr dirty="0"/>
              <a:t>application</a:t>
            </a:r>
            <a:r>
              <a:rPr spc="110" dirty="0"/>
              <a:t> </a:t>
            </a:r>
            <a:r>
              <a:rPr dirty="0"/>
              <a:t>of</a:t>
            </a:r>
            <a:r>
              <a:rPr spc="60" dirty="0"/>
              <a:t> </a:t>
            </a:r>
            <a:r>
              <a:rPr spc="-10" dirty="0"/>
              <a:t>irritant</a:t>
            </a:r>
          </a:p>
          <a:p>
            <a:pPr marL="546100">
              <a:lnSpc>
                <a:spcPct val="100000"/>
              </a:lnSpc>
              <a:spcBef>
                <a:spcPts val="85"/>
              </a:spcBef>
            </a:pPr>
            <a:r>
              <a:rPr dirty="0"/>
              <a:t>substances</a:t>
            </a:r>
            <a:r>
              <a:rPr spc="105" dirty="0"/>
              <a:t> </a:t>
            </a:r>
            <a:r>
              <a:rPr spc="-20" dirty="0"/>
              <a:t>e.g.</a:t>
            </a:r>
          </a:p>
          <a:p>
            <a:pPr marL="761365" lvl="1" indent="-304165">
              <a:lnSpc>
                <a:spcPct val="100000"/>
              </a:lnSpc>
              <a:spcBef>
                <a:spcPts val="80"/>
              </a:spcBef>
              <a:buAutoNum type="romanLcParenR"/>
              <a:tabLst>
                <a:tab pos="761365" algn="l"/>
              </a:tabLst>
            </a:pPr>
            <a:r>
              <a:rPr sz="2750" dirty="0">
                <a:latin typeface="Times New Roman"/>
                <a:cs typeface="Times New Roman"/>
              </a:rPr>
              <a:t>marking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nut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juice</a:t>
            </a:r>
            <a:endParaRPr sz="2750">
              <a:latin typeface="Times New Roman"/>
              <a:cs typeface="Times New Roman"/>
            </a:endParaRPr>
          </a:p>
          <a:p>
            <a:pPr marL="861060" lvl="1" indent="-403860">
              <a:lnSpc>
                <a:spcPct val="100000"/>
              </a:lnSpc>
              <a:spcBef>
                <a:spcPts val="80"/>
              </a:spcBef>
              <a:buAutoNum type="romanLcParenR"/>
              <a:tabLst>
                <a:tab pos="861060" algn="l"/>
              </a:tabLst>
            </a:pPr>
            <a:r>
              <a:rPr sz="2750" spc="-10" dirty="0">
                <a:latin typeface="Times New Roman"/>
                <a:cs typeface="Times New Roman"/>
              </a:rPr>
              <a:t>calotropis</a:t>
            </a:r>
            <a:endParaRPr sz="2750">
              <a:latin typeface="Times New Roman"/>
              <a:cs typeface="Times New Roman"/>
            </a:endParaRPr>
          </a:p>
          <a:p>
            <a:pPr marL="959485" lvl="1" indent="-502284">
              <a:lnSpc>
                <a:spcPct val="100000"/>
              </a:lnSpc>
              <a:spcBef>
                <a:spcPts val="80"/>
              </a:spcBef>
              <a:buAutoNum type="romanLcParenR"/>
              <a:tabLst>
                <a:tab pos="959485" algn="l"/>
              </a:tabLst>
            </a:pPr>
            <a:r>
              <a:rPr sz="2750" dirty="0">
                <a:latin typeface="Times New Roman"/>
                <a:cs typeface="Times New Roman"/>
              </a:rPr>
              <a:t>root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12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plumbago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1950" y="3438525"/>
            <a:ext cx="3795776" cy="21289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3E8A14-875D-9944-6D3F-04654A74D2E1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36650" y="781050"/>
          <a:ext cx="9271000" cy="5102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184">
                <a:tc>
                  <a:txBody>
                    <a:bodyPr/>
                    <a:lstStyle/>
                    <a:p>
                      <a:pPr marL="8318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TRUE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BRUISE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7823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FALSE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BRUISE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Colour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changes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Colour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changes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seen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8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Margins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much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defined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Margins are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much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defined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Swelling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seen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swelling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seen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18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Extravasation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blood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extravasation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Blood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coagulation is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blood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coagulation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18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On any part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body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Only at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accessible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part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itching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Itching is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corroded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Signs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irritation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corrosion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seen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Chemical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tests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negative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Chemical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tests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positive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18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Blood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present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true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bruise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Serum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present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false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bruise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C6ADE90-0635-029D-6890-1C836932C766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300" y="5406072"/>
            <a:ext cx="281940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60" dirty="0">
                <a:latin typeface="Cambria"/>
                <a:cs typeface="Cambria"/>
              </a:rPr>
              <a:t>RESEARCH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1787842"/>
            <a:ext cx="9235440" cy="3014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5"/>
              </a:spcBef>
              <a:buClr>
                <a:srgbClr val="C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75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2"/>
              </a:rPr>
              <a:t>https://www.ncbi.nlm.nih.gov/pmc/articles/PMC1720275/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Clr>
                <a:srgbClr val="C00000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75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3"/>
              </a:rPr>
              <a:t>https://www.ncbi.nlm.nih.gov/pmc/articles/PMC5771278/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Clr>
                <a:srgbClr val="C00000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75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Times New Roman"/>
                <a:cs typeface="Times New Roman"/>
                <a:hlinkClick r:id="rId4"/>
              </a:rPr>
              <a:t>https://www.ncbi.nlm.nih.gov/books/NBK554465/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Clr>
                <a:srgbClr val="C00000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750" dirty="0">
                <a:latin typeface="Times New Roman"/>
                <a:cs typeface="Times New Roman"/>
              </a:rPr>
              <a:t>https://my.clevelandclinic.org/health/diseases/25079-</a:t>
            </a:r>
            <a:r>
              <a:rPr sz="2750" spc="-10" dirty="0">
                <a:latin typeface="Times New Roman"/>
                <a:cs typeface="Times New Roman"/>
              </a:rPr>
              <a:t>abrasion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29454" y="-1"/>
            <a:ext cx="1662546" cy="3524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000" b="1" spc="-60" dirty="0">
                <a:latin typeface="Cambria"/>
                <a:cs typeface="Cambria"/>
              </a:rPr>
              <a:t>RESEARCH</a:t>
            </a:r>
            <a:endParaRPr lang="en-US"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38225" y="0"/>
            <a:ext cx="10058400" cy="381000"/>
          </a:xfrm>
          <a:custGeom>
            <a:avLst/>
            <a:gdLst/>
            <a:ahLst/>
            <a:cxnLst/>
            <a:rect l="l" t="t" r="r" b="b"/>
            <a:pathLst>
              <a:path w="10058400" h="381000">
                <a:moveTo>
                  <a:pt x="10058400" y="0"/>
                </a:moveTo>
                <a:lnTo>
                  <a:pt x="0" y="0"/>
                </a:lnTo>
                <a:lnTo>
                  <a:pt x="0" y="381000"/>
                </a:lnTo>
                <a:lnTo>
                  <a:pt x="10058400" y="3810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3896" y="1682495"/>
            <a:ext cx="51796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3200" b="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4</a:t>
            </a:r>
            <a:r>
              <a:rPr sz="3200" b="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basic</a:t>
            </a:r>
            <a:r>
              <a:rPr sz="3200" b="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ethical</a:t>
            </a:r>
            <a:r>
              <a:rPr sz="3200"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2E2B1F"/>
                </a:solidFill>
                <a:latin typeface="Calibri"/>
                <a:cs typeface="Calibri"/>
              </a:rPr>
              <a:t>principles</a:t>
            </a:r>
            <a:r>
              <a:rPr sz="3200" b="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b="0" spc="-2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9330" y="2164968"/>
            <a:ext cx="10568940" cy="409257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819150" indent="-342265">
              <a:lnSpc>
                <a:spcPct val="100000"/>
              </a:lnSpc>
              <a:spcBef>
                <a:spcPts val="910"/>
              </a:spcBef>
              <a:buClr>
                <a:srgbClr val="C00000"/>
              </a:buClr>
              <a:buFont typeface="Wingdings"/>
              <a:buChar char=""/>
              <a:tabLst>
                <a:tab pos="819150" algn="l"/>
              </a:tabLst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Beneficence</a:t>
            </a:r>
            <a:endParaRPr sz="3200">
              <a:latin typeface="Calibri"/>
              <a:cs typeface="Calibri"/>
            </a:endParaRPr>
          </a:p>
          <a:p>
            <a:pPr marL="819150" indent="-342265">
              <a:lnSpc>
                <a:spcPct val="100000"/>
              </a:lnSpc>
              <a:spcBef>
                <a:spcPts val="815"/>
              </a:spcBef>
              <a:buClr>
                <a:srgbClr val="C00000"/>
              </a:buClr>
              <a:buFont typeface="Wingdings"/>
              <a:buChar char=""/>
              <a:tabLst>
                <a:tab pos="819150" algn="l"/>
              </a:tabLst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Non-Maleficence</a:t>
            </a:r>
            <a:endParaRPr sz="3200">
              <a:latin typeface="Calibri"/>
              <a:cs typeface="Calibri"/>
            </a:endParaRPr>
          </a:p>
          <a:p>
            <a:pPr marL="819150" indent="-342265">
              <a:lnSpc>
                <a:spcPct val="100000"/>
              </a:lnSpc>
              <a:spcBef>
                <a:spcPts val="740"/>
              </a:spcBef>
              <a:buClr>
                <a:srgbClr val="C00000"/>
              </a:buClr>
              <a:buFont typeface="Wingdings"/>
              <a:buChar char=""/>
              <a:tabLst>
                <a:tab pos="819150" algn="l"/>
              </a:tabLst>
            </a:pP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Respect</a:t>
            </a:r>
            <a:r>
              <a:rPr sz="32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3200" spc="-1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autonomy</a:t>
            </a:r>
            <a:endParaRPr sz="3200">
              <a:latin typeface="Calibri"/>
              <a:cs typeface="Calibri"/>
            </a:endParaRPr>
          </a:p>
          <a:p>
            <a:pPr marL="819150" indent="-342265">
              <a:lnSpc>
                <a:spcPct val="100000"/>
              </a:lnSpc>
              <a:spcBef>
                <a:spcPts val="819"/>
              </a:spcBef>
              <a:buClr>
                <a:srgbClr val="C00000"/>
              </a:buClr>
              <a:buFont typeface="Wingdings"/>
              <a:buChar char=""/>
              <a:tabLst>
                <a:tab pos="819150" algn="l"/>
              </a:tabLst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Justice</a:t>
            </a:r>
            <a:endParaRPr sz="3200">
              <a:latin typeface="Calibri"/>
              <a:cs typeface="Calibri"/>
            </a:endParaRPr>
          </a:p>
          <a:p>
            <a:pPr marL="838200" indent="-363220">
              <a:lnSpc>
                <a:spcPct val="100000"/>
              </a:lnSpc>
              <a:spcBef>
                <a:spcPts val="740"/>
              </a:spcBef>
              <a:buClr>
                <a:srgbClr val="C00000"/>
              </a:buClr>
              <a:buSzPct val="96875"/>
              <a:buFont typeface="Wingdings"/>
              <a:buChar char=""/>
              <a:tabLst>
                <a:tab pos="838200" algn="l"/>
              </a:tabLst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https://</a:t>
            </a: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  <a:hlinkClick r:id="rId3"/>
              </a:rPr>
              <a:t>www.ncbi.nlm.nih.gov/pmc/articles/PMC2967260/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29"/>
              </a:spcBef>
              <a:tabLst>
                <a:tab pos="10106660" algn="l"/>
              </a:tabLst>
            </a:pPr>
            <a:r>
              <a:rPr sz="4550" b="1" u="sng" spc="-80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BIOMEDICAL</a:t>
            </a:r>
            <a:r>
              <a:rPr sz="4550" b="1" u="sng" spc="-175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 </a:t>
            </a:r>
            <a:r>
              <a:rPr sz="4550" b="1" u="sng" spc="-10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ETHICS</a:t>
            </a:r>
            <a:r>
              <a:rPr sz="4550" b="1" u="sng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	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67106" y="0"/>
            <a:ext cx="166254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 spc="-10" dirty="0">
                <a:uFill>
                  <a:solidFill>
                    <a:srgbClr val="AC0000"/>
                  </a:solidFill>
                </a:uFill>
                <a:latin typeface="Cambria"/>
                <a:cs typeface="Cambria"/>
              </a:rPr>
              <a:t>ETHICS</a:t>
            </a:r>
            <a:endParaRPr lang="en-US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6172200"/>
            <a:ext cx="10058400" cy="28575"/>
          </a:xfrm>
          <a:custGeom>
            <a:avLst/>
            <a:gdLst/>
            <a:ahLst/>
            <a:cxnLst/>
            <a:rect l="l" t="t" r="r" b="b"/>
            <a:pathLst>
              <a:path w="10058400" h="28575">
                <a:moveTo>
                  <a:pt x="10058400" y="0"/>
                </a:moveTo>
                <a:lnTo>
                  <a:pt x="0" y="0"/>
                </a:lnTo>
                <a:lnTo>
                  <a:pt x="0" y="28575"/>
                </a:lnTo>
                <a:lnTo>
                  <a:pt x="10058400" y="28575"/>
                </a:lnTo>
                <a:lnTo>
                  <a:pt x="100584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4919" y="5311140"/>
            <a:ext cx="477647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80" dirty="0">
                <a:latin typeface="Cambria"/>
                <a:cs typeface="Cambria"/>
              </a:rPr>
              <a:t>FAMILY</a:t>
            </a:r>
            <a:r>
              <a:rPr sz="4550" b="1" spc="-145" dirty="0">
                <a:latin typeface="Cambria"/>
                <a:cs typeface="Cambria"/>
              </a:rPr>
              <a:t> </a:t>
            </a:r>
            <a:r>
              <a:rPr sz="4550" b="1" spc="-40" dirty="0">
                <a:latin typeface="Cambria"/>
                <a:cs typeface="Cambria"/>
              </a:rPr>
              <a:t>MEDICINE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875" y="822261"/>
            <a:ext cx="9092565" cy="413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99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Patients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attending</a:t>
            </a:r>
            <a:r>
              <a:rPr sz="2400" spc="-12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an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emergency</a:t>
            </a:r>
            <a:r>
              <a:rPr sz="2400" spc="-6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department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(ED)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are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entitled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Arial MT"/>
                <a:cs typeface="Arial MT"/>
              </a:rPr>
              <a:t>to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assume</a:t>
            </a:r>
            <a:r>
              <a:rPr sz="2400" spc="-1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that</a:t>
            </a:r>
            <a:r>
              <a:rPr sz="2400" spc="-8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they</a:t>
            </a:r>
            <a:r>
              <a:rPr sz="2400" spc="-2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will</a:t>
            </a:r>
            <a:r>
              <a:rPr sz="2400" spc="-3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be</a:t>
            </a:r>
            <a:r>
              <a:rPr sz="2400" spc="-1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treated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in</a:t>
            </a:r>
            <a:r>
              <a:rPr sz="2400" spc="-1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accordance</a:t>
            </a:r>
            <a:r>
              <a:rPr sz="2400" spc="-8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with</a:t>
            </a:r>
            <a:r>
              <a:rPr sz="2400" spc="-7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the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Arial MT"/>
                <a:cs typeface="Arial MT"/>
              </a:rPr>
              <a:t>best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available</a:t>
            </a:r>
            <a:r>
              <a:rPr sz="2400" spc="-7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evidence.</a:t>
            </a:r>
            <a:r>
              <a:rPr sz="2400" spc="-13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The</a:t>
            </a:r>
            <a:r>
              <a:rPr sz="2400" spc="-7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emergency</a:t>
            </a:r>
            <a:r>
              <a:rPr sz="2400" spc="-7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physician</a:t>
            </a:r>
            <a:r>
              <a:rPr sz="2400" spc="-7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(EP)</a:t>
            </a:r>
            <a:r>
              <a:rPr sz="2400" spc="-5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has</a:t>
            </a:r>
            <a:r>
              <a:rPr sz="2400" spc="-8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a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responsibility</a:t>
            </a:r>
            <a:r>
              <a:rPr sz="2400" spc="-6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to</a:t>
            </a:r>
            <a:r>
              <a:rPr sz="2400" spc="-4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expand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the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fund</a:t>
            </a:r>
            <a:r>
              <a:rPr sz="2400" spc="-11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of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knowledge</a:t>
            </a:r>
            <a:r>
              <a:rPr sz="2400" spc="-4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that</a:t>
            </a:r>
            <a:r>
              <a:rPr sz="2400" spc="-5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underpins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best</a:t>
            </a:r>
            <a:r>
              <a:rPr sz="2400" spc="-10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evidence</a:t>
            </a:r>
            <a:r>
              <a:rPr sz="2400" spc="-2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by</a:t>
            </a:r>
            <a:r>
              <a:rPr sz="2400" spc="-3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means</a:t>
            </a:r>
            <a:r>
              <a:rPr sz="2400" spc="-3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of</a:t>
            </a:r>
            <a:r>
              <a:rPr sz="2400" spc="-2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clinical</a:t>
            </a:r>
            <a:r>
              <a:rPr sz="2400" spc="-4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studies</a:t>
            </a:r>
            <a:r>
              <a:rPr sz="2400" spc="-3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of</a:t>
            </a:r>
            <a:r>
              <a:rPr sz="2400" spc="-2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new</a:t>
            </a:r>
            <a:r>
              <a:rPr sz="2400" spc="-4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technologies </a:t>
            </a:r>
            <a:r>
              <a:rPr sz="2400" dirty="0">
                <a:solidFill>
                  <a:srgbClr val="2E2B1F"/>
                </a:solidFill>
                <a:latin typeface="Arial MT"/>
                <a:cs typeface="Arial MT"/>
              </a:rPr>
              <a:t>and</a:t>
            </a:r>
            <a:r>
              <a:rPr sz="2400" spc="-8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Arial MT"/>
                <a:cs typeface="Arial MT"/>
              </a:rPr>
              <a:t>interventions:</a:t>
            </a:r>
            <a:endParaRPr sz="2400">
              <a:latin typeface="Arial MT"/>
              <a:cs typeface="Arial MT"/>
            </a:endParaRPr>
          </a:p>
          <a:p>
            <a:pPr marL="469900" marR="29209" indent="-457834">
              <a:lnSpc>
                <a:spcPct val="100400"/>
              </a:lnSpc>
              <a:spcBef>
                <a:spcPts val="560"/>
              </a:spcBef>
              <a:buClr>
                <a:srgbClr val="C00000"/>
              </a:buClr>
              <a:buFont typeface="Wingdings"/>
              <a:buChar char=""/>
              <a:tabLst>
                <a:tab pos="469900" algn="l"/>
              </a:tabLst>
            </a:pP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NSAIDs</a:t>
            </a:r>
            <a:r>
              <a:rPr sz="2400" spc="-5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,</a:t>
            </a:r>
            <a:r>
              <a:rPr sz="2400" spc="-105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such</a:t>
            </a:r>
            <a:r>
              <a:rPr sz="2400" spc="-4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as</a:t>
            </a:r>
            <a:r>
              <a:rPr sz="2400" spc="-5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ibuprofen,</a:t>
            </a:r>
            <a:r>
              <a:rPr sz="2400" spc="-4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help</a:t>
            </a:r>
            <a:r>
              <a:rPr sz="2400" spc="-10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decrease</a:t>
            </a:r>
            <a:r>
              <a:rPr sz="2400" spc="-5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swelling,</a:t>
            </a:r>
            <a:r>
              <a:rPr sz="2400" spc="-40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40C28"/>
                </a:solidFill>
                <a:latin typeface="Arial MT"/>
                <a:cs typeface="Arial MT"/>
              </a:rPr>
              <a:t>pain,</a:t>
            </a:r>
            <a:r>
              <a:rPr sz="2400" spc="-114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040C28"/>
                </a:solidFill>
                <a:latin typeface="Arial MT"/>
                <a:cs typeface="Arial MT"/>
              </a:rPr>
              <a:t>and </a:t>
            </a:r>
            <a:r>
              <a:rPr sz="2400" spc="-10" dirty="0">
                <a:solidFill>
                  <a:srgbClr val="040C28"/>
                </a:solidFill>
                <a:latin typeface="Arial MT"/>
                <a:cs typeface="Arial MT"/>
              </a:rPr>
              <a:t>fever</a:t>
            </a:r>
            <a:r>
              <a:rPr sz="2400" spc="-10" dirty="0">
                <a:solidFill>
                  <a:srgbClr val="4D5155"/>
                </a:solidFill>
                <a:latin typeface="Arial MT"/>
                <a:cs typeface="Arial MT"/>
              </a:rPr>
              <a:t>.</a:t>
            </a:r>
            <a:r>
              <a:rPr sz="2400" spc="-10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This</a:t>
            </a:r>
            <a:r>
              <a:rPr sz="2400" spc="-10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medicine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is</a:t>
            </a:r>
            <a:r>
              <a:rPr sz="2400" spc="-3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available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with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or</a:t>
            </a:r>
            <a:r>
              <a:rPr sz="2400" spc="-8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without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a</a:t>
            </a:r>
            <a:r>
              <a:rPr sz="2400" spc="-9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doctor's</a:t>
            </a:r>
            <a:r>
              <a:rPr sz="2400" spc="-3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D5155"/>
                </a:solidFill>
                <a:latin typeface="Arial MT"/>
                <a:cs typeface="Arial MT"/>
              </a:rPr>
              <a:t>order.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NSAIDs</a:t>
            </a:r>
            <a:r>
              <a:rPr sz="2400" spc="-5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can</a:t>
            </a:r>
            <a:r>
              <a:rPr sz="2400" spc="-10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cause</a:t>
            </a:r>
            <a:r>
              <a:rPr sz="2400" spc="-4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stomach</a:t>
            </a:r>
            <a:r>
              <a:rPr sz="2400" spc="-11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bleeding</a:t>
            </a:r>
            <a:r>
              <a:rPr sz="2400" spc="-3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or</a:t>
            </a:r>
            <a:r>
              <a:rPr sz="2400" spc="-3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kidney</a:t>
            </a:r>
            <a:r>
              <a:rPr sz="2400" spc="-11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problems</a:t>
            </a:r>
            <a:r>
              <a:rPr sz="2400" spc="-4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in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certain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people.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If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you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take</a:t>
            </a:r>
            <a:r>
              <a:rPr sz="2400" spc="-9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blood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thinner</a:t>
            </a:r>
            <a:r>
              <a:rPr sz="2400" spc="-1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medicine,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always</a:t>
            </a:r>
            <a:r>
              <a:rPr sz="2400" spc="-10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ask</a:t>
            </a:r>
            <a:r>
              <a:rPr sz="2400" spc="-3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4D5155"/>
                </a:solidFill>
                <a:latin typeface="Arial MT"/>
                <a:cs typeface="Arial MT"/>
              </a:rPr>
              <a:t>if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NSAIDs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are</a:t>
            </a:r>
            <a:r>
              <a:rPr sz="2400" spc="-1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safe</a:t>
            </a:r>
            <a:r>
              <a:rPr sz="2400" spc="-75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5155"/>
                </a:solidFill>
                <a:latin typeface="Arial MT"/>
                <a:cs typeface="Arial MT"/>
              </a:rPr>
              <a:t>for</a:t>
            </a:r>
            <a:r>
              <a:rPr sz="2400" spc="-60" dirty="0">
                <a:solidFill>
                  <a:srgbClr val="4D5155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4D5155"/>
                </a:solidFill>
                <a:latin typeface="Arial MT"/>
                <a:cs typeface="Arial MT"/>
              </a:rPr>
              <a:t>you.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70440" y="-1"/>
            <a:ext cx="2286000" cy="3524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000" b="1" spc="-80" dirty="0">
                <a:latin typeface="Cambria"/>
                <a:cs typeface="Cambria"/>
              </a:rPr>
              <a:t>FAMILY</a:t>
            </a:r>
            <a:r>
              <a:rPr lang="en-US" sz="2000" b="1" spc="-145" dirty="0">
                <a:latin typeface="Cambria"/>
                <a:cs typeface="Cambria"/>
              </a:rPr>
              <a:t> </a:t>
            </a:r>
            <a:r>
              <a:rPr lang="en-US" sz="2000" b="1" spc="-40" dirty="0">
                <a:latin typeface="Cambria"/>
                <a:cs typeface="Cambria"/>
              </a:rPr>
              <a:t>MEDICINE</a:t>
            </a:r>
            <a:endParaRPr lang="en-US"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775" y="888301"/>
            <a:ext cx="366649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dirty="0">
                <a:solidFill>
                  <a:srgbClr val="252525"/>
                </a:solidFill>
                <a:latin typeface="Impact"/>
                <a:cs typeface="Impact"/>
              </a:rPr>
              <a:t>Motto</a:t>
            </a:r>
            <a:r>
              <a:rPr sz="5400" b="0" spc="-7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b="0" dirty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r>
              <a:rPr sz="5400" b="0" spc="-8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b="0" spc="-25" dirty="0">
                <a:solidFill>
                  <a:srgbClr val="252525"/>
                </a:solidFill>
                <a:latin typeface="Impact"/>
                <a:cs typeface="Impact"/>
              </a:rPr>
              <a:t>RMU</a:t>
            </a:r>
            <a:endParaRPr sz="5400">
              <a:latin typeface="Impact"/>
              <a:cs typeface="Impac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0" y="1809686"/>
            <a:ext cx="3843401" cy="41005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-23308"/>
            <a:ext cx="1066800" cy="4805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71600"/>
            <a:ext cx="61722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054656"/>
            <a:ext cx="6966124" cy="366034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55E1B7C-85E3-632E-EED8-099F21B8F7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200" y="0"/>
            <a:ext cx="10668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787144" cy="489490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2286000"/>
            <a:ext cx="1930400" cy="1846868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C9EEBB1D-F02F-3833-E8D9-C758F99FD14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0"/>
            <a:ext cx="1066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7009" y="2929826"/>
            <a:ext cx="41376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-65" dirty="0">
                <a:latin typeface="Cambria"/>
                <a:cs typeface="Cambria"/>
              </a:rPr>
              <a:t>THANK</a:t>
            </a:r>
            <a:r>
              <a:rPr sz="6000" spc="-254" dirty="0">
                <a:latin typeface="Cambria"/>
                <a:cs typeface="Cambria"/>
              </a:rPr>
              <a:t> </a:t>
            </a:r>
            <a:r>
              <a:rPr sz="6000" spc="-150" dirty="0">
                <a:latin typeface="Cambria"/>
                <a:cs typeface="Cambria"/>
              </a:rPr>
              <a:t>YOU</a:t>
            </a:r>
            <a:endParaRPr sz="6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0550" y="561911"/>
            <a:ext cx="8082280" cy="1586230"/>
            <a:chOff x="590550" y="561911"/>
            <a:chExt cx="8082280" cy="1586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" y="561911"/>
              <a:ext cx="8005826" cy="1042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550" y="1104836"/>
              <a:ext cx="4776851" cy="10429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1219" y="712088"/>
            <a:ext cx="7488555" cy="11188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80645">
              <a:lnSpc>
                <a:spcPts val="4280"/>
              </a:lnSpc>
              <a:spcBef>
                <a:spcPts val="250"/>
              </a:spcBef>
            </a:pPr>
            <a:r>
              <a:rPr b="0" dirty="0">
                <a:solidFill>
                  <a:srgbClr val="000000"/>
                </a:solidFill>
                <a:latin typeface="Impact"/>
                <a:cs typeface="Impact"/>
              </a:rPr>
              <a:t>Vision</a:t>
            </a:r>
            <a:r>
              <a:rPr b="0" spc="-95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b="0" dirty="0">
                <a:solidFill>
                  <a:srgbClr val="000000"/>
                </a:solidFill>
                <a:latin typeface="Impact"/>
                <a:cs typeface="Impact"/>
              </a:rPr>
              <a:t>of</a:t>
            </a:r>
            <a:r>
              <a:rPr b="0" spc="-85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b="0" dirty="0">
                <a:solidFill>
                  <a:srgbClr val="000000"/>
                </a:solidFill>
                <a:latin typeface="Impact"/>
                <a:cs typeface="Impact"/>
              </a:rPr>
              <a:t>Rawalpindi</a:t>
            </a:r>
            <a:r>
              <a:rPr b="0" spc="-3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b="0" dirty="0">
                <a:solidFill>
                  <a:srgbClr val="000000"/>
                </a:solidFill>
                <a:latin typeface="Impact"/>
                <a:cs typeface="Impact"/>
              </a:rPr>
              <a:t>Medical</a:t>
            </a:r>
            <a:r>
              <a:rPr b="0" spc="-35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Impact"/>
                <a:cs typeface="Impact"/>
              </a:rPr>
              <a:t>University </a:t>
            </a:r>
            <a:r>
              <a:rPr b="0" dirty="0">
                <a:solidFill>
                  <a:srgbClr val="000000"/>
                </a:solidFill>
                <a:latin typeface="Impact"/>
                <a:cs typeface="Impact"/>
              </a:rPr>
              <a:t>The</a:t>
            </a:r>
            <a:r>
              <a:rPr b="0" spc="-3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b="0" dirty="0">
                <a:solidFill>
                  <a:srgbClr val="000000"/>
                </a:solidFill>
                <a:latin typeface="Impact"/>
                <a:cs typeface="Impact"/>
              </a:rPr>
              <a:t>Dream/</a:t>
            </a:r>
            <a:r>
              <a:rPr b="0" spc="-6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Impact"/>
                <a:cs typeface="Impact"/>
              </a:rPr>
              <a:t>Tomorrow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6619" y="3135947"/>
            <a:ext cx="9251950" cy="13417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impart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evidence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based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research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oriented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medical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education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provide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best</a:t>
            </a:r>
            <a:r>
              <a:rPr sz="24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possible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patient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care</a:t>
            </a:r>
            <a:endParaRPr sz="24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inculcate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values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mutual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respect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ethical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practice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medicine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49000" y="1"/>
            <a:ext cx="1143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375" y="468693"/>
            <a:ext cx="116649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20" dirty="0">
                <a:solidFill>
                  <a:srgbClr val="252525"/>
                </a:solidFill>
                <a:latin typeface="Impact"/>
                <a:cs typeface="Impact"/>
              </a:rPr>
              <a:t>Prof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9820" y="468693"/>
            <a:ext cx="502666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0" dirty="0">
                <a:solidFill>
                  <a:srgbClr val="252525"/>
                </a:solidFill>
                <a:latin typeface="Impact"/>
                <a:cs typeface="Impact"/>
              </a:rPr>
              <a:t>U</a:t>
            </a:r>
            <a:r>
              <a:rPr sz="5400" b="0" dirty="0">
                <a:solidFill>
                  <a:srgbClr val="252525"/>
                </a:solidFill>
                <a:latin typeface="Impact"/>
                <a:cs typeface="Impact"/>
              </a:rPr>
              <a:t>mar’s</a:t>
            </a:r>
            <a:r>
              <a:rPr sz="5400" b="0" spc="-10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b="0" dirty="0">
                <a:solidFill>
                  <a:srgbClr val="252525"/>
                </a:solidFill>
                <a:latin typeface="Impact"/>
                <a:cs typeface="Impact"/>
              </a:rPr>
              <a:t>LGIS</a:t>
            </a:r>
            <a:r>
              <a:rPr sz="5400" b="0" spc="-5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5400" b="0" spc="-10" dirty="0">
                <a:solidFill>
                  <a:srgbClr val="252525"/>
                </a:solidFill>
                <a:latin typeface="Impact"/>
                <a:cs typeface="Impact"/>
              </a:rPr>
              <a:t>Model</a:t>
            </a:r>
            <a:endParaRPr sz="54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6325" y="1466850"/>
            <a:ext cx="8743950" cy="4448175"/>
            <a:chOff x="1076325" y="1466850"/>
            <a:chExt cx="8743950" cy="44481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375" y="1485900"/>
              <a:ext cx="8705850" cy="44100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85850" y="1476375"/>
              <a:ext cx="8724900" cy="4429125"/>
            </a:xfrm>
            <a:custGeom>
              <a:avLst/>
              <a:gdLst/>
              <a:ahLst/>
              <a:cxnLst/>
              <a:rect l="l" t="t" r="r" b="b"/>
              <a:pathLst>
                <a:path w="8724900" h="4429125">
                  <a:moveTo>
                    <a:pt x="0" y="4429125"/>
                  </a:moveTo>
                  <a:lnTo>
                    <a:pt x="8724900" y="4429125"/>
                  </a:lnTo>
                  <a:lnTo>
                    <a:pt x="8724900" y="0"/>
                  </a:lnTo>
                  <a:lnTo>
                    <a:pt x="0" y="0"/>
                  </a:lnTo>
                  <a:lnTo>
                    <a:pt x="0" y="44291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9000" y="0"/>
            <a:ext cx="1143000" cy="4686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2"/>
            <a:ext cx="10058400" cy="553998"/>
          </a:xfrm>
        </p:spPr>
        <p:txBody>
          <a:bodyPr/>
          <a:lstStyle/>
          <a:p>
            <a:r>
              <a:rPr lang="en-US" sz="3600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3"/>
            <a:ext cx="10972800" cy="443198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15 %(if applicable)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200" y="0"/>
            <a:ext cx="10668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525" y="5288597"/>
            <a:ext cx="100838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70465" algn="l"/>
              </a:tabLst>
            </a:pPr>
            <a:r>
              <a:rPr sz="5400" u="sng" spc="-41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LEARNING</a:t>
            </a:r>
            <a:r>
              <a:rPr sz="5400" u="sng" spc="-4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OBJECTIVES: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75" y="1287462"/>
            <a:ext cx="10146665" cy="335787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87020" marR="1516380" indent="-274955">
              <a:lnSpc>
                <a:spcPct val="102299"/>
              </a:lnSpc>
              <a:spcBef>
                <a:spcPts val="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Define</a:t>
            </a:r>
            <a:r>
              <a:rPr sz="275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mechanical</a:t>
            </a:r>
            <a:r>
              <a:rPr sz="275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injury</a:t>
            </a:r>
            <a:r>
              <a:rPr sz="275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describe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classification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mechanical</a:t>
            </a:r>
            <a:r>
              <a:rPr sz="275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injuries</a:t>
            </a:r>
            <a:endParaRPr sz="27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6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Briefly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describe</a:t>
            </a:r>
            <a:r>
              <a:rPr sz="275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75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mechanism</a:t>
            </a:r>
            <a:r>
              <a:rPr sz="275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production</a:t>
            </a:r>
            <a:r>
              <a:rPr sz="275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75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mechanical</a:t>
            </a:r>
            <a:r>
              <a:rPr sz="2750" spc="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injury.</a:t>
            </a:r>
            <a:endParaRPr sz="27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Explain</a:t>
            </a:r>
            <a:r>
              <a:rPr sz="2750" spc="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750" spc="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different</a:t>
            </a:r>
            <a:r>
              <a:rPr sz="275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types</a:t>
            </a:r>
            <a:r>
              <a:rPr sz="2750" spc="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Abrasions</a:t>
            </a:r>
            <a:r>
              <a:rPr sz="275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750" spc="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Bruise\</a:t>
            </a:r>
            <a:r>
              <a:rPr sz="275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contusion.</a:t>
            </a:r>
            <a:endParaRPr sz="2750">
              <a:latin typeface="Times New Roman"/>
              <a:cs typeface="Times New Roman"/>
            </a:endParaRPr>
          </a:p>
          <a:p>
            <a:pPr marL="287020" marR="499109" indent="-274955">
              <a:lnSpc>
                <a:spcPct val="1024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Briefly</a:t>
            </a:r>
            <a:r>
              <a:rPr sz="275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state</a:t>
            </a:r>
            <a:r>
              <a:rPr sz="275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75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method</a:t>
            </a:r>
            <a:r>
              <a:rPr sz="275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duration</a:t>
            </a:r>
            <a:r>
              <a:rPr sz="275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75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age</a:t>
            </a:r>
            <a:r>
              <a:rPr sz="275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estimation</a:t>
            </a:r>
            <a:r>
              <a:rPr sz="275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75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injury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275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respect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75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type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injury.</a:t>
            </a:r>
            <a:endParaRPr sz="27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Describe</a:t>
            </a:r>
            <a:r>
              <a:rPr sz="275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75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medicolegal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importance</a:t>
            </a:r>
            <a:r>
              <a:rPr sz="275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age</a:t>
            </a:r>
            <a:r>
              <a:rPr sz="275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estimation</a:t>
            </a:r>
            <a:r>
              <a:rPr sz="275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75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injury.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200" y="0"/>
            <a:ext cx="10668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275" y="2558287"/>
            <a:ext cx="9766300" cy="344042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TRAUMATOLOGY: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Science</a:t>
            </a:r>
            <a:r>
              <a:rPr sz="32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which</a:t>
            </a:r>
            <a:r>
              <a:rPr sz="32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deals</a:t>
            </a:r>
            <a:r>
              <a:rPr sz="32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32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all</a:t>
            </a:r>
            <a:r>
              <a:rPr sz="32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aspects</a:t>
            </a:r>
            <a:r>
              <a:rPr sz="32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32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mechanical</a:t>
            </a:r>
            <a:r>
              <a:rPr sz="32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2F2F2F"/>
                </a:solidFill>
                <a:latin typeface="Times New Roman"/>
                <a:cs typeface="Times New Roman"/>
              </a:rPr>
              <a:t>injury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2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FORENSIC</a:t>
            </a:r>
            <a:r>
              <a:rPr sz="32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TRAUMATOLOGY: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  <a:spcBef>
                <a:spcPts val="670"/>
              </a:spcBef>
            </a:pP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It</a:t>
            </a:r>
            <a:r>
              <a:rPr sz="32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deals</a:t>
            </a:r>
            <a:r>
              <a:rPr sz="32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with</a:t>
            </a:r>
            <a:r>
              <a:rPr sz="32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interpretation</a:t>
            </a:r>
            <a:r>
              <a:rPr sz="32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32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certification</a:t>
            </a:r>
            <a:r>
              <a:rPr sz="32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32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trauma</a:t>
            </a:r>
            <a:r>
              <a:rPr sz="32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32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light</a:t>
            </a:r>
            <a:r>
              <a:rPr sz="32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32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2F2F2F"/>
                </a:solidFill>
                <a:latin typeface="Times New Roman"/>
                <a:cs typeface="Times New Roman"/>
              </a:rPr>
              <a:t>law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6139" y="623506"/>
            <a:ext cx="8658861" cy="9444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0" dirty="0">
                <a:solidFill>
                  <a:srgbClr val="FF0000"/>
                </a:solidFill>
                <a:latin typeface="Times New Roman"/>
                <a:cs typeface="Times New Roman"/>
              </a:rPr>
              <a:t>MECHANICAL</a:t>
            </a:r>
            <a:r>
              <a:rPr sz="3200" b="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>
                <a:solidFill>
                  <a:srgbClr val="FF0000"/>
                </a:solidFill>
                <a:latin typeface="Times New Roman"/>
                <a:cs typeface="Times New Roman"/>
              </a:rPr>
              <a:t>INJURY: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Injury</a:t>
            </a:r>
            <a:r>
              <a:rPr sz="275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275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2750" b="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750" b="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kinetic</a:t>
            </a:r>
            <a:r>
              <a:rPr sz="275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dirty="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2750" b="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5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occurs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2085911"/>
            <a:ext cx="4205351" cy="40434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9312" y="625093"/>
            <a:ext cx="7906384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381125">
              <a:lnSpc>
                <a:spcPct val="101400"/>
              </a:lnSpc>
              <a:spcBef>
                <a:spcPts val="60"/>
              </a:spcBef>
            </a:pPr>
            <a:r>
              <a:rPr sz="3950" dirty="0">
                <a:solidFill>
                  <a:srgbClr val="FF0000"/>
                </a:solidFill>
              </a:rPr>
              <a:t>Factors</a:t>
            </a:r>
            <a:r>
              <a:rPr sz="3950" spc="35" dirty="0">
                <a:solidFill>
                  <a:srgbClr val="FF0000"/>
                </a:solidFill>
              </a:rPr>
              <a:t> </a:t>
            </a:r>
            <a:r>
              <a:rPr sz="3950" dirty="0">
                <a:solidFill>
                  <a:srgbClr val="FF0000"/>
                </a:solidFill>
              </a:rPr>
              <a:t>affecting</a:t>
            </a:r>
            <a:r>
              <a:rPr sz="3950" spc="-35" dirty="0">
                <a:solidFill>
                  <a:srgbClr val="FF0000"/>
                </a:solidFill>
              </a:rPr>
              <a:t> </a:t>
            </a:r>
            <a:r>
              <a:rPr sz="3950" spc="-20" dirty="0">
                <a:solidFill>
                  <a:srgbClr val="FF0000"/>
                </a:solidFill>
              </a:rPr>
              <a:t>Wound </a:t>
            </a:r>
            <a:r>
              <a:rPr sz="3950" dirty="0">
                <a:solidFill>
                  <a:srgbClr val="FF0000"/>
                </a:solidFill>
              </a:rPr>
              <a:t>Production</a:t>
            </a:r>
            <a:r>
              <a:rPr sz="3950" spc="60" dirty="0">
                <a:solidFill>
                  <a:srgbClr val="FF0000"/>
                </a:solidFill>
              </a:rPr>
              <a:t> </a:t>
            </a:r>
            <a:r>
              <a:rPr sz="3950" dirty="0">
                <a:solidFill>
                  <a:srgbClr val="FF0000"/>
                </a:solidFill>
              </a:rPr>
              <a:t>Or</a:t>
            </a:r>
            <a:r>
              <a:rPr sz="3950" spc="-20" dirty="0">
                <a:solidFill>
                  <a:srgbClr val="FF0000"/>
                </a:solidFill>
              </a:rPr>
              <a:t> </a:t>
            </a:r>
            <a:r>
              <a:rPr sz="3950" dirty="0">
                <a:solidFill>
                  <a:srgbClr val="FF0000"/>
                </a:solidFill>
              </a:rPr>
              <a:t>Mechanism</a:t>
            </a:r>
            <a:r>
              <a:rPr sz="3950" spc="85" dirty="0">
                <a:solidFill>
                  <a:srgbClr val="FF0000"/>
                </a:solidFill>
              </a:rPr>
              <a:t> </a:t>
            </a:r>
            <a:r>
              <a:rPr sz="3950" dirty="0">
                <a:solidFill>
                  <a:srgbClr val="FF0000"/>
                </a:solidFill>
              </a:rPr>
              <a:t>of</a:t>
            </a:r>
            <a:r>
              <a:rPr sz="3950" spc="45" dirty="0">
                <a:solidFill>
                  <a:srgbClr val="FF0000"/>
                </a:solidFill>
              </a:rPr>
              <a:t> </a:t>
            </a:r>
            <a:r>
              <a:rPr sz="3950" spc="-10" dirty="0">
                <a:solidFill>
                  <a:srgbClr val="FF0000"/>
                </a:solidFill>
              </a:rPr>
              <a:t>Injury</a:t>
            </a:r>
            <a:endParaRPr sz="3950"/>
          </a:p>
        </p:txBody>
      </p:sp>
      <p:sp>
        <p:nvSpPr>
          <p:cNvPr id="4" name="object 4"/>
          <p:cNvSpPr txBox="1"/>
          <p:nvPr/>
        </p:nvSpPr>
        <p:spPr>
          <a:xfrm>
            <a:off x="670877" y="1845563"/>
            <a:ext cx="4791710" cy="3806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650" indent="-7429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755650" algn="l"/>
              </a:tabLst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Weapons:</a:t>
            </a:r>
            <a:endParaRPr sz="2400">
              <a:latin typeface="Times New Roman"/>
              <a:cs typeface="Times New Roman"/>
            </a:endParaRPr>
          </a:p>
          <a:p>
            <a:pPr marL="438150" lvl="1" indent="-425450">
              <a:lnSpc>
                <a:spcPct val="100000"/>
              </a:lnSpc>
              <a:buAutoNum type="alphaLcParenR"/>
              <a:tabLst>
                <a:tab pos="438150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Type</a:t>
            </a:r>
            <a:r>
              <a:rPr sz="275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weapon</a:t>
            </a:r>
            <a:endParaRPr sz="2750">
              <a:latin typeface="Times New Roman"/>
              <a:cs typeface="Times New Roman"/>
            </a:endParaRPr>
          </a:p>
          <a:p>
            <a:pPr marL="444500" lvl="1" indent="-431800">
              <a:lnSpc>
                <a:spcPct val="100000"/>
              </a:lnSpc>
              <a:spcBef>
                <a:spcPts val="80"/>
              </a:spcBef>
              <a:buAutoNum type="alphaLcParenR"/>
              <a:tabLst>
                <a:tab pos="444500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Mechanical</a:t>
            </a:r>
            <a:r>
              <a:rPr sz="2750" spc="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2F2F2F"/>
                </a:solidFill>
                <a:latin typeface="Times New Roman"/>
                <a:cs typeface="Times New Roman"/>
              </a:rPr>
              <a:t>force</a:t>
            </a:r>
            <a:endParaRPr sz="2750">
              <a:latin typeface="Times New Roman"/>
              <a:cs typeface="Times New Roman"/>
            </a:endParaRPr>
          </a:p>
          <a:p>
            <a:pPr marL="2453005" lvl="2" indent="-394335">
              <a:lnSpc>
                <a:spcPct val="100000"/>
              </a:lnSpc>
              <a:spcBef>
                <a:spcPts val="80"/>
              </a:spcBef>
              <a:buAutoNum type="romanLcParenR"/>
              <a:tabLst>
                <a:tab pos="2453005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Direct</a:t>
            </a:r>
            <a:r>
              <a:rPr sz="275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2F2F2F"/>
                </a:solidFill>
                <a:latin typeface="Times New Roman"/>
                <a:cs typeface="Times New Roman"/>
              </a:rPr>
              <a:t>force</a:t>
            </a:r>
            <a:endParaRPr sz="2750">
              <a:latin typeface="Times New Roman"/>
              <a:cs typeface="Times New Roman"/>
            </a:endParaRPr>
          </a:p>
          <a:p>
            <a:pPr marL="2466340" lvl="2" indent="-407670">
              <a:lnSpc>
                <a:spcPct val="100000"/>
              </a:lnSpc>
              <a:spcBef>
                <a:spcPts val="80"/>
              </a:spcBef>
              <a:buAutoNum type="romanLcParenR"/>
              <a:tabLst>
                <a:tab pos="2466340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Indirect</a:t>
            </a:r>
            <a:r>
              <a:rPr sz="275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2F2F2F"/>
                </a:solidFill>
                <a:latin typeface="Times New Roman"/>
                <a:cs typeface="Times New Roman"/>
              </a:rPr>
              <a:t>force</a:t>
            </a:r>
            <a:endParaRPr sz="275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75"/>
              </a:spcBef>
              <a:buAutoNum type="alphaLcParenR"/>
              <a:tabLst>
                <a:tab pos="354965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Weight</a:t>
            </a:r>
            <a:r>
              <a:rPr sz="275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75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velocity</a:t>
            </a:r>
            <a:r>
              <a:rPr sz="275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weapon</a:t>
            </a:r>
            <a:endParaRPr sz="275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Type</a:t>
            </a:r>
            <a:r>
              <a:rPr sz="275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tissues</a:t>
            </a:r>
            <a:endParaRPr sz="2750">
              <a:latin typeface="Times New Roman"/>
              <a:cs typeface="Times New Roman"/>
            </a:endParaRPr>
          </a:p>
          <a:p>
            <a:pPr marL="354965" lvl="1" indent="-342265">
              <a:lnSpc>
                <a:spcPct val="100000"/>
              </a:lnSpc>
              <a:spcBef>
                <a:spcPts val="80"/>
              </a:spcBef>
              <a:buAutoNum type="alphaLcParenR"/>
              <a:tabLst>
                <a:tab pos="354965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Resistance</a:t>
            </a:r>
            <a:r>
              <a:rPr sz="275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75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2F2F2F"/>
                </a:solidFill>
                <a:latin typeface="Times New Roman"/>
                <a:cs typeface="Times New Roman"/>
              </a:rPr>
              <a:t>tissues</a:t>
            </a:r>
            <a:endParaRPr sz="2750">
              <a:latin typeface="Times New Roman"/>
              <a:cs typeface="Times New Roman"/>
            </a:endParaRPr>
          </a:p>
          <a:p>
            <a:pPr marL="335915" lvl="1" indent="-323215">
              <a:lnSpc>
                <a:spcPct val="100000"/>
              </a:lnSpc>
              <a:spcBef>
                <a:spcPts val="80"/>
              </a:spcBef>
              <a:buAutoNum type="alphaLcParenR"/>
              <a:tabLst>
                <a:tab pos="335915" algn="l"/>
              </a:tabLst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Motion</a:t>
            </a:r>
            <a:r>
              <a:rPr sz="275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75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75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body</a:t>
            </a:r>
            <a:r>
              <a:rPr sz="275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2F2F2F"/>
                </a:solidFill>
                <a:latin typeface="Times New Roman"/>
                <a:cs typeface="Times New Roman"/>
              </a:rPr>
              <a:t>part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E7B245-9789-72E0-6E16-E7C1CBB132EC}"/>
              </a:ext>
            </a:extLst>
          </p:cNvPr>
          <p:cNvSpPr/>
          <p:nvPr/>
        </p:nvSpPr>
        <p:spPr>
          <a:xfrm>
            <a:off x="10569576" y="0"/>
            <a:ext cx="1599116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1533</Words>
  <Application>Microsoft Office PowerPoint</Application>
  <PresentationFormat>Widescreen</PresentationFormat>
  <Paragraphs>269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 MT</vt:lpstr>
      <vt:lpstr>Bell MT</vt:lpstr>
      <vt:lpstr>Calibri</vt:lpstr>
      <vt:lpstr>Cambria</vt:lpstr>
      <vt:lpstr>Impact</vt:lpstr>
      <vt:lpstr>Times New Roman</vt:lpstr>
      <vt:lpstr>Wingdings</vt:lpstr>
      <vt:lpstr>Office Theme</vt:lpstr>
      <vt:lpstr> Mechanical Injuries-I</vt:lpstr>
      <vt:lpstr>PowerPoint Presentation</vt:lpstr>
      <vt:lpstr>Motto of RMU</vt:lpstr>
      <vt:lpstr>Vision of Rawalpindi Medical University The Dream/ Tomorrow</vt:lpstr>
      <vt:lpstr>Umar’s LGIS Model</vt:lpstr>
      <vt:lpstr>SEQUENCE OF LGIS</vt:lpstr>
      <vt:lpstr>PowerPoint Presentation</vt:lpstr>
      <vt:lpstr>MECHANICAL INJURY: Injury where transfer of kinetic energy occurs</vt:lpstr>
      <vt:lpstr>Factors affecting Wound Production Or Mechanism of Injury</vt:lpstr>
      <vt:lpstr>Disruption of the anatomical continuity of tissues of the body</vt:lpstr>
      <vt:lpstr>Types of body injuries:</vt:lpstr>
      <vt:lpstr>PowerPoint Presentation</vt:lpstr>
      <vt:lpstr>1. Abrasions:</vt:lpstr>
      <vt:lpstr>1. Scratch:</vt:lpstr>
      <vt:lpstr>3. IMPRINT:</vt:lpstr>
      <vt:lpstr>AGE OF ABRASION</vt:lpstr>
      <vt:lpstr>2. BRUISES:</vt:lpstr>
      <vt:lpstr>Colour changes/ Age of Bruise:</vt:lpstr>
      <vt:lpstr>Factors modifying appearance of a bruise:</vt:lpstr>
      <vt:lpstr>Gravitational Shift</vt:lpstr>
      <vt:lpstr>PowerPoint Presentation</vt:lpstr>
      <vt:lpstr>PowerPoint Presentation</vt:lpstr>
      <vt:lpstr>PowerPoint Presentation</vt:lpstr>
      <vt:lpstr>Medico-legal Aspects of Bruise:</vt:lpstr>
      <vt:lpstr>ARTIFICAL/FALSE BRUISE/PSEUDO BRUISES:</vt:lpstr>
      <vt:lpstr>PowerPoint Presentation</vt:lpstr>
      <vt:lpstr>PowerPoint Presentation</vt:lpstr>
      <vt:lpstr>The 4 basic ethical principles of</vt:lpstr>
      <vt:lpstr>PowerPoint Presentation</vt:lpstr>
      <vt:lpstr>How To Access Digital Library</vt:lpstr>
      <vt:lpstr>TEXT BOOKS &amp; PRACTICAL NOTEBOOK: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Mechanical Injuries-I</dc:title>
  <cp:lastModifiedBy>54</cp:lastModifiedBy>
  <cp:revision>8</cp:revision>
  <dcterms:created xsi:type="dcterms:W3CDTF">2025-02-10T11:57:24Z</dcterms:created>
  <dcterms:modified xsi:type="dcterms:W3CDTF">2025-02-25T12:56:51Z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2024-09-19T00:00:00Z</vt:filetime>
  </property>
  <property fmtid="{D5CDD505-2E9C-101B-9397-08002B2CF9AE}" pid="3" name="LastSaved">
    <vt:filetime>2025-02-10T00:00:00Z</vt:filetime>
  </property>
</Properties>
</file>