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0" r:id="rId3"/>
    <p:sldId id="281" r:id="rId4"/>
    <p:sldId id="267" r:id="rId5"/>
    <p:sldId id="278" r:id="rId6"/>
    <p:sldId id="265" r:id="rId7"/>
    <p:sldId id="268" r:id="rId8"/>
    <p:sldId id="263" r:id="rId9"/>
    <p:sldId id="264" r:id="rId10"/>
    <p:sldId id="261" r:id="rId11"/>
    <p:sldId id="262" r:id="rId12"/>
    <p:sldId id="260" r:id="rId13"/>
    <p:sldId id="269" r:id="rId14"/>
    <p:sldId id="271" r:id="rId15"/>
    <p:sldId id="270" r:id="rId16"/>
    <p:sldId id="258" r:id="rId17"/>
    <p:sldId id="272" r:id="rId18"/>
    <p:sldId id="273" r:id="rId19"/>
    <p:sldId id="274" r:id="rId20"/>
    <p:sldId id="275" r:id="rId21"/>
    <p:sldId id="276" r:id="rId22"/>
    <p:sldId id="259" r:id="rId23"/>
    <p:sldId id="26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51"/>
  </p:normalViewPr>
  <p:slideViewPr>
    <p:cSldViewPr snapToGrid="0">
      <p:cViewPr varScale="1">
        <p:scale>
          <a:sx n="105" d="100"/>
          <a:sy n="105" d="100"/>
        </p:scale>
        <p:origin x="84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EBEFB82-A1C2-584C-849A-106713C770E5}" type="datetimeFigureOut">
              <a:rPr lang="en-PK" smtClean="0"/>
              <a:t>14/03/2025</a:t>
            </a:fld>
            <a:endParaRPr lang="en-PK"/>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PK"/>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2209CD1-993F-A942-98D2-F88F9A3D54CB}" type="slidenum">
              <a:rPr lang="en-PK" smtClean="0"/>
              <a:t>‹#›</a:t>
            </a:fld>
            <a:endParaRPr lang="en-PK"/>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483067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BEFB82-A1C2-584C-849A-106713C770E5}" type="datetimeFigureOut">
              <a:rPr lang="en-PK" smtClean="0"/>
              <a:t>14/03/2025</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36716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BEFB82-A1C2-584C-849A-106713C770E5}" type="datetimeFigureOut">
              <a:rPr lang="en-PK" smtClean="0"/>
              <a:t>14/03/2025</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368276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BEFB82-A1C2-584C-849A-106713C770E5}" type="datetimeFigureOut">
              <a:rPr lang="en-PK" smtClean="0"/>
              <a:t>14/03/2025</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114012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EBEFB82-A1C2-584C-849A-106713C770E5}" type="datetimeFigureOut">
              <a:rPr lang="en-PK" smtClean="0"/>
              <a:t>14/03/2025</a:t>
            </a:fld>
            <a:endParaRPr lang="en-PK"/>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PK"/>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2209CD1-993F-A942-98D2-F88F9A3D54CB}" type="slidenum">
              <a:rPr lang="en-PK" smtClean="0"/>
              <a:t>‹#›</a:t>
            </a:fld>
            <a:endParaRPr lang="en-PK"/>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645386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EBEFB82-A1C2-584C-849A-106713C770E5}" type="datetimeFigureOut">
              <a:rPr lang="en-PK" smtClean="0"/>
              <a:t>14/03/2025</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310968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EBEFB82-A1C2-584C-849A-106713C770E5}" type="datetimeFigureOut">
              <a:rPr lang="en-PK" smtClean="0"/>
              <a:t>14/03/2025</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362949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EBEFB82-A1C2-584C-849A-106713C770E5}" type="datetimeFigureOut">
              <a:rPr lang="en-PK" smtClean="0"/>
              <a:t>14/03/2025</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413696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EFB82-A1C2-584C-849A-106713C770E5}" type="datetimeFigureOut">
              <a:rPr lang="en-PK" smtClean="0"/>
              <a:t>14/03/2025</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B2209CD1-993F-A942-98D2-F88F9A3D54CB}" type="slidenum">
              <a:rPr lang="en-PK" smtClean="0"/>
              <a:t>‹#›</a:t>
            </a:fld>
            <a:endParaRPr lang="en-PK"/>
          </a:p>
        </p:txBody>
      </p:sp>
    </p:spTree>
    <p:extLst>
      <p:ext uri="{BB962C8B-B14F-4D97-AF65-F5344CB8AC3E}">
        <p14:creationId xmlns:p14="http://schemas.microsoft.com/office/powerpoint/2010/main" val="254700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EBEFB82-A1C2-584C-849A-106713C770E5}" type="datetimeFigureOut">
              <a:rPr lang="en-PK" smtClean="0"/>
              <a:t>14/03/2025</a:t>
            </a:fld>
            <a:endParaRPr lang="en-P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P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2209CD1-993F-A942-98D2-F88F9A3D54CB}" type="slidenum">
              <a:rPr lang="en-PK" smtClean="0"/>
              <a:t>‹#›</a:t>
            </a:fld>
            <a:endParaRPr lang="en-P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47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EBEFB82-A1C2-584C-849A-106713C770E5}" type="datetimeFigureOut">
              <a:rPr lang="en-PK" smtClean="0"/>
              <a:t>14/03/2025</a:t>
            </a:fld>
            <a:endParaRPr lang="en-P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P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2209CD1-993F-A942-98D2-F88F9A3D54CB}" type="slidenum">
              <a:rPr lang="en-PK" smtClean="0"/>
              <a:t>‹#›</a:t>
            </a:fld>
            <a:endParaRPr lang="en-P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005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EBEFB82-A1C2-584C-849A-106713C770E5}" type="datetimeFigureOut">
              <a:rPr lang="en-PK" smtClean="0"/>
              <a:t>14/03/2025</a:t>
            </a:fld>
            <a:endParaRPr lang="en-PK"/>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PK"/>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2209CD1-993F-A942-98D2-F88F9A3D54CB}" type="slidenum">
              <a:rPr lang="en-PK" smtClean="0"/>
              <a:t>‹#›</a:t>
            </a:fld>
            <a:endParaRPr lang="en-PK"/>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712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FD0E-3DC0-3263-5758-1878D50248C9}"/>
              </a:ext>
            </a:extLst>
          </p:cNvPr>
          <p:cNvSpPr>
            <a:spLocks noGrp="1"/>
          </p:cNvSpPr>
          <p:nvPr>
            <p:ph type="ctrTitle"/>
          </p:nvPr>
        </p:nvSpPr>
        <p:spPr>
          <a:xfrm>
            <a:off x="1397826" y="1199902"/>
            <a:ext cx="8878532" cy="3896591"/>
          </a:xfrm>
        </p:spPr>
        <p:txBody>
          <a:bodyPr/>
          <a:lstStyle/>
          <a:p>
            <a:r>
              <a:rPr lang="en-PK" dirty="0">
                <a:latin typeface="Times New Roman" panose="02020603050405020304" pitchFamily="18" charset="0"/>
                <a:cs typeface="Times New Roman" panose="02020603050405020304" pitchFamily="18" charset="0"/>
              </a:rPr>
              <a:t>Malignant Neck Masses </a:t>
            </a:r>
            <a:r>
              <a:rPr lang="en-PK">
                <a:latin typeface="Times New Roman" panose="02020603050405020304" pitchFamily="18" charset="0"/>
                <a:cs typeface="Times New Roman" panose="02020603050405020304" pitchFamily="18" charset="0"/>
              </a:rPr>
              <a:t>that move </a:t>
            </a:r>
            <a:r>
              <a:rPr lang="en-PK" dirty="0">
                <a:latin typeface="Times New Roman" panose="02020603050405020304" pitchFamily="18" charset="0"/>
                <a:cs typeface="Times New Roman" panose="02020603050405020304" pitchFamily="18" charset="0"/>
              </a:rPr>
              <a:t>on deglutition</a:t>
            </a:r>
          </a:p>
        </p:txBody>
      </p:sp>
      <p:sp>
        <p:nvSpPr>
          <p:cNvPr id="3" name="Subtitle 2">
            <a:extLst>
              <a:ext uri="{FF2B5EF4-FFF2-40B4-BE49-F238E27FC236}">
                <a16:creationId xmlns:a16="http://schemas.microsoft.com/office/drawing/2014/main" id="{02F633AA-B5F0-A85E-20EC-A0C5D8FDF7DC}"/>
              </a:ext>
            </a:extLst>
          </p:cNvPr>
          <p:cNvSpPr>
            <a:spLocks noGrp="1"/>
          </p:cNvSpPr>
          <p:nvPr>
            <p:ph type="subTitle" idx="1"/>
          </p:nvPr>
        </p:nvSpPr>
        <p:spPr>
          <a:xfrm>
            <a:off x="2679906" y="4985162"/>
            <a:ext cx="6831673" cy="1039091"/>
          </a:xfrm>
        </p:spPr>
        <p:txBody>
          <a:bodyPr/>
          <a:lstStyle/>
          <a:p>
            <a:r>
              <a:rPr lang="en-PK" dirty="0">
                <a:latin typeface="Times New Roman" panose="02020603050405020304" pitchFamily="18" charset="0"/>
                <a:cs typeface="Times New Roman" panose="02020603050405020304" pitchFamily="18" charset="0"/>
              </a:rPr>
              <a:t>By Dr Faryal Azhar</a:t>
            </a:r>
          </a:p>
        </p:txBody>
      </p:sp>
    </p:spTree>
    <p:extLst>
      <p:ext uri="{BB962C8B-B14F-4D97-AF65-F5344CB8AC3E}">
        <p14:creationId xmlns:p14="http://schemas.microsoft.com/office/powerpoint/2010/main" val="71597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D7E7-F7CF-0EB3-96E8-4F41B6E5B5FC}"/>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EEA3C276-4709-E415-1933-EF561992127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199" y="107236"/>
            <a:ext cx="10789723" cy="6366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4DD6B266-22AF-3848-D386-6900C7B97E2B}"/>
              </a:ext>
            </a:extLst>
          </p:cNvPr>
          <p:cNvSpPr txBox="1"/>
          <p:nvPr/>
        </p:nvSpPr>
        <p:spPr>
          <a:xfrm>
            <a:off x="5184074" y="1646217"/>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133050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E407-D65A-4A2D-5B47-F9F39FE770C7}"/>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A2119FFE-447D-6633-AABC-C4A4C7BD19B3}"/>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838200" y="52420"/>
            <a:ext cx="11259787" cy="6805580"/>
          </a:xfrm>
          <a:prstGeom prst="rect">
            <a:avLst/>
          </a:prstGeom>
        </p:spPr>
      </p:pic>
    </p:spTree>
    <p:extLst>
      <p:ext uri="{BB962C8B-B14F-4D97-AF65-F5344CB8AC3E}">
        <p14:creationId xmlns:p14="http://schemas.microsoft.com/office/powerpoint/2010/main" val="272634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35E1-1285-DE2E-3D1D-A10427D44554}"/>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1390B2F4-2F2A-88AD-7EDD-26F7AF7B468B}"/>
              </a:ext>
            </a:extLst>
          </p:cNvPr>
          <p:cNvPicPr>
            <a:picLocks noGrp="1" noChangeAspect="1"/>
          </p:cNvPicPr>
          <p:nvPr>
            <p:ph idx="1"/>
          </p:nvPr>
        </p:nvPicPr>
        <p:blipFill>
          <a:blip r:embed="rId2"/>
          <a:stretch>
            <a:fillRect/>
          </a:stretch>
        </p:blipFill>
        <p:spPr>
          <a:xfrm>
            <a:off x="838200" y="8949"/>
            <a:ext cx="10913423" cy="6483926"/>
          </a:xfrm>
          <a:prstGeom prst="rect">
            <a:avLst/>
          </a:prstGeom>
        </p:spPr>
      </p:pic>
    </p:spTree>
    <p:extLst>
      <p:ext uri="{BB962C8B-B14F-4D97-AF65-F5344CB8AC3E}">
        <p14:creationId xmlns:p14="http://schemas.microsoft.com/office/powerpoint/2010/main" val="163929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C8C4-0751-4D76-E5E1-A31117543D9D}"/>
              </a:ext>
            </a:extLst>
          </p:cNvPr>
          <p:cNvSpPr>
            <a:spLocks noGrp="1"/>
          </p:cNvSpPr>
          <p:nvPr>
            <p:ph type="title"/>
          </p:nvPr>
        </p:nvSpPr>
        <p:spPr/>
        <p:txBody>
          <a:bodyPr/>
          <a:lstStyle/>
          <a:p>
            <a:endParaRPr lang="en-PK"/>
          </a:p>
        </p:txBody>
      </p:sp>
      <p:pic>
        <p:nvPicPr>
          <p:cNvPr id="5122" name="Picture 2" descr="Differentiated thyroid cancer: an individualised management approach |  Endocrinology Today">
            <a:extLst>
              <a:ext uri="{FF2B5EF4-FFF2-40B4-BE49-F238E27FC236}">
                <a16:creationId xmlns:a16="http://schemas.microsoft.com/office/drawing/2014/main" id="{1853C67C-8B67-8859-19DF-6A390BFC2C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937" y="-26538"/>
            <a:ext cx="11417940" cy="700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04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0E7-2AF7-461F-1730-05499D7373B7}"/>
              </a:ext>
            </a:extLst>
          </p:cNvPr>
          <p:cNvSpPr>
            <a:spLocks noGrp="1"/>
          </p:cNvSpPr>
          <p:nvPr>
            <p:ph type="title"/>
          </p:nvPr>
        </p:nvSpPr>
        <p:spPr/>
        <p:txBody>
          <a:bodyPr/>
          <a:lstStyle/>
          <a:p>
            <a:pPr algn="ctr"/>
            <a:r>
              <a:rPr lang="en-PK" dirty="0">
                <a:latin typeface="Times New Roman" panose="02020603050405020304" pitchFamily="18" charset="0"/>
                <a:cs typeface="Times New Roman" panose="02020603050405020304" pitchFamily="18" charset="0"/>
              </a:rPr>
              <a:t>Classification of Thyroid cancers</a:t>
            </a:r>
          </a:p>
        </p:txBody>
      </p:sp>
      <p:sp>
        <p:nvSpPr>
          <p:cNvPr id="3" name="Content Placeholder 2">
            <a:extLst>
              <a:ext uri="{FF2B5EF4-FFF2-40B4-BE49-F238E27FC236}">
                <a16:creationId xmlns:a16="http://schemas.microsoft.com/office/drawing/2014/main" id="{0A65EA14-8AC5-FEEA-17BF-AE912B6C78FE}"/>
              </a:ext>
            </a:extLst>
          </p:cNvPr>
          <p:cNvSpPr>
            <a:spLocks noGrp="1"/>
          </p:cNvSpPr>
          <p:nvPr>
            <p:ph idx="1"/>
          </p:nvPr>
        </p:nvSpPr>
        <p:spPr/>
        <p:txBody>
          <a:bodyPr>
            <a:normAutofit/>
          </a:bodyPr>
          <a:lstStyle/>
          <a:p>
            <a:r>
              <a:rPr lang="en-PK" sz="2800" dirty="0">
                <a:latin typeface="Times New Roman" panose="02020603050405020304" pitchFamily="18" charset="0"/>
                <a:cs typeface="Times New Roman" panose="02020603050405020304" pitchFamily="18" charset="0"/>
              </a:rPr>
              <a:t>Differentiated thyroid cancers</a:t>
            </a:r>
          </a:p>
          <a:p>
            <a:pPr marL="0" indent="0">
              <a:buNone/>
            </a:pPr>
            <a:r>
              <a:rPr lang="en-PK" sz="2800" dirty="0">
                <a:latin typeface="Times New Roman" panose="02020603050405020304" pitchFamily="18" charset="0"/>
                <a:cs typeface="Times New Roman" panose="02020603050405020304" pitchFamily="18" charset="0"/>
              </a:rPr>
              <a:t>               Papillary</a:t>
            </a:r>
          </a:p>
          <a:p>
            <a:pPr marL="0" indent="0">
              <a:buNone/>
            </a:pPr>
            <a:r>
              <a:rPr lang="en-PK" sz="2800" dirty="0">
                <a:latin typeface="Times New Roman" panose="02020603050405020304" pitchFamily="18" charset="0"/>
                <a:cs typeface="Times New Roman" panose="02020603050405020304" pitchFamily="18" charset="0"/>
              </a:rPr>
              <a:t>               Follicular</a:t>
            </a:r>
          </a:p>
          <a:p>
            <a:r>
              <a:rPr lang="en-PK" sz="2800" dirty="0">
                <a:latin typeface="Times New Roman" panose="02020603050405020304" pitchFamily="18" charset="0"/>
                <a:cs typeface="Times New Roman" panose="02020603050405020304" pitchFamily="18" charset="0"/>
              </a:rPr>
              <a:t>Medullary</a:t>
            </a:r>
          </a:p>
          <a:p>
            <a:r>
              <a:rPr lang="en-PK" sz="2800" dirty="0">
                <a:latin typeface="Times New Roman" panose="02020603050405020304" pitchFamily="18" charset="0"/>
                <a:cs typeface="Times New Roman" panose="02020603050405020304" pitchFamily="18" charset="0"/>
              </a:rPr>
              <a:t>Lymphoma</a:t>
            </a:r>
          </a:p>
          <a:p>
            <a:r>
              <a:rPr lang="en-PK" sz="2800" dirty="0">
                <a:latin typeface="Times New Roman" panose="02020603050405020304" pitchFamily="18" charset="0"/>
                <a:cs typeface="Times New Roman" panose="02020603050405020304" pitchFamily="18" charset="0"/>
              </a:rPr>
              <a:t>Anaplastic (Undifferentiated)</a:t>
            </a:r>
          </a:p>
        </p:txBody>
      </p:sp>
    </p:spTree>
    <p:extLst>
      <p:ext uri="{BB962C8B-B14F-4D97-AF65-F5344CB8AC3E}">
        <p14:creationId xmlns:p14="http://schemas.microsoft.com/office/powerpoint/2010/main" val="96605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F474-CB11-6795-48FF-FB06B8663011}"/>
              </a:ext>
            </a:extLst>
          </p:cNvPr>
          <p:cNvSpPr>
            <a:spLocks noGrp="1"/>
          </p:cNvSpPr>
          <p:nvPr>
            <p:ph type="title"/>
          </p:nvPr>
        </p:nvSpPr>
        <p:spPr/>
        <p:txBody>
          <a:bodyPr/>
          <a:lstStyle/>
          <a:p>
            <a:endParaRPr lang="en-PK"/>
          </a:p>
        </p:txBody>
      </p:sp>
      <p:pic>
        <p:nvPicPr>
          <p:cNvPr id="6146" name="Picture 2" descr="Thyroid Cancer - an overview | ScienceDirect Topics">
            <a:extLst>
              <a:ext uri="{FF2B5EF4-FFF2-40B4-BE49-F238E27FC236}">
                <a16:creationId xmlns:a16="http://schemas.microsoft.com/office/drawing/2014/main" id="{BACE0A05-A5A9-6039-5258-A5AD05D083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 y="148442"/>
            <a:ext cx="12614782" cy="670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9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3263-0BB8-20B0-9186-9138B4FC5ED9}"/>
              </a:ext>
            </a:extLst>
          </p:cNvPr>
          <p:cNvSpPr>
            <a:spLocks noGrp="1"/>
          </p:cNvSpPr>
          <p:nvPr>
            <p:ph type="title"/>
          </p:nvPr>
        </p:nvSpPr>
        <p:spPr/>
        <p:txBody>
          <a:bodyPr/>
          <a:lstStyle/>
          <a:p>
            <a:endParaRPr lang="en-PK"/>
          </a:p>
        </p:txBody>
      </p:sp>
      <p:pic>
        <p:nvPicPr>
          <p:cNvPr id="4" name="Content Placeholder 3" descr="DESA">
            <a:extLst>
              <a:ext uri="{FF2B5EF4-FFF2-40B4-BE49-F238E27FC236}">
                <a16:creationId xmlns:a16="http://schemas.microsoft.com/office/drawing/2014/main" id="{1DC924B5-2DBC-1E85-529F-17A55B31CED3}"/>
              </a:ext>
            </a:extLst>
          </p:cNvPr>
          <p:cNvPicPr>
            <a:picLocks noGrp="1" noChangeAspect="1"/>
          </p:cNvPicPr>
          <p:nvPr>
            <p:ph idx="1"/>
          </p:nvPr>
        </p:nvPicPr>
        <p:blipFill>
          <a:blip r:embed="rId2"/>
          <a:stretch>
            <a:fillRect/>
          </a:stretch>
        </p:blipFill>
        <p:spPr>
          <a:xfrm>
            <a:off x="713678" y="246634"/>
            <a:ext cx="11260607" cy="6611365"/>
          </a:xfrm>
          <a:prstGeom prst="rect">
            <a:avLst/>
          </a:prstGeom>
        </p:spPr>
      </p:pic>
    </p:spTree>
    <p:extLst>
      <p:ext uri="{BB962C8B-B14F-4D97-AF65-F5344CB8AC3E}">
        <p14:creationId xmlns:p14="http://schemas.microsoft.com/office/powerpoint/2010/main" val="229846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3F2B-E54A-09A5-4D9E-447082D6F019}"/>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0899A34F-E95B-F726-1893-CC06F53925C0}"/>
              </a:ext>
            </a:extLst>
          </p:cNvPr>
          <p:cNvPicPr>
            <a:picLocks noGrp="1" noChangeAspect="1"/>
          </p:cNvPicPr>
          <p:nvPr>
            <p:ph idx="1"/>
          </p:nvPr>
        </p:nvPicPr>
        <p:blipFill>
          <a:blip r:embed="rId2"/>
          <a:stretch>
            <a:fillRect/>
          </a:stretch>
        </p:blipFill>
        <p:spPr>
          <a:xfrm>
            <a:off x="416668" y="136071"/>
            <a:ext cx="12396169" cy="6471513"/>
          </a:xfrm>
          <a:prstGeom prst="rect">
            <a:avLst/>
          </a:prstGeom>
        </p:spPr>
      </p:pic>
    </p:spTree>
    <p:extLst>
      <p:ext uri="{BB962C8B-B14F-4D97-AF65-F5344CB8AC3E}">
        <p14:creationId xmlns:p14="http://schemas.microsoft.com/office/powerpoint/2010/main" val="309737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5815-B242-195D-C81B-2A25089102CC}"/>
              </a:ext>
            </a:extLst>
          </p:cNvPr>
          <p:cNvSpPr>
            <a:spLocks noGrp="1"/>
          </p:cNvSpPr>
          <p:nvPr>
            <p:ph type="title"/>
          </p:nvPr>
        </p:nvSpPr>
        <p:spPr/>
        <p:txBody>
          <a:bodyPr>
            <a:normAutofit/>
          </a:bodyPr>
          <a:lstStyle/>
          <a:p>
            <a:pPr algn="ctr"/>
            <a:r>
              <a:rPr lang="en-PK" sz="4800" b="1" dirty="0">
                <a:latin typeface="Times New Roman" panose="02020603050405020304" pitchFamily="18" charset="0"/>
                <a:cs typeface="Times New Roman" panose="02020603050405020304" pitchFamily="18" charset="0"/>
              </a:rPr>
              <a:t>TNM Staging</a:t>
            </a:r>
          </a:p>
        </p:txBody>
      </p:sp>
      <p:sp>
        <p:nvSpPr>
          <p:cNvPr id="3" name="Content Placeholder 2">
            <a:extLst>
              <a:ext uri="{FF2B5EF4-FFF2-40B4-BE49-F238E27FC236}">
                <a16:creationId xmlns:a16="http://schemas.microsoft.com/office/drawing/2014/main" id="{C9F26F5E-18FC-B30D-B142-87F364B8D69A}"/>
              </a:ext>
            </a:extLst>
          </p:cNvPr>
          <p:cNvSpPr>
            <a:spLocks noGrp="1"/>
          </p:cNvSpPr>
          <p:nvPr>
            <p:ph idx="1"/>
          </p:nvPr>
        </p:nvSpPr>
        <p:spPr>
          <a:xfrm>
            <a:off x="1371600" y="1459675"/>
            <a:ext cx="9601200" cy="5398325"/>
          </a:xfrm>
        </p:spPr>
        <p:txBody>
          <a:bodyPr>
            <a:normAutofit fontScale="25000" lnSpcReduction="20000"/>
          </a:bodyPr>
          <a:lstStyle/>
          <a:p>
            <a:pPr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Stage:</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TX: Primary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cannot be assessed.</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T0: No evidence of primary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T1: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is 2 cm or smaller and limited to the thyroid.</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T1a: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is 1 cm or smaller.</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T1b: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is larger than 1 cm but not larger than 2 cm.</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T2: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is larger than 2 cm but not larger than 4 cm and limited to the thyroid.</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T3: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is larger than 4 cm or extends beyond the thyroid capsule into nearby tissues such as the larynx, trachea, </a:t>
            </a:r>
            <a:r>
              <a:rPr lang="en-GB" sz="5600" b="1" i="0" dirty="0" err="1">
                <a:solidFill>
                  <a:srgbClr val="0D0D0D"/>
                </a:solidFill>
                <a:effectLst/>
                <a:latin typeface="Times New Roman" panose="02020603050405020304" pitchFamily="18" charset="0"/>
                <a:cs typeface="Times New Roman" panose="02020603050405020304" pitchFamily="18" charset="0"/>
              </a:rPr>
              <a:t>esophagus</a:t>
            </a:r>
            <a:r>
              <a:rPr lang="en-GB" sz="5600" b="1" i="0" dirty="0">
                <a:solidFill>
                  <a:srgbClr val="0D0D0D"/>
                </a:solidFill>
                <a:effectLst/>
                <a:latin typeface="Times New Roman" panose="02020603050405020304" pitchFamily="18" charset="0"/>
                <a:cs typeface="Times New Roman" panose="02020603050405020304" pitchFamily="18" charset="0"/>
              </a:rPr>
              <a:t>, or recurrent laryngeal nerve.</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T4:</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T4a: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invades tissues outside the thyroid gland such as the strap muscles, subcutaneous tissues, larynx, trachea, </a:t>
            </a:r>
            <a:r>
              <a:rPr lang="en-GB" sz="5600" b="1" i="0" dirty="0" err="1">
                <a:solidFill>
                  <a:srgbClr val="0D0D0D"/>
                </a:solidFill>
                <a:effectLst/>
                <a:latin typeface="Times New Roman" panose="02020603050405020304" pitchFamily="18" charset="0"/>
                <a:cs typeface="Times New Roman" panose="02020603050405020304" pitchFamily="18" charset="0"/>
              </a:rPr>
              <a:t>esophagus</a:t>
            </a:r>
            <a:r>
              <a:rPr lang="en-GB" sz="5600" b="1" i="0" dirty="0">
                <a:solidFill>
                  <a:srgbClr val="0D0D0D"/>
                </a:solidFill>
                <a:effectLst/>
                <a:latin typeface="Times New Roman" panose="02020603050405020304" pitchFamily="18" charset="0"/>
                <a:cs typeface="Times New Roman" panose="02020603050405020304" pitchFamily="18" charset="0"/>
              </a:rPr>
              <a:t>, or recurrent laryngeal nerve.</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T4b: </a:t>
            </a:r>
            <a:r>
              <a:rPr lang="en-GB" sz="5600" b="1" i="0" dirty="0" err="1">
                <a:solidFill>
                  <a:srgbClr val="0D0D0D"/>
                </a:solidFill>
                <a:effectLst/>
                <a:latin typeface="Times New Roman" panose="02020603050405020304" pitchFamily="18" charset="0"/>
                <a:cs typeface="Times New Roman" panose="02020603050405020304" pitchFamily="18" charset="0"/>
              </a:rPr>
              <a:t>Tumor</a:t>
            </a:r>
            <a:r>
              <a:rPr lang="en-GB" sz="5600" b="1" i="0" dirty="0">
                <a:solidFill>
                  <a:srgbClr val="0D0D0D"/>
                </a:solidFill>
                <a:effectLst/>
                <a:latin typeface="Times New Roman" panose="02020603050405020304" pitchFamily="18" charset="0"/>
                <a:cs typeface="Times New Roman" panose="02020603050405020304" pitchFamily="18" charset="0"/>
              </a:rPr>
              <a:t> invades prevertebral fascia or encases carotid artery or mediastinal vessels.</a:t>
            </a:r>
          </a:p>
          <a:p>
            <a:pPr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 (Node) Stage:</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NX: Regional lymph nodes cannot be assessed.</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N0: No regional lymph node metastasis.</a:t>
            </a:r>
          </a:p>
          <a:p>
            <a:pPr marL="742950" lvl="1" indent="-28575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N1: Presence of regional lymph node metastasis.</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N1a: Metastasis to level VI (</a:t>
            </a:r>
            <a:r>
              <a:rPr lang="en-GB" sz="5600" b="1" i="0" dirty="0" err="1">
                <a:solidFill>
                  <a:srgbClr val="0D0D0D"/>
                </a:solidFill>
                <a:effectLst/>
                <a:latin typeface="Times New Roman" panose="02020603050405020304" pitchFamily="18" charset="0"/>
                <a:cs typeface="Times New Roman" panose="02020603050405020304" pitchFamily="18" charset="0"/>
              </a:rPr>
              <a:t>pretracheal</a:t>
            </a:r>
            <a:r>
              <a:rPr lang="en-GB" sz="5600" b="1" i="0" dirty="0">
                <a:solidFill>
                  <a:srgbClr val="0D0D0D"/>
                </a:solidFill>
                <a:effectLst/>
                <a:latin typeface="Times New Roman" panose="02020603050405020304" pitchFamily="18" charset="0"/>
                <a:cs typeface="Times New Roman" panose="02020603050405020304" pitchFamily="18" charset="0"/>
              </a:rPr>
              <a:t>, paratracheal, and </a:t>
            </a:r>
            <a:r>
              <a:rPr lang="en-GB" sz="5600" b="1" i="0" dirty="0" err="1">
                <a:solidFill>
                  <a:srgbClr val="0D0D0D"/>
                </a:solidFill>
                <a:effectLst/>
                <a:latin typeface="Times New Roman" panose="02020603050405020304" pitchFamily="18" charset="0"/>
                <a:cs typeface="Times New Roman" panose="02020603050405020304" pitchFamily="18" charset="0"/>
              </a:rPr>
              <a:t>prelaryngeal</a:t>
            </a:r>
            <a:r>
              <a:rPr lang="en-GB" sz="5600" b="1" i="0" dirty="0">
                <a:solidFill>
                  <a:srgbClr val="0D0D0D"/>
                </a:solidFill>
                <a:effectLst/>
                <a:latin typeface="Times New Roman" panose="02020603050405020304" pitchFamily="18" charset="0"/>
                <a:cs typeface="Times New Roman" panose="02020603050405020304" pitchFamily="18" charset="0"/>
              </a:rPr>
              <a:t>/</a:t>
            </a:r>
            <a:r>
              <a:rPr lang="en-GB" sz="5600" b="1" i="0" dirty="0" err="1">
                <a:solidFill>
                  <a:srgbClr val="0D0D0D"/>
                </a:solidFill>
                <a:effectLst/>
                <a:latin typeface="Times New Roman" panose="02020603050405020304" pitchFamily="18" charset="0"/>
                <a:cs typeface="Times New Roman" panose="02020603050405020304" pitchFamily="18" charset="0"/>
              </a:rPr>
              <a:t>delphian</a:t>
            </a:r>
            <a:r>
              <a:rPr lang="en-GB" sz="5600" b="1" i="0" dirty="0">
                <a:solidFill>
                  <a:srgbClr val="0D0D0D"/>
                </a:solidFill>
                <a:effectLst/>
                <a:latin typeface="Times New Roman" panose="02020603050405020304" pitchFamily="18" charset="0"/>
                <a:cs typeface="Times New Roman" panose="02020603050405020304" pitchFamily="18" charset="0"/>
              </a:rPr>
              <a:t> lymph nodes).</a:t>
            </a:r>
          </a:p>
          <a:p>
            <a:pPr marL="1143000" lvl="2" indent="-228600" algn="l">
              <a:buFont typeface="+mj-lt"/>
              <a:buAutoNum type="arabicPeriod"/>
            </a:pPr>
            <a:r>
              <a:rPr lang="en-GB" sz="5600" b="1" i="0" dirty="0">
                <a:solidFill>
                  <a:srgbClr val="0D0D0D"/>
                </a:solidFill>
                <a:effectLst/>
                <a:latin typeface="Times New Roman" panose="02020603050405020304" pitchFamily="18" charset="0"/>
                <a:cs typeface="Times New Roman" panose="02020603050405020304" pitchFamily="18" charset="0"/>
              </a:rPr>
              <a:t>N1b: Metastasis to unilateral, bilateral, or contralateral cervical (levels I, II, III, IV, or V) or retropharyngeal or superior mediastinal lymph </a:t>
            </a:r>
            <a:r>
              <a:rPr lang="en-GB" sz="5600" b="1" i="0">
                <a:solidFill>
                  <a:srgbClr val="0D0D0D"/>
                </a:solidFill>
                <a:effectLst/>
                <a:latin typeface="Times New Roman" panose="02020603050405020304" pitchFamily="18" charset="0"/>
                <a:cs typeface="Times New Roman" panose="02020603050405020304" pitchFamily="18" charset="0"/>
              </a:rPr>
              <a:t>nodes.</a:t>
            </a:r>
            <a:endParaRPr lang="en-GB" sz="5600" b="1"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17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E76B2-39C6-4C4E-DAC7-ED853C675ECF}"/>
              </a:ext>
            </a:extLst>
          </p:cNvPr>
          <p:cNvSpPr>
            <a:spLocks noGrp="1"/>
          </p:cNvSpPr>
          <p:nvPr>
            <p:ph idx="1"/>
          </p:nvPr>
        </p:nvSpPr>
        <p:spPr>
          <a:xfrm>
            <a:off x="838200" y="420584"/>
            <a:ext cx="10515600" cy="6568539"/>
          </a:xfrm>
        </p:spPr>
        <p:txBody>
          <a:bodyPr>
            <a:noAutofit/>
          </a:bodyPr>
          <a:lstStyle/>
          <a:p>
            <a:pPr algn="l">
              <a:buFont typeface="+mj-lt"/>
              <a:buAutoNum type="arabicPeriod"/>
            </a:pPr>
            <a:r>
              <a:rPr lang="en-GB" b="1" i="0" dirty="0">
                <a:solidFill>
                  <a:srgbClr val="0D0D0D"/>
                </a:solidFill>
                <a:effectLst/>
                <a:latin typeface="Times New Roman" panose="02020603050405020304" pitchFamily="18" charset="0"/>
                <a:cs typeface="Times New Roman" panose="02020603050405020304" pitchFamily="18" charset="0"/>
              </a:rPr>
              <a:t>M (Metastasis) Stage</a:t>
            </a:r>
            <a:r>
              <a:rPr lang="en-GB"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b="0" i="0" dirty="0">
                <a:solidFill>
                  <a:srgbClr val="0D0D0D"/>
                </a:solidFill>
                <a:effectLst/>
                <a:latin typeface="Times New Roman" panose="02020603050405020304" pitchFamily="18" charset="0"/>
                <a:cs typeface="Times New Roman" panose="02020603050405020304" pitchFamily="18" charset="0"/>
              </a:rPr>
              <a:t>MX: Presence of distant metastasis cannot be assessed.</a:t>
            </a:r>
          </a:p>
          <a:p>
            <a:pPr marL="742950" lvl="1" indent="-285750" algn="l">
              <a:buFont typeface="+mj-lt"/>
              <a:buAutoNum type="arabicPeriod"/>
            </a:pPr>
            <a:r>
              <a:rPr lang="en-GB" b="0" i="0" dirty="0">
                <a:solidFill>
                  <a:srgbClr val="0D0D0D"/>
                </a:solidFill>
                <a:effectLst/>
                <a:latin typeface="Times New Roman" panose="02020603050405020304" pitchFamily="18" charset="0"/>
                <a:cs typeface="Times New Roman" panose="02020603050405020304" pitchFamily="18" charset="0"/>
              </a:rPr>
              <a:t>M0: No distant metastasis.</a:t>
            </a:r>
          </a:p>
          <a:p>
            <a:pPr marL="742950" lvl="1" indent="-285750" algn="l">
              <a:buFont typeface="+mj-lt"/>
              <a:buAutoNum type="arabicPeriod"/>
            </a:pPr>
            <a:r>
              <a:rPr lang="en-GB" b="0" i="0" dirty="0">
                <a:solidFill>
                  <a:srgbClr val="0D0D0D"/>
                </a:solidFill>
                <a:effectLst/>
                <a:latin typeface="Times New Roman" panose="02020603050405020304" pitchFamily="18" charset="0"/>
                <a:cs typeface="Times New Roman" panose="02020603050405020304" pitchFamily="18" charset="0"/>
              </a:rPr>
              <a:t>M1: Distant metastasis present.</a:t>
            </a:r>
          </a:p>
          <a:p>
            <a:pPr marL="1143000" lvl="2" indent="-228600" algn="l">
              <a:buFont typeface="+mj-lt"/>
              <a:buAutoNum type="arabicPeriod"/>
            </a:pPr>
            <a:r>
              <a:rPr lang="en-GB" sz="2000" b="0" i="0" dirty="0">
                <a:solidFill>
                  <a:srgbClr val="0D0D0D"/>
                </a:solidFill>
                <a:effectLst/>
                <a:latin typeface="Times New Roman" panose="02020603050405020304" pitchFamily="18" charset="0"/>
                <a:cs typeface="Times New Roman" panose="02020603050405020304" pitchFamily="18" charset="0"/>
              </a:rPr>
              <a:t>M1a: Metastasis to the lungs.</a:t>
            </a:r>
          </a:p>
          <a:p>
            <a:pPr marL="1143000" lvl="2" indent="-228600" algn="l">
              <a:buFont typeface="+mj-lt"/>
              <a:buAutoNum type="arabicPeriod"/>
            </a:pPr>
            <a:r>
              <a:rPr lang="en-GB" sz="2000" b="0" i="0" dirty="0">
                <a:solidFill>
                  <a:srgbClr val="0D0D0D"/>
                </a:solidFill>
                <a:effectLst/>
                <a:latin typeface="Times New Roman" panose="02020603050405020304" pitchFamily="18" charset="0"/>
                <a:cs typeface="Times New Roman" panose="02020603050405020304" pitchFamily="18" charset="0"/>
              </a:rPr>
              <a:t>M1b: Metastasis to bone.</a:t>
            </a:r>
          </a:p>
          <a:p>
            <a:pPr algn="l"/>
            <a:r>
              <a:rPr lang="en-GB" b="0" i="0" dirty="0">
                <a:solidFill>
                  <a:srgbClr val="0D0D0D"/>
                </a:solidFill>
                <a:effectLst/>
                <a:latin typeface="Times New Roman" panose="02020603050405020304" pitchFamily="18" charset="0"/>
                <a:cs typeface="Times New Roman" panose="02020603050405020304" pitchFamily="18" charset="0"/>
              </a:rPr>
              <a:t>Based on the combination of T, N, and M categories, thyroid cancers are further classified into stages:</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a:t>
            </a:r>
            <a:r>
              <a:rPr lang="en-GB" b="0" i="0" dirty="0">
                <a:solidFill>
                  <a:srgbClr val="0D0D0D"/>
                </a:solidFill>
                <a:effectLst/>
                <a:latin typeface="Times New Roman" panose="02020603050405020304" pitchFamily="18" charset="0"/>
                <a:cs typeface="Times New Roman" panose="02020603050405020304" pitchFamily="18" charset="0"/>
              </a:rPr>
              <a:t>: T1 N0 M0</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II</a:t>
            </a:r>
            <a:r>
              <a:rPr lang="en-GB" b="0" i="0" dirty="0">
                <a:solidFill>
                  <a:srgbClr val="0D0D0D"/>
                </a:solidFill>
                <a:effectLst/>
                <a:latin typeface="Times New Roman" panose="02020603050405020304" pitchFamily="18" charset="0"/>
                <a:cs typeface="Times New Roman" panose="02020603050405020304" pitchFamily="18" charset="0"/>
              </a:rPr>
              <a:t>: T2 N0 M0</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III</a:t>
            </a:r>
            <a:r>
              <a:rPr lang="en-GB" b="0" i="0" dirty="0">
                <a:solidFill>
                  <a:srgbClr val="0D0D0D"/>
                </a:solidFill>
                <a:effectLst/>
                <a:latin typeface="Times New Roman" panose="02020603050405020304" pitchFamily="18" charset="0"/>
                <a:cs typeface="Times New Roman" panose="02020603050405020304" pitchFamily="18" charset="0"/>
              </a:rPr>
              <a:t>: T3 N0 M0, T1-3 N1a M0, T1-3 N1b M0</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IVA</a:t>
            </a:r>
            <a:r>
              <a:rPr lang="en-GB" b="0" i="0" dirty="0">
                <a:solidFill>
                  <a:srgbClr val="0D0D0D"/>
                </a:solidFill>
                <a:effectLst/>
                <a:latin typeface="Times New Roman" panose="02020603050405020304" pitchFamily="18" charset="0"/>
                <a:cs typeface="Times New Roman" panose="02020603050405020304" pitchFamily="18" charset="0"/>
              </a:rPr>
              <a:t>: T4a N0 M0, T4a N1a M0, T4a N1b M0, T1-4b N1a M0, T1-4b N1b M0</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IVB</a:t>
            </a:r>
            <a:r>
              <a:rPr lang="en-GB" b="0" i="0" dirty="0">
                <a:solidFill>
                  <a:srgbClr val="0D0D0D"/>
                </a:solidFill>
                <a:effectLst/>
                <a:latin typeface="Times New Roman" panose="02020603050405020304" pitchFamily="18" charset="0"/>
                <a:cs typeface="Times New Roman" panose="02020603050405020304" pitchFamily="18" charset="0"/>
              </a:rPr>
              <a:t>: T4b Any N M0</a:t>
            </a:r>
          </a:p>
          <a:p>
            <a:pPr algn="l">
              <a:buFont typeface="Arial" panose="020B0604020202020204" pitchFamily="34" charset="0"/>
              <a:buChar char="•"/>
            </a:pPr>
            <a:r>
              <a:rPr lang="en-GB" b="1" i="0" dirty="0">
                <a:solidFill>
                  <a:srgbClr val="0D0D0D"/>
                </a:solidFill>
                <a:effectLst/>
                <a:latin typeface="Times New Roman" panose="02020603050405020304" pitchFamily="18" charset="0"/>
                <a:cs typeface="Times New Roman" panose="02020603050405020304" pitchFamily="18" charset="0"/>
              </a:rPr>
              <a:t>Stage IVC</a:t>
            </a:r>
            <a:r>
              <a:rPr lang="en-GB" b="0" i="0" dirty="0">
                <a:solidFill>
                  <a:srgbClr val="0D0D0D"/>
                </a:solidFill>
                <a:effectLst/>
                <a:latin typeface="Times New Roman" panose="02020603050405020304" pitchFamily="18" charset="0"/>
                <a:cs typeface="Times New Roman" panose="02020603050405020304" pitchFamily="18" charset="0"/>
              </a:rPr>
              <a:t>: Any T Any N M1</a:t>
            </a:r>
          </a:p>
          <a:p>
            <a:br>
              <a:rPr lang="en-GB" dirty="0">
                <a:latin typeface="Times New Roman" panose="02020603050405020304" pitchFamily="18" charset="0"/>
                <a:cs typeface="Times New Roman" panose="02020603050405020304" pitchFamily="18" charset="0"/>
              </a:rPr>
            </a:br>
            <a:endParaRPr lang="en-P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78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7428" y="148442"/>
            <a:ext cx="6674166" cy="1344151"/>
          </a:xfrm>
          <a:prstGeom prst="rect">
            <a:avLst/>
          </a:prstGeom>
        </p:spPr>
        <p:txBody>
          <a:bodyPr vert="horz" wrap="square" lIns="0" tIns="3175" rIns="0" bIns="0" rtlCol="0">
            <a:spAutoFit/>
          </a:bodyPr>
          <a:lstStyle/>
          <a:p>
            <a:pPr marL="12700" marR="5080">
              <a:lnSpc>
                <a:spcPct val="101699"/>
              </a:lnSpc>
              <a:spcBef>
                <a:spcPts val="25"/>
              </a:spcBef>
            </a:pPr>
            <a:r>
              <a:rPr b="1" spc="-425" dirty="0">
                <a:solidFill>
                  <a:srgbClr val="01153E"/>
                </a:solidFill>
                <a:latin typeface="Times New Roman" panose="02020603050405020304" pitchFamily="18" charset="0"/>
                <a:cs typeface="Times New Roman" panose="02020603050405020304" pitchFamily="18" charset="0"/>
              </a:rPr>
              <a:t>University</a:t>
            </a:r>
            <a:r>
              <a:rPr b="1" spc="-204" dirty="0">
                <a:solidFill>
                  <a:srgbClr val="01153E"/>
                </a:solidFill>
                <a:latin typeface="Times New Roman" panose="02020603050405020304" pitchFamily="18" charset="0"/>
                <a:cs typeface="Times New Roman" panose="02020603050405020304" pitchFamily="18" charset="0"/>
              </a:rPr>
              <a:t> </a:t>
            </a:r>
            <a:r>
              <a:rPr b="1" spc="-330" dirty="0">
                <a:solidFill>
                  <a:srgbClr val="01153E"/>
                </a:solidFill>
                <a:latin typeface="Times New Roman" panose="02020603050405020304" pitchFamily="18" charset="0"/>
                <a:cs typeface="Times New Roman" panose="02020603050405020304" pitchFamily="18" charset="0"/>
              </a:rPr>
              <a:t>Motto,</a:t>
            </a:r>
            <a:r>
              <a:rPr b="1" spc="-204" dirty="0">
                <a:solidFill>
                  <a:srgbClr val="01153E"/>
                </a:solidFill>
                <a:latin typeface="Times New Roman" panose="02020603050405020304" pitchFamily="18" charset="0"/>
                <a:cs typeface="Times New Roman" panose="02020603050405020304" pitchFamily="18" charset="0"/>
              </a:rPr>
              <a:t> </a:t>
            </a:r>
            <a:r>
              <a:rPr b="1" spc="-360" dirty="0">
                <a:solidFill>
                  <a:srgbClr val="01153E"/>
                </a:solidFill>
                <a:latin typeface="Times New Roman" panose="02020603050405020304" pitchFamily="18" charset="0"/>
                <a:cs typeface="Times New Roman" panose="02020603050405020304" pitchFamily="18" charset="0"/>
              </a:rPr>
              <a:t>Vision, </a:t>
            </a:r>
            <a:r>
              <a:rPr b="1" spc="-285" dirty="0">
                <a:solidFill>
                  <a:srgbClr val="01153E"/>
                </a:solidFill>
                <a:latin typeface="Times New Roman" panose="02020603050405020304" pitchFamily="18" charset="0"/>
                <a:cs typeface="Times New Roman" panose="02020603050405020304" pitchFamily="18" charset="0"/>
              </a:rPr>
              <a:t>Values</a:t>
            </a:r>
            <a:r>
              <a:rPr b="1" spc="-215" dirty="0">
                <a:solidFill>
                  <a:srgbClr val="01153E"/>
                </a:solidFill>
                <a:latin typeface="Times New Roman" panose="02020603050405020304" pitchFamily="18" charset="0"/>
                <a:cs typeface="Times New Roman" panose="02020603050405020304" pitchFamily="18" charset="0"/>
              </a:rPr>
              <a:t> </a:t>
            </a:r>
            <a:r>
              <a:rPr b="1" spc="-685" dirty="0">
                <a:solidFill>
                  <a:srgbClr val="01153E"/>
                </a:solidFill>
                <a:latin typeface="Times New Roman" panose="02020603050405020304" pitchFamily="18" charset="0"/>
                <a:cs typeface="Times New Roman" panose="02020603050405020304" pitchFamily="18" charset="0"/>
              </a:rPr>
              <a:t>&amp;</a:t>
            </a:r>
            <a:r>
              <a:rPr b="1" spc="-215" dirty="0">
                <a:solidFill>
                  <a:srgbClr val="01153E"/>
                </a:solidFill>
                <a:latin typeface="Times New Roman" panose="02020603050405020304" pitchFamily="18" charset="0"/>
                <a:cs typeface="Times New Roman" panose="02020603050405020304" pitchFamily="18" charset="0"/>
              </a:rPr>
              <a:t> </a:t>
            </a:r>
            <a:r>
              <a:rPr b="1" spc="-10" dirty="0">
                <a:solidFill>
                  <a:srgbClr val="01153E"/>
                </a:solidFill>
                <a:latin typeface="Times New Roman" panose="02020603050405020304" pitchFamily="18" charset="0"/>
                <a:cs typeface="Times New Roman" panose="02020603050405020304" pitchFamily="18" charset="0"/>
              </a:rPr>
              <a:t>Goals</a:t>
            </a:r>
          </a:p>
        </p:txBody>
      </p:sp>
      <p:grpSp>
        <p:nvGrpSpPr>
          <p:cNvPr id="3" name="object 3"/>
          <p:cNvGrpSpPr/>
          <p:nvPr/>
        </p:nvGrpSpPr>
        <p:grpSpPr>
          <a:xfrm>
            <a:off x="3937000" y="1587500"/>
            <a:ext cx="6375400" cy="4918710"/>
            <a:chOff x="2413000" y="1587500"/>
            <a:chExt cx="6375400" cy="4918710"/>
          </a:xfrm>
        </p:grpSpPr>
        <p:sp>
          <p:nvSpPr>
            <p:cNvPr id="4" name="object 4"/>
            <p:cNvSpPr/>
            <p:nvPr/>
          </p:nvSpPr>
          <p:spPr>
            <a:xfrm>
              <a:off x="2438400" y="1600199"/>
              <a:ext cx="6324600" cy="4880610"/>
            </a:xfrm>
            <a:custGeom>
              <a:avLst/>
              <a:gdLst/>
              <a:ahLst/>
              <a:cxnLst/>
              <a:rect l="l" t="t" r="r" b="b"/>
              <a:pathLst>
                <a:path w="6324600" h="4880610">
                  <a:moveTo>
                    <a:pt x="6324600" y="0"/>
                  </a:moveTo>
                  <a:lnTo>
                    <a:pt x="0" y="0"/>
                  </a:lnTo>
                  <a:lnTo>
                    <a:pt x="0" y="4880483"/>
                  </a:lnTo>
                  <a:lnTo>
                    <a:pt x="6324600" y="4880483"/>
                  </a:lnTo>
                  <a:lnTo>
                    <a:pt x="6324600" y="0"/>
                  </a:lnTo>
                  <a:close/>
                </a:path>
              </a:pathLst>
            </a:custGeom>
            <a:solidFill>
              <a:srgbClr val="B6C882"/>
            </a:solidFill>
          </p:spPr>
          <p:txBody>
            <a:bodyPr wrap="square" lIns="0" tIns="0" rIns="0" bIns="0" rtlCol="0"/>
            <a:lstStyle/>
            <a:p>
              <a:endParaRPr/>
            </a:p>
          </p:txBody>
        </p:sp>
        <p:sp>
          <p:nvSpPr>
            <p:cNvPr id="5" name="object 5"/>
            <p:cNvSpPr/>
            <p:nvPr/>
          </p:nvSpPr>
          <p:spPr>
            <a:xfrm>
              <a:off x="2432050" y="1593850"/>
              <a:ext cx="6337300" cy="4906010"/>
            </a:xfrm>
            <a:custGeom>
              <a:avLst/>
              <a:gdLst/>
              <a:ahLst/>
              <a:cxnLst/>
              <a:rect l="l" t="t" r="r" b="b"/>
              <a:pathLst>
                <a:path w="6337300" h="4906010">
                  <a:moveTo>
                    <a:pt x="6350" y="0"/>
                  </a:moveTo>
                  <a:lnTo>
                    <a:pt x="6350" y="4905883"/>
                  </a:lnTo>
                </a:path>
                <a:path w="6337300" h="4906010">
                  <a:moveTo>
                    <a:pt x="6330950" y="0"/>
                  </a:moveTo>
                  <a:lnTo>
                    <a:pt x="6330950" y="4905883"/>
                  </a:lnTo>
                </a:path>
                <a:path w="6337300" h="4906010">
                  <a:moveTo>
                    <a:pt x="0" y="6350"/>
                  </a:moveTo>
                  <a:lnTo>
                    <a:pt x="6337300" y="6350"/>
                  </a:lnTo>
                </a:path>
              </a:pathLst>
            </a:custGeom>
            <a:ln w="12700">
              <a:solidFill>
                <a:srgbClr val="FFFFFF"/>
              </a:solidFill>
            </a:ln>
          </p:spPr>
          <p:txBody>
            <a:bodyPr wrap="square" lIns="0" tIns="0" rIns="0" bIns="0" rtlCol="0"/>
            <a:lstStyle/>
            <a:p>
              <a:endParaRPr/>
            </a:p>
          </p:txBody>
        </p:sp>
        <p:sp>
          <p:nvSpPr>
            <p:cNvPr id="6" name="object 6"/>
            <p:cNvSpPr/>
            <p:nvPr/>
          </p:nvSpPr>
          <p:spPr>
            <a:xfrm>
              <a:off x="2432050" y="6480683"/>
              <a:ext cx="6337300" cy="0"/>
            </a:xfrm>
            <a:custGeom>
              <a:avLst/>
              <a:gdLst/>
              <a:ahLst/>
              <a:cxnLst/>
              <a:rect l="l" t="t" r="r" b="b"/>
              <a:pathLst>
                <a:path w="6337300">
                  <a:moveTo>
                    <a:pt x="0" y="0"/>
                  </a:moveTo>
                  <a:lnTo>
                    <a:pt x="6337300" y="0"/>
                  </a:lnTo>
                </a:path>
              </a:pathLst>
            </a:custGeom>
            <a:ln w="38100">
              <a:solidFill>
                <a:srgbClr val="FFFFFF"/>
              </a:solidFill>
            </a:ln>
          </p:spPr>
          <p:txBody>
            <a:bodyPr wrap="square" lIns="0" tIns="0" rIns="0" bIns="0" rtlCol="0"/>
            <a:lstStyle/>
            <a:p>
              <a:endParaRPr/>
            </a:p>
          </p:txBody>
        </p:sp>
      </p:grpSp>
      <p:sp>
        <p:nvSpPr>
          <p:cNvPr id="7" name="object 7"/>
          <p:cNvSpPr txBox="1"/>
          <p:nvPr/>
        </p:nvSpPr>
        <p:spPr>
          <a:xfrm>
            <a:off x="4044950" y="1511300"/>
            <a:ext cx="6176644" cy="4733347"/>
          </a:xfrm>
          <a:prstGeom prst="rect">
            <a:avLst/>
          </a:prstGeom>
        </p:spPr>
        <p:txBody>
          <a:bodyPr vert="horz" wrap="square" lIns="0" tIns="12700" rIns="0" bIns="0" rtlCol="0">
            <a:spAutoFit/>
          </a:bodyPr>
          <a:lstStyle/>
          <a:p>
            <a:pPr marL="12700">
              <a:lnSpc>
                <a:spcPts val="2030"/>
              </a:lnSpc>
              <a:spcBef>
                <a:spcPts val="100"/>
              </a:spcBef>
            </a:pPr>
            <a:r>
              <a:rPr b="1" spc="-190" dirty="0">
                <a:solidFill>
                  <a:srgbClr val="0070C0"/>
                </a:solidFill>
                <a:latin typeface="Times New Roman" panose="02020603050405020304" pitchFamily="18" charset="0"/>
                <a:cs typeface="Times New Roman" panose="02020603050405020304" pitchFamily="18" charset="0"/>
              </a:rPr>
              <a:t>Mission</a:t>
            </a:r>
            <a:r>
              <a:rPr b="1" spc="-114" dirty="0">
                <a:solidFill>
                  <a:srgbClr val="0070C0"/>
                </a:solidFill>
                <a:latin typeface="Times New Roman" panose="02020603050405020304" pitchFamily="18" charset="0"/>
                <a:cs typeface="Times New Roman" panose="02020603050405020304" pitchFamily="18" charset="0"/>
              </a:rPr>
              <a:t> </a:t>
            </a:r>
            <a:r>
              <a:rPr b="1" spc="-95" dirty="0">
                <a:solidFill>
                  <a:srgbClr val="0070C0"/>
                </a:solidFill>
                <a:latin typeface="Times New Roman" panose="02020603050405020304" pitchFamily="18" charset="0"/>
                <a:cs typeface="Times New Roman" panose="02020603050405020304" pitchFamily="18" charset="0"/>
              </a:rPr>
              <a:t>Statement</a:t>
            </a:r>
            <a:endParaRPr>
              <a:latin typeface="Times New Roman" panose="02020603050405020304" pitchFamily="18" charset="0"/>
              <a:cs typeface="Times New Roman" panose="02020603050405020304" pitchFamily="18" charset="0"/>
            </a:endParaRPr>
          </a:p>
          <a:p>
            <a:pPr marL="12700" marR="890269">
              <a:lnSpc>
                <a:spcPts val="1580"/>
              </a:lnSpc>
              <a:spcBef>
                <a:spcPts val="204"/>
              </a:spcBef>
            </a:pPr>
            <a:r>
              <a:rPr b="1" spc="-254" dirty="0">
                <a:solidFill>
                  <a:srgbClr val="FFFFFF"/>
                </a:solidFill>
                <a:latin typeface="Times New Roman" panose="02020603050405020304" pitchFamily="18" charset="0"/>
                <a:cs typeface="Times New Roman" panose="02020603050405020304" pitchFamily="18" charset="0"/>
              </a:rPr>
              <a:t>To</a:t>
            </a:r>
            <a:r>
              <a:rPr b="1" spc="-45" dirty="0">
                <a:solidFill>
                  <a:srgbClr val="FFFFFF"/>
                </a:solidFill>
                <a:latin typeface="Times New Roman" panose="02020603050405020304" pitchFamily="18" charset="0"/>
                <a:cs typeface="Times New Roman" panose="02020603050405020304" pitchFamily="18" charset="0"/>
              </a:rPr>
              <a:t> </a:t>
            </a:r>
            <a:r>
              <a:rPr b="1" spc="-170" dirty="0">
                <a:solidFill>
                  <a:srgbClr val="FFFFFF"/>
                </a:solidFill>
                <a:latin typeface="Times New Roman" panose="02020603050405020304" pitchFamily="18" charset="0"/>
                <a:cs typeface="Times New Roman" panose="02020603050405020304" pitchFamily="18" charset="0"/>
              </a:rPr>
              <a:t>impart</a:t>
            </a:r>
            <a:r>
              <a:rPr b="1" spc="-45" dirty="0">
                <a:solidFill>
                  <a:srgbClr val="FFFFFF"/>
                </a:solidFill>
                <a:latin typeface="Times New Roman" panose="02020603050405020304" pitchFamily="18" charset="0"/>
                <a:cs typeface="Times New Roman" panose="02020603050405020304" pitchFamily="18" charset="0"/>
              </a:rPr>
              <a:t> </a:t>
            </a:r>
            <a:r>
              <a:rPr b="1" spc="-85" dirty="0">
                <a:solidFill>
                  <a:srgbClr val="FFFFFF"/>
                </a:solidFill>
                <a:latin typeface="Times New Roman" panose="02020603050405020304" pitchFamily="18" charset="0"/>
                <a:cs typeface="Times New Roman" panose="02020603050405020304" pitchFamily="18" charset="0"/>
              </a:rPr>
              <a:t>evidence-</a:t>
            </a:r>
            <a:r>
              <a:rPr b="1" spc="-100" dirty="0">
                <a:solidFill>
                  <a:srgbClr val="FFFFFF"/>
                </a:solidFill>
                <a:latin typeface="Times New Roman" panose="02020603050405020304" pitchFamily="18" charset="0"/>
                <a:cs typeface="Times New Roman" panose="02020603050405020304" pitchFamily="18" charset="0"/>
              </a:rPr>
              <a:t>based</a:t>
            </a:r>
            <a:r>
              <a:rPr b="1" spc="-40" dirty="0">
                <a:solidFill>
                  <a:srgbClr val="FFFFFF"/>
                </a:solidFill>
                <a:latin typeface="Times New Roman" panose="02020603050405020304" pitchFamily="18" charset="0"/>
                <a:cs typeface="Times New Roman" panose="02020603050405020304" pitchFamily="18" charset="0"/>
              </a:rPr>
              <a:t> </a:t>
            </a:r>
            <a:r>
              <a:rPr b="1" spc="-135" dirty="0">
                <a:solidFill>
                  <a:srgbClr val="FFFFFF"/>
                </a:solidFill>
                <a:latin typeface="Times New Roman" panose="02020603050405020304" pitchFamily="18" charset="0"/>
                <a:cs typeface="Times New Roman" panose="02020603050405020304" pitchFamily="18" charset="0"/>
              </a:rPr>
              <a:t>research-</a:t>
            </a:r>
            <a:r>
              <a:rPr b="1" spc="-145" dirty="0">
                <a:solidFill>
                  <a:srgbClr val="FFFFFF"/>
                </a:solidFill>
                <a:latin typeface="Times New Roman" panose="02020603050405020304" pitchFamily="18" charset="0"/>
                <a:cs typeface="Times New Roman" panose="02020603050405020304" pitchFamily="18" charset="0"/>
              </a:rPr>
              <a:t>oriented</a:t>
            </a:r>
            <a:r>
              <a:rPr b="1" spc="-35" dirty="0">
                <a:solidFill>
                  <a:srgbClr val="FFFFFF"/>
                </a:solidFill>
                <a:latin typeface="Times New Roman" panose="02020603050405020304" pitchFamily="18" charset="0"/>
                <a:cs typeface="Times New Roman" panose="02020603050405020304" pitchFamily="18" charset="0"/>
              </a:rPr>
              <a:t> </a:t>
            </a:r>
            <a:r>
              <a:rPr b="1" spc="-110" dirty="0">
                <a:solidFill>
                  <a:srgbClr val="FFFFFF"/>
                </a:solidFill>
                <a:latin typeface="Times New Roman" panose="02020603050405020304" pitchFamily="18" charset="0"/>
                <a:cs typeface="Times New Roman" panose="02020603050405020304" pitchFamily="18" charset="0"/>
              </a:rPr>
              <a:t>health </a:t>
            </a:r>
            <a:r>
              <a:rPr b="1" spc="-155" dirty="0">
                <a:solidFill>
                  <a:srgbClr val="FFFFFF"/>
                </a:solidFill>
                <a:latin typeface="Times New Roman" panose="02020603050405020304" pitchFamily="18" charset="0"/>
                <a:cs typeface="Times New Roman" panose="02020603050405020304" pitchFamily="18" charset="0"/>
              </a:rPr>
              <a:t>professional</a:t>
            </a:r>
            <a:r>
              <a:rPr b="1" spc="-70" dirty="0">
                <a:solidFill>
                  <a:srgbClr val="FFFFFF"/>
                </a:solidFill>
                <a:latin typeface="Times New Roman" panose="02020603050405020304" pitchFamily="18" charset="0"/>
                <a:cs typeface="Times New Roman" panose="02020603050405020304" pitchFamily="18" charset="0"/>
              </a:rPr>
              <a:t> </a:t>
            </a:r>
            <a:r>
              <a:rPr b="1" spc="-10" dirty="0">
                <a:solidFill>
                  <a:srgbClr val="FFFFFF"/>
                </a:solidFill>
                <a:latin typeface="Times New Roman" panose="02020603050405020304" pitchFamily="18" charset="0"/>
                <a:cs typeface="Times New Roman" panose="02020603050405020304" pitchFamily="18" charset="0"/>
              </a:rPr>
              <a:t>education</a:t>
            </a:r>
            <a:endParaRPr>
              <a:latin typeface="Times New Roman" panose="02020603050405020304" pitchFamily="18" charset="0"/>
              <a:cs typeface="Times New Roman" panose="02020603050405020304" pitchFamily="18" charset="0"/>
            </a:endParaRPr>
          </a:p>
          <a:p>
            <a:pPr marL="12700">
              <a:lnSpc>
                <a:spcPts val="1460"/>
              </a:lnSpc>
            </a:pPr>
            <a:r>
              <a:rPr b="1" spc="-220" dirty="0">
                <a:solidFill>
                  <a:srgbClr val="FFFFFF"/>
                </a:solidFill>
                <a:latin typeface="Times New Roman" panose="02020603050405020304" pitchFamily="18" charset="0"/>
                <a:cs typeface="Times New Roman" panose="02020603050405020304" pitchFamily="18" charset="0"/>
              </a:rPr>
              <a:t>Best</a:t>
            </a:r>
            <a:r>
              <a:rPr b="1" spc="-85" dirty="0">
                <a:solidFill>
                  <a:srgbClr val="FFFFFF"/>
                </a:solidFill>
                <a:latin typeface="Times New Roman" panose="02020603050405020304" pitchFamily="18" charset="0"/>
                <a:cs typeface="Times New Roman" panose="02020603050405020304" pitchFamily="18" charset="0"/>
              </a:rPr>
              <a:t> </a:t>
            </a:r>
            <a:r>
              <a:rPr b="1" spc="-140" dirty="0">
                <a:solidFill>
                  <a:srgbClr val="FFFFFF"/>
                </a:solidFill>
                <a:latin typeface="Times New Roman" panose="02020603050405020304" pitchFamily="18" charset="0"/>
                <a:cs typeface="Times New Roman" panose="02020603050405020304" pitchFamily="18" charset="0"/>
              </a:rPr>
              <a:t>possible</a:t>
            </a:r>
            <a:r>
              <a:rPr b="1" spc="-75" dirty="0">
                <a:solidFill>
                  <a:srgbClr val="FFFFFF"/>
                </a:solidFill>
                <a:latin typeface="Times New Roman" panose="02020603050405020304" pitchFamily="18" charset="0"/>
                <a:cs typeface="Times New Roman" panose="02020603050405020304" pitchFamily="18" charset="0"/>
              </a:rPr>
              <a:t> </a:t>
            </a:r>
            <a:r>
              <a:rPr b="1" spc="-145" dirty="0">
                <a:solidFill>
                  <a:srgbClr val="FFFFFF"/>
                </a:solidFill>
                <a:latin typeface="Times New Roman" panose="02020603050405020304" pitchFamily="18" charset="0"/>
                <a:cs typeface="Times New Roman" panose="02020603050405020304" pitchFamily="18" charset="0"/>
              </a:rPr>
              <a:t>patient</a:t>
            </a:r>
            <a:r>
              <a:rPr b="1" spc="-80" dirty="0">
                <a:solidFill>
                  <a:srgbClr val="FFFFFF"/>
                </a:solidFill>
                <a:latin typeface="Times New Roman" panose="02020603050405020304" pitchFamily="18" charset="0"/>
                <a:cs typeface="Times New Roman" panose="02020603050405020304" pitchFamily="18" charset="0"/>
              </a:rPr>
              <a:t> </a:t>
            </a:r>
            <a:r>
              <a:rPr b="1" spc="-20" dirty="0">
                <a:solidFill>
                  <a:srgbClr val="FFFFFF"/>
                </a:solidFill>
                <a:latin typeface="Times New Roman" panose="02020603050405020304" pitchFamily="18" charset="0"/>
                <a:cs typeface="Times New Roman" panose="02020603050405020304" pitchFamily="18" charset="0"/>
              </a:rPr>
              <a:t>care</a:t>
            </a:r>
            <a:endParaRPr>
              <a:latin typeface="Times New Roman" panose="02020603050405020304" pitchFamily="18" charset="0"/>
              <a:cs typeface="Times New Roman" panose="02020603050405020304" pitchFamily="18" charset="0"/>
            </a:endParaRPr>
          </a:p>
          <a:p>
            <a:pPr marL="12700" marR="393700">
              <a:lnSpc>
                <a:spcPts val="1580"/>
              </a:lnSpc>
              <a:spcBef>
                <a:spcPts val="180"/>
              </a:spcBef>
            </a:pPr>
            <a:r>
              <a:rPr b="1" spc="-150" dirty="0">
                <a:solidFill>
                  <a:srgbClr val="FFFFFF"/>
                </a:solidFill>
                <a:latin typeface="Times New Roman" panose="02020603050405020304" pitchFamily="18" charset="0"/>
                <a:cs typeface="Times New Roman" panose="02020603050405020304" pitchFamily="18" charset="0"/>
              </a:rPr>
              <a:t>Mutual</a:t>
            </a:r>
            <a:r>
              <a:rPr b="1" spc="-75" dirty="0">
                <a:solidFill>
                  <a:srgbClr val="FFFFFF"/>
                </a:solidFill>
                <a:latin typeface="Times New Roman" panose="02020603050405020304" pitchFamily="18" charset="0"/>
                <a:cs typeface="Times New Roman" panose="02020603050405020304" pitchFamily="18" charset="0"/>
              </a:rPr>
              <a:t> </a:t>
            </a:r>
            <a:r>
              <a:rPr b="1" spc="-130" dirty="0">
                <a:solidFill>
                  <a:srgbClr val="FFFFFF"/>
                </a:solidFill>
                <a:latin typeface="Times New Roman" panose="02020603050405020304" pitchFamily="18" charset="0"/>
                <a:cs typeface="Times New Roman" panose="02020603050405020304" pitchFamily="18" charset="0"/>
              </a:rPr>
              <a:t>respect,</a:t>
            </a:r>
            <a:r>
              <a:rPr b="1" spc="-75" dirty="0">
                <a:solidFill>
                  <a:srgbClr val="FFFFFF"/>
                </a:solidFill>
                <a:latin typeface="Times New Roman" panose="02020603050405020304" pitchFamily="18" charset="0"/>
                <a:cs typeface="Times New Roman" panose="02020603050405020304" pitchFamily="18" charset="0"/>
              </a:rPr>
              <a:t> </a:t>
            </a:r>
            <a:r>
              <a:rPr b="1" spc="-110" dirty="0">
                <a:solidFill>
                  <a:srgbClr val="FFFFFF"/>
                </a:solidFill>
                <a:latin typeface="Times New Roman" panose="02020603050405020304" pitchFamily="18" charset="0"/>
                <a:cs typeface="Times New Roman" panose="02020603050405020304" pitchFamily="18" charset="0"/>
              </a:rPr>
              <a:t>ethical</a:t>
            </a:r>
            <a:r>
              <a:rPr b="1" spc="-75" dirty="0">
                <a:solidFill>
                  <a:srgbClr val="FFFFFF"/>
                </a:solidFill>
                <a:latin typeface="Times New Roman" panose="02020603050405020304" pitchFamily="18" charset="0"/>
                <a:cs typeface="Times New Roman" panose="02020603050405020304" pitchFamily="18" charset="0"/>
              </a:rPr>
              <a:t> </a:t>
            </a:r>
            <a:r>
              <a:rPr b="1" spc="-90" dirty="0">
                <a:solidFill>
                  <a:srgbClr val="FFFFFF"/>
                </a:solidFill>
                <a:latin typeface="Times New Roman" panose="02020603050405020304" pitchFamily="18" charset="0"/>
                <a:cs typeface="Times New Roman" panose="02020603050405020304" pitchFamily="18" charset="0"/>
              </a:rPr>
              <a:t>practice</a:t>
            </a:r>
            <a:r>
              <a:rPr b="1" spc="-80" dirty="0">
                <a:solidFill>
                  <a:srgbClr val="FFFFFF"/>
                </a:solidFill>
                <a:latin typeface="Times New Roman" panose="02020603050405020304" pitchFamily="18" charset="0"/>
                <a:cs typeface="Times New Roman" panose="02020603050405020304" pitchFamily="18" charset="0"/>
              </a:rPr>
              <a:t> </a:t>
            </a:r>
            <a:r>
              <a:rPr b="1" spc="-160" dirty="0">
                <a:solidFill>
                  <a:srgbClr val="FFFFFF"/>
                </a:solidFill>
                <a:latin typeface="Times New Roman" panose="02020603050405020304" pitchFamily="18" charset="0"/>
                <a:cs typeface="Times New Roman" panose="02020603050405020304" pitchFamily="18" charset="0"/>
              </a:rPr>
              <a:t>of</a:t>
            </a:r>
            <a:r>
              <a:rPr b="1" spc="-70" dirty="0">
                <a:solidFill>
                  <a:srgbClr val="FFFFFF"/>
                </a:solidFill>
                <a:latin typeface="Times New Roman" panose="02020603050405020304" pitchFamily="18" charset="0"/>
                <a:cs typeface="Times New Roman" panose="02020603050405020304" pitchFamily="18" charset="0"/>
              </a:rPr>
              <a:t> </a:t>
            </a:r>
            <a:r>
              <a:rPr b="1" spc="-114" dirty="0">
                <a:solidFill>
                  <a:srgbClr val="FFFFFF"/>
                </a:solidFill>
                <a:latin typeface="Times New Roman" panose="02020603050405020304" pitchFamily="18" charset="0"/>
                <a:cs typeface="Times New Roman" panose="02020603050405020304" pitchFamily="18" charset="0"/>
              </a:rPr>
              <a:t>healthcare</a:t>
            </a:r>
            <a:r>
              <a:rPr b="1" spc="-80" dirty="0">
                <a:solidFill>
                  <a:srgbClr val="FFFFFF"/>
                </a:solidFill>
                <a:latin typeface="Times New Roman" panose="02020603050405020304" pitchFamily="18" charset="0"/>
                <a:cs typeface="Times New Roman" panose="02020603050405020304" pitchFamily="18" charset="0"/>
              </a:rPr>
              <a:t> </a:t>
            </a:r>
            <a:r>
              <a:rPr b="1" spc="-100" dirty="0">
                <a:solidFill>
                  <a:srgbClr val="FFFFFF"/>
                </a:solidFill>
                <a:latin typeface="Times New Roman" panose="02020603050405020304" pitchFamily="18" charset="0"/>
                <a:cs typeface="Times New Roman" panose="02020603050405020304" pitchFamily="18" charset="0"/>
              </a:rPr>
              <a:t>and</a:t>
            </a:r>
            <a:r>
              <a:rPr b="1" spc="-70" dirty="0">
                <a:solidFill>
                  <a:srgbClr val="FFFFFF"/>
                </a:solidFill>
                <a:latin typeface="Times New Roman" panose="02020603050405020304" pitchFamily="18" charset="0"/>
                <a:cs typeface="Times New Roman" panose="02020603050405020304" pitchFamily="18" charset="0"/>
              </a:rPr>
              <a:t> social </a:t>
            </a:r>
            <a:r>
              <a:rPr b="1" spc="-50" dirty="0">
                <a:solidFill>
                  <a:srgbClr val="FFFFFF"/>
                </a:solidFill>
                <a:latin typeface="Times New Roman" panose="02020603050405020304" pitchFamily="18" charset="0"/>
                <a:cs typeface="Times New Roman" panose="02020603050405020304" pitchFamily="18" charset="0"/>
              </a:rPr>
              <a:t>accountability.</a:t>
            </a:r>
            <a:endParaRPr>
              <a:latin typeface="Times New Roman" panose="02020603050405020304" pitchFamily="18" charset="0"/>
              <a:cs typeface="Times New Roman" panose="02020603050405020304" pitchFamily="18" charset="0"/>
            </a:endParaRPr>
          </a:p>
          <a:p>
            <a:pPr marL="12700">
              <a:lnSpc>
                <a:spcPct val="100000"/>
              </a:lnSpc>
              <a:spcBef>
                <a:spcPts val="1010"/>
              </a:spcBef>
            </a:pPr>
            <a:r>
              <a:rPr b="1" spc="-180" dirty="0">
                <a:solidFill>
                  <a:srgbClr val="0070C0"/>
                </a:solidFill>
                <a:latin typeface="Times New Roman" panose="02020603050405020304" pitchFamily="18" charset="0"/>
                <a:cs typeface="Times New Roman" panose="02020603050405020304" pitchFamily="18" charset="0"/>
              </a:rPr>
              <a:t>Vision</a:t>
            </a:r>
            <a:r>
              <a:rPr b="1" spc="-105" dirty="0">
                <a:solidFill>
                  <a:srgbClr val="0070C0"/>
                </a:solidFill>
                <a:latin typeface="Times New Roman" panose="02020603050405020304" pitchFamily="18" charset="0"/>
                <a:cs typeface="Times New Roman" panose="02020603050405020304" pitchFamily="18" charset="0"/>
              </a:rPr>
              <a:t> </a:t>
            </a:r>
            <a:r>
              <a:rPr b="1" spc="-114" dirty="0">
                <a:solidFill>
                  <a:srgbClr val="0070C0"/>
                </a:solidFill>
                <a:latin typeface="Times New Roman" panose="02020603050405020304" pitchFamily="18" charset="0"/>
                <a:cs typeface="Times New Roman" panose="02020603050405020304" pitchFamily="18" charset="0"/>
              </a:rPr>
              <a:t>and</a:t>
            </a:r>
            <a:r>
              <a:rPr b="1" spc="-100" dirty="0">
                <a:solidFill>
                  <a:srgbClr val="0070C0"/>
                </a:solidFill>
                <a:latin typeface="Times New Roman" panose="02020603050405020304" pitchFamily="18" charset="0"/>
                <a:cs typeface="Times New Roman" panose="02020603050405020304" pitchFamily="18" charset="0"/>
              </a:rPr>
              <a:t> </a:t>
            </a:r>
            <a:r>
              <a:rPr b="1" spc="-10" dirty="0">
                <a:solidFill>
                  <a:srgbClr val="0070C0"/>
                </a:solidFill>
                <a:latin typeface="Times New Roman" panose="02020603050405020304" pitchFamily="18" charset="0"/>
                <a:cs typeface="Times New Roman" panose="02020603050405020304" pitchFamily="18" charset="0"/>
              </a:rPr>
              <a:t>Values</a:t>
            </a:r>
            <a:endParaRPr>
              <a:latin typeface="Times New Roman" panose="02020603050405020304" pitchFamily="18" charset="0"/>
              <a:cs typeface="Times New Roman" panose="02020603050405020304" pitchFamily="18" charset="0"/>
            </a:endParaRPr>
          </a:p>
          <a:p>
            <a:pPr marL="12700">
              <a:lnSpc>
                <a:spcPct val="100000"/>
              </a:lnSpc>
              <a:spcBef>
                <a:spcPts val="630"/>
              </a:spcBef>
            </a:pPr>
            <a:r>
              <a:rPr b="1" spc="-165" dirty="0">
                <a:solidFill>
                  <a:srgbClr val="FFFFFF"/>
                </a:solidFill>
                <a:latin typeface="Times New Roman" panose="02020603050405020304" pitchFamily="18" charset="0"/>
                <a:cs typeface="Times New Roman" panose="02020603050405020304" pitchFamily="18" charset="0"/>
              </a:rPr>
              <a:t>Highly</a:t>
            </a:r>
            <a:r>
              <a:rPr b="1" spc="-75" dirty="0">
                <a:solidFill>
                  <a:srgbClr val="FFFFFF"/>
                </a:solidFill>
                <a:latin typeface="Times New Roman" panose="02020603050405020304" pitchFamily="18" charset="0"/>
                <a:cs typeface="Times New Roman" panose="02020603050405020304" pitchFamily="18" charset="0"/>
              </a:rPr>
              <a:t> </a:t>
            </a:r>
            <a:r>
              <a:rPr b="1" spc="-114" dirty="0">
                <a:solidFill>
                  <a:srgbClr val="FFFFFF"/>
                </a:solidFill>
                <a:latin typeface="Times New Roman" panose="02020603050405020304" pitchFamily="18" charset="0"/>
                <a:cs typeface="Times New Roman" panose="02020603050405020304" pitchFamily="18" charset="0"/>
              </a:rPr>
              <a:t>recognized</a:t>
            </a:r>
            <a:r>
              <a:rPr b="1" spc="-65" dirty="0">
                <a:solidFill>
                  <a:srgbClr val="FFFFFF"/>
                </a:solidFill>
                <a:latin typeface="Times New Roman" panose="02020603050405020304" pitchFamily="18" charset="0"/>
                <a:cs typeface="Times New Roman" panose="02020603050405020304" pitchFamily="18" charset="0"/>
              </a:rPr>
              <a:t> </a:t>
            </a:r>
            <a:r>
              <a:rPr b="1" spc="-100" dirty="0">
                <a:solidFill>
                  <a:srgbClr val="FFFFFF"/>
                </a:solidFill>
                <a:latin typeface="Times New Roman" panose="02020603050405020304" pitchFamily="18" charset="0"/>
                <a:cs typeface="Times New Roman" panose="02020603050405020304" pitchFamily="18" charset="0"/>
              </a:rPr>
              <a:t>and</a:t>
            </a:r>
            <a:r>
              <a:rPr b="1" spc="-65" dirty="0">
                <a:solidFill>
                  <a:srgbClr val="FFFFFF"/>
                </a:solidFill>
                <a:latin typeface="Times New Roman" panose="02020603050405020304" pitchFamily="18" charset="0"/>
                <a:cs typeface="Times New Roman" panose="02020603050405020304" pitchFamily="18" charset="0"/>
              </a:rPr>
              <a:t> </a:t>
            </a:r>
            <a:r>
              <a:rPr b="1" spc="-85" dirty="0">
                <a:solidFill>
                  <a:srgbClr val="FFFFFF"/>
                </a:solidFill>
                <a:latin typeface="Times New Roman" panose="02020603050405020304" pitchFamily="18" charset="0"/>
                <a:cs typeface="Times New Roman" panose="02020603050405020304" pitchFamily="18" charset="0"/>
              </a:rPr>
              <a:t>accredited</a:t>
            </a:r>
            <a:r>
              <a:rPr b="1" spc="-65" dirty="0">
                <a:solidFill>
                  <a:srgbClr val="FFFFFF"/>
                </a:solidFill>
                <a:latin typeface="Times New Roman" panose="02020603050405020304" pitchFamily="18" charset="0"/>
                <a:cs typeface="Times New Roman" panose="02020603050405020304" pitchFamily="18" charset="0"/>
              </a:rPr>
              <a:t> </a:t>
            </a:r>
            <a:r>
              <a:rPr b="1" spc="-125" dirty="0">
                <a:solidFill>
                  <a:srgbClr val="FFFFFF"/>
                </a:solidFill>
                <a:latin typeface="Times New Roman" panose="02020603050405020304" pitchFamily="18" charset="0"/>
                <a:cs typeface="Times New Roman" panose="02020603050405020304" pitchFamily="18" charset="0"/>
              </a:rPr>
              <a:t>centre</a:t>
            </a:r>
            <a:r>
              <a:rPr b="1" spc="-70" dirty="0">
                <a:solidFill>
                  <a:srgbClr val="FFFFFF"/>
                </a:solidFill>
                <a:latin typeface="Times New Roman" panose="02020603050405020304" pitchFamily="18" charset="0"/>
                <a:cs typeface="Times New Roman" panose="02020603050405020304" pitchFamily="18" charset="0"/>
              </a:rPr>
              <a:t> </a:t>
            </a:r>
            <a:r>
              <a:rPr b="1" spc="-160" dirty="0">
                <a:solidFill>
                  <a:srgbClr val="FFFFFF"/>
                </a:solidFill>
                <a:latin typeface="Times New Roman" panose="02020603050405020304" pitchFamily="18" charset="0"/>
                <a:cs typeface="Times New Roman" panose="02020603050405020304" pitchFamily="18" charset="0"/>
              </a:rPr>
              <a:t>of</a:t>
            </a:r>
            <a:r>
              <a:rPr b="1" spc="-65" dirty="0">
                <a:solidFill>
                  <a:srgbClr val="FFFFFF"/>
                </a:solidFill>
                <a:latin typeface="Times New Roman" panose="02020603050405020304" pitchFamily="18" charset="0"/>
                <a:cs typeface="Times New Roman" panose="02020603050405020304" pitchFamily="18" charset="0"/>
              </a:rPr>
              <a:t> </a:t>
            </a:r>
            <a:r>
              <a:rPr b="1" spc="-75" dirty="0">
                <a:solidFill>
                  <a:srgbClr val="FFFFFF"/>
                </a:solidFill>
                <a:latin typeface="Times New Roman" panose="02020603050405020304" pitchFamily="18" charset="0"/>
                <a:cs typeface="Times New Roman" panose="02020603050405020304" pitchFamily="18" charset="0"/>
              </a:rPr>
              <a:t>excellence</a:t>
            </a:r>
            <a:r>
              <a:rPr b="1" spc="-70" dirty="0">
                <a:solidFill>
                  <a:srgbClr val="FFFFFF"/>
                </a:solidFill>
                <a:latin typeface="Times New Roman" panose="02020603050405020304" pitchFamily="18" charset="0"/>
                <a:cs typeface="Times New Roman" panose="02020603050405020304" pitchFamily="18" charset="0"/>
              </a:rPr>
              <a:t> </a:t>
            </a:r>
            <a:r>
              <a:rPr b="1" spc="-25" dirty="0">
                <a:solidFill>
                  <a:srgbClr val="FFFFFF"/>
                </a:solidFill>
                <a:latin typeface="Times New Roman" panose="02020603050405020304" pitchFamily="18" charset="0"/>
                <a:cs typeface="Times New Roman" panose="02020603050405020304" pitchFamily="18" charset="0"/>
              </a:rPr>
              <a:t>in</a:t>
            </a:r>
            <a:endParaRPr>
              <a:latin typeface="Times New Roman" panose="02020603050405020304" pitchFamily="18" charset="0"/>
              <a:cs typeface="Times New Roman" panose="02020603050405020304" pitchFamily="18" charset="0"/>
            </a:endParaRPr>
          </a:p>
          <a:p>
            <a:pPr marL="12700" marR="511175">
              <a:lnSpc>
                <a:spcPts val="2880"/>
              </a:lnSpc>
              <a:spcBef>
                <a:spcPts val="185"/>
              </a:spcBef>
            </a:pPr>
            <a:r>
              <a:rPr b="1" spc="-70" dirty="0">
                <a:solidFill>
                  <a:srgbClr val="FFFFFF"/>
                </a:solidFill>
                <a:latin typeface="Times New Roman" panose="02020603050405020304" pitchFamily="18" charset="0"/>
                <a:cs typeface="Times New Roman" panose="02020603050405020304" pitchFamily="18" charset="0"/>
              </a:rPr>
              <a:t>Medical</a:t>
            </a:r>
            <a:r>
              <a:rPr b="1" spc="-55" dirty="0">
                <a:solidFill>
                  <a:srgbClr val="FFFFFF"/>
                </a:solidFill>
                <a:latin typeface="Times New Roman" panose="02020603050405020304" pitchFamily="18" charset="0"/>
                <a:cs typeface="Times New Roman" panose="02020603050405020304" pitchFamily="18" charset="0"/>
              </a:rPr>
              <a:t> </a:t>
            </a:r>
            <a:r>
              <a:rPr b="1" spc="-130" dirty="0">
                <a:solidFill>
                  <a:srgbClr val="FFFFFF"/>
                </a:solidFill>
                <a:latin typeface="Times New Roman" panose="02020603050405020304" pitchFamily="18" charset="0"/>
                <a:cs typeface="Times New Roman" panose="02020603050405020304" pitchFamily="18" charset="0"/>
              </a:rPr>
              <a:t>Education,</a:t>
            </a:r>
            <a:r>
              <a:rPr b="1" spc="-50" dirty="0">
                <a:solidFill>
                  <a:srgbClr val="FFFFFF"/>
                </a:solidFill>
                <a:latin typeface="Times New Roman" panose="02020603050405020304" pitchFamily="18" charset="0"/>
                <a:cs typeface="Times New Roman" panose="02020603050405020304" pitchFamily="18" charset="0"/>
              </a:rPr>
              <a:t> </a:t>
            </a:r>
            <a:r>
              <a:rPr b="1" spc="-180" dirty="0">
                <a:solidFill>
                  <a:srgbClr val="FFFFFF"/>
                </a:solidFill>
                <a:latin typeface="Times New Roman" panose="02020603050405020304" pitchFamily="18" charset="0"/>
                <a:cs typeface="Times New Roman" panose="02020603050405020304" pitchFamily="18" charset="0"/>
              </a:rPr>
              <a:t>using</a:t>
            </a:r>
            <a:r>
              <a:rPr b="1" spc="-45" dirty="0">
                <a:solidFill>
                  <a:srgbClr val="FFFFFF"/>
                </a:solidFill>
                <a:latin typeface="Times New Roman" panose="02020603050405020304" pitchFamily="18" charset="0"/>
                <a:cs typeface="Times New Roman" panose="02020603050405020304" pitchFamily="18" charset="0"/>
              </a:rPr>
              <a:t> </a:t>
            </a:r>
            <a:r>
              <a:rPr b="1" spc="-85" dirty="0">
                <a:solidFill>
                  <a:srgbClr val="FFFFFF"/>
                </a:solidFill>
                <a:latin typeface="Times New Roman" panose="02020603050405020304" pitchFamily="18" charset="0"/>
                <a:cs typeface="Times New Roman" panose="02020603050405020304" pitchFamily="18" charset="0"/>
              </a:rPr>
              <a:t>evidence-</a:t>
            </a:r>
            <a:r>
              <a:rPr b="1" spc="-100" dirty="0">
                <a:solidFill>
                  <a:srgbClr val="FFFFFF"/>
                </a:solidFill>
                <a:latin typeface="Times New Roman" panose="02020603050405020304" pitchFamily="18" charset="0"/>
                <a:cs typeface="Times New Roman" panose="02020603050405020304" pitchFamily="18" charset="0"/>
              </a:rPr>
              <a:t>based</a:t>
            </a:r>
            <a:r>
              <a:rPr b="1" spc="-50" dirty="0">
                <a:solidFill>
                  <a:srgbClr val="FFFFFF"/>
                </a:solidFill>
                <a:latin typeface="Times New Roman" panose="02020603050405020304" pitchFamily="18" charset="0"/>
                <a:cs typeface="Times New Roman" panose="02020603050405020304" pitchFamily="18" charset="0"/>
              </a:rPr>
              <a:t> </a:t>
            </a:r>
            <a:r>
              <a:rPr b="1" spc="-30" dirty="0">
                <a:solidFill>
                  <a:srgbClr val="FFFFFF"/>
                </a:solidFill>
                <a:latin typeface="Times New Roman" panose="02020603050405020304" pitchFamily="18" charset="0"/>
                <a:cs typeface="Times New Roman" panose="02020603050405020304" pitchFamily="18" charset="0"/>
              </a:rPr>
              <a:t>training </a:t>
            </a:r>
            <a:r>
              <a:rPr b="1" spc="-135" dirty="0">
                <a:solidFill>
                  <a:srgbClr val="FFFFFF"/>
                </a:solidFill>
                <a:latin typeface="Times New Roman" panose="02020603050405020304" pitchFamily="18" charset="0"/>
                <a:cs typeface="Times New Roman" panose="02020603050405020304" pitchFamily="18" charset="0"/>
              </a:rPr>
              <a:t>techniques</a:t>
            </a:r>
            <a:r>
              <a:rPr b="1" spc="-75" dirty="0">
                <a:solidFill>
                  <a:srgbClr val="FFFFFF"/>
                </a:solidFill>
                <a:latin typeface="Times New Roman" panose="02020603050405020304" pitchFamily="18" charset="0"/>
                <a:cs typeface="Times New Roman" panose="02020603050405020304" pitchFamily="18" charset="0"/>
              </a:rPr>
              <a:t> </a:t>
            </a:r>
            <a:r>
              <a:rPr b="1" spc="-210" dirty="0">
                <a:solidFill>
                  <a:srgbClr val="FFFFFF"/>
                </a:solidFill>
                <a:latin typeface="Times New Roman" panose="02020603050405020304" pitchFamily="18" charset="0"/>
                <a:cs typeface="Times New Roman" panose="02020603050405020304" pitchFamily="18" charset="0"/>
              </a:rPr>
              <a:t>for</a:t>
            </a:r>
            <a:r>
              <a:rPr b="1" spc="-65" dirty="0">
                <a:solidFill>
                  <a:srgbClr val="FFFFFF"/>
                </a:solidFill>
                <a:latin typeface="Times New Roman" panose="02020603050405020304" pitchFamily="18" charset="0"/>
                <a:cs typeface="Times New Roman" panose="02020603050405020304" pitchFamily="18" charset="0"/>
              </a:rPr>
              <a:t> </a:t>
            </a:r>
            <a:r>
              <a:rPr b="1" spc="-120" dirty="0">
                <a:solidFill>
                  <a:srgbClr val="FFFFFF"/>
                </a:solidFill>
                <a:latin typeface="Times New Roman" panose="02020603050405020304" pitchFamily="18" charset="0"/>
                <a:cs typeface="Times New Roman" panose="02020603050405020304" pitchFamily="18" charset="0"/>
              </a:rPr>
              <a:t>development</a:t>
            </a:r>
            <a:r>
              <a:rPr b="1" spc="-75" dirty="0">
                <a:solidFill>
                  <a:srgbClr val="FFFFFF"/>
                </a:solidFill>
                <a:latin typeface="Times New Roman" panose="02020603050405020304" pitchFamily="18" charset="0"/>
                <a:cs typeface="Times New Roman" panose="02020603050405020304" pitchFamily="18" charset="0"/>
              </a:rPr>
              <a:t> </a:t>
            </a:r>
            <a:r>
              <a:rPr b="1" spc="-160" dirty="0">
                <a:solidFill>
                  <a:srgbClr val="FFFFFF"/>
                </a:solidFill>
                <a:latin typeface="Times New Roman" panose="02020603050405020304" pitchFamily="18" charset="0"/>
                <a:cs typeface="Times New Roman" panose="02020603050405020304" pitchFamily="18" charset="0"/>
              </a:rPr>
              <a:t>of</a:t>
            </a:r>
            <a:r>
              <a:rPr b="1" spc="-65" dirty="0">
                <a:solidFill>
                  <a:srgbClr val="FFFFFF"/>
                </a:solidFill>
                <a:latin typeface="Times New Roman" panose="02020603050405020304" pitchFamily="18" charset="0"/>
                <a:cs typeface="Times New Roman" panose="02020603050405020304" pitchFamily="18" charset="0"/>
              </a:rPr>
              <a:t> </a:t>
            </a:r>
            <a:r>
              <a:rPr b="1" spc="-150" dirty="0">
                <a:solidFill>
                  <a:srgbClr val="FFFFFF"/>
                </a:solidFill>
                <a:latin typeface="Times New Roman" panose="02020603050405020304" pitchFamily="18" charset="0"/>
                <a:cs typeface="Times New Roman" panose="02020603050405020304" pitchFamily="18" charset="0"/>
              </a:rPr>
              <a:t>highly</a:t>
            </a:r>
            <a:r>
              <a:rPr b="1" spc="-75" dirty="0">
                <a:solidFill>
                  <a:srgbClr val="FFFFFF"/>
                </a:solidFill>
                <a:latin typeface="Times New Roman" panose="02020603050405020304" pitchFamily="18" charset="0"/>
                <a:cs typeface="Times New Roman" panose="02020603050405020304" pitchFamily="18" charset="0"/>
              </a:rPr>
              <a:t> </a:t>
            </a:r>
            <a:r>
              <a:rPr b="1" spc="-120" dirty="0">
                <a:solidFill>
                  <a:srgbClr val="FFFFFF"/>
                </a:solidFill>
                <a:latin typeface="Times New Roman" panose="02020603050405020304" pitchFamily="18" charset="0"/>
                <a:cs typeface="Times New Roman" panose="02020603050405020304" pitchFamily="18" charset="0"/>
              </a:rPr>
              <a:t>competent</a:t>
            </a:r>
            <a:r>
              <a:rPr b="1" spc="-70" dirty="0">
                <a:solidFill>
                  <a:srgbClr val="FFFFFF"/>
                </a:solidFill>
                <a:latin typeface="Times New Roman" panose="02020603050405020304" pitchFamily="18" charset="0"/>
                <a:cs typeface="Times New Roman" panose="02020603050405020304" pitchFamily="18" charset="0"/>
              </a:rPr>
              <a:t> </a:t>
            </a:r>
            <a:r>
              <a:rPr b="1" spc="-110" dirty="0">
                <a:solidFill>
                  <a:srgbClr val="FFFFFF"/>
                </a:solidFill>
                <a:latin typeface="Times New Roman" panose="02020603050405020304" pitchFamily="18" charset="0"/>
                <a:cs typeface="Times New Roman" panose="02020603050405020304" pitchFamily="18" charset="0"/>
              </a:rPr>
              <a:t>health</a:t>
            </a:r>
            <a:endParaRPr>
              <a:latin typeface="Times New Roman" panose="02020603050405020304" pitchFamily="18" charset="0"/>
              <a:cs typeface="Times New Roman" panose="02020603050405020304" pitchFamily="18" charset="0"/>
            </a:endParaRPr>
          </a:p>
          <a:p>
            <a:pPr marL="12700" marR="229870">
              <a:lnSpc>
                <a:spcPts val="2900"/>
              </a:lnSpc>
              <a:spcBef>
                <a:spcPts val="10"/>
              </a:spcBef>
            </a:pPr>
            <a:r>
              <a:rPr b="1" spc="-165" dirty="0">
                <a:solidFill>
                  <a:srgbClr val="FFFFFF"/>
                </a:solidFill>
                <a:latin typeface="Times New Roman" panose="02020603050405020304" pitchFamily="18" charset="0"/>
                <a:cs typeface="Times New Roman" panose="02020603050405020304" pitchFamily="18" charset="0"/>
              </a:rPr>
              <a:t>professionals,</a:t>
            </a:r>
            <a:r>
              <a:rPr b="1" spc="-55" dirty="0">
                <a:solidFill>
                  <a:srgbClr val="FFFFFF"/>
                </a:solidFill>
                <a:latin typeface="Times New Roman" panose="02020603050405020304" pitchFamily="18" charset="0"/>
                <a:cs typeface="Times New Roman" panose="02020603050405020304" pitchFamily="18" charset="0"/>
              </a:rPr>
              <a:t> </a:t>
            </a:r>
            <a:r>
              <a:rPr b="1" spc="-195" dirty="0">
                <a:solidFill>
                  <a:srgbClr val="FFFFFF"/>
                </a:solidFill>
                <a:latin typeface="Times New Roman" panose="02020603050405020304" pitchFamily="18" charset="0"/>
                <a:cs typeface="Times New Roman" panose="02020603050405020304" pitchFamily="18" charset="0"/>
              </a:rPr>
              <a:t>who</a:t>
            </a:r>
            <a:r>
              <a:rPr b="1" spc="-60" dirty="0">
                <a:solidFill>
                  <a:srgbClr val="FFFFFF"/>
                </a:solidFill>
                <a:latin typeface="Times New Roman" panose="02020603050405020304" pitchFamily="18" charset="0"/>
                <a:cs typeface="Times New Roman" panose="02020603050405020304" pitchFamily="18" charset="0"/>
              </a:rPr>
              <a:t> </a:t>
            </a:r>
            <a:r>
              <a:rPr b="1" spc="-125" dirty="0">
                <a:solidFill>
                  <a:srgbClr val="FFFFFF"/>
                </a:solidFill>
                <a:latin typeface="Times New Roman" panose="02020603050405020304" pitchFamily="18" charset="0"/>
                <a:cs typeface="Times New Roman" panose="02020603050405020304" pitchFamily="18" charset="0"/>
              </a:rPr>
              <a:t>are</a:t>
            </a:r>
            <a:r>
              <a:rPr b="1" spc="-60" dirty="0">
                <a:solidFill>
                  <a:srgbClr val="FFFFFF"/>
                </a:solidFill>
                <a:latin typeface="Times New Roman" panose="02020603050405020304" pitchFamily="18" charset="0"/>
                <a:cs typeface="Times New Roman" panose="02020603050405020304" pitchFamily="18" charset="0"/>
              </a:rPr>
              <a:t> </a:t>
            </a:r>
            <a:r>
              <a:rPr b="1" spc="-150" dirty="0">
                <a:solidFill>
                  <a:srgbClr val="FFFFFF"/>
                </a:solidFill>
                <a:latin typeface="Times New Roman" panose="02020603050405020304" pitchFamily="18" charset="0"/>
                <a:cs typeface="Times New Roman" panose="02020603050405020304" pitchFamily="18" charset="0"/>
              </a:rPr>
              <a:t>lifelong</a:t>
            </a:r>
            <a:r>
              <a:rPr b="1" spc="-50" dirty="0">
                <a:solidFill>
                  <a:srgbClr val="FFFFFF"/>
                </a:solidFill>
                <a:latin typeface="Times New Roman" panose="02020603050405020304" pitchFamily="18" charset="0"/>
                <a:cs typeface="Times New Roman" panose="02020603050405020304" pitchFamily="18" charset="0"/>
              </a:rPr>
              <a:t> </a:t>
            </a:r>
            <a:r>
              <a:rPr b="1" spc="-140" dirty="0">
                <a:solidFill>
                  <a:srgbClr val="FFFFFF"/>
                </a:solidFill>
                <a:latin typeface="Times New Roman" panose="02020603050405020304" pitchFamily="18" charset="0"/>
                <a:cs typeface="Times New Roman" panose="02020603050405020304" pitchFamily="18" charset="0"/>
              </a:rPr>
              <a:t>experiential</a:t>
            </a:r>
            <a:r>
              <a:rPr b="1" spc="-55" dirty="0">
                <a:solidFill>
                  <a:srgbClr val="FFFFFF"/>
                </a:solidFill>
                <a:latin typeface="Times New Roman" panose="02020603050405020304" pitchFamily="18" charset="0"/>
                <a:cs typeface="Times New Roman" panose="02020603050405020304" pitchFamily="18" charset="0"/>
              </a:rPr>
              <a:t> </a:t>
            </a:r>
            <a:r>
              <a:rPr b="1" spc="-150" dirty="0">
                <a:solidFill>
                  <a:srgbClr val="FFFFFF"/>
                </a:solidFill>
                <a:latin typeface="Times New Roman" panose="02020603050405020304" pitchFamily="18" charset="0"/>
                <a:cs typeface="Times New Roman" panose="02020603050405020304" pitchFamily="18" charset="0"/>
              </a:rPr>
              <a:t>learner</a:t>
            </a:r>
            <a:r>
              <a:rPr b="1" spc="-60" dirty="0">
                <a:solidFill>
                  <a:srgbClr val="FFFFFF"/>
                </a:solidFill>
                <a:latin typeface="Times New Roman" panose="02020603050405020304" pitchFamily="18" charset="0"/>
                <a:cs typeface="Times New Roman" panose="02020603050405020304" pitchFamily="18" charset="0"/>
              </a:rPr>
              <a:t> </a:t>
            </a:r>
            <a:r>
              <a:rPr b="1" spc="-100" dirty="0">
                <a:solidFill>
                  <a:srgbClr val="FFFFFF"/>
                </a:solidFill>
                <a:latin typeface="Times New Roman" panose="02020603050405020304" pitchFamily="18" charset="0"/>
                <a:cs typeface="Times New Roman" panose="02020603050405020304" pitchFamily="18" charset="0"/>
              </a:rPr>
              <a:t>and</a:t>
            </a:r>
            <a:r>
              <a:rPr b="1" spc="-50" dirty="0">
                <a:solidFill>
                  <a:srgbClr val="FFFFFF"/>
                </a:solidFill>
                <a:latin typeface="Times New Roman" panose="02020603050405020304" pitchFamily="18" charset="0"/>
                <a:cs typeface="Times New Roman" panose="02020603050405020304" pitchFamily="18" charset="0"/>
              </a:rPr>
              <a:t> </a:t>
            </a:r>
            <a:r>
              <a:rPr b="1" spc="-35" dirty="0">
                <a:solidFill>
                  <a:srgbClr val="FFFFFF"/>
                </a:solidFill>
                <a:latin typeface="Times New Roman" panose="02020603050405020304" pitchFamily="18" charset="0"/>
                <a:cs typeface="Times New Roman" panose="02020603050405020304" pitchFamily="18" charset="0"/>
              </a:rPr>
              <a:t>are </a:t>
            </a:r>
            <a:r>
              <a:rPr b="1" spc="-114" dirty="0">
                <a:solidFill>
                  <a:srgbClr val="FFFFFF"/>
                </a:solidFill>
                <a:latin typeface="Times New Roman" panose="02020603050405020304" pitchFamily="18" charset="0"/>
                <a:cs typeface="Times New Roman" panose="02020603050405020304" pitchFamily="18" charset="0"/>
              </a:rPr>
              <a:t>socially</a:t>
            </a:r>
            <a:r>
              <a:rPr b="1" spc="-75" dirty="0">
                <a:solidFill>
                  <a:srgbClr val="FFFFFF"/>
                </a:solidFill>
                <a:latin typeface="Times New Roman" panose="02020603050405020304" pitchFamily="18" charset="0"/>
                <a:cs typeface="Times New Roman" panose="02020603050405020304" pitchFamily="18" charset="0"/>
              </a:rPr>
              <a:t> </a:t>
            </a:r>
            <a:r>
              <a:rPr b="1" spc="-10" dirty="0">
                <a:solidFill>
                  <a:srgbClr val="FFFFFF"/>
                </a:solidFill>
                <a:latin typeface="Times New Roman" panose="02020603050405020304" pitchFamily="18" charset="0"/>
                <a:cs typeface="Times New Roman" panose="02020603050405020304" pitchFamily="18" charset="0"/>
              </a:rPr>
              <a:t>accountable.</a:t>
            </a:r>
            <a:endParaRPr>
              <a:latin typeface="Times New Roman" panose="02020603050405020304" pitchFamily="18" charset="0"/>
              <a:cs typeface="Times New Roman" panose="02020603050405020304" pitchFamily="18" charset="0"/>
            </a:endParaRPr>
          </a:p>
          <a:p>
            <a:pPr marL="12700">
              <a:lnSpc>
                <a:spcPct val="100000"/>
              </a:lnSpc>
              <a:spcBef>
                <a:spcPts val="120"/>
              </a:spcBef>
            </a:pPr>
            <a:r>
              <a:rPr b="1" spc="-10" dirty="0">
                <a:solidFill>
                  <a:srgbClr val="0070C0"/>
                </a:solidFill>
                <a:latin typeface="Times New Roman" panose="02020603050405020304" pitchFamily="18" charset="0"/>
                <a:cs typeface="Times New Roman" panose="02020603050405020304" pitchFamily="18" charset="0"/>
              </a:rPr>
              <a:t>Goals</a:t>
            </a:r>
            <a:endParaRPr>
              <a:latin typeface="Times New Roman" panose="02020603050405020304" pitchFamily="18" charset="0"/>
              <a:cs typeface="Times New Roman" panose="02020603050405020304" pitchFamily="18" charset="0"/>
            </a:endParaRPr>
          </a:p>
          <a:p>
            <a:pPr marL="12700" marR="5080">
              <a:lnSpc>
                <a:spcPct val="150600"/>
              </a:lnSpc>
              <a:spcBef>
                <a:spcPts val="380"/>
              </a:spcBef>
            </a:pPr>
            <a:r>
              <a:rPr b="1" spc="-225" dirty="0">
                <a:solidFill>
                  <a:srgbClr val="FFFFFF"/>
                </a:solidFill>
                <a:latin typeface="Times New Roman" panose="02020603050405020304" pitchFamily="18" charset="0"/>
                <a:cs typeface="Times New Roman" panose="02020603050405020304" pitchFamily="18" charset="0"/>
              </a:rPr>
              <a:t>The</a:t>
            </a:r>
            <a:r>
              <a:rPr b="1" spc="-60" dirty="0">
                <a:solidFill>
                  <a:srgbClr val="FFFFFF"/>
                </a:solidFill>
                <a:latin typeface="Times New Roman" panose="02020603050405020304" pitchFamily="18" charset="0"/>
                <a:cs typeface="Times New Roman" panose="02020603050405020304" pitchFamily="18" charset="0"/>
              </a:rPr>
              <a:t> </a:t>
            </a:r>
            <a:r>
              <a:rPr b="1" spc="-145" dirty="0">
                <a:solidFill>
                  <a:srgbClr val="FFFFFF"/>
                </a:solidFill>
                <a:latin typeface="Times New Roman" panose="02020603050405020304" pitchFamily="18" charset="0"/>
                <a:cs typeface="Times New Roman" panose="02020603050405020304" pitchFamily="18" charset="0"/>
              </a:rPr>
              <a:t>Undergraduate</a:t>
            </a:r>
            <a:r>
              <a:rPr b="1" spc="-60" dirty="0">
                <a:solidFill>
                  <a:srgbClr val="FFFFFF"/>
                </a:solidFill>
                <a:latin typeface="Times New Roman" panose="02020603050405020304" pitchFamily="18" charset="0"/>
                <a:cs typeface="Times New Roman" panose="02020603050405020304" pitchFamily="18" charset="0"/>
              </a:rPr>
              <a:t> </a:t>
            </a:r>
            <a:r>
              <a:rPr b="1" spc="-170" dirty="0">
                <a:solidFill>
                  <a:srgbClr val="FFFFFF"/>
                </a:solidFill>
                <a:latin typeface="Times New Roman" panose="02020603050405020304" pitchFamily="18" charset="0"/>
                <a:cs typeface="Times New Roman" panose="02020603050405020304" pitchFamily="18" charset="0"/>
              </a:rPr>
              <a:t>Integrated</a:t>
            </a:r>
            <a:r>
              <a:rPr b="1" spc="-55" dirty="0">
                <a:solidFill>
                  <a:srgbClr val="FFFFFF"/>
                </a:solidFill>
                <a:latin typeface="Times New Roman" panose="02020603050405020304" pitchFamily="18" charset="0"/>
                <a:cs typeface="Times New Roman" panose="02020603050405020304" pitchFamily="18" charset="0"/>
              </a:rPr>
              <a:t> </a:t>
            </a:r>
            <a:r>
              <a:rPr b="1" spc="-170" dirty="0">
                <a:solidFill>
                  <a:srgbClr val="FFFFFF"/>
                </a:solidFill>
                <a:latin typeface="Times New Roman" panose="02020603050405020304" pitchFamily="18" charset="0"/>
                <a:cs typeface="Times New Roman" panose="02020603050405020304" pitchFamily="18" charset="0"/>
              </a:rPr>
              <a:t>Learning</a:t>
            </a:r>
            <a:r>
              <a:rPr b="1" spc="-55" dirty="0">
                <a:solidFill>
                  <a:srgbClr val="FFFFFF"/>
                </a:solidFill>
                <a:latin typeface="Times New Roman" panose="02020603050405020304" pitchFamily="18" charset="0"/>
                <a:cs typeface="Times New Roman" panose="02020603050405020304" pitchFamily="18" charset="0"/>
              </a:rPr>
              <a:t> </a:t>
            </a:r>
            <a:r>
              <a:rPr b="1" spc="-180" dirty="0">
                <a:solidFill>
                  <a:srgbClr val="FFFFFF"/>
                </a:solidFill>
                <a:latin typeface="Times New Roman" panose="02020603050405020304" pitchFamily="18" charset="0"/>
                <a:cs typeface="Times New Roman" panose="02020603050405020304" pitchFamily="18" charset="0"/>
              </a:rPr>
              <a:t>Program</a:t>
            </a:r>
            <a:r>
              <a:rPr b="1" spc="-65" dirty="0">
                <a:solidFill>
                  <a:srgbClr val="FFFFFF"/>
                </a:solidFill>
                <a:latin typeface="Times New Roman" panose="02020603050405020304" pitchFamily="18" charset="0"/>
                <a:cs typeface="Times New Roman" panose="02020603050405020304" pitchFamily="18" charset="0"/>
              </a:rPr>
              <a:t> </a:t>
            </a:r>
            <a:r>
              <a:rPr b="1" spc="-210" dirty="0">
                <a:solidFill>
                  <a:srgbClr val="FFFFFF"/>
                </a:solidFill>
                <a:latin typeface="Times New Roman" panose="02020603050405020304" pitchFamily="18" charset="0"/>
                <a:cs typeface="Times New Roman" panose="02020603050405020304" pitchFamily="18" charset="0"/>
              </a:rPr>
              <a:t>is</a:t>
            </a:r>
            <a:r>
              <a:rPr b="1" spc="-65" dirty="0">
                <a:solidFill>
                  <a:srgbClr val="FFFFFF"/>
                </a:solidFill>
                <a:latin typeface="Times New Roman" panose="02020603050405020304" pitchFamily="18" charset="0"/>
                <a:cs typeface="Times New Roman" panose="02020603050405020304" pitchFamily="18" charset="0"/>
              </a:rPr>
              <a:t> </a:t>
            </a:r>
            <a:r>
              <a:rPr b="1" spc="-100" dirty="0">
                <a:solidFill>
                  <a:srgbClr val="FFFFFF"/>
                </a:solidFill>
                <a:latin typeface="Times New Roman" panose="02020603050405020304" pitchFamily="18" charset="0"/>
                <a:cs typeface="Times New Roman" panose="02020603050405020304" pitchFamily="18" charset="0"/>
              </a:rPr>
              <a:t>geared</a:t>
            </a:r>
            <a:r>
              <a:rPr b="1" spc="-50" dirty="0">
                <a:solidFill>
                  <a:srgbClr val="FFFFFF"/>
                </a:solidFill>
                <a:latin typeface="Times New Roman" panose="02020603050405020304" pitchFamily="18" charset="0"/>
                <a:cs typeface="Times New Roman" panose="02020603050405020304" pitchFamily="18" charset="0"/>
              </a:rPr>
              <a:t> </a:t>
            </a:r>
            <a:r>
              <a:rPr b="1" spc="-30" dirty="0">
                <a:solidFill>
                  <a:srgbClr val="FFFFFF"/>
                </a:solidFill>
                <a:latin typeface="Times New Roman" panose="02020603050405020304" pitchFamily="18" charset="0"/>
                <a:cs typeface="Times New Roman" panose="02020603050405020304" pitchFamily="18" charset="0"/>
              </a:rPr>
              <a:t>to </a:t>
            </a:r>
            <a:r>
              <a:rPr b="1" spc="-125" dirty="0">
                <a:solidFill>
                  <a:srgbClr val="FFFFFF"/>
                </a:solidFill>
                <a:latin typeface="Times New Roman" panose="02020603050405020304" pitchFamily="18" charset="0"/>
                <a:cs typeface="Times New Roman" panose="02020603050405020304" pitchFamily="18" charset="0"/>
              </a:rPr>
              <a:t>provide</a:t>
            </a:r>
            <a:r>
              <a:rPr b="1" spc="-80" dirty="0">
                <a:solidFill>
                  <a:srgbClr val="FFFFFF"/>
                </a:solidFill>
                <a:latin typeface="Times New Roman" panose="02020603050405020304" pitchFamily="18" charset="0"/>
                <a:cs typeface="Times New Roman" panose="02020603050405020304" pitchFamily="18" charset="0"/>
              </a:rPr>
              <a:t> </a:t>
            </a:r>
            <a:r>
              <a:rPr b="1" spc="-135" dirty="0">
                <a:solidFill>
                  <a:srgbClr val="FFFFFF"/>
                </a:solidFill>
                <a:latin typeface="Times New Roman" panose="02020603050405020304" pitchFamily="18" charset="0"/>
                <a:cs typeface="Times New Roman" panose="02020603050405020304" pitchFamily="18" charset="0"/>
              </a:rPr>
              <a:t>you</a:t>
            </a:r>
            <a:r>
              <a:rPr b="1" spc="-70" dirty="0">
                <a:solidFill>
                  <a:srgbClr val="FFFFFF"/>
                </a:solidFill>
                <a:latin typeface="Times New Roman" panose="02020603050405020304" pitchFamily="18" charset="0"/>
                <a:cs typeface="Times New Roman" panose="02020603050405020304" pitchFamily="18" charset="0"/>
              </a:rPr>
              <a:t> </a:t>
            </a:r>
            <a:r>
              <a:rPr b="1" spc="-235" dirty="0">
                <a:solidFill>
                  <a:srgbClr val="FFFFFF"/>
                </a:solidFill>
                <a:latin typeface="Times New Roman" panose="02020603050405020304" pitchFamily="18" charset="0"/>
                <a:cs typeface="Times New Roman" panose="02020603050405020304" pitchFamily="18" charset="0"/>
              </a:rPr>
              <a:t>with</a:t>
            </a:r>
            <a:r>
              <a:rPr b="1" spc="-75" dirty="0">
                <a:solidFill>
                  <a:srgbClr val="FFFFFF"/>
                </a:solidFill>
                <a:latin typeface="Times New Roman" panose="02020603050405020304" pitchFamily="18" charset="0"/>
                <a:cs typeface="Times New Roman" panose="02020603050405020304" pitchFamily="18" charset="0"/>
              </a:rPr>
              <a:t> </a:t>
            </a:r>
            <a:r>
              <a:rPr b="1" spc="-140" dirty="0">
                <a:solidFill>
                  <a:srgbClr val="FFFFFF"/>
                </a:solidFill>
                <a:latin typeface="Times New Roman" panose="02020603050405020304" pitchFamily="18" charset="0"/>
                <a:cs typeface="Times New Roman" panose="02020603050405020304" pitchFamily="18" charset="0"/>
              </a:rPr>
              <a:t>quality</a:t>
            </a:r>
            <a:r>
              <a:rPr b="1" spc="-80" dirty="0">
                <a:solidFill>
                  <a:srgbClr val="FFFFFF"/>
                </a:solidFill>
                <a:latin typeface="Times New Roman" panose="02020603050405020304" pitchFamily="18" charset="0"/>
                <a:cs typeface="Times New Roman" panose="02020603050405020304" pitchFamily="18" charset="0"/>
              </a:rPr>
              <a:t> </a:t>
            </a:r>
            <a:r>
              <a:rPr b="1" spc="-85" dirty="0">
                <a:solidFill>
                  <a:srgbClr val="FFFFFF"/>
                </a:solidFill>
                <a:latin typeface="Times New Roman" panose="02020603050405020304" pitchFamily="18" charset="0"/>
                <a:cs typeface="Times New Roman" panose="02020603050405020304" pitchFamily="18" charset="0"/>
              </a:rPr>
              <a:t>medical</a:t>
            </a:r>
            <a:r>
              <a:rPr b="1" spc="-75" dirty="0">
                <a:solidFill>
                  <a:srgbClr val="FFFFFF"/>
                </a:solidFill>
                <a:latin typeface="Times New Roman" panose="02020603050405020304" pitchFamily="18" charset="0"/>
                <a:cs typeface="Times New Roman" panose="02020603050405020304" pitchFamily="18" charset="0"/>
              </a:rPr>
              <a:t> </a:t>
            </a:r>
            <a:r>
              <a:rPr b="1" spc="-105" dirty="0">
                <a:solidFill>
                  <a:srgbClr val="FFFFFF"/>
                </a:solidFill>
                <a:latin typeface="Times New Roman" panose="02020603050405020304" pitchFamily="18" charset="0"/>
                <a:cs typeface="Times New Roman" panose="02020603050405020304" pitchFamily="18" charset="0"/>
              </a:rPr>
              <a:t>education</a:t>
            </a:r>
            <a:r>
              <a:rPr b="1" spc="-70" dirty="0">
                <a:solidFill>
                  <a:srgbClr val="FFFFFF"/>
                </a:solidFill>
                <a:latin typeface="Times New Roman" panose="02020603050405020304" pitchFamily="18" charset="0"/>
                <a:cs typeface="Times New Roman" panose="02020603050405020304" pitchFamily="18" charset="0"/>
              </a:rPr>
              <a:t> </a:t>
            </a:r>
            <a:r>
              <a:rPr b="1" spc="-185" dirty="0">
                <a:solidFill>
                  <a:srgbClr val="FFFFFF"/>
                </a:solidFill>
                <a:latin typeface="Times New Roman" panose="02020603050405020304" pitchFamily="18" charset="0"/>
                <a:cs typeface="Times New Roman" panose="02020603050405020304" pitchFamily="18" charset="0"/>
              </a:rPr>
              <a:t>in</a:t>
            </a:r>
            <a:r>
              <a:rPr b="1" spc="-75" dirty="0">
                <a:solidFill>
                  <a:srgbClr val="FFFFFF"/>
                </a:solidFill>
                <a:latin typeface="Times New Roman" panose="02020603050405020304" pitchFamily="18" charset="0"/>
                <a:cs typeface="Times New Roman" panose="02020603050405020304" pitchFamily="18" charset="0"/>
              </a:rPr>
              <a:t> </a:t>
            </a:r>
            <a:r>
              <a:rPr b="1" spc="-25" dirty="0">
                <a:solidFill>
                  <a:srgbClr val="FFFFFF"/>
                </a:solidFill>
                <a:latin typeface="Times New Roman" panose="02020603050405020304" pitchFamily="18" charset="0"/>
                <a:cs typeface="Times New Roman" panose="02020603050405020304" pitchFamily="18" charset="0"/>
              </a:rPr>
              <a:t>an </a:t>
            </a:r>
            <a:r>
              <a:rPr b="1" spc="-165" dirty="0">
                <a:solidFill>
                  <a:srgbClr val="FFFFFF"/>
                </a:solidFill>
                <a:latin typeface="Times New Roman" panose="02020603050405020304" pitchFamily="18" charset="0"/>
                <a:cs typeface="Times New Roman" panose="02020603050405020304" pitchFamily="18" charset="0"/>
              </a:rPr>
              <a:t>environment</a:t>
            </a:r>
            <a:r>
              <a:rPr b="1" spc="-70" dirty="0">
                <a:solidFill>
                  <a:srgbClr val="FFFFFF"/>
                </a:solidFill>
                <a:latin typeface="Times New Roman" panose="02020603050405020304" pitchFamily="18" charset="0"/>
                <a:cs typeface="Times New Roman" panose="02020603050405020304" pitchFamily="18" charset="0"/>
              </a:rPr>
              <a:t> </a:t>
            </a:r>
            <a:r>
              <a:rPr b="1" spc="-114" dirty="0">
                <a:solidFill>
                  <a:srgbClr val="FFFFFF"/>
                </a:solidFill>
                <a:latin typeface="Times New Roman" panose="02020603050405020304" pitchFamily="18" charset="0"/>
                <a:cs typeface="Times New Roman" panose="02020603050405020304" pitchFamily="18" charset="0"/>
              </a:rPr>
              <a:t>designed</a:t>
            </a:r>
            <a:r>
              <a:rPr b="1" spc="-55" dirty="0">
                <a:solidFill>
                  <a:srgbClr val="FFFFFF"/>
                </a:solidFill>
                <a:latin typeface="Times New Roman" panose="02020603050405020304" pitchFamily="18" charset="0"/>
                <a:cs typeface="Times New Roman" panose="02020603050405020304" pitchFamily="18" charset="0"/>
              </a:rPr>
              <a:t> </a:t>
            </a:r>
            <a:r>
              <a:rPr b="1" spc="-25" dirty="0">
                <a:solidFill>
                  <a:srgbClr val="FFFFFF"/>
                </a:solidFill>
                <a:latin typeface="Times New Roman" panose="02020603050405020304" pitchFamily="18" charset="0"/>
                <a:cs typeface="Times New Roman" panose="02020603050405020304" pitchFamily="18" charset="0"/>
              </a:rPr>
              <a:t>to:</a:t>
            </a:r>
            <a:endParaRPr>
              <a:latin typeface="Times New Roman" panose="02020603050405020304" pitchFamily="18" charset="0"/>
              <a:cs typeface="Times New Roman" panose="02020603050405020304" pitchFamily="18" charset="0"/>
            </a:endParaRPr>
          </a:p>
        </p:txBody>
      </p:sp>
      <p:pic>
        <p:nvPicPr>
          <p:cNvPr id="8" name="object 8"/>
          <p:cNvPicPr/>
          <p:nvPr/>
        </p:nvPicPr>
        <p:blipFill>
          <a:blip r:embed="rId2" cstate="print"/>
          <a:stretch>
            <a:fillRect/>
          </a:stretch>
        </p:blipFill>
        <p:spPr>
          <a:xfrm>
            <a:off x="1905000" y="3121025"/>
            <a:ext cx="2133600" cy="2216150"/>
          </a:xfrm>
          <a:prstGeom prst="rect">
            <a:avLst/>
          </a:prstGeom>
        </p:spPr>
      </p:pic>
    </p:spTree>
    <p:extLst>
      <p:ext uri="{BB962C8B-B14F-4D97-AF65-F5344CB8AC3E}">
        <p14:creationId xmlns:p14="http://schemas.microsoft.com/office/powerpoint/2010/main" val="321564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F178-9592-D59D-5F5A-88FAB1BF4ECD}"/>
              </a:ext>
            </a:extLst>
          </p:cNvPr>
          <p:cNvSpPr>
            <a:spLocks noGrp="1"/>
          </p:cNvSpPr>
          <p:nvPr>
            <p:ph type="title"/>
          </p:nvPr>
        </p:nvSpPr>
        <p:spPr/>
        <p:txBody>
          <a:bodyPr/>
          <a:lstStyle/>
          <a:p>
            <a:pPr algn="ctr"/>
            <a:r>
              <a:rPr lang="en-PK" dirty="0">
                <a:latin typeface="Times New Roman" panose="02020603050405020304" pitchFamily="18" charset="0"/>
                <a:cs typeface="Times New Roman" panose="02020603050405020304" pitchFamily="18" charset="0"/>
              </a:rPr>
              <a:t>Investigations</a:t>
            </a:r>
          </a:p>
        </p:txBody>
      </p:sp>
      <p:sp>
        <p:nvSpPr>
          <p:cNvPr id="3" name="Content Placeholder 2">
            <a:extLst>
              <a:ext uri="{FF2B5EF4-FFF2-40B4-BE49-F238E27FC236}">
                <a16:creationId xmlns:a16="http://schemas.microsoft.com/office/drawing/2014/main" id="{7BAC0944-0801-97C5-D024-AF9ABE63E699}"/>
              </a:ext>
            </a:extLst>
          </p:cNvPr>
          <p:cNvSpPr>
            <a:spLocks noGrp="1"/>
          </p:cNvSpPr>
          <p:nvPr>
            <p:ph idx="1"/>
          </p:nvPr>
        </p:nvSpPr>
        <p:spPr>
          <a:xfrm>
            <a:off x="1371600" y="2285999"/>
            <a:ext cx="9601200" cy="4332019"/>
          </a:xfrm>
        </p:spPr>
        <p:txBody>
          <a:bodyPr>
            <a:noAutofit/>
          </a:bodyPr>
          <a:lstStyle/>
          <a:p>
            <a:pPr algn="l">
              <a:buFont typeface="+mj-lt"/>
              <a:buAutoNum type="arabicPeriod"/>
            </a:pPr>
            <a:r>
              <a:rPr lang="en-GB" sz="1400" b="1" i="0" dirty="0">
                <a:solidFill>
                  <a:srgbClr val="0D0D0D"/>
                </a:solidFill>
                <a:effectLst/>
                <a:latin typeface="Times New Roman" panose="02020603050405020304" pitchFamily="18" charset="0"/>
                <a:cs typeface="Times New Roman" panose="02020603050405020304" pitchFamily="18" charset="0"/>
              </a:rPr>
              <a:t>Thyroid Function Tests (TFTs)</a:t>
            </a:r>
            <a:r>
              <a:rPr lang="en-GB" sz="14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400" b="0" i="0" dirty="0">
                <a:solidFill>
                  <a:srgbClr val="0D0D0D"/>
                </a:solidFill>
                <a:effectLst/>
                <a:latin typeface="Times New Roman" panose="02020603050405020304" pitchFamily="18" charset="0"/>
                <a:cs typeface="Times New Roman" panose="02020603050405020304" pitchFamily="18" charset="0"/>
              </a:rPr>
              <a:t>Blood tests to measure levels of thyroid hormones (T3, T4) and thyroid-stimulating hormone (TSH). Abnormal thyroid function may suggest certain thyroid disorders or cancers.</a:t>
            </a:r>
          </a:p>
          <a:p>
            <a:pPr algn="l">
              <a:buFont typeface="+mj-lt"/>
              <a:buAutoNum type="arabicPeriod"/>
            </a:pPr>
            <a:r>
              <a:rPr lang="en-GB" sz="1400" b="1" i="0" dirty="0">
                <a:solidFill>
                  <a:srgbClr val="0D0D0D"/>
                </a:solidFill>
                <a:effectLst/>
                <a:latin typeface="Times New Roman" panose="02020603050405020304" pitchFamily="18" charset="0"/>
                <a:cs typeface="Times New Roman" panose="02020603050405020304" pitchFamily="18" charset="0"/>
              </a:rPr>
              <a:t>Ultrasound Imaging</a:t>
            </a:r>
            <a:r>
              <a:rPr lang="en-GB" sz="14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400" b="0" i="0" dirty="0">
                <a:solidFill>
                  <a:srgbClr val="0D0D0D"/>
                </a:solidFill>
                <a:effectLst/>
                <a:latin typeface="Times New Roman" panose="02020603050405020304" pitchFamily="18" charset="0"/>
                <a:cs typeface="Times New Roman" panose="02020603050405020304" pitchFamily="18" charset="0"/>
              </a:rPr>
              <a:t>Thyroid ultrasound is a non-invasive imaging technique used to evaluate the size, shape, and texture of thyroid nodules. It can help determine whether a nodule is solid or cystic and assess for features suggestive of malignancy, such as irregular borders, microcalcifications, increased vascularity, or suspicious lymph nodes.</a:t>
            </a:r>
          </a:p>
          <a:p>
            <a:pPr algn="l">
              <a:buFont typeface="+mj-lt"/>
              <a:buAutoNum type="arabicPeriod"/>
            </a:pPr>
            <a:r>
              <a:rPr lang="en-GB" sz="1400" b="1" i="0" dirty="0">
                <a:solidFill>
                  <a:srgbClr val="0D0D0D"/>
                </a:solidFill>
                <a:effectLst/>
                <a:latin typeface="Times New Roman" panose="02020603050405020304" pitchFamily="18" charset="0"/>
                <a:cs typeface="Times New Roman" panose="02020603050405020304" pitchFamily="18" charset="0"/>
              </a:rPr>
              <a:t>Fine-Needle Aspiration (FNA) Biopsy</a:t>
            </a:r>
            <a:r>
              <a:rPr lang="en-GB" sz="14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400" b="0" i="0" dirty="0">
                <a:solidFill>
                  <a:srgbClr val="0D0D0D"/>
                </a:solidFill>
                <a:effectLst/>
                <a:latin typeface="Times New Roman" panose="02020603050405020304" pitchFamily="18" charset="0"/>
                <a:cs typeface="Times New Roman" panose="02020603050405020304" pitchFamily="18" charset="0"/>
              </a:rPr>
              <a:t>FNA biopsy involves using a thin needle to extract cells from the thyroid nodule for examination under a microscope. It is the most accurate method for determining whether a thyroid nodule is benign or malignant. The Bethesda System for Reporting Thyroid Cytopathology is often used to interpret FNA biopsy results.</a:t>
            </a:r>
          </a:p>
          <a:p>
            <a:pPr algn="l">
              <a:buFont typeface="+mj-lt"/>
              <a:buAutoNum type="arabicPeriod"/>
            </a:pPr>
            <a:r>
              <a:rPr lang="en-GB" sz="1400" b="1" i="0" dirty="0">
                <a:solidFill>
                  <a:srgbClr val="0D0D0D"/>
                </a:solidFill>
                <a:effectLst/>
                <a:latin typeface="Times New Roman" panose="02020603050405020304" pitchFamily="18" charset="0"/>
                <a:cs typeface="Times New Roman" panose="02020603050405020304" pitchFamily="18" charset="0"/>
              </a:rPr>
              <a:t>Thyroid Scan</a:t>
            </a:r>
            <a:r>
              <a:rPr lang="en-GB" sz="14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400" b="0" i="0" dirty="0">
                <a:solidFill>
                  <a:srgbClr val="0D0D0D"/>
                </a:solidFill>
                <a:effectLst/>
                <a:latin typeface="Times New Roman" panose="02020603050405020304" pitchFamily="18" charset="0"/>
                <a:cs typeface="Times New Roman" panose="02020603050405020304" pitchFamily="18" charset="0"/>
              </a:rPr>
              <a:t>A thyroid scan involves the administration of a radioactive tracer that is taken up by the thyroid gland. This scan can help evaluate the function and activity of thyroid nodules. It is typically used in conjunction with ultrasound and other tests to assess thyroid nodules.</a:t>
            </a:r>
          </a:p>
          <a:p>
            <a:endParaRPr lang="en-PK" sz="1400" dirty="0"/>
          </a:p>
        </p:txBody>
      </p:sp>
    </p:spTree>
    <p:extLst>
      <p:ext uri="{BB962C8B-B14F-4D97-AF65-F5344CB8AC3E}">
        <p14:creationId xmlns:p14="http://schemas.microsoft.com/office/powerpoint/2010/main" val="123951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32E45-A0DE-02AC-4968-DE128C1059C8}"/>
              </a:ext>
            </a:extLst>
          </p:cNvPr>
          <p:cNvSpPr>
            <a:spLocks noGrp="1"/>
          </p:cNvSpPr>
          <p:nvPr>
            <p:ph idx="1"/>
          </p:nvPr>
        </p:nvSpPr>
        <p:spPr>
          <a:xfrm>
            <a:off x="1371600" y="507175"/>
            <a:ext cx="9601200" cy="5360225"/>
          </a:xfrm>
        </p:spPr>
        <p:txBody>
          <a:bodyPr>
            <a:noAutofit/>
          </a:bodyPr>
          <a:lstStyle/>
          <a:p>
            <a:pPr algn="l">
              <a:buFont typeface="+mj-lt"/>
              <a:buAutoNum type="arabicPeriod"/>
            </a:pPr>
            <a:r>
              <a:rPr lang="en-GB" sz="1800" b="1" i="0" dirty="0">
                <a:solidFill>
                  <a:srgbClr val="0D0D0D"/>
                </a:solidFill>
                <a:effectLst/>
                <a:latin typeface="Times New Roman" panose="02020603050405020304" pitchFamily="18" charset="0"/>
                <a:cs typeface="Times New Roman" panose="02020603050405020304" pitchFamily="18" charset="0"/>
              </a:rPr>
              <a:t>Computed Tomography (CT) Scan</a:t>
            </a:r>
            <a:r>
              <a:rPr lang="en-GB" sz="18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800" b="0" i="0" dirty="0">
                <a:solidFill>
                  <a:srgbClr val="0D0D0D"/>
                </a:solidFill>
                <a:effectLst/>
                <a:latin typeface="Times New Roman" panose="02020603050405020304" pitchFamily="18" charset="0"/>
                <a:cs typeface="Times New Roman" panose="02020603050405020304" pitchFamily="18" charset="0"/>
              </a:rPr>
              <a:t>CT scans may be used to evaluate the extent of thyroid cancer spread beyond the thyroid gland, particularly into surrounding tissues such as the neck, trachea, or lymph nodes.</a:t>
            </a:r>
          </a:p>
          <a:p>
            <a:pPr algn="l">
              <a:buFont typeface="+mj-lt"/>
              <a:buAutoNum type="arabicPeriod"/>
            </a:pPr>
            <a:r>
              <a:rPr lang="en-GB" sz="1800" b="1" i="0" dirty="0">
                <a:solidFill>
                  <a:srgbClr val="0D0D0D"/>
                </a:solidFill>
                <a:effectLst/>
                <a:latin typeface="Times New Roman" panose="02020603050405020304" pitchFamily="18" charset="0"/>
                <a:cs typeface="Times New Roman" panose="02020603050405020304" pitchFamily="18" charset="0"/>
              </a:rPr>
              <a:t>Magnetic Resonance Imaging (MRI)</a:t>
            </a:r>
            <a:r>
              <a:rPr lang="en-GB" sz="18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800" b="0" i="0" dirty="0">
                <a:solidFill>
                  <a:srgbClr val="0D0D0D"/>
                </a:solidFill>
                <a:effectLst/>
                <a:latin typeface="Times New Roman" panose="02020603050405020304" pitchFamily="18" charset="0"/>
                <a:cs typeface="Times New Roman" panose="02020603050405020304" pitchFamily="18" charset="0"/>
              </a:rPr>
              <a:t>MRI may be used to provide detailed images of the thyroid gland and surrounding structures. It is particularly useful for evaluating invasion into adjacent soft tissues and for assessing the involvement of critical structures such as the trachea or </a:t>
            </a:r>
            <a:r>
              <a:rPr lang="en-GB" sz="1800" b="0" i="0" dirty="0" err="1">
                <a:solidFill>
                  <a:srgbClr val="0D0D0D"/>
                </a:solidFill>
                <a:effectLst/>
                <a:latin typeface="Times New Roman" panose="02020603050405020304" pitchFamily="18" charset="0"/>
                <a:cs typeface="Times New Roman" panose="02020603050405020304" pitchFamily="18" charset="0"/>
              </a:rPr>
              <a:t>esophagus</a:t>
            </a:r>
            <a:r>
              <a:rPr lang="en-GB" sz="1800" b="0" i="0" dirty="0">
                <a:solidFill>
                  <a:srgbClr val="0D0D0D"/>
                </a:solidFill>
                <a:effectLst/>
                <a:latin typeface="Times New Roman" panose="02020603050405020304" pitchFamily="18" charset="0"/>
                <a:cs typeface="Times New Roman" panose="02020603050405020304" pitchFamily="18" charset="0"/>
              </a:rPr>
              <a:t>.</a:t>
            </a:r>
          </a:p>
          <a:p>
            <a:pPr algn="l">
              <a:buFont typeface="+mj-lt"/>
              <a:buAutoNum type="arabicPeriod"/>
            </a:pPr>
            <a:r>
              <a:rPr lang="en-GB" sz="1800" b="1" i="0" dirty="0">
                <a:solidFill>
                  <a:srgbClr val="0D0D0D"/>
                </a:solidFill>
                <a:effectLst/>
                <a:latin typeface="Times New Roman" panose="02020603050405020304" pitchFamily="18" charset="0"/>
                <a:cs typeface="Times New Roman" panose="02020603050405020304" pitchFamily="18" charset="0"/>
              </a:rPr>
              <a:t>Positron Emission Tomography (PET) Scan</a:t>
            </a:r>
            <a:r>
              <a:rPr lang="en-GB" sz="18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800" b="0" i="0" dirty="0">
                <a:solidFill>
                  <a:srgbClr val="0D0D0D"/>
                </a:solidFill>
                <a:effectLst/>
                <a:latin typeface="Times New Roman" panose="02020603050405020304" pitchFamily="18" charset="0"/>
                <a:cs typeface="Times New Roman" panose="02020603050405020304" pitchFamily="18" charset="0"/>
              </a:rPr>
              <a:t>PET scans may be used in cases of suspected metastatic thyroid cancer to detect distant spread of the disease to other organs such as the lungs, bones, or distant lymph nodes.</a:t>
            </a:r>
          </a:p>
          <a:p>
            <a:pPr algn="l">
              <a:buFont typeface="+mj-lt"/>
              <a:buAutoNum type="arabicPeriod"/>
            </a:pPr>
            <a:r>
              <a:rPr lang="en-GB" sz="1800" b="1" i="0" dirty="0">
                <a:solidFill>
                  <a:srgbClr val="0D0D0D"/>
                </a:solidFill>
                <a:effectLst/>
                <a:latin typeface="Times New Roman" panose="02020603050405020304" pitchFamily="18" charset="0"/>
                <a:cs typeface="Times New Roman" panose="02020603050405020304" pitchFamily="18" charset="0"/>
              </a:rPr>
              <a:t>Genetic Testing</a:t>
            </a:r>
            <a:r>
              <a:rPr lang="en-GB" sz="1800" b="0" i="0" dirty="0">
                <a:solidFill>
                  <a:srgbClr val="0D0D0D"/>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GB" sz="1800" b="0" i="0" dirty="0">
                <a:solidFill>
                  <a:srgbClr val="0D0D0D"/>
                </a:solidFill>
                <a:effectLst/>
                <a:latin typeface="Times New Roman" panose="02020603050405020304" pitchFamily="18" charset="0"/>
                <a:cs typeface="Times New Roman" panose="02020603050405020304" pitchFamily="18" charset="0"/>
              </a:rPr>
              <a:t>Molecular testing may be performed on thyroid biopsy samples to assess for specific genetic mutations associated with thyroid cancer, such as BRAF, RET, or RAS mutations. This information can help guide treatment decisions and prognosis.</a:t>
            </a:r>
          </a:p>
          <a:p>
            <a:endParaRPr lang="en-PK"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20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7562-6BCD-CBF6-3C86-788526E266F4}"/>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9B79FC19-98BB-F9F3-6E70-C5E88BE48070}"/>
              </a:ext>
            </a:extLst>
          </p:cNvPr>
          <p:cNvPicPr>
            <a:picLocks noGrp="1" noChangeAspect="1"/>
          </p:cNvPicPr>
          <p:nvPr>
            <p:ph idx="1"/>
          </p:nvPr>
        </p:nvPicPr>
        <p:blipFill>
          <a:blip r:embed="rId2"/>
          <a:stretch>
            <a:fillRect/>
          </a:stretch>
        </p:blipFill>
        <p:spPr>
          <a:xfrm>
            <a:off x="512956" y="195572"/>
            <a:ext cx="10515600" cy="6491945"/>
          </a:xfrm>
          <a:prstGeom prst="rect">
            <a:avLst/>
          </a:prstGeom>
        </p:spPr>
      </p:pic>
    </p:spTree>
    <p:extLst>
      <p:ext uri="{BB962C8B-B14F-4D97-AF65-F5344CB8AC3E}">
        <p14:creationId xmlns:p14="http://schemas.microsoft.com/office/powerpoint/2010/main" val="162542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632D-F67F-2757-92B1-82188F8A6B69}"/>
              </a:ext>
            </a:extLst>
          </p:cNvPr>
          <p:cNvSpPr>
            <a:spLocks noGrp="1"/>
          </p:cNvSpPr>
          <p:nvPr>
            <p:ph type="title"/>
          </p:nvPr>
        </p:nvSpPr>
        <p:spPr/>
        <p:txBody>
          <a:bodyPr/>
          <a:lstStyle/>
          <a:p>
            <a:endParaRPr lang="en-PK"/>
          </a:p>
        </p:txBody>
      </p:sp>
      <p:pic>
        <p:nvPicPr>
          <p:cNvPr id="4098" name="Picture 2" descr="The Radiology Assistant : Cervical Lymph Node Map">
            <a:extLst>
              <a:ext uri="{FF2B5EF4-FFF2-40B4-BE49-F238E27FC236}">
                <a16:creationId xmlns:a16="http://schemas.microsoft.com/office/drawing/2014/main" id="{FE69F812-E331-3626-DE17-30C6807FEB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919" y="87200"/>
            <a:ext cx="9098296" cy="693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3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A40F-AC7F-921B-9140-996E906FAEE5}"/>
              </a:ext>
            </a:extLst>
          </p:cNvPr>
          <p:cNvSpPr>
            <a:spLocks noGrp="1"/>
          </p:cNvSpPr>
          <p:nvPr>
            <p:ph type="title"/>
          </p:nvPr>
        </p:nvSpPr>
        <p:spPr/>
        <p:txBody>
          <a:bodyPr/>
          <a:lstStyle/>
          <a:p>
            <a:endParaRPr lang="en-PK"/>
          </a:p>
        </p:txBody>
      </p:sp>
      <p:pic>
        <p:nvPicPr>
          <p:cNvPr id="7170" name="Picture 2">
            <a:extLst>
              <a:ext uri="{FF2B5EF4-FFF2-40B4-BE49-F238E27FC236}">
                <a16:creationId xmlns:a16="http://schemas.microsoft.com/office/drawing/2014/main" id="{1C6C33F8-0DEB-796B-FC3B-D09A08AB4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375" y="637777"/>
            <a:ext cx="9372600" cy="585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7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950E-8496-BE60-61D1-990B8B9A5DD3}"/>
              </a:ext>
            </a:extLst>
          </p:cNvPr>
          <p:cNvSpPr>
            <a:spLocks noGrp="1"/>
          </p:cNvSpPr>
          <p:nvPr>
            <p:ph type="title"/>
          </p:nvPr>
        </p:nvSpPr>
        <p:spPr>
          <a:xfrm>
            <a:off x="8471424" y="1110882"/>
            <a:ext cx="3053039" cy="1060817"/>
          </a:xfrm>
        </p:spPr>
        <p:txBody>
          <a:bodyPr anchor="b">
            <a:normAutofit/>
          </a:bodyPr>
          <a:lstStyle/>
          <a:p>
            <a:r>
              <a:rPr lang="en-US" sz="2800" dirty="0"/>
              <a:t>UMER MODEL</a:t>
            </a:r>
          </a:p>
        </p:txBody>
      </p:sp>
      <p:pic>
        <p:nvPicPr>
          <p:cNvPr id="4" name="Content Placeholder 3">
            <a:extLst>
              <a:ext uri="{FF2B5EF4-FFF2-40B4-BE49-F238E27FC236}">
                <a16:creationId xmlns:a16="http://schemas.microsoft.com/office/drawing/2014/main" id="{2E1680DC-5E3E-214B-8330-FDFCCC76ADD4}"/>
              </a:ext>
            </a:extLst>
          </p:cNvPr>
          <p:cNvPicPr>
            <a:picLocks noChangeAspect="1"/>
          </p:cNvPicPr>
          <p:nvPr/>
        </p:nvPicPr>
        <p:blipFill>
          <a:blip r:embed="rId2"/>
          <a:stretch>
            <a:fillRect/>
          </a:stretch>
        </p:blipFill>
        <p:spPr>
          <a:xfrm>
            <a:off x="634275" y="936239"/>
            <a:ext cx="6900380" cy="4985522"/>
          </a:xfrm>
          <a:prstGeom prst="rect">
            <a:avLst/>
          </a:prstGeom>
        </p:spPr>
      </p:pic>
      <p:sp>
        <p:nvSpPr>
          <p:cNvPr id="8" name="Content Placeholder 7">
            <a:extLst>
              <a:ext uri="{FF2B5EF4-FFF2-40B4-BE49-F238E27FC236}">
                <a16:creationId xmlns:a16="http://schemas.microsoft.com/office/drawing/2014/main" id="{EBD81D0D-A78B-D8CD-C63C-BE2FCA946685}"/>
              </a:ext>
            </a:extLst>
          </p:cNvPr>
          <p:cNvSpPr>
            <a:spLocks noGrp="1"/>
          </p:cNvSpPr>
          <p:nvPr>
            <p:ph idx="1"/>
          </p:nvPr>
        </p:nvSpPr>
        <p:spPr>
          <a:xfrm>
            <a:off x="8471423" y="2286000"/>
            <a:ext cx="3053039" cy="3931920"/>
          </a:xfrm>
        </p:spPr>
        <p:txBody>
          <a:bodyPr>
            <a:normAutofit/>
          </a:bodyPr>
          <a:lstStyle/>
          <a:p>
            <a:endParaRPr lang="en-US" sz="1600"/>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18497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A3A7-9271-72AC-4BCA-3DC534F26E07}"/>
              </a:ext>
            </a:extLst>
          </p:cNvPr>
          <p:cNvSpPr>
            <a:spLocks noGrp="1"/>
          </p:cNvSpPr>
          <p:nvPr>
            <p:ph type="title"/>
          </p:nvPr>
        </p:nvSpPr>
        <p:spPr>
          <a:xfrm>
            <a:off x="1371600" y="574469"/>
            <a:ext cx="9601200" cy="1485900"/>
          </a:xfrm>
        </p:spPr>
        <p:txBody>
          <a:bodyPr/>
          <a:lstStyle/>
          <a:p>
            <a:r>
              <a:rPr lang="en-PK" b="1" dirty="0">
                <a:latin typeface="Times New Roman" panose="02020603050405020304" pitchFamily="18" charset="0"/>
                <a:cs typeface="Times New Roman" panose="02020603050405020304" pitchFamily="18" charset="0"/>
              </a:rPr>
              <a:t>Learning objectives</a:t>
            </a:r>
          </a:p>
        </p:txBody>
      </p:sp>
      <p:sp>
        <p:nvSpPr>
          <p:cNvPr id="3" name="Content Placeholder 2">
            <a:extLst>
              <a:ext uri="{FF2B5EF4-FFF2-40B4-BE49-F238E27FC236}">
                <a16:creationId xmlns:a16="http://schemas.microsoft.com/office/drawing/2014/main" id="{ED9A7E9B-0C91-A273-38C6-D2F1E921B438}"/>
              </a:ext>
            </a:extLst>
          </p:cNvPr>
          <p:cNvSpPr>
            <a:spLocks noGrp="1"/>
          </p:cNvSpPr>
          <p:nvPr>
            <p:ph idx="1"/>
          </p:nvPr>
        </p:nvSpPr>
        <p:spPr>
          <a:xfrm>
            <a:off x="853539" y="1818410"/>
            <a:ext cx="10304318" cy="4205844"/>
          </a:xfrm>
        </p:spPr>
        <p:txBody>
          <a:bodyPr>
            <a:normAutofit/>
          </a:bodyPr>
          <a:lstStyle/>
          <a:p>
            <a:pPr algn="l">
              <a:buFont typeface="Arial" panose="020B0604020202020204" pitchFamily="34" charset="0"/>
              <a:buChar char="•"/>
            </a:pPr>
            <a:endParaRPr lang="en-GB" dirty="0"/>
          </a:p>
          <a:p>
            <a:pPr algn="l">
              <a:lnSpc>
                <a:spcPct val="15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Brief overview of neck masses</a:t>
            </a:r>
          </a:p>
          <a:p>
            <a:pPr algn="l">
              <a:lnSpc>
                <a:spcPct val="15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Emphasize the importance of understanding malignant masses that exhibit movement upon swallowing</a:t>
            </a:r>
          </a:p>
          <a:p>
            <a:pPr algn="l">
              <a:lnSpc>
                <a:spcPct val="15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Highlight the significance of early detection and proper management</a:t>
            </a:r>
          </a:p>
          <a:p>
            <a:pPr marL="0" indent="0">
              <a:buNone/>
            </a:pPr>
            <a:endParaRPr lang="en-PK" dirty="0"/>
          </a:p>
        </p:txBody>
      </p:sp>
    </p:spTree>
    <p:extLst>
      <p:ext uri="{BB962C8B-B14F-4D97-AF65-F5344CB8AC3E}">
        <p14:creationId xmlns:p14="http://schemas.microsoft.com/office/powerpoint/2010/main" val="363293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2A911-715E-F15C-6608-D7E2A4C21052}"/>
              </a:ext>
            </a:extLst>
          </p:cNvPr>
          <p:cNvSpPr txBox="1"/>
          <p:nvPr/>
        </p:nvSpPr>
        <p:spPr>
          <a:xfrm>
            <a:off x="2137144" y="701748"/>
            <a:ext cx="9260958" cy="6130974"/>
          </a:xfrm>
          <a:prstGeom prst="rect">
            <a:avLst/>
          </a:prstGeom>
          <a:noFill/>
        </p:spPr>
        <p:txBody>
          <a:bodyPr wrap="square">
            <a:spAutoFit/>
          </a:bodyPr>
          <a:lstStyle/>
          <a:p>
            <a:pPr>
              <a:lnSpc>
                <a:spcPct val="150000"/>
              </a:lnSpc>
            </a:pPr>
            <a:r>
              <a:rPr lang="en-US" sz="2400" b="1" i="0" u="sng">
                <a:solidFill>
                  <a:srgbClr val="222222"/>
                </a:solidFill>
                <a:effectLst/>
                <a:latin typeface="Times New Roman" panose="02020603050405020304" pitchFamily="18" charset="0"/>
                <a:cs typeface="Times New Roman" panose="02020603050405020304" pitchFamily="18" charset="0"/>
              </a:rPr>
              <a:t>CASE:</a:t>
            </a:r>
            <a:r>
              <a:rPr lang="en-US" sz="2400" i="0">
                <a:solidFill>
                  <a:srgbClr val="222222"/>
                </a:solidFill>
                <a:effectLst/>
                <a:latin typeface="Times New Roman" panose="02020603050405020304" pitchFamily="18" charset="0"/>
                <a:cs typeface="Times New Roman" panose="02020603050405020304" pitchFamily="18" charset="0"/>
              </a:rPr>
              <a:t> </a:t>
            </a:r>
            <a:r>
              <a:rPr lang="en-GB" sz="2000" b="0" i="0">
                <a:solidFill>
                  <a:srgbClr val="222222"/>
                </a:solidFill>
                <a:effectLst/>
                <a:latin typeface="Times New Roman" panose="02020603050405020304" pitchFamily="18" charset="0"/>
                <a:cs typeface="Times New Roman" panose="02020603050405020304" pitchFamily="18" charset="0"/>
              </a:rPr>
              <a:t>A </a:t>
            </a:r>
            <a:r>
              <a:rPr lang="en-GB" sz="2000" b="0" i="0" dirty="0">
                <a:solidFill>
                  <a:srgbClr val="222222"/>
                </a:solidFill>
                <a:effectLst/>
                <a:latin typeface="Times New Roman" panose="02020603050405020304" pitchFamily="18" charset="0"/>
                <a:cs typeface="Times New Roman" panose="02020603050405020304" pitchFamily="18" charset="0"/>
              </a:rPr>
              <a:t>53-year-old woman is referred to your clinic with a chief complaint of a neck mass and a hoarse voice. She sought care after feeling a lump in the lower anterior neck, just right of the midline. She complains of a sensation of neck tightness, especially when lying supine. She denies any voice changes, difficulty swallowing, or pain. She denies exposure to ionizing radiation. She takes no medications and has no known drug allergies. Her social history is negative for tobacco and alcohol use. She does not have a family history of neck </a:t>
            </a:r>
            <a:r>
              <a:rPr lang="en-GB" sz="2000" b="0" i="0" dirty="0" err="1">
                <a:solidFill>
                  <a:srgbClr val="222222"/>
                </a:solidFill>
                <a:effectLst/>
                <a:latin typeface="Times New Roman" panose="02020603050405020304" pitchFamily="18" charset="0"/>
                <a:cs typeface="Times New Roman" panose="02020603050405020304" pitchFamily="18" charset="0"/>
              </a:rPr>
              <a:t>tumors</a:t>
            </a:r>
            <a:r>
              <a:rPr lang="en-GB" sz="2000" b="0" i="0" dirty="0">
                <a:solidFill>
                  <a:srgbClr val="222222"/>
                </a:solidFill>
                <a:effectLst/>
                <a:latin typeface="Times New Roman" panose="02020603050405020304" pitchFamily="18" charset="0"/>
                <a:cs typeface="Times New Roman" panose="02020603050405020304" pitchFamily="18" charset="0"/>
              </a:rPr>
              <a:t> or thyroid problems. On physical exam, she is a well-nourished normal adult female with a solitary, 2 cm nodule in the right lobe of the thyroid that moves with swallowing. There is no associated cervical adenopathy. laboratory tests demonstrate a thyroid-stimulating hormone (TSH) of 2 </a:t>
            </a:r>
            <a:r>
              <a:rPr lang="en-GB" sz="2000" b="0" i="0" dirty="0" err="1">
                <a:solidFill>
                  <a:srgbClr val="222222"/>
                </a:solidFill>
                <a:effectLst/>
                <a:latin typeface="Times New Roman" panose="02020603050405020304" pitchFamily="18" charset="0"/>
                <a:cs typeface="Times New Roman" panose="02020603050405020304" pitchFamily="18" charset="0"/>
              </a:rPr>
              <a:t>mIU</a:t>
            </a:r>
            <a:r>
              <a:rPr lang="en-GB" sz="2000" b="0" i="0" dirty="0">
                <a:solidFill>
                  <a:srgbClr val="222222"/>
                </a:solidFill>
                <a:effectLst/>
                <a:latin typeface="Times New Roman" panose="02020603050405020304" pitchFamily="18" charset="0"/>
                <a:cs typeface="Times New Roman" panose="02020603050405020304" pitchFamily="18" charset="0"/>
              </a:rPr>
              <a:t>/L (normal 0.4–4 </a:t>
            </a:r>
            <a:r>
              <a:rPr lang="en-GB" sz="2000" b="0" i="0" dirty="0" err="1">
                <a:solidFill>
                  <a:srgbClr val="222222"/>
                </a:solidFill>
                <a:effectLst/>
                <a:latin typeface="Times New Roman" panose="02020603050405020304" pitchFamily="18" charset="0"/>
                <a:cs typeface="Times New Roman" panose="02020603050405020304" pitchFamily="18" charset="0"/>
              </a:rPr>
              <a:t>mIU</a:t>
            </a:r>
            <a:r>
              <a:rPr lang="en-GB" sz="2000" b="0" i="0" dirty="0">
                <a:solidFill>
                  <a:srgbClr val="222222"/>
                </a:solidFill>
                <a:effectLst/>
                <a:latin typeface="Times New Roman" panose="02020603050405020304" pitchFamily="18" charset="0"/>
                <a:cs typeface="Times New Roman" panose="02020603050405020304" pitchFamily="18" charset="0"/>
              </a:rPr>
              <a:t>/L) and normal serum free thyroxine (T4) and free triiodothyronine (T3) levels. An ultrasound confirms the presence of a roughly spherical, well-demarcated 2 cm nodule in the right lobe of the thyroid and normal cervical lymph nodes.</a:t>
            </a:r>
            <a:endParaRPr lang="en-P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51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253B-23F7-BB76-ACFB-324EEEB1FA3F}"/>
              </a:ext>
            </a:extLst>
          </p:cNvPr>
          <p:cNvSpPr>
            <a:spLocks noGrp="1"/>
          </p:cNvSpPr>
          <p:nvPr>
            <p:ph type="title"/>
          </p:nvPr>
        </p:nvSpPr>
        <p:spPr>
          <a:xfrm>
            <a:off x="1371600" y="519546"/>
            <a:ext cx="10676906" cy="569026"/>
          </a:xfrm>
        </p:spPr>
        <p:txBody>
          <a:bodyPr>
            <a:normAutofit fontScale="90000"/>
          </a:bodyPr>
          <a:lstStyle/>
          <a:p>
            <a:pPr algn="ctr"/>
            <a:r>
              <a:rPr lang="en-PK" b="1" dirty="0">
                <a:latin typeface="Times New Roman" panose="02020603050405020304" pitchFamily="18" charset="0"/>
                <a:cs typeface="Times New Roman" panose="02020603050405020304" pitchFamily="18" charset="0"/>
              </a:rPr>
              <a:t>Anatomy of Neck</a:t>
            </a:r>
          </a:p>
        </p:txBody>
      </p:sp>
      <p:pic>
        <p:nvPicPr>
          <p:cNvPr id="3074" name="Picture 2" descr="Muscles of Neck: Lateral View">
            <a:extLst>
              <a:ext uri="{FF2B5EF4-FFF2-40B4-BE49-F238E27FC236}">
                <a16:creationId xmlns:a16="http://schemas.microsoft.com/office/drawing/2014/main" id="{2DCC37CB-7723-3C42-8CA1-A514A1331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599" y="1104878"/>
            <a:ext cx="10676906" cy="555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2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8355-DAC0-F719-A8CA-7B612CB5D303}"/>
              </a:ext>
            </a:extLst>
          </p:cNvPr>
          <p:cNvSpPr>
            <a:spLocks noGrp="1"/>
          </p:cNvSpPr>
          <p:nvPr>
            <p:ph type="title"/>
          </p:nvPr>
        </p:nvSpPr>
        <p:spPr>
          <a:xfrm>
            <a:off x="1371600" y="581396"/>
            <a:ext cx="10231582" cy="1162792"/>
          </a:xfrm>
        </p:spPr>
        <p:txBody>
          <a:bodyPr/>
          <a:lstStyle/>
          <a:p>
            <a:pPr algn="ctr"/>
            <a:r>
              <a:rPr lang="en-PK" b="1" dirty="0">
                <a:latin typeface="Times New Roman" panose="02020603050405020304" pitchFamily="18" charset="0"/>
                <a:cs typeface="Times New Roman" panose="02020603050405020304" pitchFamily="18" charset="0"/>
              </a:rPr>
              <a:t>Causes of Malignant Neck Masses</a:t>
            </a:r>
          </a:p>
        </p:txBody>
      </p:sp>
      <p:pic>
        <p:nvPicPr>
          <p:cNvPr id="4" name="Content Placeholder 3">
            <a:extLst>
              <a:ext uri="{FF2B5EF4-FFF2-40B4-BE49-F238E27FC236}">
                <a16:creationId xmlns:a16="http://schemas.microsoft.com/office/drawing/2014/main" id="{F6299FBE-90B9-D4A1-C4C5-30429FE96B9E}"/>
              </a:ext>
            </a:extLst>
          </p:cNvPr>
          <p:cNvPicPr>
            <a:picLocks noGrp="1" noChangeAspect="1"/>
          </p:cNvPicPr>
          <p:nvPr>
            <p:ph idx="1"/>
          </p:nvPr>
        </p:nvPicPr>
        <p:blipFill>
          <a:blip r:embed="rId2"/>
          <a:stretch>
            <a:fillRect/>
          </a:stretch>
        </p:blipFill>
        <p:spPr>
          <a:xfrm>
            <a:off x="798008" y="1913860"/>
            <a:ext cx="10555792" cy="4744115"/>
          </a:xfrm>
          <a:prstGeom prst="rect">
            <a:avLst/>
          </a:prstGeom>
        </p:spPr>
      </p:pic>
    </p:spTree>
    <p:extLst>
      <p:ext uri="{BB962C8B-B14F-4D97-AF65-F5344CB8AC3E}">
        <p14:creationId xmlns:p14="http://schemas.microsoft.com/office/powerpoint/2010/main" val="392135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FA81-6941-9F9C-6903-F8268C86403D}"/>
              </a:ext>
            </a:extLst>
          </p:cNvPr>
          <p:cNvSpPr>
            <a:spLocks noGrp="1"/>
          </p:cNvSpPr>
          <p:nvPr>
            <p:ph type="title"/>
          </p:nvPr>
        </p:nvSpPr>
        <p:spPr/>
        <p:txBody>
          <a:bodyPr/>
          <a:lstStyle/>
          <a:p>
            <a:endParaRPr lang="en-PK"/>
          </a:p>
        </p:txBody>
      </p:sp>
      <p:pic>
        <p:nvPicPr>
          <p:cNvPr id="1026" name="Picture 2" descr="Thyroid Nodule Overview - The Thyroid Exam | Stanford Medicine 25 |  Stanford Medicine">
            <a:extLst>
              <a:ext uri="{FF2B5EF4-FFF2-40B4-BE49-F238E27FC236}">
                <a16:creationId xmlns:a16="http://schemas.microsoft.com/office/drawing/2014/main" id="{7099FF15-0D55-5640-02ED-D2CA28B3C1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386" y="535259"/>
            <a:ext cx="10411810" cy="549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5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845D-12EF-6D76-AE48-1BFC82162EB4}"/>
              </a:ext>
            </a:extLst>
          </p:cNvPr>
          <p:cNvSpPr>
            <a:spLocks noGrp="1"/>
          </p:cNvSpPr>
          <p:nvPr>
            <p:ph type="title"/>
          </p:nvPr>
        </p:nvSpPr>
        <p:spPr/>
        <p:txBody>
          <a:bodyPr/>
          <a:lstStyle/>
          <a:p>
            <a:endParaRPr lang="en-PK"/>
          </a:p>
        </p:txBody>
      </p:sp>
      <p:pic>
        <p:nvPicPr>
          <p:cNvPr id="2050" name="Picture 2" descr="Thyroid Lumps Surgery in Singapore | Dr Gan Eng Cern">
            <a:extLst>
              <a:ext uri="{FF2B5EF4-FFF2-40B4-BE49-F238E27FC236}">
                <a16:creationId xmlns:a16="http://schemas.microsoft.com/office/drawing/2014/main" id="{B0C269FF-0B87-EE38-FACE-D2DF7F5546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474" y="391271"/>
            <a:ext cx="9019027" cy="619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0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{92F3FBD1-3577-284B-B312-BF3D8EE9CF20}tf10001072</Template>
  <TotalTime>549</TotalTime>
  <Words>1112</Words>
  <Application>Microsoft Macintosh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Franklin Gothic Book</vt:lpstr>
      <vt:lpstr>Times New Roman</vt:lpstr>
      <vt:lpstr>Crop</vt:lpstr>
      <vt:lpstr>Malignant Neck Masses that move on deglutition</vt:lpstr>
      <vt:lpstr>University Motto, Vision, Values &amp; Goals</vt:lpstr>
      <vt:lpstr>UMER MODEL</vt:lpstr>
      <vt:lpstr>Learning objectives</vt:lpstr>
      <vt:lpstr>PowerPoint Presentation</vt:lpstr>
      <vt:lpstr>Anatomy of Neck</vt:lpstr>
      <vt:lpstr>Causes of Malignant Neck Masses</vt:lpstr>
      <vt:lpstr>PowerPoint Presentation</vt:lpstr>
      <vt:lpstr>PowerPoint Presentation</vt:lpstr>
      <vt:lpstr>PowerPoint Presentation</vt:lpstr>
      <vt:lpstr>PowerPoint Presentation</vt:lpstr>
      <vt:lpstr>PowerPoint Presentation</vt:lpstr>
      <vt:lpstr>PowerPoint Presentation</vt:lpstr>
      <vt:lpstr>Classification of Thyroid cancers</vt:lpstr>
      <vt:lpstr>PowerPoint Presentation</vt:lpstr>
      <vt:lpstr>PowerPoint Presentation</vt:lpstr>
      <vt:lpstr>PowerPoint Presentation</vt:lpstr>
      <vt:lpstr>TNM Staging</vt:lpstr>
      <vt:lpstr>PowerPoint Presentation</vt:lpstr>
      <vt:lpstr>Investigations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faryal azhar</dc:creator>
  <cp:lastModifiedBy>faryal azhar</cp:lastModifiedBy>
  <cp:revision>14</cp:revision>
  <dcterms:created xsi:type="dcterms:W3CDTF">2024-04-26T16:46:48Z</dcterms:created>
  <dcterms:modified xsi:type="dcterms:W3CDTF">2025-03-14T05:51:59Z</dcterms:modified>
</cp:coreProperties>
</file>