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25" r:id="rId1"/>
    <p:sldMasterId id="2147483737" r:id="rId2"/>
  </p:sldMasterIdLst>
  <p:notesMasterIdLst>
    <p:notesMasterId r:id="rId29"/>
  </p:notesMasterIdLst>
  <p:sldIdLst>
    <p:sldId id="318" r:id="rId3"/>
    <p:sldId id="317" r:id="rId4"/>
    <p:sldId id="297" r:id="rId5"/>
    <p:sldId id="296" r:id="rId6"/>
    <p:sldId id="258" r:id="rId7"/>
    <p:sldId id="531" r:id="rId8"/>
    <p:sldId id="649" r:id="rId9"/>
    <p:sldId id="573" r:id="rId10"/>
    <p:sldId id="572" r:id="rId11"/>
    <p:sldId id="607" r:id="rId12"/>
    <p:sldId id="603" r:id="rId13"/>
    <p:sldId id="609" r:id="rId14"/>
    <p:sldId id="605" r:id="rId15"/>
    <p:sldId id="610" r:id="rId16"/>
    <p:sldId id="612" r:id="rId17"/>
    <p:sldId id="541" r:id="rId18"/>
    <p:sldId id="652" r:id="rId19"/>
    <p:sldId id="654" r:id="rId20"/>
    <p:sldId id="656" r:id="rId21"/>
    <p:sldId id="308" r:id="rId22"/>
    <p:sldId id="288" r:id="rId23"/>
    <p:sldId id="289" r:id="rId24"/>
    <p:sldId id="319" r:id="rId25"/>
    <p:sldId id="314" r:id="rId26"/>
    <p:sldId id="315" r:id="rId27"/>
    <p:sldId id="275" r:id="rId2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021" autoAdjust="0"/>
    <p:restoredTop sz="85067" autoAdjust="0"/>
  </p:normalViewPr>
  <p:slideViewPr>
    <p:cSldViewPr>
      <p:cViewPr varScale="1">
        <p:scale>
          <a:sx n="57" d="100"/>
          <a:sy n="57" d="100"/>
        </p:scale>
        <p:origin x="1372" y="5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-13248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-801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presProps" Target="presProps.xml"/><Relationship Id="rId8" Type="http://schemas.openxmlformats.org/officeDocument/2006/relationships/slide" Target="slides/slide6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9CEBA05-2F10-437E-89B2-54F4D9FAF478}" type="doc">
      <dgm:prSet loTypeId="urn:microsoft.com/office/officeart/2005/8/layout/gear1#6" loCatId="cycle" qsTypeId="urn:microsoft.com/office/officeart/2005/8/quickstyle/3d5" qsCatId="3D" csTypeId="urn:microsoft.com/office/officeart/2005/8/colors/colorful4" csCatId="colorful" phldr="1"/>
      <dgm:spPr/>
    </dgm:pt>
    <dgm:pt modelId="{DACAB5BA-B8B4-4D66-8B11-1D02259E020B}">
      <dgm:prSet phldrT="[Text]"/>
      <dgm:spPr/>
      <dgm:t>
        <a:bodyPr/>
        <a:lstStyle/>
        <a:p>
          <a:pPr algn="ctr"/>
          <a:r>
            <a:rPr lang="en-US" b="1">
              <a:latin typeface="Arial Black" pitchFamily="34" charset="0"/>
            </a:rPr>
            <a:t>Wisdom</a:t>
          </a:r>
        </a:p>
      </dgm:t>
    </dgm:pt>
    <dgm:pt modelId="{D76093C5-B96B-4182-8418-CFDB341D2418}" type="parTrans" cxnId="{0F63D9BC-9028-4C84-92D9-B4BDAB4F1E91}">
      <dgm:prSet/>
      <dgm:spPr/>
      <dgm:t>
        <a:bodyPr/>
        <a:lstStyle/>
        <a:p>
          <a:pPr algn="ctr"/>
          <a:endParaRPr lang="en-US"/>
        </a:p>
      </dgm:t>
    </dgm:pt>
    <dgm:pt modelId="{23718C41-0A1F-40BF-86BE-8A5476EC271E}" type="sibTrans" cxnId="{0F63D9BC-9028-4C84-92D9-B4BDAB4F1E91}">
      <dgm:prSet/>
      <dgm:spPr/>
      <dgm:t>
        <a:bodyPr/>
        <a:lstStyle/>
        <a:p>
          <a:pPr algn="ctr"/>
          <a:endParaRPr lang="en-US"/>
        </a:p>
      </dgm:t>
    </dgm:pt>
    <dgm:pt modelId="{663C1E13-76F9-4B70-A2F2-CA23180743CE}">
      <dgm:prSet phldrT="[Text]"/>
      <dgm:spPr/>
      <dgm:t>
        <a:bodyPr/>
        <a:lstStyle/>
        <a:p>
          <a:pPr algn="ctr"/>
          <a:r>
            <a:rPr lang="en-US" dirty="0">
              <a:latin typeface="Arial Black" pitchFamily="34" charset="0"/>
            </a:rPr>
            <a:t>Truth</a:t>
          </a:r>
          <a:r>
            <a:rPr lang="en-US" dirty="0"/>
            <a:t> </a:t>
          </a:r>
        </a:p>
      </dgm:t>
    </dgm:pt>
    <dgm:pt modelId="{637C3D51-3F4B-4277-8185-724806355FF8}" type="parTrans" cxnId="{32FAE72D-29B2-4404-A917-2C4136EE3C4F}">
      <dgm:prSet/>
      <dgm:spPr/>
      <dgm:t>
        <a:bodyPr/>
        <a:lstStyle/>
        <a:p>
          <a:pPr algn="ctr"/>
          <a:endParaRPr lang="en-US"/>
        </a:p>
      </dgm:t>
    </dgm:pt>
    <dgm:pt modelId="{188C389E-9423-41DE-9C5E-D4A7E95C7E62}" type="sibTrans" cxnId="{32FAE72D-29B2-4404-A917-2C4136EE3C4F}">
      <dgm:prSet/>
      <dgm:spPr/>
      <dgm:t>
        <a:bodyPr/>
        <a:lstStyle/>
        <a:p>
          <a:pPr algn="ctr"/>
          <a:endParaRPr lang="en-US"/>
        </a:p>
      </dgm:t>
    </dgm:pt>
    <dgm:pt modelId="{399ACE2F-90C5-48B1-9E65-700A32562848}">
      <dgm:prSet phldrT="[Text]"/>
      <dgm:spPr/>
      <dgm:t>
        <a:bodyPr/>
        <a:lstStyle/>
        <a:p>
          <a:pPr algn="ctr"/>
          <a:r>
            <a:rPr lang="en-US" b="1">
              <a:latin typeface="Arial Black" pitchFamily="34" charset="0"/>
            </a:rPr>
            <a:t>Servic</a:t>
          </a:r>
          <a:r>
            <a:rPr lang="en-US">
              <a:latin typeface="Arial Black" pitchFamily="34" charset="0"/>
            </a:rPr>
            <a:t>e</a:t>
          </a:r>
          <a:r>
            <a:rPr lang="en-US"/>
            <a:t> </a:t>
          </a:r>
        </a:p>
      </dgm:t>
    </dgm:pt>
    <dgm:pt modelId="{1911F9CB-1EEA-4FFD-A302-90DCBC7D11BE}" type="parTrans" cxnId="{7C4913C1-9DC8-4658-A4FC-A894F8F82CF0}">
      <dgm:prSet/>
      <dgm:spPr/>
      <dgm:t>
        <a:bodyPr/>
        <a:lstStyle/>
        <a:p>
          <a:pPr algn="ctr"/>
          <a:endParaRPr lang="en-US"/>
        </a:p>
      </dgm:t>
    </dgm:pt>
    <dgm:pt modelId="{DA82EADB-2721-42A0-95EA-F9B5521A38A6}" type="sibTrans" cxnId="{7C4913C1-9DC8-4658-A4FC-A894F8F82CF0}">
      <dgm:prSet/>
      <dgm:spPr/>
      <dgm:t>
        <a:bodyPr/>
        <a:lstStyle/>
        <a:p>
          <a:pPr algn="ctr"/>
          <a:endParaRPr lang="en-US"/>
        </a:p>
      </dgm:t>
    </dgm:pt>
    <dgm:pt modelId="{5ED88519-AC6C-4AA3-B76D-812B93A167E4}" type="pres">
      <dgm:prSet presAssocID="{F9CEBA05-2F10-437E-89B2-54F4D9FAF478}" presName="composite" presStyleCnt="0">
        <dgm:presLayoutVars>
          <dgm:chMax val="3"/>
          <dgm:animLvl val="lvl"/>
          <dgm:resizeHandles val="exact"/>
        </dgm:presLayoutVars>
      </dgm:prSet>
      <dgm:spPr/>
    </dgm:pt>
    <dgm:pt modelId="{87622A90-D0D8-4EA3-BC0D-D537801AF2B1}" type="pres">
      <dgm:prSet presAssocID="{DACAB5BA-B8B4-4D66-8B11-1D02259E020B}" presName="gear1" presStyleLbl="node1" presStyleIdx="0" presStyleCnt="3" custLinFactNeighborX="-220" custLinFactNeighborY="-220">
        <dgm:presLayoutVars>
          <dgm:chMax val="1"/>
          <dgm:bulletEnabled val="1"/>
        </dgm:presLayoutVars>
      </dgm:prSet>
      <dgm:spPr/>
    </dgm:pt>
    <dgm:pt modelId="{B6B6B41B-120B-4968-AB6A-FC6E7C8EF3C0}" type="pres">
      <dgm:prSet presAssocID="{DACAB5BA-B8B4-4D66-8B11-1D02259E020B}" presName="gear1srcNode" presStyleLbl="node1" presStyleIdx="0" presStyleCnt="3"/>
      <dgm:spPr/>
    </dgm:pt>
    <dgm:pt modelId="{8BC64EA7-2794-42B6-96C9-F39A52CB985A}" type="pres">
      <dgm:prSet presAssocID="{DACAB5BA-B8B4-4D66-8B11-1D02259E020B}" presName="gear1dstNode" presStyleLbl="node1" presStyleIdx="0" presStyleCnt="3"/>
      <dgm:spPr/>
    </dgm:pt>
    <dgm:pt modelId="{93300324-D62F-4E58-B882-734182BDB462}" type="pres">
      <dgm:prSet presAssocID="{663C1E13-76F9-4B70-A2F2-CA23180743CE}" presName="gear2" presStyleLbl="node1" presStyleIdx="1" presStyleCnt="3" custLinFactNeighborX="-2197" custLinFactNeighborY="-4465">
        <dgm:presLayoutVars>
          <dgm:chMax val="1"/>
          <dgm:bulletEnabled val="1"/>
        </dgm:presLayoutVars>
      </dgm:prSet>
      <dgm:spPr/>
    </dgm:pt>
    <dgm:pt modelId="{B9330EE9-43E4-4FD4-8144-E92B1DD0FCDF}" type="pres">
      <dgm:prSet presAssocID="{663C1E13-76F9-4B70-A2F2-CA23180743CE}" presName="gear2srcNode" presStyleLbl="node1" presStyleIdx="1" presStyleCnt="3"/>
      <dgm:spPr/>
    </dgm:pt>
    <dgm:pt modelId="{4822A78E-EAEC-401F-941A-3A84E13E2357}" type="pres">
      <dgm:prSet presAssocID="{663C1E13-76F9-4B70-A2F2-CA23180743CE}" presName="gear2dstNode" presStyleLbl="node1" presStyleIdx="1" presStyleCnt="3"/>
      <dgm:spPr/>
    </dgm:pt>
    <dgm:pt modelId="{59EDF28D-6C67-49D0-B5A1-DE5C3CBA2292}" type="pres">
      <dgm:prSet presAssocID="{399ACE2F-90C5-48B1-9E65-700A32562848}" presName="gear3" presStyleLbl="node1" presStyleIdx="2" presStyleCnt="3"/>
      <dgm:spPr/>
    </dgm:pt>
    <dgm:pt modelId="{23DC08E4-3725-4448-BFFF-1CCEA2F2987E}" type="pres">
      <dgm:prSet presAssocID="{399ACE2F-90C5-48B1-9E65-700A32562848}" presName="gear3tx" presStyleLbl="node1" presStyleIdx="2" presStyleCnt="3">
        <dgm:presLayoutVars>
          <dgm:chMax val="1"/>
          <dgm:bulletEnabled val="1"/>
        </dgm:presLayoutVars>
      </dgm:prSet>
      <dgm:spPr/>
    </dgm:pt>
    <dgm:pt modelId="{7D3EFDB4-E5D1-439A-86D8-1FCF80D959BA}" type="pres">
      <dgm:prSet presAssocID="{399ACE2F-90C5-48B1-9E65-700A32562848}" presName="gear3srcNode" presStyleLbl="node1" presStyleIdx="2" presStyleCnt="3"/>
      <dgm:spPr/>
    </dgm:pt>
    <dgm:pt modelId="{9815588C-16D0-4475-B64C-847FC87C8C32}" type="pres">
      <dgm:prSet presAssocID="{399ACE2F-90C5-48B1-9E65-700A32562848}" presName="gear3dstNode" presStyleLbl="node1" presStyleIdx="2" presStyleCnt="3"/>
      <dgm:spPr/>
    </dgm:pt>
    <dgm:pt modelId="{398423B3-DD54-4226-99D7-017EFC1488DF}" type="pres">
      <dgm:prSet presAssocID="{23718C41-0A1F-40BF-86BE-8A5476EC271E}" presName="connector1" presStyleLbl="sibTrans2D1" presStyleIdx="0" presStyleCnt="3"/>
      <dgm:spPr/>
    </dgm:pt>
    <dgm:pt modelId="{6DF3A3A0-5919-4E69-80DD-61760D6340A0}" type="pres">
      <dgm:prSet presAssocID="{188C389E-9423-41DE-9C5E-D4A7E95C7E62}" presName="connector2" presStyleLbl="sibTrans2D1" presStyleIdx="1" presStyleCnt="3"/>
      <dgm:spPr/>
    </dgm:pt>
    <dgm:pt modelId="{A09CEA93-9338-4361-A5E6-CF85B6019F5A}" type="pres">
      <dgm:prSet presAssocID="{DA82EADB-2721-42A0-95EA-F9B5521A38A6}" presName="connector3" presStyleLbl="sibTrans2D1" presStyleIdx="2" presStyleCnt="3"/>
      <dgm:spPr/>
    </dgm:pt>
  </dgm:ptLst>
  <dgm:cxnLst>
    <dgm:cxn modelId="{BCD04705-36DD-4DD8-975E-17A8A8823C24}" type="presOf" srcId="{399ACE2F-90C5-48B1-9E65-700A32562848}" destId="{9815588C-16D0-4475-B64C-847FC87C8C32}" srcOrd="3" destOrd="0" presId="urn:microsoft.com/office/officeart/2005/8/layout/gear1#6"/>
    <dgm:cxn modelId="{B329D811-2DC0-428C-93F9-EC295334CB59}" type="presOf" srcId="{663C1E13-76F9-4B70-A2F2-CA23180743CE}" destId="{4822A78E-EAEC-401F-941A-3A84E13E2357}" srcOrd="2" destOrd="0" presId="urn:microsoft.com/office/officeart/2005/8/layout/gear1#6"/>
    <dgm:cxn modelId="{2A55751B-D612-4B51-AEC3-36D2858B3260}" type="presOf" srcId="{DA82EADB-2721-42A0-95EA-F9B5521A38A6}" destId="{A09CEA93-9338-4361-A5E6-CF85B6019F5A}" srcOrd="0" destOrd="0" presId="urn:microsoft.com/office/officeart/2005/8/layout/gear1#6"/>
    <dgm:cxn modelId="{DFCB2425-075A-4C6C-929E-F6097E5A1C9D}" type="presOf" srcId="{663C1E13-76F9-4B70-A2F2-CA23180743CE}" destId="{B9330EE9-43E4-4FD4-8144-E92B1DD0FCDF}" srcOrd="1" destOrd="0" presId="urn:microsoft.com/office/officeart/2005/8/layout/gear1#6"/>
    <dgm:cxn modelId="{3BCD072C-25C9-4250-8652-87FBCF0DABA6}" type="presOf" srcId="{399ACE2F-90C5-48B1-9E65-700A32562848}" destId="{7D3EFDB4-E5D1-439A-86D8-1FCF80D959BA}" srcOrd="2" destOrd="0" presId="urn:microsoft.com/office/officeart/2005/8/layout/gear1#6"/>
    <dgm:cxn modelId="{32FAE72D-29B2-4404-A917-2C4136EE3C4F}" srcId="{F9CEBA05-2F10-437E-89B2-54F4D9FAF478}" destId="{663C1E13-76F9-4B70-A2F2-CA23180743CE}" srcOrd="1" destOrd="0" parTransId="{637C3D51-3F4B-4277-8185-724806355FF8}" sibTransId="{188C389E-9423-41DE-9C5E-D4A7E95C7E62}"/>
    <dgm:cxn modelId="{27D5C237-BD22-44BF-9950-F9F1FA679CDF}" type="presOf" srcId="{DACAB5BA-B8B4-4D66-8B11-1D02259E020B}" destId="{B6B6B41B-120B-4968-AB6A-FC6E7C8EF3C0}" srcOrd="1" destOrd="0" presId="urn:microsoft.com/office/officeart/2005/8/layout/gear1#6"/>
    <dgm:cxn modelId="{B964FB53-399D-4617-9215-CDB272640224}" type="presOf" srcId="{DACAB5BA-B8B4-4D66-8B11-1D02259E020B}" destId="{8BC64EA7-2794-42B6-96C9-F39A52CB985A}" srcOrd="2" destOrd="0" presId="urn:microsoft.com/office/officeart/2005/8/layout/gear1#6"/>
    <dgm:cxn modelId="{3110AE78-D6EA-4A38-86A7-AC99150FD766}" type="presOf" srcId="{188C389E-9423-41DE-9C5E-D4A7E95C7E62}" destId="{6DF3A3A0-5919-4E69-80DD-61760D6340A0}" srcOrd="0" destOrd="0" presId="urn:microsoft.com/office/officeart/2005/8/layout/gear1#6"/>
    <dgm:cxn modelId="{7D746359-E4F7-44A1-8BA0-EBB9D3BEF975}" type="presOf" srcId="{DACAB5BA-B8B4-4D66-8B11-1D02259E020B}" destId="{87622A90-D0D8-4EA3-BC0D-D537801AF2B1}" srcOrd="0" destOrd="0" presId="urn:microsoft.com/office/officeart/2005/8/layout/gear1#6"/>
    <dgm:cxn modelId="{94829459-B61C-404A-9C90-E05469EA5CE2}" type="presOf" srcId="{23718C41-0A1F-40BF-86BE-8A5476EC271E}" destId="{398423B3-DD54-4226-99D7-017EFC1488DF}" srcOrd="0" destOrd="0" presId="urn:microsoft.com/office/officeart/2005/8/layout/gear1#6"/>
    <dgm:cxn modelId="{3478D7B4-2DD6-40FE-BD2F-3917309833F2}" type="presOf" srcId="{F9CEBA05-2F10-437E-89B2-54F4D9FAF478}" destId="{5ED88519-AC6C-4AA3-B76D-812B93A167E4}" srcOrd="0" destOrd="0" presId="urn:microsoft.com/office/officeart/2005/8/layout/gear1#6"/>
    <dgm:cxn modelId="{0F63D9BC-9028-4C84-92D9-B4BDAB4F1E91}" srcId="{F9CEBA05-2F10-437E-89B2-54F4D9FAF478}" destId="{DACAB5BA-B8B4-4D66-8B11-1D02259E020B}" srcOrd="0" destOrd="0" parTransId="{D76093C5-B96B-4182-8418-CFDB341D2418}" sibTransId="{23718C41-0A1F-40BF-86BE-8A5476EC271E}"/>
    <dgm:cxn modelId="{7C4913C1-9DC8-4658-A4FC-A894F8F82CF0}" srcId="{F9CEBA05-2F10-437E-89B2-54F4D9FAF478}" destId="{399ACE2F-90C5-48B1-9E65-700A32562848}" srcOrd="2" destOrd="0" parTransId="{1911F9CB-1EEA-4FFD-A302-90DCBC7D11BE}" sibTransId="{DA82EADB-2721-42A0-95EA-F9B5521A38A6}"/>
    <dgm:cxn modelId="{E2FB4CD3-3C8A-4FB6-A753-257CB4D01EB0}" type="presOf" srcId="{663C1E13-76F9-4B70-A2F2-CA23180743CE}" destId="{93300324-D62F-4E58-B882-734182BDB462}" srcOrd="0" destOrd="0" presId="urn:microsoft.com/office/officeart/2005/8/layout/gear1#6"/>
    <dgm:cxn modelId="{78EC88D6-53DA-4707-A7D4-048F9BCC3A61}" type="presOf" srcId="{399ACE2F-90C5-48B1-9E65-700A32562848}" destId="{59EDF28D-6C67-49D0-B5A1-DE5C3CBA2292}" srcOrd="0" destOrd="0" presId="urn:microsoft.com/office/officeart/2005/8/layout/gear1#6"/>
    <dgm:cxn modelId="{9B2D6BF4-A0B8-4492-A59C-6D2D11F48737}" type="presOf" srcId="{399ACE2F-90C5-48B1-9E65-700A32562848}" destId="{23DC08E4-3725-4448-BFFF-1CCEA2F2987E}" srcOrd="1" destOrd="0" presId="urn:microsoft.com/office/officeart/2005/8/layout/gear1#6"/>
    <dgm:cxn modelId="{97DE9217-CF77-49C2-B978-A30F014886D7}" type="presParOf" srcId="{5ED88519-AC6C-4AA3-B76D-812B93A167E4}" destId="{87622A90-D0D8-4EA3-BC0D-D537801AF2B1}" srcOrd="0" destOrd="0" presId="urn:microsoft.com/office/officeart/2005/8/layout/gear1#6"/>
    <dgm:cxn modelId="{C5CD7F30-6D45-4736-B9F0-4F4BBE0D07F9}" type="presParOf" srcId="{5ED88519-AC6C-4AA3-B76D-812B93A167E4}" destId="{B6B6B41B-120B-4968-AB6A-FC6E7C8EF3C0}" srcOrd="1" destOrd="0" presId="urn:microsoft.com/office/officeart/2005/8/layout/gear1#6"/>
    <dgm:cxn modelId="{6FC4BF47-CD4C-4970-BEA7-200A2F834F47}" type="presParOf" srcId="{5ED88519-AC6C-4AA3-B76D-812B93A167E4}" destId="{8BC64EA7-2794-42B6-96C9-F39A52CB985A}" srcOrd="2" destOrd="0" presId="urn:microsoft.com/office/officeart/2005/8/layout/gear1#6"/>
    <dgm:cxn modelId="{454D4536-798D-411A-8205-327FC6B608D6}" type="presParOf" srcId="{5ED88519-AC6C-4AA3-B76D-812B93A167E4}" destId="{93300324-D62F-4E58-B882-734182BDB462}" srcOrd="3" destOrd="0" presId="urn:microsoft.com/office/officeart/2005/8/layout/gear1#6"/>
    <dgm:cxn modelId="{93CFAD20-517D-4683-A063-CE048BC54429}" type="presParOf" srcId="{5ED88519-AC6C-4AA3-B76D-812B93A167E4}" destId="{B9330EE9-43E4-4FD4-8144-E92B1DD0FCDF}" srcOrd="4" destOrd="0" presId="urn:microsoft.com/office/officeart/2005/8/layout/gear1#6"/>
    <dgm:cxn modelId="{9047844E-5652-48B9-80E2-79089FBE630F}" type="presParOf" srcId="{5ED88519-AC6C-4AA3-B76D-812B93A167E4}" destId="{4822A78E-EAEC-401F-941A-3A84E13E2357}" srcOrd="5" destOrd="0" presId="urn:microsoft.com/office/officeart/2005/8/layout/gear1#6"/>
    <dgm:cxn modelId="{7503660B-C8BD-4A6E-9FC7-BC0BC4EDC9DA}" type="presParOf" srcId="{5ED88519-AC6C-4AA3-B76D-812B93A167E4}" destId="{59EDF28D-6C67-49D0-B5A1-DE5C3CBA2292}" srcOrd="6" destOrd="0" presId="urn:microsoft.com/office/officeart/2005/8/layout/gear1#6"/>
    <dgm:cxn modelId="{B5A766CE-302E-4E31-878F-3E0A34FD895B}" type="presParOf" srcId="{5ED88519-AC6C-4AA3-B76D-812B93A167E4}" destId="{23DC08E4-3725-4448-BFFF-1CCEA2F2987E}" srcOrd="7" destOrd="0" presId="urn:microsoft.com/office/officeart/2005/8/layout/gear1#6"/>
    <dgm:cxn modelId="{F0BC6F87-1060-4E66-A9B4-2374F32F25AF}" type="presParOf" srcId="{5ED88519-AC6C-4AA3-B76D-812B93A167E4}" destId="{7D3EFDB4-E5D1-439A-86D8-1FCF80D959BA}" srcOrd="8" destOrd="0" presId="urn:microsoft.com/office/officeart/2005/8/layout/gear1#6"/>
    <dgm:cxn modelId="{07DE065A-EC92-4C19-A543-1977EF598B36}" type="presParOf" srcId="{5ED88519-AC6C-4AA3-B76D-812B93A167E4}" destId="{9815588C-16D0-4475-B64C-847FC87C8C32}" srcOrd="9" destOrd="0" presId="urn:microsoft.com/office/officeart/2005/8/layout/gear1#6"/>
    <dgm:cxn modelId="{F9C97360-1013-4730-A7B7-5737EDF9F81E}" type="presParOf" srcId="{5ED88519-AC6C-4AA3-B76D-812B93A167E4}" destId="{398423B3-DD54-4226-99D7-017EFC1488DF}" srcOrd="10" destOrd="0" presId="urn:microsoft.com/office/officeart/2005/8/layout/gear1#6"/>
    <dgm:cxn modelId="{92E44D6A-76E9-4865-9D0E-3F3B1BC520E7}" type="presParOf" srcId="{5ED88519-AC6C-4AA3-B76D-812B93A167E4}" destId="{6DF3A3A0-5919-4E69-80DD-61760D6340A0}" srcOrd="11" destOrd="0" presId="urn:microsoft.com/office/officeart/2005/8/layout/gear1#6"/>
    <dgm:cxn modelId="{8F556FC8-E143-4D8F-86C6-B91C6832F4D9}" type="presParOf" srcId="{5ED88519-AC6C-4AA3-B76D-812B93A167E4}" destId="{A09CEA93-9338-4361-A5E6-CF85B6019F5A}" srcOrd="12" destOrd="0" presId="urn:microsoft.com/office/officeart/2005/8/layout/gear1#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7622A90-D0D8-4EA3-BC0D-D537801AF2B1}">
      <dsp:nvSpPr>
        <dsp:cNvPr id="0" name=""/>
        <dsp:cNvSpPr/>
      </dsp:nvSpPr>
      <dsp:spPr>
        <a:xfrm>
          <a:off x="1467355" y="2008233"/>
          <a:ext cx="1798270" cy="1798270"/>
        </a:xfrm>
        <a:prstGeom prst="gear9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b="1" kern="1200">
              <a:latin typeface="Arial Black" pitchFamily="34" charset="0"/>
            </a:rPr>
            <a:t>Wisdom</a:t>
          </a:r>
        </a:p>
      </dsp:txBody>
      <dsp:txXfrm>
        <a:off x="1828887" y="2429469"/>
        <a:ext cx="1075206" cy="924348"/>
      </dsp:txXfrm>
    </dsp:sp>
    <dsp:sp modelId="{93300324-D62F-4E58-B882-734182BDB462}">
      <dsp:nvSpPr>
        <dsp:cNvPr id="0" name=""/>
        <dsp:cNvSpPr/>
      </dsp:nvSpPr>
      <dsp:spPr>
        <a:xfrm>
          <a:off x="396312" y="1528749"/>
          <a:ext cx="1307832" cy="1307832"/>
        </a:xfrm>
        <a:prstGeom prst="gear6">
          <a:avLst/>
        </a:prstGeom>
        <a:solidFill>
          <a:schemeClr val="accent4">
            <a:hueOff val="-2232385"/>
            <a:satOff val="13449"/>
            <a:lumOff val="1078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>
              <a:latin typeface="Arial Black" pitchFamily="34" charset="0"/>
            </a:rPr>
            <a:t>Truth</a:t>
          </a:r>
          <a:r>
            <a:rPr lang="en-US" sz="1200" kern="1200" dirty="0"/>
            <a:t> </a:t>
          </a:r>
        </a:p>
      </dsp:txBody>
      <dsp:txXfrm>
        <a:off x="725563" y="1859990"/>
        <a:ext cx="649330" cy="645350"/>
      </dsp:txXfrm>
    </dsp:sp>
    <dsp:sp modelId="{59EDF28D-6C67-49D0-B5A1-DE5C3CBA2292}">
      <dsp:nvSpPr>
        <dsp:cNvPr id="0" name=""/>
        <dsp:cNvSpPr/>
      </dsp:nvSpPr>
      <dsp:spPr>
        <a:xfrm rot="20700000">
          <a:off x="1157565" y="684873"/>
          <a:ext cx="1281409" cy="1281409"/>
        </a:xfrm>
        <a:prstGeom prst="gear6">
          <a:avLst/>
        </a:prstGeom>
        <a:solidFill>
          <a:schemeClr val="accent4">
            <a:hueOff val="-4464770"/>
            <a:satOff val="26899"/>
            <a:lumOff val="2156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b="1" kern="1200">
              <a:latin typeface="Arial Black" pitchFamily="34" charset="0"/>
            </a:rPr>
            <a:t>Servic</a:t>
          </a:r>
          <a:r>
            <a:rPr lang="en-US" sz="1200" kern="1200">
              <a:latin typeface="Arial Black" pitchFamily="34" charset="0"/>
            </a:rPr>
            <a:t>e</a:t>
          </a:r>
          <a:r>
            <a:rPr lang="en-US" sz="1200" kern="1200"/>
            <a:t> </a:t>
          </a:r>
        </a:p>
      </dsp:txBody>
      <dsp:txXfrm rot="-20700000">
        <a:off x="1438616" y="965923"/>
        <a:ext cx="719308" cy="719308"/>
      </dsp:txXfrm>
    </dsp:sp>
    <dsp:sp modelId="{398423B3-DD54-4226-99D7-017EFC1488DF}">
      <dsp:nvSpPr>
        <dsp:cNvPr id="0" name=""/>
        <dsp:cNvSpPr/>
      </dsp:nvSpPr>
      <dsp:spPr>
        <a:xfrm>
          <a:off x="1323153" y="1746409"/>
          <a:ext cx="2301785" cy="2301785"/>
        </a:xfrm>
        <a:prstGeom prst="circularArrow">
          <a:avLst>
            <a:gd name="adj1" fmla="val 4687"/>
            <a:gd name="adj2" fmla="val 299029"/>
            <a:gd name="adj3" fmla="val 2489219"/>
            <a:gd name="adj4" fmla="val 15920595"/>
            <a:gd name="adj5" fmla="val 5469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  <a:sp3d z="-52400" extrusionH="1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DF3A3A0-5919-4E69-80DD-61760D6340A0}">
      <dsp:nvSpPr>
        <dsp:cNvPr id="0" name=""/>
        <dsp:cNvSpPr/>
      </dsp:nvSpPr>
      <dsp:spPr>
        <a:xfrm>
          <a:off x="193430" y="1301738"/>
          <a:ext cx="1672391" cy="1672391"/>
        </a:xfrm>
        <a:prstGeom prst="leftCircularArrow">
          <a:avLst>
            <a:gd name="adj1" fmla="val 6452"/>
            <a:gd name="adj2" fmla="val 429999"/>
            <a:gd name="adj3" fmla="val 10489124"/>
            <a:gd name="adj4" fmla="val 14837806"/>
            <a:gd name="adj5" fmla="val 7527"/>
          </a:avLst>
        </a:prstGeom>
        <a:solidFill>
          <a:schemeClr val="accent4">
            <a:hueOff val="-2232385"/>
            <a:satOff val="13449"/>
            <a:lumOff val="1078"/>
            <a:alphaOff val="0"/>
          </a:schemeClr>
        </a:solidFill>
        <a:ln>
          <a:noFill/>
        </a:ln>
        <a:effectLst/>
        <a:sp3d z="-52400" extrusionH="1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09CEA93-9338-4361-A5E6-CF85B6019F5A}">
      <dsp:nvSpPr>
        <dsp:cNvPr id="0" name=""/>
        <dsp:cNvSpPr/>
      </dsp:nvSpPr>
      <dsp:spPr>
        <a:xfrm>
          <a:off x="861162" y="408164"/>
          <a:ext cx="1803174" cy="1803174"/>
        </a:xfrm>
        <a:prstGeom prst="circularArrow">
          <a:avLst>
            <a:gd name="adj1" fmla="val 5984"/>
            <a:gd name="adj2" fmla="val 394124"/>
            <a:gd name="adj3" fmla="val 13313824"/>
            <a:gd name="adj4" fmla="val 10508221"/>
            <a:gd name="adj5" fmla="val 6981"/>
          </a:avLst>
        </a:prstGeom>
        <a:solidFill>
          <a:schemeClr val="accent4">
            <a:hueOff val="-4464770"/>
            <a:satOff val="26899"/>
            <a:lumOff val="2156"/>
            <a:alphaOff val="0"/>
          </a:schemeClr>
        </a:solidFill>
        <a:ln>
          <a:noFill/>
        </a:ln>
        <a:effectLst/>
        <a:sp3d z="-52400" extrusionH="1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gear1#6">
  <dgm:title val=""/>
  <dgm:desc val=""/>
  <dgm:catLst>
    <dgm:cat type="relationship" pri="10900"/>
    <dgm:cat type="process" pri="28000"/>
    <dgm:cat type="cycle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composite">
    <dgm:varLst>
      <dgm:chMax val="3"/>
      <dgm:animLvl val="lvl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lte" val="1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05"/>
          <dgm:constr type="t" for="ch" forName="gear1" refType="w" fact="0.05"/>
          <dgm:constr type="w" for="ch" forName="gear1srcNode" val="1"/>
          <dgm:constr type="h" for="ch" forName="gear1srcNode" val="1"/>
          <dgm:constr type="l" for="ch" forName="gear1srcNode" refType="w" fact="0.32"/>
          <dgm:constr type="t" for="ch" forName="gear1srcNode"/>
          <dgm:constr type="w" for="ch" forName="gear1dstNode" val="1"/>
          <dgm:constr type="h" for="ch" forName="gear1dstNode" val="1"/>
          <dgm:constr type="r" for="ch" forName="gear1dstNode" refType="w" fact="0.58"/>
          <dgm:constr type="t" for="ch" forName="gear1dstNode" refType="h" fact="0.5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/>
          <dgm:constr type="b" for="ch" forName="gear1ch" refType="h" fact="0.6"/>
        </dgm:constrLst>
      </dgm:if>
      <dgm:if name="Name2" axis="ch" ptType="node" func="cnt" op="equ" val="2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2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2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7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w" fact="0.8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1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0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3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 refType="w" fact="0.34"/>
          <dgm:constr type="t" for="ch" forName="gear2ch" refType="w" fact="0.04"/>
        </dgm:constrLst>
      </dgm:if>
      <dgm:else name="Name3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4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4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95"/>
          <dgm:constr type="diam" for="des" forName="connector1" refType="w" refFor="ch" refForName="gear1" op="equ" fact="1.15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h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3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2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5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/>
          <dgm:constr type="t" for="ch" forName="gear2ch" refType="w" fact="0.58"/>
          <dgm:constr type="w" for="ch" forName="gear3" refType="w" fact="0.48"/>
          <dgm:constr type="h" for="ch" forName="gear3" refType="w" fact="0.48"/>
          <dgm:constr type="l" for="ch" forName="gear3" refType="w" fact="0.31"/>
          <dgm:constr type="t" for="ch" forName="gear3"/>
          <dgm:constr type="w" for="ch" forName="gear3tx" refType="w" fact="0.22"/>
          <dgm:constr type="h" for="ch" forName="gear3tx" refType="w" fact="0.22"/>
          <dgm:constr type="ctrX" for="ch" forName="gear3tx" refType="ctrX" refFor="ch" refForName="gear3"/>
          <dgm:constr type="ctrY" for="ch" forName="gear3tx" refType="ctrY" refFor="ch" refForName="gear3"/>
          <dgm:constr type="w" for="ch" forName="gear3srcNode" val="1"/>
          <dgm:constr type="h" for="ch" forName="gear3srcNode" val="1"/>
          <dgm:constr type="l" for="ch" forName="gear3srcNode" refType="w" fact="0.3"/>
          <dgm:constr type="t" for="ch" forName="gear3srcNode" refType="w" fact="0.25"/>
          <dgm:constr type="w" for="ch" forName="gear3dstNode" val="1"/>
          <dgm:constr type="h" for="ch" forName="gear3dstNode" val="1"/>
          <dgm:constr type="l" for="ch" forName="gear3dstNode" refType="w" fact="0.38"/>
          <dgm:constr type="t" for="ch" forName="gear3dstNode" refType="h" fact="0.05"/>
          <dgm:constr type="diam" for="des" forName="connector3" refType="w" refFor="ch" refForName="gear3" op="equ"/>
          <dgm:constr type="h" for="des" forName="connector3" refType="w" refFor="ch" refForName="gear1" op="equ" fact="0.1"/>
          <dgm:constr type="w" for="ch" forName="gear3ch" refType="w" fact="0.35"/>
          <dgm:constr type="h" for="ch" forName="gear3ch" refType="w" refFor="ch" refForName="gear3ch" fact="0.6"/>
          <dgm:constr type="l" for="ch" forName="gear3ch" refType="w" fact="0.65"/>
          <dgm:constr type="t" for="ch" forName="gear3ch" refType="h" fact="0.13"/>
        </dgm:constrLst>
      </dgm:else>
    </dgm:choose>
    <dgm:ruleLst/>
    <dgm:forEach name="Name4" axis="ch" ptType="node" cnt="1">
      <dgm:layoutNode name="gear1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9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1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1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5">
        <dgm:if name="Name6" axis="ch" ptType="node" func="cnt" op="gte" val="1">
          <dgm:layoutNode name="gear1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7"/>
      </dgm:choose>
    </dgm:forEach>
    <dgm:forEach name="Name8" axis="ch" ptType="node" st="2" cnt="1">
      <dgm:layoutNode name="gear2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6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2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2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9">
        <dgm:if name="Name10" axis="ch" ptType="node" func="cnt" op="gte" val="1">
          <dgm:layoutNode name="gear2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1"/>
      </dgm:choose>
    </dgm:forEach>
    <dgm:forEach name="Name12" axis="ch" ptType="node" st="3" cnt="1">
      <dgm:layoutNode name="gear3" styleLbl="node1">
        <dgm:alg type="sp"/>
        <dgm:shape xmlns:r="http://schemas.openxmlformats.org/officeDocument/2006/relationships" rot="-15" type="gear6" r:blip="">
          <dgm:adjLst/>
        </dgm:shape>
        <dgm:presOf axis="self"/>
        <dgm:constrLst/>
        <dgm:ruleLst/>
      </dgm:layoutNode>
      <dgm:layoutNode name="gear3tx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3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3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13">
        <dgm:if name="Name14" axis="ch" ptType="node" func="cnt" op="gte" val="1">
          <dgm:layoutNode name="gear3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5"/>
      </dgm:choose>
    </dgm:forEach>
    <dgm:forEach name="Name16" axis="ch" ptType="sibTrans" hideLastTrans="0" cnt="1">
      <dgm:layoutNode name="connector1" styleLbl="sibTrans2D1">
        <dgm:alg type="conn">
          <dgm:param type="connRout" val="curve"/>
          <dgm:param type="srcNode" val="gear1srcNode"/>
          <dgm:param type="dstNode" val="gear1dstNode"/>
          <dgm:param type="begPts" val="midR"/>
          <dgm:param type="endPts" val="tCtr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7" axis="ch" ptType="sibTrans" hideLastTrans="0" st="2" cnt="1">
      <dgm:layoutNode name="connector2" styleLbl="sibTrans2D1">
        <dgm:alg type="conn">
          <dgm:param type="connRout" val="curve"/>
          <dgm:param type="srcNode" val="gear2srcNode"/>
          <dgm:param type="dstNode" val="gear2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8" axis="ch" ptType="sibTrans" hideLastTrans="0" st="3" cnt="1">
      <dgm:layoutNode name="connector3" styleLbl="sibTrans2D1">
        <dgm:alg type="conn">
          <dgm:param type="connRout" val="curve"/>
          <dgm:param type="srcNode" val="gear3srcNode"/>
          <dgm:param type="dstNode" val="gear3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5">
  <dgm:title val=""/>
  <dgm:desc val=""/>
  <dgm:catLst>
    <dgm:cat type="3D" pri="11500"/>
  </dgm:catLst>
  <dgm:scene3d>
    <a:camera prst="isometricOffAxis2Left" zoom="95000"/>
    <a:lightRig rig="flat" dir="t"/>
  </dgm:scene3d>
  <dgm:styleLbl name="node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5715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381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52400" extrusionH="1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38100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3810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400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150"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63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4005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40050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4005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15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AD830D8-62A4-407D-AB11-1592EF9A9D31}" type="datetimeFigureOut">
              <a:rPr lang="en-US" smtClean="0"/>
              <a:t>3/5/2025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0FE803A-9B28-45B3-A89D-B0C58AF25D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80803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0FE803A-9B28-45B3-A89D-B0C58AF25D99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730397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0FE803A-9B28-45B3-A89D-B0C58AF25D99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305372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0FE803A-9B28-45B3-A89D-B0C58AF25D99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02567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ED339B-1A0F-4DF1-B983-F5045D96488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9224E21-1EC0-4992-B383-396CA4E9DDA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228A79A-0104-486C-BABB-AD47E2DC3D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9D9DE918-DDB9-40C4-A2ED-15CE9F8B1B0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52400" y="6416675"/>
            <a:ext cx="2209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6463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030FCE-1029-4286-A9B1-20E675F4F4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DBF1AE6-7E4A-4CD3-A931-0BEF3435FE2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542EB9E-C9D4-4E0C-BA38-5477167C79A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326B317-1D1C-44EF-90B1-59D42369E8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6CB2743-622B-4376-B1C3-B2D9707C32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93590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21A579C-298E-4186-ADFB-35382927262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1ADD574-A4CB-4028-BBF8-DB26CE3E9A1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320C697-2D1D-4BE7-ABA4-3FB39D5922B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A10E6CC-1F03-4B53-A837-1D71242BCC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256AA1E-B6CE-4F81-AC77-6E80D1C5FD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25873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86800" y="92075"/>
            <a:ext cx="4572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2999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86800" y="6264275"/>
            <a:ext cx="4572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305693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86800" y="6340475"/>
            <a:ext cx="4572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644598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86800" y="6340475"/>
            <a:ext cx="4572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335464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686800" y="6264275"/>
            <a:ext cx="4572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666789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86800" y="6340475"/>
            <a:ext cx="4572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776067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86800" y="6264275"/>
            <a:ext cx="4572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134382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86800" y="6264275"/>
            <a:ext cx="4572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52698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D225CD-6B15-4481-A70D-B3C0A31080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372CBDD-376F-43C6-874C-C003300609F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FEB4810-4233-4C9A-AF6C-0E698013A9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9D9DE918-DDB9-40C4-A2ED-15CE9F8B1B0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52400" y="6416675"/>
            <a:ext cx="2209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244594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86800" y="6416675"/>
            <a:ext cx="4572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880986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86800" y="6264275"/>
            <a:ext cx="4572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570264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86800" y="6340475"/>
            <a:ext cx="4572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61454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5DD0DA-8C8D-40C3-81A3-0FD4F8CFAB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F21A3D6-B0C8-4101-AB7E-1F2FECA4545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CFBF271-4C8C-4C92-BCD2-73128F817D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9D9DE918-DDB9-40C4-A2ED-15CE9F8B1B0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52400" y="6416675"/>
            <a:ext cx="2209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09624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E79B71-8062-472A-AA84-60884DE282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47A111F-522C-429F-AF9F-169041294A9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CA4AE87-C088-45A9-9D1B-3CA5B3C138F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CC6B131-9884-4401-808D-E49137FA77A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1446E73-578E-44B4-870E-D34403BD3E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98450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4FB5F5-05A0-4725-9FFB-13C5E16F00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C41CF3A-E8B9-4FC3-A328-A4B5FECC98D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E29D43E-BF9B-4E08-B150-D61FC59A0D6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D25A596-37FA-4645-8A28-53B1CBD917A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55CF2DD-9A80-47BE-9AB6-394A6BBC0CD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D87CF0D-D006-4121-AF66-7EAA45D52A0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EB50719-FF02-4B5C-A2BD-6F9161E15F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1D81457-CF38-4BF3-A83E-A45422BF75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34365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04E945-7B58-414B-A22A-D052072443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C9620FB-AFD7-4A13-9FC6-5198B2499F7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367C7BD-2012-4ED5-8E80-921690C2A5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A9FA745-F9CF-413F-9814-6983092EB8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41804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AA5CFAB-1419-497B-BA4B-E1BAC92E897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CEB8459-21C6-4B02-9448-E21C815624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32F9980-1758-416C-9FEB-0777812723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19793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2629F2-2149-49F4-B99E-AC437D6217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2A26C35-FC01-4EF8-B9E0-3DA76744EB2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8898421-F48E-481D-9A23-71AF9319883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A15F0F8-DEB3-44DE-9CA5-EC67F37FBEB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FBD38C0-112D-43DD-972B-0483913747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50F09AE-C087-49E2-A3A1-3D9916353F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45999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E27CE3-34F6-4A34-AEAF-20A9AB8A37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5467304-9ABF-4D55-8CB7-51A7D43CB8C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851C563-435A-4272-A7E2-EB976B48144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591702D-5572-4CF5-8A94-8866F636B18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8B97477-8585-4545-84E9-3E52115A5C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CCA439F-40D6-4F7E-A551-BDF2F1790F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20362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1A53D72-BF5F-4B63-B9E1-FA50183EBA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07AEC91-12AC-400D-9E70-A85AEE3721D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D9DE918-DDB9-40C4-A2ED-15CE9F8B1B0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52400" y="6416675"/>
            <a:ext cx="2209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BC081B8-CDAD-4D4B-80CD-FB6D99ACB00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515350" y="6248400"/>
            <a:ext cx="552450" cy="609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35515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6" r:id="rId1"/>
    <p:sldLayoutId id="2147483727" r:id="rId2"/>
    <p:sldLayoutId id="2147483728" r:id="rId3"/>
    <p:sldLayoutId id="2147483729" r:id="rId4"/>
    <p:sldLayoutId id="2147483730" r:id="rId5"/>
    <p:sldLayoutId id="2147483731" r:id="rId6"/>
    <p:sldLayoutId id="2147483732" r:id="rId7"/>
    <p:sldLayoutId id="2147483733" r:id="rId8"/>
    <p:sldLayoutId id="2147483734" r:id="rId9"/>
    <p:sldLayoutId id="2147483735" r:id="rId10"/>
    <p:sldLayoutId id="2147483736" r:id="rId11"/>
  </p:sldLayoutIdLst>
  <p:hf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AFEB4810-4233-4C9A-AF6C-0E698013A9B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591550" y="6324600"/>
            <a:ext cx="552450" cy="533400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56788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8" r:id="rId1"/>
    <p:sldLayoutId id="2147483739" r:id="rId2"/>
    <p:sldLayoutId id="2147483740" r:id="rId3"/>
    <p:sldLayoutId id="2147483741" r:id="rId4"/>
    <p:sldLayoutId id="2147483742" r:id="rId5"/>
    <p:sldLayoutId id="2147483743" r:id="rId6"/>
    <p:sldLayoutId id="2147483744" r:id="rId7"/>
    <p:sldLayoutId id="2147483745" r:id="rId8"/>
    <p:sldLayoutId id="2147483746" r:id="rId9"/>
    <p:sldLayoutId id="2147483747" r:id="rId10"/>
    <p:sldLayoutId id="2147483748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4.jpeg"/><Relationship Id="rId4" Type="http://schemas.microsoft.com/office/2007/relationships/hdphoto" Target="../media/hdphoto1.wdp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Relationship Id="rId4" Type="http://schemas.openxmlformats.org/officeDocument/2006/relationships/hyperlink" Target="https://doi.org/10.1016/j.ccm.2020.05.003" TargetMode="Externa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258" t="9305" r="16271"/>
          <a:stretch/>
        </p:blipFill>
        <p:spPr bwMode="auto">
          <a:xfrm>
            <a:off x="-152400" y="-239305"/>
            <a:ext cx="9296400" cy="80264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8367797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F185094-C1FE-48C9-F865-948DCE27B3D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508794"/>
            <a:ext cx="7886700" cy="4982369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Biosynthesis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8C4C0F7-0726-47E4-9C60-BADBA29F770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151561"/>
            <a:ext cx="9144000" cy="4639640"/>
          </a:xfrm>
          <a:prstGeom prst="rect">
            <a:avLst/>
          </a:prstGeom>
        </p:spPr>
      </p:pic>
      <p:sp>
        <p:nvSpPr>
          <p:cNvPr id="5" name="Oval 4">
            <a:extLst>
              <a:ext uri="{FF2B5EF4-FFF2-40B4-BE49-F238E27FC236}">
                <a16:creationId xmlns:a16="http://schemas.microsoft.com/office/drawing/2014/main" id="{095AA3C9-A3E2-4ACD-BCCC-AD88E7EA22AD}"/>
              </a:ext>
            </a:extLst>
          </p:cNvPr>
          <p:cNvSpPr/>
          <p:nvPr/>
        </p:nvSpPr>
        <p:spPr>
          <a:xfrm>
            <a:off x="927576" y="3109290"/>
            <a:ext cx="1524000" cy="395910"/>
          </a:xfrm>
          <a:prstGeom prst="ellipse">
            <a:avLst/>
          </a:prstGeom>
          <a:noFill/>
          <a:ln w="762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514FBC31-4FFB-4CF4-9B48-51E510BC4062}"/>
              </a:ext>
            </a:extLst>
          </p:cNvPr>
          <p:cNvSpPr/>
          <p:nvPr/>
        </p:nvSpPr>
        <p:spPr>
          <a:xfrm>
            <a:off x="3733800" y="2104213"/>
            <a:ext cx="1676400" cy="1005077"/>
          </a:xfrm>
          <a:prstGeom prst="ellipse">
            <a:avLst/>
          </a:prstGeom>
          <a:noFill/>
          <a:ln w="762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DE73D8FC-14C7-4C7A-B024-02F70185043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29156" y="2476500"/>
            <a:ext cx="1295401" cy="9144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66CD5ECD-A19B-4843-BF27-C8DED788922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17227" y="4217402"/>
            <a:ext cx="1853345" cy="1078189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6A96C7EA-9A98-4A56-8D23-CCA26C9B896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74607" y="3124201"/>
            <a:ext cx="1386205" cy="685800"/>
          </a:xfrm>
          <a:prstGeom prst="rect">
            <a:avLst/>
          </a:prstGeom>
        </p:spPr>
      </p:pic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93DF617-6E5D-0F99-2776-13BCD3E569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DA394D7-9785-4BE5-AFD5-4F918A689025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  <p:sp>
        <p:nvSpPr>
          <p:cNvPr id="12" name="Round Same Side Corner Rectangle 4">
            <a:extLst>
              <a:ext uri="{FF2B5EF4-FFF2-40B4-BE49-F238E27FC236}">
                <a16:creationId xmlns:a16="http://schemas.microsoft.com/office/drawing/2014/main" id="{CF9FA97D-FBF8-4B3B-8793-D707CB56F1F9}"/>
              </a:ext>
            </a:extLst>
          </p:cNvPr>
          <p:cNvSpPr/>
          <p:nvPr/>
        </p:nvSpPr>
        <p:spPr>
          <a:xfrm>
            <a:off x="21183" y="23448"/>
            <a:ext cx="2472235" cy="456793"/>
          </a:xfrm>
          <a:prstGeom prst="rect">
            <a:avLst/>
          </a:prstGeom>
          <a:ln>
            <a:noFill/>
          </a:ln>
          <a:scene3d>
            <a:camera prst="orthographicFront"/>
            <a:lightRig rig="flat" dir="t"/>
          </a:scene3d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43815" tIns="43815" rIns="43815" bIns="43815" numCol="1" spcCol="1270" anchor="ctr" anchorCtr="0">
            <a:noAutofit/>
          </a:bodyPr>
          <a:lstStyle/>
          <a:p>
            <a:pPr lvl="0" algn="ctr" defTabSz="10223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GB" sz="2300" b="1" kern="1200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Core</a:t>
            </a:r>
            <a:r>
              <a:rPr lang="en-GB" sz="2300" b="1" kern="1200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GB" sz="2300" b="1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Knowledge</a:t>
            </a:r>
            <a:endParaRPr lang="en-GB" sz="2300" kern="1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24311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F185094-C1FE-48C9-F865-948DCE27B3D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4400" y="1676399"/>
            <a:ext cx="7696200" cy="5223255"/>
          </a:xfrm>
        </p:spPr>
        <p:txBody>
          <a:bodyPr>
            <a:normAutofit/>
          </a:bodyPr>
          <a:lstStyle/>
          <a:p>
            <a:pPr algn="just">
              <a:buFont typeface="Wingdings" panose="05000000000000000000" pitchFamily="2" charset="2"/>
              <a:buChar char="§"/>
            </a:pP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Elastin is an </a:t>
            </a:r>
            <a:r>
              <a:rPr lang="en-GB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insoluble protein </a:t>
            </a: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polymer synthesized from a </a:t>
            </a:r>
            <a:r>
              <a:rPr lang="en-GB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precursor, tropoelastin. </a:t>
            </a: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Tropoelastin is secreted by the cell into the extracellular space. There, it interacts with specific </a:t>
            </a:r>
            <a:r>
              <a:rPr lang="en-GB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glycoprotein microfibrils</a:t>
            </a: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such as fibrillin, which function as a scaffold onto which tropoelastin is deposited. </a:t>
            </a:r>
            <a:r>
              <a:rPr lang="en-GB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Some of the lysyl side chains </a:t>
            </a: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of the tropoelastin polypeptides are </a:t>
            </a:r>
            <a:r>
              <a:rPr lang="en-GB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oxidatively deaminated </a:t>
            </a: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by lysyl oxidase, forming </a:t>
            </a:r>
            <a:r>
              <a:rPr lang="en-GB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allysine residues</a:t>
            </a: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algn="just">
              <a:buFont typeface="Wingdings" panose="05000000000000000000" pitchFamily="2" charset="2"/>
              <a:buChar char="§"/>
            </a:pPr>
            <a:r>
              <a:rPr lang="en-GB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Three of the allysyl side chains plus one unaltered Lysyl side chain</a:t>
            </a: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 from the same or neighbouring polypeptides form a </a:t>
            </a:r>
            <a:r>
              <a:rPr lang="en-GB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desmosine cross-link </a:t>
            </a:r>
          </a:p>
          <a:p>
            <a:pPr algn="just">
              <a:buFont typeface="Wingdings" panose="05000000000000000000" pitchFamily="2" charset="2"/>
              <a:buChar char="§"/>
            </a:pP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This produces </a:t>
            </a:r>
            <a:r>
              <a:rPr lang="en-GB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elastin, an extensively interconnected</a:t>
            </a: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GB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rubbery network </a:t>
            </a: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that can stretch and bend in any direction when stressed, giving connective tissue elasticity </a:t>
            </a:r>
          </a:p>
          <a:p>
            <a:pPr marL="0" indent="0" algn="just">
              <a:buNone/>
            </a:pPr>
            <a:endParaRPr lang="en-US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3DC2CE9-392D-EBE4-A0D5-974DFB9576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DA394D7-9785-4BE5-AFD5-4F918A689025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  <p:sp>
        <p:nvSpPr>
          <p:cNvPr id="6" name="Round Same Side Corner Rectangle 4">
            <a:extLst>
              <a:ext uri="{FF2B5EF4-FFF2-40B4-BE49-F238E27FC236}">
                <a16:creationId xmlns:a16="http://schemas.microsoft.com/office/drawing/2014/main" id="{3A2602BE-92C1-41FE-B990-4BB4AB7BA1CA}"/>
              </a:ext>
            </a:extLst>
          </p:cNvPr>
          <p:cNvSpPr/>
          <p:nvPr/>
        </p:nvSpPr>
        <p:spPr>
          <a:xfrm>
            <a:off x="21183" y="23448"/>
            <a:ext cx="2472235" cy="456793"/>
          </a:xfrm>
          <a:prstGeom prst="rect">
            <a:avLst/>
          </a:prstGeom>
          <a:ln>
            <a:noFill/>
          </a:ln>
          <a:scene3d>
            <a:camera prst="orthographicFront"/>
            <a:lightRig rig="flat" dir="t"/>
          </a:scene3d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43815" tIns="43815" rIns="43815" bIns="43815" numCol="1" spcCol="1270" anchor="ctr" anchorCtr="0">
            <a:noAutofit/>
          </a:bodyPr>
          <a:lstStyle/>
          <a:p>
            <a:pPr lvl="0" algn="ctr" defTabSz="10223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GB" sz="2300" b="1" kern="1200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Core</a:t>
            </a:r>
            <a:r>
              <a:rPr lang="en-GB" sz="2300" b="1" kern="1200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GB" sz="2300" b="1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Knowledge</a:t>
            </a:r>
            <a:endParaRPr lang="en-GB" sz="2300" kern="1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913640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2ECCF12D-881C-4708-9B92-B918D4C9D35F}"/>
              </a:ext>
            </a:extLst>
          </p:cNvPr>
          <p:cNvSpPr/>
          <p:nvPr/>
        </p:nvSpPr>
        <p:spPr>
          <a:xfrm>
            <a:off x="990600" y="1371600"/>
            <a:ext cx="76200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GB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Tropoelastin polypeptides are oxidatively deaminated 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E2F1E395-473F-46F4-9367-9A8D8BB5C5F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28650" y="3124200"/>
            <a:ext cx="7886700" cy="1971675"/>
          </a:xfrm>
          <a:prstGeom prst="rect">
            <a:avLst/>
          </a:prstGeom>
        </p:spPr>
      </p:pic>
      <p:sp>
        <p:nvSpPr>
          <p:cNvPr id="8" name="Oval 7">
            <a:extLst>
              <a:ext uri="{FF2B5EF4-FFF2-40B4-BE49-F238E27FC236}">
                <a16:creationId xmlns:a16="http://schemas.microsoft.com/office/drawing/2014/main" id="{0F0F87B2-B6DD-4E62-84CB-E23242317087}"/>
              </a:ext>
            </a:extLst>
          </p:cNvPr>
          <p:cNvSpPr/>
          <p:nvPr/>
        </p:nvSpPr>
        <p:spPr>
          <a:xfrm>
            <a:off x="4724400" y="4495800"/>
            <a:ext cx="914400" cy="600075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55085D3-C7B7-0455-051F-A6D33C0CED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DA394D7-9785-4BE5-AFD5-4F918A689025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  <p:sp>
        <p:nvSpPr>
          <p:cNvPr id="7" name="Round Same Side Corner Rectangle 4">
            <a:extLst>
              <a:ext uri="{FF2B5EF4-FFF2-40B4-BE49-F238E27FC236}">
                <a16:creationId xmlns:a16="http://schemas.microsoft.com/office/drawing/2014/main" id="{3E043E59-44F1-4CCE-AED1-EFE83D4E1F7C}"/>
              </a:ext>
            </a:extLst>
          </p:cNvPr>
          <p:cNvSpPr/>
          <p:nvPr/>
        </p:nvSpPr>
        <p:spPr>
          <a:xfrm>
            <a:off x="21183" y="23448"/>
            <a:ext cx="2472235" cy="456793"/>
          </a:xfrm>
          <a:prstGeom prst="rect">
            <a:avLst/>
          </a:prstGeom>
          <a:ln>
            <a:noFill/>
          </a:ln>
          <a:scene3d>
            <a:camera prst="orthographicFront"/>
            <a:lightRig rig="flat" dir="t"/>
          </a:scene3d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43815" tIns="43815" rIns="43815" bIns="43815" numCol="1" spcCol="1270" anchor="ctr" anchorCtr="0">
            <a:noAutofit/>
          </a:bodyPr>
          <a:lstStyle/>
          <a:p>
            <a:pPr lvl="0" algn="ctr" defTabSz="10223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GB" sz="2300" b="1" kern="1200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Core</a:t>
            </a:r>
            <a:r>
              <a:rPr lang="en-GB" sz="2300" b="1" kern="1200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GB" sz="2300" b="1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Knowledge</a:t>
            </a:r>
            <a:endParaRPr lang="en-GB" sz="2300" kern="1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796414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5B371128-65ED-4C76-9F4E-A8B54A8C06A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819400" y="381000"/>
            <a:ext cx="4878765" cy="5410200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AD7ECD28-21A5-495E-8180-4377A15C3755}"/>
              </a:ext>
            </a:extLst>
          </p:cNvPr>
          <p:cNvSpPr/>
          <p:nvPr/>
        </p:nvSpPr>
        <p:spPr>
          <a:xfrm>
            <a:off x="881759" y="3320465"/>
            <a:ext cx="2157963" cy="107721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/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Desmosine </a:t>
            </a:r>
          </a:p>
          <a:p>
            <a:pPr algn="just"/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cross-link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9881501-CEA1-93D5-4CEE-26C0E58E25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DA394D7-9785-4BE5-AFD5-4F918A689025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  <p:sp>
        <p:nvSpPr>
          <p:cNvPr id="6" name="Round Same Side Corner Rectangle 4">
            <a:extLst>
              <a:ext uri="{FF2B5EF4-FFF2-40B4-BE49-F238E27FC236}">
                <a16:creationId xmlns:a16="http://schemas.microsoft.com/office/drawing/2014/main" id="{366C6D84-FAFB-43BB-9BF7-1313FAADD020}"/>
              </a:ext>
            </a:extLst>
          </p:cNvPr>
          <p:cNvSpPr/>
          <p:nvPr/>
        </p:nvSpPr>
        <p:spPr>
          <a:xfrm>
            <a:off x="21183" y="23448"/>
            <a:ext cx="2472235" cy="456793"/>
          </a:xfrm>
          <a:prstGeom prst="rect">
            <a:avLst/>
          </a:prstGeom>
          <a:ln>
            <a:noFill/>
          </a:ln>
          <a:scene3d>
            <a:camera prst="orthographicFront"/>
            <a:lightRig rig="flat" dir="t"/>
          </a:scene3d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43815" tIns="43815" rIns="43815" bIns="43815" numCol="1" spcCol="1270" anchor="ctr" anchorCtr="0">
            <a:noAutofit/>
          </a:bodyPr>
          <a:lstStyle/>
          <a:p>
            <a:pPr lvl="0" algn="ctr" defTabSz="10223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GB" sz="2300" b="1" kern="1200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Core</a:t>
            </a:r>
            <a:r>
              <a:rPr lang="en-GB" sz="2300" b="1" kern="1200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GB" sz="2300" b="1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Knowledge</a:t>
            </a:r>
            <a:endParaRPr lang="en-GB" sz="2300" kern="1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485583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AD7ECD28-21A5-495E-8180-4377A15C3755}"/>
              </a:ext>
            </a:extLst>
          </p:cNvPr>
          <p:cNvSpPr/>
          <p:nvPr/>
        </p:nvSpPr>
        <p:spPr>
          <a:xfrm>
            <a:off x="609600" y="2900363"/>
            <a:ext cx="2157963" cy="107721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/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Desmosine </a:t>
            </a:r>
          </a:p>
          <a:p>
            <a:pPr algn="just"/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cross-link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BC82DE8-BF0F-44EE-87D4-97E38562CD2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32571" y="1371600"/>
            <a:ext cx="4757271" cy="4894368"/>
          </a:xfrm>
          <a:prstGeom prst="rect">
            <a:avLst/>
          </a:prstGeom>
        </p:spPr>
      </p:pic>
      <p:sp>
        <p:nvSpPr>
          <p:cNvPr id="3" name="Arrow: Right 2">
            <a:extLst>
              <a:ext uri="{FF2B5EF4-FFF2-40B4-BE49-F238E27FC236}">
                <a16:creationId xmlns:a16="http://schemas.microsoft.com/office/drawing/2014/main" id="{86386FC0-FD38-45A8-8D51-96DEAC28995C}"/>
              </a:ext>
            </a:extLst>
          </p:cNvPr>
          <p:cNvSpPr/>
          <p:nvPr/>
        </p:nvSpPr>
        <p:spPr>
          <a:xfrm rot="1042566">
            <a:off x="4724400" y="1752600"/>
            <a:ext cx="762000" cy="304800"/>
          </a:xfrm>
          <a:prstGeom prst="righ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3D7CDF5-62C6-20FE-3BA1-FB33829E51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DA394D7-9785-4BE5-AFD5-4F918A689025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  <p:sp>
        <p:nvSpPr>
          <p:cNvPr id="9" name="Round Same Side Corner Rectangle 4">
            <a:extLst>
              <a:ext uri="{FF2B5EF4-FFF2-40B4-BE49-F238E27FC236}">
                <a16:creationId xmlns:a16="http://schemas.microsoft.com/office/drawing/2014/main" id="{4BFF5938-A2CF-409D-972B-B4C0DA6B41C9}"/>
              </a:ext>
            </a:extLst>
          </p:cNvPr>
          <p:cNvSpPr/>
          <p:nvPr/>
        </p:nvSpPr>
        <p:spPr>
          <a:xfrm>
            <a:off x="21183" y="23448"/>
            <a:ext cx="2472235" cy="456793"/>
          </a:xfrm>
          <a:prstGeom prst="rect">
            <a:avLst/>
          </a:prstGeom>
          <a:ln>
            <a:noFill/>
          </a:ln>
          <a:scene3d>
            <a:camera prst="orthographicFront"/>
            <a:lightRig rig="flat" dir="t"/>
          </a:scene3d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43815" tIns="43815" rIns="43815" bIns="43815" numCol="1" spcCol="1270" anchor="ctr" anchorCtr="0">
            <a:noAutofit/>
          </a:bodyPr>
          <a:lstStyle/>
          <a:p>
            <a:pPr lvl="0" algn="ctr" defTabSz="10223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GB" sz="2300" b="1" kern="1200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Core</a:t>
            </a:r>
            <a:r>
              <a:rPr lang="en-GB" sz="2300" b="1" kern="1200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GB" sz="2300" b="1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Knowledge</a:t>
            </a:r>
            <a:endParaRPr lang="en-GB" sz="2300" kern="1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585955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B6E9FEA-4134-9F70-5F07-75CC47CDC84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5104" y="685800"/>
            <a:ext cx="8888896" cy="39624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Difference between collagen and elastin</a:t>
            </a:r>
            <a:endParaRPr lang="en-US" sz="4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6199C6F5-BA0B-4C50-A6AA-240D7400C368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356152" y="2057400"/>
          <a:ext cx="8431695" cy="4450764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1862463">
                  <a:extLst>
                    <a:ext uri="{9D8B030D-6E8A-4147-A177-3AD203B41FA5}">
                      <a16:colId xmlns:a16="http://schemas.microsoft.com/office/drawing/2014/main" val="2620732079"/>
                    </a:ext>
                  </a:extLst>
                </a:gridCol>
                <a:gridCol w="3104106">
                  <a:extLst>
                    <a:ext uri="{9D8B030D-6E8A-4147-A177-3AD203B41FA5}">
                      <a16:colId xmlns:a16="http://schemas.microsoft.com/office/drawing/2014/main" val="3327689343"/>
                    </a:ext>
                  </a:extLst>
                </a:gridCol>
                <a:gridCol w="3465126">
                  <a:extLst>
                    <a:ext uri="{9D8B030D-6E8A-4147-A177-3AD203B41FA5}">
                      <a16:colId xmlns:a16="http://schemas.microsoft.com/office/drawing/2014/main" val="4010010149"/>
                    </a:ext>
                  </a:extLst>
                </a:gridCol>
              </a:tblGrid>
              <a:tr h="579120">
                <a:tc>
                  <a:txBody>
                    <a:bodyPr/>
                    <a:lstStyle/>
                    <a:p>
                      <a:pPr algn="ctr"/>
                      <a:r>
                        <a:rPr lang="en-GB" sz="2800" dirty="0"/>
                        <a:t>Properties </a:t>
                      </a:r>
                      <a:endParaRPr lang="en-US" sz="28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Collagen </a:t>
                      </a:r>
                    </a:p>
                    <a:p>
                      <a:pPr algn="ctr"/>
                      <a:endParaRPr lang="en-US" sz="28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Elastin </a:t>
                      </a:r>
                    </a:p>
                    <a:p>
                      <a:pPr algn="ctr"/>
                      <a:endParaRPr lang="en-US" sz="28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23394374"/>
                  </a:ext>
                </a:extLst>
              </a:tr>
              <a:tr h="525951">
                <a:tc>
                  <a:txBody>
                    <a:bodyPr/>
                    <a:lstStyle/>
                    <a:p>
                      <a:pPr algn="ctr"/>
                      <a:r>
                        <a:rPr lang="en-GB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Structure </a:t>
                      </a:r>
                      <a:endParaRPr lang="en-US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Triple helix </a:t>
                      </a:r>
                      <a:endParaRPr lang="en-US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Random coiled </a:t>
                      </a:r>
                      <a:endParaRPr lang="en-US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54745302"/>
                  </a:ext>
                </a:extLst>
              </a:tr>
              <a:tr h="525951">
                <a:tc>
                  <a:txBody>
                    <a:bodyPr/>
                    <a:lstStyle/>
                    <a:p>
                      <a:pPr algn="ctr"/>
                      <a:r>
                        <a:rPr lang="en-GB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Function</a:t>
                      </a:r>
                      <a:endParaRPr lang="en-US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Strength </a:t>
                      </a:r>
                      <a:endParaRPr lang="en-US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Elasticity </a:t>
                      </a:r>
                      <a:endParaRPr lang="en-US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51249117"/>
                  </a:ext>
                </a:extLst>
              </a:tr>
              <a:tr h="525951">
                <a:tc>
                  <a:txBody>
                    <a:bodyPr/>
                    <a:lstStyle/>
                    <a:p>
                      <a:pPr algn="ctr"/>
                      <a:r>
                        <a:rPr lang="en-GB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Colour</a:t>
                      </a:r>
                      <a:endParaRPr lang="en-US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White colour </a:t>
                      </a:r>
                      <a:endParaRPr lang="en-US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Yellow colour</a:t>
                      </a:r>
                      <a:endParaRPr lang="en-US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81105178"/>
                  </a:ext>
                </a:extLst>
              </a:tr>
              <a:tr h="525951">
                <a:tc>
                  <a:txBody>
                    <a:bodyPr/>
                    <a:lstStyle/>
                    <a:p>
                      <a:pPr algn="ctr"/>
                      <a:r>
                        <a:rPr lang="en-GB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Location</a:t>
                      </a:r>
                      <a:endParaRPr lang="en-US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Cartilage, bones, tendons</a:t>
                      </a:r>
                      <a:endParaRPr lang="en-US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Blood vessels, alveoli, bladder wall</a:t>
                      </a:r>
                      <a:endParaRPr lang="en-US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28946010"/>
                  </a:ext>
                </a:extLst>
              </a:tr>
              <a:tr h="525951">
                <a:tc>
                  <a:txBody>
                    <a:bodyPr/>
                    <a:lstStyle/>
                    <a:p>
                      <a:pPr algn="ctr"/>
                      <a:r>
                        <a:rPr lang="en-GB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Flexibility</a:t>
                      </a:r>
                      <a:endParaRPr lang="en-US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Flexible </a:t>
                      </a:r>
                      <a:endParaRPr lang="en-US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 times flexible then collagen</a:t>
                      </a:r>
                      <a:endParaRPr lang="en-US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58547080"/>
                  </a:ext>
                </a:extLst>
              </a:tr>
              <a:tr h="525951">
                <a:tc>
                  <a:txBody>
                    <a:bodyPr/>
                    <a:lstStyle/>
                    <a:p>
                      <a:pPr algn="ctr"/>
                      <a:r>
                        <a:rPr lang="en-GB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Abundance</a:t>
                      </a:r>
                      <a:endParaRPr lang="en-US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Most abundant protein in body</a:t>
                      </a:r>
                      <a:endParaRPr lang="en-US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Less abundant then collagen</a:t>
                      </a:r>
                      <a:endParaRPr lang="en-US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9843671"/>
                  </a:ext>
                </a:extLst>
              </a:tr>
            </a:tbl>
          </a:graphicData>
        </a:graphic>
      </p:graphicFrame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0B4F5A4C-0E3D-4682-BBC0-0E9394BCF60C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356154" y="6172200"/>
          <a:ext cx="8431694" cy="396240"/>
        </p:xfrm>
        <a:graphic>
          <a:graphicData uri="http://schemas.openxmlformats.org/drawingml/2006/table">
            <a:tbl>
              <a:tblPr/>
              <a:tblGrid>
                <a:gridCol w="1853646">
                  <a:extLst>
                    <a:ext uri="{9D8B030D-6E8A-4147-A177-3AD203B41FA5}">
                      <a16:colId xmlns:a16="http://schemas.microsoft.com/office/drawing/2014/main" val="2158753303"/>
                    </a:ext>
                  </a:extLst>
                </a:gridCol>
                <a:gridCol w="3124200">
                  <a:extLst>
                    <a:ext uri="{9D8B030D-6E8A-4147-A177-3AD203B41FA5}">
                      <a16:colId xmlns:a16="http://schemas.microsoft.com/office/drawing/2014/main" val="252286364"/>
                    </a:ext>
                  </a:extLst>
                </a:gridCol>
                <a:gridCol w="3453848">
                  <a:extLst>
                    <a:ext uri="{9D8B030D-6E8A-4147-A177-3AD203B41FA5}">
                      <a16:colId xmlns:a16="http://schemas.microsoft.com/office/drawing/2014/main" val="3956718859"/>
                    </a:ext>
                  </a:extLst>
                </a:gridCol>
              </a:tblGrid>
              <a:tr h="218219">
                <a:tc>
                  <a:txBody>
                    <a:bodyPr/>
                    <a:lstStyle/>
                    <a:p>
                      <a:pPr algn="ctr"/>
                      <a:r>
                        <a:rPr lang="en-GB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Diseases</a:t>
                      </a:r>
                      <a:endParaRPr lang="en-US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OI, EDS</a:t>
                      </a:r>
                      <a:endParaRPr lang="en-US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COPD, Marfan syndrome</a:t>
                      </a:r>
                      <a:endParaRPr lang="en-US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64718481"/>
                  </a:ext>
                </a:extLst>
              </a:tr>
            </a:tbl>
          </a:graphicData>
        </a:graphic>
      </p:graphicFrame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EDCC1C4-DF3A-56EC-1ECD-8A560C8F8A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DA394D7-9785-4BE5-AFD5-4F918A689025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  <p:sp>
        <p:nvSpPr>
          <p:cNvPr id="8" name="Round Same Side Corner Rectangle 4">
            <a:extLst>
              <a:ext uri="{FF2B5EF4-FFF2-40B4-BE49-F238E27FC236}">
                <a16:creationId xmlns:a16="http://schemas.microsoft.com/office/drawing/2014/main" id="{77B880B9-7B68-41DF-AFE5-10C478375ED7}"/>
              </a:ext>
            </a:extLst>
          </p:cNvPr>
          <p:cNvSpPr/>
          <p:nvPr/>
        </p:nvSpPr>
        <p:spPr>
          <a:xfrm>
            <a:off x="21183" y="23448"/>
            <a:ext cx="2472235" cy="456793"/>
          </a:xfrm>
          <a:prstGeom prst="rect">
            <a:avLst/>
          </a:prstGeom>
          <a:ln>
            <a:noFill/>
          </a:ln>
          <a:scene3d>
            <a:camera prst="orthographicFront"/>
            <a:lightRig rig="flat" dir="t"/>
          </a:scene3d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43815" tIns="43815" rIns="43815" bIns="43815" numCol="1" spcCol="1270" anchor="ctr" anchorCtr="0">
            <a:noAutofit/>
          </a:bodyPr>
          <a:lstStyle/>
          <a:p>
            <a:pPr lvl="0" algn="ctr" defTabSz="10223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GB" sz="2300" b="1" kern="1200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Core</a:t>
            </a:r>
            <a:r>
              <a:rPr lang="en-GB" sz="2300" b="1" kern="1200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GB" sz="2300" b="1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Knowledge</a:t>
            </a:r>
            <a:endParaRPr lang="en-GB" sz="2300" kern="1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297960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3398E6-7F52-9F6D-55F5-F5EACA9863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09800" y="652858"/>
            <a:ext cx="7543800" cy="842964"/>
          </a:xfrm>
        </p:spPr>
        <p:txBody>
          <a:bodyPr>
            <a:normAutofit fontScale="90000"/>
          </a:bodyPr>
          <a:lstStyle/>
          <a:p>
            <a:br>
              <a:rPr lang="en-GB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4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DDE038E-9E25-2B58-8DCF-47C627481D0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8797" y="2743200"/>
            <a:ext cx="4019550" cy="2515888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Alpha-1 antitrypsin is a </a:t>
            </a:r>
            <a:r>
              <a:rPr lang="en-GB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protease inhibitor </a:t>
            </a:r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produced primarily in the </a:t>
            </a:r>
            <a:r>
              <a:rPr lang="en-GB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liver</a:t>
            </a:r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It </a:t>
            </a:r>
            <a:r>
              <a:rPr lang="en-GB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inhibits the neutrophil elastase </a:t>
            </a:r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activity in the </a:t>
            </a:r>
            <a:r>
              <a:rPr lang="en-GB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lung</a:t>
            </a:r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and hence can protect it from proteolytic damage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17E7131A-2C25-41E8-B994-93FBDED7DF39}"/>
              </a:ext>
            </a:extLst>
          </p:cNvPr>
          <p:cNvSpPr/>
          <p:nvPr/>
        </p:nvSpPr>
        <p:spPr>
          <a:xfrm>
            <a:off x="2590800" y="1279180"/>
            <a:ext cx="6324600" cy="5355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defTabSz="685800">
              <a:lnSpc>
                <a:spcPct val="90000"/>
              </a:lnSpc>
              <a:spcBef>
                <a:spcPts val="750"/>
              </a:spcBef>
            </a:pPr>
            <a:r>
              <a:rPr lang="el-GR" sz="32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α1-</a:t>
            </a:r>
            <a:r>
              <a:rPr lang="en-US" sz="32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Antitrypsin (ATT) 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C6CA6AF-F1A3-4AA9-820B-5563DA19FCE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6563"/>
          <a:stretch/>
        </p:blipFill>
        <p:spPr>
          <a:xfrm>
            <a:off x="4455542" y="1814711"/>
            <a:ext cx="4446104" cy="4071542"/>
          </a:xfrm>
          <a:prstGeom prst="rect">
            <a:avLst/>
          </a:prstGeom>
        </p:spPr>
      </p:pic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797881A-AAED-6CB5-A460-02A366C1C1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DA394D7-9785-4BE5-AFD5-4F918A689025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  <p:sp>
        <p:nvSpPr>
          <p:cNvPr id="9" name="Round Same Side Corner Rectangle 4">
            <a:extLst>
              <a:ext uri="{FF2B5EF4-FFF2-40B4-BE49-F238E27FC236}">
                <a16:creationId xmlns:a16="http://schemas.microsoft.com/office/drawing/2014/main" id="{07D7AF97-DB95-491D-9B2E-DB641075E6A8}"/>
              </a:ext>
            </a:extLst>
          </p:cNvPr>
          <p:cNvSpPr/>
          <p:nvPr/>
        </p:nvSpPr>
        <p:spPr>
          <a:xfrm>
            <a:off x="21183" y="23448"/>
            <a:ext cx="2472235" cy="456793"/>
          </a:xfrm>
          <a:prstGeom prst="rect">
            <a:avLst/>
          </a:prstGeom>
          <a:ln>
            <a:noFill/>
          </a:ln>
          <a:scene3d>
            <a:camera prst="orthographicFront"/>
            <a:lightRig rig="flat" dir="t"/>
          </a:scene3d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43815" tIns="43815" rIns="43815" bIns="43815" numCol="1" spcCol="1270" anchor="ctr" anchorCtr="0">
            <a:noAutofit/>
          </a:bodyPr>
          <a:lstStyle/>
          <a:p>
            <a:pPr lvl="0" algn="ctr" defTabSz="10223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GB" sz="2300" b="1" kern="1200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Core</a:t>
            </a:r>
            <a:r>
              <a:rPr lang="en-GB" sz="2300" b="1" kern="1200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GB" sz="2300" b="1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Knowledge</a:t>
            </a:r>
            <a:endParaRPr lang="en-GB" sz="2300" kern="1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742103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F185094-C1FE-48C9-F865-948DCE27B3D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0115" y="2708821"/>
            <a:ext cx="4343400" cy="5638800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en-GB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Mutations in the fibrillin-1 </a:t>
            </a: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protein are responsible for Marfan syndrome, a connective tissue disorder characterized by </a:t>
            </a:r>
            <a:r>
              <a:rPr lang="en-GB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impaired structural integrity in the skeleton, the eye, blood vessels and the CVS.</a:t>
            </a: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 With this disease, abnormal fibrillin protein is incorporated into microfibrils along with normal fibrillin, inhibiting the formation of functional microfibrils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3D8EEFA-7DFC-4F70-8943-37D488478995}"/>
              </a:ext>
            </a:extLst>
          </p:cNvPr>
          <p:cNvSpPr/>
          <p:nvPr/>
        </p:nvSpPr>
        <p:spPr>
          <a:xfrm>
            <a:off x="2318948" y="1329779"/>
            <a:ext cx="4545860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Marfan syndrome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0655907-C824-4BD4-B0FF-B9AC1B2CAEA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5185"/>
          <a:stretch/>
        </p:blipFill>
        <p:spPr>
          <a:xfrm>
            <a:off x="4793974" y="2552791"/>
            <a:ext cx="4020216" cy="3200400"/>
          </a:xfrm>
          <a:prstGeom prst="rect">
            <a:avLst/>
          </a:prstGeom>
        </p:spPr>
      </p:pic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50A17949-F406-0761-C9BD-3DB47A4E96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DA394D7-9785-4BE5-AFD5-4F918A689025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  <p:sp>
        <p:nvSpPr>
          <p:cNvPr id="10" name="Round Same Side Corner Rectangle 4">
            <a:extLst>
              <a:ext uri="{FF2B5EF4-FFF2-40B4-BE49-F238E27FC236}">
                <a16:creationId xmlns:a16="http://schemas.microsoft.com/office/drawing/2014/main" id="{BDC7F2D3-6A1C-4F09-9D3B-C40F538E6383}"/>
              </a:ext>
            </a:extLst>
          </p:cNvPr>
          <p:cNvSpPr/>
          <p:nvPr/>
        </p:nvSpPr>
        <p:spPr>
          <a:xfrm>
            <a:off x="21183" y="23448"/>
            <a:ext cx="2950617" cy="456793"/>
          </a:xfrm>
          <a:prstGeom prst="rect">
            <a:avLst/>
          </a:prstGeom>
          <a:ln>
            <a:noFill/>
          </a:ln>
          <a:scene3d>
            <a:camera prst="orthographicFront"/>
            <a:lightRig rig="flat" dir="t"/>
          </a:scene3d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43815" tIns="43815" rIns="43815" bIns="43815" numCol="1" spcCol="1270" anchor="ctr" anchorCtr="0">
            <a:noAutofit/>
          </a:bodyPr>
          <a:lstStyle/>
          <a:p>
            <a:pPr lvl="0" algn="ctr" defTabSz="10223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GB" sz="2300" b="1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Vertical Integration</a:t>
            </a:r>
            <a:endParaRPr lang="en-GB" sz="2300" kern="1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969081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F185094-C1FE-48C9-F865-948DCE27B3D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0845" y="1714500"/>
            <a:ext cx="4495800" cy="5638800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endParaRPr lang="en-GB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Font typeface="Wingdings" panose="05000000000000000000" pitchFamily="2" charset="2"/>
              <a:buChar char="Ø"/>
            </a:pPr>
            <a:r>
              <a:rPr lang="en-GB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Tall</a:t>
            </a: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and slender build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en-GB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Disproportionate</a:t>
            </a: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 long arms, legs and fingers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</a:t>
            </a:r>
            <a:r>
              <a:rPr lang="en-GB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breastbone</a:t>
            </a: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that protrudes </a:t>
            </a:r>
            <a:r>
              <a:rPr lang="en-GB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outward </a:t>
            </a: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or </a:t>
            </a:r>
            <a:r>
              <a:rPr lang="en-GB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dips inward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high, arched palate and </a:t>
            </a:r>
            <a:r>
              <a:rPr lang="en-GB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crowded teeth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Heart </a:t>
            </a:r>
            <a:r>
              <a:rPr lang="en-GB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murmurs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 abnormally </a:t>
            </a:r>
            <a:r>
              <a:rPr lang="en-GB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curved spine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en-GB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Flat feet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3D8EEFA-7DFC-4F70-8943-37D488478995}"/>
              </a:ext>
            </a:extLst>
          </p:cNvPr>
          <p:cNvSpPr/>
          <p:nvPr/>
        </p:nvSpPr>
        <p:spPr>
          <a:xfrm>
            <a:off x="2350585" y="797546"/>
            <a:ext cx="4545860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Marfan syndrome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E83BB43F-C5BE-4059-9117-A30022B4C74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53000" y="1904999"/>
            <a:ext cx="3352013" cy="4155455"/>
          </a:xfrm>
          <a:prstGeom prst="rect">
            <a:avLst/>
          </a:prstGeom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1AF0EDA-6A58-F9E8-F8F9-652493F2FC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DA394D7-9785-4BE5-AFD5-4F918A689025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  <p:sp>
        <p:nvSpPr>
          <p:cNvPr id="7" name="Round Same Side Corner Rectangle 4">
            <a:extLst>
              <a:ext uri="{FF2B5EF4-FFF2-40B4-BE49-F238E27FC236}">
                <a16:creationId xmlns:a16="http://schemas.microsoft.com/office/drawing/2014/main" id="{AEFF5BAB-2F13-49B7-9C94-823F2DD6995C}"/>
              </a:ext>
            </a:extLst>
          </p:cNvPr>
          <p:cNvSpPr/>
          <p:nvPr/>
        </p:nvSpPr>
        <p:spPr>
          <a:xfrm>
            <a:off x="21183" y="23448"/>
            <a:ext cx="2950617" cy="456793"/>
          </a:xfrm>
          <a:prstGeom prst="rect">
            <a:avLst/>
          </a:prstGeom>
          <a:ln>
            <a:noFill/>
          </a:ln>
          <a:scene3d>
            <a:camera prst="orthographicFront"/>
            <a:lightRig rig="flat" dir="t"/>
          </a:scene3d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43815" tIns="43815" rIns="43815" bIns="43815" numCol="1" spcCol="1270" anchor="ctr" anchorCtr="0">
            <a:noAutofit/>
          </a:bodyPr>
          <a:lstStyle/>
          <a:p>
            <a:pPr lvl="0" algn="ctr" defTabSz="10223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GB" sz="2300" b="1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Vertical Integration</a:t>
            </a:r>
            <a:endParaRPr lang="en-GB" sz="2300" kern="1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430757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C4409B-1B76-FECD-73CA-77A5C6287C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3600" b="1" dirty="0">
                <a:solidFill>
                  <a:prstClr val="black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Suggested Research Article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BCDE2C2-DBC4-351C-AF50-C8A1CB9C64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DA394D7-9785-4BE5-AFD5-4F918A689025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0F1E3D20-CF76-E780-113D-97A074093CB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304800" y="1933596"/>
            <a:ext cx="8534400" cy="4351338"/>
          </a:xfrm>
          <a:prstGeom prst="rect">
            <a:avLst/>
          </a:prstGeom>
        </p:spPr>
      </p:pic>
      <p:sp>
        <p:nvSpPr>
          <p:cNvPr id="6" name="Round Same Side Corner Rectangle 4">
            <a:extLst>
              <a:ext uri="{FF2B5EF4-FFF2-40B4-BE49-F238E27FC236}">
                <a16:creationId xmlns:a16="http://schemas.microsoft.com/office/drawing/2014/main" id="{D5F6561A-B952-4D18-9048-0E676A7F8F98}"/>
              </a:ext>
            </a:extLst>
          </p:cNvPr>
          <p:cNvSpPr/>
          <p:nvPr/>
        </p:nvSpPr>
        <p:spPr>
          <a:xfrm>
            <a:off x="21183" y="23448"/>
            <a:ext cx="2722017" cy="456793"/>
          </a:xfrm>
          <a:prstGeom prst="rect">
            <a:avLst/>
          </a:prstGeom>
          <a:ln>
            <a:noFill/>
          </a:ln>
          <a:scene3d>
            <a:camera prst="orthographicFront"/>
            <a:lightRig rig="flat" dir="t"/>
          </a:scene3d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43815" tIns="43815" rIns="43815" bIns="43815" numCol="1" spcCol="1270" anchor="ctr" anchorCtr="0">
            <a:noAutofit/>
          </a:bodyPr>
          <a:lstStyle/>
          <a:p>
            <a:pPr lvl="0" algn="ctr" defTabSz="10223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GB" sz="2300" b="1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Spiral Integration</a:t>
            </a:r>
            <a:endParaRPr lang="en-GB" sz="2300" kern="1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101509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23900" y="1290433"/>
            <a:ext cx="7772400" cy="1470025"/>
          </a:xfrm>
        </p:spPr>
        <p:txBody>
          <a:bodyPr>
            <a:normAutofit/>
          </a:bodyPr>
          <a:lstStyle/>
          <a:p>
            <a:r>
              <a:rPr lang="en-US" sz="4000" b="1" dirty="0">
                <a:cs typeface="Times New Roman" pitchFamily="18" charset="0"/>
              </a:rPr>
              <a:t>MSKII Module</a:t>
            </a:r>
            <a:br>
              <a:rPr lang="en-US" sz="4000" u="sng" dirty="0">
                <a:cs typeface="Times New Roman" pitchFamily="18" charset="0"/>
              </a:rPr>
            </a:br>
            <a:r>
              <a:rPr lang="en-US" sz="3200" u="sng" dirty="0">
                <a:cs typeface="Times New Roman" pitchFamily="18" charset="0"/>
              </a:rPr>
              <a:t>1</a:t>
            </a:r>
            <a:r>
              <a:rPr lang="en-US" sz="3200" u="sng" baseline="30000" dirty="0">
                <a:cs typeface="Times New Roman" pitchFamily="18" charset="0"/>
              </a:rPr>
              <a:t>st</a:t>
            </a:r>
            <a:r>
              <a:rPr lang="en-US" sz="3200" dirty="0">
                <a:cs typeface="Times New Roman" pitchFamily="18" charset="0"/>
              </a:rPr>
              <a:t> Year MBBS(LGIS)Elastin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09600" y="5772629"/>
            <a:ext cx="8534400" cy="762000"/>
          </a:xfrm>
        </p:spPr>
        <p:txBody>
          <a:bodyPr>
            <a:normAutofit fontScale="25000" lnSpcReduction="20000"/>
          </a:bodyPr>
          <a:lstStyle/>
          <a:p>
            <a:pPr algn="l"/>
            <a:r>
              <a:rPr lang="en-US" sz="7200" b="1" dirty="0">
                <a:cs typeface="Times New Roman" pitchFamily="18" charset="0"/>
              </a:rPr>
              <a:t>Presenter: Dr Uzma Zafar				Date: 01-02-25</a:t>
            </a:r>
          </a:p>
          <a:p>
            <a:pPr algn="l"/>
            <a:r>
              <a:rPr lang="en-US" sz="7200" b="1" dirty="0">
                <a:cs typeface="Times New Roman" pitchFamily="18" charset="0"/>
              </a:rPr>
              <a:t>    Dept of Biochemistry</a:t>
            </a:r>
          </a:p>
          <a:p>
            <a:pPr algn="l"/>
            <a:r>
              <a:rPr lang="en-US" sz="7200" b="1" dirty="0">
                <a:cs typeface="Times New Roman" pitchFamily="18" charset="0"/>
              </a:rPr>
              <a:t>               RMU                                         			</a:t>
            </a:r>
            <a:r>
              <a:rPr lang="en-US" sz="3300" b="1" dirty="0">
                <a:cs typeface="Times New Roman" pitchFamily="18" charset="0"/>
              </a:rPr>
              <a:t>			</a:t>
            </a:r>
            <a:r>
              <a:rPr lang="en-US" sz="2400" b="1" dirty="0">
                <a:cs typeface="Times New Roman" pitchFamily="18" charset="0"/>
              </a:rPr>
              <a:t>		</a:t>
            </a:r>
            <a:endParaRPr lang="en-US" sz="2400" b="1" dirty="0"/>
          </a:p>
        </p:txBody>
      </p:sp>
      <p:pic>
        <p:nvPicPr>
          <p:cNvPr id="4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283028"/>
            <a:ext cx="914400" cy="933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 descr="A logo with a skull and text&#10;&#10;Description automatically generated"/>
          <p:cNvPicPr/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4200" y="283028"/>
            <a:ext cx="1204686" cy="1007405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96C7AA6-A0FD-461E-B6B2-BEB7C2897E87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2749" y="4572000"/>
            <a:ext cx="1828800" cy="10887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139200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 Same Side Corner Rectangle 4"/>
          <p:cNvSpPr/>
          <p:nvPr/>
        </p:nvSpPr>
        <p:spPr>
          <a:xfrm>
            <a:off x="21183" y="23448"/>
            <a:ext cx="2950617" cy="456793"/>
          </a:xfrm>
          <a:prstGeom prst="rect">
            <a:avLst/>
          </a:prstGeom>
          <a:ln>
            <a:noFill/>
          </a:ln>
          <a:scene3d>
            <a:camera prst="orthographicFront"/>
            <a:lightRig rig="flat" dir="t"/>
          </a:scene3d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43815" tIns="43815" rIns="43815" bIns="43815" numCol="1" spcCol="1270" anchor="ctr" anchorCtr="0">
            <a:noAutofit/>
          </a:bodyPr>
          <a:lstStyle/>
          <a:p>
            <a:pPr lvl="0" algn="ctr" defTabSz="10223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GB" sz="2300" b="1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Spiral Integration</a:t>
            </a:r>
            <a:endParaRPr lang="en-GB" sz="2300" kern="1200" dirty="0">
              <a:solidFill>
                <a:schemeClr val="tx1"/>
              </a:solidFill>
            </a:endParaRPr>
          </a:p>
        </p:txBody>
      </p:sp>
      <p:sp>
        <p:nvSpPr>
          <p:cNvPr id="6" name="Title 2"/>
          <p:cNvSpPr txBox="1">
            <a:spLocks/>
          </p:cNvSpPr>
          <p:nvPr/>
        </p:nvSpPr>
        <p:spPr>
          <a:xfrm>
            <a:off x="152401" y="365127"/>
            <a:ext cx="8686800" cy="85407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000" b="1" dirty="0">
                <a:latin typeface="+mn-lt"/>
              </a:rPr>
              <a:t>Family Medicine </a:t>
            </a:r>
          </a:p>
        </p:txBody>
      </p:sp>
      <p:sp>
        <p:nvSpPr>
          <p:cNvPr id="8" name="Content Placeholder 5"/>
          <p:cNvSpPr txBox="1">
            <a:spLocks/>
          </p:cNvSpPr>
          <p:nvPr/>
        </p:nvSpPr>
        <p:spPr>
          <a:xfrm>
            <a:off x="776514" y="1429656"/>
            <a:ext cx="7886700" cy="49577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/>
            <a:r>
              <a:rPr lang="en-US" sz="3200" dirty="0"/>
              <a:t>Family Medicine plays important role in following manner:</a:t>
            </a:r>
          </a:p>
          <a:p>
            <a:pPr marL="342900" indent="-342900"/>
            <a:r>
              <a:rPr lang="en-US" sz="3200" dirty="0"/>
              <a:t>Diagnosis </a:t>
            </a:r>
          </a:p>
          <a:p>
            <a:pPr marL="342900" indent="-342900"/>
            <a:endParaRPr lang="en-US" sz="3200" dirty="0"/>
          </a:p>
          <a:p>
            <a:pPr marL="342900" indent="-342900"/>
            <a:r>
              <a:rPr lang="en-US" sz="3200" dirty="0"/>
              <a:t>Education &amp; Counselling</a:t>
            </a:r>
          </a:p>
          <a:p>
            <a:r>
              <a:rPr lang="en-US" sz="3200" dirty="0"/>
              <a:t> </a:t>
            </a:r>
          </a:p>
          <a:p>
            <a:pPr marL="342900" indent="-342900"/>
            <a:r>
              <a:rPr lang="en-US" sz="3200" dirty="0"/>
              <a:t>Dietary Guidance</a:t>
            </a:r>
          </a:p>
          <a:p>
            <a:pPr marL="342900" indent="-342900"/>
            <a:endParaRPr lang="en-US" sz="3200" dirty="0"/>
          </a:p>
          <a:p>
            <a:pPr marL="342900" indent="-342900"/>
            <a:r>
              <a:rPr lang="en-US" sz="3200" dirty="0"/>
              <a:t>Monitoring</a:t>
            </a:r>
          </a:p>
          <a:p>
            <a:pPr marL="0" indent="0" defTabSz="91440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endParaRPr kumimoji="0" lang="en-US" altLang="en-US" sz="3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112145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 Same Side Corner Rectangle 4"/>
          <p:cNvSpPr/>
          <p:nvPr/>
        </p:nvSpPr>
        <p:spPr>
          <a:xfrm>
            <a:off x="7492412" y="0"/>
            <a:ext cx="1655217" cy="456793"/>
          </a:xfrm>
          <a:prstGeom prst="rect">
            <a:avLst/>
          </a:prstGeom>
          <a:ln>
            <a:noFill/>
          </a:ln>
          <a:scene3d>
            <a:camera prst="orthographicFront"/>
            <a:lightRig rig="flat" dir="t"/>
          </a:scene3d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43815" tIns="43815" rIns="43815" bIns="43815" numCol="1" spcCol="1270" anchor="ctr" anchorCtr="0">
            <a:noAutofit/>
          </a:bodyPr>
          <a:lstStyle/>
          <a:p>
            <a:pPr lvl="0" algn="ctr" defTabSz="10223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GB" sz="2300" b="1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Bioethics</a:t>
            </a:r>
            <a:endParaRPr lang="en-GB" sz="2300" kern="1200" dirty="0">
              <a:solidFill>
                <a:schemeClr val="tx1"/>
              </a:solidFill>
            </a:endParaRPr>
          </a:p>
        </p:txBody>
      </p:sp>
      <p:sp>
        <p:nvSpPr>
          <p:cNvPr id="7" name="Title 2"/>
          <p:cNvSpPr txBox="1">
            <a:spLocks/>
          </p:cNvSpPr>
          <p:nvPr/>
        </p:nvSpPr>
        <p:spPr>
          <a:xfrm>
            <a:off x="228600" y="365127"/>
            <a:ext cx="8686800" cy="85407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600" b="1" dirty="0"/>
              <a:t>Ethical Considerations</a:t>
            </a:r>
            <a:endParaRPr lang="en-US" sz="3600" b="1" dirty="0">
              <a:latin typeface="+mn-lt"/>
            </a:endParaRPr>
          </a:p>
        </p:txBody>
      </p:sp>
      <p:sp>
        <p:nvSpPr>
          <p:cNvPr id="8" name="Content Placeholder 5"/>
          <p:cNvSpPr txBox="1">
            <a:spLocks/>
          </p:cNvSpPr>
          <p:nvPr/>
        </p:nvSpPr>
        <p:spPr>
          <a:xfrm>
            <a:off x="762000" y="1400628"/>
            <a:ext cx="7986486" cy="512354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n-US" sz="2800" dirty="0">
                <a:solidFill>
                  <a:srgbClr val="0D0D0D"/>
                </a:solidFill>
              </a:rPr>
              <a:t>From an ethical standpoint, the scenario raises considerations regarding </a:t>
            </a:r>
            <a:r>
              <a:rPr lang="en-US" sz="2800" b="1" dirty="0">
                <a:solidFill>
                  <a:srgbClr val="0D0D0D"/>
                </a:solidFill>
              </a:rPr>
              <a:t>patient autonomy</a:t>
            </a:r>
            <a:r>
              <a:rPr lang="en-US" sz="2800" dirty="0">
                <a:solidFill>
                  <a:srgbClr val="0D0D0D"/>
                </a:solidFill>
              </a:rPr>
              <a:t>, </a:t>
            </a:r>
            <a:r>
              <a:rPr lang="en-US" sz="2800" b="1" dirty="0">
                <a:solidFill>
                  <a:srgbClr val="0D0D0D"/>
                </a:solidFill>
              </a:rPr>
              <a:t>informed consent</a:t>
            </a:r>
            <a:r>
              <a:rPr lang="en-US" sz="2800" dirty="0">
                <a:solidFill>
                  <a:srgbClr val="0D0D0D"/>
                </a:solidFill>
              </a:rPr>
              <a:t>, and </a:t>
            </a:r>
            <a:r>
              <a:rPr lang="en-US" sz="2800" b="1" dirty="0">
                <a:solidFill>
                  <a:srgbClr val="0D0D0D"/>
                </a:solidFill>
              </a:rPr>
              <a:t>confidentiality</a:t>
            </a:r>
            <a:r>
              <a:rPr lang="en-US" sz="2800" dirty="0">
                <a:solidFill>
                  <a:srgbClr val="0D0D0D"/>
                </a:solidFill>
              </a:rPr>
              <a:t> </a:t>
            </a:r>
          </a:p>
          <a:p>
            <a:pPr algn="just"/>
            <a:r>
              <a:rPr lang="en-US" sz="2800" dirty="0">
                <a:solidFill>
                  <a:srgbClr val="0D0D0D"/>
                </a:solidFill>
              </a:rPr>
              <a:t>The physician must ensure that patient fully understands her diagnosis, treatment options, and potential implications </a:t>
            </a:r>
          </a:p>
          <a:p>
            <a:pPr algn="just"/>
            <a:r>
              <a:rPr lang="en-US" sz="2800" dirty="0">
                <a:solidFill>
                  <a:srgbClr val="0D0D0D"/>
                </a:solidFill>
              </a:rPr>
              <a:t>Discuss the necessity of a healthy lifestyle </a:t>
            </a:r>
            <a:r>
              <a:rPr lang="en-US" sz="3600" dirty="0">
                <a:solidFill>
                  <a:srgbClr val="0D0D0D"/>
                </a:solidFill>
              </a:rPr>
              <a:t> </a:t>
            </a:r>
            <a:r>
              <a:rPr lang="en-US" sz="2800" dirty="0"/>
              <a:t>&amp; treatment plan. This requires clear communication and understanding of risks and benefits.</a:t>
            </a:r>
            <a:endParaRPr lang="en-US" sz="3600" dirty="0">
              <a:solidFill>
                <a:srgbClr val="0D0D0D"/>
              </a:solidFill>
            </a:endParaRPr>
          </a:p>
          <a:p>
            <a:pPr algn="just"/>
            <a:r>
              <a:rPr lang="en-US" sz="2800" dirty="0">
                <a:solidFill>
                  <a:srgbClr val="0D0D0D"/>
                </a:solidFill>
              </a:rPr>
              <a:t>Additionally, the physician must respect patient’s privacy and confidentiality throughout the diagnostic and treatment process</a:t>
            </a:r>
            <a:endParaRPr lang="en-US" sz="2800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21</a:t>
            </a:fld>
            <a:endParaRPr lang="en-US"/>
          </a:p>
        </p:txBody>
      </p:sp>
      <p:sp>
        <p:nvSpPr>
          <p:cNvPr id="6" name="Round Same Side Corner Rectangle 4"/>
          <p:cNvSpPr/>
          <p:nvPr/>
        </p:nvSpPr>
        <p:spPr>
          <a:xfrm>
            <a:off x="21183" y="23448"/>
            <a:ext cx="2722017" cy="456793"/>
          </a:xfrm>
          <a:prstGeom prst="rect">
            <a:avLst/>
          </a:prstGeom>
          <a:ln>
            <a:noFill/>
          </a:ln>
          <a:scene3d>
            <a:camera prst="orthographicFront"/>
            <a:lightRig rig="flat" dir="t"/>
          </a:scene3d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43815" tIns="43815" rIns="43815" bIns="43815" numCol="1" spcCol="1270" anchor="ctr" anchorCtr="0">
            <a:noAutofit/>
          </a:bodyPr>
          <a:lstStyle/>
          <a:p>
            <a:pPr lvl="0" algn="ctr" defTabSz="10223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GB" sz="2300" b="1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Spiral Integration</a:t>
            </a:r>
            <a:endParaRPr lang="en-GB" sz="2300" kern="1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7376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 Same Side Corner Rectangle 4"/>
          <p:cNvSpPr/>
          <p:nvPr/>
        </p:nvSpPr>
        <p:spPr>
          <a:xfrm>
            <a:off x="6040983" y="46017"/>
            <a:ext cx="3103017" cy="456793"/>
          </a:xfrm>
          <a:prstGeom prst="rect">
            <a:avLst/>
          </a:prstGeom>
          <a:ln>
            <a:noFill/>
          </a:ln>
          <a:scene3d>
            <a:camera prst="orthographicFront"/>
            <a:lightRig rig="flat" dir="t"/>
          </a:scene3d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43815" tIns="43815" rIns="43815" bIns="43815" numCol="1" spcCol="1270" anchor="ctr" anchorCtr="0">
            <a:noAutofit/>
          </a:bodyPr>
          <a:lstStyle/>
          <a:p>
            <a:pPr lvl="0" algn="ctr" defTabSz="10223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GB" sz="2300" b="1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Artificial Intelligence</a:t>
            </a:r>
            <a:endParaRPr lang="en-GB" sz="2300" kern="1200" dirty="0">
              <a:solidFill>
                <a:schemeClr val="tx1"/>
              </a:solidFill>
            </a:endParaRPr>
          </a:p>
        </p:txBody>
      </p:sp>
      <p:sp>
        <p:nvSpPr>
          <p:cNvPr id="7" name="Title 2"/>
          <p:cNvSpPr txBox="1">
            <a:spLocks/>
          </p:cNvSpPr>
          <p:nvPr/>
        </p:nvSpPr>
        <p:spPr>
          <a:xfrm>
            <a:off x="228600" y="365127"/>
            <a:ext cx="8686800" cy="85407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600" b="1" dirty="0"/>
              <a:t>Role of AI in  Management</a:t>
            </a:r>
            <a:endParaRPr lang="en-US" sz="3600" b="1" dirty="0">
              <a:latin typeface="+mn-lt"/>
            </a:endParaRPr>
          </a:p>
        </p:txBody>
      </p:sp>
      <p:sp>
        <p:nvSpPr>
          <p:cNvPr id="8" name="Content Placeholder 5"/>
          <p:cNvSpPr txBox="1">
            <a:spLocks/>
          </p:cNvSpPr>
          <p:nvPr/>
        </p:nvSpPr>
        <p:spPr>
          <a:xfrm>
            <a:off x="762000" y="1400628"/>
            <a:ext cx="7986486" cy="512354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base"/>
            <a:r>
              <a:rPr lang="en-US" sz="2800" dirty="0">
                <a:solidFill>
                  <a:srgbClr val="0D0D0D"/>
                </a:solidFill>
              </a:rPr>
              <a:t>AI can potentially aid in </a:t>
            </a:r>
            <a:r>
              <a:rPr lang="en-US" sz="2800" b="1" dirty="0">
                <a:solidFill>
                  <a:srgbClr val="0D0D0D"/>
                </a:solidFill>
              </a:rPr>
              <a:t>enhancing diagnostic accuracy and efficiency. </a:t>
            </a:r>
          </a:p>
          <a:p>
            <a:pPr fontAlgn="base"/>
            <a:r>
              <a:rPr lang="en-US" sz="2800" dirty="0">
                <a:solidFill>
                  <a:srgbClr val="0D0D0D"/>
                </a:solidFill>
              </a:rPr>
              <a:t>AI-powered decision support systems can also help clinicians in </a:t>
            </a:r>
            <a:r>
              <a:rPr lang="en-US" sz="2800" b="1" dirty="0">
                <a:solidFill>
                  <a:srgbClr val="0D0D0D"/>
                </a:solidFill>
              </a:rPr>
              <a:t>selecting appropriate treatment modalities</a:t>
            </a:r>
          </a:p>
          <a:p>
            <a:pPr fontAlgn="base"/>
            <a:r>
              <a:rPr lang="en-US" sz="2800" dirty="0">
                <a:solidFill>
                  <a:srgbClr val="0D0D0D"/>
                </a:solidFill>
              </a:rPr>
              <a:t>AI-driven predictive models may help </a:t>
            </a:r>
            <a:r>
              <a:rPr lang="en-US" sz="2800" b="1" dirty="0">
                <a:solidFill>
                  <a:srgbClr val="0D0D0D"/>
                </a:solidFill>
              </a:rPr>
              <a:t>anticipate the risk of complications of the Disease</a:t>
            </a:r>
            <a:r>
              <a:rPr lang="en-US" sz="2800" dirty="0">
                <a:solidFill>
                  <a:srgbClr val="0D0D0D"/>
                </a:solidFill>
              </a:rPr>
              <a:t> in susceptible populations</a:t>
            </a:r>
            <a:endParaRPr lang="en-US" sz="2800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22</a:t>
            </a:fld>
            <a:endParaRPr lang="en-US"/>
          </a:p>
        </p:txBody>
      </p:sp>
      <p:sp>
        <p:nvSpPr>
          <p:cNvPr id="9" name="Round Same Side Corner Rectangle 4"/>
          <p:cNvSpPr/>
          <p:nvPr/>
        </p:nvSpPr>
        <p:spPr>
          <a:xfrm>
            <a:off x="21183" y="23448"/>
            <a:ext cx="2722017" cy="456793"/>
          </a:xfrm>
          <a:prstGeom prst="rect">
            <a:avLst/>
          </a:prstGeom>
          <a:ln>
            <a:noFill/>
          </a:ln>
          <a:scene3d>
            <a:camera prst="orthographicFront"/>
            <a:lightRig rig="flat" dir="t"/>
          </a:scene3d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43815" tIns="43815" rIns="43815" bIns="43815" numCol="1" spcCol="1270" anchor="ctr" anchorCtr="0">
            <a:noAutofit/>
          </a:bodyPr>
          <a:lstStyle/>
          <a:p>
            <a:pPr lvl="0" algn="ctr" defTabSz="10223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GB" sz="2300" b="1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Spiral Integration</a:t>
            </a:r>
            <a:endParaRPr lang="en-GB" sz="2300" kern="1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208389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7A1F33-BE29-BDBC-63CE-13895C7B9D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44562"/>
          </a:xfrm>
        </p:spPr>
        <p:txBody>
          <a:bodyPr>
            <a:normAutofit fontScale="90000"/>
          </a:bodyPr>
          <a:lstStyle/>
          <a:p>
            <a:br>
              <a:rPr lang="en-US" b="1" i="0" dirty="0">
                <a:solidFill>
                  <a:srgbClr val="131314"/>
                </a:solidFill>
                <a:effectLst/>
                <a:latin typeface="Manrope Var"/>
              </a:rPr>
            </a:br>
            <a:r>
              <a:rPr lang="en-US" b="1" i="0" dirty="0">
                <a:solidFill>
                  <a:srgbClr val="131314"/>
                </a:solidFill>
                <a:effectLst/>
                <a:latin typeface="Manrope Var"/>
              </a:rPr>
              <a:t>Suggested research article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F087DE6-805A-8CDD-99E3-6BC9318DC8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417638"/>
            <a:ext cx="8077200" cy="5211762"/>
          </a:xfrm>
        </p:spPr>
        <p:txBody>
          <a:bodyPr>
            <a:normAutofit/>
          </a:bodyPr>
          <a:lstStyle/>
          <a:p>
            <a:pPr marL="0" indent="0" algn="just" fontAlgn="base">
              <a:lnSpc>
                <a:spcPct val="80000"/>
              </a:lnSpc>
              <a:buNone/>
            </a:pPr>
            <a:r>
              <a:rPr lang="en-US" sz="3400" b="1" i="0" dirty="0">
                <a:solidFill>
                  <a:srgbClr val="131314"/>
                </a:solidFill>
                <a:effectLst/>
                <a:latin typeface="Inter Var"/>
              </a:rPr>
              <a:t> </a:t>
            </a:r>
            <a:endParaRPr lang="en-US" sz="34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DBE0D25-ADB4-8987-C4D3-95F837C0DB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23</a:t>
            </a:fld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4649901-8A76-AFFC-D104-178155CDB328}"/>
              </a:ext>
            </a:extLst>
          </p:cNvPr>
          <p:cNvSpPr txBox="1"/>
          <p:nvPr/>
        </p:nvSpPr>
        <p:spPr>
          <a:xfrm>
            <a:off x="-838200" y="115568"/>
            <a:ext cx="44958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 defTabSz="10223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GB" sz="2000" b="1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Spiral Integration</a:t>
            </a:r>
            <a:endParaRPr lang="en-GB" sz="2000" kern="1200" dirty="0">
              <a:solidFill>
                <a:schemeClr val="tx1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BE09D10-BBEE-691E-43CC-70B3D6DF4A52}"/>
              </a:ext>
            </a:extLst>
          </p:cNvPr>
          <p:cNvSpPr txBox="1"/>
          <p:nvPr/>
        </p:nvSpPr>
        <p:spPr>
          <a:xfrm>
            <a:off x="5327904" y="76200"/>
            <a:ext cx="457809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 defTabSz="10223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GB" sz="2000" b="1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Research Article</a:t>
            </a:r>
            <a:endParaRPr lang="en-GB" sz="2000" kern="1200" dirty="0">
              <a:solidFill>
                <a:schemeClr val="tx1"/>
              </a:solidFill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2D38CF15-9A44-4E26-B9FB-E4AE942D55E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5800" y="2111375"/>
            <a:ext cx="8077200" cy="415290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E8531250-1B63-4F4B-953B-782DE3A6609D}"/>
              </a:ext>
            </a:extLst>
          </p:cNvPr>
          <p:cNvSpPr/>
          <p:nvPr/>
        </p:nvSpPr>
        <p:spPr>
          <a:xfrm>
            <a:off x="593361" y="6115734"/>
            <a:ext cx="423558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hlinkClick r:id="rId4"/>
              </a:rPr>
              <a:t>https://doi.org/10.1016/j.ccm.2020.05.003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31125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2"/>
          <p:cNvSpPr txBox="1">
            <a:spLocks/>
          </p:cNvSpPr>
          <p:nvPr/>
        </p:nvSpPr>
        <p:spPr>
          <a:xfrm>
            <a:off x="228600" y="76200"/>
            <a:ext cx="8686800" cy="85407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600" b="1" dirty="0">
                <a:latin typeface="+mn-lt"/>
              </a:rPr>
              <a:t>How To Access Digital Library</a:t>
            </a:r>
          </a:p>
        </p:txBody>
      </p:sp>
      <p:sp>
        <p:nvSpPr>
          <p:cNvPr id="7" name="Content Placeholder 5"/>
          <p:cNvSpPr txBox="1">
            <a:spLocks/>
          </p:cNvSpPr>
          <p:nvPr/>
        </p:nvSpPr>
        <p:spPr>
          <a:xfrm>
            <a:off x="762000" y="914400"/>
            <a:ext cx="7986486" cy="6143172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800" b="1" dirty="0">
                <a:solidFill>
                  <a:srgbClr val="202124"/>
                </a:solidFill>
              </a:rPr>
              <a:t>Steps to Access HEC Digital Library</a:t>
            </a:r>
            <a:endParaRPr lang="en-US" sz="2800" dirty="0">
              <a:solidFill>
                <a:srgbClr val="202124"/>
              </a:solidFill>
            </a:endParaRPr>
          </a:p>
          <a:p>
            <a:pPr marL="514350" indent="-514350">
              <a:buFont typeface="+mj-lt"/>
              <a:buAutoNum type="alphaLcParenR"/>
            </a:pPr>
            <a:r>
              <a:rPr lang="en-US" sz="2800" dirty="0">
                <a:solidFill>
                  <a:srgbClr val="202124"/>
                </a:solidFill>
              </a:rPr>
              <a:t>Go to the website of HEC National Digital Library</a:t>
            </a:r>
          </a:p>
          <a:p>
            <a:pPr marL="514350" indent="-514350">
              <a:buFont typeface="+mj-lt"/>
              <a:buAutoNum type="alphaLcParenR"/>
            </a:pPr>
            <a:r>
              <a:rPr lang="en-US" sz="2800" dirty="0">
                <a:solidFill>
                  <a:srgbClr val="202124"/>
                </a:solidFill>
              </a:rPr>
              <a:t>On Home Page, click on the INSTITUTES</a:t>
            </a:r>
          </a:p>
          <a:p>
            <a:pPr marL="514350" indent="-514350">
              <a:buFont typeface="+mj-lt"/>
              <a:buAutoNum type="alphaLcParenR"/>
            </a:pPr>
            <a:r>
              <a:rPr lang="en-US" sz="2800" dirty="0">
                <a:solidFill>
                  <a:srgbClr val="202124"/>
                </a:solidFill>
              </a:rPr>
              <a:t>A page will appear showing the universities from Public and Private Sector and other Institutes which have access to HEC National Digital Library HNDL</a:t>
            </a:r>
          </a:p>
          <a:p>
            <a:pPr marL="514350" indent="-514350">
              <a:buFont typeface="+mj-lt"/>
              <a:buAutoNum type="alphaLcParenR"/>
            </a:pPr>
            <a:r>
              <a:rPr lang="en-US" sz="2800" dirty="0">
                <a:solidFill>
                  <a:srgbClr val="202124"/>
                </a:solidFill>
              </a:rPr>
              <a:t>Select your desired Institute</a:t>
            </a:r>
          </a:p>
          <a:p>
            <a:pPr marL="514350" indent="-514350">
              <a:buFont typeface="+mj-lt"/>
              <a:buAutoNum type="alphaLcParenR"/>
            </a:pPr>
            <a:r>
              <a:rPr lang="en-US" sz="2800" dirty="0">
                <a:solidFill>
                  <a:srgbClr val="000000"/>
                </a:solidFill>
              </a:rPr>
              <a:t>A page will appear showing the resources of the institution</a:t>
            </a:r>
          </a:p>
          <a:p>
            <a:pPr marL="514350" indent="-514350">
              <a:buFont typeface="+mj-lt"/>
              <a:buAutoNum type="alphaLcParenR"/>
            </a:pPr>
            <a:r>
              <a:rPr lang="en-US" sz="2800" dirty="0">
                <a:solidFill>
                  <a:srgbClr val="000000"/>
                </a:solidFill>
              </a:rPr>
              <a:t>Journals and Researches will appear</a:t>
            </a:r>
          </a:p>
          <a:p>
            <a:pPr marL="514350" indent="-514350">
              <a:buFont typeface="+mj-lt"/>
              <a:buAutoNum type="alphaLcParenR"/>
            </a:pPr>
            <a:r>
              <a:rPr lang="en-US" sz="2800" dirty="0">
                <a:solidFill>
                  <a:srgbClr val="000000"/>
                </a:solidFill>
              </a:rPr>
              <a:t>You can find a Journal by clicking on JOURNALS AND DATABASE and enter a keyword to search for your desired journal</a:t>
            </a:r>
            <a:endParaRPr lang="en-US" sz="2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743177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2"/>
          <p:cNvSpPr txBox="1">
            <a:spLocks/>
          </p:cNvSpPr>
          <p:nvPr/>
        </p:nvSpPr>
        <p:spPr>
          <a:xfrm>
            <a:off x="228600" y="365127"/>
            <a:ext cx="8686800" cy="85407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600" b="1" dirty="0"/>
              <a:t>Learning Resources</a:t>
            </a:r>
            <a:endParaRPr lang="en-US" sz="3600" b="1" dirty="0">
              <a:latin typeface="+mn-lt"/>
            </a:endParaRPr>
          </a:p>
        </p:txBody>
      </p:sp>
      <p:sp>
        <p:nvSpPr>
          <p:cNvPr id="7" name="Content Placeholder 5"/>
          <p:cNvSpPr txBox="1">
            <a:spLocks/>
          </p:cNvSpPr>
          <p:nvPr/>
        </p:nvSpPr>
        <p:spPr>
          <a:xfrm>
            <a:off x="776514" y="1400628"/>
            <a:ext cx="7986486" cy="44667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§"/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Lippincott Illustrated Review, </a:t>
            </a:r>
          </a:p>
          <a:p>
            <a:pPr marL="0" indent="0">
              <a:buNone/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Biochemistry, (Eighth edition, </a:t>
            </a:r>
          </a:p>
          <a:p>
            <a:pPr marL="0" indent="0">
              <a:buNone/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chapter 4, Pages 49 and 50)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GB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Related articles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Google images</a:t>
            </a:r>
          </a:p>
          <a:p>
            <a:pPr marL="0" indent="0">
              <a:buNone/>
            </a:pPr>
            <a:endParaRPr lang="en-US" sz="2800" dirty="0"/>
          </a:p>
          <a:p>
            <a:endParaRPr lang="en-US" sz="2800" dirty="0"/>
          </a:p>
          <a:p>
            <a:pPr marL="0" indent="0">
              <a:buNone/>
            </a:pPr>
            <a:r>
              <a:rPr lang="en-US" sz="2800" dirty="0">
                <a:latin typeface="Arial Rounded MT Bold" panose="020F0704030504030204" pitchFamily="34" charset="0"/>
              </a:rPr>
              <a:t>                                        </a:t>
            </a:r>
            <a:endParaRPr lang="en-US" sz="8800" dirty="0"/>
          </a:p>
          <a:p>
            <a:endParaRPr lang="en-US" sz="2800" dirty="0"/>
          </a:p>
          <a:p>
            <a:pPr marL="0" indent="0">
              <a:buNone/>
            </a:pPr>
            <a:endParaRPr lang="en-US" sz="2800" dirty="0"/>
          </a:p>
          <a:p>
            <a:pPr marL="0" indent="0">
              <a:buNone/>
            </a:pPr>
            <a:endParaRPr lang="en-US" sz="2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25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B61019A-3643-40D0-9485-DC40C97498D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18023" y="2512784"/>
            <a:ext cx="2743200" cy="35245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569582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057400" y="2514600"/>
            <a:ext cx="5029200" cy="1143000"/>
          </a:xfrm>
        </p:spPr>
        <p:txBody>
          <a:bodyPr>
            <a:normAutofit/>
          </a:bodyPr>
          <a:lstStyle/>
          <a:p>
            <a:pPr algn="ctr"/>
            <a:r>
              <a:rPr lang="en-US" sz="5400" b="1" dirty="0">
                <a:latin typeface="+mn-lt"/>
              </a:rPr>
              <a:t>THANK YOU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482732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>
            <a:normAutofit/>
          </a:bodyPr>
          <a:lstStyle/>
          <a:p>
            <a:r>
              <a:rPr lang="en-US" sz="3600" b="1" dirty="0">
                <a:latin typeface="+mn-lt"/>
              </a:rPr>
              <a:t>Motto, Vision, Dream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A267C48E-C722-45BA-ABA8-7A339C617CBD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628650" y="1825625"/>
          <a:ext cx="3269582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Rectangle 4"/>
          <p:cNvSpPr/>
          <p:nvPr/>
        </p:nvSpPr>
        <p:spPr>
          <a:xfrm>
            <a:off x="4572000" y="1295400"/>
            <a:ext cx="4114799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To impart evidence based research oriented medical education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alt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To provide best possible patient care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alt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To inculcate the values of mutual respect and ethical practice of medicine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alt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685148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104900"/>
            <a:ext cx="8001000" cy="5448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228600" y="304800"/>
            <a:ext cx="8686800" cy="7159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b="1" dirty="0">
                <a:latin typeface="+mn-lt"/>
              </a:rPr>
              <a:t>Professor Umar Model of Integrated Lecture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07923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020762"/>
            <a:ext cx="8286750" cy="5532438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en-US" sz="2800" dirty="0">
                <a:latin typeface="Calibri" pitchFamily="34" charset="0"/>
              </a:rPr>
              <a:t>At the end of this session students should be able to</a:t>
            </a:r>
          </a:p>
          <a:p>
            <a:pPr marL="0" indent="0" algn="just">
              <a:buNone/>
            </a:pPr>
            <a:endParaRPr lang="en-US" sz="2800" dirty="0">
              <a:latin typeface="Calibri" pitchFamily="34" charset="0"/>
            </a:endParaRPr>
          </a:p>
          <a:p>
            <a:pPr marL="457200" indent="-457200">
              <a:buFont typeface="+mj-lt"/>
              <a:buAutoNum type="arabicPeriod"/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Understand elastin structure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Differentiate between elastin and collagen 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Associate clinicopathological conditions</a:t>
            </a:r>
          </a:p>
          <a:p>
            <a:pPr marL="0" indent="0">
              <a:buNone/>
            </a:pPr>
            <a:endParaRPr lang="en-US" sz="2800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228600" y="304800"/>
            <a:ext cx="8686800" cy="7159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600" b="1" dirty="0">
                <a:latin typeface="+mn-lt"/>
              </a:rPr>
              <a:t>Learning Objectives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423186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2276857A-C01A-D542-066C-E8B73B79A4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60544" y="902097"/>
            <a:ext cx="4495800" cy="762000"/>
          </a:xfrm>
        </p:spPr>
        <p:txBody>
          <a:bodyPr>
            <a:normAutofit fontScale="90000"/>
          </a:bodyPr>
          <a:lstStyle/>
          <a:p>
            <a:r>
              <a:rPr lang="en-US" sz="6000" b="1" dirty="0"/>
              <a:t>      </a:t>
            </a:r>
            <a:r>
              <a:rPr lang="en-US" sz="4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Elastin 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030FB02B-DDF6-B179-8FA5-CADD5249E0B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19928" y="1371600"/>
            <a:ext cx="4495800" cy="5410199"/>
          </a:xfrm>
        </p:spPr>
        <p:txBody>
          <a:bodyPr>
            <a:normAutofit/>
          </a:bodyPr>
          <a:lstStyle/>
          <a:p>
            <a:endParaRPr lang="en-US" sz="2000" dirty="0"/>
          </a:p>
          <a:p>
            <a:endParaRPr lang="en-US" sz="2000" dirty="0"/>
          </a:p>
          <a:p>
            <a:endParaRPr lang="en-US" sz="2000" dirty="0"/>
          </a:p>
          <a:p>
            <a:pPr marL="0" indent="0" algn="just">
              <a:buNone/>
            </a:pPr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Elastin is a fibrous protein that resembles a rubber band — it can stretch out (extend) and shrink back (recoil). It's a </a:t>
            </a:r>
            <a:r>
              <a:rPr lang="en-GB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major component </a:t>
            </a:r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of tissues in your body that require stretchiness, like your </a:t>
            </a:r>
            <a:r>
              <a:rPr lang="en-GB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lungs,</a:t>
            </a:r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bladder, large blood vessels </a:t>
            </a:r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and some </a:t>
            </a:r>
            <a:r>
              <a:rPr lang="en-GB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ligaments</a:t>
            </a:r>
            <a:endParaRPr lang="en-US" sz="24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101F7B00-EA8A-4678-BD3D-B8A7EE3AAC8D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5257800" y="2095831"/>
            <a:ext cx="3409950" cy="3522714"/>
          </a:xfrm>
          <a:prstGeom prst="rect">
            <a:avLst/>
          </a:prstGeo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AAFDA8D-27FC-500F-786C-C5EBF1602B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A259807-4E02-4090-954C-8862AE38006D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  <p:sp>
        <p:nvSpPr>
          <p:cNvPr id="7" name="Round Same Side Corner Rectangle 4">
            <a:extLst>
              <a:ext uri="{FF2B5EF4-FFF2-40B4-BE49-F238E27FC236}">
                <a16:creationId xmlns:a16="http://schemas.microsoft.com/office/drawing/2014/main" id="{B01E533C-21BF-43D6-B547-DF7EC4CF4138}"/>
              </a:ext>
            </a:extLst>
          </p:cNvPr>
          <p:cNvSpPr/>
          <p:nvPr/>
        </p:nvSpPr>
        <p:spPr>
          <a:xfrm>
            <a:off x="21183" y="23448"/>
            <a:ext cx="2472235" cy="456793"/>
          </a:xfrm>
          <a:prstGeom prst="rect">
            <a:avLst/>
          </a:prstGeom>
          <a:ln>
            <a:noFill/>
          </a:ln>
          <a:scene3d>
            <a:camera prst="orthographicFront"/>
            <a:lightRig rig="flat" dir="t"/>
          </a:scene3d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43815" tIns="43815" rIns="43815" bIns="43815" numCol="1" spcCol="1270" anchor="ctr" anchorCtr="0">
            <a:noAutofit/>
          </a:bodyPr>
          <a:lstStyle/>
          <a:p>
            <a:pPr lvl="0" algn="ctr" defTabSz="10223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GB" sz="2300" b="1" kern="1200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Core</a:t>
            </a:r>
            <a:r>
              <a:rPr lang="en-GB" sz="2300" b="1" kern="1200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GB" sz="2300" b="1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Knowledge</a:t>
            </a:r>
            <a:endParaRPr lang="en-GB" sz="2300" kern="1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739305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F185094-C1FE-48C9-F865-948DCE27B3D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05000"/>
            <a:ext cx="7467600" cy="3575602"/>
          </a:xfrm>
        </p:spPr>
        <p:txBody>
          <a:bodyPr>
            <a:noAutofit/>
          </a:bodyPr>
          <a:lstStyle/>
          <a:p>
            <a:pPr algn="just">
              <a:buFont typeface="Wingdings" panose="05000000000000000000" pitchFamily="2" charset="2"/>
              <a:buChar char="§"/>
            </a:pPr>
            <a:r>
              <a:rPr lang="en-GB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Incontrast</a:t>
            </a:r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to collagen, which forms fibers that are tough and have high tensile strength, elastin is a connective tissue protein with </a:t>
            </a:r>
            <a:r>
              <a:rPr lang="en-GB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rubber-like </a:t>
            </a:r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properties</a:t>
            </a:r>
          </a:p>
          <a:p>
            <a:pPr algn="just">
              <a:buFont typeface="Wingdings" panose="05000000000000000000" pitchFamily="2" charset="2"/>
              <a:buChar char="§"/>
            </a:pPr>
            <a:endParaRPr lang="en-GB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just">
              <a:buFont typeface="Wingdings" panose="05000000000000000000" pitchFamily="2" charset="2"/>
              <a:buChar char="§"/>
            </a:pPr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Elastic fibers composed of </a:t>
            </a:r>
            <a:r>
              <a:rPr lang="en-GB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elastin</a:t>
            </a:r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and </a:t>
            </a:r>
            <a:r>
              <a:rPr lang="en-GB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glycoprotein microfibrils</a:t>
            </a:r>
            <a:r>
              <a:rPr lang="en-GB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0" indent="0" algn="just">
              <a:buNone/>
            </a:pPr>
            <a:endParaRPr lang="en-GB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Font typeface="Wingdings" panose="05000000000000000000" pitchFamily="2" charset="2"/>
              <a:buChar char="§"/>
            </a:pPr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They can be </a:t>
            </a:r>
            <a:r>
              <a:rPr lang="en-GB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stretched to several times </a:t>
            </a:r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their normal length but </a:t>
            </a:r>
            <a:r>
              <a:rPr lang="en-GB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recoil</a:t>
            </a:r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to their </a:t>
            </a:r>
            <a:r>
              <a:rPr lang="en-GB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original shape </a:t>
            </a:r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when the stretching force is relaxed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00EA555-A842-082E-A372-16F5AD4D99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DA394D7-9785-4BE5-AFD5-4F918A689025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  <p:sp>
        <p:nvSpPr>
          <p:cNvPr id="6" name="Round Same Side Corner Rectangle 4">
            <a:extLst>
              <a:ext uri="{FF2B5EF4-FFF2-40B4-BE49-F238E27FC236}">
                <a16:creationId xmlns:a16="http://schemas.microsoft.com/office/drawing/2014/main" id="{441BAAA1-4D6C-486A-A82C-594131F0505F}"/>
              </a:ext>
            </a:extLst>
          </p:cNvPr>
          <p:cNvSpPr/>
          <p:nvPr/>
        </p:nvSpPr>
        <p:spPr>
          <a:xfrm>
            <a:off x="21183" y="23448"/>
            <a:ext cx="2472235" cy="456793"/>
          </a:xfrm>
          <a:prstGeom prst="rect">
            <a:avLst/>
          </a:prstGeom>
          <a:ln>
            <a:noFill/>
          </a:ln>
          <a:scene3d>
            <a:camera prst="orthographicFront"/>
            <a:lightRig rig="flat" dir="t"/>
          </a:scene3d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43815" tIns="43815" rIns="43815" bIns="43815" numCol="1" spcCol="1270" anchor="ctr" anchorCtr="0">
            <a:noAutofit/>
          </a:bodyPr>
          <a:lstStyle/>
          <a:p>
            <a:pPr lvl="0" algn="ctr" defTabSz="10223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GB" sz="2300" b="1" kern="1200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Core</a:t>
            </a:r>
            <a:r>
              <a:rPr lang="en-GB" sz="2300" b="1" kern="1200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GB" sz="2300" b="1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Knowledge</a:t>
            </a:r>
            <a:endParaRPr lang="en-GB" sz="2300" kern="1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029521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0D4F01CE-2D72-48DE-9D1A-DD42CE079C5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158192" y="838200"/>
            <a:ext cx="6604808" cy="5638800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B9A0349F-39B9-42E7-86C4-D2052D317C00}"/>
              </a:ext>
            </a:extLst>
          </p:cNvPr>
          <p:cNvSpPr/>
          <p:nvPr/>
        </p:nvSpPr>
        <p:spPr>
          <a:xfrm>
            <a:off x="304800" y="3048000"/>
            <a:ext cx="1853392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GB" sz="4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en-US" sz="4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lastin </a:t>
            </a:r>
          </a:p>
          <a:p>
            <a:pPr lvl="0"/>
            <a:r>
              <a:rPr lang="en-US" sz="4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fibers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CED383B-E0FF-FAF0-CE02-5FC065BD8B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DA394D7-9785-4BE5-AFD5-4F918A689025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  <p:sp>
        <p:nvSpPr>
          <p:cNvPr id="8" name="Round Same Side Corner Rectangle 4">
            <a:extLst>
              <a:ext uri="{FF2B5EF4-FFF2-40B4-BE49-F238E27FC236}">
                <a16:creationId xmlns:a16="http://schemas.microsoft.com/office/drawing/2014/main" id="{BED3D117-0AE1-45BF-B0F2-51C4A3BA727C}"/>
              </a:ext>
            </a:extLst>
          </p:cNvPr>
          <p:cNvSpPr/>
          <p:nvPr/>
        </p:nvSpPr>
        <p:spPr>
          <a:xfrm>
            <a:off x="21183" y="23448"/>
            <a:ext cx="2472235" cy="456793"/>
          </a:xfrm>
          <a:prstGeom prst="rect">
            <a:avLst/>
          </a:prstGeom>
          <a:ln>
            <a:noFill/>
          </a:ln>
          <a:scene3d>
            <a:camera prst="orthographicFront"/>
            <a:lightRig rig="flat" dir="t"/>
          </a:scene3d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43815" tIns="43815" rIns="43815" bIns="43815" numCol="1" spcCol="1270" anchor="ctr" anchorCtr="0">
            <a:noAutofit/>
          </a:bodyPr>
          <a:lstStyle/>
          <a:p>
            <a:pPr lvl="0" algn="ctr" defTabSz="10223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GB" sz="2300" b="1" kern="1200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Core</a:t>
            </a:r>
            <a:r>
              <a:rPr lang="en-GB" sz="2300" b="1" kern="1200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GB" sz="2300" b="1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Knowledge</a:t>
            </a:r>
            <a:endParaRPr lang="en-GB" sz="2300" kern="1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653889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F185094-C1FE-48C9-F865-948DCE27B3D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7800" y="825262"/>
            <a:ext cx="7886700" cy="4982369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Structure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4302148-8249-4641-BE11-C87126CEE087}"/>
              </a:ext>
            </a:extLst>
          </p:cNvPr>
          <p:cNvSpPr/>
          <p:nvPr/>
        </p:nvSpPr>
        <p:spPr>
          <a:xfrm>
            <a:off x="667001" y="3091880"/>
            <a:ext cx="2836033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Amino acid </a:t>
            </a:r>
          </a:p>
          <a:p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sequence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450F276-AED3-47BA-BE82-E0CE5AB53C88}"/>
              </a:ext>
            </a:extLst>
          </p:cNvPr>
          <p:cNvSpPr/>
          <p:nvPr/>
        </p:nvSpPr>
        <p:spPr>
          <a:xfrm>
            <a:off x="3962400" y="2819400"/>
            <a:ext cx="4171851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GB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Nonpolar</a:t>
            </a:r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(for example, glycine, alanine, and valine). Elastin is also </a:t>
            </a:r>
            <a:r>
              <a:rPr lang="en-GB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rich in proline and lysine </a:t>
            </a:r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but contains </a:t>
            </a:r>
            <a:r>
              <a:rPr lang="en-GB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scant hydroxyproline and hydroxylysine</a:t>
            </a:r>
            <a:endParaRPr lang="en-US" sz="24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1EEEFDF-AB07-1A97-4146-1C5BEDE6A7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DA394D7-9785-4BE5-AFD5-4F918A689025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  <p:sp>
        <p:nvSpPr>
          <p:cNvPr id="8" name="Round Same Side Corner Rectangle 4">
            <a:extLst>
              <a:ext uri="{FF2B5EF4-FFF2-40B4-BE49-F238E27FC236}">
                <a16:creationId xmlns:a16="http://schemas.microsoft.com/office/drawing/2014/main" id="{45D40807-C6D6-44F9-9A68-70B72EA864CC}"/>
              </a:ext>
            </a:extLst>
          </p:cNvPr>
          <p:cNvSpPr/>
          <p:nvPr/>
        </p:nvSpPr>
        <p:spPr>
          <a:xfrm>
            <a:off x="21183" y="23448"/>
            <a:ext cx="2472235" cy="456793"/>
          </a:xfrm>
          <a:prstGeom prst="rect">
            <a:avLst/>
          </a:prstGeom>
          <a:ln>
            <a:noFill/>
          </a:ln>
          <a:scene3d>
            <a:camera prst="orthographicFront"/>
            <a:lightRig rig="flat" dir="t"/>
          </a:scene3d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43815" tIns="43815" rIns="43815" bIns="43815" numCol="1" spcCol="1270" anchor="ctr" anchorCtr="0">
            <a:noAutofit/>
          </a:bodyPr>
          <a:lstStyle/>
          <a:p>
            <a:pPr lvl="0" algn="ctr" defTabSz="10223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GB" sz="2300" b="1" kern="1200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Core</a:t>
            </a:r>
            <a:r>
              <a:rPr lang="en-GB" sz="2300" b="1" kern="1200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GB" sz="2300" b="1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Knowledge</a:t>
            </a:r>
            <a:endParaRPr lang="en-GB" sz="2300" kern="1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991957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LGIS - (2025) Template" id="{648899B7-B6B2-4513-87B4-71CEA5E2221E}" vid="{75E70D07-80E2-404D-BEB2-5A3D1E348A2B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LGIS - (2025) Template" id="{648899B7-B6B2-4513-87B4-71CEA5E2221E}" vid="{D6D3D166-50DC-44CB-9648-FE64210A09CF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LGIS - (2025) Template</Template>
  <TotalTime>79</TotalTime>
  <Words>901</Words>
  <Application>Microsoft Office PowerPoint</Application>
  <PresentationFormat>On-screen Show (4:3)</PresentationFormat>
  <Paragraphs>175</Paragraphs>
  <Slides>26</Slides>
  <Notes>3</Notes>
  <HiddenSlides>1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26</vt:i4>
      </vt:variant>
    </vt:vector>
  </HeadingPairs>
  <TitlesOfParts>
    <vt:vector size="38" baseType="lpstr">
      <vt:lpstr>Arial</vt:lpstr>
      <vt:lpstr>Arial Black</vt:lpstr>
      <vt:lpstr>Arial Rounded MT Bold</vt:lpstr>
      <vt:lpstr>Calibri</vt:lpstr>
      <vt:lpstr>Calibri Light</vt:lpstr>
      <vt:lpstr>Inter Var</vt:lpstr>
      <vt:lpstr>Manrope Var</vt:lpstr>
      <vt:lpstr>Segoe UI</vt:lpstr>
      <vt:lpstr>Times New Roman</vt:lpstr>
      <vt:lpstr>Wingdings</vt:lpstr>
      <vt:lpstr>Office Theme</vt:lpstr>
      <vt:lpstr>1_Office Theme</vt:lpstr>
      <vt:lpstr>PowerPoint Presentation</vt:lpstr>
      <vt:lpstr>MSKII Module 1st Year MBBS(LGIS)Elastin</vt:lpstr>
      <vt:lpstr>Motto, Vision, Dream</vt:lpstr>
      <vt:lpstr>PowerPoint Presentation</vt:lpstr>
      <vt:lpstr>PowerPoint Presentation</vt:lpstr>
      <vt:lpstr>      Elastin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</vt:lpstr>
      <vt:lpstr>PowerPoint Presentation</vt:lpstr>
      <vt:lpstr>PowerPoint Presentation</vt:lpstr>
      <vt:lpstr>Suggested Research Article</vt:lpstr>
      <vt:lpstr>PowerPoint Presentation</vt:lpstr>
      <vt:lpstr>PowerPoint Presentation</vt:lpstr>
      <vt:lpstr>PowerPoint Presentation</vt:lpstr>
      <vt:lpstr> Suggested research article</vt:lpstr>
      <vt:lpstr>PowerPoint Presentation</vt:lpstr>
      <vt:lpstr>PowerPoint Presentation</vt:lpstr>
      <vt:lpstr>THANK YOU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Uzma Zafar</dc:creator>
  <cp:lastModifiedBy>Uzma Zafar</cp:lastModifiedBy>
  <cp:revision>8</cp:revision>
  <dcterms:created xsi:type="dcterms:W3CDTF">2025-03-04T16:57:02Z</dcterms:created>
  <dcterms:modified xsi:type="dcterms:W3CDTF">2025-03-05T06:03:17Z</dcterms:modified>
</cp:coreProperties>
</file>