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9"/>
  </p:notesMasterIdLst>
  <p:sldIdLst>
    <p:sldId id="318" r:id="rId3"/>
    <p:sldId id="317" r:id="rId4"/>
    <p:sldId id="297" r:id="rId5"/>
    <p:sldId id="296" r:id="rId6"/>
    <p:sldId id="258" r:id="rId7"/>
    <p:sldId id="616" r:id="rId8"/>
    <p:sldId id="617" r:id="rId9"/>
    <p:sldId id="624" r:id="rId10"/>
    <p:sldId id="622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274" r:id="rId21"/>
    <p:sldId id="308" r:id="rId22"/>
    <p:sldId id="288" r:id="rId23"/>
    <p:sldId id="289" r:id="rId24"/>
    <p:sldId id="319" r:id="rId25"/>
    <p:sldId id="314" r:id="rId26"/>
    <p:sldId id="315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64" autoAdjust="0"/>
  </p:normalViewPr>
  <p:slideViewPr>
    <p:cSldViewPr>
      <p:cViewPr>
        <p:scale>
          <a:sx n="50" d="100"/>
          <a:sy n="50" d="100"/>
        </p:scale>
        <p:origin x="8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0" y="-1981200"/>
            <a:ext cx="12481008" cy="992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It is a macro mineral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Total body phosphorous      700 grams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85% in skeleton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10%  in muscles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05% in others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  <a:sym typeface="+mn-ea"/>
              </a:rPr>
              <a:t>Normal levels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Whole blood level     48 mg /dl  as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Inorganic phosphate esters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Lipid  phosphorous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3087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core concept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394D7-9785-4BE5-AFD5-4F918A689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72730ABA-79EF-4A42-9FEE-D634A4B6AC8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AA83-E7D5-9B09-7D00-F0F11194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E5FC-980A-C3B5-9B44-BD0E2EE2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Copper Cu is a key component of several enzymes that play critical functions in the body.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These include ferroxidases such as the ceruloplasmin and </a:t>
            </a:r>
            <a:r>
              <a:rPr lang="en-US" sz="2800" dirty="0" err="1"/>
              <a:t>hephaestin</a:t>
            </a:r>
            <a:r>
              <a:rPr lang="en-US" sz="2800" dirty="0"/>
              <a:t> involved in the oxidation of ferrous iron (Fe 2+ ) to the ferric form (Fe 3+ ) that is required for its intracellular storage or transport through blood.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Meat, shellfish, nuts, and whole grains are good dietary sources of Cu. Dietary deficiency is uncommon.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Menkes syndrome and Wilson disease are genetic causes of Cu deficiency and Cu overload, respectively.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60B84-456E-98BE-02E1-61C146C9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0ACD-B58F-FEDA-4A10-DE8D0076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7C31820B-A168-4E2B-ABC2-EDEF49632E8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2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9011-7DB9-7AC8-0D81-C4008E86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9D2B-FD97-297B-77FF-B02CFA70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Zn plays important structural and catalytic functions in the body.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Zinc fingers are super secondary structures in proteins (e.g., transcription factors) that bind to DNA and regulate gene expression.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Hundreds of enzymes require Zn for activity. Examples include alcohol dehydrogenase, which oxidizes ethanol to acetaldehyde; carbonic anhydrase, which is important in the bicarbonate buffer system;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9D483-71D4-13A4-C8CE-CB762CA7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43726-2A48-447E-0FE0-5BC3E1F1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12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B71BAE99-9244-45E4-B86A-57BFDB0D420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5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A07B-101B-F893-EECE-6E5B978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Zinc Finger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BD209-06A1-6F3A-88C3-17040945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43200"/>
            <a:ext cx="31242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Zinc (Zn) finger is a common motif in proteins that bind DNA. </a:t>
            </a:r>
            <a:r>
              <a:rPr lang="en-US" sz="4400" dirty="0" err="1"/>
              <a:t>Cys</a:t>
            </a:r>
            <a:r>
              <a:rPr lang="en-US" sz="4400" dirty="0"/>
              <a:t> = cysteine; His = histidine.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D2B67-594A-779C-E728-3CAAD35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4936A-6B55-40B2-B343-3AA85D6D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0B4E1F5-F4EE-1CED-6807-7CFB1C19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1"/>
            <a:ext cx="4495800" cy="457200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1E9F11D2-E413-4414-9D1B-86412EABB4C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5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6A5D-AD14-D87A-E398-6130E77B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Other Microminerals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CF5BC-9521-2D14-E961-45D1902E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Chromium (Cr) and fluorine (F) also play roles in the body.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 potentiates the action of insulin by an unknown mechanism.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It is found in fruits, vegetables, dairy products, and meat.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 (as fluoride [F − ]) is added to water in many parts of the world to reduce the incidence of dental caries.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 − replaces the hydroxyl group of </a:t>
            </a:r>
            <a:r>
              <a:rPr lang="en-US" sz="2400" dirty="0" err="1"/>
              <a:t>hydroxylapatite</a:t>
            </a:r>
            <a:r>
              <a:rPr lang="en-US" sz="2400" dirty="0"/>
              <a:t>, forming </a:t>
            </a:r>
            <a:r>
              <a:rPr lang="en-US" sz="2400" dirty="0" err="1"/>
              <a:t>fluoroapatite</a:t>
            </a:r>
            <a:r>
              <a:rPr lang="en-US" sz="2400" dirty="0"/>
              <a:t> that is more resistant to the enamel-dissolving acid produced by mouth bacteria.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81A-9E36-3CEA-552D-EC374FA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81CFA-A97E-3A6F-1C76-DF4F096A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5AD2B182-829C-4B05-AC7B-8F10C24E6A8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1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5694-F054-391C-0862-EE8E6A98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Ultra Trace 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9226-2D95-E5A1-979A-773A0CD2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ultra trace minerals include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iodine (I)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selenium (Se)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molybdenum (Mo)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B7D6-F7EA-DB3A-EBD7-2B61EC95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CD22-D4CE-7D1E-4A17-EDA74FA4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635353D7-5122-438D-B03B-5203FECBC0C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F701-A35C-26E3-4231-595ED419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Iodine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B857-F643-47C3-A38A-231F59DFE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Iodine is utilized in the synthesis of the thyroid hormones triiodothyronine (T3 ) and thyroxine (T4 ) that are required for development, growth, and metabolism.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Circulating iodide (I − ) is taken up (“trapped”) and concentrated in the epithelial follicular cells of the thyroid gland.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It then is sent into the colloid of the follicular lumen where it is oxidized to iodine (I</a:t>
            </a:r>
            <a:r>
              <a:rPr lang="en-US" sz="2400" b="1" baseline="-25000" dirty="0">
                <a:solidFill>
                  <a:prstClr val="black"/>
                </a:solidFill>
              </a:rPr>
              <a:t>2 </a:t>
            </a:r>
            <a:r>
              <a:rPr lang="en-US" sz="2400" dirty="0"/>
              <a:t>) by </a:t>
            </a:r>
            <a:r>
              <a:rPr lang="en-US" sz="2400" dirty="0" err="1"/>
              <a:t>thyroperoxidase</a:t>
            </a:r>
            <a:r>
              <a:rPr lang="en-US" sz="2400" dirty="0"/>
              <a:t> (TPO).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coupling of two DIT on </a:t>
            </a:r>
            <a:r>
              <a:rPr lang="en-US" sz="2400" dirty="0" err="1"/>
              <a:t>Tg</a:t>
            </a:r>
            <a:r>
              <a:rPr lang="en-US" sz="2400" dirty="0"/>
              <a:t> gives T4 , whereas coupling one MIT and one DIT gives T3.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7FAAB-40AF-7761-95B9-30FC76A0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3037D-80CB-96D2-8136-181FED1E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16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B54FA8F3-87A8-4DAB-9B1E-9D900C24BD1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5E84-FF85-90D3-683D-D2E66772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Iodine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FF18-ACBE-8868-E0F4-0836925A8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EC868-DA19-42D5-54CE-DD55B4BF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F6E85-F855-1747-9125-2620F6C7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DD3A77B-148A-A5CF-D146-847672FE0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1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E89AE8B1-012A-47F4-B612-D41FE193B9D7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BDB6-C023-76F3-26E0-FEC9DFDF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Selenium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94E1-DAD2-E2F6-F0E7-C1D1A6A3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Selenium (Se) is present in approximately 25 human proteins (</a:t>
            </a:r>
            <a:r>
              <a:rPr lang="en-US" sz="2600" dirty="0" err="1"/>
              <a:t>selenoproteins</a:t>
            </a:r>
            <a:r>
              <a:rPr lang="en-US" sz="2600" dirty="0"/>
              <a:t>) as a constituent of the amino acid selenocysteine, which is derived from serine.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Selenoproteins</a:t>
            </a:r>
            <a:r>
              <a:rPr lang="en-US" sz="2600" dirty="0"/>
              <a:t> include glutathione peroxidase that oxidizes glutathione in the reduction of hydrogen peroxide, a ROS, to water; thioredoxin reductase that reduces thioredoxin, a coenzyme of ribonucleotide reductase; and deiodinases that remove iodine from thyroid hormones.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Meat, dairy products, and grains are important dietary sources. </a:t>
            </a:r>
            <a:r>
              <a:rPr lang="en-US" sz="2600" dirty="0" err="1"/>
              <a:t>Keshan</a:t>
            </a:r>
            <a:r>
              <a:rPr lang="en-US" sz="2600" dirty="0"/>
              <a:t> disease, first identified in China, is a cardiomyopathy caused by eating foods produced from Se-deficient soil.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5AF85-B64A-46FE-43B2-F4FDBB90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69875-123D-C44B-5D15-398586F0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18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12C60C74-66E0-4E23-8755-7DC4E6C91AE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3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D15EFE6-AC5E-47E6-BB06-837678EB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3886200" cy="467836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1B9D153-E88A-4399-91FF-DB5A4CB33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417637"/>
            <a:ext cx="3962400" cy="4830763"/>
          </a:xfr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1st Year MBBS </a:t>
            </a:r>
            <a:br>
              <a:rPr lang="en-US" dirty="0"/>
            </a:br>
            <a:r>
              <a:rPr lang="en-US" dirty="0"/>
              <a:t>MSK-1 Module</a:t>
            </a:r>
            <a:br>
              <a:rPr lang="en-GB" dirty="0"/>
            </a:br>
            <a:r>
              <a:rPr lang="en-GB" dirty="0"/>
              <a:t>Small Group Discussion (SGD) </a:t>
            </a:r>
            <a:br>
              <a:rPr lang="en-GB" sz="4000" dirty="0"/>
            </a:br>
            <a:r>
              <a:rPr lang="en-GB" sz="4000" dirty="0">
                <a:solidFill>
                  <a:schemeClr val="bg1"/>
                </a:solidFill>
              </a:rPr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</a:t>
            </a:r>
            <a:r>
              <a:rPr lang="en-US" sz="7200" b="1" dirty="0" err="1">
                <a:cs typeface="Times New Roman" pitchFamily="18" charset="0"/>
              </a:rPr>
              <a:t>Deptt</a:t>
            </a:r>
            <a:r>
              <a:rPr lang="en-US" sz="7200" b="1" dirty="0">
                <a:cs typeface="Times New Roman" pitchFamily="18" charset="0"/>
              </a:rPr>
              <a:t>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Family Medicine plays important role in following manner:</a:t>
            </a:r>
          </a:p>
          <a:p>
            <a:r>
              <a:rPr lang="en-US" sz="3200" dirty="0"/>
              <a:t>Diagnosis</a:t>
            </a:r>
          </a:p>
          <a:p>
            <a:endParaRPr lang="en-US" sz="3200" dirty="0"/>
          </a:p>
          <a:p>
            <a:r>
              <a:rPr lang="en-US" sz="3200" dirty="0"/>
              <a:t>Education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Dietary Guidance</a:t>
            </a:r>
          </a:p>
          <a:p>
            <a:endParaRPr lang="en-US" sz="3200" dirty="0"/>
          </a:p>
          <a:p>
            <a:r>
              <a:rPr lang="en-US" sz="3200" dirty="0"/>
              <a:t>Monitoring</a:t>
            </a:r>
          </a:p>
          <a:p>
            <a:endParaRPr lang="en-US" sz="3200" dirty="0"/>
          </a:p>
          <a:p>
            <a:r>
              <a:rPr lang="en-US" sz="3200" dirty="0"/>
              <a:t>Refer to Specialists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(The Disease)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2513"/>
            <a:ext cx="4038600" cy="5211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/>
              <a:t>Link:</a:t>
            </a:r>
          </a:p>
          <a:p>
            <a:pPr marL="0" indent="0">
              <a:buNone/>
            </a:pPr>
            <a:r>
              <a:rPr lang="en-US" sz="3600" dirty="0"/>
              <a:t>https://www.frontiersin.org/articles/10.3389/fcell.2020.576110/full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Journal Name:</a:t>
            </a:r>
          </a:p>
          <a:p>
            <a:pPr marL="0" indent="0">
              <a:buNone/>
            </a:pPr>
            <a:r>
              <a:rPr lang="en-US" sz="3600" dirty="0"/>
              <a:t>frontiers</a:t>
            </a:r>
          </a:p>
          <a:p>
            <a:pPr marL="0" indent="0">
              <a:buNone/>
            </a:pPr>
            <a:r>
              <a:rPr lang="en-US" sz="3600" b="1" dirty="0"/>
              <a:t>Title: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Disorders of Calcium and Phosphorus Metabolism and the Proteomics/Metabolomics-Based Research</a:t>
            </a:r>
          </a:p>
          <a:p>
            <a:pPr marL="0" indent="0">
              <a:buNone/>
            </a:pPr>
            <a:r>
              <a:rPr lang="en-US" sz="3600" b="1" dirty="0"/>
              <a:t>Author Name:</a:t>
            </a:r>
          </a:p>
          <a:p>
            <a:pPr marL="0" indent="0">
              <a:buNone/>
            </a:pPr>
            <a:r>
              <a:rPr lang="en-US" sz="3600" dirty="0" err="1"/>
              <a:t>Meiheng</a:t>
            </a:r>
            <a:r>
              <a:rPr lang="en-US" sz="3600" dirty="0"/>
              <a:t> Sun</a:t>
            </a:r>
          </a:p>
          <a:p>
            <a:pPr marL="0" indent="0" algn="just" fontAlgn="base">
              <a:lnSpc>
                <a:spcPct val="80000"/>
              </a:lnSpc>
              <a:buNone/>
            </a:pP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 descr="abstract">
            <a:extLst>
              <a:ext uri="{FF2B5EF4-FFF2-40B4-BE49-F238E27FC236}">
                <a16:creationId xmlns:a16="http://schemas.microsoft.com/office/drawing/2014/main" id="{0CAEF7F4-DF55-4DFC-9987-2E0FDCEF4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85" y="1052513"/>
            <a:ext cx="4165600" cy="54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Tex</a:t>
            </a:r>
            <a:r>
              <a:rPr lang="en-GB" sz="2800" dirty="0"/>
              <a:t>tb</a:t>
            </a:r>
            <a:r>
              <a:rPr lang="en-US" sz="2800" dirty="0" err="1"/>
              <a:t>ook</a:t>
            </a:r>
            <a:r>
              <a:rPr lang="en-US" sz="2800" dirty="0"/>
              <a:t> of Biochemistry, Lippincott 8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  <a:r>
              <a:rPr lang="en-GB" sz="2800" dirty="0"/>
              <a:t>, chapter no.</a:t>
            </a:r>
            <a:r>
              <a:rPr lang="en-US" altLang="en-GB" sz="2800" dirty="0"/>
              <a:t>29</a:t>
            </a:r>
            <a:r>
              <a:rPr lang="en-GB" sz="2800" dirty="0"/>
              <a:t> , page no.</a:t>
            </a:r>
            <a:r>
              <a:rPr lang="en-US" altLang="en-GB" sz="2800" dirty="0"/>
              <a:t>446</a:t>
            </a:r>
            <a:r>
              <a:rPr lang="en-GB" sz="2800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images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2400" b="1" dirty="0"/>
          </a:p>
          <a:p>
            <a:pPr marL="36900" indent="0">
              <a:buNone/>
            </a:pPr>
            <a:r>
              <a:rPr lang="en-US" sz="2400" b="1" dirty="0"/>
              <a:t>At the end of the SGD, students will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  <a:sym typeface="+mn-ea"/>
              </a:rPr>
              <a:t>Classify the minerals into macro and micro minerals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 role of minerals in the body as a cofactor for various enzymes.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Differentiate between Trace minerals and ultra trace minerals.</a:t>
            </a:r>
          </a:p>
          <a:p>
            <a:pPr marL="36900" indent="0">
              <a:buNone/>
            </a:pPr>
            <a:endParaRPr lang="en-US" sz="2400" b="1" dirty="0"/>
          </a:p>
          <a:p>
            <a:pPr marL="3690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7B50-8D5E-BD6E-C62C-AE5D7FF2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Minerals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3DE0-79C8-F6C9-E1AD-C7F7B3E2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ym typeface="+mn-ea"/>
              </a:rPr>
              <a:t>Minerals are inorganic in nature.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+mn-ea"/>
              </a:rPr>
              <a:t>They are essential for vital processes.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Minerals can be classified as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Macro minerals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&gt; 100 mg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It forms 60-80 % of body’s inorganic material e.g. Calcium, Phosphorous, Magnesium, Sodium, Potassium, Chloride, Sulfur.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Micro minerals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&lt; 100 mg, also known as 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Trace elements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C6D4A-2F6E-4185-7F66-E845DC3E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6AE2-EDDF-05DB-53E0-6E0A62E5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BD7A175D-1256-4F79-8728-7C5F833AA11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Introduction</a:t>
            </a:r>
            <a:r>
              <a:rPr lang="en-US" sz="2400" dirty="0">
                <a:cs typeface="+mn-lt"/>
                <a:sym typeface="+mn-ea"/>
              </a:rPr>
              <a:t>: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Calcium is a macro mineral.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Daily requirement  &gt; 100 mg/day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is the most abundant mineral 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takes part in structural formation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Total body calcium: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1-1.4kg, 1-2% of body weight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(99% is present in bones and teeth)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(1% is present in remaining parts of the body)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Normal Plasma Calcium level: </a:t>
            </a:r>
            <a:r>
              <a:rPr lang="en-US" sz="2400" dirty="0">
                <a:cs typeface="+mn-lt"/>
                <a:sym typeface="+mn-ea"/>
              </a:rPr>
              <a:t>9-11 mg/dl</a:t>
            </a:r>
            <a:endParaRPr lang="en-US" sz="2400" dirty="0">
              <a:cs typeface="+mn-lt"/>
            </a:endParaRPr>
          </a:p>
          <a:p>
            <a:endParaRPr lang="en-US" sz="2400" dirty="0"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4555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core concept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394D7-9785-4BE5-AFD5-4F918A689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0B9D88F3-507B-4BAE-9070-3EA66EF4038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22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45" b="1" dirty="0">
                <a:latin typeface="Baskerville Old Face" panose="02020602080505020303" pitchFamily="18" charset="0"/>
                <a:sym typeface="+mn-ea"/>
              </a:rPr>
              <a:t>Effect of parathyroid hormone on serum calcium (Ca 2+ ). PO4 3– = phosphate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5" y="2381250"/>
            <a:ext cx="6616065" cy="373761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BF85B83F-92A8-43D5-A92F-9DDDACBEF359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Effect of Calcitriol on Serum Calcium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23150" cy="4313555"/>
          </a:xfrm>
          <a:prstGeom prst="rect">
            <a:avLst/>
          </a:prstGeom>
        </p:spPr>
      </p:pic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4C8D9FFE-1868-44A5-8128-3AB4DC750C7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36</TotalTime>
  <Words>1225</Words>
  <Application>Microsoft Office PowerPoint</Application>
  <PresentationFormat>On-screen Show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Baskerville Old Face</vt:lpstr>
      <vt:lpstr>Calibri</vt:lpstr>
      <vt:lpstr>Calibri Light</vt:lpstr>
      <vt:lpstr>Cambria</vt:lpstr>
      <vt:lpstr>Segoe UI</vt:lpstr>
      <vt:lpstr>Times New Roman</vt:lpstr>
      <vt:lpstr>Office Theme</vt:lpstr>
      <vt:lpstr>1_Office Theme</vt:lpstr>
      <vt:lpstr>PowerPoint Presentation</vt:lpstr>
      <vt:lpstr>1st Year MBBS  MSK-1 Module Small Group Discussion (SGD)  Minerals</vt:lpstr>
      <vt:lpstr>Motto, Vision, Dream</vt:lpstr>
      <vt:lpstr>PowerPoint Presentation</vt:lpstr>
      <vt:lpstr>PowerPoint Presentation</vt:lpstr>
      <vt:lpstr>Minerals</vt:lpstr>
      <vt:lpstr>Calcium</vt:lpstr>
      <vt:lpstr>Effect of parathyroid hormone on serum calcium (Ca 2+ ). PO4 3– = phosphate</vt:lpstr>
      <vt:lpstr>Effect of Calcitriol on Serum Calcium</vt:lpstr>
      <vt:lpstr>Phosphorus</vt:lpstr>
      <vt:lpstr>Copper</vt:lpstr>
      <vt:lpstr>Zinc</vt:lpstr>
      <vt:lpstr>Zinc Finger</vt:lpstr>
      <vt:lpstr>Other Microminerals</vt:lpstr>
      <vt:lpstr>Ultra Trace Minerals</vt:lpstr>
      <vt:lpstr>Iodine</vt:lpstr>
      <vt:lpstr>Iodine</vt:lpstr>
      <vt:lpstr>Selenium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4</cp:revision>
  <dcterms:created xsi:type="dcterms:W3CDTF">2025-02-18T17:25:27Z</dcterms:created>
  <dcterms:modified xsi:type="dcterms:W3CDTF">2025-02-18T18:02:07Z</dcterms:modified>
</cp:coreProperties>
</file>