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258" r:id="rId7"/>
    <p:sldId id="346" r:id="rId8"/>
    <p:sldId id="576" r:id="rId9"/>
    <p:sldId id="608" r:id="rId10"/>
    <p:sldId id="348" r:id="rId11"/>
    <p:sldId id="349" r:id="rId12"/>
    <p:sldId id="350" r:id="rId13"/>
    <p:sldId id="353" r:id="rId14"/>
    <p:sldId id="611" r:id="rId15"/>
    <p:sldId id="343" r:id="rId16"/>
    <p:sldId id="612" r:id="rId17"/>
    <p:sldId id="613" r:id="rId18"/>
    <p:sldId id="614" r:id="rId19"/>
    <p:sldId id="615" r:id="rId20"/>
    <p:sldId id="616" r:id="rId21"/>
    <p:sldId id="580" r:id="rId22"/>
    <p:sldId id="582" r:id="rId23"/>
    <p:sldId id="288" r:id="rId24"/>
    <p:sldId id="289" r:id="rId25"/>
    <p:sldId id="607" r:id="rId26"/>
    <p:sldId id="610" r:id="rId27"/>
    <p:sldId id="314" r:id="rId28"/>
    <p:sldId id="31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5007" autoAdjust="0"/>
  </p:normalViewPr>
  <p:slideViewPr>
    <p:cSldViewPr>
      <p:cViewPr varScale="1">
        <p:scale>
          <a:sx n="57" d="100"/>
          <a:sy n="57" d="100"/>
        </p:scale>
        <p:origin x="1880"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6"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6"/>
    <dgm:cxn modelId="{B329D811-2DC0-428C-93F9-EC295334CB59}" type="presOf" srcId="{663C1E13-76F9-4B70-A2F2-CA23180743CE}" destId="{4822A78E-EAEC-401F-941A-3A84E13E2357}" srcOrd="2" destOrd="0" presId="urn:microsoft.com/office/officeart/2005/8/layout/gear1#6"/>
    <dgm:cxn modelId="{2A55751B-D612-4B51-AEC3-36D2858B3260}" type="presOf" srcId="{DA82EADB-2721-42A0-95EA-F9B5521A38A6}" destId="{A09CEA93-9338-4361-A5E6-CF85B6019F5A}" srcOrd="0" destOrd="0" presId="urn:microsoft.com/office/officeart/2005/8/layout/gear1#6"/>
    <dgm:cxn modelId="{DFCB2425-075A-4C6C-929E-F6097E5A1C9D}" type="presOf" srcId="{663C1E13-76F9-4B70-A2F2-CA23180743CE}" destId="{B9330EE9-43E4-4FD4-8144-E92B1DD0FCDF}" srcOrd="1" destOrd="0" presId="urn:microsoft.com/office/officeart/2005/8/layout/gear1#6"/>
    <dgm:cxn modelId="{3BCD072C-25C9-4250-8652-87FBCF0DABA6}" type="presOf" srcId="{399ACE2F-90C5-48B1-9E65-700A32562848}" destId="{7D3EFDB4-E5D1-439A-86D8-1FCF80D959BA}" srcOrd="2" destOrd="0" presId="urn:microsoft.com/office/officeart/2005/8/layout/gear1#6"/>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6"/>
    <dgm:cxn modelId="{B964FB53-399D-4617-9215-CDB272640224}" type="presOf" srcId="{DACAB5BA-B8B4-4D66-8B11-1D02259E020B}" destId="{8BC64EA7-2794-42B6-96C9-F39A52CB985A}" srcOrd="2" destOrd="0" presId="urn:microsoft.com/office/officeart/2005/8/layout/gear1#6"/>
    <dgm:cxn modelId="{3110AE78-D6EA-4A38-86A7-AC99150FD766}" type="presOf" srcId="{188C389E-9423-41DE-9C5E-D4A7E95C7E62}" destId="{6DF3A3A0-5919-4E69-80DD-61760D6340A0}" srcOrd="0" destOrd="0" presId="urn:microsoft.com/office/officeart/2005/8/layout/gear1#6"/>
    <dgm:cxn modelId="{7D746359-E4F7-44A1-8BA0-EBB9D3BEF975}" type="presOf" srcId="{DACAB5BA-B8B4-4D66-8B11-1D02259E020B}" destId="{87622A90-D0D8-4EA3-BC0D-D537801AF2B1}" srcOrd="0" destOrd="0" presId="urn:microsoft.com/office/officeart/2005/8/layout/gear1#6"/>
    <dgm:cxn modelId="{94829459-B61C-404A-9C90-E05469EA5CE2}" type="presOf" srcId="{23718C41-0A1F-40BF-86BE-8A5476EC271E}" destId="{398423B3-DD54-4226-99D7-017EFC1488DF}" srcOrd="0" destOrd="0" presId="urn:microsoft.com/office/officeart/2005/8/layout/gear1#6"/>
    <dgm:cxn modelId="{3478D7B4-2DD6-40FE-BD2F-3917309833F2}" type="presOf" srcId="{F9CEBA05-2F10-437E-89B2-54F4D9FAF478}" destId="{5ED88519-AC6C-4AA3-B76D-812B93A167E4}" srcOrd="0" destOrd="0" presId="urn:microsoft.com/office/officeart/2005/8/layout/gear1#6"/>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6"/>
    <dgm:cxn modelId="{78EC88D6-53DA-4707-A7D4-048F9BCC3A61}" type="presOf" srcId="{399ACE2F-90C5-48B1-9E65-700A32562848}" destId="{59EDF28D-6C67-49D0-B5A1-DE5C3CBA2292}" srcOrd="0" destOrd="0" presId="urn:microsoft.com/office/officeart/2005/8/layout/gear1#6"/>
    <dgm:cxn modelId="{9B2D6BF4-A0B8-4492-A59C-6D2D11F48737}" type="presOf" srcId="{399ACE2F-90C5-48B1-9E65-700A32562848}" destId="{23DC08E4-3725-4448-BFFF-1CCEA2F2987E}" srcOrd="1" destOrd="0" presId="urn:microsoft.com/office/officeart/2005/8/layout/gear1#6"/>
    <dgm:cxn modelId="{97DE9217-CF77-49C2-B978-A30F014886D7}" type="presParOf" srcId="{5ED88519-AC6C-4AA3-B76D-812B93A167E4}" destId="{87622A90-D0D8-4EA3-BC0D-D537801AF2B1}" srcOrd="0" destOrd="0" presId="urn:microsoft.com/office/officeart/2005/8/layout/gear1#6"/>
    <dgm:cxn modelId="{C5CD7F30-6D45-4736-B9F0-4F4BBE0D07F9}" type="presParOf" srcId="{5ED88519-AC6C-4AA3-B76D-812B93A167E4}" destId="{B6B6B41B-120B-4968-AB6A-FC6E7C8EF3C0}" srcOrd="1" destOrd="0" presId="urn:microsoft.com/office/officeart/2005/8/layout/gear1#6"/>
    <dgm:cxn modelId="{6FC4BF47-CD4C-4970-BEA7-200A2F834F47}" type="presParOf" srcId="{5ED88519-AC6C-4AA3-B76D-812B93A167E4}" destId="{8BC64EA7-2794-42B6-96C9-F39A52CB985A}" srcOrd="2" destOrd="0" presId="urn:microsoft.com/office/officeart/2005/8/layout/gear1#6"/>
    <dgm:cxn modelId="{454D4536-798D-411A-8205-327FC6B608D6}" type="presParOf" srcId="{5ED88519-AC6C-4AA3-B76D-812B93A167E4}" destId="{93300324-D62F-4E58-B882-734182BDB462}" srcOrd="3" destOrd="0" presId="urn:microsoft.com/office/officeart/2005/8/layout/gear1#6"/>
    <dgm:cxn modelId="{93CFAD20-517D-4683-A063-CE048BC54429}" type="presParOf" srcId="{5ED88519-AC6C-4AA3-B76D-812B93A167E4}" destId="{B9330EE9-43E4-4FD4-8144-E92B1DD0FCDF}" srcOrd="4" destOrd="0" presId="urn:microsoft.com/office/officeart/2005/8/layout/gear1#6"/>
    <dgm:cxn modelId="{9047844E-5652-48B9-80E2-79089FBE630F}" type="presParOf" srcId="{5ED88519-AC6C-4AA3-B76D-812B93A167E4}" destId="{4822A78E-EAEC-401F-941A-3A84E13E2357}" srcOrd="5" destOrd="0" presId="urn:microsoft.com/office/officeart/2005/8/layout/gear1#6"/>
    <dgm:cxn modelId="{7503660B-C8BD-4A6E-9FC7-BC0BC4EDC9DA}" type="presParOf" srcId="{5ED88519-AC6C-4AA3-B76D-812B93A167E4}" destId="{59EDF28D-6C67-49D0-B5A1-DE5C3CBA2292}" srcOrd="6" destOrd="0" presId="urn:microsoft.com/office/officeart/2005/8/layout/gear1#6"/>
    <dgm:cxn modelId="{B5A766CE-302E-4E31-878F-3E0A34FD895B}" type="presParOf" srcId="{5ED88519-AC6C-4AA3-B76D-812B93A167E4}" destId="{23DC08E4-3725-4448-BFFF-1CCEA2F2987E}" srcOrd="7" destOrd="0" presId="urn:microsoft.com/office/officeart/2005/8/layout/gear1#6"/>
    <dgm:cxn modelId="{F0BC6F87-1060-4E66-A9B4-2374F32F25AF}" type="presParOf" srcId="{5ED88519-AC6C-4AA3-B76D-812B93A167E4}" destId="{7D3EFDB4-E5D1-439A-86D8-1FCF80D959BA}" srcOrd="8" destOrd="0" presId="urn:microsoft.com/office/officeart/2005/8/layout/gear1#6"/>
    <dgm:cxn modelId="{07DE065A-EC92-4C19-A543-1977EF598B36}" type="presParOf" srcId="{5ED88519-AC6C-4AA3-B76D-812B93A167E4}" destId="{9815588C-16D0-4475-B64C-847FC87C8C32}" srcOrd="9" destOrd="0" presId="urn:microsoft.com/office/officeart/2005/8/layout/gear1#6"/>
    <dgm:cxn modelId="{F9C97360-1013-4730-A7B7-5737EDF9F81E}" type="presParOf" srcId="{5ED88519-AC6C-4AA3-B76D-812B93A167E4}" destId="{398423B3-DD54-4226-99D7-017EFC1488DF}" srcOrd="10" destOrd="0" presId="urn:microsoft.com/office/officeart/2005/8/layout/gear1#6"/>
    <dgm:cxn modelId="{92E44D6A-76E9-4865-9D0E-3F3B1BC520E7}" type="presParOf" srcId="{5ED88519-AC6C-4AA3-B76D-812B93A167E4}" destId="{6DF3A3A0-5919-4E69-80DD-61760D6340A0}" srcOrd="11" destOrd="0" presId="urn:microsoft.com/office/officeart/2005/8/layout/gear1#6"/>
    <dgm:cxn modelId="{8F556FC8-E143-4D8F-86C6-B91C6832F4D9}" type="presParOf" srcId="{5ED88519-AC6C-4AA3-B76D-812B93A167E4}" destId="{A09CEA93-9338-4361-A5E6-CF85B6019F5A}" srcOrd="12" destOrd="0" presId="urn:microsoft.com/office/officeart/2005/8/layout/gear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6">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392016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alz-journals.onlinelibrary.wiley.co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76400" y="1142186"/>
            <a:ext cx="6096000" cy="456793"/>
          </a:xfrm>
        </p:spPr>
        <p:txBody>
          <a:bodyPr>
            <a:noAutofit/>
          </a:bodyPr>
          <a:lstStyle/>
          <a:p>
            <a:r>
              <a:rPr lang="en-US" sz="4000" b="1" dirty="0">
                <a:latin typeface="+mn-lt"/>
              </a:rPr>
              <a:t>Oxygen-dissociation curve</a:t>
            </a:r>
          </a:p>
        </p:txBody>
      </p:sp>
      <p:sp>
        <p:nvSpPr>
          <p:cNvPr id="7" name="Content Placeholder 6"/>
          <p:cNvSpPr>
            <a:spLocks noGrp="1"/>
          </p:cNvSpPr>
          <p:nvPr>
            <p:ph idx="4294967295"/>
          </p:nvPr>
        </p:nvSpPr>
        <p:spPr>
          <a:xfrm>
            <a:off x="592484" y="2222381"/>
            <a:ext cx="7986486" cy="3170208"/>
          </a:xfrm>
        </p:spPr>
        <p:txBody>
          <a:bodyPr>
            <a:noAutofit/>
          </a:bodyPr>
          <a:lstStyle/>
          <a:p>
            <a:r>
              <a:rPr lang="en-US" sz="2400" dirty="0"/>
              <a:t>A plot of the degree of saturation (Y) measured at different partial pressures of oxygen (pO2 ) is called the oxygen-dissociation curve.</a:t>
            </a:r>
          </a:p>
          <a:p>
            <a:pPr marL="457200" indent="-457200">
              <a:buAutoNum type="alphaLcPeriod"/>
            </a:pPr>
            <a:r>
              <a:rPr lang="en-US" sz="2400" b="1" dirty="0">
                <a:effectLst>
                  <a:outerShdw blurRad="38100" dist="38100" dir="2700000" algn="tl">
                    <a:srgbClr val="000000">
                      <a:alpha val="43137"/>
                    </a:srgbClr>
                  </a:outerShdw>
                </a:effectLst>
              </a:rPr>
              <a:t>Myoglobin: </a:t>
            </a:r>
            <a:r>
              <a:rPr lang="en-US" sz="2400" dirty="0"/>
              <a:t>The oxygen-dissociation curve for myoglobin has a hyperbolic shape.</a:t>
            </a:r>
          </a:p>
          <a:p>
            <a:r>
              <a:rPr lang="en-US" sz="2400" dirty="0"/>
              <a:t>This reflects the fact that myoglobin reversibly binds a single molecule of O2.</a:t>
            </a:r>
          </a:p>
          <a:p>
            <a:r>
              <a:rPr lang="en-US" sz="2400" dirty="0"/>
              <a:t>Thus, oxygenated (MbO2 ) and deoxygenated (Mb) myoglobin exists in a simple equilibrium:</a:t>
            </a:r>
          </a:p>
          <a:p>
            <a:pPr marL="0" indent="0" algn="ctr">
              <a:buNone/>
            </a:pPr>
            <a:r>
              <a:rPr lang="en-US" sz="2400" dirty="0"/>
              <a:t> Mb + O2 ⇄ MbO2</a:t>
            </a:r>
          </a:p>
          <a:p>
            <a:r>
              <a:rPr lang="en-US" sz="2400" dirty="0"/>
              <a:t>The equilibrium is shifted to the right or to the left as O2 is added to or removed from the system. </a:t>
            </a:r>
          </a:p>
        </p:txBody>
      </p:sp>
      <p:sp>
        <p:nvSpPr>
          <p:cNvPr id="3" name="Slide Number Placeholder 2">
            <a:extLst>
              <a:ext uri="{FF2B5EF4-FFF2-40B4-BE49-F238E27FC236}">
                <a16:creationId xmlns:a16="http://schemas.microsoft.com/office/drawing/2014/main" id="{862EFB3B-5290-4C4E-9979-936DE017DF4B}"/>
              </a:ext>
            </a:extLst>
          </p:cNvPr>
          <p:cNvSpPr>
            <a:spLocks noGrp="1"/>
          </p:cNvSpPr>
          <p:nvPr>
            <p:ph type="sldNum" sz="quarter" idx="12"/>
          </p:nvPr>
        </p:nvSpPr>
        <p:spPr/>
        <p:txBody>
          <a:bodyPr/>
          <a:lstStyle/>
          <a:p>
            <a:pPr>
              <a:defRPr/>
            </a:pPr>
            <a:fld id="{D829B39B-E19B-4684-B84C-73DF500C59FE}" type="slidenum">
              <a:rPr lang="en-US" smtClean="0"/>
              <a:pPr>
                <a:defRPr/>
              </a:pPr>
              <a:t>10</a:t>
            </a:fld>
            <a:endParaRPr lang="en-US"/>
          </a:p>
        </p:txBody>
      </p:sp>
      <p:sp>
        <p:nvSpPr>
          <p:cNvPr id="5" name="Round Same Side Corner Rectangle 4">
            <a:extLst>
              <a:ext uri="{FF2B5EF4-FFF2-40B4-BE49-F238E27FC236}">
                <a16:creationId xmlns:a16="http://schemas.microsoft.com/office/drawing/2014/main" id="{CF7FEFDE-250F-4BD3-9EDE-DFEE35CA22A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23976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053995-C20C-4841-8FE1-9D6CBFC54231}"/>
              </a:ext>
            </a:extLst>
          </p:cNvPr>
          <p:cNvSpPr>
            <a:spLocks noGrp="1"/>
          </p:cNvSpPr>
          <p:nvPr>
            <p:ph type="sldNum" sz="quarter" idx="12"/>
          </p:nvPr>
        </p:nvSpPr>
        <p:spPr/>
        <p:txBody>
          <a:bodyPr/>
          <a:lstStyle/>
          <a:p>
            <a:pPr>
              <a:defRPr/>
            </a:pPr>
            <a:fld id="{D829B39B-E19B-4684-B84C-73DF500C59FE}" type="slidenum">
              <a:rPr lang="en-US" smtClean="0"/>
              <a:pPr>
                <a:defRPr/>
              </a:pPr>
              <a:t>11</a:t>
            </a:fld>
            <a:endParaRPr lang="en-US"/>
          </a:p>
        </p:txBody>
      </p:sp>
      <p:sp>
        <p:nvSpPr>
          <p:cNvPr id="5" name="Round Same Side Corner Rectangle 4">
            <a:extLst>
              <a:ext uri="{FF2B5EF4-FFF2-40B4-BE49-F238E27FC236}">
                <a16:creationId xmlns:a16="http://schemas.microsoft.com/office/drawing/2014/main" id="{2C663478-057C-4C28-A3D4-14D558CFE85D}"/>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
        <p:nvSpPr>
          <p:cNvPr id="4" name="Rectangle 3">
            <a:extLst>
              <a:ext uri="{FF2B5EF4-FFF2-40B4-BE49-F238E27FC236}">
                <a16:creationId xmlns:a16="http://schemas.microsoft.com/office/drawing/2014/main" id="{76CA917F-09C8-4034-8007-8DBC1775C97B}"/>
              </a:ext>
            </a:extLst>
          </p:cNvPr>
          <p:cNvSpPr/>
          <p:nvPr/>
        </p:nvSpPr>
        <p:spPr>
          <a:xfrm>
            <a:off x="1828800" y="1295400"/>
            <a:ext cx="5753691" cy="707886"/>
          </a:xfrm>
          <a:prstGeom prst="rect">
            <a:avLst/>
          </a:prstGeom>
        </p:spPr>
        <p:txBody>
          <a:bodyPr wrap="none">
            <a:spAutoFit/>
          </a:bodyPr>
          <a:lstStyle/>
          <a:p>
            <a:pPr algn="ctr"/>
            <a:r>
              <a:rPr lang="en-US" sz="4000" b="1" dirty="0"/>
              <a:t>Oxygen-dissociation curve</a:t>
            </a:r>
            <a:endParaRPr lang="en-US" sz="4000" dirty="0"/>
          </a:p>
        </p:txBody>
      </p:sp>
      <p:sp>
        <p:nvSpPr>
          <p:cNvPr id="7" name="Rectangle 6">
            <a:extLst>
              <a:ext uri="{FF2B5EF4-FFF2-40B4-BE49-F238E27FC236}">
                <a16:creationId xmlns:a16="http://schemas.microsoft.com/office/drawing/2014/main" id="{9E0B4F27-86F3-4ABE-83E6-907DE809436C}"/>
              </a:ext>
            </a:extLst>
          </p:cNvPr>
          <p:cNvSpPr/>
          <p:nvPr/>
        </p:nvSpPr>
        <p:spPr>
          <a:xfrm>
            <a:off x="1295400" y="2411059"/>
            <a:ext cx="7315200" cy="4524315"/>
          </a:xfrm>
          <a:prstGeom prst="rect">
            <a:avLst/>
          </a:prstGeom>
        </p:spPr>
        <p:txBody>
          <a:bodyPr wrap="square">
            <a:spAutoFit/>
          </a:bodyPr>
          <a:lstStyle/>
          <a:p>
            <a:r>
              <a:rPr lang="en-US" sz="2400" b="1" dirty="0">
                <a:effectLst>
                  <a:outerShdw blurRad="38100" dist="38100" dir="2700000" algn="tl">
                    <a:srgbClr val="000000">
                      <a:alpha val="43137"/>
                    </a:srgbClr>
                  </a:outerShdw>
                </a:effectLst>
              </a:rPr>
              <a:t>b. Hemoglobin:</a:t>
            </a:r>
          </a:p>
          <a:p>
            <a:r>
              <a:rPr lang="en-US" sz="2400" dirty="0"/>
              <a:t>The oxygen-dissociation curve for hemoglobin is sigmoidal in shape, indicating that the subunits cooperate in binding O2.</a:t>
            </a:r>
          </a:p>
          <a:p>
            <a:r>
              <a:rPr lang="en-US" sz="2400" dirty="0"/>
              <a:t>Cooperative binding of O2 by the four subunits of hemoglobin means that the binding of an oxygen molecule at one subunit increases the oxygen affinity of the remaining subunits in the same hemoglobin tetramer.</a:t>
            </a:r>
          </a:p>
          <a:p>
            <a:r>
              <a:rPr lang="en-US" sz="2400" dirty="0"/>
              <a:t>Although it is more difficult for the first oxygen molecule to bind to hemoglobin, the subsequent binding of oxygen molecules occurs with high affinity.</a:t>
            </a:r>
          </a:p>
          <a:p>
            <a:endParaRPr lang="en-US" sz="2400" dirty="0"/>
          </a:p>
        </p:txBody>
      </p:sp>
    </p:spTree>
    <p:extLst>
      <p:ext uri="{BB962C8B-B14F-4D97-AF65-F5344CB8AC3E}">
        <p14:creationId xmlns:p14="http://schemas.microsoft.com/office/powerpoint/2010/main" val="375105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D4CFB0-2AFF-4AD1-AA98-C0557D67DC43}"/>
              </a:ext>
            </a:extLst>
          </p:cNvPr>
          <p:cNvSpPr>
            <a:spLocks noGrp="1"/>
          </p:cNvSpPr>
          <p:nvPr>
            <p:ph type="sldNum" sz="quarter" idx="12"/>
          </p:nvPr>
        </p:nvSpPr>
        <p:spPr/>
        <p:txBody>
          <a:bodyPr/>
          <a:lstStyle/>
          <a:p>
            <a:pPr>
              <a:defRPr/>
            </a:pPr>
            <a:fld id="{D829B39B-E19B-4684-B84C-73DF500C59FE}" type="slidenum">
              <a:rPr lang="en-US" smtClean="0"/>
              <a:pPr>
                <a:defRPr/>
              </a:pPr>
              <a:t>12</a:t>
            </a:fld>
            <a:endParaRPr lang="en-US"/>
          </a:p>
        </p:txBody>
      </p:sp>
      <p:sp>
        <p:nvSpPr>
          <p:cNvPr id="5" name="Round Same Side Corner Rectangle 4">
            <a:extLst>
              <a:ext uri="{FF2B5EF4-FFF2-40B4-BE49-F238E27FC236}">
                <a16:creationId xmlns:a16="http://schemas.microsoft.com/office/drawing/2014/main" id="{6B0EDC60-0490-426C-BA36-24EE6CA07E2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8" name="Picture 7">
            <a:extLst>
              <a:ext uri="{FF2B5EF4-FFF2-40B4-BE49-F238E27FC236}">
                <a16:creationId xmlns:a16="http://schemas.microsoft.com/office/drawing/2014/main" id="{CDECD02D-4417-446D-9337-52474289B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7" y="609600"/>
            <a:ext cx="4572000" cy="5908431"/>
          </a:xfrm>
          <a:prstGeom prst="rect">
            <a:avLst/>
          </a:prstGeom>
        </p:spPr>
      </p:pic>
      <p:sp>
        <p:nvSpPr>
          <p:cNvPr id="9" name="TextBox 8">
            <a:extLst>
              <a:ext uri="{FF2B5EF4-FFF2-40B4-BE49-F238E27FC236}">
                <a16:creationId xmlns:a16="http://schemas.microsoft.com/office/drawing/2014/main" id="{010A9AFB-A174-46BD-B78E-96E119CF8776}"/>
              </a:ext>
            </a:extLst>
          </p:cNvPr>
          <p:cNvSpPr txBox="1"/>
          <p:nvPr/>
        </p:nvSpPr>
        <p:spPr>
          <a:xfrm>
            <a:off x="5181600" y="2667000"/>
            <a:ext cx="3733800" cy="1384995"/>
          </a:xfrm>
          <a:prstGeom prst="rect">
            <a:avLst/>
          </a:prstGeom>
          <a:noFill/>
        </p:spPr>
        <p:txBody>
          <a:bodyPr wrap="square" rtlCol="0">
            <a:spAutoFit/>
          </a:bodyPr>
          <a:lstStyle/>
          <a:p>
            <a:r>
              <a:rPr lang="en-US" sz="2800" b="1" dirty="0"/>
              <a:t>Oxygen-dissociation curves for myoglobin and hemoglobin (Hb)</a:t>
            </a:r>
          </a:p>
        </p:txBody>
      </p:sp>
    </p:spTree>
    <p:extLst>
      <p:ext uri="{BB962C8B-B14F-4D97-AF65-F5344CB8AC3E}">
        <p14:creationId xmlns:p14="http://schemas.microsoft.com/office/powerpoint/2010/main" val="40816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71FF-A663-491C-BB47-A83E64CE94F6}"/>
              </a:ext>
            </a:extLst>
          </p:cNvPr>
          <p:cNvSpPr>
            <a:spLocks noGrp="1"/>
          </p:cNvSpPr>
          <p:nvPr>
            <p:ph type="title"/>
          </p:nvPr>
        </p:nvSpPr>
        <p:spPr>
          <a:xfrm>
            <a:off x="904875" y="502766"/>
            <a:ext cx="7886700" cy="1325563"/>
          </a:xfrm>
        </p:spPr>
        <p:txBody>
          <a:bodyPr>
            <a:noAutofit/>
          </a:bodyPr>
          <a:lstStyle/>
          <a:p>
            <a:pPr algn="ctr"/>
            <a:r>
              <a:rPr lang="en-US" sz="4000" b="1" dirty="0">
                <a:latin typeface="+mn-lt"/>
              </a:rPr>
              <a:t>Oxygen-dissociation curve</a:t>
            </a:r>
            <a:endParaRPr lang="en-US" sz="4000" b="1" dirty="0">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E5CBF112-5904-4970-9AD4-D265352A52EA}"/>
              </a:ext>
            </a:extLst>
          </p:cNvPr>
          <p:cNvSpPr>
            <a:spLocks noGrp="1"/>
          </p:cNvSpPr>
          <p:nvPr>
            <p:ph idx="1"/>
          </p:nvPr>
        </p:nvSpPr>
        <p:spPr/>
        <p:txBody>
          <a:bodyPr/>
          <a:lstStyle/>
          <a:p>
            <a:pPr marL="0" indent="0">
              <a:buNone/>
            </a:pPr>
            <a:r>
              <a:rPr lang="en-US" sz="2400" b="1" dirty="0">
                <a:effectLst>
                  <a:outerShdw blurRad="38100" dist="38100" dir="2700000" algn="tl">
                    <a:srgbClr val="000000">
                      <a:alpha val="43137"/>
                    </a:srgbClr>
                  </a:outerShdw>
                </a:effectLst>
              </a:rPr>
              <a:t>b. Significance of the sigmoidal oxygen-dissociation curve:</a:t>
            </a:r>
          </a:p>
          <a:p>
            <a:r>
              <a:rPr lang="en-US" sz="2400" dirty="0"/>
              <a:t>The steep slope of the oxygen-dissociation curve over the range of oxygen concentrations that occur between the lungs and the tissues permits hemoglobin to carry and deliver O2 efficiently from sites of high to sites of low pO2.</a:t>
            </a:r>
          </a:p>
          <a:p>
            <a:r>
              <a:rPr lang="en-US" sz="2400" dirty="0"/>
              <a:t>A molecule with a hyperbolic oxygen-dissociation curve, such as myoglobin, could not achieve the same degree of O2 release within this range of pO2 .</a:t>
            </a:r>
          </a:p>
          <a:p>
            <a:r>
              <a:rPr lang="en-US" sz="2400" dirty="0"/>
              <a:t>Instead, it would have maximum affinity for O2 throughout this oxygen pressure range and, therefore, would deliver no O2 to the tissues.</a:t>
            </a:r>
          </a:p>
        </p:txBody>
      </p:sp>
      <p:sp>
        <p:nvSpPr>
          <p:cNvPr id="4" name="Slide Number Placeholder 3">
            <a:extLst>
              <a:ext uri="{FF2B5EF4-FFF2-40B4-BE49-F238E27FC236}">
                <a16:creationId xmlns:a16="http://schemas.microsoft.com/office/drawing/2014/main" id="{00C4F75B-7B51-488D-A592-713309B7BC6F}"/>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Round Same Side Corner Rectangle 4">
            <a:extLst>
              <a:ext uri="{FF2B5EF4-FFF2-40B4-BE49-F238E27FC236}">
                <a16:creationId xmlns:a16="http://schemas.microsoft.com/office/drawing/2014/main" id="{054A7B8A-33C3-4269-96EC-C2738B53058A}"/>
              </a:ext>
            </a:extLst>
          </p:cNvPr>
          <p:cNvSpPr/>
          <p:nvPr/>
        </p:nvSpPr>
        <p:spPr>
          <a:xfrm>
            <a:off x="21183" y="23448"/>
            <a:ext cx="3331617" cy="819515"/>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6156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0355" y="749030"/>
            <a:ext cx="6515100" cy="707886"/>
          </a:xfrm>
          <a:prstGeom prst="rect">
            <a:avLst/>
          </a:prstGeom>
          <a:noFill/>
        </p:spPr>
        <p:txBody>
          <a:bodyPr wrap="square" rtlCol="0">
            <a:spAutoFit/>
          </a:bodyPr>
          <a:lstStyle/>
          <a:p>
            <a:pPr algn="ctr"/>
            <a:r>
              <a:rPr lang="en-US" sz="4000" b="1" dirty="0"/>
              <a:t>Oxygen-dissociation curve</a:t>
            </a:r>
            <a:r>
              <a:rPr lang="en-US" sz="4000" b="1" dirty="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CD0035D7-53DD-43CA-8181-431761BA460F}"/>
              </a:ext>
            </a:extLst>
          </p:cNvPr>
          <p:cNvSpPr>
            <a:spLocks noGrp="1"/>
          </p:cNvSpPr>
          <p:nvPr>
            <p:ph type="sldNum" sz="quarter" idx="12"/>
          </p:nvPr>
        </p:nvSpPr>
        <p:spPr/>
        <p:txBody>
          <a:bodyPr/>
          <a:lstStyle/>
          <a:p>
            <a:pPr>
              <a:defRPr/>
            </a:pPr>
            <a:fld id="{D829B39B-E19B-4684-B84C-73DF500C59FE}" type="slidenum">
              <a:rPr lang="en-US" smtClean="0"/>
              <a:pPr>
                <a:defRPr/>
              </a:pPr>
              <a:t>14</a:t>
            </a:fld>
            <a:endParaRPr lang="en-US"/>
          </a:p>
        </p:txBody>
      </p:sp>
      <p:sp>
        <p:nvSpPr>
          <p:cNvPr id="7" name="Round Same Side Corner Rectangle 4">
            <a:extLst>
              <a:ext uri="{FF2B5EF4-FFF2-40B4-BE49-F238E27FC236}">
                <a16:creationId xmlns:a16="http://schemas.microsoft.com/office/drawing/2014/main" id="{CD1F850C-2786-4286-B382-989FD2844970}"/>
              </a:ext>
            </a:extLst>
          </p:cNvPr>
          <p:cNvSpPr/>
          <p:nvPr/>
        </p:nvSpPr>
        <p:spPr>
          <a:xfrm>
            <a:off x="21183" y="23448"/>
            <a:ext cx="3331617" cy="509952"/>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
        <p:nvSpPr>
          <p:cNvPr id="3" name="Rectangle 2">
            <a:extLst>
              <a:ext uri="{FF2B5EF4-FFF2-40B4-BE49-F238E27FC236}">
                <a16:creationId xmlns:a16="http://schemas.microsoft.com/office/drawing/2014/main" id="{704B0EEF-27F6-4EA5-B67F-6CF40D887AF2}"/>
              </a:ext>
            </a:extLst>
          </p:cNvPr>
          <p:cNvSpPr/>
          <p:nvPr/>
        </p:nvSpPr>
        <p:spPr>
          <a:xfrm>
            <a:off x="533400" y="1918975"/>
            <a:ext cx="8077200" cy="4154984"/>
          </a:xfrm>
          <a:prstGeom prst="rect">
            <a:avLst/>
          </a:prstGeom>
        </p:spPr>
        <p:txBody>
          <a:bodyPr wrap="square">
            <a:spAutoFit/>
          </a:bodyPr>
          <a:lstStyle/>
          <a:p>
            <a:r>
              <a:rPr lang="en-US" sz="2400" b="1" dirty="0">
                <a:effectLst>
                  <a:outerShdw blurRad="38100" dist="38100" dir="2700000" algn="tl">
                    <a:srgbClr val="000000">
                      <a:alpha val="43137"/>
                    </a:srgbClr>
                  </a:outerShdw>
                </a:effectLst>
              </a:rPr>
              <a:t>2. Bohr effect:</a:t>
            </a:r>
          </a:p>
          <a:p>
            <a:r>
              <a:rPr lang="en-US" sz="2400" dirty="0"/>
              <a:t>The release of O2 from hemoglobin is enhanced when the pH is lowered (proton concentration [H+ ] is increased) or when the hemoglobin is in the presence of an increased pCO2.</a:t>
            </a:r>
          </a:p>
          <a:p>
            <a:r>
              <a:rPr lang="en-US" sz="2400" dirty="0"/>
              <a:t>Both result in decreased oxygen affinity of hemoglobin and, therefore, a shift to the right in the oxygen-dissociation curve.</a:t>
            </a:r>
          </a:p>
          <a:p>
            <a:r>
              <a:rPr lang="en-US" sz="2400" dirty="0"/>
              <a:t>Both, then, 84 stabilize the T (deoxy) form.</a:t>
            </a:r>
          </a:p>
          <a:p>
            <a:r>
              <a:rPr lang="en-US" sz="2400" dirty="0"/>
              <a:t>This change in oxygen binding is called the Bohr effect.</a:t>
            </a:r>
          </a:p>
          <a:p>
            <a:r>
              <a:rPr lang="en-US" sz="2400" dirty="0"/>
              <a:t>Conversely, raising the pH or lowering the concentration of CO2 results in a greater oxygen affinity, a shift to the left in the oxygen-dissociation curve, and stabilization of the R (oxy) form.</a:t>
            </a:r>
          </a:p>
        </p:txBody>
      </p:sp>
    </p:spTree>
    <p:extLst>
      <p:ext uri="{BB962C8B-B14F-4D97-AF65-F5344CB8AC3E}">
        <p14:creationId xmlns:p14="http://schemas.microsoft.com/office/powerpoint/2010/main" val="34968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EBC5-4760-44C0-9EB9-98BD5CCB13B4}"/>
              </a:ext>
            </a:extLst>
          </p:cNvPr>
          <p:cNvSpPr>
            <a:spLocks noGrp="1"/>
          </p:cNvSpPr>
          <p:nvPr>
            <p:ph type="title"/>
          </p:nvPr>
        </p:nvSpPr>
        <p:spPr/>
        <p:txBody>
          <a:bodyPr>
            <a:normAutofit/>
          </a:bodyPr>
          <a:lstStyle/>
          <a:p>
            <a:pPr algn="ctr"/>
            <a:r>
              <a:rPr lang="en-US" sz="4000" b="1" dirty="0">
                <a:latin typeface="+mn-lt"/>
              </a:rPr>
              <a:t>Oxygen-dissociation curve</a:t>
            </a:r>
            <a:endParaRPr lang="en-US" sz="4000" dirty="0">
              <a:latin typeface="+mn-lt"/>
            </a:endParaRPr>
          </a:p>
        </p:txBody>
      </p:sp>
      <p:sp>
        <p:nvSpPr>
          <p:cNvPr id="3" name="Content Placeholder 2">
            <a:extLst>
              <a:ext uri="{FF2B5EF4-FFF2-40B4-BE49-F238E27FC236}">
                <a16:creationId xmlns:a16="http://schemas.microsoft.com/office/drawing/2014/main" id="{23A985E4-7441-4B65-9091-E038E1DB9980}"/>
              </a:ext>
            </a:extLst>
          </p:cNvPr>
          <p:cNvSpPr>
            <a:spLocks noGrp="1"/>
          </p:cNvSpPr>
          <p:nvPr>
            <p:ph idx="1"/>
          </p:nvPr>
        </p:nvSpPr>
        <p:spPr>
          <a:xfrm>
            <a:off x="1066800" y="1793875"/>
            <a:ext cx="7315200" cy="4351338"/>
          </a:xfrm>
        </p:spPr>
        <p:txBody>
          <a:bodyPr>
            <a:normAutofit/>
          </a:bodyPr>
          <a:lstStyle/>
          <a:p>
            <a:pPr marL="0" indent="0">
              <a:buNone/>
            </a:pPr>
            <a:r>
              <a:rPr lang="en-US" sz="2400" b="1" dirty="0">
                <a:effectLst>
                  <a:outerShdw blurRad="38100" dist="38100" dir="2700000" algn="tl">
                    <a:srgbClr val="000000">
                      <a:alpha val="43137"/>
                    </a:srgbClr>
                  </a:outerShdw>
                </a:effectLst>
              </a:rPr>
              <a:t>3. 2,3-BPG effect on oxygen affinity:</a:t>
            </a:r>
          </a:p>
          <a:p>
            <a:r>
              <a:rPr lang="en-US" sz="2400" dirty="0"/>
              <a:t>2,3-BPG is an important regulator of the binding of O2 to hemoglobin.</a:t>
            </a:r>
          </a:p>
          <a:p>
            <a:r>
              <a:rPr lang="en-US" sz="2400" dirty="0"/>
              <a:t>It is the most abundant organic phosphate in the RBCs, where its concentration is approximately that of hemoglobin.</a:t>
            </a:r>
          </a:p>
          <a:p>
            <a:r>
              <a:rPr lang="en-US" sz="2400" dirty="0"/>
              <a:t>2,3-BPG is synthesized from an intermediate of the glycolytic pathway</a:t>
            </a:r>
            <a:endParaRPr lang="en-US" sz="2400"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12C73038-102E-43CE-B139-4F09DB6DD9FA}"/>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6" name="Round Same Side Corner Rectangle 4">
            <a:extLst>
              <a:ext uri="{FF2B5EF4-FFF2-40B4-BE49-F238E27FC236}">
                <a16:creationId xmlns:a16="http://schemas.microsoft.com/office/drawing/2014/main" id="{BD789D99-65FE-43FD-9BF6-ADE9DDD6864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88080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6831-DEB3-4FC2-844D-A0D1D86B3C4E}"/>
              </a:ext>
            </a:extLst>
          </p:cNvPr>
          <p:cNvSpPr>
            <a:spLocks noGrp="1"/>
          </p:cNvSpPr>
          <p:nvPr>
            <p:ph type="title"/>
          </p:nvPr>
        </p:nvSpPr>
        <p:spPr/>
        <p:txBody>
          <a:bodyPr>
            <a:normAutofit/>
          </a:bodyPr>
          <a:lstStyle/>
          <a:p>
            <a:pPr algn="ctr"/>
            <a:r>
              <a:rPr lang="en-US" sz="4000" b="1" dirty="0">
                <a:latin typeface="+mn-lt"/>
              </a:rPr>
              <a:t>Oxygen-dissociation curve</a:t>
            </a:r>
            <a:endParaRPr lang="en-US" sz="4000" dirty="0">
              <a:latin typeface="+mn-lt"/>
            </a:endParaRPr>
          </a:p>
        </p:txBody>
      </p:sp>
      <p:sp>
        <p:nvSpPr>
          <p:cNvPr id="3" name="Content Placeholder 2">
            <a:extLst>
              <a:ext uri="{FF2B5EF4-FFF2-40B4-BE49-F238E27FC236}">
                <a16:creationId xmlns:a16="http://schemas.microsoft.com/office/drawing/2014/main" id="{FF486A08-CB33-474C-B8C8-63F11892C00A}"/>
              </a:ext>
            </a:extLst>
          </p:cNvPr>
          <p:cNvSpPr>
            <a:spLocks noGrp="1"/>
          </p:cNvSpPr>
          <p:nvPr>
            <p:ph idx="1"/>
          </p:nvPr>
        </p:nvSpPr>
        <p:spPr/>
        <p:txBody>
          <a:bodyPr>
            <a:normAutofit/>
          </a:bodyPr>
          <a:lstStyle/>
          <a:p>
            <a:pPr marL="0" indent="0">
              <a:buNone/>
            </a:pPr>
            <a:r>
              <a:rPr lang="en-US" sz="2400" b="1" dirty="0">
                <a:effectLst>
                  <a:outerShdw blurRad="38100" dist="38100" dir="2700000" algn="tl">
                    <a:srgbClr val="000000">
                      <a:alpha val="43137"/>
                    </a:srgbClr>
                  </a:outerShdw>
                </a:effectLst>
              </a:rPr>
              <a:t>2,3-BPG binding to deoxyhemoglobin:</a:t>
            </a:r>
          </a:p>
          <a:p>
            <a:r>
              <a:rPr lang="en-US" sz="2400" dirty="0"/>
              <a:t>2,3-BPG decreases the oxygen affinity of hemoglobin by binding to deoxyhemoglobin but 87 not to oxyhemoglobin.</a:t>
            </a:r>
          </a:p>
          <a:p>
            <a:r>
              <a:rPr lang="en-US" sz="2400" dirty="0"/>
              <a:t>This preferential binding stabilizes the T conformation of hemoglobin.</a:t>
            </a:r>
          </a:p>
          <a:p>
            <a:r>
              <a:rPr lang="en-US" sz="2400" dirty="0"/>
              <a:t>The effect of binding 2,3-BPG can be represented schematically as:</a:t>
            </a:r>
          </a:p>
          <a:p>
            <a:pPr marL="0" indent="0" algn="ctr">
              <a:buNone/>
            </a:pPr>
            <a:r>
              <a:rPr lang="en-US" sz="2400" dirty="0"/>
              <a:t>HbO2 + 2,3-BPG ⇄ Hb − 2,3-BPG + O2</a:t>
            </a:r>
          </a:p>
          <a:p>
            <a:pPr marL="0" indent="0" algn="ctr">
              <a:buNone/>
            </a:pPr>
            <a:r>
              <a:rPr lang="en-US" sz="2400" dirty="0"/>
              <a:t>Oxyhemoglobin         </a:t>
            </a:r>
            <a:r>
              <a:rPr lang="en-US" sz="2400" dirty="0" err="1"/>
              <a:t>Doxyhemoglobin</a:t>
            </a:r>
            <a:endParaRPr lang="en-US" sz="2400" b="1" dirty="0">
              <a:effectLst>
                <a:outerShdw blurRad="38100" dist="38100" dir="2700000" algn="tl">
                  <a:srgbClr val="000000">
                    <a:alpha val="43137"/>
                  </a:srgbClr>
                </a:outerShdw>
              </a:effectLst>
            </a:endParaRPr>
          </a:p>
          <a:p>
            <a:endParaRPr lang="en-US" sz="2400" dirty="0"/>
          </a:p>
        </p:txBody>
      </p:sp>
      <p:sp>
        <p:nvSpPr>
          <p:cNvPr id="4" name="Slide Number Placeholder 3">
            <a:extLst>
              <a:ext uri="{FF2B5EF4-FFF2-40B4-BE49-F238E27FC236}">
                <a16:creationId xmlns:a16="http://schemas.microsoft.com/office/drawing/2014/main" id="{DA51F67A-2A5D-43C0-8CE7-FE9EA4399BB8}"/>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 Same Side Corner Rectangle 4">
            <a:extLst>
              <a:ext uri="{FF2B5EF4-FFF2-40B4-BE49-F238E27FC236}">
                <a16:creationId xmlns:a16="http://schemas.microsoft.com/office/drawing/2014/main" id="{6411591D-EE13-4060-A035-8A0468CB71F2}"/>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72492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95B5D4-B850-43C7-B1CF-291B7D5617A7}"/>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Round Same Side Corner Rectangle 4">
            <a:extLst>
              <a:ext uri="{FF2B5EF4-FFF2-40B4-BE49-F238E27FC236}">
                <a16:creationId xmlns:a16="http://schemas.microsoft.com/office/drawing/2014/main" id="{5059EA61-540C-476B-AA96-DA3FA92786A4}"/>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pic>
        <p:nvPicPr>
          <p:cNvPr id="6" name="Picture 5">
            <a:extLst>
              <a:ext uri="{FF2B5EF4-FFF2-40B4-BE49-F238E27FC236}">
                <a16:creationId xmlns:a16="http://schemas.microsoft.com/office/drawing/2014/main" id="{BF6CFFC5-02B6-4E48-A4A5-921EFEE18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17638"/>
            <a:ext cx="7239000" cy="4904423"/>
          </a:xfrm>
          <a:prstGeom prst="rect">
            <a:avLst/>
          </a:prstGeom>
        </p:spPr>
      </p:pic>
    </p:spTree>
    <p:extLst>
      <p:ext uri="{BB962C8B-B14F-4D97-AF65-F5344CB8AC3E}">
        <p14:creationId xmlns:p14="http://schemas.microsoft.com/office/powerpoint/2010/main" val="234283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FA0A-6D5A-41CE-92E3-AFADAFB85F39}"/>
              </a:ext>
            </a:extLst>
          </p:cNvPr>
          <p:cNvSpPr>
            <a:spLocks noGrp="1"/>
          </p:cNvSpPr>
          <p:nvPr>
            <p:ph type="title"/>
          </p:nvPr>
        </p:nvSpPr>
        <p:spPr>
          <a:xfrm>
            <a:off x="628650" y="428625"/>
            <a:ext cx="7886700" cy="1325563"/>
          </a:xfrm>
        </p:spPr>
        <p:txBody>
          <a:bodyPr>
            <a:normAutofit/>
          </a:bodyPr>
          <a:lstStyle/>
          <a:p>
            <a:pPr algn="ctr"/>
            <a:r>
              <a:rPr lang="en-US" sz="4000" b="1" dirty="0">
                <a:latin typeface="+mn-lt"/>
              </a:rPr>
              <a:t>Anatomy of Skeletal Muscle</a:t>
            </a:r>
            <a:endParaRPr lang="en-US" sz="4000" dirty="0">
              <a:latin typeface="+mn-lt"/>
            </a:endParaRPr>
          </a:p>
        </p:txBody>
      </p:sp>
      <p:sp>
        <p:nvSpPr>
          <p:cNvPr id="4" name="Slide Number Placeholder 3">
            <a:extLst>
              <a:ext uri="{FF2B5EF4-FFF2-40B4-BE49-F238E27FC236}">
                <a16:creationId xmlns:a16="http://schemas.microsoft.com/office/drawing/2014/main" id="{0A379D9B-385C-4C26-A4F9-3D86787AA1FB}"/>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Round Same Side Corner Rectangle 4">
            <a:extLst>
              <a:ext uri="{FF2B5EF4-FFF2-40B4-BE49-F238E27FC236}">
                <a16:creationId xmlns:a16="http://schemas.microsoft.com/office/drawing/2014/main" id="{0EA64875-50F2-42DA-AE44-423AB82A8D7D}"/>
              </a:ext>
            </a:extLst>
          </p:cNvPr>
          <p:cNvSpPr/>
          <p:nvPr/>
        </p:nvSpPr>
        <p:spPr>
          <a:xfrm>
            <a:off x="21183" y="23448"/>
            <a:ext cx="3407817" cy="657589"/>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pic>
        <p:nvPicPr>
          <p:cNvPr id="6" name="Content Placeholder 5">
            <a:extLst>
              <a:ext uri="{FF2B5EF4-FFF2-40B4-BE49-F238E27FC236}">
                <a16:creationId xmlns:a16="http://schemas.microsoft.com/office/drawing/2014/main" id="{6F18D1D5-F982-4C53-A68D-4B518A8BF729}"/>
              </a:ext>
            </a:extLst>
          </p:cNvPr>
          <p:cNvPicPr>
            <a:picLocks noGrp="1" noChangeAspect="1"/>
          </p:cNvPicPr>
          <p:nvPr>
            <p:ph idx="1"/>
          </p:nvPr>
        </p:nvPicPr>
        <p:blipFill>
          <a:blip r:embed="rId2"/>
          <a:stretch>
            <a:fillRect/>
          </a:stretch>
        </p:blipFill>
        <p:spPr>
          <a:xfrm>
            <a:off x="561975" y="1621847"/>
            <a:ext cx="8229600" cy="4708525"/>
          </a:xfrm>
          <a:prstGeom prst="rect">
            <a:avLst/>
          </a:prstGeom>
        </p:spPr>
      </p:pic>
    </p:spTree>
    <p:extLst>
      <p:ext uri="{BB962C8B-B14F-4D97-AF65-F5344CB8AC3E}">
        <p14:creationId xmlns:p14="http://schemas.microsoft.com/office/powerpoint/2010/main" val="12701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F5A7-09F9-4D78-92B7-0929EC41883C}"/>
              </a:ext>
            </a:extLst>
          </p:cNvPr>
          <p:cNvSpPr>
            <a:spLocks noGrp="1"/>
          </p:cNvSpPr>
          <p:nvPr>
            <p:ph type="title"/>
          </p:nvPr>
        </p:nvSpPr>
        <p:spPr/>
        <p:txBody>
          <a:bodyPr>
            <a:normAutofit/>
          </a:bodyPr>
          <a:lstStyle/>
          <a:p>
            <a:pPr algn="ctr"/>
            <a:r>
              <a:rPr lang="en-US" sz="4000" b="1" dirty="0">
                <a:solidFill>
                  <a:schemeClr val="accent4">
                    <a:lumMod val="75000"/>
                  </a:schemeClr>
                </a:solidFill>
                <a:latin typeface="+mn-lt"/>
              </a:rPr>
              <a:t>Functions of Proteins </a:t>
            </a:r>
            <a:endParaRPr lang="en-US" sz="4000" dirty="0">
              <a:latin typeface="+mn-lt"/>
            </a:endParaRPr>
          </a:p>
        </p:txBody>
      </p:sp>
      <p:sp>
        <p:nvSpPr>
          <p:cNvPr id="3" name="Content Placeholder 2">
            <a:extLst>
              <a:ext uri="{FF2B5EF4-FFF2-40B4-BE49-F238E27FC236}">
                <a16:creationId xmlns:a16="http://schemas.microsoft.com/office/drawing/2014/main" id="{337A11B6-8B73-4B6C-9DCC-87F832ED1F4E}"/>
              </a:ext>
            </a:extLst>
          </p:cNvPr>
          <p:cNvSpPr>
            <a:spLocks noGrp="1"/>
          </p:cNvSpPr>
          <p:nvPr>
            <p:ph idx="1"/>
          </p:nvPr>
        </p:nvSpPr>
        <p:spPr/>
        <p:txBody>
          <a:bodyPr>
            <a:normAutofit/>
          </a:bodyPr>
          <a:lstStyle/>
          <a:p>
            <a:pPr marL="342900" lvl="0" indent="-342900" defTabSz="914400">
              <a:lnSpc>
                <a:spcPct val="100000"/>
              </a:lnSpc>
              <a:spcBef>
                <a:spcPts val="0"/>
              </a:spcBef>
              <a:defRPr/>
            </a:pPr>
            <a:r>
              <a:rPr lang="en-US" sz="2400" dirty="0">
                <a:solidFill>
                  <a:prstClr val="black"/>
                </a:solidFill>
              </a:rPr>
              <a:t>Act as enzymes and hormones </a:t>
            </a:r>
          </a:p>
          <a:p>
            <a:pPr marL="342900" lvl="0" indent="-342900" defTabSz="914400">
              <a:lnSpc>
                <a:spcPct val="100000"/>
              </a:lnSpc>
              <a:spcBef>
                <a:spcPts val="0"/>
              </a:spcBef>
              <a:defRPr/>
            </a:pPr>
            <a:r>
              <a:rPr lang="en-US" sz="2400" dirty="0">
                <a:solidFill>
                  <a:prstClr val="black"/>
                </a:solidFill>
              </a:rPr>
              <a:t>Maintaining proper fluid and acid-base balance</a:t>
            </a:r>
          </a:p>
          <a:p>
            <a:pPr marL="342900" lvl="0" indent="-342900" defTabSz="914400">
              <a:lnSpc>
                <a:spcPct val="100000"/>
              </a:lnSpc>
              <a:spcBef>
                <a:spcPts val="0"/>
              </a:spcBef>
              <a:defRPr/>
            </a:pPr>
            <a:r>
              <a:rPr lang="en-US" sz="2400" dirty="0">
                <a:solidFill>
                  <a:prstClr val="black"/>
                </a:solidFill>
              </a:rPr>
              <a:t>Providing nutrient transport</a:t>
            </a:r>
          </a:p>
          <a:p>
            <a:pPr marL="342900" lvl="0" indent="-342900" defTabSz="914400">
              <a:lnSpc>
                <a:spcPct val="100000"/>
              </a:lnSpc>
              <a:spcBef>
                <a:spcPts val="0"/>
              </a:spcBef>
              <a:defRPr/>
            </a:pPr>
            <a:r>
              <a:rPr lang="en-US" sz="2400" dirty="0">
                <a:solidFill>
                  <a:prstClr val="black"/>
                </a:solidFill>
              </a:rPr>
              <a:t>Making antibodies</a:t>
            </a:r>
          </a:p>
          <a:p>
            <a:pPr marL="342900" lvl="0" indent="-342900" defTabSz="914400">
              <a:lnSpc>
                <a:spcPct val="100000"/>
              </a:lnSpc>
              <a:spcBef>
                <a:spcPts val="0"/>
              </a:spcBef>
              <a:defRPr/>
            </a:pPr>
            <a:r>
              <a:rPr lang="en-US" sz="2400" dirty="0">
                <a:solidFill>
                  <a:prstClr val="black"/>
                </a:solidFill>
              </a:rPr>
              <a:t>Enabling wound healing and tissue regeneration</a:t>
            </a:r>
          </a:p>
          <a:p>
            <a:pPr marL="342900" lvl="0" indent="-342900" defTabSz="914400">
              <a:lnSpc>
                <a:spcPct val="100000"/>
              </a:lnSpc>
              <a:spcBef>
                <a:spcPts val="0"/>
              </a:spcBef>
              <a:defRPr/>
            </a:pPr>
            <a:r>
              <a:rPr lang="en-US" sz="2400" dirty="0">
                <a:solidFill>
                  <a:prstClr val="black"/>
                </a:solidFill>
              </a:rPr>
              <a:t>Providing energy when carbohydrate and fat intake is inadequate.</a:t>
            </a:r>
          </a:p>
          <a:p>
            <a:endParaRPr lang="en-US" sz="2400" dirty="0"/>
          </a:p>
        </p:txBody>
      </p:sp>
      <p:sp>
        <p:nvSpPr>
          <p:cNvPr id="4" name="Slide Number Placeholder 3">
            <a:extLst>
              <a:ext uri="{FF2B5EF4-FFF2-40B4-BE49-F238E27FC236}">
                <a16:creationId xmlns:a16="http://schemas.microsoft.com/office/drawing/2014/main" id="{85C139F2-EE39-4463-BA62-CFE6C37513BF}"/>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Round Same Side Corner Rectangle 4">
            <a:extLst>
              <a:ext uri="{FF2B5EF4-FFF2-40B4-BE49-F238E27FC236}">
                <a16:creationId xmlns:a16="http://schemas.microsoft.com/office/drawing/2014/main" id="{0A1ED7CD-02C9-4EF7-B963-2416D129D8B8}"/>
              </a:ext>
            </a:extLst>
          </p:cNvPr>
          <p:cNvSpPr/>
          <p:nvPr/>
        </p:nvSpPr>
        <p:spPr>
          <a:xfrm>
            <a:off x="21183" y="23448"/>
            <a:ext cx="3407817" cy="657589"/>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80723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u="sng" dirty="0">
                <a:cs typeface="Times New Roman" pitchFamily="18" charset="0"/>
              </a:rPr>
              <a:t>MSK1 Module </a:t>
            </a:r>
            <a:br>
              <a:rPr lang="en-US" sz="4000" b="1" u="sng" dirty="0">
                <a:cs typeface="Times New Roman" pitchFamily="18" charset="0"/>
              </a:rPr>
            </a:br>
            <a:r>
              <a:rPr lang="en-US" sz="4000" b="1" u="sng" dirty="0">
                <a:cs typeface="Times New Roman" pitchFamily="18" charset="0"/>
              </a:rPr>
              <a:t>O2 Dissociation Curve</a:t>
            </a:r>
            <a:br>
              <a:rPr lang="en-US" sz="4000" u="sng" dirty="0">
                <a:cs typeface="Times New Roman" pitchFamily="18" charset="0"/>
              </a:rPr>
            </a:br>
            <a:r>
              <a:rPr lang="en-US" sz="3200" u="sng" dirty="0">
                <a:cs typeface="Times New Roman" pitchFamily="18" charset="0"/>
              </a:rPr>
              <a:t>1</a:t>
            </a:r>
            <a:r>
              <a:rPr lang="en-US" sz="3200" u="sng" baseline="30000" dirty="0">
                <a:cs typeface="Times New Roman" pitchFamily="18" charset="0"/>
              </a:rPr>
              <a:t>st</a:t>
            </a:r>
            <a:r>
              <a:rPr lang="en-US" sz="3200" dirty="0">
                <a:cs typeface="Times New Roman" pitchFamily="18" charset="0"/>
              </a:rPr>
              <a:t> Year MBBS(LGIS)</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7" name="Picture 6">
            <a:extLst>
              <a:ext uri="{FF2B5EF4-FFF2-40B4-BE49-F238E27FC236}">
                <a16:creationId xmlns:a16="http://schemas.microsoft.com/office/drawing/2014/main" id="{35653410-8488-44EA-AD6E-ECECFCEC4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71" y="4296073"/>
            <a:ext cx="2626112" cy="1278928"/>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835111" y="206148"/>
            <a:ext cx="7886700" cy="1325563"/>
          </a:xfrm>
        </p:spPr>
        <p:txBody>
          <a:bodyPr>
            <a:normAutofit/>
          </a:bodyPr>
          <a:lstStyle/>
          <a:p>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Diagnosis</a:t>
            </a:r>
          </a:p>
          <a:p>
            <a:endParaRPr lang="en-US" sz="2400" dirty="0"/>
          </a:p>
          <a:p>
            <a:r>
              <a:rPr lang="en-US" sz="2400" dirty="0"/>
              <a:t>Education</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sp>
        <p:nvSpPr>
          <p:cNvPr id="5" name="Round Same Side Corner Rectangle 4">
            <a:extLst>
              <a:ext uri="{FF2B5EF4-FFF2-40B4-BE49-F238E27FC236}">
                <a16:creationId xmlns:a16="http://schemas.microsoft.com/office/drawing/2014/main" id="{E5296EC4-77E8-412A-8715-1A9319BC4067}"/>
              </a:ext>
            </a:extLst>
          </p:cNvPr>
          <p:cNvSpPr/>
          <p:nvPr/>
        </p:nvSpPr>
        <p:spPr>
          <a:xfrm>
            <a:off x="0" y="2061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90117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b="1" dirty="0">
                <a:latin typeface="+mn-lt"/>
              </a:rPr>
              <a:t>Artificial Intelligence</a:t>
            </a: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Diagnostic To</a:t>
            </a:r>
            <a:r>
              <a:rPr lang="en-GB" sz="2400" dirty="0" err="1"/>
              <a:t>ol</a:t>
            </a:r>
            <a:r>
              <a:rPr lang="en-US" sz="2400" dirty="0"/>
              <a:t>s</a:t>
            </a:r>
          </a:p>
          <a:p>
            <a:endParaRPr lang="en-US" sz="2400" dirty="0"/>
          </a:p>
          <a:p>
            <a:r>
              <a:rPr lang="en-US" sz="2400" dirty="0"/>
              <a:t>Food Recommendations</a:t>
            </a:r>
          </a:p>
          <a:p>
            <a:endParaRPr lang="en-US" sz="2400" dirty="0"/>
          </a:p>
          <a:p>
            <a:r>
              <a:rPr lang="en-US" sz="24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21</a:t>
            </a:fld>
            <a:endParaRPr lang="en-US"/>
          </a:p>
        </p:txBody>
      </p:sp>
      <p:sp>
        <p:nvSpPr>
          <p:cNvPr id="5" name="Round Same Side Corner Rectangle 4">
            <a:extLst>
              <a:ext uri="{FF2B5EF4-FFF2-40B4-BE49-F238E27FC236}">
                <a16:creationId xmlns:a16="http://schemas.microsoft.com/office/drawing/2014/main" id="{A6DB1A8D-C021-4333-9721-926AFF3818E3}"/>
              </a:ext>
            </a:extLst>
          </p:cNvPr>
          <p:cNvSpPr/>
          <p:nvPr/>
        </p:nvSpPr>
        <p:spPr>
          <a:xfrm>
            <a:off x="21183" y="76607"/>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100352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3A9-C165-485C-BD8D-6FCBDEF05DF0}"/>
              </a:ext>
            </a:extLst>
          </p:cNvPr>
          <p:cNvSpPr>
            <a:spLocks noGrp="1"/>
          </p:cNvSpPr>
          <p:nvPr>
            <p:ph type="title"/>
          </p:nvPr>
        </p:nvSpPr>
        <p:spPr/>
        <p:txBody>
          <a:bodyPr>
            <a:normAutofit/>
          </a:bodyPr>
          <a:lstStyle/>
          <a:p>
            <a:r>
              <a:rPr lang="en-US" sz="4000" b="1" dirty="0">
                <a:latin typeface="+mn-lt"/>
              </a:rPr>
              <a:t>Research Article</a:t>
            </a:r>
          </a:p>
        </p:txBody>
      </p:sp>
      <p:sp>
        <p:nvSpPr>
          <p:cNvPr id="3" name="Content Placeholder 2">
            <a:extLst>
              <a:ext uri="{FF2B5EF4-FFF2-40B4-BE49-F238E27FC236}">
                <a16:creationId xmlns:a16="http://schemas.microsoft.com/office/drawing/2014/main" id="{1D955CC3-4888-4658-B289-8565AF0822E8}"/>
              </a:ext>
            </a:extLst>
          </p:cNvPr>
          <p:cNvSpPr>
            <a:spLocks noGrp="1"/>
          </p:cNvSpPr>
          <p:nvPr>
            <p:ph sz="half" idx="1"/>
          </p:nvPr>
        </p:nvSpPr>
        <p:spPr/>
        <p:txBody>
          <a:bodyPr>
            <a:normAutofit fontScale="47500" lnSpcReduction="20000"/>
          </a:bodyPr>
          <a:lstStyle/>
          <a:p>
            <a:pPr marL="0" indent="0">
              <a:buNone/>
            </a:pPr>
            <a:r>
              <a:rPr lang="en-US" sz="5100" b="1" dirty="0"/>
              <a:t>Link:</a:t>
            </a:r>
          </a:p>
          <a:p>
            <a:pPr marL="0" indent="0">
              <a:buNone/>
            </a:pPr>
            <a:r>
              <a:rPr lang="en-US" sz="5100" b="1" dirty="0"/>
              <a:t>https://dph.illinois.gov/content/dam/soi/en/web/idph/files/publications/factsheetpbetathal.pdf</a:t>
            </a:r>
          </a:p>
          <a:p>
            <a:pPr marL="0" indent="0">
              <a:buNone/>
            </a:pPr>
            <a:r>
              <a:rPr lang="en-US" sz="5100" b="1" dirty="0">
                <a:hlinkClick r:id="rId2">
                  <a:extLst>
                    <a:ext uri="{A12FA001-AC4F-418D-AE19-62706E023703}">
                      <ahyp:hlinkClr xmlns:ahyp="http://schemas.microsoft.com/office/drawing/2018/hyperlinkcolor" val="tx"/>
                    </a:ext>
                  </a:extLst>
                </a:hlinkClick>
              </a:rPr>
              <a:t>Journal</a:t>
            </a:r>
            <a:r>
              <a:rPr lang="en-US" sz="5100" b="1" dirty="0"/>
              <a:t> Name:</a:t>
            </a:r>
          </a:p>
          <a:p>
            <a:pPr marL="0" indent="0">
              <a:buNone/>
            </a:pPr>
            <a:r>
              <a:rPr lang="en-US" sz="5100" dirty="0"/>
              <a:t>NEWBORN SCREENING OFFICE OF HEALTH PROMOTION </a:t>
            </a:r>
          </a:p>
          <a:p>
            <a:pPr marL="0" indent="0">
              <a:buNone/>
            </a:pPr>
            <a:r>
              <a:rPr lang="en-US" sz="5100" b="1" dirty="0"/>
              <a:t>Title:</a:t>
            </a:r>
          </a:p>
          <a:p>
            <a:pPr marL="0" indent="0">
              <a:buNone/>
            </a:pPr>
            <a:r>
              <a:rPr lang="en-US" sz="3800" b="1" dirty="0">
                <a:solidFill>
                  <a:srgbClr val="1C1D1E"/>
                </a:solidFill>
                <a:highlight>
                  <a:srgbClr val="FFFFFF"/>
                </a:highlight>
                <a:latin typeface="Open Sans" panose="020B0606030504020204" pitchFamily="34" charset="0"/>
              </a:rPr>
              <a:t> </a:t>
            </a:r>
            <a:r>
              <a:rPr lang="pt-BR" sz="3800" b="1" dirty="0">
                <a:solidFill>
                  <a:srgbClr val="1C1D1E"/>
                </a:solidFill>
                <a:highlight>
                  <a:srgbClr val="FFFFFF"/>
                </a:highlight>
                <a:latin typeface="Open Sans" panose="020B0606030504020204" pitchFamily="34" charset="0"/>
              </a:rPr>
              <a:t>Beta Thalassemia Disease (Cooley’s Anemia) </a:t>
            </a:r>
            <a:endParaRPr lang="en-US" sz="5100" b="1" dirty="0"/>
          </a:p>
          <a:p>
            <a:pPr marL="0" indent="0">
              <a:buNone/>
            </a:pPr>
            <a:r>
              <a:rPr lang="en-US" sz="5100" b="1" dirty="0"/>
              <a:t>Author Name:</a:t>
            </a:r>
          </a:p>
          <a:p>
            <a:pPr marL="0" indent="0">
              <a:buNone/>
            </a:pPr>
            <a:r>
              <a:rPr lang="en-US" sz="3800" b="1" dirty="0">
                <a:solidFill>
                  <a:srgbClr val="000000"/>
                </a:solidFill>
                <a:highlight>
                  <a:srgbClr val="FFFFFF"/>
                </a:highlight>
                <a:latin typeface="Open Sans" panose="020B0606030504020204" pitchFamily="34" charset="0"/>
              </a:rPr>
              <a:t>IDPH</a:t>
            </a:r>
            <a:endParaRPr lang="en-US" sz="3800" dirty="0"/>
          </a:p>
        </p:txBody>
      </p:sp>
      <p:sp>
        <p:nvSpPr>
          <p:cNvPr id="6" name="Slide Number Placeholder 5">
            <a:extLst>
              <a:ext uri="{FF2B5EF4-FFF2-40B4-BE49-F238E27FC236}">
                <a16:creationId xmlns:a16="http://schemas.microsoft.com/office/drawing/2014/main" id="{18620E85-9D44-439C-8FAA-37712BBAAC80}"/>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
        <p:nvSpPr>
          <p:cNvPr id="8" name="Content Placeholder 3">
            <a:extLst>
              <a:ext uri="{FF2B5EF4-FFF2-40B4-BE49-F238E27FC236}">
                <a16:creationId xmlns:a16="http://schemas.microsoft.com/office/drawing/2014/main" id="{0D28AF09-0189-4CFA-BCAB-1B18CC43F70F}"/>
              </a:ext>
            </a:extLst>
          </p:cNvPr>
          <p:cNvSpPr txBox="1">
            <a:spLocks/>
          </p:cNvSpPr>
          <p:nvPr/>
        </p:nvSpPr>
        <p:spPr>
          <a:xfrm>
            <a:off x="4629152" y="1608524"/>
            <a:ext cx="4038600" cy="4983162"/>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00" b="1" dirty="0">
                <a:solidFill>
                  <a:srgbClr val="985735"/>
                </a:solidFill>
                <a:highlight>
                  <a:srgbClr val="FFFFFF"/>
                </a:highlight>
                <a:latin typeface="arial" panose="020B0604020202020204" pitchFamily="34" charset="0"/>
              </a:rPr>
              <a:t>Introduction</a:t>
            </a:r>
          </a:p>
          <a:p>
            <a:pPr marL="0" indent="0">
              <a:buFont typeface="Arial" pitchFamily="34" charset="0"/>
              <a:buNone/>
            </a:pPr>
            <a:r>
              <a:rPr lang="en-US" sz="4200" dirty="0"/>
              <a:t>Beta thalassemia is an inherited red blood cell disorder that results in the complete absence or decreased synthesis of the beta globin chains of hemoglobin. Individuals with beta thalassemia trait or beta thalassemia minor are heterozygous for beta thalassemia, or simply a carrier of beta thalassemia.  Individuals with beta thalassemia major are homozygous for beta thalassemia, thus have two copies of defective beta-globin genes, and develop disease.  The complete absence of beta-globin synthesis is denoted as 0 thalassemia and the reduced synthesis is denoted as + thalassemia. Unlike hemoglobinopathies, which cause disease through structural defects of hemoglobin, </a:t>
            </a:r>
            <a:r>
              <a:rPr lang="en-US" sz="4200" dirty="0" err="1"/>
              <a:t>thalassemias</a:t>
            </a:r>
            <a:r>
              <a:rPr lang="en-US" sz="4200" dirty="0"/>
              <a:t> cause disease due to an affect on the production of hemoglobin.  The decrease in beta-globin leads to a relative excess of alpha-globin chains, causing disease. </a:t>
            </a:r>
          </a:p>
        </p:txBody>
      </p:sp>
    </p:spTree>
    <p:extLst>
      <p:ext uri="{BB962C8B-B14F-4D97-AF65-F5344CB8AC3E}">
        <p14:creationId xmlns:p14="http://schemas.microsoft.com/office/powerpoint/2010/main" val="179551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3425" y="1420797"/>
            <a:ext cx="7200900" cy="977503"/>
          </a:xfrm>
        </p:spPr>
        <p:txBody>
          <a:bodyPr>
            <a:normAutofit/>
          </a:bodyPr>
          <a:lstStyle/>
          <a:p>
            <a:r>
              <a:rPr lang="en-US" sz="4000" b="1" u="sng" dirty="0">
                <a:latin typeface="+mn-lt"/>
              </a:rPr>
              <a:t>Reference</a:t>
            </a:r>
          </a:p>
        </p:txBody>
      </p:sp>
      <p:sp>
        <p:nvSpPr>
          <p:cNvPr id="3" name="Content Placeholder 2"/>
          <p:cNvSpPr>
            <a:spLocks noGrp="1"/>
          </p:cNvSpPr>
          <p:nvPr>
            <p:ph idx="4294967295"/>
          </p:nvPr>
        </p:nvSpPr>
        <p:spPr>
          <a:xfrm>
            <a:off x="718149" y="2433997"/>
            <a:ext cx="7764066" cy="2786063"/>
          </a:xfrm>
          <a:prstGeom prst="rect">
            <a:avLst/>
          </a:prstGeom>
        </p:spPr>
        <p:txBody>
          <a:bodyPr>
            <a:normAutofit/>
          </a:bodyPr>
          <a:lstStyle/>
          <a:p>
            <a:pPr algn="just"/>
            <a:r>
              <a:rPr lang="en-US" sz="2400" dirty="0">
                <a:effectLst>
                  <a:outerShdw blurRad="38100" dist="38100" dir="2700000" algn="tl">
                    <a:srgbClr val="000000">
                      <a:alpha val="43137"/>
                    </a:srgbClr>
                  </a:outerShdw>
                </a:effectLst>
                <a:cs typeface="Andalus" pitchFamily="18" charset="-78"/>
              </a:rPr>
              <a:t>Lippincott Illustrated Reviews Biochemistry, 8th Edition, Chapter 29 , page no. 450 </a:t>
            </a:r>
          </a:p>
          <a:p>
            <a:pPr algn="just"/>
            <a:r>
              <a:rPr lang="en-US" sz="2400" dirty="0">
                <a:effectLst>
                  <a:outerShdw blurRad="38100" dist="38100" dir="2700000" algn="tl">
                    <a:srgbClr val="000000">
                      <a:alpha val="43137"/>
                    </a:srgbClr>
                  </a:outerShdw>
                </a:effectLst>
                <a:cs typeface="Andalus" pitchFamily="18" charset="-78"/>
              </a:rPr>
              <a:t>Google images</a:t>
            </a:r>
          </a:p>
          <a:p>
            <a:pPr algn="just"/>
            <a:r>
              <a:rPr lang="en-US" sz="2400" dirty="0">
                <a:effectLst>
                  <a:outerShdw blurRad="38100" dist="38100" dir="2700000" algn="tl">
                    <a:srgbClr val="000000">
                      <a:alpha val="43137"/>
                    </a:srgbClr>
                  </a:outerShdw>
                </a:effectLst>
              </a:rPr>
              <a:t>Textbook of Medical Biochemistry, 8th Edition MN </a:t>
            </a:r>
            <a:r>
              <a:rPr lang="en-US" sz="2400" dirty="0" err="1">
                <a:effectLst>
                  <a:outerShdw blurRad="38100" dist="38100" dir="2700000" algn="tl">
                    <a:srgbClr val="000000">
                      <a:alpha val="43137"/>
                    </a:srgbClr>
                  </a:outerShdw>
                </a:effectLst>
              </a:rPr>
              <a:t>Chatterjea</a:t>
            </a:r>
            <a:r>
              <a:rPr lang="en-US" sz="2400" dirty="0">
                <a:effectLst>
                  <a:outerShdw blurRad="38100" dist="38100" dir="2700000" algn="tl">
                    <a:srgbClr val="000000">
                      <a:alpha val="43137"/>
                    </a:srgbClr>
                  </a:outerShdw>
                </a:effectLst>
              </a:rPr>
              <a:t> Rana </a:t>
            </a:r>
            <a:r>
              <a:rPr lang="en-US" sz="2400" dirty="0" err="1">
                <a:effectLst>
                  <a:outerShdw blurRad="38100" dist="38100" dir="2700000" algn="tl">
                    <a:srgbClr val="000000">
                      <a:alpha val="43137"/>
                    </a:srgbClr>
                  </a:outerShdw>
                </a:effectLst>
              </a:rPr>
              <a:t>Shinde</a:t>
            </a:r>
            <a:r>
              <a:rPr lang="en-US" sz="2400" dirty="0">
                <a:effectLst>
                  <a:outerShdw blurRad="38100" dist="38100" dir="2700000" algn="tl">
                    <a:srgbClr val="000000">
                      <a:alpha val="43137"/>
                    </a:srgbClr>
                  </a:outerShdw>
                </a:effectLst>
              </a:rPr>
              <a:t>, page no 161</a:t>
            </a:r>
          </a:p>
          <a:p>
            <a:pPr algn="just"/>
            <a:endParaRPr lang="en-US" sz="2400" dirty="0">
              <a:effectLst>
                <a:outerShdw blurRad="38100" dist="38100" dir="2700000" algn="tl">
                  <a:srgbClr val="000000">
                    <a:alpha val="43137"/>
                  </a:srgbClr>
                </a:outerShdw>
              </a:effectLst>
              <a:cs typeface="Andalus" pitchFamily="18" charset="-78"/>
            </a:endParaRPr>
          </a:p>
        </p:txBody>
      </p:sp>
      <p:sp>
        <p:nvSpPr>
          <p:cNvPr id="6" name="Slide Number Placeholder 5">
            <a:extLst>
              <a:ext uri="{FF2B5EF4-FFF2-40B4-BE49-F238E27FC236}">
                <a16:creationId xmlns:a16="http://schemas.microsoft.com/office/drawing/2014/main" id="{2636B8BF-2120-41B9-B519-82F1C8AD2406}"/>
              </a:ext>
            </a:extLst>
          </p:cNvPr>
          <p:cNvSpPr>
            <a:spLocks noGrp="1"/>
          </p:cNvSpPr>
          <p:nvPr>
            <p:ph type="sldNum" sz="quarter" idx="12"/>
          </p:nvPr>
        </p:nvSpPr>
        <p:spPr/>
        <p:txBody>
          <a:bodyPr/>
          <a:lstStyle/>
          <a:p>
            <a:pPr>
              <a:defRPr/>
            </a:pPr>
            <a:fld id="{D829B39B-E19B-4684-B84C-73DF500C59FE}" type="slidenum">
              <a:rPr lang="en-US" smtClean="0"/>
              <a:pPr>
                <a:defRPr/>
              </a:pPr>
              <a:t>25</a:t>
            </a:fld>
            <a:endParaRPr lang="en-US"/>
          </a:p>
        </p:txBody>
      </p:sp>
    </p:spTree>
    <p:extLst>
      <p:ext uri="{BB962C8B-B14F-4D97-AF65-F5344CB8AC3E}">
        <p14:creationId xmlns:p14="http://schemas.microsoft.com/office/powerpoint/2010/main" val="12276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77743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1569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r>
              <a:rPr lang="en-US" sz="2800" dirty="0"/>
              <a:t>At the end of this session, students will be able to:</a:t>
            </a:r>
          </a:p>
          <a:p>
            <a:pPr marL="0" indent="0">
              <a:buNone/>
            </a:pPr>
            <a:endParaRPr lang="en-US" sz="2800" dirty="0"/>
          </a:p>
          <a:p>
            <a:r>
              <a:rPr lang="en-US" sz="2800" dirty="0"/>
              <a:t>Learn about the structure of hemoglobin and myoglobin</a:t>
            </a:r>
          </a:p>
          <a:p>
            <a:r>
              <a:rPr lang="en-US" sz="2800" dirty="0"/>
              <a:t>Explain O2 binding to hemoglobin and myoglobin</a:t>
            </a:r>
          </a:p>
          <a:p>
            <a:r>
              <a:rPr lang="en-US" sz="2800" dirty="0"/>
              <a:t>Explain about the O2 dissociation curve for myoglobin and hemoglobin</a:t>
            </a: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905000" y="1299420"/>
            <a:ext cx="5334000" cy="220375"/>
          </a:xfrm>
        </p:spPr>
        <p:txBody>
          <a:bodyPr>
            <a:noAutofit/>
          </a:bodyPr>
          <a:lstStyle/>
          <a:p>
            <a:pPr algn="ctr"/>
            <a:r>
              <a:rPr lang="en-US" sz="4000" b="1" dirty="0">
                <a:latin typeface="+mn-lt"/>
              </a:rPr>
              <a:t>Structure of Myoglobin</a:t>
            </a:r>
          </a:p>
        </p:txBody>
      </p:sp>
      <p:pic>
        <p:nvPicPr>
          <p:cNvPr id="8" name="Picture 7">
            <a:extLst>
              <a:ext uri="{FF2B5EF4-FFF2-40B4-BE49-F238E27FC236}">
                <a16:creationId xmlns:a16="http://schemas.microsoft.com/office/drawing/2014/main" id="{21D8BA57-8BB8-1755-619F-64CB6631AB96}"/>
              </a:ext>
            </a:extLst>
          </p:cNvPr>
          <p:cNvPicPr>
            <a:picLocks noChangeAspect="1"/>
          </p:cNvPicPr>
          <p:nvPr/>
        </p:nvPicPr>
        <p:blipFill>
          <a:blip r:embed="rId2"/>
          <a:stretch>
            <a:fillRect/>
          </a:stretch>
        </p:blipFill>
        <p:spPr>
          <a:xfrm>
            <a:off x="7968343" y="996039"/>
            <a:ext cx="743971" cy="523756"/>
          </a:xfrm>
          <a:prstGeom prst="rect">
            <a:avLst/>
          </a:prstGeom>
        </p:spPr>
      </p:pic>
      <p:sp>
        <p:nvSpPr>
          <p:cNvPr id="3" name="Slide Number Placeholder 2">
            <a:extLst>
              <a:ext uri="{FF2B5EF4-FFF2-40B4-BE49-F238E27FC236}">
                <a16:creationId xmlns:a16="http://schemas.microsoft.com/office/drawing/2014/main" id="{D00A22A2-9159-47DF-9A57-CE8D8A8DE41C}"/>
              </a:ext>
            </a:extLst>
          </p:cNvPr>
          <p:cNvSpPr>
            <a:spLocks noGrp="1"/>
          </p:cNvSpPr>
          <p:nvPr>
            <p:ph type="sldNum" sz="quarter" idx="12"/>
          </p:nvPr>
        </p:nvSpPr>
        <p:spPr/>
        <p:txBody>
          <a:bodyPr/>
          <a:lstStyle/>
          <a:p>
            <a:pPr>
              <a:defRPr/>
            </a:pPr>
            <a:fld id="{D829B39B-E19B-4684-B84C-73DF500C59FE}" type="slidenum">
              <a:rPr lang="en-US" smtClean="0"/>
              <a:pPr>
                <a:defRPr/>
              </a:pPr>
              <a:t>6</a:t>
            </a:fld>
            <a:endParaRPr lang="en-US"/>
          </a:p>
        </p:txBody>
      </p:sp>
      <p:sp>
        <p:nvSpPr>
          <p:cNvPr id="10" name="Round Same Side Corner Rectangle 4">
            <a:extLst>
              <a:ext uri="{FF2B5EF4-FFF2-40B4-BE49-F238E27FC236}">
                <a16:creationId xmlns:a16="http://schemas.microsoft.com/office/drawing/2014/main" id="{5AAB1DB0-02FF-4F52-91DB-4F7EFB8ABECF}"/>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a:t>
            </a:r>
            <a:r>
              <a:rPr lang="en-GB" sz="2300" b="1" dirty="0">
                <a:solidFill>
                  <a:schemeClr val="tx1"/>
                </a:solidFill>
                <a:latin typeface="Segoe UI" panose="020B0502040204020203" pitchFamily="34" charset="0"/>
                <a:cs typeface="Segoe UI" panose="020B0502040204020203" pitchFamily="34" charset="0"/>
              </a:rPr>
              <a:t>e</a:t>
            </a:r>
            <a:endParaRPr lang="en-GB" sz="2300" kern="1200" dirty="0">
              <a:solidFill>
                <a:schemeClr val="tx1"/>
              </a:solidFill>
            </a:endParaRPr>
          </a:p>
        </p:txBody>
      </p:sp>
      <p:pic>
        <p:nvPicPr>
          <p:cNvPr id="11" name="Picture 10">
            <a:extLst>
              <a:ext uri="{FF2B5EF4-FFF2-40B4-BE49-F238E27FC236}">
                <a16:creationId xmlns:a16="http://schemas.microsoft.com/office/drawing/2014/main" id="{0ACC80B4-AA10-481D-B66C-900986F34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57400"/>
            <a:ext cx="4181950" cy="3682722"/>
          </a:xfrm>
          <a:prstGeom prst="rect">
            <a:avLst/>
          </a:prstGeom>
        </p:spPr>
      </p:pic>
      <p:pic>
        <p:nvPicPr>
          <p:cNvPr id="12" name="Picture 11">
            <a:extLst>
              <a:ext uri="{FF2B5EF4-FFF2-40B4-BE49-F238E27FC236}">
                <a16:creationId xmlns:a16="http://schemas.microsoft.com/office/drawing/2014/main" id="{D4653217-CC6C-41E5-AC07-D6C8248A5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509" y="2057401"/>
            <a:ext cx="4249891" cy="3682721"/>
          </a:xfrm>
          <a:prstGeom prst="rect">
            <a:avLst/>
          </a:prstGeom>
        </p:spPr>
      </p:pic>
      <p:sp>
        <p:nvSpPr>
          <p:cNvPr id="13" name="TextBox 12">
            <a:extLst>
              <a:ext uri="{FF2B5EF4-FFF2-40B4-BE49-F238E27FC236}">
                <a16:creationId xmlns:a16="http://schemas.microsoft.com/office/drawing/2014/main" id="{FADC3B88-CDC3-47EF-925F-A76C814A556D}"/>
              </a:ext>
            </a:extLst>
          </p:cNvPr>
          <p:cNvSpPr txBox="1"/>
          <p:nvPr/>
        </p:nvSpPr>
        <p:spPr>
          <a:xfrm>
            <a:off x="114381" y="5699213"/>
            <a:ext cx="4439917" cy="830997"/>
          </a:xfrm>
          <a:prstGeom prst="rect">
            <a:avLst/>
          </a:prstGeom>
          <a:noFill/>
        </p:spPr>
        <p:txBody>
          <a:bodyPr wrap="square" rtlCol="0">
            <a:spAutoFit/>
          </a:bodyPr>
          <a:lstStyle/>
          <a:p>
            <a:r>
              <a:rPr lang="en-US" sz="2400" b="1" dirty="0"/>
              <a:t>Model of myoglobin showing α-helices A to H</a:t>
            </a:r>
            <a:endParaRPr lang="en-US" b="1" dirty="0"/>
          </a:p>
        </p:txBody>
      </p:sp>
      <p:sp>
        <p:nvSpPr>
          <p:cNvPr id="14" name="TextBox 13">
            <a:extLst>
              <a:ext uri="{FF2B5EF4-FFF2-40B4-BE49-F238E27FC236}">
                <a16:creationId xmlns:a16="http://schemas.microsoft.com/office/drawing/2014/main" id="{FB04364D-F64D-443A-93F0-EF32F9E086A0}"/>
              </a:ext>
            </a:extLst>
          </p:cNvPr>
          <p:cNvSpPr txBox="1"/>
          <p:nvPr/>
        </p:nvSpPr>
        <p:spPr>
          <a:xfrm>
            <a:off x="4737579" y="5677563"/>
            <a:ext cx="4105749" cy="1200329"/>
          </a:xfrm>
          <a:prstGeom prst="rect">
            <a:avLst/>
          </a:prstGeom>
          <a:noFill/>
        </p:spPr>
        <p:txBody>
          <a:bodyPr wrap="square" rtlCol="0">
            <a:spAutoFit/>
          </a:bodyPr>
          <a:lstStyle/>
          <a:p>
            <a:r>
              <a:rPr lang="en-US" sz="2400" b="1" dirty="0"/>
              <a:t>Schematic diagram of the oxygen-binding site of myoglobin</a:t>
            </a:r>
          </a:p>
        </p:txBody>
      </p:sp>
    </p:spTree>
    <p:extLst>
      <p:ext uri="{BB962C8B-B14F-4D97-AF65-F5344CB8AC3E}">
        <p14:creationId xmlns:p14="http://schemas.microsoft.com/office/powerpoint/2010/main" val="359630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E73C2-D45C-F016-199E-B04CFC0DFD45}"/>
              </a:ext>
            </a:extLst>
          </p:cNvPr>
          <p:cNvSpPr>
            <a:spLocks noGrp="1"/>
          </p:cNvSpPr>
          <p:nvPr>
            <p:ph idx="1"/>
          </p:nvPr>
        </p:nvSpPr>
        <p:spPr>
          <a:xfrm>
            <a:off x="63414" y="1064983"/>
            <a:ext cx="8229600" cy="4525963"/>
          </a:xfrm>
        </p:spPr>
        <p:txBody>
          <a:bodyPr/>
          <a:lstStyle/>
          <a:p>
            <a:pPr marL="0" indent="0">
              <a:buNone/>
            </a:pPr>
            <a:r>
              <a:rPr lang="en-US" dirty="0"/>
              <a:t>	</a:t>
            </a:r>
          </a:p>
        </p:txBody>
      </p:sp>
      <p:sp>
        <p:nvSpPr>
          <p:cNvPr id="8" name="Slide Number Placeholder 7">
            <a:extLst>
              <a:ext uri="{FF2B5EF4-FFF2-40B4-BE49-F238E27FC236}">
                <a16:creationId xmlns:a16="http://schemas.microsoft.com/office/drawing/2014/main" id="{D36B1778-9F6F-B900-5830-4BA3DED03503}"/>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dirty="0"/>
          </a:p>
        </p:txBody>
      </p:sp>
      <p:sp>
        <p:nvSpPr>
          <p:cNvPr id="12" name="Title 5">
            <a:extLst>
              <a:ext uri="{FF2B5EF4-FFF2-40B4-BE49-F238E27FC236}">
                <a16:creationId xmlns:a16="http://schemas.microsoft.com/office/drawing/2014/main" id="{A805D509-003B-42F8-9627-DFEE80C1EE23}"/>
              </a:ext>
            </a:extLst>
          </p:cNvPr>
          <p:cNvSpPr txBox="1">
            <a:spLocks/>
          </p:cNvSpPr>
          <p:nvPr/>
        </p:nvSpPr>
        <p:spPr>
          <a:xfrm>
            <a:off x="1192601" y="950944"/>
            <a:ext cx="6461814" cy="537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atin typeface="+mn-lt"/>
              </a:rPr>
              <a:t>Structure of Hemoglobin</a:t>
            </a:r>
            <a:endParaRPr lang="en-US" sz="4000" b="1" dirty="0">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62864E9-35F4-4E9A-8EB6-A81898FA8AF8}"/>
              </a:ext>
            </a:extLst>
          </p:cNvPr>
          <p:cNvPicPr>
            <a:picLocks noChangeAspect="1"/>
          </p:cNvPicPr>
          <p:nvPr/>
        </p:nvPicPr>
        <p:blipFill>
          <a:blip r:embed="rId2"/>
          <a:stretch>
            <a:fillRect/>
          </a:stretch>
        </p:blipFill>
        <p:spPr>
          <a:xfrm>
            <a:off x="9134243" y="185052"/>
            <a:ext cx="991961" cy="698341"/>
          </a:xfrm>
          <a:prstGeom prst="rect">
            <a:avLst/>
          </a:prstGeom>
        </p:spPr>
      </p:pic>
      <p:sp>
        <p:nvSpPr>
          <p:cNvPr id="10" name="Round Same Side Corner Rectangle 4">
            <a:extLst>
              <a:ext uri="{FF2B5EF4-FFF2-40B4-BE49-F238E27FC236}">
                <a16:creationId xmlns:a16="http://schemas.microsoft.com/office/drawing/2014/main" id="{C5FCDAAB-13BD-4B1E-9AAC-73528DBC2CDA}"/>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11" name="Picture 10">
            <a:extLst>
              <a:ext uri="{FF2B5EF4-FFF2-40B4-BE49-F238E27FC236}">
                <a16:creationId xmlns:a16="http://schemas.microsoft.com/office/drawing/2014/main" id="{703252F8-6045-433C-8272-0A612AF77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698288"/>
            <a:ext cx="4105750" cy="3682722"/>
          </a:xfrm>
          <a:prstGeom prst="rect">
            <a:avLst/>
          </a:prstGeom>
        </p:spPr>
      </p:pic>
      <p:pic>
        <p:nvPicPr>
          <p:cNvPr id="14" name="Picture 13">
            <a:extLst>
              <a:ext uri="{FF2B5EF4-FFF2-40B4-BE49-F238E27FC236}">
                <a16:creationId xmlns:a16="http://schemas.microsoft.com/office/drawing/2014/main" id="{901420B4-07EB-4808-9481-FAFC35E35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713" y="1698288"/>
            <a:ext cx="4345087" cy="3682722"/>
          </a:xfrm>
          <a:prstGeom prst="rect">
            <a:avLst/>
          </a:prstGeom>
        </p:spPr>
      </p:pic>
      <p:sp>
        <p:nvSpPr>
          <p:cNvPr id="19" name="TextBox 18">
            <a:extLst>
              <a:ext uri="{FF2B5EF4-FFF2-40B4-BE49-F238E27FC236}">
                <a16:creationId xmlns:a16="http://schemas.microsoft.com/office/drawing/2014/main" id="{B358A99D-93DF-4D01-82E2-4544020E9B1C}"/>
              </a:ext>
            </a:extLst>
          </p:cNvPr>
          <p:cNvSpPr txBox="1"/>
          <p:nvPr/>
        </p:nvSpPr>
        <p:spPr>
          <a:xfrm>
            <a:off x="173702" y="5411485"/>
            <a:ext cx="4439917" cy="1107996"/>
          </a:xfrm>
          <a:prstGeom prst="rect">
            <a:avLst/>
          </a:prstGeom>
          <a:noFill/>
        </p:spPr>
        <p:txBody>
          <a:bodyPr wrap="square" rtlCol="0">
            <a:spAutoFit/>
          </a:bodyPr>
          <a:lstStyle/>
          <a:p>
            <a:r>
              <a:rPr lang="en-US" sz="2400" b="1" dirty="0"/>
              <a:t>Structure of hemoglobin showing the polypeptide backbones. </a:t>
            </a:r>
          </a:p>
          <a:p>
            <a:endParaRPr lang="en-US" dirty="0"/>
          </a:p>
        </p:txBody>
      </p:sp>
      <p:sp>
        <p:nvSpPr>
          <p:cNvPr id="20" name="TextBox 19">
            <a:extLst>
              <a:ext uri="{FF2B5EF4-FFF2-40B4-BE49-F238E27FC236}">
                <a16:creationId xmlns:a16="http://schemas.microsoft.com/office/drawing/2014/main" id="{72D2FFD9-D21D-4794-9E31-6E0922086AD2}"/>
              </a:ext>
            </a:extLst>
          </p:cNvPr>
          <p:cNvSpPr txBox="1"/>
          <p:nvPr/>
        </p:nvSpPr>
        <p:spPr>
          <a:xfrm>
            <a:off x="4723906" y="5395087"/>
            <a:ext cx="4105749" cy="830997"/>
          </a:xfrm>
          <a:prstGeom prst="rect">
            <a:avLst/>
          </a:prstGeom>
          <a:noFill/>
        </p:spPr>
        <p:txBody>
          <a:bodyPr wrap="square" rtlCol="0">
            <a:spAutoFit/>
          </a:bodyPr>
          <a:lstStyle/>
          <a:p>
            <a:r>
              <a:rPr lang="en-US" sz="2400" b="1" dirty="0"/>
              <a:t>Simplified drawing showing the α-helices.</a:t>
            </a:r>
          </a:p>
        </p:txBody>
      </p:sp>
    </p:spTree>
    <p:extLst>
      <p:ext uri="{BB962C8B-B14F-4D97-AF65-F5344CB8AC3E}">
        <p14:creationId xmlns:p14="http://schemas.microsoft.com/office/powerpoint/2010/main" val="337570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D72E54-A8AC-4534-ACC7-748AEBB918BB}"/>
              </a:ext>
            </a:extLst>
          </p:cNvPr>
          <p:cNvSpPr>
            <a:spLocks noGrp="1"/>
          </p:cNvSpPr>
          <p:nvPr>
            <p:ph type="sldNum" sz="quarter" idx="12"/>
          </p:nvPr>
        </p:nvSpPr>
        <p:spPr>
          <a:xfrm>
            <a:off x="8515350" y="6166761"/>
            <a:ext cx="552450" cy="609600"/>
          </a:xfrm>
        </p:spPr>
        <p:txBody>
          <a:bodyPr/>
          <a:lstStyle/>
          <a:p>
            <a:pPr>
              <a:defRPr/>
            </a:pPr>
            <a:fld id="{D829B39B-E19B-4684-B84C-73DF500C59FE}" type="slidenum">
              <a:rPr lang="en-US" smtClean="0"/>
              <a:pPr>
                <a:defRPr/>
              </a:pPr>
              <a:t>8</a:t>
            </a:fld>
            <a:endParaRPr lang="en-US"/>
          </a:p>
        </p:txBody>
      </p:sp>
      <p:sp>
        <p:nvSpPr>
          <p:cNvPr id="5" name="Round Same Side Corner Rectangle 4">
            <a:extLst>
              <a:ext uri="{FF2B5EF4-FFF2-40B4-BE49-F238E27FC236}">
                <a16:creationId xmlns:a16="http://schemas.microsoft.com/office/drawing/2014/main" id="{2D8AB93D-019A-4C62-9DAB-B056FACDCC08}"/>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pic>
        <p:nvPicPr>
          <p:cNvPr id="8" name="Picture 7">
            <a:extLst>
              <a:ext uri="{FF2B5EF4-FFF2-40B4-BE49-F238E27FC236}">
                <a16:creationId xmlns:a16="http://schemas.microsoft.com/office/drawing/2014/main" id="{F9E1F1CD-2AB8-4E4B-A78C-9F403F3F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 y="480241"/>
            <a:ext cx="9156525" cy="5029200"/>
          </a:xfrm>
          <a:prstGeom prst="rect">
            <a:avLst/>
          </a:prstGeom>
        </p:spPr>
      </p:pic>
      <p:sp>
        <p:nvSpPr>
          <p:cNvPr id="9" name="TextBox 8">
            <a:extLst>
              <a:ext uri="{FF2B5EF4-FFF2-40B4-BE49-F238E27FC236}">
                <a16:creationId xmlns:a16="http://schemas.microsoft.com/office/drawing/2014/main" id="{DBB8BD15-74EA-4C87-8B64-212B8428FF6D}"/>
              </a:ext>
            </a:extLst>
          </p:cNvPr>
          <p:cNvSpPr txBox="1"/>
          <p:nvPr/>
        </p:nvSpPr>
        <p:spPr>
          <a:xfrm>
            <a:off x="304800" y="5798403"/>
            <a:ext cx="8001000" cy="830997"/>
          </a:xfrm>
          <a:prstGeom prst="rect">
            <a:avLst/>
          </a:prstGeom>
          <a:noFill/>
        </p:spPr>
        <p:txBody>
          <a:bodyPr wrap="square" rtlCol="0">
            <a:spAutoFit/>
          </a:bodyPr>
          <a:lstStyle/>
          <a:p>
            <a:r>
              <a:rPr lang="en-US" sz="2400" b="1" dirty="0"/>
              <a:t>Schematic diagram showing structural changes resulting from oxygenation and deoxygenation of hemoglobin.</a:t>
            </a:r>
          </a:p>
        </p:txBody>
      </p:sp>
    </p:spTree>
    <p:extLst>
      <p:ext uri="{BB962C8B-B14F-4D97-AF65-F5344CB8AC3E}">
        <p14:creationId xmlns:p14="http://schemas.microsoft.com/office/powerpoint/2010/main" val="21071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52600" y="1088473"/>
            <a:ext cx="6416189" cy="560460"/>
          </a:xfrm>
        </p:spPr>
        <p:txBody>
          <a:bodyPr>
            <a:noAutofit/>
          </a:bodyPr>
          <a:lstStyle/>
          <a:p>
            <a:pPr algn="ctr"/>
            <a:r>
              <a:rPr lang="en-US" sz="4000" b="1" dirty="0">
                <a:latin typeface="+mn-lt"/>
              </a:rPr>
              <a:t>Oxygen binding to myoglobin and hemoglobin</a:t>
            </a:r>
          </a:p>
        </p:txBody>
      </p:sp>
      <p:sp>
        <p:nvSpPr>
          <p:cNvPr id="7" name="Content Placeholder 6"/>
          <p:cNvSpPr>
            <a:spLocks noGrp="1"/>
          </p:cNvSpPr>
          <p:nvPr>
            <p:ph idx="4294967295"/>
          </p:nvPr>
        </p:nvSpPr>
        <p:spPr>
          <a:xfrm>
            <a:off x="592483" y="2196500"/>
            <a:ext cx="7908848" cy="3312545"/>
          </a:xfrm>
        </p:spPr>
        <p:txBody>
          <a:bodyPr>
            <a:normAutofit/>
          </a:bodyPr>
          <a:lstStyle/>
          <a:p>
            <a:r>
              <a:rPr lang="en-US" sz="2000" dirty="0"/>
              <a:t>Myoglobin can bind only one molecule of O2 , because it contains only one heme group.</a:t>
            </a:r>
          </a:p>
          <a:p>
            <a:r>
              <a:rPr lang="en-US" sz="2000" dirty="0"/>
              <a:t>In contrast, hemoglobin </a:t>
            </a:r>
            <a:r>
              <a:rPr lang="en-US" sz="2400" dirty="0"/>
              <a:t>can</a:t>
            </a:r>
            <a:r>
              <a:rPr lang="en-US" sz="2000" dirty="0"/>
              <a:t> bind four molecules of O2 , one at each of its four heme groups. </a:t>
            </a:r>
          </a:p>
          <a:p>
            <a:r>
              <a:rPr lang="en-US" sz="2000" dirty="0"/>
              <a:t>Myoglobin has 26 times more affinity for oxygen than hemoglobin.</a:t>
            </a:r>
          </a:p>
        </p:txBody>
      </p:sp>
      <p:sp>
        <p:nvSpPr>
          <p:cNvPr id="3" name="Slide Number Placeholder 2">
            <a:extLst>
              <a:ext uri="{FF2B5EF4-FFF2-40B4-BE49-F238E27FC236}">
                <a16:creationId xmlns:a16="http://schemas.microsoft.com/office/drawing/2014/main" id="{4EB344A2-B341-425C-AF7F-C5AA3C68D979}"/>
              </a:ext>
            </a:extLst>
          </p:cNvPr>
          <p:cNvSpPr>
            <a:spLocks noGrp="1"/>
          </p:cNvSpPr>
          <p:nvPr>
            <p:ph type="sldNum" sz="quarter" idx="12"/>
          </p:nvPr>
        </p:nvSpPr>
        <p:spPr/>
        <p:txBody>
          <a:bodyPr/>
          <a:lstStyle/>
          <a:p>
            <a:pPr>
              <a:defRPr/>
            </a:pPr>
            <a:fld id="{D829B39B-E19B-4684-B84C-73DF500C59FE}" type="slidenum">
              <a:rPr lang="en-US" smtClean="0"/>
              <a:pPr>
                <a:defRPr/>
              </a:pPr>
              <a:t>9</a:t>
            </a:fld>
            <a:endParaRPr lang="en-US" dirty="0"/>
          </a:p>
        </p:txBody>
      </p:sp>
      <p:sp>
        <p:nvSpPr>
          <p:cNvPr id="5" name="Round Same Side Corner Rectangle 4">
            <a:extLst>
              <a:ext uri="{FF2B5EF4-FFF2-40B4-BE49-F238E27FC236}">
                <a16:creationId xmlns:a16="http://schemas.microsoft.com/office/drawing/2014/main" id="{6DA18595-2C5F-458C-AA6D-1470E4FA2DE0}"/>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50767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1043</TotalTime>
  <Words>1366</Words>
  <Application>Microsoft Office PowerPoint</Application>
  <PresentationFormat>On-screen Show (4:3)</PresentationFormat>
  <Paragraphs>184</Paragraphs>
  <Slides>28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Andalus</vt:lpstr>
      <vt:lpstr>Arial</vt:lpstr>
      <vt:lpstr>Arial</vt:lpstr>
      <vt:lpstr>Arial Black</vt:lpstr>
      <vt:lpstr>Calibri</vt:lpstr>
      <vt:lpstr>Calibri Light</vt:lpstr>
      <vt:lpstr>Open Sans</vt:lpstr>
      <vt:lpstr>Segoe UI</vt:lpstr>
      <vt:lpstr>Times New Roman</vt:lpstr>
      <vt:lpstr>Office Theme</vt:lpstr>
      <vt:lpstr>1_Office Theme</vt:lpstr>
      <vt:lpstr>PowerPoint Presentation</vt:lpstr>
      <vt:lpstr>MSK1 Module  O2 Dissociation Curve 1st Year MBBS(LGIS)</vt:lpstr>
      <vt:lpstr>Motto, Vision, Dream</vt:lpstr>
      <vt:lpstr>PowerPoint Presentation</vt:lpstr>
      <vt:lpstr>PowerPoint Presentation</vt:lpstr>
      <vt:lpstr>Structure of Myoglobin</vt:lpstr>
      <vt:lpstr>PowerPoint Presentation</vt:lpstr>
      <vt:lpstr>PowerPoint Presentation</vt:lpstr>
      <vt:lpstr>Oxygen binding to myoglobin and hemoglobin</vt:lpstr>
      <vt:lpstr>Oxygen-dissociation curve</vt:lpstr>
      <vt:lpstr>PowerPoint Presentation</vt:lpstr>
      <vt:lpstr>PowerPoint Presentation</vt:lpstr>
      <vt:lpstr>Oxygen-dissociation curve</vt:lpstr>
      <vt:lpstr>PowerPoint Presentation</vt:lpstr>
      <vt:lpstr>Oxygen-dissociation curve</vt:lpstr>
      <vt:lpstr>Oxygen-dissociation curve</vt:lpstr>
      <vt:lpstr>PowerPoint Presentation</vt:lpstr>
      <vt:lpstr>Anatomy of Skeletal Muscle</vt:lpstr>
      <vt:lpstr>Functions of Proteins </vt:lpstr>
      <vt:lpstr>Family Medicine</vt:lpstr>
      <vt:lpstr>Artificial Intelligence</vt:lpstr>
      <vt:lpstr>PowerPoint Presentation</vt:lpstr>
      <vt:lpstr>PowerPoint Presentation</vt:lpstr>
      <vt:lpstr>Research Article</vt:lpstr>
      <vt:lpstr>Reference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64</cp:revision>
  <dcterms:created xsi:type="dcterms:W3CDTF">2025-02-22T04:58:57Z</dcterms:created>
  <dcterms:modified xsi:type="dcterms:W3CDTF">2025-02-23T16:58:24Z</dcterms:modified>
</cp:coreProperties>
</file>