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37" r:id="rId2"/>
  </p:sldMasterIdLst>
  <p:notesMasterIdLst>
    <p:notesMasterId r:id="rId45"/>
  </p:notesMasterIdLst>
  <p:sldIdLst>
    <p:sldId id="318" r:id="rId3"/>
    <p:sldId id="317" r:id="rId4"/>
    <p:sldId id="297" r:id="rId5"/>
    <p:sldId id="296" r:id="rId6"/>
    <p:sldId id="258" r:id="rId7"/>
    <p:sldId id="594" r:id="rId8"/>
    <p:sldId id="603" r:id="rId9"/>
    <p:sldId id="605" r:id="rId10"/>
    <p:sldId id="618" r:id="rId11"/>
    <p:sldId id="619" r:id="rId12"/>
    <p:sldId id="620" r:id="rId13"/>
    <p:sldId id="621" r:id="rId14"/>
    <p:sldId id="622" r:id="rId15"/>
    <p:sldId id="623" r:id="rId16"/>
    <p:sldId id="624" r:id="rId17"/>
    <p:sldId id="611" r:id="rId18"/>
    <p:sldId id="625" r:id="rId19"/>
    <p:sldId id="626" r:id="rId20"/>
    <p:sldId id="627" r:id="rId21"/>
    <p:sldId id="628" r:id="rId22"/>
    <p:sldId id="629" r:id="rId23"/>
    <p:sldId id="630" r:id="rId24"/>
    <p:sldId id="631" r:id="rId25"/>
    <p:sldId id="632" r:id="rId26"/>
    <p:sldId id="633" r:id="rId27"/>
    <p:sldId id="650" r:id="rId28"/>
    <p:sldId id="588" r:id="rId29"/>
    <p:sldId id="634" r:id="rId30"/>
    <p:sldId id="651" r:id="rId31"/>
    <p:sldId id="652" r:id="rId32"/>
    <p:sldId id="653" r:id="rId33"/>
    <p:sldId id="654" r:id="rId34"/>
    <p:sldId id="655" r:id="rId35"/>
    <p:sldId id="656" r:id="rId36"/>
    <p:sldId id="635" r:id="rId37"/>
    <p:sldId id="636" r:id="rId38"/>
    <p:sldId id="637" r:id="rId39"/>
    <p:sldId id="638" r:id="rId40"/>
    <p:sldId id="639" r:id="rId41"/>
    <p:sldId id="644" r:id="rId42"/>
    <p:sldId id="367" r:id="rId43"/>
    <p:sldId id="41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8" autoAdjust="0"/>
    <p:restoredTop sz="85007" autoAdjust="0"/>
  </p:normalViewPr>
  <p:slideViewPr>
    <p:cSldViewPr>
      <p:cViewPr varScale="1">
        <p:scale>
          <a:sx n="57" d="100"/>
          <a:sy n="57" d="100"/>
        </p:scale>
        <p:origin x="18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9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Servic</a:t>
          </a:r>
          <a:r>
            <a:rPr lang="en-US">
              <a:latin typeface="Arial Black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BCD04705-36DD-4DD8-975E-17A8A8823C24}" type="presOf" srcId="{399ACE2F-90C5-48B1-9E65-700A32562848}" destId="{9815588C-16D0-4475-B64C-847FC87C8C32}" srcOrd="3" destOrd="0" presId="urn:microsoft.com/office/officeart/2005/8/layout/gear1#9"/>
    <dgm:cxn modelId="{B329D811-2DC0-428C-93F9-EC295334CB59}" type="presOf" srcId="{663C1E13-76F9-4B70-A2F2-CA23180743CE}" destId="{4822A78E-EAEC-401F-941A-3A84E13E2357}" srcOrd="2" destOrd="0" presId="urn:microsoft.com/office/officeart/2005/8/layout/gear1#9"/>
    <dgm:cxn modelId="{2A55751B-D612-4B51-AEC3-36D2858B3260}" type="presOf" srcId="{DA82EADB-2721-42A0-95EA-F9B5521A38A6}" destId="{A09CEA93-9338-4361-A5E6-CF85B6019F5A}" srcOrd="0" destOrd="0" presId="urn:microsoft.com/office/officeart/2005/8/layout/gear1#9"/>
    <dgm:cxn modelId="{DFCB2425-075A-4C6C-929E-F6097E5A1C9D}" type="presOf" srcId="{663C1E13-76F9-4B70-A2F2-CA23180743CE}" destId="{B9330EE9-43E4-4FD4-8144-E92B1DD0FCDF}" srcOrd="1" destOrd="0" presId="urn:microsoft.com/office/officeart/2005/8/layout/gear1#9"/>
    <dgm:cxn modelId="{3BCD072C-25C9-4250-8652-87FBCF0DABA6}" type="presOf" srcId="{399ACE2F-90C5-48B1-9E65-700A32562848}" destId="{7D3EFDB4-E5D1-439A-86D8-1FCF80D959BA}" srcOrd="2" destOrd="0" presId="urn:microsoft.com/office/officeart/2005/8/layout/gear1#9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7D5C237-BD22-44BF-9950-F9F1FA679CDF}" type="presOf" srcId="{DACAB5BA-B8B4-4D66-8B11-1D02259E020B}" destId="{B6B6B41B-120B-4968-AB6A-FC6E7C8EF3C0}" srcOrd="1" destOrd="0" presId="urn:microsoft.com/office/officeart/2005/8/layout/gear1#9"/>
    <dgm:cxn modelId="{B964FB53-399D-4617-9215-CDB272640224}" type="presOf" srcId="{DACAB5BA-B8B4-4D66-8B11-1D02259E020B}" destId="{8BC64EA7-2794-42B6-96C9-F39A52CB985A}" srcOrd="2" destOrd="0" presId="urn:microsoft.com/office/officeart/2005/8/layout/gear1#9"/>
    <dgm:cxn modelId="{3110AE78-D6EA-4A38-86A7-AC99150FD766}" type="presOf" srcId="{188C389E-9423-41DE-9C5E-D4A7E95C7E62}" destId="{6DF3A3A0-5919-4E69-80DD-61760D6340A0}" srcOrd="0" destOrd="0" presId="urn:microsoft.com/office/officeart/2005/8/layout/gear1#9"/>
    <dgm:cxn modelId="{7D746359-E4F7-44A1-8BA0-EBB9D3BEF975}" type="presOf" srcId="{DACAB5BA-B8B4-4D66-8B11-1D02259E020B}" destId="{87622A90-D0D8-4EA3-BC0D-D537801AF2B1}" srcOrd="0" destOrd="0" presId="urn:microsoft.com/office/officeart/2005/8/layout/gear1#9"/>
    <dgm:cxn modelId="{94829459-B61C-404A-9C90-E05469EA5CE2}" type="presOf" srcId="{23718C41-0A1F-40BF-86BE-8A5476EC271E}" destId="{398423B3-DD54-4226-99D7-017EFC1488DF}" srcOrd="0" destOrd="0" presId="urn:microsoft.com/office/officeart/2005/8/layout/gear1#9"/>
    <dgm:cxn modelId="{3478D7B4-2DD6-40FE-BD2F-3917309833F2}" type="presOf" srcId="{F9CEBA05-2F10-437E-89B2-54F4D9FAF478}" destId="{5ED88519-AC6C-4AA3-B76D-812B93A167E4}" srcOrd="0" destOrd="0" presId="urn:microsoft.com/office/officeart/2005/8/layout/gear1#9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2FB4CD3-3C8A-4FB6-A753-257CB4D01EB0}" type="presOf" srcId="{663C1E13-76F9-4B70-A2F2-CA23180743CE}" destId="{93300324-D62F-4E58-B882-734182BDB462}" srcOrd="0" destOrd="0" presId="urn:microsoft.com/office/officeart/2005/8/layout/gear1#9"/>
    <dgm:cxn modelId="{78EC88D6-53DA-4707-A7D4-048F9BCC3A61}" type="presOf" srcId="{399ACE2F-90C5-48B1-9E65-700A32562848}" destId="{59EDF28D-6C67-49D0-B5A1-DE5C3CBA2292}" srcOrd="0" destOrd="0" presId="urn:microsoft.com/office/officeart/2005/8/layout/gear1#9"/>
    <dgm:cxn modelId="{9B2D6BF4-A0B8-4492-A59C-6D2D11F48737}" type="presOf" srcId="{399ACE2F-90C5-48B1-9E65-700A32562848}" destId="{23DC08E4-3725-4448-BFFF-1CCEA2F2987E}" srcOrd="1" destOrd="0" presId="urn:microsoft.com/office/officeart/2005/8/layout/gear1#9"/>
    <dgm:cxn modelId="{97DE9217-CF77-49C2-B978-A30F014886D7}" type="presParOf" srcId="{5ED88519-AC6C-4AA3-B76D-812B93A167E4}" destId="{87622A90-D0D8-4EA3-BC0D-D537801AF2B1}" srcOrd="0" destOrd="0" presId="urn:microsoft.com/office/officeart/2005/8/layout/gear1#9"/>
    <dgm:cxn modelId="{C5CD7F30-6D45-4736-B9F0-4F4BBE0D07F9}" type="presParOf" srcId="{5ED88519-AC6C-4AA3-B76D-812B93A167E4}" destId="{B6B6B41B-120B-4968-AB6A-FC6E7C8EF3C0}" srcOrd="1" destOrd="0" presId="urn:microsoft.com/office/officeart/2005/8/layout/gear1#9"/>
    <dgm:cxn modelId="{6FC4BF47-CD4C-4970-BEA7-200A2F834F47}" type="presParOf" srcId="{5ED88519-AC6C-4AA3-B76D-812B93A167E4}" destId="{8BC64EA7-2794-42B6-96C9-F39A52CB985A}" srcOrd="2" destOrd="0" presId="urn:microsoft.com/office/officeart/2005/8/layout/gear1#9"/>
    <dgm:cxn modelId="{454D4536-798D-411A-8205-327FC6B608D6}" type="presParOf" srcId="{5ED88519-AC6C-4AA3-B76D-812B93A167E4}" destId="{93300324-D62F-4E58-B882-734182BDB462}" srcOrd="3" destOrd="0" presId="urn:microsoft.com/office/officeart/2005/8/layout/gear1#9"/>
    <dgm:cxn modelId="{93CFAD20-517D-4683-A063-CE048BC54429}" type="presParOf" srcId="{5ED88519-AC6C-4AA3-B76D-812B93A167E4}" destId="{B9330EE9-43E4-4FD4-8144-E92B1DD0FCDF}" srcOrd="4" destOrd="0" presId="urn:microsoft.com/office/officeart/2005/8/layout/gear1#9"/>
    <dgm:cxn modelId="{9047844E-5652-48B9-80E2-79089FBE630F}" type="presParOf" srcId="{5ED88519-AC6C-4AA3-B76D-812B93A167E4}" destId="{4822A78E-EAEC-401F-941A-3A84E13E2357}" srcOrd="5" destOrd="0" presId="urn:microsoft.com/office/officeart/2005/8/layout/gear1#9"/>
    <dgm:cxn modelId="{7503660B-C8BD-4A6E-9FC7-BC0BC4EDC9DA}" type="presParOf" srcId="{5ED88519-AC6C-4AA3-B76D-812B93A167E4}" destId="{59EDF28D-6C67-49D0-B5A1-DE5C3CBA2292}" srcOrd="6" destOrd="0" presId="urn:microsoft.com/office/officeart/2005/8/layout/gear1#9"/>
    <dgm:cxn modelId="{B5A766CE-302E-4E31-878F-3E0A34FD895B}" type="presParOf" srcId="{5ED88519-AC6C-4AA3-B76D-812B93A167E4}" destId="{23DC08E4-3725-4448-BFFF-1CCEA2F2987E}" srcOrd="7" destOrd="0" presId="urn:microsoft.com/office/officeart/2005/8/layout/gear1#9"/>
    <dgm:cxn modelId="{F0BC6F87-1060-4E66-A9B4-2374F32F25AF}" type="presParOf" srcId="{5ED88519-AC6C-4AA3-B76D-812B93A167E4}" destId="{7D3EFDB4-E5D1-439A-86D8-1FCF80D959BA}" srcOrd="8" destOrd="0" presId="urn:microsoft.com/office/officeart/2005/8/layout/gear1#9"/>
    <dgm:cxn modelId="{07DE065A-EC92-4C19-A543-1977EF598B36}" type="presParOf" srcId="{5ED88519-AC6C-4AA3-B76D-812B93A167E4}" destId="{9815588C-16D0-4475-B64C-847FC87C8C32}" srcOrd="9" destOrd="0" presId="urn:microsoft.com/office/officeart/2005/8/layout/gear1#9"/>
    <dgm:cxn modelId="{F9C97360-1013-4730-A7B7-5737EDF9F81E}" type="presParOf" srcId="{5ED88519-AC6C-4AA3-B76D-812B93A167E4}" destId="{398423B3-DD54-4226-99D7-017EFC1488DF}" srcOrd="10" destOrd="0" presId="urn:microsoft.com/office/officeart/2005/8/layout/gear1#9"/>
    <dgm:cxn modelId="{92E44D6A-76E9-4865-9D0E-3F3B1BC520E7}" type="presParOf" srcId="{5ED88519-AC6C-4AA3-B76D-812B93A167E4}" destId="{6DF3A3A0-5919-4E69-80DD-61760D6340A0}" srcOrd="11" destOrd="0" presId="urn:microsoft.com/office/officeart/2005/8/layout/gear1#9"/>
    <dgm:cxn modelId="{8F556FC8-E143-4D8F-86C6-B91C6832F4D9}" type="presParOf" srcId="{5ED88519-AC6C-4AA3-B76D-812B93A167E4}" destId="{A09CEA93-9338-4361-A5E6-CF85B6019F5A}" srcOrd="12" destOrd="0" presId="urn:microsoft.com/office/officeart/2005/8/layout/gear1#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467355" y="2008233"/>
          <a:ext cx="1798270" cy="179827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itchFamily="34" charset="0"/>
            </a:rPr>
            <a:t>Wisdom</a:t>
          </a:r>
        </a:p>
      </dsp:txBody>
      <dsp:txXfrm>
        <a:off x="1828887" y="2429469"/>
        <a:ext cx="1075206" cy="924348"/>
      </dsp:txXfrm>
    </dsp:sp>
    <dsp:sp modelId="{93300324-D62F-4E58-B882-734182BDB462}">
      <dsp:nvSpPr>
        <dsp:cNvPr id="0" name=""/>
        <dsp:cNvSpPr/>
      </dsp:nvSpPr>
      <dsp:spPr>
        <a:xfrm>
          <a:off x="396312" y="1528749"/>
          <a:ext cx="1307832" cy="13078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itchFamily="34" charset="0"/>
            </a:rPr>
            <a:t>Truth</a:t>
          </a:r>
          <a:r>
            <a:rPr lang="en-US" sz="1200" kern="1200" dirty="0"/>
            <a:t> </a:t>
          </a:r>
        </a:p>
      </dsp:txBody>
      <dsp:txXfrm>
        <a:off x="725563" y="1859990"/>
        <a:ext cx="649330" cy="645350"/>
      </dsp:txXfrm>
    </dsp:sp>
    <dsp:sp modelId="{59EDF28D-6C67-49D0-B5A1-DE5C3CBA2292}">
      <dsp:nvSpPr>
        <dsp:cNvPr id="0" name=""/>
        <dsp:cNvSpPr/>
      </dsp:nvSpPr>
      <dsp:spPr>
        <a:xfrm rot="20700000">
          <a:off x="1157565" y="684873"/>
          <a:ext cx="1281409" cy="12814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itchFamily="34" charset="0"/>
            </a:rPr>
            <a:t>Servic</a:t>
          </a:r>
          <a:r>
            <a:rPr lang="en-US" sz="1200" kern="1200">
              <a:latin typeface="Arial Black" pitchFamily="34" charset="0"/>
            </a:rPr>
            <a:t>e</a:t>
          </a:r>
          <a:r>
            <a:rPr lang="en-US" sz="1200" kern="1200"/>
            <a:t> </a:t>
          </a:r>
        </a:p>
      </dsp:txBody>
      <dsp:txXfrm rot="-20700000">
        <a:off x="1438616" y="965923"/>
        <a:ext cx="719308" cy="719308"/>
      </dsp:txXfrm>
    </dsp:sp>
    <dsp:sp modelId="{398423B3-DD54-4226-99D7-017EFC1488DF}">
      <dsp:nvSpPr>
        <dsp:cNvPr id="0" name=""/>
        <dsp:cNvSpPr/>
      </dsp:nvSpPr>
      <dsp:spPr>
        <a:xfrm>
          <a:off x="1323153" y="1746409"/>
          <a:ext cx="2301785" cy="2301785"/>
        </a:xfrm>
        <a:prstGeom prst="circularArrow">
          <a:avLst>
            <a:gd name="adj1" fmla="val 4687"/>
            <a:gd name="adj2" fmla="val 299029"/>
            <a:gd name="adj3" fmla="val 2489219"/>
            <a:gd name="adj4" fmla="val 159205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93430" y="1301738"/>
          <a:ext cx="1672391" cy="16723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861162" y="408164"/>
          <a:ext cx="1803174" cy="18031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9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5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46/j.1365-2036.2002.01371.x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/>
        </p:blipFill>
        <p:spPr bwMode="auto">
          <a:xfrm>
            <a:off x="-35312" y="0"/>
            <a:ext cx="9355166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79" y="660100"/>
            <a:ext cx="8477250" cy="935559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Sources of heme iron</a:t>
            </a:r>
          </a:p>
        </p:txBody>
      </p:sp>
      <p:sp>
        <p:nvSpPr>
          <p:cNvPr id="8" name="Round Same Side Corner Rectangle 4">
            <a:extLst>
              <a:ext uri="{FF2B5EF4-FFF2-40B4-BE49-F238E27FC236}">
                <a16:creationId xmlns:a16="http://schemas.microsoft.com/office/drawing/2014/main" id="{587AC569-A5FA-4292-863C-27552A586CE4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24B069-52DB-4887-9EB1-D389C4956C9C}"/>
              </a:ext>
            </a:extLst>
          </p:cNvPr>
          <p:cNvSpPr/>
          <p:nvPr/>
        </p:nvSpPr>
        <p:spPr>
          <a:xfrm>
            <a:off x="371728" y="1981200"/>
            <a:ext cx="518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Oysters, clams, mussels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Beef or chicken liver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Organ meats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Poultry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Canned light tuna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C7812D-0E06-4B57-AB67-27B5BD90D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625" y="1746991"/>
            <a:ext cx="4372816" cy="4333461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Sources of non-heme iron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52578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Plant foods like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Whole grains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Legumes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Leafy greens</a:t>
            </a:r>
          </a:p>
          <a:p>
            <a:endParaRPr lang="en-US" sz="2400" dirty="0"/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18093599-92A1-41CF-98F4-4042C486694F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DBADB-D4A6-4AA7-803E-2DCF1EE20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00200"/>
            <a:ext cx="5133088" cy="3697357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Absorption of Iron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17638"/>
            <a:ext cx="8229600" cy="49069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 iron           vs            Non-heme iron</a:t>
            </a:r>
            <a:endParaRPr lang="en-US" sz="3200" dirty="0"/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3FF5D16F-E731-4940-BEB2-9F11677FE3E4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99F02-6FAE-46F5-B3AC-FFA727BC9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" t="18551" r="5217" b="2995"/>
          <a:stretch/>
        </p:blipFill>
        <p:spPr>
          <a:xfrm>
            <a:off x="293443" y="2514600"/>
            <a:ext cx="8469557" cy="3581400"/>
          </a:xfrm>
          <a:prstGeom prst="rect">
            <a:avLst/>
          </a:prstGeom>
          <a:effectLst>
            <a:outerShdw sx="101000" sy="101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Absorption of Iron from gut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in Fe3+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(ferric)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is first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Fe2+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(ferrous)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by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ferrireductase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 on apical surface of enterocytes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Fe2+ is transported into the enterocyte by proton coupled divalent metal transporter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(DMT1),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also transports other divalent ions, Cu++,Zn++, etc.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 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stored as Ferritin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transferred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basolateral membrane into plasma where it binds 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transferrin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Passage across basolateral membrane is carried out by iron 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regulatory protien-1 (Ferroportin-1)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ound Same Side Corner Rectangle 4">
            <a:extLst>
              <a:ext uri="{FF2B5EF4-FFF2-40B4-BE49-F238E27FC236}">
                <a16:creationId xmlns:a16="http://schemas.microsoft.com/office/drawing/2014/main" id="{4A4B40AF-FD84-4FEC-B532-295B1531503F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Absorption of Iron from gut</a:t>
            </a:r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99AE701D-BC86-4F94-B3D1-181BD2BC3DD6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DCE8CD-7BF5-42A7-8F1B-F223E96D8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9"/>
            <a:ext cx="5801784" cy="4351338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3331"/>
            <a:ext cx="7886700" cy="4351338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(IREG-1) ferroportin-1</a:t>
            </a:r>
          </a:p>
          <a:p>
            <a:pPr algn="just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only know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 efflux transporter </a:t>
            </a:r>
          </a:p>
          <a:p>
            <a:pPr algn="just"/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Ferroportin-1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 with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another protein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Hephaestin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by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oxidase activity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oxidize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fe2+ to Fe3+ which binds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transferrin </a:t>
            </a:r>
          </a:p>
          <a:p>
            <a:endParaRPr lang="en-US" dirty="0"/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DD923483-352A-4AA6-8A24-089DA410AFDF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AB85C-0DED-496D-AFCD-CD8D1400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4"/>
          <a:stretch/>
        </p:blipFill>
        <p:spPr>
          <a:xfrm>
            <a:off x="5334000" y="1053548"/>
            <a:ext cx="3643262" cy="4750904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62A727-767F-4F0C-A53D-F6F447CB8591}"/>
              </a:ext>
            </a:extLst>
          </p:cNvPr>
          <p:cNvSpPr/>
          <p:nvPr/>
        </p:nvSpPr>
        <p:spPr>
          <a:xfrm>
            <a:off x="228600" y="230190"/>
            <a:ext cx="196470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149464E-C126-4EAD-8F98-66880501D48C}"/>
              </a:ext>
            </a:extLst>
          </p:cNvPr>
          <p:cNvSpPr txBox="1">
            <a:spLocks/>
          </p:cNvSpPr>
          <p:nvPr/>
        </p:nvSpPr>
        <p:spPr>
          <a:xfrm>
            <a:off x="228600" y="1219200"/>
            <a:ext cx="4320210" cy="620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Ferroportin-1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 with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another protein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ceruloplasmin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place of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hepaestin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cells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other than enterocytes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by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oxidase activity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oxidize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fe2+ to Fe3+ which binds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transferrin </a:t>
            </a:r>
          </a:p>
          <a:p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87FA06-549E-448E-9316-B6DC85EA6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708" y="1275522"/>
            <a:ext cx="4697692" cy="5049078"/>
          </a:xfrm>
          <a:prstGeom prst="rect">
            <a:avLst/>
          </a:prstGeom>
          <a:effectLst>
            <a:outerShdw sx="102000" sy="102000" algn="ctr" rotWithShape="0">
              <a:srgbClr val="0070C0"/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Hepcidin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protein that is a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</a:t>
            </a:r>
          </a:p>
          <a:p>
            <a:pPr algn="just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regulator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entry of </a:t>
            </a:r>
          </a:p>
          <a:p>
            <a:pPr algn="just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the circulation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mammals</a:t>
            </a:r>
          </a:p>
          <a:p>
            <a:pPr algn="just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Transcription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hepcidin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suppressed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is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deficient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839B1-B21F-41CE-A435-CC13FA1016CD}"/>
              </a:ext>
            </a:extLst>
          </p:cNvPr>
          <p:cNvSpPr/>
          <p:nvPr/>
        </p:nvSpPr>
        <p:spPr>
          <a:xfrm>
            <a:off x="-2743200" y="22860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04107-0C13-4BA6-834F-3B8BA27C2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38793"/>
            <a:ext cx="4664766" cy="4841117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571822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Absorption is tightly regulated at this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2819400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(mucosal block will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 if iron is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in body)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9C9DF4-3CA6-4826-9D55-05AF62B792F8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D3DF7-FD38-4A2E-9E29-7D0832D12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" t="10280" b="5777"/>
          <a:stretch/>
        </p:blipFill>
        <p:spPr>
          <a:xfrm>
            <a:off x="3683725" y="1905000"/>
            <a:ext cx="5181600" cy="3616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Factors affecting iron absorption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Acidity,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ascorbic acid and cysteine </a:t>
            </a:r>
            <a:r>
              <a:rPr lang="en-US" sz="2400" dirty="0">
                <a:cs typeface="Times New Roman" panose="02020603050405020304" pitchFamily="18" charset="0"/>
              </a:rPr>
              <a:t>promote iron absorption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iron deficiency </a:t>
            </a:r>
            <a:r>
              <a:rPr lang="en-US" sz="2400" dirty="0">
                <a:cs typeface="Times New Roman" panose="02020603050405020304" pitchFamily="18" charset="0"/>
              </a:rPr>
              <a:t>anemia, Fe absorption is increased to 2-10 times that of normal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Small peptides </a:t>
            </a:r>
            <a:r>
              <a:rPr lang="en-US" sz="2400" dirty="0">
                <a:cs typeface="Times New Roman" panose="02020603050405020304" pitchFamily="18" charset="0"/>
              </a:rPr>
              <a:t>and amino acids favor iron uptake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Phytate</a:t>
            </a:r>
            <a:r>
              <a:rPr lang="en-GB" sz="2400" dirty="0">
                <a:cs typeface="Times New Roman" panose="02020603050405020304" pitchFamily="18" charset="0"/>
              </a:rPr>
              <a:t> (found in cereals) and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oxalate</a:t>
            </a: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>
                <a:cs typeface="Times New Roman" panose="02020603050405020304" pitchFamily="18" charset="0"/>
              </a:rPr>
              <a:t>(found in leafy vegetables) interfere with iron absorption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A diet with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high phosphate </a:t>
            </a:r>
            <a:r>
              <a:rPr lang="en-GB" sz="2400" dirty="0">
                <a:cs typeface="Times New Roman" panose="02020603050405020304" pitchFamily="18" charset="0"/>
              </a:rPr>
              <a:t>content decreases Fe absorption while low phosphate promotes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GB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lmpaired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absorption </a:t>
            </a:r>
            <a:r>
              <a:rPr lang="en-GB" sz="2400" dirty="0">
                <a:cs typeface="Times New Roman" panose="02020603050405020304" pitchFamily="18" charset="0"/>
              </a:rPr>
              <a:t>of iron is observed in malabsorption syndromes such as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steatorrhea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In patients with partial or total surgical removal of stomach and/or intestine, iron absorption is severely impaired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E7D0B-DCB1-45DD-A35E-D59EB67E4077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itchFamily="18" charset="0"/>
              </a:rPr>
              <a:t>MSK1 Module</a:t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u="sng" dirty="0">
                <a:cs typeface="Times New Roman" pitchFamily="18" charset="0"/>
              </a:rPr>
              <a:t>1</a:t>
            </a:r>
            <a:r>
              <a:rPr lang="en-US" sz="3200" u="sng" baseline="30000" dirty="0">
                <a:cs typeface="Times New Roman" pitchFamily="18" charset="0"/>
              </a:rPr>
              <a:t>st</a:t>
            </a:r>
            <a:r>
              <a:rPr lang="en-US" sz="3200" dirty="0">
                <a:cs typeface="Times New Roman" pitchFamily="18" charset="0"/>
              </a:rPr>
              <a:t> Year MBBS(LGIS)</a:t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4000" b="1" u="sng" dirty="0">
                <a:cs typeface="Times New Roman" pitchFamily="18" charset="0"/>
              </a:rPr>
              <a:t>Blood and Immunity Module </a:t>
            </a:r>
            <a:br>
              <a:rPr lang="en-US" sz="4000" b="1" u="sng" dirty="0">
                <a:cs typeface="Times New Roman" pitchFamily="18" charset="0"/>
              </a:rPr>
            </a:br>
            <a:r>
              <a:rPr lang="en-US" sz="4000" b="1" u="sng" dirty="0">
                <a:cs typeface="Times New Roman" pitchFamily="18" charset="0"/>
              </a:rPr>
              <a:t>Iron, Transferrin and ferritin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itchFamily="18" charset="0"/>
              </a:rPr>
              <a:t>Presenter: Dr Uzma Zafar			Date: 01-02-25</a:t>
            </a:r>
          </a:p>
          <a:p>
            <a:pPr algn="l"/>
            <a:r>
              <a:rPr lang="en-US" sz="7200" b="1" dirty="0">
                <a:cs typeface="Times New Roman" pitchFamily="18" charset="0"/>
              </a:rPr>
              <a:t>    </a:t>
            </a:r>
            <a:r>
              <a:rPr lang="en-US" sz="7200" b="1" dirty="0" err="1">
                <a:cs typeface="Times New Roman" pitchFamily="18" charset="0"/>
              </a:rPr>
              <a:t>Deptt</a:t>
            </a:r>
            <a:r>
              <a:rPr lang="en-US" sz="7200" b="1" dirty="0">
                <a:cs typeface="Times New Roman" pitchFamily="18" charset="0"/>
              </a:rPr>
              <a:t> of Biochemistry</a:t>
            </a:r>
          </a:p>
          <a:p>
            <a:pPr algn="l"/>
            <a:r>
              <a:rPr lang="en-US" sz="7200" b="1" dirty="0">
                <a:cs typeface="Times New Roman" pitchFamily="18" charset="0"/>
              </a:rPr>
              <a:t>               RMU                                         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028"/>
            <a:ext cx="1204686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0E2DF-BF53-420C-8BAF-27BE746FF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05200"/>
            <a:ext cx="2666999" cy="1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Transferrin</a:t>
            </a:r>
            <a:endParaRPr lang="en-US" sz="2400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A453A-F784-449E-AF2F-23E2CA27A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629150" cy="4351338"/>
          </a:xfrm>
        </p:spPr>
        <p:txBody>
          <a:bodyPr/>
          <a:lstStyle/>
          <a:p>
            <a:r>
              <a:rPr lang="en-US" sz="2000" b="1" u="sng" dirty="0">
                <a:cs typeface="Times New Roman" panose="02020603050405020304" pitchFamily="18" charset="0"/>
              </a:rPr>
              <a:t>Transport of Iron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Transferrin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β1-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globulin</a:t>
            </a:r>
            <a:r>
              <a:rPr lang="en-US" sz="2000" dirty="0">
                <a:cs typeface="Times New Roman" panose="02020603050405020304" pitchFamily="18" charset="0"/>
              </a:rPr>
              <a:t>, synthesized in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liver</a:t>
            </a:r>
            <a:r>
              <a:rPr lang="en-US" sz="2000" dirty="0">
                <a:cs typeface="Times New Roman" panose="02020603050405020304" pitchFamily="18" charset="0"/>
              </a:rPr>
              <a:t> mainly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Main protein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responsible for iron transport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Transferrin is the main protein in the blood that binds to iron and transports it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throughout the body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2 molecule of fe3+ </a:t>
            </a:r>
            <a:r>
              <a:rPr lang="en-GB" sz="2000" dirty="0">
                <a:cs typeface="Times New Roman" panose="02020603050405020304" pitchFamily="18" charset="0"/>
              </a:rPr>
              <a:t>are transported per molecule of </a:t>
            </a:r>
            <a:r>
              <a:rPr lang="en-GB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transferrin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977BD0-2413-4FEE-B8F9-A713BA013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54" y="2286000"/>
            <a:ext cx="3626332" cy="32510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63533C-A00C-44C2-95D4-502F54EA7AB4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886700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Concentration of transferrin in plasma is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300 mg/dl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It can bind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300 mg of iron /dl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This is total iron binding capacity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(TIBC</a:t>
            </a:r>
            <a:r>
              <a:rPr lang="en-US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) </a:t>
            </a:r>
            <a:r>
              <a:rPr lang="en-US" sz="2000" dirty="0">
                <a:cs typeface="Times New Roman" panose="02020603050405020304" pitchFamily="18" charset="0"/>
              </a:rPr>
              <a:t>of plasma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20 polymorphic </a:t>
            </a:r>
            <a:r>
              <a:rPr lang="en-GB" sz="2000" dirty="0">
                <a:cs typeface="Times New Roman" panose="02020603050405020304" pitchFamily="18" charset="0"/>
              </a:rPr>
              <a:t>types are present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cs typeface="Times New Roman" panose="02020603050405020304" pitchFamily="18" charset="0"/>
              </a:rPr>
              <a:t>Approximately 200 billion RBC (20ml of blood) are catabolized /day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cs typeface="Times New Roman" panose="02020603050405020304" pitchFamily="18" charset="0"/>
              </a:rPr>
              <a:t>25 mg of iron is released from these RBC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cs typeface="Times New Roman" panose="02020603050405020304" pitchFamily="18" charset="0"/>
              </a:rPr>
              <a:t>Human transferrin is encoded by the </a:t>
            </a:r>
            <a:r>
              <a:rPr lang="en-GB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TF gene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liver is the main </a:t>
            </a:r>
            <a:r>
              <a:rPr lang="en-GB" sz="2000" dirty="0">
                <a:cs typeface="Times New Roman" panose="02020603050405020304" pitchFamily="18" charset="0"/>
              </a:rPr>
              <a:t>site of transferrin synthesis, but </a:t>
            </a:r>
            <a:r>
              <a:rPr lang="en-GB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other tissues </a:t>
            </a:r>
            <a:r>
              <a:rPr lang="en-GB" sz="2000" dirty="0">
                <a:cs typeface="Times New Roman" panose="02020603050405020304" pitchFamily="18" charset="0"/>
              </a:rPr>
              <a:t>and organs, including the </a:t>
            </a:r>
            <a:r>
              <a:rPr lang="en-GB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brain</a:t>
            </a:r>
            <a:r>
              <a:rPr lang="en-GB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,</a:t>
            </a:r>
            <a:r>
              <a:rPr lang="en-GB" sz="2000" dirty="0">
                <a:cs typeface="Times New Roman" panose="02020603050405020304" pitchFamily="18" charset="0"/>
              </a:rPr>
              <a:t> also produce transferrin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CB0A1-DFA3-4475-8C76-0C15647AE5AE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3331"/>
            <a:ext cx="7886700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Transferrin receptors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are present on the cells,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transferrin binds with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the receptor and it is 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internalized</a:t>
            </a:r>
            <a:r>
              <a:rPr lang="en-US" sz="2400" dirty="0">
                <a:cs typeface="Times New Roman" panose="02020603050405020304" pitchFamily="18" charset="0"/>
              </a:rPr>
              <a:t> by receptor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mediated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endocytosis 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acidic pH </a:t>
            </a:r>
            <a:r>
              <a:rPr lang="en-US" sz="2400" dirty="0">
                <a:cs typeface="Times New Roman" panose="02020603050405020304" pitchFamily="18" charset="0"/>
              </a:rPr>
              <a:t>inside the  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lysosome dissociate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iron from protein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D9BFE5-8BCB-472F-BFA0-0626F28A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319203"/>
            <a:ext cx="5276344" cy="45481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AA0322-8397-4636-9897-7BBB03C2A59D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BF1546-E58E-4A94-812A-056BC6213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38071"/>
            <a:ext cx="6923314" cy="678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Under physiological conditions, most Fe is bound to </a:t>
            </a:r>
            <a:r>
              <a:rPr lang="en-US" dirty="0" err="1"/>
              <a:t>Tf</a:t>
            </a:r>
            <a:r>
              <a:rPr lang="en-US" dirty="0"/>
              <a:t> which binds to the transferrin receptor 1 (TfR1) on the cell surface that is then involved in receptor-mediated endocytosis with the Fe being released from </a:t>
            </a:r>
            <a:r>
              <a:rPr lang="en-US" dirty="0" err="1"/>
              <a:t>Tf</a:t>
            </a:r>
            <a:r>
              <a:rPr lang="en-US" dirty="0"/>
              <a:t> by a decrease in endosomal pH and reduction by an endosomal reductase [ e.g. , </a:t>
            </a:r>
            <a:r>
              <a:rPr lang="en-US" b="1" dirty="0"/>
              <a:t>six transmembrane epithelial antigen of the prostate 3 (STEAP3)] </a:t>
            </a:r>
            <a:r>
              <a:rPr lang="en-US" dirty="0"/>
              <a:t>or, potentially, by ascorbate. The Fe(II) is then transported across the endosomal membrane by divalent metal transporter 1 (DMT1) where it then becomes part of the poorly characterized </a:t>
            </a:r>
            <a:r>
              <a:rPr lang="en-US" b="1" dirty="0"/>
              <a:t>labile iron pool (LIP) </a:t>
            </a:r>
            <a:r>
              <a:rPr lang="en-US" dirty="0"/>
              <a:t>in the cytosol. Iron in the LIP acts as an intermediate and can be utilized for storage in the iron storage protein, ferritin, or used for synthesis of </a:t>
            </a:r>
            <a:r>
              <a:rPr lang="en-US" dirty="0" err="1"/>
              <a:t>heme</a:t>
            </a:r>
            <a:r>
              <a:rPr lang="en-US" dirty="0"/>
              <a:t> and iron-sulfur clusters in the mitochondrion or cytosol. Iron can also be exported from the cell by </a:t>
            </a:r>
            <a:r>
              <a:rPr lang="en-US" dirty="0" err="1"/>
              <a:t>ferroportin</a:t>
            </a:r>
            <a:r>
              <a:rPr lang="en-US" dirty="0"/>
              <a:t> 1 (FPN1). In conditions of iron overload, NTBI exists in the blood, and may be taken up by processes that include cell surface reduction by </a:t>
            </a:r>
            <a:r>
              <a:rPr lang="en-US" b="1" dirty="0" err="1">
                <a:solidFill>
                  <a:srgbClr val="C00000"/>
                </a:solidFill>
              </a:rPr>
              <a:t>ferrireductases</a:t>
            </a:r>
            <a:r>
              <a:rPr lang="en-US" b="1" dirty="0">
                <a:solidFill>
                  <a:srgbClr val="C00000"/>
                </a:solidFill>
              </a:rPr>
              <a:t> such as duodenal cytochrome b (DCYTB), </a:t>
            </a:r>
            <a:r>
              <a:rPr lang="en-US" dirty="0"/>
              <a:t>or by </a:t>
            </a:r>
            <a:r>
              <a:rPr lang="en-US" dirty="0" err="1"/>
              <a:t>ef</a:t>
            </a:r>
            <a:r>
              <a:rPr lang="en-US" dirty="0"/>
              <a:t> </a:t>
            </a:r>
            <a:r>
              <a:rPr lang="en-US" dirty="0" err="1"/>
              <a:t>fl</a:t>
            </a:r>
            <a:r>
              <a:rPr lang="en-US" dirty="0"/>
              <a:t> </a:t>
            </a:r>
            <a:r>
              <a:rPr lang="en-US" dirty="0" err="1"/>
              <a:t>uxed</a:t>
            </a:r>
            <a:r>
              <a:rPr lang="en-US" dirty="0"/>
              <a:t> reductants, such as ascorbate. Intracellular ascorbate can also supply electrons for DCYTB-dependent </a:t>
            </a:r>
            <a:r>
              <a:rPr lang="en-US" dirty="0" err="1"/>
              <a:t>ferrireduction</a:t>
            </a:r>
            <a:r>
              <a:rPr lang="en-US" dirty="0"/>
              <a:t>. Such enzymes reduce ferric NTBI to its ferrous state, which can be imported from the plasma membrane by transporters such as DMT1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6436B-C76A-4CE0-86AC-3AC28D81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2438400" cy="681992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Regulation of transferrin receptor (TFR) synthesis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D7E4A3-F04C-4F74-A682-FBE7CE1B3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557" y="1825625"/>
            <a:ext cx="5498886" cy="43513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37B361-60F3-47D4-9909-D3C7BA6892DE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The </a:t>
            </a:r>
            <a:r>
              <a:rPr lang="en-US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IRE</a:t>
            </a:r>
            <a:r>
              <a:rPr lang="en-US" sz="2000" dirty="0">
                <a:cs typeface="Times New Roman" panose="02020603050405020304" pitchFamily="18" charset="0"/>
              </a:rPr>
              <a:t> form </a:t>
            </a:r>
            <a:r>
              <a:rPr lang="en-US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hairpin loops </a:t>
            </a:r>
            <a:r>
              <a:rPr lang="en-US" sz="2000" dirty="0">
                <a:cs typeface="Times New Roman" panose="02020603050405020304" pitchFamily="18" charset="0"/>
              </a:rPr>
              <a:t>on different parts of the two mRNAs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When </a:t>
            </a:r>
            <a:r>
              <a:rPr lang="en-US" sz="20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iron levels are more </a:t>
            </a:r>
            <a:r>
              <a:rPr lang="en-US" sz="2000" dirty="0">
                <a:cs typeface="Times New Roman" panose="02020603050405020304" pitchFamily="18" charset="0"/>
              </a:rPr>
              <a:t>in cell, then iron binds to the </a:t>
            </a:r>
            <a:r>
              <a:rPr lang="en-US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IRE-BP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Prevents its binding </a:t>
            </a:r>
            <a:r>
              <a:rPr lang="en-US" sz="2000" dirty="0">
                <a:cs typeface="Times New Roman" panose="02020603050405020304" pitchFamily="18" charset="0"/>
              </a:rPr>
              <a:t>to IRE on the respective mRNAs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So the mRNA for ferritin is translated and mRNA for TFR is degraded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000" dirty="0">
                <a:cs typeface="Times New Roman" panose="02020603050405020304" pitchFamily="18" charset="0"/>
              </a:rPr>
              <a:t>When </a:t>
            </a:r>
            <a:r>
              <a:rPr lang="en-GB" sz="20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iron levels are low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000" dirty="0">
                <a:cs typeface="Times New Roman" panose="02020603050405020304" pitchFamily="18" charset="0"/>
              </a:rPr>
              <a:t>Iron is not bound significantly to the IRE-BP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000" dirty="0">
                <a:cs typeface="Times New Roman" panose="02020603050405020304" pitchFamily="18" charset="0"/>
              </a:rPr>
              <a:t>Which can now bind to the IRE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000" dirty="0">
                <a:cs typeface="Times New Roman" panose="02020603050405020304" pitchFamily="18" charset="0"/>
              </a:rPr>
              <a:t>So </a:t>
            </a:r>
            <a:r>
              <a:rPr lang="en-GB" sz="2000" dirty="0" err="1">
                <a:cs typeface="Times New Roman" panose="02020603050405020304" pitchFamily="18" charset="0"/>
              </a:rPr>
              <a:t>TfR</a:t>
            </a:r>
            <a:r>
              <a:rPr lang="en-GB" sz="2000" dirty="0">
                <a:cs typeface="Times New Roman" panose="02020603050405020304" pitchFamily="18" charset="0"/>
              </a:rPr>
              <a:t> is synthesized more and mRNA for ferritin is stored in inactive form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ADE24-3216-495B-887E-1D6DF0A8563F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Ferritin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>
            <a:norm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Ferritin</a:t>
            </a:r>
            <a:r>
              <a:rPr lang="en-US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is stored form of iron in liver, spleen and bone marrow </a:t>
            </a:r>
            <a:endParaRPr lang="en-US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endParaRPr lang="en-US" sz="2400" dirty="0"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ln the mucosal cells, ferritin is the temporary storage form of iron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6779F6-C57F-4483-A659-0BED7EBAA003}"/>
              </a:ext>
            </a:extLst>
          </p:cNvPr>
          <p:cNvSpPr/>
          <p:nvPr/>
        </p:nvSpPr>
        <p:spPr>
          <a:xfrm>
            <a:off x="26020" y="109024"/>
            <a:ext cx="309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/>
              <a:t>Core Knowledge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EADA1-4230-430F-94D7-7359D099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063" y="1600200"/>
            <a:ext cx="4356730" cy="35882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A molecule of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Apo ferritin </a:t>
            </a:r>
            <a:r>
              <a:rPr lang="en-US" sz="2400" dirty="0">
                <a:cs typeface="Times New Roman" panose="02020603050405020304" pitchFamily="18" charset="0"/>
              </a:rPr>
              <a:t>can combine with 4,000 atoms of iron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The ferritin is produced by almost all living organisms including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algae,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bacteria, higher plants, and animals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In humans, it acts as a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buffer against iron deficiency </a:t>
            </a:r>
            <a:r>
              <a:rPr lang="en-US" sz="2400" dirty="0">
                <a:cs typeface="Times New Roman" panose="02020603050405020304" pitchFamily="18" charset="0"/>
              </a:rPr>
              <a:t>and iron overload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Plasma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ferritin</a:t>
            </a: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>
                <a:cs typeface="Times New Roman" panose="02020603050405020304" pitchFamily="18" charset="0"/>
              </a:rPr>
              <a:t>is also an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indirect marker </a:t>
            </a:r>
            <a:r>
              <a:rPr lang="en-GB" sz="2400" dirty="0">
                <a:cs typeface="Times New Roman" panose="02020603050405020304" pitchFamily="18" charset="0"/>
              </a:rPr>
              <a:t>of the total amount of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iron stored</a:t>
            </a:r>
            <a:r>
              <a:rPr lang="en-GB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>
                <a:cs typeface="Times New Roman" panose="02020603050405020304" pitchFamily="18" charset="0"/>
              </a:rPr>
              <a:t>in the body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Hence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serum ferritin </a:t>
            </a:r>
            <a:r>
              <a:rPr lang="en-GB" sz="2400" dirty="0">
                <a:cs typeface="Times New Roman" panose="02020603050405020304" pitchFamily="18" charset="0"/>
              </a:rPr>
              <a:t>is used as a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diagnostic test </a:t>
            </a:r>
            <a:r>
              <a:rPr lang="en-GB" sz="2400" dirty="0">
                <a:cs typeface="Times New Roman" panose="02020603050405020304" pitchFamily="18" charset="0"/>
              </a:rPr>
              <a:t>for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iron-deficiency </a:t>
            </a:r>
            <a:r>
              <a:rPr lang="en-GB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anemia</a:t>
            </a:r>
            <a:endParaRPr lang="en-GB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C3B474-4CC0-406A-9307-B58E749CC00A}"/>
              </a:ext>
            </a:extLst>
          </p:cNvPr>
          <p:cNvSpPr/>
          <p:nvPr/>
        </p:nvSpPr>
        <p:spPr>
          <a:xfrm>
            <a:off x="76200" y="62856"/>
            <a:ext cx="3051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/>
              <a:t>Core knowledge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68" y="510381"/>
            <a:ext cx="8229600" cy="960438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+mn-lt"/>
              </a:rPr>
              <a:t>Hemosiderin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58C7890-8E86-447E-A27E-3CB7D06B7F96}"/>
              </a:ext>
            </a:extLst>
          </p:cNvPr>
          <p:cNvSpPr txBox="1">
            <a:spLocks/>
          </p:cNvSpPr>
          <p:nvPr/>
        </p:nvSpPr>
        <p:spPr>
          <a:xfrm>
            <a:off x="0" y="55756"/>
            <a:ext cx="3200400" cy="40144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Core 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5B275D-7D2B-4118-A748-C458F88D0470}"/>
              </a:ext>
            </a:extLst>
          </p:cNvPr>
          <p:cNvSpPr/>
          <p:nvPr/>
        </p:nvSpPr>
        <p:spPr>
          <a:xfrm>
            <a:off x="472068" y="1676400"/>
            <a:ext cx="35665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Is another iron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storage protein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n-US" sz="2400" dirty="0"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Hemosiderin accumulates </a:t>
            </a:r>
            <a:r>
              <a:rPr lang="en-US" sz="2400" dirty="0">
                <a:cs typeface="Times New Roman" panose="02020603050405020304" pitchFamily="18" charset="0"/>
              </a:rPr>
              <a:t>in the body (spleen, liver) when    the supply of iron is in excess of body demands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15585-0538-44B0-9B47-33DC0B8F9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4" r="22615" b="9972"/>
          <a:stretch/>
        </p:blipFill>
        <p:spPr>
          <a:xfrm>
            <a:off x="4267200" y="1081708"/>
            <a:ext cx="4572001" cy="4694583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30A92-FA67-4415-8FF0-6E28A7B6E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Hemosiderin is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ill defined molecule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It is a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degraded form of Ferritin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Ferritin and Hemosiderin store 1000 mg of iron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The iron within deposits of hemosiderin is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very poorly available </a:t>
            </a:r>
            <a:r>
              <a:rPr lang="en-US" sz="2400" dirty="0">
                <a:cs typeface="Times New Roman" panose="02020603050405020304" pitchFamily="18" charset="0"/>
              </a:rPr>
              <a:t>to supply iron when needed</a:t>
            </a:r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D57514-936B-499A-A06B-8471468BAB00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187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67C48E-C722-45BA-ABA8-7A339C617C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1295400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impart evidence based research oriented medical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best possible patient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inculcate the values of mutual respect and ethical practice of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85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BD7D-166E-4F39-A471-B0DD45E1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Functions or iron in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7C59E-EE4C-4DDE-8AE7-728D3BF08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 err="1">
                <a:cs typeface="Times New Roman" panose="02020603050405020304" pitchFamily="18" charset="0"/>
              </a:rPr>
              <a:t>lron</a:t>
            </a:r>
            <a:r>
              <a:rPr lang="en-GB" sz="2400" dirty="0">
                <a:cs typeface="Times New Roman" panose="02020603050405020304" pitchFamily="18" charset="0"/>
              </a:rPr>
              <a:t> mainly exerts its functions through the compounds in which it is present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4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Example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Haemoglobin and myoglobin </a:t>
            </a:r>
            <a:r>
              <a:rPr lang="en-GB" sz="2400" dirty="0">
                <a:cs typeface="Times New Roman" panose="02020603050405020304" pitchFamily="18" charset="0"/>
              </a:rPr>
              <a:t>are required for the transport of 02 and CO2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Cytochromes</a:t>
            </a:r>
            <a:r>
              <a:rPr lang="en-GB" sz="2400" dirty="0">
                <a:cs typeface="Times New Roman" panose="02020603050405020304" pitchFamily="18" charset="0"/>
              </a:rPr>
              <a:t> and certain non-</a:t>
            </a:r>
            <a:r>
              <a:rPr lang="en-GB" sz="2400" dirty="0" err="1">
                <a:cs typeface="Times New Roman" panose="02020603050405020304" pitchFamily="18" charset="0"/>
              </a:rPr>
              <a:t>heme</a:t>
            </a:r>
            <a:r>
              <a:rPr lang="en-GB" sz="2400" dirty="0">
                <a:cs typeface="Times New Roman" panose="02020603050405020304" pitchFamily="18" charset="0"/>
              </a:rPr>
              <a:t> proteins are necessary for </a:t>
            </a: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electron transport chain</a:t>
            </a:r>
            <a:r>
              <a:rPr lang="en-GB" sz="2400" dirty="0">
                <a:cs typeface="Times New Roman" panose="02020603050405020304" pitchFamily="18" charset="0"/>
              </a:rPr>
              <a:t> and oxidative phosphorylation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Peroxidase</a:t>
            </a:r>
            <a:r>
              <a:rPr lang="en-GB" sz="2400" dirty="0">
                <a:cs typeface="Times New Roman" panose="02020603050405020304" pitchFamily="18" charset="0"/>
              </a:rPr>
              <a:t>, the lysosomal enzyme, is required for </a:t>
            </a: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phagocytosis</a:t>
            </a:r>
            <a:r>
              <a:rPr lang="en-GB" sz="2400" dirty="0">
                <a:cs typeface="Times New Roman" panose="02020603050405020304" pitchFamily="18" charset="0"/>
              </a:rPr>
              <a:t> and killing of bacteria by neutrophils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dirty="0" err="1">
                <a:cs typeface="Times New Roman" panose="02020603050405020304" pitchFamily="18" charset="0"/>
              </a:rPr>
              <a:t>lron</a:t>
            </a:r>
            <a:r>
              <a:rPr lang="en-GB" sz="2400" dirty="0"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boosts the immune system</a:t>
            </a:r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7BF545-D1DB-4D42-95B1-78D2C75B1496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875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31BF6-FCD1-4421-86AF-24989DCC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00062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Clinical Integration </a:t>
            </a:r>
            <a:br>
              <a:rPr lang="en-US" sz="4000" b="1" dirty="0">
                <a:latin typeface="+mn-lt"/>
              </a:rPr>
            </a:br>
            <a:r>
              <a:rPr lang="en-US" sz="3600" b="1" dirty="0">
                <a:latin typeface="+mn-lt"/>
              </a:rPr>
              <a:t>Iron</a:t>
            </a:r>
            <a:r>
              <a:rPr lang="en-US" sz="4000" b="1" dirty="0">
                <a:latin typeface="+mn-lt"/>
              </a:rPr>
              <a:t> </a:t>
            </a:r>
            <a:r>
              <a:rPr lang="en-US" sz="3600" b="1" dirty="0">
                <a:latin typeface="+mn-lt"/>
              </a:rPr>
              <a:t>deficiency</a:t>
            </a:r>
            <a:r>
              <a:rPr lang="en-US" sz="4000" b="1" dirty="0">
                <a:latin typeface="+mn-lt"/>
              </a:rPr>
              <a:t> </a:t>
            </a:r>
            <a:r>
              <a:rPr lang="en-US" sz="3600" b="1" dirty="0">
                <a:latin typeface="+mn-lt"/>
              </a:rPr>
              <a:t>anemia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95C9-9D55-4834-8A85-818CD296C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2006600"/>
            <a:ext cx="5138518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cs typeface="Times New Roman" panose="02020603050405020304" pitchFamily="18" charset="0"/>
              </a:rPr>
              <a:t>This is the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most prevalent </a:t>
            </a:r>
            <a:r>
              <a:rPr lang="en-US" sz="2400" dirty="0">
                <a:cs typeface="Times New Roman" panose="02020603050405020304" pitchFamily="18" charset="0"/>
              </a:rPr>
              <a:t>nutritional disorder in world, including the well developed countries,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causes</a:t>
            </a:r>
            <a:r>
              <a:rPr lang="en-US" sz="2400" dirty="0">
                <a:cs typeface="Times New Roman" panose="02020603050405020304" pitchFamily="18" charset="0"/>
              </a:rPr>
              <a:t> could be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Inadequate intake of iron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Defective absorption of iron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Chronic blood loss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Repeated pregnancies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Hookworm infections</a:t>
            </a:r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3E7DD6-398B-4CB0-8A9E-A1AF4884E304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CA399-22C1-4738-85CA-31E9928DA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124200"/>
            <a:ext cx="4573401" cy="31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4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C874-14E7-4284-9837-8B30D77E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61" y="786289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Clinical Integration </a:t>
            </a:r>
            <a:br>
              <a:rPr lang="en-US" sz="4000" b="1" dirty="0">
                <a:latin typeface="+mn-lt"/>
              </a:rPr>
            </a:br>
            <a:r>
              <a:rPr lang="en-US" sz="3600" b="1" dirty="0">
                <a:latin typeface="+mn-lt"/>
              </a:rPr>
              <a:t>Histopathological Integration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CE7D9-247B-4DFF-8C7C-CF9BD5707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667000"/>
            <a:ext cx="4781550" cy="4351338"/>
          </a:xfrm>
        </p:spPr>
        <p:txBody>
          <a:bodyPr/>
          <a:lstStyle/>
          <a:p>
            <a:r>
              <a:rPr lang="en-US" sz="2400" dirty="0" err="1">
                <a:cs typeface="Times New Roman" panose="02020603050405020304" pitchFamily="18" charset="0"/>
              </a:rPr>
              <a:t>lt</a:t>
            </a:r>
            <a:r>
              <a:rPr lang="en-US" sz="2400" dirty="0">
                <a:cs typeface="Times New Roman" panose="02020603050405020304" pitchFamily="18" charset="0"/>
              </a:rPr>
              <a:t> is characterized by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microcytic </a:t>
            </a:r>
          </a:p>
          <a:p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hypochromic </a:t>
            </a:r>
            <a:r>
              <a:rPr lang="en-US" sz="2400" dirty="0">
                <a:cs typeface="Times New Roman" panose="02020603050405020304" pitchFamily="18" charset="0"/>
              </a:rPr>
              <a:t>anemia with 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reduced blood hemoglobin 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levels (&lt;12 g/dl)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A8C8E7-937C-44F5-B6BE-1C0B4A8F85C0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7D762-1E32-4D35-8AF9-83830E52E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" t="-1" r="50000" b="43578"/>
          <a:stretch/>
        </p:blipFill>
        <p:spPr>
          <a:xfrm>
            <a:off x="4904156" y="2362200"/>
            <a:ext cx="3854490" cy="3631697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1634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9A3B-B289-4051-9581-988A300E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Clinical Integration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9C5D39-BF0C-4FE3-B797-AB78411406C7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1A26DAC-B135-4669-92C6-527750AC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3331"/>
            <a:ext cx="3886200" cy="4351338"/>
          </a:xfrm>
        </p:spPr>
        <p:txBody>
          <a:bodyPr>
            <a:normAutofit/>
          </a:bodyPr>
          <a:lstStyle/>
          <a:p>
            <a:pPr algn="l"/>
            <a:endParaRPr lang="en-US" sz="2400" dirty="0">
              <a:cs typeface="Arial" panose="020B0604020202020204" pitchFamily="34" charset="0"/>
            </a:endParaRPr>
          </a:p>
          <a:p>
            <a:pPr algn="l"/>
            <a:endParaRPr lang="en-US" sz="2400" dirty="0">
              <a:cs typeface="Arial" panose="020B0604020202020204" pitchFamily="34" charset="0"/>
            </a:endParaRPr>
          </a:p>
          <a:p>
            <a:pPr algn="l"/>
            <a:endParaRPr lang="en-US" sz="2400" dirty="0">
              <a:cs typeface="Arial" panose="020B0604020202020204" pitchFamily="34" charset="0"/>
            </a:endParaRPr>
          </a:p>
          <a:p>
            <a:pPr algn="l"/>
            <a:r>
              <a:rPr lang="en-US" sz="2400" b="1" u="sng" dirty="0">
                <a:cs typeface="Times New Roman" panose="02020603050405020304" pitchFamily="18" charset="0"/>
              </a:rPr>
              <a:t>Hemochromatosis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This is a rare disease in which iron is directly deposited in the tissues like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liver, spleen, pancreas, skin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E72D0-6CF9-4D88-924E-358157A3C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463" y="2409555"/>
            <a:ext cx="4541153" cy="30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86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D28D-2C27-4035-85C0-39A6CA6D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5942"/>
            <a:ext cx="7886700" cy="1325563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+mn-lt"/>
                <a:cs typeface="Arial" panose="020B0604020202020204" pitchFamily="34" charset="0"/>
              </a:rPr>
              <a:t>Hemosiderosis vs Hemochromatosis</a:t>
            </a:r>
            <a:br>
              <a:rPr lang="en-US" sz="4000" b="1" u="sng" dirty="0">
                <a:latin typeface="+mn-lt"/>
                <a:cs typeface="Arial" panose="020B0604020202020204" pitchFamily="34" charset="0"/>
              </a:rPr>
            </a:br>
            <a:endParaRPr lang="en-US" sz="4000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5DF57C-0DA8-4859-BF09-FCCED114F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7108"/>
            <a:ext cx="7886700" cy="38883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B1C062-00C3-47D5-88B3-8C3D5C2DA29A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885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charset="0"/>
              </a:rPr>
              <a:t>Suggested Research Article</a:t>
            </a: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4CBE2-7D8E-496B-B114-9FA9C507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33" y="1447800"/>
            <a:ext cx="6867525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821F1-6073-4B9C-BB70-783E73B0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" y="2362201"/>
            <a:ext cx="8312314" cy="3581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4DC633-295D-4E00-8151-C3B28FA7066A}"/>
              </a:ext>
            </a:extLst>
          </p:cNvPr>
          <p:cNvSpPr/>
          <p:nvPr/>
        </p:nvSpPr>
        <p:spPr>
          <a:xfrm>
            <a:off x="628650" y="6076952"/>
            <a:ext cx="4961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https://doi.org/10.1046/j.1365-2036.2002.01371.x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Family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Family Medicine plays important role in following manner:</a:t>
            </a:r>
          </a:p>
          <a:p>
            <a:r>
              <a:rPr lang="en-US" sz="2800" dirty="0"/>
              <a:t>Diagnosis</a:t>
            </a:r>
          </a:p>
          <a:p>
            <a:endParaRPr lang="en-US" sz="2800" dirty="0"/>
          </a:p>
          <a:p>
            <a:r>
              <a:rPr lang="en-US" sz="2800" dirty="0"/>
              <a:t>Education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Dietary Guidance</a:t>
            </a:r>
          </a:p>
          <a:p>
            <a:endParaRPr lang="en-US" sz="2800" dirty="0"/>
          </a:p>
          <a:p>
            <a:r>
              <a:rPr lang="en-US" sz="2800" dirty="0"/>
              <a:t>Monitoring</a:t>
            </a:r>
          </a:p>
          <a:p>
            <a:endParaRPr lang="en-US" sz="2800" dirty="0"/>
          </a:p>
          <a:p>
            <a:r>
              <a:rPr lang="en-US" sz="2800" dirty="0"/>
              <a:t>Refer to Specialists </a:t>
            </a: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C495CC-FEC7-47BB-BEAF-A10A4C7D40E0}"/>
              </a:ext>
            </a:extLst>
          </p:cNvPr>
          <p:cNvSpPr txBox="1">
            <a:spLocks/>
          </p:cNvSpPr>
          <p:nvPr/>
        </p:nvSpPr>
        <p:spPr>
          <a:xfrm>
            <a:off x="0" y="55756"/>
            <a:ext cx="3200400" cy="40144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Spiral Integration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i="0" dirty="0">
                <a:solidFill>
                  <a:srgbClr val="0D0D0D"/>
                </a:solidFill>
                <a:effectLst/>
              </a:rPr>
              <a:t>AI plays a significant role by enhancing various aspects of mineral analysis, diagnosis, and treatment monitoring. 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Data Analysis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Diagnostic Support</a:t>
            </a:r>
            <a:endParaRPr lang="en-US" sz="2600" dirty="0">
              <a:solidFill>
                <a:srgbClr val="0D0D0D"/>
              </a:solidFill>
            </a:endParaRP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Predictive Modeling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Drug Development</a:t>
            </a:r>
            <a:endParaRPr lang="en-US" sz="2600" dirty="0">
              <a:solidFill>
                <a:srgbClr val="0D0D0D"/>
              </a:solidFill>
            </a:endParaRP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Personalized Medicine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Real-time Monitoring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Quality Control</a:t>
            </a:r>
            <a:endParaRPr lang="en-US" sz="2600" dirty="0">
              <a:solidFill>
                <a:srgbClr val="0D0D0D"/>
              </a:solidFill>
            </a:endParaRP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F54AD2F-E509-445C-B1D6-ED01459E263A}"/>
              </a:ext>
            </a:extLst>
          </p:cNvPr>
          <p:cNvSpPr txBox="1">
            <a:spLocks/>
          </p:cNvSpPr>
          <p:nvPr/>
        </p:nvSpPr>
        <p:spPr>
          <a:xfrm>
            <a:off x="0" y="55756"/>
            <a:ext cx="3200400" cy="40144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Spiral Integration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Bioethics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Health Impacts</a:t>
            </a:r>
          </a:p>
          <a:p>
            <a:r>
              <a:rPr lang="en-US" sz="2400" dirty="0"/>
              <a:t>Environmental Impact</a:t>
            </a:r>
          </a:p>
          <a:p>
            <a:r>
              <a:rPr lang="en-US" sz="2400" dirty="0"/>
              <a:t>Labor Rights</a:t>
            </a:r>
          </a:p>
          <a:p>
            <a:r>
              <a:rPr lang="en-US" sz="2400" dirty="0"/>
              <a:t>Resource Distribution</a:t>
            </a:r>
          </a:p>
          <a:p>
            <a:r>
              <a:rPr lang="en-US" sz="2400" dirty="0"/>
              <a:t>Climate Change</a:t>
            </a: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91EE81F-7D48-4C46-AE76-C4D437191BE0}"/>
              </a:ext>
            </a:extLst>
          </p:cNvPr>
          <p:cNvSpPr txBox="1">
            <a:spLocks/>
          </p:cNvSpPr>
          <p:nvPr/>
        </p:nvSpPr>
        <p:spPr>
          <a:xfrm>
            <a:off x="0" y="55756"/>
            <a:ext cx="3200400" cy="40144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Spiral Integration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References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Lippincott Illustrated Reviews: Biochemistry Chapter#29, page # 449.</a:t>
            </a:r>
          </a:p>
          <a:p>
            <a:r>
              <a:rPr lang="en-US" sz="2400" dirty="0"/>
              <a:t>Google Images.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10600" cy="76200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</a:rPr>
              <a:t>      </a:t>
            </a: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</a:rPr>
              <a:t>How To Access Digital Library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202124"/>
                </a:solidFill>
                <a:latin typeface="+mj-lt"/>
              </a:rPr>
              <a:t>Steps to Access HEC Digital Library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202124"/>
                </a:solidFill>
                <a:latin typeface="Calibri" panose="020F0502020204030204" charset="0"/>
              </a:rPr>
              <a:t>Go to the website of HEC National Digital Library.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202124"/>
                </a:solidFill>
                <a:latin typeface="Calibri" panose="020F0502020204030204" charset="0"/>
              </a:rPr>
              <a:t>On Home Page, click on the INSTITUTES.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202124"/>
                </a:solidFill>
                <a:latin typeface="Calibri" panose="020F0502020204030204" charset="0"/>
              </a:rPr>
              <a:t>A page will appear showing the universities from Public and Private Sector and other Institutes which have access to HEC National Digital Library HNDL.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202124"/>
                </a:solidFill>
                <a:latin typeface="Calibri" panose="020F0502020204030204" charset="0"/>
              </a:rPr>
              <a:t>Select your desired Institute.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A page will appear showing the resources of the institution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 Journals and Researches will appear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You can find a Journal by clicking on JOURNALS AND DATABASE and enter a keyword to search for your desired journal.</a:t>
            </a:r>
            <a:endParaRPr lang="en-US" sz="3200" dirty="0">
              <a:latin typeface="Calibri" panose="020F050202020403020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35C52-8D78-49D0-9E75-4C99EF91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083" y="2617239"/>
            <a:ext cx="1691787" cy="2199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C6021F-02BE-48C9-94D3-440ACA157286}"/>
              </a:ext>
            </a:extLst>
          </p:cNvPr>
          <p:cNvSpPr/>
          <p:nvPr/>
        </p:nvSpPr>
        <p:spPr>
          <a:xfrm>
            <a:off x="2337944" y="1752258"/>
            <a:ext cx="367440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33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Learning resources</a:t>
            </a: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85305-F311-42CF-9F5D-3EA38119809D}"/>
              </a:ext>
            </a:extLst>
          </p:cNvPr>
          <p:cNvSpPr/>
          <p:nvPr/>
        </p:nvSpPr>
        <p:spPr>
          <a:xfrm>
            <a:off x="795131" y="290514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8588" indent="-128588" defTabSz="514350">
              <a:lnSpc>
                <a:spcPct val="90000"/>
              </a:lnSpc>
              <a:spcBef>
                <a:spcPts val="563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Lippincott Illustrated Review, </a:t>
            </a:r>
          </a:p>
          <a:p>
            <a:pPr defTabSz="514350">
              <a:lnSpc>
                <a:spcPct val="90000"/>
              </a:lnSpc>
              <a:spcBef>
                <a:spcPts val="563"/>
              </a:spcBef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Biochemistry, (Eighth edition, </a:t>
            </a:r>
          </a:p>
          <a:p>
            <a:pPr defTabSz="514350">
              <a:lnSpc>
                <a:spcPct val="90000"/>
              </a:lnSpc>
              <a:spcBef>
                <a:spcPts val="563"/>
              </a:spcBef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chapter 29, Pages 403-404)</a:t>
            </a:r>
          </a:p>
          <a:p>
            <a:pPr marL="128588" indent="-128588" defTabSz="514350">
              <a:lnSpc>
                <a:spcPct val="90000"/>
              </a:lnSpc>
              <a:spcBef>
                <a:spcPts val="563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Related articles</a:t>
            </a:r>
          </a:p>
          <a:p>
            <a:pPr marL="128588" indent="-128588" defTabSz="514350">
              <a:lnSpc>
                <a:spcPct val="90000"/>
              </a:lnSpc>
              <a:spcBef>
                <a:spcPts val="563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1832360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26" name="Picture 2" descr="Image result for THAN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246" y="1676400"/>
            <a:ext cx="5632954" cy="355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762"/>
            <a:ext cx="828675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At the end of the lecture, Students will be able 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iron metabolism in body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regulation of transferrin and ferritin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Differentiate between  hemochromatosis and hemosiderosis</a:t>
            </a:r>
          </a:p>
          <a:p>
            <a:pPr marL="0" indent="0" algn="just">
              <a:buNone/>
            </a:pPr>
            <a:endParaRPr lang="en-US" sz="2800" dirty="0">
              <a:latin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Iron Overview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one of the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micronutrient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level is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50-175 µg/ dl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this occurs in the RBCs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as a constituent of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from food comes in two forms: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Non-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7FA00D1F-F9B6-47B8-B8A4-D2A0BE74208C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3409FFD7-984D-4DE4-BD65-E99F5009ACA4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18D0236-C1D5-48EB-8451-480068608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69" y="1295400"/>
            <a:ext cx="3738079" cy="1871661"/>
          </a:xfrm>
          <a:prstGeom prst="rect">
            <a:avLst/>
          </a:prstGeom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E1906F98-1E32-4FF3-8223-BDAAEC13EE2A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8EDD83-5015-4665-802F-0757D47D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16218"/>
            <a:ext cx="3738079" cy="18795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3A0FF4-800B-4232-AA98-24E98DFBC384}"/>
              </a:ext>
            </a:extLst>
          </p:cNvPr>
          <p:cNvSpPr/>
          <p:nvPr/>
        </p:nvSpPr>
        <p:spPr>
          <a:xfrm>
            <a:off x="1066800" y="4114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Hemoglobin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Myoglobin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Cytochromes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Xanthine oxidase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Catalase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Peroxidase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078330-9DAC-43A3-94EC-061F2473B8D3}"/>
              </a:ext>
            </a:extLst>
          </p:cNvPr>
          <p:cNvSpPr/>
          <p:nvPr/>
        </p:nvSpPr>
        <p:spPr>
          <a:xfrm>
            <a:off x="5562600" y="45302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Transferrin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Ferritin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Hemosiderin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5FDD723E-8A5E-4615-8825-704FE58780E4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BF32D9-F3A5-4B45-949C-C75E15663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4019550" cy="4352925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In the diet we ingest as </a:t>
            </a:r>
            <a:r>
              <a:rPr lang="en-US" sz="2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heme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and non </a:t>
            </a:r>
            <a:r>
              <a:rPr lang="en-US" sz="2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heme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iron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Different transport mechanism in intestine for both types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Body protects iron loss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1mg lost /day </a:t>
            </a:r>
            <a:r>
              <a:rPr lang="en-US" sz="2400" dirty="0">
                <a:cs typeface="Times New Roman" panose="02020603050405020304" pitchFamily="18" charset="0"/>
              </a:rPr>
              <a:t>in normal Adult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Absorption is 1mg/day </a:t>
            </a:r>
          </a:p>
          <a:p>
            <a:r>
              <a:rPr lang="en-US" sz="24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FB7E47-4E9B-4338-9C70-E01FF63E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1752600"/>
            <a:ext cx="4692484" cy="30361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+mn-lt"/>
              </a:rPr>
              <a:t>Sources of Iron</a:t>
            </a:r>
            <a:endParaRPr lang="en-US" sz="4000" dirty="0">
              <a:latin typeface="+mn-lt"/>
            </a:endParaRPr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F3504228-5246-465F-BC8E-B5B8CD62B5B9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BCB7C9-70DD-454A-8E4A-5F655B83A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 iron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59C564-65C6-48CE-81C7-E2ED1B1468A3}"/>
              </a:ext>
            </a:extLst>
          </p:cNvPr>
          <p:cNvSpPr/>
          <p:nvPr/>
        </p:nvSpPr>
        <p:spPr>
          <a:xfrm>
            <a:off x="5638800" y="1799499"/>
            <a:ext cx="325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Non-heme iron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CD795A-95D4-43B1-B7D7-8D1CC06B4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35" y="2743200"/>
            <a:ext cx="3869878" cy="2794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9D58-CC8A-4AB9-AD4C-21ED01D93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601" y="2743199"/>
            <a:ext cx="3869878" cy="27944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GIS - (2025) Template" id="{648899B7-B6B2-4513-87B4-71CEA5E2221E}" vid="{75E70D07-80E2-404D-BEB2-5A3D1E348A2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GIS - (2025) Template" id="{648899B7-B6B2-4513-87B4-71CEA5E2221E}" vid="{D6D3D166-50DC-44CB-9648-FE64210A09C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LGIS - (2025) Template</Template>
  <TotalTime>193</TotalTime>
  <Words>1673</Words>
  <Application>Microsoft Office PowerPoint</Application>
  <PresentationFormat>On-screen Show (4:3)</PresentationFormat>
  <Paragraphs>267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Segoe UI</vt:lpstr>
      <vt:lpstr>Times New Roman</vt:lpstr>
      <vt:lpstr>Wingdings</vt:lpstr>
      <vt:lpstr>Office Theme</vt:lpstr>
      <vt:lpstr>1_Office Theme</vt:lpstr>
      <vt:lpstr>PowerPoint Presentation</vt:lpstr>
      <vt:lpstr>MSK1 Module 1st Year MBBS(LGIS) Blood and Immunity Module  Iron, Transferrin and ferritin</vt:lpstr>
      <vt:lpstr>Motto, Vision, Dream</vt:lpstr>
      <vt:lpstr>PowerPoint Presentation</vt:lpstr>
      <vt:lpstr>PowerPoint Presentation</vt:lpstr>
      <vt:lpstr>Iron Overview</vt:lpstr>
      <vt:lpstr>PowerPoint Presentation</vt:lpstr>
      <vt:lpstr>PowerPoint Presentation</vt:lpstr>
      <vt:lpstr>Sources of Iron</vt:lpstr>
      <vt:lpstr>Sources of heme iron</vt:lpstr>
      <vt:lpstr>Sources of non-heme iron</vt:lpstr>
      <vt:lpstr>Absorption of Iron</vt:lpstr>
      <vt:lpstr>Absorption of Iron from gut</vt:lpstr>
      <vt:lpstr>Absorption of Iron from gut</vt:lpstr>
      <vt:lpstr>PowerPoint Presentation</vt:lpstr>
      <vt:lpstr>PowerPoint Presentation</vt:lpstr>
      <vt:lpstr>Hepcidin</vt:lpstr>
      <vt:lpstr>Absorption is tightly regulated at this stage</vt:lpstr>
      <vt:lpstr>Factors affecting iron absorption</vt:lpstr>
      <vt:lpstr>Transferrin</vt:lpstr>
      <vt:lpstr>PowerPoint Presentation</vt:lpstr>
      <vt:lpstr>PowerPoint Presentation</vt:lpstr>
      <vt:lpstr>PowerPoint Presentation</vt:lpstr>
      <vt:lpstr>Regulation of transferrin receptor (TFR) synthesis</vt:lpstr>
      <vt:lpstr>PowerPoint Presentation</vt:lpstr>
      <vt:lpstr>Ferritin</vt:lpstr>
      <vt:lpstr>PowerPoint Presentation</vt:lpstr>
      <vt:lpstr>Hemosiderin</vt:lpstr>
      <vt:lpstr>PowerPoint Presentation</vt:lpstr>
      <vt:lpstr>Functions or iron in body</vt:lpstr>
      <vt:lpstr>Clinical Integration  Iron deficiency anemia</vt:lpstr>
      <vt:lpstr>Clinical Integration  Histopathological Integration</vt:lpstr>
      <vt:lpstr>Clinical Integration</vt:lpstr>
      <vt:lpstr>Hemosiderosis vs Hemochromatosis </vt:lpstr>
      <vt:lpstr>Suggested Research Article</vt:lpstr>
      <vt:lpstr>Family Medicine</vt:lpstr>
      <vt:lpstr>Artificial Intelligence</vt:lpstr>
      <vt:lpstr>Bioethics</vt:lpstr>
      <vt:lpstr>References</vt:lpstr>
      <vt:lpstr>      How To Access Digital Library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Uzma Zafar</dc:creator>
  <cp:lastModifiedBy>Uzma Zafar</cp:lastModifiedBy>
  <cp:revision>101</cp:revision>
  <dcterms:created xsi:type="dcterms:W3CDTF">2025-02-19T18:36:09Z</dcterms:created>
  <dcterms:modified xsi:type="dcterms:W3CDTF">2025-03-20T05:58:54Z</dcterms:modified>
</cp:coreProperties>
</file>