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  <p:sldMasterId id="2147483749" r:id="rId3"/>
  </p:sldMasterIdLst>
  <p:notesMasterIdLst>
    <p:notesMasterId r:id="rId42"/>
  </p:notesMasterIdLst>
  <p:sldIdLst>
    <p:sldId id="318" r:id="rId4"/>
    <p:sldId id="317" r:id="rId5"/>
    <p:sldId id="297" r:id="rId6"/>
    <p:sldId id="296" r:id="rId7"/>
    <p:sldId id="258" r:id="rId8"/>
    <p:sldId id="594" r:id="rId9"/>
    <p:sldId id="614" r:id="rId10"/>
    <p:sldId id="615" r:id="rId11"/>
    <p:sldId id="616" r:id="rId12"/>
    <p:sldId id="617" r:id="rId13"/>
    <p:sldId id="618" r:id="rId14"/>
    <p:sldId id="619" r:id="rId15"/>
    <p:sldId id="620" r:id="rId16"/>
    <p:sldId id="625" r:id="rId17"/>
    <p:sldId id="626" r:id="rId18"/>
    <p:sldId id="624" r:id="rId19"/>
    <p:sldId id="622" r:id="rId20"/>
    <p:sldId id="642" r:id="rId21"/>
    <p:sldId id="635" r:id="rId22"/>
    <p:sldId id="628" r:id="rId23"/>
    <p:sldId id="629" r:id="rId24"/>
    <p:sldId id="630" r:id="rId25"/>
    <p:sldId id="631" r:id="rId26"/>
    <p:sldId id="632" r:id="rId27"/>
    <p:sldId id="633" r:id="rId28"/>
    <p:sldId id="636" r:id="rId29"/>
    <p:sldId id="643" r:id="rId30"/>
    <p:sldId id="644" r:id="rId31"/>
    <p:sldId id="591" r:id="rId32"/>
    <p:sldId id="634" r:id="rId33"/>
    <p:sldId id="274" r:id="rId34"/>
    <p:sldId id="308" r:id="rId35"/>
    <p:sldId id="288" r:id="rId36"/>
    <p:sldId id="289" r:id="rId37"/>
    <p:sldId id="319" r:id="rId38"/>
    <p:sldId id="314" r:id="rId39"/>
    <p:sldId id="315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67" autoAdjust="0"/>
  </p:normalViewPr>
  <p:slideViewPr>
    <p:cSldViewPr>
      <p:cViewPr varScale="1">
        <p:scale>
          <a:sx n="57" d="100"/>
          <a:sy n="57" d="100"/>
        </p:scale>
        <p:origin x="1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94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9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55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3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8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9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1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1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36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5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Sources of 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Milk and milk products are best sources (120 mg/dl of milk)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Egg yolk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Leafy vegetables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Hard drinking water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Some plants like spinach contain enough calcium but also contain oxalates and benzoates which make complexes with calcium and ↓ its absorption  from intestine.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Calcium is also ingested as Ca(OH)2 on Betel leaves i.e. paans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10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770E7719-7FF9-401F-B87C-2959B204B40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425"/>
            <a:ext cx="7886700" cy="1325563"/>
          </a:xfrm>
        </p:spPr>
        <p:txBody>
          <a:bodyPr/>
          <a:lstStyle/>
          <a:p>
            <a:pPr algn="ctr"/>
            <a:r>
              <a:rPr lang="en-US" sz="4000" b="1" dirty="0"/>
              <a:t>Daily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infants                            360mg/day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Growing children              800-1100mg/day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Adults                                  800-1200mg/day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 Pregnancy and lactation extra 400mg/day  						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11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59820131-3C9E-49C2-BA6E-092F7112E88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+mn-lt"/>
                <a:sym typeface="+mn-ea"/>
              </a:rPr>
              <a:t>Calcium is absorbed in inorganic form.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The absorption occurs mostly in proximal part of small intestine i.e. jejunum by Active transport.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  <a:sym typeface="+mn-ea"/>
            </a:endParaRPr>
          </a:p>
          <a:p>
            <a:pPr marL="0" indent="0">
              <a:buNone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Absorption occurs in two steps: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+mn-lt"/>
                <a:sym typeface="+mn-ea"/>
              </a:rPr>
              <a:t>Uptake of Ca++ at the mucosal pole. It may involve Ca++ -Specific channels or a carrier</a:t>
            </a:r>
            <a:endParaRPr lang="en-US" sz="2400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cs typeface="+mn-lt"/>
                <a:sym typeface="+mn-ea"/>
              </a:rPr>
              <a:t>Efflux occur at serosal pole of the intestinal epithelium. It involves Ca++ Mg++ ATPase at serosal membrane</a:t>
            </a:r>
            <a:endParaRPr lang="en-US" sz="2400" dirty="0"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+mn-lt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12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9A610801-4EC6-4968-8AF3-6C65B758662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Factors affecting 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1. </a:t>
            </a:r>
            <a:r>
              <a:rPr lang="en-US" sz="26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Calcitriol (vitamin D3) </a:t>
            </a:r>
            <a:endParaRPr lang="en-US" sz="26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665" dirty="0">
                <a:latin typeface="Calibri" panose="020F0502020204030204" charset="0"/>
                <a:cs typeface="Calibri" panose="020F0502020204030204" charset="0"/>
                <a:sym typeface="+mn-ea"/>
              </a:rPr>
              <a:t>This hormone/vitamin is synthesized in body by sunlight from 7- dehydrocholesterol present in skin</a:t>
            </a:r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665" dirty="0">
                <a:latin typeface="Calibri" panose="020F0502020204030204" charset="0"/>
                <a:cs typeface="Calibri" panose="020F0502020204030204" charset="0"/>
                <a:sym typeface="+mn-ea"/>
              </a:rPr>
              <a:t>It is required for the synthesis of specific transport protein responsible for active transport of Calcium in the proximal small intestine so it increases the absorption of Calcium.</a:t>
            </a:r>
          </a:p>
          <a:p>
            <a:pPr marL="0" indent="0">
              <a:buNone/>
            </a:pPr>
            <a:r>
              <a:rPr lang="en-US" sz="26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2. Parathyroid hormone -PTH </a:t>
            </a:r>
            <a:endParaRPr lang="en-US" sz="266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665" dirty="0">
                <a:latin typeface="Baskerville Old Face" panose="02020602080505020303" pitchFamily="18" charset="0"/>
                <a:sym typeface="+mn-ea"/>
              </a:rPr>
              <a:t>It increases the absorption of calcium</a:t>
            </a:r>
            <a:endParaRPr lang="en-US" sz="2665" dirty="0">
              <a:latin typeface="Baskerville Old Face" panose="02020602080505020303" pitchFamily="18" charset="0"/>
            </a:endParaRPr>
          </a:p>
          <a:p>
            <a:r>
              <a:rPr lang="en-US" sz="2665" dirty="0">
                <a:latin typeface="Baskerville Old Face" panose="02020602080505020303" pitchFamily="18" charset="0"/>
                <a:sym typeface="+mn-ea"/>
              </a:rPr>
              <a:t>It acts indirectly by increasing the activity of α-1 hydroxylase which is required for the activation of vitamin D3.</a:t>
            </a:r>
            <a:endParaRPr lang="en-US" sz="2665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665" dirty="0">
                <a:latin typeface="Baskerville Old Face" panose="02020602080505020303" pitchFamily="18" charset="0"/>
                <a:sym typeface="+mn-ea"/>
              </a:rPr>
              <a:t> </a:t>
            </a:r>
            <a:endParaRPr lang="en-US" sz="2665" dirty="0">
              <a:latin typeface="Baskerville Old Face" panose="02020602080505020303" pitchFamily="18" charset="0"/>
            </a:endParaRPr>
          </a:p>
          <a:p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sz="2665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sz="2665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13</a:t>
            </a:fld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09600" y="4495800"/>
            <a:ext cx="3736340" cy="949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en-US" sz="2400" b="1" dirty="0">
              <a:latin typeface="Baskerville Old Face" panose="02020602080505020303" pitchFamily="18" charset="0"/>
              <a:sym typeface="+mn-ea"/>
            </a:endParaRP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DADABDC0-CD57-42CC-B0FB-FAA382A26AF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ym typeface="+mn-ea"/>
              </a:rPr>
              <a:t>Factors affecting Absorption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3. Presence of anions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Oxalates, Carbonates, Sulfates , Phytates and Phosphates inhibit calcium absorption as they form insoluble Calcium salts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The Calcium soluble salts e.g. Calcium  salts of Chloride, Gluconate and Lactate are absorbed to a greater extent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4. Proteins in diet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They facilitate Calcium absorption as Amino acid salts of Calcium are more soluble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14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49A15BF1-13FC-47EB-88F7-74BF1127D1C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ym typeface="+mn-ea"/>
              </a:rPr>
              <a:t>Factors affecting Absorption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5.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Intestinal pH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If pH is acidic it favors Calcium absorption as calcium salts are more soluble in acidic medium 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Lactose in milk can form lactic acid and increases acidity of intestinal tract so facilitates Calcium absorption 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sym typeface="+mn-ea"/>
              </a:rPr>
              <a:t>6. Calcium deficiency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 Calcium deficiency increases Calcium absorption 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15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83724F3B-FA46-4791-85B9-762D4E3D465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22680"/>
          </a:xfrm>
        </p:spPr>
        <p:txBody>
          <a:bodyPr>
            <a:normAutofit fontScale="90000"/>
          </a:bodyPr>
          <a:lstStyle/>
          <a:p>
            <a:r>
              <a:rPr lang="en-US" sz="4445" b="1" dirty="0">
                <a:latin typeface="Baskerville Old Face" panose="02020602080505020303" pitchFamily="18" charset="0"/>
                <a:sym typeface="+mn-ea"/>
              </a:rPr>
              <a:t>Effect of parathyroid hormone on serum calcium (Ca 2+ ). PO4 3– = phosphate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95" y="2381250"/>
            <a:ext cx="6616065" cy="37376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16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AFC18D4-15C7-4ABB-8494-759802308145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Effect of Calcitriol on Serum Calcium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423150" cy="43135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C160B9EF-6620-4F4C-A951-5D43DCBF3DB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8229600" cy="70802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Cont</a:t>
            </a:r>
            <a:r>
              <a:rPr lang="en-US" dirty="0">
                <a:solidFill>
                  <a:schemeClr val="accent4"/>
                </a:solidFill>
              </a:rPr>
              <a:t>….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477001"/>
          </a:xfrm>
          <a:prstGeom prst="rect">
            <a:avLst/>
          </a:prstGeom>
        </p:spPr>
      </p:pic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0EF076EE-799F-4C0F-BFBB-0A102C609BB0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About 30% of calcium taken in diet is absorbed from intestine and 70% is excreted in faeces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Urinary daily excretion is 240 mg/day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A small amount is excreted in sweat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19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D665DEBB-90C5-4B91-A508-170AC99666D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br>
              <a:rPr lang="en-US" sz="4000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MSK1 Module</a:t>
            </a:r>
            <a:br>
              <a:rPr lang="en-US" u="sng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1</a:t>
            </a:r>
            <a:r>
              <a:rPr lang="en-US" baseline="30000" dirty="0">
                <a:cs typeface="Times New Roman" pitchFamily="18" charset="0"/>
              </a:rPr>
              <a:t>st</a:t>
            </a:r>
            <a:r>
              <a:rPr lang="en-US" dirty="0">
                <a:cs typeface="Times New Roman" pitchFamily="18" charset="0"/>
              </a:rPr>
              <a:t> Year MBBS(LGIS)</a:t>
            </a:r>
            <a:br>
              <a:rPr lang="en-US" u="sng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Classification Of 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30113B-0F83-4FF5-9499-14E9A1CB5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67863"/>
            <a:ext cx="3124199" cy="1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It is a macro mineral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Total body phosphorous      700 grams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85% in skeleton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10%  in muscles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05% in others 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b="1" dirty="0">
                <a:latin typeface="Baskerville Old Face" panose="02020602080505020303" pitchFamily="18" charset="0"/>
                <a:sym typeface="+mn-ea"/>
              </a:rPr>
              <a:t>Normal levels</a:t>
            </a:r>
            <a:endParaRPr lang="en-US" sz="24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Whole blood level     48 mg /dl  as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Inorganic phosphate esters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Lipid  phosphorous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20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8608579F-DBF2-41D0-A1E4-60AD0B9F27B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RBC contain more phosphorous than plasma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RBC contain much more organic phosphate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Inorganic phosphorus is equally distributed in cells and plasma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Plasma inorganic phosphorous level 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Adults                      3- 4.5 mg/dl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Children                   4-7    mg/dl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21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A56FD7F-4499-4B0F-BC02-A7396F6DCCF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inorganic phosphorous  (Pi)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Occurs in 2 forms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H2PO4-1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Baskerville Old Face" panose="02020602080505020303" pitchFamily="18" charset="0"/>
                <a:sym typeface="+mn-ea"/>
              </a:rPr>
              <a:t>HPO 4-2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Pi level is decreased in Rickets and hyperparathyroidism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Plasma Pi level is increased in Renal failure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Serum Pi determination should be done in fasting state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22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15A509DF-8D04-4752-B85E-571F4D6736F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Present along with Ca++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Milk   93 mg %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Beans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Cereals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Egg yolk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Meat </a:t>
            </a: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Nuts</a:t>
            </a:r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23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6494182-722E-4A24-97D4-A0B052899212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5000" lnSpcReduction="20000"/>
          </a:bodyPr>
          <a:lstStyle/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Absorbed in inorganic form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Absorbed by an Active energy dependent process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About 2/3 of ingested Phosphorous is absorbed</a:t>
            </a: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An optimum Ca: P ratio is helpful in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Excess of one decreases the absorption of both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-</a:t>
            </a:r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  Excess of Aluminum and intake of unabsorbable antacids decreases its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Tx/>
              <a:buChar char="-"/>
            </a:pPr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Excess of iron salts also interfere with its absorption due to formation of insoluble ferric phosphate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4000" dirty="0">
                <a:latin typeface="Calibri" panose="020F0502020204030204" charset="0"/>
                <a:cs typeface="Calibri" panose="020F0502020204030204" charset="0"/>
                <a:sym typeface="+mn-ea"/>
              </a:rPr>
              <a:t>Vitamin D and lowered intestinal pH favors its absorption</a:t>
            </a:r>
            <a:endParaRPr lang="en-US" sz="40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dirty="0">
                <a:latin typeface="Baskerville Old Face" panose="02020602080505020303" pitchFamily="18" charset="0"/>
                <a:sym typeface="+mn-ea"/>
              </a:rPr>
              <a:t> </a:t>
            </a:r>
            <a:endParaRPr lang="en-US" dirty="0">
              <a:latin typeface="Baskerville Old Face" panose="02020602080505020303" pitchFamily="18" charset="0"/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24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DB6D5F5-D34D-4FE5-B0BD-6F484F0649F8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Excretion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endParaRPr lang="en-US" sz="2400" dirty="0"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Mainly by kidney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Unabsorbed phosphorous is excreted in faeces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4008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/>
                </a:solidFill>
                <a:sym typeface="+mn-ea"/>
              </a:rPr>
              <a:t>core concept</a:t>
            </a:r>
            <a:endParaRPr lang="en-US">
              <a:solidFill>
                <a:schemeClr val="accent4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25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612960BF-F04F-44D2-86EA-D15AEB2E2EE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Daily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Age    </a:t>
            </a:r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                          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mg/day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0 -1year                              300 – 500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1-10                                         800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11-24        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25-onwards                           800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Pregnancy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400" dirty="0">
                <a:latin typeface="Calibri" panose="020F0502020204030204" charset="0"/>
                <a:cs typeface="Calibri" panose="020F0502020204030204" charset="0"/>
                <a:sym typeface="+mn-ea"/>
              </a:rPr>
              <a:t>Lactation                               1200</a:t>
            </a:r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24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62DB1B2D-F2B2-462B-889F-E08EB2634C13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Sodium, chloride, and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/>
              <a:t>These </a:t>
            </a:r>
            <a:r>
              <a:rPr lang="en-US" sz="2400" dirty="0" err="1"/>
              <a:t>macrominerals</a:t>
            </a:r>
            <a:r>
              <a:rPr lang="en-US" sz="2400" dirty="0"/>
              <a:t> maintain water balance, osmotic equilibrium, acid–base balance (pH), and the electrical gradients across cell membranes that are essential for the functioning of neurons and myocytes.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b="1" dirty="0"/>
              <a:t>Sodium and chloride</a:t>
            </a:r>
            <a:r>
              <a:rPr lang="en-US" sz="2400" dirty="0"/>
              <a:t>: Na+ and Cl− are primarily extracellular electrolytes.</a:t>
            </a:r>
          </a:p>
          <a:p>
            <a:pPr algn="just"/>
            <a:r>
              <a:rPr lang="en-US" sz="2400" dirty="0"/>
              <a:t> They are readily absorbed from foods containing salt (NaCl), much of which comes from processed foods. </a:t>
            </a:r>
          </a:p>
          <a:p>
            <a:pPr algn="just"/>
            <a:r>
              <a:rPr lang="en-US" sz="2400" dirty="0"/>
              <a:t>(Note: Na+ is required for the intestinal absorption [and renal reabsorption] of glucose and </a:t>
            </a:r>
            <a:r>
              <a:rPr lang="en-US" sz="2400" dirty="0" err="1"/>
              <a:t>galactos</a:t>
            </a:r>
            <a:r>
              <a:rPr lang="en-US" sz="2400" dirty="0"/>
              <a:t> and free amino acids by Na+ -linked transporters. Cl− is used to form hydrochloric acid required for digestion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AC4AFF78-CCE8-4505-A243-7DFF2AC26759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Sodium, chloride, and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2. Potassium</a:t>
            </a:r>
          </a:p>
          <a:p>
            <a:pPr algn="just"/>
            <a:r>
              <a:rPr lang="en-US" sz="2400" dirty="0"/>
              <a:t>In contrast to Na+ , K + is primarily an intracellular electrolyte. </a:t>
            </a:r>
          </a:p>
          <a:p>
            <a:pPr algn="just"/>
            <a:r>
              <a:rPr lang="en-US" sz="2400" dirty="0"/>
              <a:t>The concentration differential of Na+ and K+ across the cell membrane is maintained by the Na+ /K+ ATPase</a:t>
            </a:r>
          </a:p>
          <a:p>
            <a:pPr algn="just"/>
            <a:r>
              <a:rPr lang="en-US" sz="2400" dirty="0"/>
              <a:t>In contrast to Na+ and Cl− , K+ (like Mg2+) is </a:t>
            </a:r>
            <a:r>
              <a:rPr lang="en-US" sz="2400" dirty="0" err="1"/>
              <a:t>underingested</a:t>
            </a:r>
            <a:r>
              <a:rPr lang="en-US" sz="2400" dirty="0"/>
              <a:t> in Western diets because its primary sources, fruits and vegetables, are </a:t>
            </a:r>
            <a:r>
              <a:rPr lang="en-US" sz="2400" dirty="0" err="1"/>
              <a:t>underingested</a:t>
            </a:r>
            <a:r>
              <a:rPr lang="en-US" sz="2400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92" y="1828800"/>
            <a:ext cx="33147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5109275"/>
            <a:ext cx="3314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Na+ /K+ ATPase. Na+ = sodium; K+ = potassium; ADP = adenosine diphosphate; Pi = phosphate.</a:t>
            </a:r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E3693AC5-13A6-477B-A764-A2F38212A17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/>
              <a:t>Functions of Calcium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Bone Health</a:t>
            </a:r>
          </a:p>
          <a:p>
            <a:r>
              <a:rPr lang="en-US" sz="2400" dirty="0"/>
              <a:t>Electrolyte Balance</a:t>
            </a:r>
          </a:p>
          <a:p>
            <a:r>
              <a:rPr lang="en-US" sz="2400" dirty="0"/>
              <a:t>Blood Health</a:t>
            </a:r>
          </a:p>
          <a:p>
            <a:r>
              <a:rPr lang="en-US" sz="2400" dirty="0"/>
              <a:t>Energy Production</a:t>
            </a:r>
          </a:p>
          <a:p>
            <a:r>
              <a:rPr lang="en-US" sz="2400" dirty="0"/>
              <a:t>Nerve Function</a:t>
            </a:r>
          </a:p>
          <a:p>
            <a:r>
              <a:rPr lang="en-US" sz="2400" dirty="0"/>
              <a:t>Enzyme Activation</a:t>
            </a:r>
          </a:p>
          <a:p>
            <a:r>
              <a:rPr lang="en-US" sz="2400" dirty="0"/>
              <a:t>Immune Function</a:t>
            </a:r>
          </a:p>
          <a:p>
            <a:r>
              <a:rPr lang="en-US" sz="2400" dirty="0"/>
              <a:t>Thyroid Function</a:t>
            </a:r>
          </a:p>
          <a:p>
            <a:r>
              <a:rPr lang="en-US" sz="2400" dirty="0"/>
              <a:t>Blood Pressure Regulation</a:t>
            </a:r>
          </a:p>
          <a:p>
            <a:r>
              <a:rPr lang="en-US" sz="2400" dirty="0"/>
              <a:t>Antioxidant Defense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501650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73D78B93-7DF1-4C4A-BBA9-6869055122B0}"/>
              </a:ext>
            </a:extLst>
          </p:cNvPr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Function of 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Participate in the formation of bones and teeth.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Inorganic part of bones is 3Ca3 (PO4)2 Ca (OH)2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Carbonate is adsorbed on it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2. Important constituent of high energy compounds.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ATP,  GTP, CTP,  UTP,  TTP , Creatine PO4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3. Important constituent of nucleic acids both DNA and RNA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4. Important constituent of phospholipids like lecithin, cephalin, plasmalogens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5. Important constituent of cell membrane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6. PO4 is most abundant anion present with in tissue cells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343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30</a:t>
            </a:fld>
            <a:endParaRPr lang="en-US"/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12D926C9-FFE8-4A4A-B6E9-E91FF656EC0C}"/>
              </a:ext>
            </a:extLst>
          </p:cNvPr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Hypercalcemia</a:t>
            </a:r>
            <a:endParaRPr lang="en-US" sz="40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15AA1C9-059D-4571-8CBA-C5C636982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1702435"/>
            <a:ext cx="6965315" cy="39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Family Medicine 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Family Medicine plays important role in following manner:</a:t>
            </a:r>
          </a:p>
          <a:p>
            <a:r>
              <a:rPr lang="en-US" sz="3200" dirty="0"/>
              <a:t>Diagnosis</a:t>
            </a:r>
          </a:p>
          <a:p>
            <a:endParaRPr lang="en-US" sz="3200" dirty="0"/>
          </a:p>
          <a:p>
            <a:r>
              <a:rPr lang="en-US" sz="3200" dirty="0"/>
              <a:t>Education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r>
              <a:rPr lang="en-US" sz="3200" dirty="0"/>
              <a:t>Dietary Guidance</a:t>
            </a:r>
          </a:p>
          <a:p>
            <a:endParaRPr lang="en-US" sz="3200" dirty="0"/>
          </a:p>
          <a:p>
            <a:r>
              <a:rPr lang="en-US" sz="3200" dirty="0"/>
              <a:t>Monitoring</a:t>
            </a:r>
          </a:p>
          <a:p>
            <a:endParaRPr lang="en-US" sz="3200" dirty="0"/>
          </a:p>
          <a:p>
            <a:r>
              <a:rPr lang="en-US" sz="3200" dirty="0"/>
              <a:t>Refer to Specialists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(The Disease)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09888-C6FB-485C-9C9E-472B2821046D}"/>
              </a:ext>
            </a:extLst>
          </p:cNvPr>
          <p:cNvSpPr/>
          <p:nvPr/>
        </p:nvSpPr>
        <p:spPr>
          <a:xfrm>
            <a:off x="457200" y="1720840"/>
            <a:ext cx="464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Link:</a:t>
            </a:r>
          </a:p>
          <a:p>
            <a:r>
              <a:rPr lang="en-US" sz="2400" dirty="0"/>
              <a:t>https://www.frontiersin.org/articles/10.3389/fcell.2020.576110/full</a:t>
            </a:r>
            <a:endParaRPr lang="en-US" sz="2400" b="1" dirty="0"/>
          </a:p>
          <a:p>
            <a:r>
              <a:rPr lang="en-US" sz="2400" b="1" dirty="0"/>
              <a:t>Journal Name:</a:t>
            </a:r>
          </a:p>
          <a:p>
            <a:r>
              <a:rPr lang="en-US" sz="2400" dirty="0"/>
              <a:t>frontiers</a:t>
            </a:r>
          </a:p>
          <a:p>
            <a:r>
              <a:rPr lang="en-US" sz="2400" b="1" dirty="0"/>
              <a:t>Title: </a:t>
            </a:r>
          </a:p>
          <a:p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Disorders of Calcium and Phosphorus Metabolism and the Proteomics/Metabolomics-Based Research</a:t>
            </a:r>
          </a:p>
          <a:p>
            <a:r>
              <a:rPr lang="en-US" sz="2400" b="1" dirty="0"/>
              <a:t>Author Name:</a:t>
            </a:r>
          </a:p>
          <a:p>
            <a:r>
              <a:rPr lang="en-US" sz="2400" dirty="0" err="1"/>
              <a:t>Meiheng</a:t>
            </a:r>
            <a:r>
              <a:rPr lang="en-US" sz="2400" dirty="0"/>
              <a:t> Sun</a:t>
            </a:r>
          </a:p>
          <a:p>
            <a:endParaRPr lang="en-US" dirty="0"/>
          </a:p>
        </p:txBody>
      </p:sp>
      <p:pic>
        <p:nvPicPr>
          <p:cNvPr id="8" name="Content Placeholder 7" descr="abstract">
            <a:extLst>
              <a:ext uri="{FF2B5EF4-FFF2-40B4-BE49-F238E27FC236}">
                <a16:creationId xmlns:a16="http://schemas.microsoft.com/office/drawing/2014/main" id="{0E56FF61-4971-4DE5-AA6B-16DD996BB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762000"/>
            <a:ext cx="3657600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Tex</a:t>
            </a:r>
            <a:r>
              <a:rPr lang="en-GB" sz="2800" dirty="0"/>
              <a:t>tb</a:t>
            </a:r>
            <a:r>
              <a:rPr lang="en-US" sz="2800" dirty="0" err="1"/>
              <a:t>ook</a:t>
            </a:r>
            <a:r>
              <a:rPr lang="en-US" sz="2800" dirty="0"/>
              <a:t> of Biochemistry, Lippincott 8</a:t>
            </a:r>
            <a:r>
              <a:rPr lang="en-US" sz="2800" baseline="30000" dirty="0"/>
              <a:t>th</a:t>
            </a:r>
            <a:r>
              <a:rPr lang="en-US" sz="2800" dirty="0"/>
              <a:t> edition</a:t>
            </a:r>
            <a:r>
              <a:rPr lang="en-GB" sz="2800" dirty="0"/>
              <a:t>, chapter no.</a:t>
            </a:r>
            <a:r>
              <a:rPr lang="en-US" altLang="en-GB" sz="2800" dirty="0"/>
              <a:t>29</a:t>
            </a:r>
            <a:r>
              <a:rPr lang="en-GB" sz="2800" dirty="0"/>
              <a:t> , page no.</a:t>
            </a:r>
            <a:r>
              <a:rPr lang="en-US" altLang="en-GB" sz="2800" dirty="0"/>
              <a:t>446</a:t>
            </a:r>
            <a:r>
              <a:rPr lang="en-GB" sz="2800" dirty="0"/>
              <a:t>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askerville Old Face" panose="02020602080505020303" pitchFamily="18" charset="0"/>
                <a:sym typeface="+mn-ea"/>
              </a:rPr>
              <a:t>Classify the minerals into macro and micro minerals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askerville Old Face" panose="02020602080505020303" pitchFamily="18" charset="0"/>
                <a:sym typeface="+mn-ea"/>
              </a:rPr>
              <a:t>Describe the sources and the process of absorption and excretion of the minerals i.e. Calcium and Phosphorus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askerville Old Face" panose="02020602080505020303" pitchFamily="18" charset="0"/>
                <a:sym typeface="+mn-ea"/>
              </a:rPr>
              <a:t> Explain the factors affecting the regulation of Calcium and Phosphorus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marL="0" indent="0">
              <a:buFont typeface="+mj-lt"/>
              <a:buNone/>
            </a:pPr>
            <a:r>
              <a:rPr lang="en-US" sz="2800" dirty="0"/>
              <a:t> </a:t>
            </a:r>
          </a:p>
          <a:p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Baskerville Old Face" panose="02020602080505020303" pitchFamily="18" charset="0"/>
              <a:sym typeface="+mn-ea"/>
            </a:endParaRPr>
          </a:p>
          <a:p>
            <a:endParaRPr lang="en-US" sz="2400" dirty="0">
              <a:latin typeface="Baskerville Old Face" panose="02020602080505020303" pitchFamily="18" charset="0"/>
              <a:sym typeface="+mn-ea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Minerals are inorganic in nature.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They are essential for vital processes.</a:t>
            </a:r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  <a:sym typeface="+mn-ea"/>
              </a:rPr>
              <a:t>These are about 29 in number.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45D80-F0F1-4E2E-9B00-FF9C2EB64D8F}"/>
              </a:ext>
            </a:extLst>
          </p:cNvPr>
          <p:cNvGrpSpPr/>
          <p:nvPr/>
        </p:nvGrpSpPr>
        <p:grpSpPr>
          <a:xfrm>
            <a:off x="0" y="0"/>
            <a:ext cx="2514600" cy="480241"/>
            <a:chOff x="0" y="34747"/>
            <a:chExt cx="2783536" cy="480241"/>
          </a:xfrm>
          <a:scene3d>
            <a:camera prst="orthographicFront"/>
            <a:lightRig rig="flat" dir="t"/>
          </a:scene3d>
        </p:grpSpPr>
        <p:sp>
          <p:nvSpPr>
            <p:cNvPr id="9" name="Round Same Side Corner Rectangle 4">
              <a:extLst>
                <a:ext uri="{FF2B5EF4-FFF2-40B4-BE49-F238E27FC236}">
                  <a16:creationId xmlns:a16="http://schemas.microsoft.com/office/drawing/2014/main" id="{094AE0E2-BDFF-497E-AC58-083C14FB3617}"/>
                </a:ext>
              </a:extLst>
            </p:cNvPr>
            <p:cNvSpPr/>
            <p:nvPr/>
          </p:nvSpPr>
          <p:spPr>
            <a:xfrm>
              <a:off x="0" y="34747"/>
              <a:ext cx="2783536" cy="480241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chemeClr val="bg1"/>
            </a:solidFill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 Same Side Corner Rectangle 4">
              <a:extLst>
                <a:ext uri="{FF2B5EF4-FFF2-40B4-BE49-F238E27FC236}">
                  <a16:creationId xmlns:a16="http://schemas.microsoft.com/office/drawing/2014/main" id="{E4DB72FB-FAFB-4E77-A6CB-2461EAE0DB08}"/>
                </a:ext>
              </a:extLst>
            </p:cNvPr>
            <p:cNvSpPr/>
            <p:nvPr/>
          </p:nvSpPr>
          <p:spPr>
            <a:xfrm>
              <a:off x="23448" y="58195"/>
              <a:ext cx="2736640" cy="45679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1" kern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r>
                <a:rPr lang="en-GB" sz="2300" b="1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3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Knowledge</a:t>
              </a:r>
              <a:endParaRPr lang="en-GB" sz="23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Classification of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Minerals can be classified as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Macro minerals</a:t>
            </a:r>
            <a:endParaRPr lang="en-US" sz="2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&gt; 100 mg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It forms 60-80 % of body’s inorganic material e.g. Calcium, Phosphorous, Magnesium, Sodium, Potassium, Chloride, Sulfur.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Micro minerals</a:t>
            </a:r>
            <a:endParaRPr lang="en-US" sz="2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Daily requirement &lt; 100 mg, also known as </a:t>
            </a:r>
            <a:r>
              <a:rPr lang="en-US" sz="2300" b="1" dirty="0">
                <a:latin typeface="Calibri" panose="020F0502020204030204" charset="0"/>
                <a:cs typeface="Calibri" panose="020F0502020204030204" charset="0"/>
                <a:sym typeface="+mn-ea"/>
              </a:rPr>
              <a:t>Trace elements</a:t>
            </a:r>
            <a:endParaRPr lang="en-US" sz="2300" b="1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Micro minerals are divided into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Essential trace elements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Additional trace elements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pPr marL="457200" indent="-457200">
              <a:buAutoNum type="arabicPeriod"/>
            </a:pPr>
            <a:r>
              <a:rPr lang="en-US" sz="2300" dirty="0">
                <a:latin typeface="Calibri" panose="020F0502020204030204" charset="0"/>
                <a:cs typeface="Calibri" panose="020F0502020204030204" charset="0"/>
                <a:sym typeface="+mn-ea"/>
              </a:rPr>
              <a:t>Toxic trace elements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  <a:p>
            <a:endParaRPr lang="en-US" sz="1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7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3FADA82C-E105-4C2B-934C-60508C8C63DB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Classification of Microminerals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Micro minerals are divided into:</a:t>
            </a:r>
            <a:endParaRPr lang="en-US" sz="3430" b="1" u="sng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Essential trace elements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Deficiency leads to serious disorders Cu, Mo, Mn , Zn, Co, Fl, Se, Fe, I, Cr 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Additional trace elements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Exact role is not clear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No deficiency effects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Cd, Ni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43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Toxic trace elements </a:t>
            </a:r>
            <a:endParaRPr lang="en-US" sz="343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Produce bad effects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30" dirty="0">
                <a:latin typeface="Calibri" panose="020F0502020204030204" charset="0"/>
                <a:cs typeface="Calibri" panose="020F0502020204030204" charset="0"/>
                <a:sym typeface="+mn-ea"/>
              </a:rPr>
              <a:t>Enter the body through dirty air, water and food as, Pb, CN, Hg </a:t>
            </a:r>
            <a:endParaRPr lang="en-US" sz="3430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8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DF575751-B318-46A2-8898-D5E261ADA95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Introduction</a:t>
            </a:r>
            <a:r>
              <a:rPr lang="en-US" sz="2400" dirty="0">
                <a:cs typeface="+mn-lt"/>
                <a:sym typeface="+mn-ea"/>
              </a:rPr>
              <a:t>: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Calcium is a macro mineral.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Daily requirement  &gt; 100 mg/day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is the most abundant mineral </a:t>
            </a:r>
            <a:endParaRPr lang="en-US" sz="2400" dirty="0">
              <a:cs typeface="+mn-lt"/>
            </a:endParaRPr>
          </a:p>
          <a:p>
            <a:r>
              <a:rPr lang="en-US" sz="2400" dirty="0">
                <a:cs typeface="+mn-lt"/>
                <a:sym typeface="+mn-ea"/>
              </a:rPr>
              <a:t>It takes part in structural formation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Total body calcium: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1-1.4kg, 1-2% of body weight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(99% is present in bones and teeth)</a:t>
            </a:r>
            <a:endParaRPr lang="en-US" sz="2400" dirty="0"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cs typeface="+mn-lt"/>
                <a:sym typeface="+mn-ea"/>
              </a:rPr>
              <a:t>(1% is present in remaining parts of the body)</a:t>
            </a:r>
            <a:endParaRPr lang="en-US" sz="2400" dirty="0">
              <a:cs typeface="+mn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lt"/>
                <a:sym typeface="+mn-ea"/>
              </a:rPr>
              <a:t>Normal Plasma Calcium level: </a:t>
            </a:r>
            <a:r>
              <a:rPr lang="en-US" sz="2400" dirty="0">
                <a:cs typeface="+mn-lt"/>
                <a:sym typeface="+mn-ea"/>
              </a:rPr>
              <a:t>9-11 mg/dl</a:t>
            </a:r>
            <a:endParaRPr lang="en-US" sz="2400" dirty="0">
              <a:cs typeface="+mn-lt"/>
            </a:endParaRPr>
          </a:p>
          <a:p>
            <a:endParaRPr lang="en-US" sz="2400" dirty="0">
              <a:cs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t>9</a:t>
            </a:fld>
            <a:endParaRPr lang="en-US"/>
          </a:p>
        </p:txBody>
      </p:sp>
      <p:sp>
        <p:nvSpPr>
          <p:cNvPr id="6" name="Round Same Side Corner Rectangle 4">
            <a:extLst>
              <a:ext uri="{FF2B5EF4-FFF2-40B4-BE49-F238E27FC236}">
                <a16:creationId xmlns:a16="http://schemas.microsoft.com/office/drawing/2014/main" id="{CB75127E-5EDA-4AB8-A5F7-0475C3DE33B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93</TotalTime>
  <Words>1793</Words>
  <Application>Microsoft Office PowerPoint</Application>
  <PresentationFormat>On-screen Show (4:3)</PresentationFormat>
  <Paragraphs>310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Baskerville Old Face</vt:lpstr>
      <vt:lpstr>Calibri</vt:lpstr>
      <vt:lpstr>Calibri Light</vt:lpstr>
      <vt:lpstr>Cambria</vt:lpstr>
      <vt:lpstr>Segoe UI</vt:lpstr>
      <vt:lpstr>Times New Roman</vt:lpstr>
      <vt:lpstr>Office Theme</vt:lpstr>
      <vt:lpstr>1_Office Theme</vt:lpstr>
      <vt:lpstr>2_Office Theme</vt:lpstr>
      <vt:lpstr>PowerPoint Presentation</vt:lpstr>
      <vt:lpstr>   MSK1 Module 1st Year MBBS(LGIS) Classification Of Minerals</vt:lpstr>
      <vt:lpstr>Motto, Vision, Dream</vt:lpstr>
      <vt:lpstr>PowerPoint Presentation</vt:lpstr>
      <vt:lpstr>PowerPoint Presentation</vt:lpstr>
      <vt:lpstr>Minerals</vt:lpstr>
      <vt:lpstr>Classification of Minerals</vt:lpstr>
      <vt:lpstr>Classification of Microminerals</vt:lpstr>
      <vt:lpstr>Calcium</vt:lpstr>
      <vt:lpstr>Sources of Calcium</vt:lpstr>
      <vt:lpstr>Daily Requirement</vt:lpstr>
      <vt:lpstr>Absorption</vt:lpstr>
      <vt:lpstr>Factors affecting Absorption</vt:lpstr>
      <vt:lpstr>Factors affecting Absorption</vt:lpstr>
      <vt:lpstr>Factors affecting Absorption</vt:lpstr>
      <vt:lpstr>Effect of parathyroid hormone on serum calcium (Ca 2+ ). PO4 3– = phosphate</vt:lpstr>
      <vt:lpstr>Effect of Calcitriol on Serum Calcium</vt:lpstr>
      <vt:lpstr>Cont….</vt:lpstr>
      <vt:lpstr>Excretion</vt:lpstr>
      <vt:lpstr>Phosphorus</vt:lpstr>
      <vt:lpstr>Phosphorus</vt:lpstr>
      <vt:lpstr>Phosphorus</vt:lpstr>
      <vt:lpstr>Sources</vt:lpstr>
      <vt:lpstr>Absorption</vt:lpstr>
      <vt:lpstr>Excretion</vt:lpstr>
      <vt:lpstr>Daily Requirement</vt:lpstr>
      <vt:lpstr>Sodium, chloride, and potassium </vt:lpstr>
      <vt:lpstr>Sodium, chloride, and potassium </vt:lpstr>
      <vt:lpstr> Functions of Calcium</vt:lpstr>
      <vt:lpstr>Function of Phosphorus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11</cp:revision>
  <dcterms:created xsi:type="dcterms:W3CDTF">2025-02-08T12:43:41Z</dcterms:created>
  <dcterms:modified xsi:type="dcterms:W3CDTF">2025-03-20T05:57:48Z</dcterms:modified>
</cp:coreProperties>
</file>