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43"/>
  </p:notesMasterIdLst>
  <p:sldIdLst>
    <p:sldId id="268" r:id="rId2"/>
    <p:sldId id="288" r:id="rId3"/>
    <p:sldId id="289" r:id="rId4"/>
    <p:sldId id="290" r:id="rId5"/>
    <p:sldId id="311" r:id="rId6"/>
    <p:sldId id="257" r:id="rId7"/>
    <p:sldId id="361" r:id="rId8"/>
    <p:sldId id="270" r:id="rId9"/>
    <p:sldId id="373" r:id="rId10"/>
    <p:sldId id="324" r:id="rId11"/>
    <p:sldId id="325" r:id="rId12"/>
    <p:sldId id="282" r:id="rId13"/>
    <p:sldId id="326" r:id="rId14"/>
    <p:sldId id="327" r:id="rId15"/>
    <p:sldId id="313" r:id="rId16"/>
    <p:sldId id="328" r:id="rId17"/>
    <p:sldId id="330" r:id="rId18"/>
    <p:sldId id="370" r:id="rId19"/>
    <p:sldId id="371" r:id="rId20"/>
    <p:sldId id="331" r:id="rId21"/>
    <p:sldId id="297" r:id="rId22"/>
    <p:sldId id="372" r:id="rId23"/>
    <p:sldId id="334" r:id="rId24"/>
    <p:sldId id="303" r:id="rId25"/>
    <p:sldId id="306" r:id="rId26"/>
    <p:sldId id="351" r:id="rId27"/>
    <p:sldId id="352" r:id="rId28"/>
    <p:sldId id="310" r:id="rId29"/>
    <p:sldId id="353" r:id="rId30"/>
    <p:sldId id="317" r:id="rId31"/>
    <p:sldId id="355" r:id="rId32"/>
    <p:sldId id="356" r:id="rId33"/>
    <p:sldId id="357" r:id="rId34"/>
    <p:sldId id="358" r:id="rId35"/>
    <p:sldId id="359" r:id="rId36"/>
    <p:sldId id="360" r:id="rId37"/>
    <p:sldId id="362" r:id="rId38"/>
    <p:sldId id="566" r:id="rId39"/>
    <p:sldId id="458" r:id="rId40"/>
    <p:sldId id="485" r:id="rId41"/>
    <p:sldId id="35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57" d="100"/>
          <a:sy n="57" d="100"/>
        </p:scale>
        <p:origin x="146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4A8BA703-DA39-4EC5-A79B-1BDD8AB885FE}" type="presOf" srcId="{663C1E13-76F9-4B70-A2F2-CA23180743CE}" destId="{4822A78E-EAEC-401F-941A-3A84E13E2357}" srcOrd="2" destOrd="0" presId="urn:microsoft.com/office/officeart/2005/8/layout/gear1#1"/>
    <dgm:cxn modelId="{74B3440F-B278-44AF-A286-B82BC751E8C6}" type="presOf" srcId="{188C389E-9423-41DE-9C5E-D4A7E95C7E62}" destId="{6DF3A3A0-5919-4E69-80DD-61760D6340A0}" srcOrd="0" destOrd="0" presId="urn:microsoft.com/office/officeart/2005/8/layout/gear1#1"/>
    <dgm:cxn modelId="{DCA2711F-01E1-48FC-B71C-3E1EFEB279DE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06CC0B71-4A21-4444-9E13-0F5FEE8F8CD2}" type="presOf" srcId="{F9CEBA05-2F10-437E-89B2-54F4D9FAF478}" destId="{5ED88519-AC6C-4AA3-B76D-812B93A167E4}" srcOrd="0" destOrd="0" presId="urn:microsoft.com/office/officeart/2005/8/layout/gear1#1"/>
    <dgm:cxn modelId="{45837C55-161C-4212-A788-D157C3B2C833}" type="presOf" srcId="{DACAB5BA-B8B4-4D66-8B11-1D02259E020B}" destId="{8BC64EA7-2794-42B6-96C9-F39A52CB985A}" srcOrd="2" destOrd="0" presId="urn:microsoft.com/office/officeart/2005/8/layout/gear1#1"/>
    <dgm:cxn modelId="{85CA2C7E-9462-48F4-A766-1B0D439CCA3D}" type="presOf" srcId="{663C1E13-76F9-4B70-A2F2-CA23180743CE}" destId="{93300324-D62F-4E58-B882-734182BDB462}" srcOrd="0" destOrd="0" presId="urn:microsoft.com/office/officeart/2005/8/layout/gear1#1"/>
    <dgm:cxn modelId="{3EEBA081-892E-422F-B2A6-5FE77D9D3B4C}" type="presOf" srcId="{DA82EADB-2721-42A0-95EA-F9B5521A38A6}" destId="{A09CEA93-9338-4361-A5E6-CF85B6019F5A}" srcOrd="0" destOrd="0" presId="urn:microsoft.com/office/officeart/2005/8/layout/gear1#1"/>
    <dgm:cxn modelId="{9A67EE81-2BF7-43D1-96D3-5FB47EF53D9F}" type="presOf" srcId="{DACAB5BA-B8B4-4D66-8B11-1D02259E020B}" destId="{B6B6B41B-120B-4968-AB6A-FC6E7C8EF3C0}" srcOrd="1" destOrd="0" presId="urn:microsoft.com/office/officeart/2005/8/layout/gear1#1"/>
    <dgm:cxn modelId="{920D09A8-17A5-47CF-A7E8-A0F8466BEE60}" type="presOf" srcId="{DACAB5BA-B8B4-4D66-8B11-1D02259E020B}" destId="{87622A90-D0D8-4EA3-BC0D-D537801AF2B1}" srcOrd="0" destOrd="0" presId="urn:microsoft.com/office/officeart/2005/8/layout/gear1#1"/>
    <dgm:cxn modelId="{5AE90CA9-490C-4EBD-BD8B-99F4F474DFD0}" type="presOf" srcId="{399ACE2F-90C5-48B1-9E65-700A32562848}" destId="{59EDF28D-6C67-49D0-B5A1-DE5C3CBA2292}" srcOrd="0" destOrd="0" presId="urn:microsoft.com/office/officeart/2005/8/layout/gear1#1"/>
    <dgm:cxn modelId="{847655B9-7743-435E-BE8A-09AE3089251D}" type="presOf" srcId="{399ACE2F-90C5-48B1-9E65-700A32562848}" destId="{23DC08E4-3725-4448-BFFF-1CCEA2F2987E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11BE2FCB-B1AF-4AA6-BF7E-AA4DD2FDA994}" type="presOf" srcId="{23718C41-0A1F-40BF-86BE-8A5476EC271E}" destId="{398423B3-DD54-4226-99D7-017EFC1488DF}" srcOrd="0" destOrd="0" presId="urn:microsoft.com/office/officeart/2005/8/layout/gear1#1"/>
    <dgm:cxn modelId="{4F9D95DB-9BB3-4E44-8278-350B95F00C99}" type="presOf" srcId="{399ACE2F-90C5-48B1-9E65-700A32562848}" destId="{9815588C-16D0-4475-B64C-847FC87C8C32}" srcOrd="3" destOrd="0" presId="urn:microsoft.com/office/officeart/2005/8/layout/gear1#1"/>
    <dgm:cxn modelId="{274DA8FC-9702-47A5-8593-C7CC7976CEB4}" type="presOf" srcId="{663C1E13-76F9-4B70-A2F2-CA23180743CE}" destId="{B9330EE9-43E4-4FD4-8144-E92B1DD0FCDF}" srcOrd="1" destOrd="0" presId="urn:microsoft.com/office/officeart/2005/8/layout/gear1#1"/>
    <dgm:cxn modelId="{D157AE08-A7E5-4BDD-AC57-2666FB24970B}" type="presParOf" srcId="{5ED88519-AC6C-4AA3-B76D-812B93A167E4}" destId="{87622A90-D0D8-4EA3-BC0D-D537801AF2B1}" srcOrd="0" destOrd="0" presId="urn:microsoft.com/office/officeart/2005/8/layout/gear1#1"/>
    <dgm:cxn modelId="{1830B141-037F-4C05-B865-484BAA826E4F}" type="presParOf" srcId="{5ED88519-AC6C-4AA3-B76D-812B93A167E4}" destId="{B6B6B41B-120B-4968-AB6A-FC6E7C8EF3C0}" srcOrd="1" destOrd="0" presId="urn:microsoft.com/office/officeart/2005/8/layout/gear1#1"/>
    <dgm:cxn modelId="{93F0E3F2-5633-4B39-BA56-9A79C681D37B}" type="presParOf" srcId="{5ED88519-AC6C-4AA3-B76D-812B93A167E4}" destId="{8BC64EA7-2794-42B6-96C9-F39A52CB985A}" srcOrd="2" destOrd="0" presId="urn:microsoft.com/office/officeart/2005/8/layout/gear1#1"/>
    <dgm:cxn modelId="{7F56117B-CE34-427F-8BCA-47DD10C5F3B1}" type="presParOf" srcId="{5ED88519-AC6C-4AA3-B76D-812B93A167E4}" destId="{93300324-D62F-4E58-B882-734182BDB462}" srcOrd="3" destOrd="0" presId="urn:microsoft.com/office/officeart/2005/8/layout/gear1#1"/>
    <dgm:cxn modelId="{B3C18399-C3F0-44C9-B8B1-011B17BD6DF6}" type="presParOf" srcId="{5ED88519-AC6C-4AA3-B76D-812B93A167E4}" destId="{B9330EE9-43E4-4FD4-8144-E92B1DD0FCDF}" srcOrd="4" destOrd="0" presId="urn:microsoft.com/office/officeart/2005/8/layout/gear1#1"/>
    <dgm:cxn modelId="{DDB100AB-B846-4F95-9B8F-5B6F61448D44}" type="presParOf" srcId="{5ED88519-AC6C-4AA3-B76D-812B93A167E4}" destId="{4822A78E-EAEC-401F-941A-3A84E13E2357}" srcOrd="5" destOrd="0" presId="urn:microsoft.com/office/officeart/2005/8/layout/gear1#1"/>
    <dgm:cxn modelId="{61E86AD6-33C8-4B0C-8F37-9B5BE2C03FA9}" type="presParOf" srcId="{5ED88519-AC6C-4AA3-B76D-812B93A167E4}" destId="{59EDF28D-6C67-49D0-B5A1-DE5C3CBA2292}" srcOrd="6" destOrd="0" presId="urn:microsoft.com/office/officeart/2005/8/layout/gear1#1"/>
    <dgm:cxn modelId="{54E9312D-7494-486A-B494-5DEC1E1F2314}" type="presParOf" srcId="{5ED88519-AC6C-4AA3-B76D-812B93A167E4}" destId="{23DC08E4-3725-4448-BFFF-1CCEA2F2987E}" srcOrd="7" destOrd="0" presId="urn:microsoft.com/office/officeart/2005/8/layout/gear1#1"/>
    <dgm:cxn modelId="{1CAA902F-BC79-4B77-A5E8-85AEADB7C3F8}" type="presParOf" srcId="{5ED88519-AC6C-4AA3-B76D-812B93A167E4}" destId="{7D3EFDB4-E5D1-439A-86D8-1FCF80D959BA}" srcOrd="8" destOrd="0" presId="urn:microsoft.com/office/officeart/2005/8/layout/gear1#1"/>
    <dgm:cxn modelId="{552CFE71-17ED-4BCA-A8AC-19C06D7BE3B1}" type="presParOf" srcId="{5ED88519-AC6C-4AA3-B76D-812B93A167E4}" destId="{9815588C-16D0-4475-B64C-847FC87C8C32}" srcOrd="9" destOrd="0" presId="urn:microsoft.com/office/officeart/2005/8/layout/gear1#1"/>
    <dgm:cxn modelId="{3ABB09A0-3103-436D-BFFD-FBA9A7B175BF}" type="presParOf" srcId="{5ED88519-AC6C-4AA3-B76D-812B93A167E4}" destId="{398423B3-DD54-4226-99D7-017EFC1488DF}" srcOrd="10" destOrd="0" presId="urn:microsoft.com/office/officeart/2005/8/layout/gear1#1"/>
    <dgm:cxn modelId="{4F92B96D-AD00-400A-A609-24DB988793B1}" type="presParOf" srcId="{5ED88519-AC6C-4AA3-B76D-812B93A167E4}" destId="{6DF3A3A0-5919-4E69-80DD-61760D6340A0}" srcOrd="11" destOrd="0" presId="urn:microsoft.com/office/officeart/2005/8/layout/gear1#1"/>
    <dgm:cxn modelId="{20DC8504-7051-4985-9162-41F8B367CE7D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20%</a:t>
          </a: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100" b="1" dirty="0">
              <a:solidFill>
                <a:schemeClr val="tx1"/>
              </a:solidFill>
            </a:rPr>
            <a:t>biochemistry</a:t>
          </a:r>
          <a:r>
            <a:rPr lang="en-US" sz="1050" b="1" dirty="0">
              <a:solidFill>
                <a:schemeClr val="tx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8%</a:t>
          </a:r>
        </a:p>
        <a:p>
          <a:r>
            <a:rPr lang="en-US" sz="120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tx1"/>
              </a:solidFill>
            </a:rPr>
            <a:t>Pathology</a:t>
          </a:r>
        </a:p>
        <a:p>
          <a:r>
            <a:rPr lang="en-US" sz="1200" b="1" dirty="0">
              <a:solidFill>
                <a:schemeClr val="tx1"/>
              </a:solidFill>
            </a:rPr>
            <a:t>pharmacolog</a:t>
          </a:r>
          <a:r>
            <a:rPr lang="en-US" sz="1000" b="1" dirty="0">
              <a:solidFill>
                <a:schemeClr val="tx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7%</a:t>
          </a: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tx1"/>
              </a:solidFill>
            </a:rPr>
            <a:t>5%</a:t>
          </a:r>
        </a:p>
        <a:p>
          <a:r>
            <a:rPr lang="en-US" sz="105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tx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tx1"/>
              </a:solidFill>
            </a:rPr>
            <a:t>Ethics </a:t>
          </a:r>
        </a:p>
        <a:p>
          <a:r>
            <a:rPr lang="en-US" sz="105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</dgm:pt>
    <dgm:pt modelId="{D808AEBB-F837-44E3-A146-4769901CB08D}" type="pres">
      <dgm:prSet presAssocID="{76EC814A-35FA-41ED-B10A-236B26825BA7}" presName="sibTrans" presStyleLbl="sibTrans2D1" presStyleIdx="0" presStyleCnt="4"/>
      <dgm:spPr/>
    </dgm:pt>
    <dgm:pt modelId="{13B78F93-9E80-4755-A323-9689D8DECC57}" type="pres">
      <dgm:prSet presAssocID="{76EC814A-35FA-41ED-B10A-236B26825BA7}" presName="connectorText" presStyleLbl="sibTrans2D1" presStyleIdx="0" presStyleCnt="4"/>
      <dgm:spPr/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</dgm:pt>
    <dgm:pt modelId="{05F2F4A8-DCB8-4DEF-AC3F-2211663DBAB6}" type="pres">
      <dgm:prSet presAssocID="{D1B6DC8B-AABB-428C-BA6F-DF069B929066}" presName="sibTrans" presStyleLbl="sibTrans2D1" presStyleIdx="1" presStyleCnt="4"/>
      <dgm:spPr/>
    </dgm:pt>
    <dgm:pt modelId="{E2C657F6-1940-4324-875D-FF2FE954D413}" type="pres">
      <dgm:prSet presAssocID="{D1B6DC8B-AABB-428C-BA6F-DF069B929066}" presName="connectorText" presStyleLbl="sibTrans2D1" presStyleIdx="1" presStyleCnt="4"/>
      <dgm:spPr/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</dgm:pt>
    <dgm:pt modelId="{6C154956-750C-4CBF-BB94-422A3BEF206B}" type="pres">
      <dgm:prSet presAssocID="{9B5ED3AA-8E83-460F-B86F-44104E144176}" presName="sibTrans" presStyleLbl="sibTrans2D1" presStyleIdx="2" presStyleCnt="4"/>
      <dgm:spPr/>
    </dgm:pt>
    <dgm:pt modelId="{687127F3-6656-4F8F-8088-466EFD2A454B}" type="pres">
      <dgm:prSet presAssocID="{9B5ED3AA-8E83-460F-B86F-44104E144176}" presName="connectorText" presStyleLbl="sibTrans2D1" presStyleIdx="2" presStyleCnt="4"/>
      <dgm:spPr/>
    </dgm:pt>
    <dgm:pt modelId="{78B8B8C7-C92F-49B8-8D20-06D427A8A2FA}" type="pres">
      <dgm:prSet presAssocID="{4AEA9772-498B-4A7D-8FBC-65C72E5384FE}" presName="node" presStyleLbl="node1" presStyleIdx="3" presStyleCnt="5" custScaleY="170346">
        <dgm:presLayoutVars>
          <dgm:bulletEnabled val="1"/>
        </dgm:presLayoutVars>
      </dgm:prSet>
      <dgm:spPr/>
    </dgm:pt>
    <dgm:pt modelId="{11F11881-67C4-464B-B2A0-7F15A4CA74F3}" type="pres">
      <dgm:prSet presAssocID="{0C62EB7E-D4E0-49F5-BBB6-50EB39F6A944}" presName="sibTrans" presStyleLbl="sibTrans2D1" presStyleIdx="3" presStyleCnt="4"/>
      <dgm:spPr/>
    </dgm:pt>
    <dgm:pt modelId="{25C0E271-EE96-401B-BC0B-7E56E305D9C1}" type="pres">
      <dgm:prSet presAssocID="{0C62EB7E-D4E0-49F5-BBB6-50EB39F6A944}" presName="connectorText" presStyleLbl="sibTrans2D1" presStyleIdx="3" presStyleCnt="4"/>
      <dgm:spPr/>
    </dgm:pt>
    <dgm:pt modelId="{18343954-0F46-49EC-800A-08714300477C}" type="pres">
      <dgm:prSet presAssocID="{45F05D4F-6A7F-4BA7-940D-874B1B917549}" presName="node" presStyleLbl="node1" presStyleIdx="4" presStyleCnt="5" custScaleY="207382" custLinFactNeighborX="871" custLinFactNeighborY="-19800">
        <dgm:presLayoutVars>
          <dgm:bulletEnabled val="1"/>
        </dgm:presLayoutVars>
      </dgm:prSet>
      <dgm:spPr/>
    </dgm:pt>
  </dgm:ptLst>
  <dgm:cxnLst>
    <dgm:cxn modelId="{E190442B-144F-4607-AE92-0AFA36B2C545}" type="presOf" srcId="{76EC814A-35FA-41ED-B10A-236B26825BA7}" destId="{D808AEBB-F837-44E3-A146-4769901CB08D}" srcOrd="0" destOrd="0" presId="urn:microsoft.com/office/officeart/2005/8/layout/process5"/>
    <dgm:cxn modelId="{F9C61148-2A39-44B8-95D5-BCFC8AD15E61}" type="presOf" srcId="{76EC814A-35FA-41ED-B10A-236B26825BA7}" destId="{13B78F93-9E80-4755-A323-9689D8DECC57}" srcOrd="1" destOrd="0" presId="urn:microsoft.com/office/officeart/2005/8/layout/process5"/>
    <dgm:cxn modelId="{62576C4D-B944-482A-9896-5209ECF0C69C}" type="presOf" srcId="{D1B6DC8B-AABB-428C-BA6F-DF069B929066}" destId="{E2C657F6-1940-4324-875D-FF2FE954D413}" srcOrd="1" destOrd="0" presId="urn:microsoft.com/office/officeart/2005/8/layout/process5"/>
    <dgm:cxn modelId="{775EC55A-03D9-4447-8A5C-1F8B6B32157E}" type="presOf" srcId="{47648B2A-33ED-4028-B2F3-B4F524D3762B}" destId="{5138205C-F2A8-496C-8DCF-600DE54D6393}" srcOrd="0" destOrd="0" presId="urn:microsoft.com/office/officeart/2005/8/layout/process5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A37AFF9B-A512-44AF-A06F-51670D582CB5}" type="presOf" srcId="{D1B6DC8B-AABB-428C-BA6F-DF069B929066}" destId="{05F2F4A8-DCB8-4DEF-AC3F-2211663DBAB6}" srcOrd="0" destOrd="0" presId="urn:microsoft.com/office/officeart/2005/8/layout/process5"/>
    <dgm:cxn modelId="{1E4DAE9D-1CF7-45D3-9567-4138D599E75E}" type="presOf" srcId="{9B5ED3AA-8E83-460F-B86F-44104E144176}" destId="{6C154956-750C-4CBF-BB94-422A3BEF206B}" srcOrd="0" destOrd="0" presId="urn:microsoft.com/office/officeart/2005/8/layout/process5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6AA779AB-9533-48EE-9AAE-092CDADBED79}" type="presOf" srcId="{45F05D4F-6A7F-4BA7-940D-874B1B917549}" destId="{18343954-0F46-49EC-800A-08714300477C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23C89FB6-043D-4F4A-BEFE-DCB94F8D77C1}" type="presOf" srcId="{C3327E98-1E10-4206-B57E-F81244DDD533}" destId="{67A1F69E-C926-4175-8EF0-EC9E8AFA4B46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0D8FA5BC-3F99-479A-AEF0-B1F9191E7FE2}" type="presOf" srcId="{121F74F1-FDD4-4EA8-A5BE-6B67F4871C5A}" destId="{6D0BBEBF-42DC-4E79-A91E-A668B3BA1989}" srcOrd="0" destOrd="0" presId="urn:microsoft.com/office/officeart/2005/8/layout/process5"/>
    <dgm:cxn modelId="{2A97CACC-3BAE-4191-85C9-698A2BAF6092}" type="presOf" srcId="{4AEA9772-498B-4A7D-8FBC-65C72E5384FE}" destId="{78B8B8C7-C92F-49B8-8D20-06D427A8A2FA}" srcOrd="0" destOrd="0" presId="urn:microsoft.com/office/officeart/2005/8/layout/process5"/>
    <dgm:cxn modelId="{F62887D0-C5C8-4DF9-A2BD-35856E586A90}" type="presOf" srcId="{9B5ED3AA-8E83-460F-B86F-44104E144176}" destId="{687127F3-6656-4F8F-8088-466EFD2A454B}" srcOrd="1" destOrd="0" presId="urn:microsoft.com/office/officeart/2005/8/layout/process5"/>
    <dgm:cxn modelId="{AC31E1D2-EE38-4764-B7D4-1E1FCF5DD3C6}" type="presOf" srcId="{0C62EB7E-D4E0-49F5-BBB6-50EB39F6A944}" destId="{11F11881-67C4-464B-B2A0-7F15A4CA74F3}" srcOrd="0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1EEC68E3-7449-484E-AE10-F6CDD97A9693}" type="presOf" srcId="{B6E0A33C-945C-4182-8BDD-143F429DB44A}" destId="{A0F5D903-B3E5-42A8-AF88-F76845A333BE}" srcOrd="0" destOrd="0" presId="urn:microsoft.com/office/officeart/2005/8/layout/process5"/>
    <dgm:cxn modelId="{3FE491F9-05D5-4EB4-9B6D-0C93273BE1FB}" type="presOf" srcId="{0C62EB7E-D4E0-49F5-BBB6-50EB39F6A944}" destId="{25C0E271-EE96-401B-BC0B-7E56E305D9C1}" srcOrd="1" destOrd="0" presId="urn:microsoft.com/office/officeart/2005/8/layout/process5"/>
    <dgm:cxn modelId="{0EBCE6F8-5439-4599-9ECE-550994E2FDB6}" type="presParOf" srcId="{67A1F69E-C926-4175-8EF0-EC9E8AFA4B46}" destId="{5138205C-F2A8-496C-8DCF-600DE54D6393}" srcOrd="0" destOrd="0" presId="urn:microsoft.com/office/officeart/2005/8/layout/process5"/>
    <dgm:cxn modelId="{5D10D831-F126-4377-B57A-9D12F94FB2A8}" type="presParOf" srcId="{67A1F69E-C926-4175-8EF0-EC9E8AFA4B46}" destId="{D808AEBB-F837-44E3-A146-4769901CB08D}" srcOrd="1" destOrd="0" presId="urn:microsoft.com/office/officeart/2005/8/layout/process5"/>
    <dgm:cxn modelId="{8E80970E-575F-4454-B56E-43F608AE449D}" type="presParOf" srcId="{D808AEBB-F837-44E3-A146-4769901CB08D}" destId="{13B78F93-9E80-4755-A323-9689D8DECC57}" srcOrd="0" destOrd="0" presId="urn:microsoft.com/office/officeart/2005/8/layout/process5"/>
    <dgm:cxn modelId="{E8B07B21-DE18-45B1-B857-D3A74FC40909}" type="presParOf" srcId="{67A1F69E-C926-4175-8EF0-EC9E8AFA4B46}" destId="{6D0BBEBF-42DC-4E79-A91E-A668B3BA1989}" srcOrd="2" destOrd="0" presId="urn:microsoft.com/office/officeart/2005/8/layout/process5"/>
    <dgm:cxn modelId="{3EB43BED-403E-4B1F-890F-270068B5FC4D}" type="presParOf" srcId="{67A1F69E-C926-4175-8EF0-EC9E8AFA4B46}" destId="{05F2F4A8-DCB8-4DEF-AC3F-2211663DBAB6}" srcOrd="3" destOrd="0" presId="urn:microsoft.com/office/officeart/2005/8/layout/process5"/>
    <dgm:cxn modelId="{7DE6CDBD-946B-45B8-87FD-8237A6974879}" type="presParOf" srcId="{05F2F4A8-DCB8-4DEF-AC3F-2211663DBAB6}" destId="{E2C657F6-1940-4324-875D-FF2FE954D413}" srcOrd="0" destOrd="0" presId="urn:microsoft.com/office/officeart/2005/8/layout/process5"/>
    <dgm:cxn modelId="{C34CE3DB-7EA4-458C-8771-7D1236F3AA35}" type="presParOf" srcId="{67A1F69E-C926-4175-8EF0-EC9E8AFA4B46}" destId="{A0F5D903-B3E5-42A8-AF88-F76845A333BE}" srcOrd="4" destOrd="0" presId="urn:microsoft.com/office/officeart/2005/8/layout/process5"/>
    <dgm:cxn modelId="{59B60179-B928-4923-BEF2-8AFC78B82A89}" type="presParOf" srcId="{67A1F69E-C926-4175-8EF0-EC9E8AFA4B46}" destId="{6C154956-750C-4CBF-BB94-422A3BEF206B}" srcOrd="5" destOrd="0" presId="urn:microsoft.com/office/officeart/2005/8/layout/process5"/>
    <dgm:cxn modelId="{28D91510-0220-418D-BEA0-9A7793FCA8D6}" type="presParOf" srcId="{6C154956-750C-4CBF-BB94-422A3BEF206B}" destId="{687127F3-6656-4F8F-8088-466EFD2A454B}" srcOrd="0" destOrd="0" presId="urn:microsoft.com/office/officeart/2005/8/layout/process5"/>
    <dgm:cxn modelId="{32CDF87C-02A8-4E91-B07A-EB494D36467A}" type="presParOf" srcId="{67A1F69E-C926-4175-8EF0-EC9E8AFA4B46}" destId="{78B8B8C7-C92F-49B8-8D20-06D427A8A2FA}" srcOrd="6" destOrd="0" presId="urn:microsoft.com/office/officeart/2005/8/layout/process5"/>
    <dgm:cxn modelId="{6EB4FC33-9676-4265-838E-F43DC5E2CF74}" type="presParOf" srcId="{67A1F69E-C926-4175-8EF0-EC9E8AFA4B46}" destId="{11F11881-67C4-464B-B2A0-7F15A4CA74F3}" srcOrd="7" destOrd="0" presId="urn:microsoft.com/office/officeart/2005/8/layout/process5"/>
    <dgm:cxn modelId="{7A8EA38E-6322-49E6-B7EF-4564C00A7459}" type="presParOf" srcId="{11F11881-67C4-464B-B2A0-7F15A4CA74F3}" destId="{25C0E271-EE96-401B-BC0B-7E56E305D9C1}" srcOrd="0" destOrd="0" presId="urn:microsoft.com/office/officeart/2005/8/layout/process5"/>
    <dgm:cxn modelId="{755ACC71-19F5-4D45-8102-290CBFA7AF6E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93E64-9602-44EA-9F80-989AF5219C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4A2E4B-B4A1-46DC-B77A-C6612EE3B445}">
      <dgm:prSet/>
      <dgm:spPr/>
      <dgm:t>
        <a:bodyPr/>
        <a:lstStyle/>
        <a:p>
          <a:pPr rtl="0"/>
          <a:r>
            <a:rPr lang="en-US" dirty="0"/>
            <a:t>Immunological</a:t>
          </a:r>
        </a:p>
      </dgm:t>
    </dgm:pt>
    <dgm:pt modelId="{7DE1756E-2EA7-4388-B765-19D7357DA597}" type="parTrans" cxnId="{3CD6B99E-FAE1-4B87-8952-F4C3D7923FC3}">
      <dgm:prSet/>
      <dgm:spPr/>
      <dgm:t>
        <a:bodyPr/>
        <a:lstStyle/>
        <a:p>
          <a:endParaRPr lang="en-US"/>
        </a:p>
      </dgm:t>
    </dgm:pt>
    <dgm:pt modelId="{B8B30202-F9F8-4AA6-9BF8-CCA9100BDB2D}" type="sibTrans" cxnId="{3CD6B99E-FAE1-4B87-8952-F4C3D7923FC3}">
      <dgm:prSet/>
      <dgm:spPr/>
      <dgm:t>
        <a:bodyPr/>
        <a:lstStyle/>
        <a:p>
          <a:endParaRPr lang="en-US"/>
        </a:p>
      </dgm:t>
    </dgm:pt>
    <dgm:pt modelId="{1D109804-71F1-4A64-A527-7F1C0E959796}">
      <dgm:prSet/>
      <dgm:spPr/>
      <dgm:t>
        <a:bodyPr/>
        <a:lstStyle/>
        <a:p>
          <a:pPr rtl="0"/>
          <a:r>
            <a:rPr lang="en-US" dirty="0"/>
            <a:t>Hormonal</a:t>
          </a:r>
        </a:p>
      </dgm:t>
    </dgm:pt>
    <dgm:pt modelId="{DE9D7A3B-6AFB-4E95-919B-550766DDE53A}" type="parTrans" cxnId="{4186934B-08CC-42F3-B5F3-D2F5852EBBB9}">
      <dgm:prSet/>
      <dgm:spPr/>
      <dgm:t>
        <a:bodyPr/>
        <a:lstStyle/>
        <a:p>
          <a:endParaRPr lang="en-US"/>
        </a:p>
      </dgm:t>
    </dgm:pt>
    <dgm:pt modelId="{A4E950C8-C6C0-4C7E-A098-2E9BDB4FD3EA}" type="sibTrans" cxnId="{4186934B-08CC-42F3-B5F3-D2F5852EBBB9}">
      <dgm:prSet/>
      <dgm:spPr/>
      <dgm:t>
        <a:bodyPr/>
        <a:lstStyle/>
        <a:p>
          <a:endParaRPr lang="en-US"/>
        </a:p>
      </dgm:t>
    </dgm:pt>
    <dgm:pt modelId="{90740578-5498-4A52-9E33-343DDEA1E74D}">
      <dgm:prSet/>
      <dgm:spPr/>
      <dgm:t>
        <a:bodyPr/>
        <a:lstStyle/>
        <a:p>
          <a:pPr rtl="0"/>
          <a:r>
            <a:rPr lang="en-US" dirty="0"/>
            <a:t>Cellular response </a:t>
          </a:r>
        </a:p>
      </dgm:t>
    </dgm:pt>
    <dgm:pt modelId="{6840681F-435F-45E3-A003-77B1296F09E3}" type="parTrans" cxnId="{18A37401-C4D0-427A-8CD2-31F8DD59F719}">
      <dgm:prSet/>
      <dgm:spPr/>
      <dgm:t>
        <a:bodyPr/>
        <a:lstStyle/>
        <a:p>
          <a:endParaRPr lang="en-US"/>
        </a:p>
      </dgm:t>
    </dgm:pt>
    <dgm:pt modelId="{C57E04E3-002C-47F1-A1FB-694069B2DF01}" type="sibTrans" cxnId="{18A37401-C4D0-427A-8CD2-31F8DD59F719}">
      <dgm:prSet/>
      <dgm:spPr/>
      <dgm:t>
        <a:bodyPr/>
        <a:lstStyle/>
        <a:p>
          <a:endParaRPr lang="en-US"/>
        </a:p>
      </dgm:t>
    </dgm:pt>
    <dgm:pt modelId="{626589C6-9058-46FC-B8D3-EA59B0B6CEB3}" type="pres">
      <dgm:prSet presAssocID="{81593E64-9602-44EA-9F80-989AF5219C0A}" presName="compositeShape" presStyleCnt="0">
        <dgm:presLayoutVars>
          <dgm:chMax val="7"/>
          <dgm:dir/>
          <dgm:resizeHandles val="exact"/>
        </dgm:presLayoutVars>
      </dgm:prSet>
      <dgm:spPr/>
    </dgm:pt>
    <dgm:pt modelId="{7DECB7A8-54E5-4819-ABD9-0DA5A1D4679C}" type="pres">
      <dgm:prSet presAssocID="{364A2E4B-B4A1-46DC-B77A-C6612EE3B445}" presName="circ1" presStyleLbl="vennNode1" presStyleIdx="0" presStyleCnt="3"/>
      <dgm:spPr/>
    </dgm:pt>
    <dgm:pt modelId="{54733099-7915-40F0-BC79-BEF59CA1C4C4}" type="pres">
      <dgm:prSet presAssocID="{364A2E4B-B4A1-46DC-B77A-C6612EE3B4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332545-E862-42DF-8C09-586112AC7611}" type="pres">
      <dgm:prSet presAssocID="{1D109804-71F1-4A64-A527-7F1C0E959796}" presName="circ2" presStyleLbl="vennNode1" presStyleIdx="1" presStyleCnt="3"/>
      <dgm:spPr/>
    </dgm:pt>
    <dgm:pt modelId="{DF809F6D-7CB3-4CDD-9098-31985D76EF55}" type="pres">
      <dgm:prSet presAssocID="{1D109804-71F1-4A64-A527-7F1C0E9597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6CAD7B-4766-489B-8B96-B6F8EE21964D}" type="pres">
      <dgm:prSet presAssocID="{90740578-5498-4A52-9E33-343DDEA1E74D}" presName="circ3" presStyleLbl="vennNode1" presStyleIdx="2" presStyleCnt="3"/>
      <dgm:spPr/>
    </dgm:pt>
    <dgm:pt modelId="{250CE2DB-E697-448D-AE9F-4931E92897F6}" type="pres">
      <dgm:prSet presAssocID="{90740578-5498-4A52-9E33-343DDEA1E7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A37401-C4D0-427A-8CD2-31F8DD59F719}" srcId="{81593E64-9602-44EA-9F80-989AF5219C0A}" destId="{90740578-5498-4A52-9E33-343DDEA1E74D}" srcOrd="2" destOrd="0" parTransId="{6840681F-435F-45E3-A003-77B1296F09E3}" sibTransId="{C57E04E3-002C-47F1-A1FB-694069B2DF01}"/>
    <dgm:cxn modelId="{D0D2F620-B938-4728-BF68-53E9FA0D7074}" type="presOf" srcId="{81593E64-9602-44EA-9F80-989AF5219C0A}" destId="{626589C6-9058-46FC-B8D3-EA59B0B6CEB3}" srcOrd="0" destOrd="0" presId="urn:microsoft.com/office/officeart/2005/8/layout/venn1"/>
    <dgm:cxn modelId="{477CCD2D-AC22-441E-8090-6ED75D2024FD}" type="presOf" srcId="{1D109804-71F1-4A64-A527-7F1C0E959796}" destId="{E7332545-E862-42DF-8C09-586112AC7611}" srcOrd="0" destOrd="0" presId="urn:microsoft.com/office/officeart/2005/8/layout/venn1"/>
    <dgm:cxn modelId="{4186934B-08CC-42F3-B5F3-D2F5852EBBB9}" srcId="{81593E64-9602-44EA-9F80-989AF5219C0A}" destId="{1D109804-71F1-4A64-A527-7F1C0E959796}" srcOrd="1" destOrd="0" parTransId="{DE9D7A3B-6AFB-4E95-919B-550766DDE53A}" sibTransId="{A4E950C8-C6C0-4C7E-A098-2E9BDB4FD3EA}"/>
    <dgm:cxn modelId="{55AA244D-99D2-4468-B434-8745A00ACCBC}" type="presOf" srcId="{90740578-5498-4A52-9E33-343DDEA1E74D}" destId="{886CAD7B-4766-489B-8B96-B6F8EE21964D}" srcOrd="0" destOrd="0" presId="urn:microsoft.com/office/officeart/2005/8/layout/venn1"/>
    <dgm:cxn modelId="{3CD6B99E-FAE1-4B87-8952-F4C3D7923FC3}" srcId="{81593E64-9602-44EA-9F80-989AF5219C0A}" destId="{364A2E4B-B4A1-46DC-B77A-C6612EE3B445}" srcOrd="0" destOrd="0" parTransId="{7DE1756E-2EA7-4388-B765-19D7357DA597}" sibTransId="{B8B30202-F9F8-4AA6-9BF8-CCA9100BDB2D}"/>
    <dgm:cxn modelId="{96BC9FA1-5C7D-410A-91DD-46AB186C9068}" type="presOf" srcId="{90740578-5498-4A52-9E33-343DDEA1E74D}" destId="{250CE2DB-E697-448D-AE9F-4931E92897F6}" srcOrd="1" destOrd="0" presId="urn:microsoft.com/office/officeart/2005/8/layout/venn1"/>
    <dgm:cxn modelId="{92DFCBA1-A22C-4CCF-ABF1-110555F39C04}" type="presOf" srcId="{364A2E4B-B4A1-46DC-B77A-C6612EE3B445}" destId="{7DECB7A8-54E5-4819-ABD9-0DA5A1D4679C}" srcOrd="0" destOrd="0" presId="urn:microsoft.com/office/officeart/2005/8/layout/venn1"/>
    <dgm:cxn modelId="{49DC96C8-141D-4EFC-863D-5359546BD4BE}" type="presOf" srcId="{364A2E4B-B4A1-46DC-B77A-C6612EE3B445}" destId="{54733099-7915-40F0-BC79-BEF59CA1C4C4}" srcOrd="1" destOrd="0" presId="urn:microsoft.com/office/officeart/2005/8/layout/venn1"/>
    <dgm:cxn modelId="{68C86CF9-6BA1-4853-A9D0-482F62D7A931}" type="presOf" srcId="{1D109804-71F1-4A64-A527-7F1C0E959796}" destId="{DF809F6D-7CB3-4CDD-9098-31985D76EF55}" srcOrd="1" destOrd="0" presId="urn:microsoft.com/office/officeart/2005/8/layout/venn1"/>
    <dgm:cxn modelId="{201FEC0B-B2E6-4621-8444-BA2A67BA847F}" type="presParOf" srcId="{626589C6-9058-46FC-B8D3-EA59B0B6CEB3}" destId="{7DECB7A8-54E5-4819-ABD9-0DA5A1D4679C}" srcOrd="0" destOrd="0" presId="urn:microsoft.com/office/officeart/2005/8/layout/venn1"/>
    <dgm:cxn modelId="{FDDD1E45-A6EE-42C2-A379-8D1E84756FB7}" type="presParOf" srcId="{626589C6-9058-46FC-B8D3-EA59B0B6CEB3}" destId="{54733099-7915-40F0-BC79-BEF59CA1C4C4}" srcOrd="1" destOrd="0" presId="urn:microsoft.com/office/officeart/2005/8/layout/venn1"/>
    <dgm:cxn modelId="{8FA3688E-FCD1-48A9-AB00-5640B9ED27F9}" type="presParOf" srcId="{626589C6-9058-46FC-B8D3-EA59B0B6CEB3}" destId="{E7332545-E862-42DF-8C09-586112AC7611}" srcOrd="2" destOrd="0" presId="urn:microsoft.com/office/officeart/2005/8/layout/venn1"/>
    <dgm:cxn modelId="{B71CD4A0-AABD-40CE-BE32-B9E0B2FCD7EA}" type="presParOf" srcId="{626589C6-9058-46FC-B8D3-EA59B0B6CEB3}" destId="{DF809F6D-7CB3-4CDD-9098-31985D76EF55}" srcOrd="3" destOrd="0" presId="urn:microsoft.com/office/officeart/2005/8/layout/venn1"/>
    <dgm:cxn modelId="{F51C4E4F-8693-46D7-9DF4-02F5EC816009}" type="presParOf" srcId="{626589C6-9058-46FC-B8D3-EA59B0B6CEB3}" destId="{886CAD7B-4766-489B-8B96-B6F8EE21964D}" srcOrd="4" destOrd="0" presId="urn:microsoft.com/office/officeart/2005/8/layout/venn1"/>
    <dgm:cxn modelId="{6753C0EF-CE1B-4BF9-BF4F-4D7F04119E95}" type="presParOf" srcId="{626589C6-9058-46FC-B8D3-EA59B0B6CEB3}" destId="{250CE2DB-E697-448D-AE9F-4931E92897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43000" y="1001684"/>
          <a:ext cx="1227581" cy="122758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Arial Black" pitchFamily="34" charset="0"/>
            </a:rPr>
            <a:t>Wisdom</a:t>
          </a:r>
        </a:p>
      </dsp:txBody>
      <dsp:txXfrm>
        <a:off x="1389798" y="1289239"/>
        <a:ext cx="733985" cy="631002"/>
      </dsp:txXfrm>
    </dsp:sp>
    <dsp:sp modelId="{93300324-D62F-4E58-B882-734182BDB462}">
      <dsp:nvSpPr>
        <dsp:cNvPr id="0" name=""/>
        <dsp:cNvSpPr/>
      </dsp:nvSpPr>
      <dsp:spPr>
        <a:xfrm>
          <a:off x="431471" y="714229"/>
          <a:ext cx="892786" cy="892786"/>
        </a:xfrm>
        <a:prstGeom prst="gear6">
          <a:avLst/>
        </a:prstGeom>
        <a:solidFill>
          <a:schemeClr val="accent4">
            <a:hueOff val="-2092513"/>
            <a:satOff val="-9519"/>
            <a:lumOff val="129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 Black" pitchFamily="34" charset="0"/>
            </a:rPr>
            <a:t>Truth</a:t>
          </a:r>
          <a:r>
            <a:rPr lang="en-US" sz="800" kern="1200" dirty="0"/>
            <a:t> </a:t>
          </a:r>
        </a:p>
      </dsp:txBody>
      <dsp:txXfrm>
        <a:off x="656233" y="940349"/>
        <a:ext cx="443262" cy="440546"/>
      </dsp:txXfrm>
    </dsp:sp>
    <dsp:sp modelId="{59EDF28D-6C67-49D0-B5A1-DE5C3CBA2292}">
      <dsp:nvSpPr>
        <dsp:cNvPr id="0" name=""/>
        <dsp:cNvSpPr/>
      </dsp:nvSpPr>
      <dsp:spPr>
        <a:xfrm rot="20700000">
          <a:off x="931523" y="98297"/>
          <a:ext cx="874748" cy="874748"/>
        </a:xfrm>
        <a:prstGeom prst="gear6">
          <a:avLst/>
        </a:prstGeom>
        <a:solidFill>
          <a:schemeClr val="accent4">
            <a:hueOff val="-4185026"/>
            <a:satOff val="-19038"/>
            <a:lumOff val="258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Arial Black" pitchFamily="34" charset="0"/>
            </a:rPr>
            <a:t>Servic</a:t>
          </a:r>
          <a:r>
            <a:rPr lang="en-US" sz="800" kern="1200" dirty="0">
              <a:latin typeface="Arial Black" pitchFamily="34" charset="0"/>
            </a:rPr>
            <a:t>e</a:t>
          </a:r>
          <a:r>
            <a:rPr lang="en-US" sz="800" kern="1200" dirty="0"/>
            <a:t> </a:t>
          </a:r>
        </a:p>
      </dsp:txBody>
      <dsp:txXfrm rot="-20700000">
        <a:off x="1123381" y="290155"/>
        <a:ext cx="491032" cy="491032"/>
      </dsp:txXfrm>
    </dsp:sp>
    <dsp:sp modelId="{398423B3-DD54-4226-99D7-017EFC1488DF}">
      <dsp:nvSpPr>
        <dsp:cNvPr id="0" name=""/>
        <dsp:cNvSpPr/>
      </dsp:nvSpPr>
      <dsp:spPr>
        <a:xfrm>
          <a:off x="1031289" y="830240"/>
          <a:ext cx="1571304" cy="1571304"/>
        </a:xfrm>
        <a:prstGeom prst="circularArrow">
          <a:avLst>
            <a:gd name="adj1" fmla="val 4687"/>
            <a:gd name="adj2" fmla="val 299029"/>
            <a:gd name="adj3" fmla="val 2438075"/>
            <a:gd name="adj4" fmla="val 1604112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273360" y="525110"/>
          <a:ext cx="1141651" cy="11416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092513"/>
            <a:satOff val="-9519"/>
            <a:lumOff val="1294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729185" y="-84883"/>
          <a:ext cx="1230929" cy="12309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185026"/>
            <a:satOff val="-19038"/>
            <a:lumOff val="2588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959615" y="615228"/>
          <a:ext cx="842265" cy="6850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60%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CORE SUBJECT</a:t>
          </a:r>
        </a:p>
      </dsp:txBody>
      <dsp:txXfrm>
        <a:off x="979679" y="635292"/>
        <a:ext cx="802137" cy="644896"/>
      </dsp:txXfrm>
    </dsp:sp>
    <dsp:sp modelId="{D808AEBB-F837-44E3-A146-4769901CB08D}">
      <dsp:nvSpPr>
        <dsp:cNvPr id="0" name=""/>
        <dsp:cNvSpPr/>
      </dsp:nvSpPr>
      <dsp:spPr>
        <a:xfrm>
          <a:off x="1876000" y="853300"/>
          <a:ext cx="178560" cy="20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76000" y="895076"/>
        <a:ext cx="124992" cy="125329"/>
      </dsp:txXfrm>
    </dsp:sp>
    <dsp:sp modelId="{6D0BBEBF-42DC-4E79-A91E-A668B3BA1989}">
      <dsp:nvSpPr>
        <dsp:cNvPr id="0" name=""/>
        <dsp:cNvSpPr/>
      </dsp:nvSpPr>
      <dsp:spPr>
        <a:xfrm>
          <a:off x="2138787" y="537120"/>
          <a:ext cx="1064640" cy="841241"/>
        </a:xfrm>
        <a:prstGeom prst="roundRect">
          <a:avLst>
            <a:gd name="adj" fmla="val 10000"/>
          </a:avLst>
        </a:prstGeom>
        <a:solidFill>
          <a:schemeClr val="accent4">
            <a:hueOff val="-1046256"/>
            <a:satOff val="-4759"/>
            <a:lumOff val="6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20%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HORIZONTAL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INTEGRATION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Physiology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biochemistry</a:t>
          </a:r>
          <a:r>
            <a:rPr lang="en-US" sz="1050" b="1" kern="1200" dirty="0">
              <a:solidFill>
                <a:schemeClr val="tx1"/>
              </a:solidFill>
            </a:rPr>
            <a:t> </a:t>
          </a:r>
        </a:p>
      </dsp:txBody>
      <dsp:txXfrm>
        <a:off x="2163426" y="561759"/>
        <a:ext cx="1015362" cy="791963"/>
      </dsp:txXfrm>
    </dsp:sp>
    <dsp:sp modelId="{05F2F4A8-DCB8-4DEF-AC3F-2211663DBAB6}">
      <dsp:nvSpPr>
        <dsp:cNvPr id="0" name=""/>
        <dsp:cNvSpPr/>
      </dsp:nvSpPr>
      <dsp:spPr>
        <a:xfrm rot="5102483">
          <a:off x="2606818" y="1492215"/>
          <a:ext cx="239444" cy="20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95009"/>
            <a:satOff val="-6346"/>
            <a:lumOff val="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1167" y="1477051"/>
        <a:ext cx="125329" cy="176780"/>
      </dsp:txXfrm>
    </dsp:sp>
    <dsp:sp modelId="{A0F5D903-B3E5-42A8-AF88-F76845A333BE}">
      <dsp:nvSpPr>
        <dsp:cNvPr id="0" name=""/>
        <dsp:cNvSpPr/>
      </dsp:nvSpPr>
      <dsp:spPr>
        <a:xfrm>
          <a:off x="2361162" y="1828453"/>
          <a:ext cx="842265" cy="821653"/>
        </a:xfrm>
        <a:prstGeom prst="roundRect">
          <a:avLst>
            <a:gd name="adj" fmla="val 10000"/>
          </a:avLst>
        </a:prstGeom>
        <a:solidFill>
          <a:schemeClr val="accent4">
            <a:hueOff val="-2092513"/>
            <a:satOff val="-9519"/>
            <a:lumOff val="129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8%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VERTICAL INTEGRATION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Pathology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pharmacolog</a:t>
          </a:r>
          <a:r>
            <a:rPr lang="en-US" sz="1000" b="1" kern="1200" dirty="0">
              <a:solidFill>
                <a:schemeClr val="tx1"/>
              </a:solidFill>
            </a:rPr>
            <a:t>y</a:t>
          </a:r>
        </a:p>
      </dsp:txBody>
      <dsp:txXfrm>
        <a:off x="2385227" y="1852518"/>
        <a:ext cx="794135" cy="773523"/>
      </dsp:txXfrm>
    </dsp:sp>
    <dsp:sp modelId="{6C154956-750C-4CBF-BB94-422A3BEF206B}">
      <dsp:nvSpPr>
        <dsp:cNvPr id="0" name=""/>
        <dsp:cNvSpPr/>
      </dsp:nvSpPr>
      <dsp:spPr>
        <a:xfrm rot="10800000">
          <a:off x="2108482" y="2134839"/>
          <a:ext cx="178560" cy="20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790017"/>
            <a:satOff val="-12692"/>
            <a:lumOff val="172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162050" y="2176615"/>
        <a:ext cx="124992" cy="125329"/>
      </dsp:txXfrm>
    </dsp:sp>
    <dsp:sp modelId="{78B8B8C7-C92F-49B8-8D20-06D427A8A2FA}">
      <dsp:nvSpPr>
        <dsp:cNvPr id="0" name=""/>
        <dsp:cNvSpPr/>
      </dsp:nvSpPr>
      <dsp:spPr>
        <a:xfrm>
          <a:off x="1181990" y="1808850"/>
          <a:ext cx="842265" cy="860859"/>
        </a:xfrm>
        <a:prstGeom prst="roundRect">
          <a:avLst>
            <a:gd name="adj" fmla="val 10000"/>
          </a:avLst>
        </a:prstGeom>
        <a:solidFill>
          <a:schemeClr val="accent4">
            <a:hueOff val="-3138769"/>
            <a:satOff val="-14278"/>
            <a:lumOff val="194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7%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VERTICAL INTEGRATION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Clinical integration </a:t>
          </a:r>
        </a:p>
      </dsp:txBody>
      <dsp:txXfrm>
        <a:off x="1206659" y="1833519"/>
        <a:ext cx="792927" cy="811521"/>
      </dsp:txXfrm>
    </dsp:sp>
    <dsp:sp modelId="{11F11881-67C4-464B-B2A0-7F15A4CA74F3}">
      <dsp:nvSpPr>
        <dsp:cNvPr id="0" name=""/>
        <dsp:cNvSpPr/>
      </dsp:nvSpPr>
      <dsp:spPr>
        <a:xfrm rot="11092833">
          <a:off x="934494" y="2085231"/>
          <a:ext cx="175307" cy="20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185026"/>
            <a:satOff val="-19038"/>
            <a:lumOff val="258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986991" y="2129244"/>
        <a:ext cx="122715" cy="125329"/>
      </dsp:txXfrm>
    </dsp:sp>
    <dsp:sp modelId="{18343954-0F46-49EC-800A-08714300477C}">
      <dsp:nvSpPr>
        <dsp:cNvPr id="0" name=""/>
        <dsp:cNvSpPr/>
      </dsp:nvSpPr>
      <dsp:spPr>
        <a:xfrm>
          <a:off x="10154" y="1615206"/>
          <a:ext cx="842265" cy="1048024"/>
        </a:xfrm>
        <a:prstGeom prst="roundRect">
          <a:avLst>
            <a:gd name="adj" fmla="val 10000"/>
          </a:avLst>
        </a:prstGeom>
        <a:solidFill>
          <a:schemeClr val="accent4">
            <a:hueOff val="-4185026"/>
            <a:satOff val="-19038"/>
            <a:lumOff val="258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5%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VERTICAL INTEGRATION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Research, professionalism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Ethics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Digital library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34823" y="1639875"/>
        <a:ext cx="792927" cy="99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CB7A8-54E5-4819-ABD9-0DA5A1D4679C}">
      <dsp:nvSpPr>
        <dsp:cNvPr id="0" name=""/>
        <dsp:cNvSpPr/>
      </dsp:nvSpPr>
      <dsp:spPr>
        <a:xfrm>
          <a:off x="734632" y="142853"/>
          <a:ext cx="2035934" cy="2035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Immunological</a:t>
          </a:r>
        </a:p>
      </dsp:txBody>
      <dsp:txXfrm>
        <a:off x="1006090" y="499141"/>
        <a:ext cx="1493018" cy="916170"/>
      </dsp:txXfrm>
    </dsp:sp>
    <dsp:sp modelId="{E7332545-E862-42DF-8C09-586112AC7611}">
      <dsp:nvSpPr>
        <dsp:cNvPr id="0" name=""/>
        <dsp:cNvSpPr/>
      </dsp:nvSpPr>
      <dsp:spPr>
        <a:xfrm>
          <a:off x="1469265" y="1415312"/>
          <a:ext cx="2035934" cy="2035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Hormonal</a:t>
          </a:r>
        </a:p>
      </dsp:txBody>
      <dsp:txXfrm>
        <a:off x="2091922" y="1941262"/>
        <a:ext cx="1221560" cy="1119763"/>
      </dsp:txXfrm>
    </dsp:sp>
    <dsp:sp modelId="{886CAD7B-4766-489B-8B96-B6F8EE21964D}">
      <dsp:nvSpPr>
        <dsp:cNvPr id="0" name=""/>
        <dsp:cNvSpPr/>
      </dsp:nvSpPr>
      <dsp:spPr>
        <a:xfrm>
          <a:off x="0" y="1415312"/>
          <a:ext cx="2035934" cy="2035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Cellular response </a:t>
          </a:r>
        </a:p>
      </dsp:txBody>
      <dsp:txXfrm>
        <a:off x="191717" y="1941262"/>
        <a:ext cx="1221560" cy="1119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3F9EA-D547-4FBC-B101-005E4F15924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29E4E-68CE-4776-81D5-EFC45F9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F66ED-3968-4E28-8ADD-25C56EA75122}" type="slidenum">
              <a:rPr lang="en-US"/>
              <a:pPr/>
              <a:t>12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9A8D0-3F0B-446C-B564-515489D91F75}" type="slidenum">
              <a:rPr lang="en-US"/>
              <a:pPr/>
              <a:t>24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8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A3005-2DDB-4A8D-B800-B31659131BE0}" type="slidenum">
              <a:rPr lang="en-US"/>
              <a:pPr/>
              <a:t>41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3679DD-3A64-474F-94E6-53EC2C8FE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86B-13E0-8B4E-AA59-D707719AE7AF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B6DD-F399-0440-BA79-F69C11402B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56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839200" cy="2438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METABOLIC RESPONSE OF TISSUE TO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F607A-CAE8-186F-8ECA-14732AA4F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Dr. Abdul Qadir</a:t>
            </a:r>
          </a:p>
          <a:p>
            <a:pPr algn="ctr"/>
            <a:r>
              <a:rPr lang="en-US" dirty="0"/>
              <a:t>Assistant Professor of Surgery</a:t>
            </a:r>
          </a:p>
          <a:p>
            <a:pPr algn="ctr"/>
            <a:r>
              <a:rPr lang="en-US" dirty="0"/>
              <a:t>Rawalpindi Medical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Concepts in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539527"/>
          </a:xfrm>
        </p:spPr>
        <p:txBody>
          <a:bodyPr>
            <a:normAutofit fontScale="77500" lnSpcReduction="20000"/>
          </a:bodyPr>
          <a:lstStyle/>
          <a:p>
            <a:r>
              <a:rPr lang="en-US" sz="3200" i="1" dirty="0"/>
              <a:t>  Homeostasis is the foundation of normal physiology.</a:t>
            </a:r>
          </a:p>
          <a:p>
            <a:endParaRPr lang="en-US" sz="3200" i="1" dirty="0"/>
          </a:p>
          <a:p>
            <a:r>
              <a:rPr lang="en-US" sz="3200" i="1" dirty="0"/>
              <a:t> Stress-free </a:t>
            </a:r>
            <a:r>
              <a:rPr lang="en-US" sz="3200" i="1" dirty="0" err="1"/>
              <a:t>peri</a:t>
            </a:r>
            <a:r>
              <a:rPr lang="en-US" sz="3200" i="1" dirty="0"/>
              <a:t>-operative care helps to restore </a:t>
            </a:r>
          </a:p>
          <a:p>
            <a:pPr marL="45720" indent="0">
              <a:buNone/>
            </a:pPr>
            <a:r>
              <a:rPr lang="en-US" sz="3200" i="1" dirty="0"/>
              <a:t>   homeostasis following elective surgery.</a:t>
            </a:r>
          </a:p>
          <a:p>
            <a:endParaRPr lang="en-US" sz="3200" i="1" dirty="0"/>
          </a:p>
          <a:p>
            <a:r>
              <a:rPr lang="en-US" sz="3200" i="1" dirty="0"/>
              <a:t> Resuscitation, surgical intervention &amp; critical care 	can return the severely injured patient to a situation in which homeostasis becomes possible once again.</a:t>
            </a:r>
          </a:p>
          <a:p>
            <a:pPr marL="45720" indent="0">
              <a:buNone/>
            </a:pPr>
            <a:r>
              <a:rPr lang="en-US" sz="3200" i="1" dirty="0"/>
              <a:t>         </a:t>
            </a:r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8704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Nature of the injury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 i="1" dirty="0"/>
              <a:t>Metabolic response to injury is Graded and evolves with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572000" cy="2784186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50217"/>
              </p:ext>
            </p:extLst>
          </p:nvPr>
        </p:nvGraphicFramePr>
        <p:xfrm>
          <a:off x="5410200" y="3048000"/>
          <a:ext cx="350520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881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315200" cy="1327212"/>
          </a:xfrm>
        </p:spPr>
        <p:txBody>
          <a:bodyPr>
            <a:normAutofit/>
          </a:bodyPr>
          <a:lstStyle/>
          <a:p>
            <a:r>
              <a:rPr lang="en-US" dirty="0"/>
              <a:t>Response Components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315200" cy="3539527"/>
          </a:xfrm>
        </p:spPr>
        <p:txBody>
          <a:bodyPr>
            <a:noAutofit/>
          </a:bodyPr>
          <a:lstStyle/>
          <a:p>
            <a:r>
              <a:rPr lang="en-US" sz="3200" i="1" dirty="0"/>
              <a:t> Physiological Consequences</a:t>
            </a:r>
          </a:p>
          <a:p>
            <a:endParaRPr lang="en-US" sz="3200" i="1" dirty="0"/>
          </a:p>
          <a:p>
            <a:r>
              <a:rPr lang="en-US" sz="3200" i="1" dirty="0"/>
              <a:t> Metabolic Manifestations</a:t>
            </a:r>
          </a:p>
          <a:p>
            <a:endParaRPr lang="en-US" sz="3200" i="1" dirty="0"/>
          </a:p>
          <a:p>
            <a:r>
              <a:rPr lang="en-US" sz="3200" i="1" dirty="0"/>
              <a:t> Clinical Manifestations</a:t>
            </a:r>
          </a:p>
          <a:p>
            <a:endParaRPr lang="en-US" sz="3200" i="1" dirty="0"/>
          </a:p>
          <a:p>
            <a:r>
              <a:rPr lang="en-US" sz="3200" i="1" dirty="0"/>
              <a:t> Laboratory Changes</a:t>
            </a:r>
          </a:p>
        </p:txBody>
      </p:sp>
    </p:spTree>
    <p:extLst>
      <p:ext uri="{BB962C8B-B14F-4D97-AF65-F5344CB8AC3E}">
        <p14:creationId xmlns:p14="http://schemas.microsoft.com/office/powerpoint/2010/main" val="265006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16348" y="1752600"/>
            <a:ext cx="3364992" cy="621792"/>
          </a:xfrm>
        </p:spPr>
        <p:txBody>
          <a:bodyPr/>
          <a:lstStyle/>
          <a:p>
            <a:r>
              <a:rPr lang="en-US" sz="2400" i="1" dirty="0">
                <a:solidFill>
                  <a:srgbClr val="FFFF00"/>
                </a:solidFill>
              </a:rPr>
              <a:t>PHYSIOLOGICAL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43738" y="1752600"/>
            <a:ext cx="3362062" cy="621792"/>
          </a:xfrm>
        </p:spPr>
        <p:txBody>
          <a:bodyPr/>
          <a:lstStyle/>
          <a:p>
            <a:r>
              <a:rPr lang="en-US" sz="2400" i="1" dirty="0">
                <a:solidFill>
                  <a:srgbClr val="FFFF00"/>
                </a:solidFill>
              </a:rPr>
              <a:t>METABOLIC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/>
              <a:t>Response Components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14400" y="3124200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latin typeface="Arial"/>
                <a:cs typeface="Arial"/>
              </a:rPr>
              <a:t>↑  </a:t>
            </a:r>
            <a:r>
              <a:rPr lang="en-US" sz="2800" i="1" dirty="0"/>
              <a:t>Cardiac Output</a:t>
            </a:r>
          </a:p>
          <a:p>
            <a:r>
              <a:rPr lang="en-US" sz="2800" i="1" dirty="0">
                <a:latin typeface="Arial"/>
                <a:cs typeface="Arial"/>
              </a:rPr>
              <a:t>↑ </a:t>
            </a:r>
            <a:r>
              <a:rPr lang="en-US" sz="2800" i="1" dirty="0"/>
              <a:t> Ventilation</a:t>
            </a:r>
          </a:p>
          <a:p>
            <a:r>
              <a:rPr lang="en-US" sz="2800" i="1" dirty="0">
                <a:latin typeface="Arial"/>
                <a:cs typeface="Arial"/>
              </a:rPr>
              <a:t>↑ </a:t>
            </a:r>
            <a:r>
              <a:rPr lang="en-US" sz="2800" i="1" dirty="0"/>
              <a:t> Membrane Transport</a:t>
            </a:r>
          </a:p>
          <a:p>
            <a:r>
              <a:rPr lang="en-US" sz="2800" i="1" dirty="0"/>
              <a:t>Weight loss</a:t>
            </a:r>
          </a:p>
          <a:p>
            <a:r>
              <a:rPr lang="en-US" sz="2800" i="1" dirty="0"/>
              <a:t>Wound Healing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7" y="3124200"/>
            <a:ext cx="3566160" cy="2953512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 err="1"/>
              <a:t>Hypermetabolism</a:t>
            </a:r>
            <a:endParaRPr lang="en-US" sz="2800" i="1" dirty="0"/>
          </a:p>
          <a:p>
            <a:r>
              <a:rPr lang="en-US" sz="2800" i="1" dirty="0" err="1"/>
              <a:t>Acclerated</a:t>
            </a:r>
            <a:r>
              <a:rPr lang="en-US" sz="2800" i="1" dirty="0"/>
              <a:t> Gluconeogenesis</a:t>
            </a:r>
          </a:p>
          <a:p>
            <a:r>
              <a:rPr lang="en-US" sz="2800" i="1" dirty="0"/>
              <a:t>Enhanced Protein breakdown</a:t>
            </a:r>
          </a:p>
          <a:p>
            <a:r>
              <a:rPr lang="en-US" sz="2800" i="1" dirty="0"/>
              <a:t>Increased Fat oxidation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16348" y="1752600"/>
            <a:ext cx="3364992" cy="621792"/>
          </a:xfrm>
        </p:spPr>
        <p:txBody>
          <a:bodyPr/>
          <a:lstStyle/>
          <a:p>
            <a:r>
              <a:rPr lang="en-US" sz="2400" i="1" dirty="0">
                <a:solidFill>
                  <a:srgbClr val="FFFF00"/>
                </a:solidFill>
              </a:rPr>
              <a:t>CLINICAL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43738" y="1752600"/>
            <a:ext cx="3362062" cy="621792"/>
          </a:xfrm>
        </p:spPr>
        <p:txBody>
          <a:bodyPr/>
          <a:lstStyle/>
          <a:p>
            <a:r>
              <a:rPr lang="en-US" sz="2400" i="1" dirty="0">
                <a:solidFill>
                  <a:srgbClr val="FFFF00"/>
                </a:solidFill>
              </a:rPr>
              <a:t>LABORATORY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/>
              <a:t>Response Components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14400" y="2895600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cs typeface="Arial"/>
              </a:rPr>
              <a:t>Fever</a:t>
            </a:r>
          </a:p>
          <a:p>
            <a:r>
              <a:rPr lang="en-US" sz="2800" i="1" dirty="0">
                <a:cs typeface="Arial"/>
              </a:rPr>
              <a:t>Tachycardia</a:t>
            </a:r>
          </a:p>
          <a:p>
            <a:r>
              <a:rPr lang="en-US" sz="2800" i="1" dirty="0" err="1">
                <a:cs typeface="Arial"/>
              </a:rPr>
              <a:t>Tachypnoea</a:t>
            </a:r>
            <a:endParaRPr lang="en-US" sz="2800" i="1" dirty="0">
              <a:cs typeface="Arial"/>
            </a:endParaRPr>
          </a:p>
          <a:p>
            <a:r>
              <a:rPr lang="en-US" sz="2800" i="1" dirty="0">
                <a:cs typeface="Arial"/>
              </a:rPr>
              <a:t>Presence of wound or Inflammation </a:t>
            </a:r>
          </a:p>
          <a:p>
            <a:r>
              <a:rPr lang="en-US" sz="2800" i="1" dirty="0">
                <a:cs typeface="Arial"/>
              </a:rPr>
              <a:t>Anorexia</a:t>
            </a:r>
          </a:p>
          <a:p>
            <a:endParaRPr lang="en-US" sz="2800" i="1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7" y="2971800"/>
            <a:ext cx="3566160" cy="295351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err="1"/>
              <a:t>Leucocytosis</a:t>
            </a:r>
            <a:r>
              <a:rPr lang="en-US" sz="2800" i="1" dirty="0"/>
              <a:t>/Leucopenia</a:t>
            </a:r>
          </a:p>
          <a:p>
            <a:r>
              <a:rPr lang="en-US" sz="2800" i="1" dirty="0"/>
              <a:t>Hyperglycemia</a:t>
            </a:r>
          </a:p>
          <a:p>
            <a:r>
              <a:rPr lang="en-US" sz="2800" i="1" dirty="0"/>
              <a:t>Elevated CRP/Altered acute phase reactants</a:t>
            </a:r>
          </a:p>
          <a:p>
            <a:r>
              <a:rPr lang="en-US" sz="2800" i="1" dirty="0"/>
              <a:t>Hepatic/Renal dysfunction</a:t>
            </a:r>
          </a:p>
          <a:p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8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55" y="2615256"/>
            <a:ext cx="7543800" cy="1088068"/>
          </a:xfrm>
        </p:spPr>
        <p:txBody>
          <a:bodyPr/>
          <a:lstStyle/>
          <a:p>
            <a:pPr algn="ctr"/>
            <a:r>
              <a:rPr lang="en-GB" b="1" dirty="0"/>
              <a:t>VERTICAL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18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Mediators of Injury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073"/>
            <a:ext cx="8229600" cy="3539527"/>
          </a:xfrm>
        </p:spPr>
        <p:txBody>
          <a:bodyPr>
            <a:normAutofit/>
          </a:bodyPr>
          <a:lstStyle/>
          <a:p>
            <a:r>
              <a:rPr lang="en-US" sz="3200" i="1" dirty="0"/>
              <a:t>  </a:t>
            </a:r>
            <a:r>
              <a:rPr lang="en-US" sz="3200" i="1" dirty="0" err="1"/>
              <a:t>Neuro</a:t>
            </a:r>
            <a:r>
              <a:rPr lang="en-US" sz="3200" i="1" dirty="0"/>
              <a:t> – Endocrine  [ Hormonal ]</a:t>
            </a:r>
          </a:p>
          <a:p>
            <a:pPr marL="45720" indent="0">
              <a:buNone/>
            </a:pPr>
            <a:endParaRPr lang="en-US" sz="3200" i="1" dirty="0"/>
          </a:p>
          <a:p>
            <a:r>
              <a:rPr lang="en-US" sz="3200" i="1" dirty="0"/>
              <a:t>  Immune System [ Cytokines ]</a:t>
            </a:r>
          </a:p>
        </p:txBody>
      </p:sp>
    </p:spTree>
    <p:extLst>
      <p:ext uri="{BB962C8B-B14F-4D97-AF65-F5344CB8AC3E}">
        <p14:creationId xmlns:p14="http://schemas.microsoft.com/office/powerpoint/2010/main" val="244940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95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Neuro</a:t>
            </a:r>
            <a:r>
              <a:rPr lang="en-US" dirty="0"/>
              <a:t>-endocrine response to injury/critical illness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53952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200" i="1" dirty="0">
                <a:solidFill>
                  <a:srgbClr val="FFFF00"/>
                </a:solidFill>
              </a:rPr>
              <a:t>Biphasic  :</a:t>
            </a:r>
          </a:p>
          <a:p>
            <a:endParaRPr lang="en-US" sz="3200" i="1" dirty="0"/>
          </a:p>
          <a:p>
            <a:r>
              <a:rPr lang="en-US" sz="3200" i="1" dirty="0">
                <a:solidFill>
                  <a:srgbClr val="FFFF00"/>
                </a:solidFill>
              </a:rPr>
              <a:t>Acute phase  </a:t>
            </a:r>
            <a:r>
              <a:rPr lang="en-US" sz="3200" i="1" dirty="0"/>
              <a:t>-  An actively secreting pituitary &amp; elevated counter regulatory hormones (cortisol, glucagon, adrenaline).Changes are thought to be beneficial for short-term survival.</a:t>
            </a:r>
          </a:p>
          <a:p>
            <a:endParaRPr lang="en-US" sz="3200" i="1" dirty="0"/>
          </a:p>
          <a:p>
            <a:r>
              <a:rPr lang="en-US" sz="3200" i="1" dirty="0">
                <a:solidFill>
                  <a:srgbClr val="FFFF00"/>
                </a:solidFill>
              </a:rPr>
              <a:t>Chronic phase </a:t>
            </a:r>
            <a:r>
              <a:rPr lang="en-US" sz="3200" i="1" dirty="0"/>
              <a:t>-  Hypothalamic suppression &amp; low serum levels of the respective target organ hormones. Changes contribute chronic wasting.</a:t>
            </a:r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7421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0"/>
            <a:ext cx="9144000" cy="6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8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ACTH then acts on the adrenal to increase the secretion of cortisol.</a:t>
            </a:r>
          </a:p>
          <a:p>
            <a:r>
              <a:rPr lang="en-US" dirty="0"/>
              <a:t>Hypothalamic activation of the sympathetic nervous system causes release of adrenalin and also stimulates release of glucagon.</a:t>
            </a:r>
          </a:p>
          <a:p>
            <a:r>
              <a:rPr lang="en-US" dirty="0"/>
              <a:t>Intravenous infusion of a cocktail of these </a:t>
            </a:r>
            <a:r>
              <a:rPr lang="en-US" dirty="0">
                <a:solidFill>
                  <a:srgbClr val="FFFF00"/>
                </a:solidFill>
              </a:rPr>
              <a:t>‘counter-regulatory’ hormones(glucagon, glucocorticoids and </a:t>
            </a:r>
            <a:r>
              <a:rPr lang="en-US" dirty="0" err="1">
                <a:solidFill>
                  <a:srgbClr val="FFFF00"/>
                </a:solidFill>
              </a:rPr>
              <a:t>catecholamines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/>
              <a:t>reproduces many aspects of the metabolic response to injury.</a:t>
            </a:r>
          </a:p>
          <a:p>
            <a:r>
              <a:rPr lang="en-US" dirty="0"/>
              <a:t>Innate immune system (principally macrophages) interacts in a complex manner with the adaptive immune system (T cells, B cells) in co-generating the metabolic response to injury.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52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Corticotrophin-releasing factor (CRF) released from the hypothalamus increases adrenocorticotrophic hormone (ACTH) release from the anterior pituitary</a:t>
            </a:r>
          </a:p>
        </p:txBody>
      </p:sp>
    </p:spTree>
    <p:extLst>
      <p:ext uri="{BB962C8B-B14F-4D97-AF65-F5344CB8AC3E}">
        <p14:creationId xmlns:p14="http://schemas.microsoft.com/office/powerpoint/2010/main" val="36181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3" y="2286000"/>
          <a:ext cx="2514599" cy="223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Mission Statement of RMU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8" y="2114554"/>
            <a:ext cx="4041775" cy="3337322"/>
          </a:xfrm>
        </p:spPr>
        <p:txBody>
          <a:bodyPr>
            <a:noAutofit/>
          </a:bodyPr>
          <a:lstStyle/>
          <a:p>
            <a:pPr lvl="0"/>
            <a:r>
              <a:rPr lang="en-US" sz="2550" dirty="0"/>
              <a:t>To impart evidence based research oriented medical education</a:t>
            </a:r>
          </a:p>
          <a:p>
            <a:pPr lvl="0"/>
            <a:r>
              <a:rPr lang="en-US" sz="2550" dirty="0"/>
              <a:t>To provide best possible patient care</a:t>
            </a:r>
          </a:p>
          <a:p>
            <a:pPr lvl="0"/>
            <a:r>
              <a:rPr lang="en-US" sz="2550" dirty="0"/>
              <a:t>To inculcate the values of mutual respect and ethical practice of medicine</a:t>
            </a:r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425943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57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- </a:t>
            </a:r>
            <a:r>
              <a:rPr lang="en-US" dirty="0" err="1"/>
              <a:t>Neuro</a:t>
            </a:r>
            <a:r>
              <a:rPr lang="en-US" dirty="0"/>
              <a:t>-endocrine response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53952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3200" i="1" dirty="0">
              <a:solidFill>
                <a:srgbClr val="FFFF00"/>
              </a:solidFill>
            </a:endParaRPr>
          </a:p>
          <a:p>
            <a:endParaRPr lang="en-US" sz="3200" i="1" dirty="0"/>
          </a:p>
          <a:p>
            <a:r>
              <a:rPr lang="en-US" sz="3200" i="1" dirty="0"/>
              <a:t> Provide essential substrates for survival</a:t>
            </a:r>
          </a:p>
          <a:p>
            <a:endParaRPr lang="en-US" sz="3200" i="1" dirty="0"/>
          </a:p>
          <a:p>
            <a:r>
              <a:rPr lang="en-US" sz="3200" i="1" dirty="0"/>
              <a:t> Postpone anabolism</a:t>
            </a:r>
          </a:p>
          <a:p>
            <a:endParaRPr lang="en-US" sz="3200" i="1" dirty="0"/>
          </a:p>
          <a:p>
            <a:r>
              <a:rPr lang="en-US" sz="3200" i="1" dirty="0"/>
              <a:t> </a:t>
            </a:r>
            <a:r>
              <a:rPr lang="en-US" sz="3200" i="1" dirty="0" err="1"/>
              <a:t>Optimise</a:t>
            </a:r>
            <a:r>
              <a:rPr lang="en-US" sz="3200" i="1" dirty="0"/>
              <a:t> host </a:t>
            </a:r>
            <a:r>
              <a:rPr lang="en-US" sz="3200" i="1" dirty="0" err="1"/>
              <a:t>defence</a:t>
            </a:r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7118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3810000" cy="990600"/>
          </a:xfrm>
        </p:spPr>
        <p:txBody>
          <a:bodyPr/>
          <a:lstStyle/>
          <a:p>
            <a:r>
              <a:rPr lang="en-US" sz="2800" i="1" dirty="0" err="1">
                <a:solidFill>
                  <a:srgbClr val="FFFF00"/>
                </a:solidFill>
              </a:rPr>
              <a:t>Proinflammatory</a:t>
            </a:r>
            <a:r>
              <a:rPr lang="en-US" sz="2800" i="1" dirty="0">
                <a:solidFill>
                  <a:srgbClr val="FFFF00"/>
                </a:solidFill>
              </a:rPr>
              <a:t> phase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2164557"/>
            <a:ext cx="4041775" cy="654843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Counter regulatory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Immunological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4040188" cy="2514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IL-1, IL-6, TNF-alpha</a:t>
            </a:r>
          </a:p>
          <a:p>
            <a:r>
              <a:rPr lang="en-US" dirty="0"/>
              <a:t>Hypothalamus </a:t>
            </a:r>
            <a:r>
              <a:rPr lang="en-US" dirty="0">
                <a:latin typeface="Arial"/>
                <a:cs typeface="Arial"/>
              </a:rPr>
              <a:t>→ pyrexia</a:t>
            </a:r>
          </a:p>
          <a:p>
            <a:r>
              <a:rPr lang="en-US" dirty="0">
                <a:latin typeface="Arial"/>
                <a:cs typeface="Arial"/>
              </a:rPr>
              <a:t>Hepatic acute phase protein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025" y="2819400"/>
            <a:ext cx="4041775" cy="3540920"/>
          </a:xfrm>
        </p:spPr>
        <p:txBody>
          <a:bodyPr/>
          <a:lstStyle/>
          <a:p>
            <a:r>
              <a:rPr lang="en-US" dirty="0"/>
              <a:t>IL-1 receptor antagonist (IL-1Ra) and </a:t>
            </a:r>
            <a:r>
              <a:rPr lang="en-US" dirty="0" err="1"/>
              <a:t>TNFsoluble</a:t>
            </a:r>
            <a:r>
              <a:rPr lang="en-US" dirty="0"/>
              <a:t> receptors (TNF-sR-55 and 75)</a:t>
            </a:r>
          </a:p>
          <a:p>
            <a:r>
              <a:rPr lang="en-US" dirty="0"/>
              <a:t>Prevent excessive </a:t>
            </a:r>
            <a:r>
              <a:rPr lang="en-US" dirty="0" err="1"/>
              <a:t>proinflammatory</a:t>
            </a:r>
            <a:r>
              <a:rPr lang="en-US" dirty="0"/>
              <a:t> activities</a:t>
            </a:r>
          </a:p>
          <a:p>
            <a:r>
              <a:rPr lang="en-US" dirty="0"/>
              <a:t>Restore homeostasis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16764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29400" y="16764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57600" y="1371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0" y="1600200"/>
            <a:ext cx="52425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5257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057400" y="5029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057400" y="5791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3400" y="547300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COMP. ANTI-INFLAMMATORY RESPONSE SYNDROME</a:t>
            </a:r>
          </a:p>
          <a:p>
            <a:r>
              <a:rPr lang="en-US" sz="2400" b="1" dirty="0"/>
              <a:t>         { CARS }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248400" y="518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0"/>
            <a:ext cx="9144000" cy="6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1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6300" y="3699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Phases – Physiological response</a:t>
            </a:r>
            <a:br>
              <a:rPr lang="en-US" dirty="0"/>
            </a:br>
            <a:r>
              <a:rPr lang="en-US" dirty="0"/>
              <a:t>[ David </a:t>
            </a:r>
            <a:r>
              <a:rPr lang="en-US" dirty="0" err="1"/>
              <a:t>Cuthbertson</a:t>
            </a:r>
            <a:r>
              <a:rPr lang="en-US" dirty="0"/>
              <a:t> – 1930 ]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71600" y="3505200"/>
            <a:ext cx="6477000" cy="5334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Lightning Bolt 4"/>
          <p:cNvSpPr/>
          <p:nvPr/>
        </p:nvSpPr>
        <p:spPr>
          <a:xfrm>
            <a:off x="990600" y="2590800"/>
            <a:ext cx="381000" cy="9144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Injury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EBB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2971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RECOVERY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0" y="4724400"/>
            <a:ext cx="1524000" cy="990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SHOCK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4724400"/>
            <a:ext cx="1676400" cy="990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CATABOLISM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0" y="4648200"/>
            <a:ext cx="1828800" cy="1066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ANABO LISM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1676400" y="4419600"/>
            <a:ext cx="3276600" cy="762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038600" y="4419600"/>
            <a:ext cx="3276600" cy="762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BREAKING DOWN ENERGY STORES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594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UP USED ENERGY</a:t>
            </a:r>
          </a:p>
        </p:txBody>
      </p:sp>
    </p:spTree>
    <p:extLst>
      <p:ext uri="{BB962C8B-B14F-4D97-AF65-F5344CB8AC3E}">
        <p14:creationId xmlns:p14="http://schemas.microsoft.com/office/powerpoint/2010/main" val="332492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87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79375"/>
            <a:ext cx="8229600" cy="1139825"/>
          </a:xfrm>
        </p:spPr>
        <p:txBody>
          <a:bodyPr/>
          <a:lstStyle/>
          <a:p>
            <a:r>
              <a:rPr lang="en-US" dirty="0"/>
              <a:t>Ebb and Flow Phases</a:t>
            </a:r>
          </a:p>
        </p:txBody>
      </p:sp>
      <p:graphicFrame>
        <p:nvGraphicFramePr>
          <p:cNvPr id="390219" name="Group 7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0502067"/>
              </p:ext>
            </p:extLst>
          </p:nvPr>
        </p:nvGraphicFramePr>
        <p:xfrm>
          <a:off x="475545" y="1892300"/>
          <a:ext cx="8229600" cy="4480843"/>
        </p:xfrm>
        <a:graphic>
          <a:graphicData uri="http://schemas.openxmlformats.org/drawingml/2006/table">
            <a:tbl>
              <a:tblPr/>
              <a:tblGrid>
                <a:gridCol w="108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Phase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Role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Physiological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Hormones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Ebb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24 - 48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Conserve - blood volume &amp; energy reserves - Repair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BMR,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temp,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hypovolaemia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, lactic acidosis 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Catecholamines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, Cortisol, aldosterone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Flow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Catabolic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 – 10 days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Mobilisation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of energy stores – Recovery &amp; Repair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BMR,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Temp,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O2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consump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↑ CO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Cytokines 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Insulin, Glucagon, Cortisol, Catechol but insulin resistance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Anabolic 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 – 60 days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Replacement of lost tissue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+ve Nitrogen balance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Growth hormone, IGF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3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Key catabolic elements of flow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69833"/>
            <a:ext cx="7315200" cy="3539527"/>
          </a:xfrm>
        </p:spPr>
        <p:txBody>
          <a:bodyPr>
            <a:normAutofit/>
          </a:bodyPr>
          <a:lstStyle/>
          <a:p>
            <a:r>
              <a:rPr lang="en-US" sz="3600" i="1" dirty="0"/>
              <a:t>  </a:t>
            </a:r>
            <a:r>
              <a:rPr lang="en-US" sz="3600" i="1" dirty="0" err="1"/>
              <a:t>Hypermetabolism</a:t>
            </a:r>
            <a:endParaRPr lang="en-US" sz="3600" i="1" dirty="0"/>
          </a:p>
          <a:p>
            <a:r>
              <a:rPr lang="en-US" sz="3600" i="1" dirty="0"/>
              <a:t>  Alterations in skeletal muscle</a:t>
            </a:r>
          </a:p>
          <a:p>
            <a:pPr marL="45720" indent="0">
              <a:buNone/>
            </a:pPr>
            <a:r>
              <a:rPr lang="en-US" sz="3600" i="1" dirty="0"/>
              <a:t>    protein</a:t>
            </a:r>
          </a:p>
          <a:p>
            <a:r>
              <a:rPr lang="en-US" sz="3600" i="1" dirty="0"/>
              <a:t>  Alterations in Liver protein</a:t>
            </a:r>
          </a:p>
          <a:p>
            <a:r>
              <a:rPr lang="en-US" sz="3600" i="1" dirty="0"/>
              <a:t>  Insulin resistance</a:t>
            </a:r>
          </a:p>
        </p:txBody>
      </p:sp>
    </p:spTree>
    <p:extLst>
      <p:ext uri="{BB962C8B-B14F-4D97-AF65-F5344CB8AC3E}">
        <p14:creationId xmlns:p14="http://schemas.microsoft.com/office/powerpoint/2010/main" val="3928240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Hypermetabolism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539527"/>
          </a:xfrm>
        </p:spPr>
        <p:txBody>
          <a:bodyPr>
            <a:normAutofit fontScale="85000" lnSpcReduction="20000"/>
          </a:bodyPr>
          <a:lstStyle/>
          <a:p>
            <a:r>
              <a:rPr lang="en-US" sz="3200" i="1" dirty="0"/>
              <a:t>  Majority of trauma </a:t>
            </a:r>
            <a:r>
              <a:rPr lang="en-US" sz="3200" i="1" dirty="0" err="1"/>
              <a:t>pts</a:t>
            </a:r>
            <a:r>
              <a:rPr lang="en-US" sz="3200" i="1" dirty="0"/>
              <a:t> - energy expenditure </a:t>
            </a:r>
            <a:r>
              <a:rPr lang="en-US" sz="3200" i="1" dirty="0" err="1"/>
              <a:t>appr</a:t>
            </a:r>
            <a:r>
              <a:rPr lang="en-US" sz="3200" i="1" dirty="0"/>
              <a:t>.</a:t>
            </a:r>
          </a:p>
          <a:p>
            <a:pPr marL="45720" indent="0">
              <a:buNone/>
            </a:pPr>
            <a:r>
              <a:rPr lang="en-US" sz="3200" i="1" dirty="0"/>
              <a:t>    15-25%  &gt; predicted healthy resting values.</a:t>
            </a:r>
          </a:p>
          <a:p>
            <a:endParaRPr lang="en-US" sz="3200" i="1" dirty="0"/>
          </a:p>
          <a:p>
            <a:r>
              <a:rPr lang="en-US" sz="3200" i="1" dirty="0"/>
              <a:t>Factors which increases this metabolism :</a:t>
            </a:r>
          </a:p>
          <a:p>
            <a:pPr marL="45720" indent="0">
              <a:buNone/>
            </a:pPr>
            <a:r>
              <a:rPr lang="en-US" sz="3200" i="1" dirty="0"/>
              <a:t>   * Central </a:t>
            </a:r>
            <a:r>
              <a:rPr lang="en-US" sz="3200" i="1" dirty="0" err="1"/>
              <a:t>thermodysregulation</a:t>
            </a:r>
            <a:endParaRPr lang="en-US" sz="3200" i="1" dirty="0"/>
          </a:p>
          <a:p>
            <a:pPr marL="45720" indent="0">
              <a:buNone/>
            </a:pPr>
            <a:r>
              <a:rPr lang="en-US" sz="3200" i="1" dirty="0"/>
              <a:t>   * Increased sympathetic activity</a:t>
            </a:r>
          </a:p>
          <a:p>
            <a:pPr marL="45720" indent="0">
              <a:buNone/>
            </a:pPr>
            <a:r>
              <a:rPr lang="en-US" sz="3200" i="1" dirty="0"/>
              <a:t>   * Increased protein turnover </a:t>
            </a:r>
          </a:p>
          <a:p>
            <a:pPr marL="45720" indent="0">
              <a:buNone/>
            </a:pPr>
            <a:r>
              <a:rPr lang="en-US" sz="3200" i="1" dirty="0"/>
              <a:t>   * Wound circulation abnormalities </a:t>
            </a:r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6081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2.Skeletal muscle – 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3539527"/>
          </a:xfrm>
        </p:spPr>
        <p:txBody>
          <a:bodyPr>
            <a:normAutofit fontScale="92500"/>
          </a:bodyPr>
          <a:lstStyle/>
          <a:p>
            <a:r>
              <a:rPr lang="en-US" sz="3200" i="1" dirty="0"/>
              <a:t>1. Muscle wasting – result of  ↑ muscle protein degradation + ↓ muscle protein synthesis. (RS &amp; GIT). Cardiac muscle is spared. </a:t>
            </a:r>
          </a:p>
          <a:p>
            <a:r>
              <a:rPr lang="en-US" sz="3200" i="1" dirty="0"/>
              <a:t>2. Is mediated at a molecular level mainly by activation of the ubiquitin-protease pathway.</a:t>
            </a:r>
          </a:p>
          <a:p>
            <a:r>
              <a:rPr lang="en-US" sz="3200" i="1" dirty="0"/>
              <a:t>3. Lead  - Increased fatigue, reduced functional ability, </a:t>
            </a:r>
            <a:r>
              <a:rPr lang="en-US" sz="3200" i="1" dirty="0">
                <a:latin typeface="Arial"/>
                <a:cs typeface="Arial"/>
              </a:rPr>
              <a:t>↓</a:t>
            </a:r>
            <a:r>
              <a:rPr lang="en-US" sz="3200" i="1" dirty="0"/>
              <a:t>QOL &amp; </a:t>
            </a:r>
            <a:r>
              <a:rPr lang="en-US" sz="3200" i="1" dirty="0">
                <a:latin typeface="Arial"/>
                <a:cs typeface="Arial"/>
              </a:rPr>
              <a:t>↑ </a:t>
            </a:r>
            <a:r>
              <a:rPr lang="en-US" sz="3200" i="1" dirty="0"/>
              <a:t>risk of morbidity &amp; mortality.  </a:t>
            </a:r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27980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3.Hepatic acute phase response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153400" cy="3539527"/>
          </a:xfrm>
        </p:spPr>
        <p:txBody>
          <a:bodyPr>
            <a:normAutofit/>
          </a:bodyPr>
          <a:lstStyle/>
          <a:p>
            <a:r>
              <a:rPr lang="en-US" sz="2800" dirty="0"/>
              <a:t> Cytokines – IL- 6          </a:t>
            </a:r>
            <a:r>
              <a:rPr lang="en-US" sz="2800" dirty="0">
                <a:latin typeface="Arial"/>
                <a:cs typeface="Arial"/>
              </a:rPr>
              <a:t>↑ </a:t>
            </a:r>
            <a:r>
              <a:rPr lang="en-US" sz="2800" dirty="0"/>
              <a:t>Synthesis of  Positive</a:t>
            </a:r>
          </a:p>
          <a:p>
            <a:pPr marL="45720" indent="0">
              <a:buNone/>
            </a:pPr>
            <a:r>
              <a:rPr lang="en-US" sz="2800" dirty="0"/>
              <a:t>    acute phase proteins : Fibrinogen &amp; CRP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 Negative acute reactants : Albumin decreases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 Not  Compensated   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32178" y="2622043"/>
            <a:ext cx="685800" cy="197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4.Insulin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539527"/>
          </a:xfrm>
        </p:spPr>
        <p:txBody>
          <a:bodyPr>
            <a:normAutofit fontScale="85000" lnSpcReduction="20000"/>
          </a:bodyPr>
          <a:lstStyle/>
          <a:p>
            <a:r>
              <a:rPr lang="en-US" sz="3200" i="1" dirty="0"/>
              <a:t>  </a:t>
            </a:r>
            <a:r>
              <a:rPr lang="en-US" sz="3200" i="1" dirty="0" err="1"/>
              <a:t>Hyperglycaemia</a:t>
            </a:r>
            <a:r>
              <a:rPr lang="en-US" sz="3200" i="1" dirty="0"/>
              <a:t> is seen –  </a:t>
            </a:r>
            <a:r>
              <a:rPr lang="en-US" sz="3200" i="1" dirty="0">
                <a:latin typeface="Arial"/>
                <a:cs typeface="Arial"/>
              </a:rPr>
              <a:t>↑ </a:t>
            </a:r>
            <a:r>
              <a:rPr lang="en-US" sz="3200" i="1" dirty="0"/>
              <a:t>glucose production + </a:t>
            </a:r>
            <a:r>
              <a:rPr lang="en-US" sz="3200" i="1" dirty="0">
                <a:latin typeface="Arial"/>
                <a:cs typeface="Arial"/>
              </a:rPr>
              <a:t>↓ </a:t>
            </a:r>
            <a:r>
              <a:rPr lang="en-US" sz="3200" i="1" dirty="0"/>
              <a:t>glucose uptake – peripheral tissues. ( transient </a:t>
            </a:r>
          </a:p>
          <a:p>
            <a:pPr marL="45720" indent="0">
              <a:buNone/>
            </a:pPr>
            <a:r>
              <a:rPr lang="en-US" sz="3200" i="1" dirty="0"/>
              <a:t>    induction of insulin resistance seen ) </a:t>
            </a:r>
          </a:p>
          <a:p>
            <a:endParaRPr lang="en-US" sz="3200" i="1" dirty="0"/>
          </a:p>
          <a:p>
            <a:r>
              <a:rPr lang="en-US" sz="3200" i="1" dirty="0"/>
              <a:t> Due – Cytokines &amp; decreased responsiveness of insulin- regulated glucose transporter proteins.</a:t>
            </a:r>
          </a:p>
          <a:p>
            <a:pPr marL="45720" indent="0">
              <a:buNone/>
            </a:pPr>
            <a:r>
              <a:rPr lang="en-US" sz="3200" i="1" dirty="0"/>
              <a:t> </a:t>
            </a:r>
          </a:p>
          <a:p>
            <a:r>
              <a:rPr lang="en-US" sz="3200" i="1" dirty="0"/>
              <a:t>The degree of insulin resistance is </a:t>
            </a:r>
            <a:r>
              <a:rPr lang="en-US" sz="3200" i="1" dirty="0">
                <a:latin typeface="Arial"/>
                <a:cs typeface="Arial"/>
              </a:rPr>
              <a:t>∞ </a:t>
            </a:r>
            <a:r>
              <a:rPr lang="en-US" sz="3200" i="1" dirty="0"/>
              <a:t>to magnitude of the injurious process.</a:t>
            </a:r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pPr marL="4572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0548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7" y="1428750"/>
            <a:ext cx="8625625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/>
              <a:t>Learning Objectives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1800" dirty="0"/>
              <a:t>At the end of this session students will be able to:</a:t>
            </a:r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Grasping the Concept and Types of </a:t>
            </a:r>
            <a:r>
              <a:rPr lang="en-GB" sz="1800" b="1" dirty="0" err="1"/>
              <a:t>Tracheo-Esophageal</a:t>
            </a:r>
            <a:r>
              <a:rPr lang="en-GB" sz="1800" b="1" dirty="0"/>
              <a:t> fistula</a:t>
            </a:r>
            <a:endParaRPr lang="en-GB" sz="1800" dirty="0"/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Recognizing the Risk Factors</a:t>
            </a:r>
            <a:endParaRPr lang="en-GB" sz="1800" dirty="0"/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Diagnosing TEF Effectively</a:t>
            </a:r>
            <a:endParaRPr lang="en-GB" sz="1800" dirty="0"/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Managing TEF Appropriately</a:t>
            </a:r>
            <a:endParaRPr lang="en-GB" sz="1800" dirty="0"/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Comprehending the Consequences of TEF</a:t>
            </a:r>
            <a:endParaRPr lang="en-GB" sz="1800" dirty="0"/>
          </a:p>
          <a:p>
            <a:pPr marL="203597" indent="-203597">
              <a:buFont typeface="Arial" pitchFamily="34" charset="0"/>
              <a:buChar char="•"/>
            </a:pPr>
            <a:r>
              <a:rPr lang="en-GB" sz="1800" b="1" dirty="0"/>
              <a:t>Understanding the Importance of Surgery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31" t="7436" r="20910" b="11437"/>
          <a:stretch/>
        </p:blipFill>
        <p:spPr>
          <a:xfrm>
            <a:off x="7010400" y="4572000"/>
            <a:ext cx="17794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6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23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Body composition – following surgery / critical ill pts.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i="1" dirty="0"/>
              <a:t>Catabolism – Decrease in Fat mass &amp; Skeletal muscle mass. </a:t>
            </a:r>
            <a:endParaRPr lang="en-US" sz="2800" i="1" dirty="0">
              <a:solidFill>
                <a:srgbClr val="00B05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i="1" dirty="0"/>
              <a:t>Body weight – paradoxically Increase because of expansion of extracellular fluid space. </a:t>
            </a:r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Factors - </a:t>
            </a:r>
            <a:r>
              <a:rPr lang="en-US" dirty="0">
                <a:latin typeface="Arial"/>
                <a:cs typeface="Arial"/>
              </a:rPr>
              <a:t>↑ response to injury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/>
              <a:t>  Hypothermia</a:t>
            </a:r>
          </a:p>
          <a:p>
            <a:r>
              <a:rPr lang="en-US" sz="3600" i="1" dirty="0"/>
              <a:t>  Pain</a:t>
            </a:r>
          </a:p>
          <a:p>
            <a:r>
              <a:rPr lang="en-US" sz="3600" i="1" dirty="0"/>
              <a:t>  Starvation </a:t>
            </a:r>
          </a:p>
          <a:p>
            <a:r>
              <a:rPr lang="en-US" sz="3600" i="1" dirty="0"/>
              <a:t>  </a:t>
            </a:r>
            <a:r>
              <a:rPr lang="en-US" sz="3600" i="1" dirty="0" err="1"/>
              <a:t>Immobilisation</a:t>
            </a:r>
            <a:r>
              <a:rPr lang="en-US" sz="3600" i="1" dirty="0"/>
              <a:t> </a:t>
            </a:r>
          </a:p>
          <a:p>
            <a:r>
              <a:rPr lang="en-US" sz="3600" i="1" dirty="0"/>
              <a:t>  Sepsis</a:t>
            </a:r>
          </a:p>
          <a:p>
            <a:r>
              <a:rPr lang="en-US" sz="3600" i="1" dirty="0"/>
              <a:t>  Hypotension </a:t>
            </a:r>
          </a:p>
        </p:txBody>
      </p:sp>
    </p:spTree>
    <p:extLst>
      <p:ext uri="{BB962C8B-B14F-4D97-AF65-F5344CB8AC3E}">
        <p14:creationId xmlns:p14="http://schemas.microsoft.com/office/powerpoint/2010/main" val="2303908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1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Avoidable factors that compound the response to injury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56473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/>
              <a:t>  Continuing </a:t>
            </a:r>
            <a:r>
              <a:rPr lang="en-US" sz="3600" i="1" dirty="0" err="1"/>
              <a:t>haemorrhage</a:t>
            </a:r>
            <a:endParaRPr lang="en-US" sz="3600" i="1" dirty="0"/>
          </a:p>
          <a:p>
            <a:r>
              <a:rPr lang="en-US" sz="3600" i="1" dirty="0"/>
              <a:t>  Hypothermia </a:t>
            </a:r>
          </a:p>
          <a:p>
            <a:r>
              <a:rPr lang="en-US" sz="3600" i="1" dirty="0"/>
              <a:t>  Tissue </a:t>
            </a:r>
            <a:r>
              <a:rPr lang="en-US" sz="3600" i="1" dirty="0" err="1"/>
              <a:t>oedema</a:t>
            </a:r>
            <a:r>
              <a:rPr lang="en-US" sz="3600" i="1" dirty="0"/>
              <a:t> </a:t>
            </a:r>
          </a:p>
          <a:p>
            <a:r>
              <a:rPr lang="en-US" sz="3600" i="1" dirty="0"/>
              <a:t>  Tissue </a:t>
            </a:r>
            <a:r>
              <a:rPr lang="en-US" sz="3600" i="1" dirty="0" err="1"/>
              <a:t>underperfusion</a:t>
            </a:r>
            <a:r>
              <a:rPr lang="en-US" sz="3600" i="1" dirty="0"/>
              <a:t> </a:t>
            </a:r>
          </a:p>
          <a:p>
            <a:r>
              <a:rPr lang="en-US" sz="3600" i="1" dirty="0"/>
              <a:t>  Starvation </a:t>
            </a:r>
          </a:p>
          <a:p>
            <a:r>
              <a:rPr lang="en-US" sz="3600" i="1" dirty="0"/>
              <a:t>  Immobility </a:t>
            </a:r>
          </a:p>
        </p:txBody>
      </p:sp>
    </p:spTree>
    <p:extLst>
      <p:ext uri="{BB962C8B-B14F-4D97-AF65-F5344CB8AC3E}">
        <p14:creationId xmlns:p14="http://schemas.microsoft.com/office/powerpoint/2010/main" val="2391753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   Avoidable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1534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i="1" dirty="0">
                <a:solidFill>
                  <a:srgbClr val="FFFF00"/>
                </a:solidFill>
              </a:rPr>
              <a:t>Volume loss : </a:t>
            </a:r>
            <a:r>
              <a:rPr lang="en-US" sz="2800" i="1" dirty="0"/>
              <a:t>Careful limitation of intra operative administration of colloids and crystalloids so that there is no net weight gain. </a:t>
            </a:r>
          </a:p>
          <a:p>
            <a:pPr marL="45720" indent="0">
              <a:buNone/>
            </a:pPr>
            <a:r>
              <a:rPr lang="en-US" sz="2800" i="1" dirty="0"/>
              <a:t> </a:t>
            </a:r>
          </a:p>
          <a:p>
            <a:r>
              <a:rPr lang="en-US" sz="2800" i="1" dirty="0">
                <a:solidFill>
                  <a:srgbClr val="FFFF00"/>
                </a:solidFill>
              </a:rPr>
              <a:t>Hypothermia :</a:t>
            </a:r>
            <a:r>
              <a:rPr lang="en-US" sz="2800" i="1" dirty="0"/>
              <a:t> RT – maintaining </a:t>
            </a:r>
            <a:r>
              <a:rPr lang="en-US" sz="2800" i="1" dirty="0" err="1"/>
              <a:t>normothermia</a:t>
            </a:r>
            <a:r>
              <a:rPr lang="en-US" sz="2800" i="1" dirty="0"/>
              <a:t> by an upper body forced air heating cover </a:t>
            </a:r>
            <a:r>
              <a:rPr lang="en-US" sz="2800" i="1" dirty="0">
                <a:latin typeface="Arial"/>
                <a:cs typeface="Arial"/>
              </a:rPr>
              <a:t>↓</a:t>
            </a:r>
            <a:r>
              <a:rPr lang="en-US" sz="2800" i="1" dirty="0"/>
              <a:t> wound infection, cardiac complications and bleeding and transfusion requirements.</a:t>
            </a:r>
          </a:p>
          <a:p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2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   Avoidable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i="1" dirty="0">
                <a:solidFill>
                  <a:srgbClr val="FFFF00"/>
                </a:solidFill>
              </a:rPr>
              <a:t>Administration of activated protein C  - </a:t>
            </a:r>
            <a:r>
              <a:rPr lang="en-US" sz="2800" i="1" dirty="0"/>
              <a:t>to critically ill patients has been shown to </a:t>
            </a:r>
            <a:r>
              <a:rPr lang="en-US" sz="2800" i="1" dirty="0">
                <a:latin typeface="Arial"/>
                <a:cs typeface="Arial"/>
              </a:rPr>
              <a:t>↓ </a:t>
            </a:r>
            <a:r>
              <a:rPr lang="en-US" sz="2800" i="1" dirty="0"/>
              <a:t>organ failure and death. It is thought to act, in part, via preservation of the micro circulation in vital organs.</a:t>
            </a:r>
          </a:p>
          <a:p>
            <a:pPr marL="45720" indent="0">
              <a:buNone/>
            </a:pPr>
            <a:endParaRPr lang="en-US" sz="2800" i="1" dirty="0"/>
          </a:p>
          <a:p>
            <a:r>
              <a:rPr lang="en-US" sz="2800" i="1" dirty="0"/>
              <a:t>Maintaining the </a:t>
            </a:r>
            <a:r>
              <a:rPr lang="en-US" sz="2800" i="1" dirty="0" err="1">
                <a:solidFill>
                  <a:srgbClr val="FFFF00"/>
                </a:solidFill>
              </a:rPr>
              <a:t>normoglycemia</a:t>
            </a:r>
            <a:r>
              <a:rPr lang="en-US" sz="2800" i="1" dirty="0">
                <a:solidFill>
                  <a:srgbClr val="FFFF00"/>
                </a:solidFill>
              </a:rPr>
              <a:t> with insulin infusion </a:t>
            </a:r>
            <a:r>
              <a:rPr lang="en-US" sz="2800" i="1" dirty="0"/>
              <a:t>during critical illness has been proposed to protect the endothelium and thereby contribute to the prevention of organ failure and death.</a:t>
            </a:r>
          </a:p>
          <a:p>
            <a:endParaRPr lang="en-US" sz="2800" i="1" dirty="0"/>
          </a:p>
          <a:p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15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   Avoidable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i="1" dirty="0">
                <a:solidFill>
                  <a:srgbClr val="FFFF00"/>
                </a:solidFill>
              </a:rPr>
              <a:t>Starvation :</a:t>
            </a:r>
            <a:r>
              <a:rPr lang="en-US" sz="2800" i="1" dirty="0"/>
              <a:t> During starvation, the body is faced with an obligate need to generate glucose to sustain cerebral energy metabolism(100g of glucose per day).</a:t>
            </a:r>
          </a:p>
          <a:p>
            <a:pPr marL="45720" indent="0">
              <a:buNone/>
            </a:pPr>
            <a:endParaRPr lang="en-US" sz="2800" i="1" dirty="0"/>
          </a:p>
          <a:p>
            <a:r>
              <a:rPr lang="en-US" sz="2800" i="1" dirty="0"/>
              <a:t>Provision of at least 2L of IV 5% dextrose for fasting  patients provides glucose as above.  </a:t>
            </a:r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   Avoidable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i="1" dirty="0">
                <a:solidFill>
                  <a:srgbClr val="FFFF00"/>
                </a:solidFill>
              </a:rPr>
              <a:t>Tissue </a:t>
            </a:r>
            <a:r>
              <a:rPr lang="en-US" sz="2800" i="1" dirty="0" err="1">
                <a:solidFill>
                  <a:srgbClr val="FFFF00"/>
                </a:solidFill>
              </a:rPr>
              <a:t>oedema</a:t>
            </a:r>
            <a:r>
              <a:rPr lang="en-US" sz="2800" i="1" dirty="0">
                <a:solidFill>
                  <a:srgbClr val="FFFF00"/>
                </a:solidFill>
              </a:rPr>
              <a:t> : </a:t>
            </a:r>
            <a:r>
              <a:rPr lang="en-US" sz="2800" i="1" dirty="0"/>
              <a:t>is mediated by the variety of mediators involved in the systemic inflammation. Careful administration of anti-mediators &amp; reduce fluid overload during resuscitation reduces this condition. </a:t>
            </a:r>
          </a:p>
          <a:p>
            <a:pPr marL="45720" indent="0">
              <a:buNone/>
            </a:pPr>
            <a:r>
              <a:rPr lang="en-US" sz="2800" i="1" dirty="0"/>
              <a:t> </a:t>
            </a:r>
          </a:p>
          <a:p>
            <a:r>
              <a:rPr lang="en-US" sz="2800" i="1" dirty="0">
                <a:solidFill>
                  <a:srgbClr val="FFFF00"/>
                </a:solidFill>
              </a:rPr>
              <a:t>Immobility :</a:t>
            </a:r>
            <a:r>
              <a:rPr lang="en-US" sz="2800" i="1" dirty="0"/>
              <a:t> Has been recognized as a potent stimulus for inducing muscle wasting. Early mobilization is an essential measure to avoid muscle wasting.  </a:t>
            </a:r>
          </a:p>
          <a:p>
            <a:pPr marL="45720" indent="0">
              <a:buNone/>
            </a:pPr>
            <a:r>
              <a:rPr lang="en-US" sz="2800" i="1" dirty="0"/>
              <a:t> </a:t>
            </a:r>
          </a:p>
          <a:p>
            <a:endParaRPr lang="en-US" sz="2800" i="1" dirty="0"/>
          </a:p>
          <a:p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5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1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App. to prevent unnecessary aspects of stress response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56473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en-US" sz="3600" i="1" dirty="0"/>
              <a:t>  Minimal access techniques</a:t>
            </a:r>
          </a:p>
          <a:p>
            <a:pPr marL="45720" indent="0">
              <a:buNone/>
            </a:pPr>
            <a:endParaRPr lang="en-US" sz="3600" i="1" dirty="0"/>
          </a:p>
          <a:p>
            <a:r>
              <a:rPr lang="en-US" sz="3600" i="1" dirty="0"/>
              <a:t>  Minimal periods of Starvation</a:t>
            </a:r>
          </a:p>
          <a:p>
            <a:pPr marL="45720" indent="0">
              <a:buNone/>
            </a:pPr>
            <a:r>
              <a:rPr lang="en-US" sz="3600" i="1" dirty="0"/>
              <a:t> </a:t>
            </a:r>
          </a:p>
          <a:p>
            <a:r>
              <a:rPr lang="en-US" sz="3600" i="1" dirty="0"/>
              <a:t>  Epidural analgesia  </a:t>
            </a:r>
          </a:p>
          <a:p>
            <a:endParaRPr lang="en-US" sz="3600" i="1" dirty="0"/>
          </a:p>
          <a:p>
            <a:r>
              <a:rPr lang="en-US" sz="3600" i="1" dirty="0"/>
              <a:t>  Early </a:t>
            </a:r>
            <a:r>
              <a:rPr lang="en-US" sz="3600" i="1" dirty="0" err="1"/>
              <a:t>mobilisation</a:t>
            </a:r>
            <a:r>
              <a:rPr lang="en-US" sz="36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2855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5AFE40-DC02-FAC8-4A01-86E7879407A5}"/>
              </a:ext>
            </a:extLst>
          </p:cNvPr>
          <p:cNvSpPr txBox="1"/>
          <p:nvPr/>
        </p:nvSpPr>
        <p:spPr>
          <a:xfrm>
            <a:off x="1000125" y="1350407"/>
            <a:ext cx="81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The core pillars/principles of medical ethical include: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56F15-FE35-35D8-1177-187E6A5CA95F}"/>
              </a:ext>
            </a:extLst>
          </p:cNvPr>
          <p:cNvSpPr txBox="1"/>
          <p:nvPr/>
        </p:nvSpPr>
        <p:spPr>
          <a:xfrm>
            <a:off x="0" y="9525"/>
            <a:ext cx="412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Promoting Biomedical Ethics Culture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C3D4F-F57B-E499-7DD8-3245B2D2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6553200" cy="3886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9B1D6FA-AA41-C684-991B-39E4176BEBC9}"/>
              </a:ext>
            </a:extLst>
          </p:cNvPr>
          <p:cNvSpPr/>
          <p:nvPr/>
        </p:nvSpPr>
        <p:spPr>
          <a:xfrm>
            <a:off x="76200" y="466725"/>
            <a:ext cx="2667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 Biomedical Ethics</a:t>
            </a:r>
          </a:p>
        </p:txBody>
      </p:sp>
    </p:spTree>
    <p:extLst>
      <p:ext uri="{BB962C8B-B14F-4D97-AF65-F5344CB8AC3E}">
        <p14:creationId xmlns:p14="http://schemas.microsoft.com/office/powerpoint/2010/main" val="3887345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CB0F24-7D64-3173-C086-7891D7E6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282"/>
            <a:ext cx="8229600" cy="64031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Beneficence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D9014F-3FF9-D014-659A-7F58E9D0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98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principle of beneficence is the obligation of physician to act for the </a:t>
            </a:r>
            <a:r>
              <a:rPr lang="en-US" sz="3200" b="1" dirty="0">
                <a:solidFill>
                  <a:srgbClr val="FFFF00"/>
                </a:solidFill>
              </a:rPr>
              <a:t>benefit of the patient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/>
              <a:t>and supports a number of moral rules to protect and defend the right of others, prevent harm, remove conditions that will cause harm, help persons with disabilities, and rescue persons in danger.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71ACE-FEE2-0046-EE84-C9904A9F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68226"/>
            <a:ext cx="2362200" cy="21912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32C863-3909-F425-D083-6FF4F972437D}"/>
              </a:ext>
            </a:extLst>
          </p:cNvPr>
          <p:cNvSpPr/>
          <p:nvPr/>
        </p:nvSpPr>
        <p:spPr>
          <a:xfrm>
            <a:off x="5562600" y="0"/>
            <a:ext cx="2667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 Biomedical Ethics</a:t>
            </a:r>
          </a:p>
        </p:txBody>
      </p:sp>
    </p:spTree>
    <p:extLst>
      <p:ext uri="{BB962C8B-B14F-4D97-AF65-F5344CB8AC3E}">
        <p14:creationId xmlns:p14="http://schemas.microsoft.com/office/powerpoint/2010/main" val="271380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352" y="1166147"/>
            <a:ext cx="7543800" cy="905256"/>
          </a:xfrm>
        </p:spPr>
        <p:txBody>
          <a:bodyPr>
            <a:noAutofit/>
          </a:bodyPr>
          <a:lstStyle/>
          <a:p>
            <a:pPr algn="ctr"/>
            <a:r>
              <a:rPr lang="en-US" sz="3000" b="1" spc="-56" dirty="0">
                <a:solidFill>
                  <a:srgbClr val="FFFF00"/>
                </a:solidFill>
              </a:rPr>
              <a:t> Professor Umar Model of  Integrated Lecture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2C6E-C712-42CF-A5C8-9DB515D49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564" y="2585506"/>
            <a:ext cx="5824025" cy="3039011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791201" y="2092864"/>
          <a:ext cx="3206246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3908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8658"/>
            <a:ext cx="8229600" cy="77366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Suggested research article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82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DFD0F-8441-D5E0-61C0-0B9FC18E0AA2}"/>
              </a:ext>
            </a:extLst>
          </p:cNvPr>
          <p:cNvSpPr txBox="1"/>
          <p:nvPr/>
        </p:nvSpPr>
        <p:spPr>
          <a:xfrm>
            <a:off x="2478253" y="6488668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https://doi.org/10.3390/jcdd9110402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EAEDC1-ADB9-7FD6-C5AF-546E3F713C71}"/>
              </a:ext>
            </a:extLst>
          </p:cNvPr>
          <p:cNvSpPr/>
          <p:nvPr/>
        </p:nvSpPr>
        <p:spPr>
          <a:xfrm>
            <a:off x="0" y="13099"/>
            <a:ext cx="2362200" cy="926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Promoting IT &amp; Research Culture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32D9A-6C84-A030-387F-32429A4B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00" t="20370" r="23333" b="11481"/>
          <a:stretch/>
        </p:blipFill>
        <p:spPr>
          <a:xfrm>
            <a:off x="533478" y="1752600"/>
            <a:ext cx="7924722" cy="47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0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WordArt 2"/>
          <p:cNvSpPr>
            <a:spLocks noChangeArrowheads="1" noChangeShapeType="1" noTextEdit="1"/>
          </p:cNvSpPr>
          <p:nvPr/>
        </p:nvSpPr>
        <p:spPr bwMode="auto">
          <a:xfrm>
            <a:off x="2370667" y="2277533"/>
            <a:ext cx="4373034" cy="14054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9172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2" y="2506971"/>
            <a:ext cx="7543800" cy="1088068"/>
          </a:xfrm>
        </p:spPr>
        <p:txBody>
          <a:bodyPr/>
          <a:lstStyle/>
          <a:p>
            <a:pPr algn="ctr"/>
            <a:r>
              <a:rPr lang="en-GB" b="1" dirty="0"/>
              <a:t>HORIZONTAL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15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4400" dirty="0"/>
              <a:t>Why??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3200400"/>
            <a:ext cx="8756073" cy="3962400"/>
          </a:xfrm>
        </p:spPr>
        <p:txBody>
          <a:bodyPr>
            <a:normAutofit/>
          </a:bodyPr>
          <a:lstStyle/>
          <a:p>
            <a:r>
              <a:rPr lang="en-US" sz="4000" dirty="0"/>
              <a:t> Restore tissue function</a:t>
            </a:r>
          </a:p>
          <a:p>
            <a:endParaRPr lang="en-US" sz="4000" dirty="0"/>
          </a:p>
          <a:p>
            <a:r>
              <a:rPr lang="en-US" sz="4000" dirty="0"/>
              <a:t> Eradicate invading Microorganisms.</a:t>
            </a:r>
          </a:p>
        </p:txBody>
      </p:sp>
      <p:pic>
        <p:nvPicPr>
          <p:cNvPr id="4" name="Picture 4" descr="50px-Question_book-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"/>
            <a:ext cx="3276600" cy="2555875"/>
          </a:xfrm>
          <a:prstGeom prst="rect">
            <a:avLst/>
          </a:prstGeom>
          <a:noFill/>
        </p:spPr>
      </p:pic>
      <p:pic>
        <p:nvPicPr>
          <p:cNvPr id="6" name="Picture 2" descr="D:\IInd Phase - 4th Term Topics\Metabolic Response to Injury\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3059">
            <a:off x="5829405" y="990600"/>
            <a:ext cx="990600" cy="7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2362200"/>
            <a:ext cx="8756073" cy="48006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3200" dirty="0"/>
              <a:t>Homeostasis - Concept</a:t>
            </a:r>
          </a:p>
          <a:p>
            <a:r>
              <a:rPr lang="en-US" sz="3200" dirty="0"/>
              <a:t> Components of Responses</a:t>
            </a:r>
          </a:p>
          <a:p>
            <a:r>
              <a:rPr lang="en-US" sz="3200" dirty="0"/>
              <a:t> Mediators of Responses</a:t>
            </a:r>
          </a:p>
          <a:p>
            <a:r>
              <a:rPr lang="en-US" sz="3200" dirty="0"/>
              <a:t> Phases of Responses &amp; Key elements</a:t>
            </a:r>
          </a:p>
          <a:p>
            <a:r>
              <a:rPr lang="en-US" sz="3200" dirty="0"/>
              <a:t> Factors – Exacerbate &amp; Avoidable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329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39527"/>
          </a:xfrm>
        </p:spPr>
        <p:txBody>
          <a:bodyPr>
            <a:normAutofit/>
          </a:bodyPr>
          <a:lstStyle/>
          <a:p>
            <a:r>
              <a:rPr lang="en-US" sz="3200" i="1" dirty="0"/>
              <a:t>  Maintenance of nearly constant conditions</a:t>
            </a:r>
          </a:p>
          <a:p>
            <a:pPr marL="45720" indent="0">
              <a:buNone/>
            </a:pPr>
            <a:r>
              <a:rPr lang="en-US" sz="3200" i="1" dirty="0"/>
              <a:t>    in the internal environment. </a:t>
            </a:r>
          </a:p>
          <a:p>
            <a:pPr marL="45720" indent="0">
              <a:buNone/>
            </a:pPr>
            <a:endParaRPr lang="en-US" sz="3200" i="1" dirty="0"/>
          </a:p>
          <a:p>
            <a:r>
              <a:rPr lang="en-US" sz="3200" i="1" dirty="0"/>
              <a:t>  Essentially all organs and tissues of the </a:t>
            </a:r>
          </a:p>
          <a:p>
            <a:pPr marL="45720" indent="0">
              <a:buNone/>
            </a:pPr>
            <a:r>
              <a:rPr lang="en-US" sz="3200" i="1" dirty="0"/>
              <a:t>    body perform functions that help maintain </a:t>
            </a:r>
          </a:p>
          <a:p>
            <a:pPr marL="45720" indent="0">
              <a:buNone/>
            </a:pPr>
            <a:r>
              <a:rPr lang="en-US" sz="3200" i="1" dirty="0"/>
              <a:t>    these constant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64480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57454"/>
            <a:ext cx="7772400" cy="1125140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Core concept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002225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972</TotalTime>
  <Words>1397</Words>
  <Application>Microsoft Office PowerPoint</Application>
  <PresentationFormat>On-screen Show (4:3)</PresentationFormat>
  <Paragraphs>290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Impact</vt:lpstr>
      <vt:lpstr>Wingdings</vt:lpstr>
      <vt:lpstr>Perspective</vt:lpstr>
      <vt:lpstr>METABOLIC RESPONSE OF TISSUE TO INJURY</vt:lpstr>
      <vt:lpstr>Mission Statement of RMU</vt:lpstr>
      <vt:lpstr>PowerPoint Presentation</vt:lpstr>
      <vt:lpstr> Professor Umar Model of  Integrated Lecture </vt:lpstr>
      <vt:lpstr>HORIZONTAL INTEGRATION</vt:lpstr>
      <vt:lpstr>Why??</vt:lpstr>
      <vt:lpstr>Objectives</vt:lpstr>
      <vt:lpstr>Homeostasis</vt:lpstr>
      <vt:lpstr>PowerPoint Presentation</vt:lpstr>
      <vt:lpstr>Basic Concepts in Homeostasis</vt:lpstr>
      <vt:lpstr>Nature of the injury response</vt:lpstr>
      <vt:lpstr>Response Components</vt:lpstr>
      <vt:lpstr>Response Components</vt:lpstr>
      <vt:lpstr>Response Components</vt:lpstr>
      <vt:lpstr>VERTICAL INTEGRATION</vt:lpstr>
      <vt:lpstr>Mediators of Injury Response</vt:lpstr>
      <vt:lpstr>Neuro-endocrine response to injury/critical illness </vt:lpstr>
      <vt:lpstr>PowerPoint Presentation</vt:lpstr>
      <vt:lpstr> </vt:lpstr>
      <vt:lpstr>Purpose - Neuro-endocrine response  </vt:lpstr>
      <vt:lpstr>Immunological response </vt:lpstr>
      <vt:lpstr>PowerPoint Presentation</vt:lpstr>
      <vt:lpstr>Phases – Physiological response [ David Cuthbertson – 1930 ] </vt:lpstr>
      <vt:lpstr>Ebb and Flow Phases</vt:lpstr>
      <vt:lpstr>Key catabolic elements of flow phase</vt:lpstr>
      <vt:lpstr>1. Hypermetabolism</vt:lpstr>
      <vt:lpstr>2.Skeletal muscle – Metabolism </vt:lpstr>
      <vt:lpstr>3.Hepatic acute phase response  </vt:lpstr>
      <vt:lpstr>4.Insulin resistance </vt:lpstr>
      <vt:lpstr>Changes in Body composition – following surgery / critical ill pts. </vt:lpstr>
      <vt:lpstr>Factors - ↑ response to injury </vt:lpstr>
      <vt:lpstr>Avoidable factors that compound the response to injury </vt:lpstr>
      <vt:lpstr>   Avoidable Factors </vt:lpstr>
      <vt:lpstr>   Avoidable Factors </vt:lpstr>
      <vt:lpstr>   Avoidable Factors </vt:lpstr>
      <vt:lpstr>   Avoidable Factors </vt:lpstr>
      <vt:lpstr>App. to prevent unnecessary aspects of stress response </vt:lpstr>
      <vt:lpstr>PowerPoint Presentation</vt:lpstr>
      <vt:lpstr>Beneficence</vt:lpstr>
      <vt:lpstr>Suggested research article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swathe</dc:creator>
  <cp:lastModifiedBy>The Medics</cp:lastModifiedBy>
  <cp:revision>130</cp:revision>
  <dcterms:created xsi:type="dcterms:W3CDTF">2006-08-16T00:00:00Z</dcterms:created>
  <dcterms:modified xsi:type="dcterms:W3CDTF">2025-02-13T04:22:18Z</dcterms:modified>
</cp:coreProperties>
</file>