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30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8" r:id="rId40"/>
    <p:sldId id="323" r:id="rId41"/>
    <p:sldId id="294" r:id="rId4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941" y="3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365759"/>
            <a:ext cx="9144000" cy="83820"/>
          </a:xfrm>
          <a:custGeom>
            <a:avLst/>
            <a:gdLst/>
            <a:ahLst/>
            <a:cxnLst/>
            <a:rect l="l" t="t" r="r" b="b"/>
            <a:pathLst>
              <a:path w="9144000" h="83820">
                <a:moveTo>
                  <a:pt x="0" y="83819"/>
                </a:moveTo>
                <a:lnTo>
                  <a:pt x="9144000" y="83819"/>
                </a:lnTo>
                <a:lnTo>
                  <a:pt x="914400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9144000" cy="365760"/>
          </a:xfrm>
          <a:custGeom>
            <a:avLst/>
            <a:gdLst/>
            <a:ahLst/>
            <a:cxnLst/>
            <a:rect l="l" t="t" r="r" b="b"/>
            <a:pathLst>
              <a:path w="9144000" h="365760">
                <a:moveTo>
                  <a:pt x="9144000" y="0"/>
                </a:moveTo>
                <a:lnTo>
                  <a:pt x="0" y="0"/>
                </a:lnTo>
                <a:lnTo>
                  <a:pt x="0" y="365760"/>
                </a:lnTo>
                <a:lnTo>
                  <a:pt x="9144000" y="365760"/>
                </a:lnTo>
                <a:lnTo>
                  <a:pt x="9144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676A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64540" y="2399791"/>
            <a:ext cx="3510279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676A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FF00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676A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FF00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676A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676A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365759"/>
            <a:ext cx="9144000" cy="83820"/>
          </a:xfrm>
          <a:custGeom>
            <a:avLst/>
            <a:gdLst/>
            <a:ahLst/>
            <a:cxnLst/>
            <a:rect l="l" t="t" r="r" b="b"/>
            <a:pathLst>
              <a:path w="9144000" h="83820">
                <a:moveTo>
                  <a:pt x="0" y="83819"/>
                </a:moveTo>
                <a:lnTo>
                  <a:pt x="9144000" y="83819"/>
                </a:lnTo>
                <a:lnTo>
                  <a:pt x="914400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9144000" cy="365760"/>
          </a:xfrm>
          <a:custGeom>
            <a:avLst/>
            <a:gdLst/>
            <a:ahLst/>
            <a:cxnLst/>
            <a:rect l="l" t="t" r="r" b="b"/>
            <a:pathLst>
              <a:path w="9144000" h="365760">
                <a:moveTo>
                  <a:pt x="9144000" y="0"/>
                </a:moveTo>
                <a:lnTo>
                  <a:pt x="0" y="0"/>
                </a:lnTo>
                <a:lnTo>
                  <a:pt x="0" y="365760"/>
                </a:lnTo>
                <a:lnTo>
                  <a:pt x="9144000" y="365760"/>
                </a:lnTo>
                <a:lnTo>
                  <a:pt x="9144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455421"/>
            <a:ext cx="8072119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676A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2488762"/>
            <a:ext cx="8073390" cy="3416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FF00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le.com/open-access/abortion" TargetMode="External"/><Relationship Id="rId2" Type="http://schemas.openxmlformats.org/officeDocument/2006/relationships/hyperlink" Target="http://www.ncbi.nlm.nih.gov/pmc/articles/PMC772812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ho.int/news-room/fact-sheets/detail/abortion" TargetMode="External"/><Relationship Id="rId5" Type="http://schemas.openxmlformats.org/officeDocument/2006/relationships/hyperlink" Target="https://www.hsph.harvard.edu/hhrjournal/wp-content/uploads/sites/2469/2014/04/10-Fried.pdf" TargetMode="External"/><Relationship Id="rId4" Type="http://schemas.openxmlformats.org/officeDocument/2006/relationships/hyperlink" Target="https://www.cureus.com/articles/146123-the-effects-of-abortion-decision-rightness-and-decision-type-on-womens-satisfaction-and-mental-health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books/NBK526054/#%3A~%3Atext%3D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og.org/clinical/clinical-guidance/committee-opinion/articles/2014/11/abortion-training-and-education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digitallibrary.edu.p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spc="-95" dirty="0">
                <a:latin typeface="Arial MT"/>
                <a:cs typeface="Arial MT"/>
              </a:rPr>
              <a:t>ABORTION</a:t>
            </a:r>
            <a:endParaRPr sz="5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3531489"/>
            <a:ext cx="6096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404040"/>
                </a:solidFill>
                <a:latin typeface="Arial MT"/>
                <a:cs typeface="Arial MT"/>
              </a:rPr>
              <a:t>Dr</a:t>
            </a:r>
            <a:r>
              <a:rPr sz="2400" spc="-3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404040"/>
                </a:solidFill>
                <a:latin typeface="Arial MT"/>
                <a:cs typeface="Arial MT"/>
              </a:rPr>
              <a:t>.</a:t>
            </a:r>
            <a:r>
              <a:rPr sz="2400" spc="-5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400" dirty="0" err="1">
                <a:solidFill>
                  <a:srgbClr val="404040"/>
                </a:solidFill>
                <a:latin typeface="Arial MT"/>
                <a:cs typeface="Arial MT"/>
              </a:rPr>
              <a:t>Filza</a:t>
            </a:r>
            <a:r>
              <a:rPr sz="2400" spc="-2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400" spc="-25" dirty="0" err="1">
                <a:solidFill>
                  <a:srgbClr val="404040"/>
                </a:solidFill>
                <a:latin typeface="Arial MT"/>
                <a:cs typeface="Arial MT"/>
              </a:rPr>
              <a:t>ali</a:t>
            </a:r>
            <a:r>
              <a:rPr lang="en-US" sz="2400" spc="-25">
                <a:solidFill>
                  <a:srgbClr val="404040"/>
                </a:solidFill>
                <a:latin typeface="Arial MT"/>
                <a:cs typeface="Arial MT"/>
              </a:rPr>
              <a:t> &amp; </a:t>
            </a:r>
            <a:r>
              <a:rPr lang="en-US" sz="2400" spc="-25" dirty="0">
                <a:solidFill>
                  <a:srgbClr val="404040"/>
                </a:solidFill>
                <a:latin typeface="Arial MT"/>
                <a:cs typeface="Arial MT"/>
              </a:rPr>
              <a:t>Dr Shahida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850453"/>
            <a:ext cx="7459980" cy="116903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  <a:tabLst>
                <a:tab pos="2032000" algn="l"/>
              </a:tabLst>
            </a:pPr>
            <a:r>
              <a:rPr sz="2800" dirty="0">
                <a:solidFill>
                  <a:srgbClr val="FF0000"/>
                </a:solidFill>
              </a:rPr>
              <a:t>Sec</a:t>
            </a:r>
            <a:r>
              <a:rPr sz="2800" spc="-15" dirty="0">
                <a:solidFill>
                  <a:srgbClr val="FF0000"/>
                </a:solidFill>
              </a:rPr>
              <a:t> </a:t>
            </a:r>
            <a:r>
              <a:rPr sz="2800" spc="-20" dirty="0">
                <a:solidFill>
                  <a:srgbClr val="FF0000"/>
                </a:solidFill>
              </a:rPr>
              <a:t>338-</a:t>
            </a:r>
            <a:r>
              <a:rPr sz="2800" spc="-25" dirty="0">
                <a:solidFill>
                  <a:srgbClr val="FF0000"/>
                </a:solidFill>
              </a:rPr>
              <a:t>A:</a:t>
            </a:r>
            <a:r>
              <a:rPr sz="2800" dirty="0">
                <a:solidFill>
                  <a:srgbClr val="FF0000"/>
                </a:solidFill>
              </a:rPr>
              <a:t>	Punishment</a:t>
            </a:r>
            <a:r>
              <a:rPr sz="2800" spc="-3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for</a:t>
            </a:r>
            <a:r>
              <a:rPr sz="2800" spc="-65" dirty="0">
                <a:solidFill>
                  <a:srgbClr val="FF0000"/>
                </a:solidFill>
              </a:rPr>
              <a:t> </a:t>
            </a:r>
            <a:r>
              <a:rPr sz="2800" spc="-20" dirty="0">
                <a:solidFill>
                  <a:srgbClr val="FF0000"/>
                </a:solidFill>
              </a:rPr>
              <a:t>isqat-</a:t>
            </a:r>
            <a:r>
              <a:rPr sz="2800" spc="-10" dirty="0">
                <a:solidFill>
                  <a:srgbClr val="FF0000"/>
                </a:solidFill>
              </a:rPr>
              <a:t>i-haml:</a:t>
            </a:r>
            <a:endParaRPr sz="2800"/>
          </a:p>
          <a:p>
            <a:pPr marL="12700" marR="5080" indent="95885">
              <a:lnSpc>
                <a:spcPts val="2380"/>
              </a:lnSpc>
              <a:spcBef>
                <a:spcPts val="575"/>
              </a:spcBef>
            </a:pPr>
            <a:r>
              <a:rPr sz="2200" b="0" dirty="0">
                <a:solidFill>
                  <a:srgbClr val="333333"/>
                </a:solidFill>
                <a:latin typeface="Arial MT"/>
                <a:cs typeface="Arial MT"/>
              </a:rPr>
              <a:t>Whoever</a:t>
            </a:r>
            <a:r>
              <a:rPr sz="2200" b="0" spc="9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b="0" dirty="0">
                <a:solidFill>
                  <a:srgbClr val="333333"/>
                </a:solidFill>
                <a:latin typeface="Arial MT"/>
                <a:cs typeface="Arial MT"/>
              </a:rPr>
              <a:t>causes</a:t>
            </a:r>
            <a:r>
              <a:rPr sz="2200" b="0" spc="11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b="0" spc="-10" dirty="0">
                <a:solidFill>
                  <a:srgbClr val="333333"/>
                </a:solidFill>
                <a:latin typeface="Arial MT"/>
                <a:cs typeface="Arial MT"/>
              </a:rPr>
              <a:t>isqat-i-</a:t>
            </a:r>
            <a:r>
              <a:rPr sz="2200" b="0" dirty="0">
                <a:solidFill>
                  <a:srgbClr val="333333"/>
                </a:solidFill>
                <a:latin typeface="Arial MT"/>
                <a:cs typeface="Arial MT"/>
              </a:rPr>
              <a:t>haml</a:t>
            </a:r>
            <a:r>
              <a:rPr sz="2200" b="0" spc="10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b="0" dirty="0">
                <a:solidFill>
                  <a:srgbClr val="333333"/>
                </a:solidFill>
                <a:latin typeface="Arial MT"/>
                <a:cs typeface="Arial MT"/>
              </a:rPr>
              <a:t>shall</a:t>
            </a:r>
            <a:r>
              <a:rPr sz="2200" b="0" spc="10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b="0" dirty="0">
                <a:solidFill>
                  <a:srgbClr val="333333"/>
                </a:solidFill>
                <a:latin typeface="Arial MT"/>
                <a:cs typeface="Arial MT"/>
              </a:rPr>
              <a:t>be</a:t>
            </a:r>
            <a:r>
              <a:rPr sz="2200" b="0" spc="9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b="0" dirty="0">
                <a:solidFill>
                  <a:srgbClr val="333333"/>
                </a:solidFill>
                <a:latin typeface="Arial MT"/>
                <a:cs typeface="Arial MT"/>
              </a:rPr>
              <a:t>liable</a:t>
            </a:r>
            <a:r>
              <a:rPr sz="2200" b="0" spc="10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b="0" dirty="0">
                <a:solidFill>
                  <a:srgbClr val="333333"/>
                </a:solidFill>
                <a:latin typeface="Arial MT"/>
                <a:cs typeface="Arial MT"/>
              </a:rPr>
              <a:t>to</a:t>
            </a:r>
            <a:r>
              <a:rPr sz="2200" b="0" spc="9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b="0" spc="-10" dirty="0">
                <a:solidFill>
                  <a:srgbClr val="333333"/>
                </a:solidFill>
                <a:latin typeface="Arial MT"/>
                <a:cs typeface="Arial MT"/>
              </a:rPr>
              <a:t>punishment </a:t>
            </a:r>
            <a:r>
              <a:rPr sz="2200" b="0" dirty="0">
                <a:solidFill>
                  <a:srgbClr val="333333"/>
                </a:solidFill>
                <a:latin typeface="Arial MT"/>
                <a:cs typeface="Arial MT"/>
              </a:rPr>
              <a:t>as</a:t>
            </a:r>
            <a:r>
              <a:rPr sz="2200" b="0" spc="-2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FF0000"/>
                </a:solidFill>
              </a:rPr>
              <a:t>Tazir.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2397379"/>
            <a:ext cx="7463155" cy="3948429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95580" marR="6350" indent="-182880" algn="just">
              <a:lnSpc>
                <a:spcPts val="2380"/>
              </a:lnSpc>
              <a:spcBef>
                <a:spcPts val="390"/>
              </a:spcBef>
              <a:buClr>
                <a:srgbClr val="71A276"/>
              </a:buClr>
              <a:buSzPct val="84090"/>
              <a:buFont typeface="Trebuchet MS"/>
              <a:buChar char="●"/>
              <a:tabLst>
                <a:tab pos="195580" algn="l"/>
              </a:tabLst>
            </a:pP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With</a:t>
            </a:r>
            <a:r>
              <a:rPr sz="2200" spc="29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imprisonment</a:t>
            </a:r>
            <a:r>
              <a:rPr sz="2200" spc="29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of</a:t>
            </a:r>
            <a:r>
              <a:rPr sz="2200" spc="30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either</a:t>
            </a:r>
            <a:r>
              <a:rPr sz="2200" spc="29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description</a:t>
            </a:r>
            <a:r>
              <a:rPr sz="2200" spc="30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for</a:t>
            </a:r>
            <a:r>
              <a:rPr sz="2200" spc="29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a</a:t>
            </a:r>
            <a:r>
              <a:rPr sz="2200" spc="28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term</a:t>
            </a:r>
            <a:r>
              <a:rPr sz="2200" spc="28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which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may</a:t>
            </a:r>
            <a:r>
              <a:rPr sz="2200" spc="27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extend</a:t>
            </a:r>
            <a:r>
              <a:rPr sz="2200" spc="29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to</a:t>
            </a:r>
            <a:r>
              <a:rPr sz="2200" spc="28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three</a:t>
            </a:r>
            <a:r>
              <a:rPr sz="2200" spc="28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years,</a:t>
            </a:r>
            <a:r>
              <a:rPr sz="2200" spc="28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if</a:t>
            </a:r>
            <a:r>
              <a:rPr sz="2200" spc="27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isqat-i-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haml</a:t>
            </a:r>
            <a:r>
              <a:rPr sz="2200" spc="28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is</a:t>
            </a:r>
            <a:r>
              <a:rPr sz="2200" spc="28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caused</a:t>
            </a:r>
            <a:r>
              <a:rPr sz="2200" spc="28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20" dirty="0">
                <a:solidFill>
                  <a:srgbClr val="404040"/>
                </a:solidFill>
                <a:latin typeface="Arial MT"/>
                <a:cs typeface="Arial MT"/>
              </a:rPr>
              <a:t>with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-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consent</a:t>
            </a:r>
            <a:r>
              <a:rPr sz="2200" spc="-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of</a:t>
            </a:r>
            <a:r>
              <a:rPr sz="2200" spc="-4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-4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woman.</a:t>
            </a:r>
            <a:endParaRPr sz="2200">
              <a:latin typeface="Arial MT"/>
              <a:cs typeface="Arial MT"/>
            </a:endParaRPr>
          </a:p>
          <a:p>
            <a:pPr marR="1878330" algn="ctr">
              <a:lnSpc>
                <a:spcPct val="100000"/>
              </a:lnSpc>
              <a:spcBef>
                <a:spcPts val="220"/>
              </a:spcBef>
            </a:pPr>
            <a:r>
              <a:rPr sz="2200" b="1" spc="-25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2200">
              <a:latin typeface="Arial"/>
              <a:cs typeface="Arial"/>
            </a:endParaRPr>
          </a:p>
          <a:p>
            <a:pPr marL="195580" marR="6350" indent="-182880" algn="just">
              <a:lnSpc>
                <a:spcPts val="2380"/>
              </a:lnSpc>
              <a:spcBef>
                <a:spcPts val="560"/>
              </a:spcBef>
              <a:buClr>
                <a:srgbClr val="71A276"/>
              </a:buClr>
              <a:buSzPct val="84090"/>
              <a:buFont typeface="Trebuchet MS"/>
              <a:buChar char="●"/>
              <a:tabLst>
                <a:tab pos="195580" algn="l"/>
              </a:tabLst>
            </a:pP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With</a:t>
            </a:r>
            <a:r>
              <a:rPr sz="2200" spc="29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imprisonment</a:t>
            </a:r>
            <a:r>
              <a:rPr sz="2200" spc="29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of</a:t>
            </a:r>
            <a:r>
              <a:rPr sz="2200" spc="30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either</a:t>
            </a:r>
            <a:r>
              <a:rPr sz="2200" spc="29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description</a:t>
            </a:r>
            <a:r>
              <a:rPr sz="2200" spc="30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for</a:t>
            </a:r>
            <a:r>
              <a:rPr sz="2200" spc="29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a</a:t>
            </a:r>
            <a:r>
              <a:rPr sz="2200" spc="28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term</a:t>
            </a:r>
            <a:r>
              <a:rPr sz="2200" spc="28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333333"/>
                </a:solidFill>
                <a:latin typeface="Arial MT"/>
                <a:cs typeface="Arial MT"/>
              </a:rPr>
              <a:t>which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may</a:t>
            </a:r>
            <a:r>
              <a:rPr sz="2200" spc="15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extend</a:t>
            </a:r>
            <a:r>
              <a:rPr sz="2200" spc="17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to</a:t>
            </a:r>
            <a:r>
              <a:rPr sz="2200" spc="15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ten</a:t>
            </a:r>
            <a:r>
              <a:rPr sz="2200" spc="17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years,</a:t>
            </a:r>
            <a:r>
              <a:rPr sz="2200" spc="15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if</a:t>
            </a:r>
            <a:r>
              <a:rPr sz="2200" spc="15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333333"/>
                </a:solidFill>
                <a:latin typeface="Arial MT"/>
                <a:cs typeface="Arial MT"/>
              </a:rPr>
              <a:t>isqat-i-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haml</a:t>
            </a:r>
            <a:r>
              <a:rPr sz="2200" spc="16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is</a:t>
            </a:r>
            <a:r>
              <a:rPr sz="2200" spc="15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caused</a:t>
            </a:r>
            <a:r>
              <a:rPr sz="2200" spc="16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333333"/>
                </a:solidFill>
                <a:latin typeface="Arial MT"/>
                <a:cs typeface="Arial MT"/>
              </a:rPr>
              <a:t>without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the</a:t>
            </a:r>
            <a:r>
              <a:rPr sz="2200" spc="-3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consent</a:t>
            </a:r>
            <a:r>
              <a:rPr sz="2200" spc="-3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of</a:t>
            </a:r>
            <a:r>
              <a:rPr sz="2200" spc="-4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the</a:t>
            </a:r>
            <a:r>
              <a:rPr sz="2200" spc="-4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333333"/>
                </a:solidFill>
                <a:latin typeface="Arial MT"/>
                <a:cs typeface="Arial MT"/>
              </a:rPr>
              <a:t>woman.</a:t>
            </a:r>
            <a:endParaRPr sz="2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860"/>
              </a:spcBef>
              <a:buClr>
                <a:srgbClr val="71A276"/>
              </a:buClr>
              <a:buFont typeface="Trebuchet MS"/>
              <a:buChar char="●"/>
            </a:pPr>
            <a:endParaRPr sz="2200">
              <a:latin typeface="Arial MT"/>
              <a:cs typeface="Arial MT"/>
            </a:endParaRPr>
          </a:p>
          <a:p>
            <a:pPr marL="195580" marR="5080" indent="-182880" algn="just">
              <a:lnSpc>
                <a:spcPct val="90000"/>
              </a:lnSpc>
              <a:buClr>
                <a:srgbClr val="71A276"/>
              </a:buClr>
              <a:buSzPct val="84090"/>
              <a:buFont typeface="Trebuchet MS"/>
              <a:buChar char="●"/>
              <a:tabLst>
                <a:tab pos="195580" algn="l"/>
              </a:tabLst>
            </a:pP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Provided</a:t>
            </a:r>
            <a:r>
              <a:rPr sz="2200" spc="1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further</a:t>
            </a:r>
            <a:r>
              <a:rPr sz="2200" spc="1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that</a:t>
            </a:r>
            <a:r>
              <a:rPr sz="2200" spc="3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if,</a:t>
            </a:r>
            <a:r>
              <a:rPr sz="2200" spc="2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as</a:t>
            </a:r>
            <a:r>
              <a:rPr sz="2200" spc="1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a</a:t>
            </a:r>
            <a:r>
              <a:rPr sz="2200" spc="1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result</a:t>
            </a:r>
            <a:r>
              <a:rPr sz="2200" spc="2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of</a:t>
            </a:r>
            <a:r>
              <a:rPr sz="2200" spc="1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4D5040"/>
                </a:solidFill>
                <a:latin typeface="Arial MT"/>
                <a:cs typeface="Arial MT"/>
              </a:rPr>
              <a:t>isqat-i-</a:t>
            </a:r>
            <a:r>
              <a:rPr sz="2200" dirty="0">
                <a:solidFill>
                  <a:srgbClr val="4D5040"/>
                </a:solidFill>
                <a:latin typeface="Arial MT"/>
                <a:cs typeface="Arial MT"/>
              </a:rPr>
              <a:t>janin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,</a:t>
            </a:r>
            <a:r>
              <a:rPr sz="2200" spc="1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any</a:t>
            </a:r>
            <a:r>
              <a:rPr sz="2200" spc="1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spc="-20" dirty="0">
                <a:solidFill>
                  <a:srgbClr val="333333"/>
                </a:solidFill>
                <a:latin typeface="Arial MT"/>
                <a:cs typeface="Arial MT"/>
              </a:rPr>
              <a:t>hurt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is</a:t>
            </a:r>
            <a:r>
              <a:rPr sz="2200" spc="38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caused</a:t>
            </a:r>
            <a:r>
              <a:rPr sz="2200" spc="40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to</a:t>
            </a:r>
            <a:r>
              <a:rPr sz="2200" spc="40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the</a:t>
            </a:r>
            <a:r>
              <a:rPr sz="2200" spc="41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woman</a:t>
            </a:r>
            <a:r>
              <a:rPr sz="2200" spc="40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or</a:t>
            </a:r>
            <a:r>
              <a:rPr sz="2200" spc="40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she</a:t>
            </a:r>
            <a:r>
              <a:rPr sz="2200" spc="41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dies,</a:t>
            </a:r>
            <a:r>
              <a:rPr sz="2200" spc="40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the</a:t>
            </a:r>
            <a:r>
              <a:rPr sz="2200" spc="40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offender</a:t>
            </a:r>
            <a:r>
              <a:rPr sz="2200" spc="40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333333"/>
                </a:solidFill>
                <a:latin typeface="Arial MT"/>
                <a:cs typeface="Arial MT"/>
              </a:rPr>
              <a:t>shall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also</a:t>
            </a:r>
            <a:r>
              <a:rPr sz="2200" spc="12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be</a:t>
            </a:r>
            <a:r>
              <a:rPr sz="2200" spc="114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liable</a:t>
            </a:r>
            <a:r>
              <a:rPr sz="2200" spc="114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to</a:t>
            </a:r>
            <a:r>
              <a:rPr sz="2200" spc="114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the</a:t>
            </a:r>
            <a:r>
              <a:rPr sz="2200" spc="12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punishment</a:t>
            </a:r>
            <a:r>
              <a:rPr sz="2200" spc="12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provided</a:t>
            </a:r>
            <a:r>
              <a:rPr sz="2200" spc="12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for</a:t>
            </a:r>
            <a:r>
              <a:rPr sz="2200" spc="114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such</a:t>
            </a:r>
            <a:r>
              <a:rPr sz="2200" spc="12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hurt</a:t>
            </a:r>
            <a:r>
              <a:rPr sz="2200" spc="12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spc="-25" dirty="0">
                <a:solidFill>
                  <a:srgbClr val="333333"/>
                </a:solidFill>
                <a:latin typeface="Arial MT"/>
                <a:cs typeface="Arial MT"/>
              </a:rPr>
              <a:t>or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death,</a:t>
            </a:r>
            <a:r>
              <a:rPr sz="2200" spc="-3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as</a:t>
            </a:r>
            <a:r>
              <a:rPr sz="2200" spc="-4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the</a:t>
            </a:r>
            <a:r>
              <a:rPr sz="2200" spc="-2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case</a:t>
            </a:r>
            <a:r>
              <a:rPr sz="2200" spc="-4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33333"/>
                </a:solidFill>
                <a:latin typeface="Arial MT"/>
                <a:cs typeface="Arial MT"/>
              </a:rPr>
              <a:t>may</a:t>
            </a:r>
            <a:r>
              <a:rPr sz="2200" spc="-3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2200" spc="-25" dirty="0">
                <a:solidFill>
                  <a:srgbClr val="333333"/>
                </a:solidFill>
                <a:latin typeface="Arial MT"/>
                <a:cs typeface="Arial MT"/>
              </a:rPr>
              <a:t>be.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3A446F-BF46-0748-0496-80C12EAC9553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8553" y="1042797"/>
            <a:ext cx="59245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Sec</a:t>
            </a:r>
            <a:r>
              <a:rPr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u="sng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338-</a:t>
            </a:r>
            <a:r>
              <a:rPr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B:</a:t>
            </a:r>
            <a:r>
              <a:rPr u="sng" spc="3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u="sng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Isqat-</a:t>
            </a:r>
            <a:r>
              <a:rPr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i-Janin: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553" y="2317242"/>
            <a:ext cx="8007350" cy="3994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95"/>
              </a:spcBef>
            </a:pP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Whoever</a:t>
            </a:r>
            <a:r>
              <a:rPr sz="3100" spc="3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causes</a:t>
            </a:r>
            <a:r>
              <a:rPr sz="3100" spc="4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a</a:t>
            </a:r>
            <a:r>
              <a:rPr sz="3100" spc="2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woman</a:t>
            </a:r>
            <a:r>
              <a:rPr sz="3100" spc="4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with</a:t>
            </a:r>
            <a:r>
              <a:rPr sz="3100" spc="3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child</a:t>
            </a:r>
            <a:r>
              <a:rPr sz="3100" spc="3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some</a:t>
            </a:r>
            <a:r>
              <a:rPr sz="3100" spc="4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spc="-25" dirty="0">
                <a:solidFill>
                  <a:srgbClr val="333333"/>
                </a:solidFill>
                <a:latin typeface="Arial MT"/>
                <a:cs typeface="Arial MT"/>
              </a:rPr>
              <a:t>of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whose</a:t>
            </a:r>
            <a:r>
              <a:rPr sz="3100" spc="26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limbs</a:t>
            </a:r>
            <a:r>
              <a:rPr sz="3100" spc="30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or</a:t>
            </a:r>
            <a:r>
              <a:rPr sz="3100" spc="28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organs</a:t>
            </a:r>
            <a:r>
              <a:rPr sz="3100" spc="29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have</a:t>
            </a:r>
            <a:r>
              <a:rPr sz="3100" spc="28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been</a:t>
            </a:r>
            <a:r>
              <a:rPr sz="3100" spc="28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formed</a:t>
            </a:r>
            <a:r>
              <a:rPr sz="3100" spc="29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spc="-25" dirty="0">
                <a:solidFill>
                  <a:srgbClr val="333333"/>
                </a:solidFill>
                <a:latin typeface="Arial MT"/>
                <a:cs typeface="Arial MT"/>
              </a:rPr>
              <a:t>to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miscarry,</a:t>
            </a:r>
            <a:r>
              <a:rPr sz="3100" spc="8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if</a:t>
            </a:r>
            <a:r>
              <a:rPr sz="3100" spc="9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such</a:t>
            </a:r>
            <a:r>
              <a:rPr sz="3100" spc="8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miscarriage</a:t>
            </a:r>
            <a:r>
              <a:rPr sz="3100" spc="9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is</a:t>
            </a:r>
            <a:r>
              <a:rPr sz="3100" spc="9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not</a:t>
            </a:r>
            <a:r>
              <a:rPr sz="3100" spc="9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caused</a:t>
            </a:r>
            <a:r>
              <a:rPr sz="3100" spc="9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spc="-25" dirty="0">
                <a:solidFill>
                  <a:srgbClr val="333333"/>
                </a:solidFill>
                <a:latin typeface="Arial MT"/>
                <a:cs typeface="Arial MT"/>
              </a:rPr>
              <a:t>in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good</a:t>
            </a:r>
            <a:r>
              <a:rPr sz="3100" spc="1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faith</a:t>
            </a:r>
            <a:r>
              <a:rPr sz="3100" spc="2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for</a:t>
            </a:r>
            <a:r>
              <a:rPr sz="3100" spc="3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the</a:t>
            </a:r>
            <a:r>
              <a:rPr sz="3100" spc="3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purpose</a:t>
            </a:r>
            <a:r>
              <a:rPr sz="3100" spc="3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of</a:t>
            </a:r>
            <a:r>
              <a:rPr sz="3100" spc="2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saving</a:t>
            </a:r>
            <a:r>
              <a:rPr sz="3100" spc="2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the</a:t>
            </a:r>
            <a:r>
              <a:rPr sz="3100" spc="2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life</a:t>
            </a:r>
            <a:r>
              <a:rPr sz="3100" spc="4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spc="-25" dirty="0">
                <a:solidFill>
                  <a:srgbClr val="333333"/>
                </a:solidFill>
                <a:latin typeface="Arial MT"/>
                <a:cs typeface="Arial MT"/>
              </a:rPr>
              <a:t>of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the</a:t>
            </a:r>
            <a:r>
              <a:rPr sz="3100" spc="-5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woman,</a:t>
            </a:r>
            <a:r>
              <a:rPr sz="3100" spc="-2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is</a:t>
            </a:r>
            <a:r>
              <a:rPr sz="3100" spc="-5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said</a:t>
            </a:r>
            <a:r>
              <a:rPr sz="3100" spc="-5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to</a:t>
            </a:r>
            <a:r>
              <a:rPr sz="3100" spc="-6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cause</a:t>
            </a:r>
            <a:r>
              <a:rPr sz="3100" spc="-4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b="1" spc="-25" dirty="0">
                <a:solidFill>
                  <a:srgbClr val="FF0000"/>
                </a:solidFill>
                <a:latin typeface="Arial"/>
                <a:cs typeface="Arial"/>
              </a:rPr>
              <a:t>Isqat-</a:t>
            </a:r>
            <a:r>
              <a:rPr sz="3100" b="1" spc="-10" dirty="0">
                <a:solidFill>
                  <a:srgbClr val="FF0000"/>
                </a:solidFill>
                <a:latin typeface="Arial"/>
                <a:cs typeface="Arial"/>
              </a:rPr>
              <a:t>i-janin.</a:t>
            </a:r>
            <a:endParaRPr sz="3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3100" b="1" spc="-10" dirty="0">
                <a:solidFill>
                  <a:srgbClr val="FF0000"/>
                </a:solidFill>
                <a:latin typeface="Arial"/>
                <a:cs typeface="Arial"/>
              </a:rPr>
              <a:t>Explanation:</a:t>
            </a:r>
            <a:endParaRPr sz="3100">
              <a:latin typeface="Arial"/>
              <a:cs typeface="Arial"/>
            </a:endParaRPr>
          </a:p>
          <a:p>
            <a:pPr marL="12700" marR="5080" indent="2141220">
              <a:lnSpc>
                <a:spcPct val="100000"/>
              </a:lnSpc>
              <a:spcBef>
                <a:spcPts val="745"/>
              </a:spcBef>
              <a:tabLst>
                <a:tab pos="4003040" algn="l"/>
                <a:tab pos="4894580" algn="l"/>
                <a:tab pos="6313805" algn="l"/>
                <a:tab pos="7665720" algn="l"/>
              </a:tabLst>
            </a:pP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A</a:t>
            </a:r>
            <a:r>
              <a:rPr sz="3100" spc="29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spc="-10" dirty="0">
                <a:solidFill>
                  <a:srgbClr val="333333"/>
                </a:solidFill>
                <a:latin typeface="Arial MT"/>
                <a:cs typeface="Arial MT"/>
              </a:rPr>
              <a:t>woman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	</a:t>
            </a:r>
            <a:r>
              <a:rPr sz="3100" spc="-25" dirty="0">
                <a:solidFill>
                  <a:srgbClr val="333333"/>
                </a:solidFill>
                <a:latin typeface="Arial MT"/>
                <a:cs typeface="Arial MT"/>
              </a:rPr>
              <a:t>who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	</a:t>
            </a:r>
            <a:r>
              <a:rPr sz="3100" spc="-10" dirty="0">
                <a:solidFill>
                  <a:srgbClr val="333333"/>
                </a:solidFill>
                <a:latin typeface="Arial MT"/>
                <a:cs typeface="Arial MT"/>
              </a:rPr>
              <a:t>causes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	</a:t>
            </a:r>
            <a:r>
              <a:rPr sz="3100" spc="-10" dirty="0">
                <a:solidFill>
                  <a:srgbClr val="333333"/>
                </a:solidFill>
                <a:latin typeface="Arial MT"/>
                <a:cs typeface="Arial MT"/>
              </a:rPr>
              <a:t>herself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	</a:t>
            </a:r>
            <a:r>
              <a:rPr sz="3100" spc="-25" dirty="0">
                <a:solidFill>
                  <a:srgbClr val="333333"/>
                </a:solidFill>
                <a:latin typeface="Arial MT"/>
                <a:cs typeface="Arial MT"/>
              </a:rPr>
              <a:t>to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miscarry</a:t>
            </a:r>
            <a:r>
              <a:rPr sz="3100" spc="-5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is</a:t>
            </a:r>
            <a:r>
              <a:rPr sz="3100" spc="-7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within</a:t>
            </a:r>
            <a:r>
              <a:rPr sz="3100" spc="-6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the</a:t>
            </a:r>
            <a:r>
              <a:rPr sz="3100" spc="-7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meaning</a:t>
            </a:r>
            <a:r>
              <a:rPr sz="3100" spc="-4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of</a:t>
            </a:r>
            <a:r>
              <a:rPr sz="3100" spc="-6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rgbClr val="333333"/>
                </a:solidFill>
                <a:latin typeface="Arial MT"/>
                <a:cs typeface="Arial MT"/>
              </a:rPr>
              <a:t>this</a:t>
            </a:r>
            <a:r>
              <a:rPr sz="3100" spc="-7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3100" spc="-10" dirty="0">
                <a:solidFill>
                  <a:srgbClr val="333333"/>
                </a:solidFill>
                <a:latin typeface="Arial MT"/>
                <a:cs typeface="Arial MT"/>
              </a:rPr>
              <a:t>section.</a:t>
            </a:r>
            <a:endParaRPr sz="3100">
              <a:latin typeface="Arial MT"/>
              <a:cs typeface="Arial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8B14A6-E7BE-DCD4-3D1E-4F757E8BF9C0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4753" y="1171702"/>
            <a:ext cx="7650480" cy="4853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95"/>
              </a:spcBef>
            </a:pP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Sec</a:t>
            </a:r>
            <a:r>
              <a:rPr sz="22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20" dirty="0">
                <a:solidFill>
                  <a:srgbClr val="FF0000"/>
                </a:solidFill>
                <a:latin typeface="Arial"/>
                <a:cs typeface="Arial"/>
              </a:rPr>
              <a:t>338-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C:</a:t>
            </a:r>
            <a:r>
              <a:rPr sz="22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Punishment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for</a:t>
            </a:r>
            <a:r>
              <a:rPr sz="22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'isqat-i-janin</a:t>
            </a:r>
            <a:r>
              <a:rPr sz="2200" spc="-10" dirty="0">
                <a:solidFill>
                  <a:srgbClr val="FF0000"/>
                </a:solidFill>
                <a:latin typeface="Arial MT"/>
                <a:cs typeface="Arial MT"/>
              </a:rPr>
              <a:t>'</a:t>
            </a:r>
            <a:r>
              <a:rPr sz="2200" spc="-10" dirty="0">
                <a:solidFill>
                  <a:srgbClr val="4D5040"/>
                </a:solidFill>
                <a:latin typeface="Arial MT"/>
                <a:cs typeface="Arial MT"/>
              </a:rPr>
              <a:t>.</a:t>
            </a:r>
            <a:endParaRPr sz="2200">
              <a:latin typeface="Arial MT"/>
              <a:cs typeface="Arial MT"/>
            </a:endParaRPr>
          </a:p>
          <a:p>
            <a:pPr marL="2245995">
              <a:lnSpc>
                <a:spcPts val="2375"/>
              </a:lnSpc>
            </a:pP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Whoever</a:t>
            </a:r>
            <a:r>
              <a:rPr sz="2200" spc="-1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causes</a:t>
            </a:r>
            <a:r>
              <a:rPr sz="2200" spc="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isqat-i-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janin shall be</a:t>
            </a:r>
            <a:r>
              <a:rPr sz="2200" spc="-1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liable</a:t>
            </a:r>
            <a:endParaRPr sz="2200">
              <a:latin typeface="Arial MT"/>
              <a:cs typeface="Arial MT"/>
            </a:endParaRPr>
          </a:p>
          <a:p>
            <a:pPr marL="12700">
              <a:lnSpc>
                <a:spcPts val="2375"/>
              </a:lnSpc>
            </a:pP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to:</a:t>
            </a:r>
            <a:endParaRPr sz="2200">
              <a:latin typeface="Arial MT"/>
              <a:cs typeface="Arial MT"/>
            </a:endParaRPr>
          </a:p>
          <a:p>
            <a:pPr marL="195580" indent="-182880">
              <a:lnSpc>
                <a:spcPct val="100000"/>
              </a:lnSpc>
              <a:spcBef>
                <a:spcPts val="5"/>
              </a:spcBef>
              <a:buClr>
                <a:srgbClr val="71A276"/>
              </a:buClr>
              <a:buSzPct val="84090"/>
              <a:buFont typeface="Trebuchet MS"/>
              <a:buChar char="●"/>
              <a:tabLst>
                <a:tab pos="195580" algn="l"/>
              </a:tabLst>
            </a:pPr>
            <a:r>
              <a:rPr sz="2200" spc="-20" dirty="0">
                <a:solidFill>
                  <a:srgbClr val="404040"/>
                </a:solidFill>
                <a:latin typeface="Arial MT"/>
                <a:cs typeface="Arial MT"/>
              </a:rPr>
              <a:t>One-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twentieth</a:t>
            </a:r>
            <a:r>
              <a:rPr sz="2200" spc="-1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of</a:t>
            </a:r>
            <a:r>
              <a:rPr sz="2200" spc="-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-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Diyat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if</a:t>
            </a:r>
            <a:r>
              <a:rPr sz="2200" spc="-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-3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child</a:t>
            </a:r>
            <a:r>
              <a:rPr sz="2200" spc="-4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is</a:t>
            </a:r>
            <a:r>
              <a:rPr sz="2200" spc="-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born</a:t>
            </a:r>
            <a:r>
              <a:rPr sz="2200" spc="-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dead.</a:t>
            </a:r>
            <a:endParaRPr sz="2200">
              <a:latin typeface="Arial MT"/>
              <a:cs typeface="Arial MT"/>
            </a:endParaRPr>
          </a:p>
          <a:p>
            <a:pPr marL="195580" marR="5080" indent="-183515">
              <a:lnSpc>
                <a:spcPct val="80000"/>
              </a:lnSpc>
              <a:spcBef>
                <a:spcPts val="525"/>
              </a:spcBef>
              <a:buClr>
                <a:srgbClr val="71A276"/>
              </a:buClr>
              <a:buSzPct val="84090"/>
              <a:buFont typeface="Trebuchet MS"/>
              <a:buChar char="●"/>
              <a:tabLst>
                <a:tab pos="195580" algn="l"/>
              </a:tabLst>
            </a:pP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Full</a:t>
            </a:r>
            <a:r>
              <a:rPr sz="2200" spc="5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diyat</a:t>
            </a:r>
            <a:r>
              <a:rPr sz="2200" spc="5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if</a:t>
            </a:r>
            <a:r>
              <a:rPr sz="2200" spc="5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6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child</a:t>
            </a:r>
            <a:r>
              <a:rPr sz="2200" spc="5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is</a:t>
            </a:r>
            <a:r>
              <a:rPr sz="2200" spc="5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born</a:t>
            </a:r>
            <a:r>
              <a:rPr sz="2200" spc="5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alive</a:t>
            </a:r>
            <a:r>
              <a:rPr sz="2200" spc="5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but</a:t>
            </a:r>
            <a:r>
              <a:rPr sz="2200" spc="6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dies</a:t>
            </a:r>
            <a:r>
              <a:rPr sz="2200" spc="5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as</a:t>
            </a:r>
            <a:r>
              <a:rPr sz="2200" spc="5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a</a:t>
            </a:r>
            <a:r>
              <a:rPr sz="2200" spc="5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result</a:t>
            </a:r>
            <a:r>
              <a:rPr sz="2200" spc="4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of</a:t>
            </a:r>
            <a:r>
              <a:rPr sz="2200" spc="5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any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act</a:t>
            </a:r>
            <a:r>
              <a:rPr sz="2200" spc="-3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of</a:t>
            </a:r>
            <a:r>
              <a:rPr sz="2200" spc="-3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-2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offender.</a:t>
            </a:r>
            <a:endParaRPr sz="2200">
              <a:latin typeface="Arial MT"/>
              <a:cs typeface="Arial MT"/>
            </a:endParaRPr>
          </a:p>
          <a:p>
            <a:pPr marL="195580" indent="-182880">
              <a:lnSpc>
                <a:spcPts val="2375"/>
              </a:lnSpc>
              <a:buClr>
                <a:srgbClr val="71A276"/>
              </a:buClr>
              <a:buSzPct val="84090"/>
              <a:buFont typeface="Trebuchet MS"/>
              <a:buChar char="●"/>
              <a:tabLst>
                <a:tab pos="195580" algn="l"/>
                <a:tab pos="2036445" algn="l"/>
                <a:tab pos="2416175" algn="l"/>
                <a:tab pos="3263900" algn="l"/>
                <a:tab pos="4763770" algn="l"/>
                <a:tab pos="5236210" algn="l"/>
                <a:tab pos="5537835" algn="l"/>
                <a:tab pos="6246495" algn="l"/>
                <a:tab pos="7107555" algn="l"/>
              </a:tabLst>
            </a:pP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Imprisonment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	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of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	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either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	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description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	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for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	</a:t>
            </a:r>
            <a:r>
              <a:rPr sz="2200" spc="-50" dirty="0">
                <a:solidFill>
                  <a:srgbClr val="404040"/>
                </a:solidFill>
                <a:latin typeface="Arial MT"/>
                <a:cs typeface="Arial MT"/>
              </a:rPr>
              <a:t>a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	</a:t>
            </a:r>
            <a:r>
              <a:rPr sz="2200" spc="-20" dirty="0">
                <a:solidFill>
                  <a:srgbClr val="404040"/>
                </a:solidFill>
                <a:latin typeface="Arial MT"/>
                <a:cs typeface="Arial MT"/>
              </a:rPr>
              <a:t>term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	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which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	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may</a:t>
            </a:r>
            <a:endParaRPr sz="2200">
              <a:latin typeface="Arial MT"/>
              <a:cs typeface="Arial MT"/>
            </a:endParaRPr>
          </a:p>
          <a:p>
            <a:pPr marL="195580">
              <a:lnSpc>
                <a:spcPts val="2375"/>
              </a:lnSpc>
            </a:pP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extend</a:t>
            </a:r>
            <a:r>
              <a:rPr sz="2200" spc="-5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to</a:t>
            </a:r>
            <a:r>
              <a:rPr sz="2200" spc="-5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seven</a:t>
            </a:r>
            <a:r>
              <a:rPr sz="2200" spc="-4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years</a:t>
            </a:r>
            <a:r>
              <a:rPr sz="2200" spc="-4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as</a:t>
            </a:r>
            <a:r>
              <a:rPr sz="2200" spc="-5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Tazir.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25"/>
              </a:spcBef>
            </a:pPr>
            <a:endParaRPr sz="2200">
              <a:latin typeface="Arial"/>
              <a:cs typeface="Arial"/>
            </a:endParaRPr>
          </a:p>
          <a:p>
            <a:pPr marL="12700" marR="5080" algn="just">
              <a:lnSpc>
                <a:spcPts val="2110"/>
              </a:lnSpc>
            </a:pP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Provided</a:t>
            </a:r>
            <a:r>
              <a:rPr sz="2200" spc="-1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that,</a:t>
            </a:r>
            <a:r>
              <a:rPr sz="2200" spc="-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if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there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are</a:t>
            </a:r>
            <a:r>
              <a:rPr sz="2200" spc="-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more than</a:t>
            </a:r>
            <a:r>
              <a:rPr sz="2200" spc="-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one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child</a:t>
            </a:r>
            <a:r>
              <a:rPr sz="2200" spc="-1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in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-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womb</a:t>
            </a:r>
            <a:r>
              <a:rPr sz="2200" spc="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of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229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woman,</a:t>
            </a:r>
            <a:r>
              <a:rPr sz="2200" spc="24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24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offender</a:t>
            </a:r>
            <a:r>
              <a:rPr sz="2200" spc="2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shall</a:t>
            </a:r>
            <a:r>
              <a:rPr sz="2200" spc="24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be</a:t>
            </a:r>
            <a:r>
              <a:rPr sz="2200" spc="229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liable</a:t>
            </a:r>
            <a:r>
              <a:rPr sz="2200" spc="2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to</a:t>
            </a:r>
            <a:r>
              <a:rPr sz="2200" spc="229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separate</a:t>
            </a:r>
            <a:r>
              <a:rPr sz="2200" spc="24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diyat</a:t>
            </a:r>
            <a:r>
              <a:rPr sz="2200" spc="24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or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ta'zir</a:t>
            </a:r>
            <a:r>
              <a:rPr sz="2200" spc="-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as</a:t>
            </a:r>
            <a:r>
              <a:rPr sz="2200" spc="-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-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case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may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be,</a:t>
            </a:r>
            <a:r>
              <a:rPr sz="2200" spc="-4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for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every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such</a:t>
            </a:r>
            <a:r>
              <a:rPr sz="2200" spc="-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Arial MT"/>
                <a:cs typeface="Arial MT"/>
              </a:rPr>
              <a:t>child.</a:t>
            </a:r>
            <a:endParaRPr sz="2200">
              <a:latin typeface="Arial MT"/>
              <a:cs typeface="Arial MT"/>
            </a:endParaRPr>
          </a:p>
          <a:p>
            <a:pPr marL="12700" marR="5080" algn="just">
              <a:lnSpc>
                <a:spcPct val="80000"/>
              </a:lnSpc>
              <a:spcBef>
                <a:spcPts val="550"/>
              </a:spcBef>
            </a:pP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Provided</a:t>
            </a:r>
            <a:r>
              <a:rPr sz="2200" spc="5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further</a:t>
            </a:r>
            <a:r>
              <a:rPr sz="2200" spc="7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that</a:t>
            </a:r>
            <a:r>
              <a:rPr sz="2200" spc="7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if,</a:t>
            </a:r>
            <a:r>
              <a:rPr sz="2200" spc="7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as</a:t>
            </a:r>
            <a:r>
              <a:rPr sz="2200" spc="6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a</a:t>
            </a:r>
            <a:r>
              <a:rPr sz="2200" spc="6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result</a:t>
            </a:r>
            <a:r>
              <a:rPr sz="2200" spc="7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of</a:t>
            </a:r>
            <a:r>
              <a:rPr sz="2200" spc="6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20" dirty="0">
                <a:solidFill>
                  <a:srgbClr val="4D5040"/>
                </a:solidFill>
                <a:latin typeface="Arial MT"/>
                <a:cs typeface="Arial MT"/>
              </a:rPr>
              <a:t>Isqat-</a:t>
            </a:r>
            <a:r>
              <a:rPr sz="2200" spc="-10" dirty="0">
                <a:solidFill>
                  <a:srgbClr val="4D5040"/>
                </a:solidFill>
                <a:latin typeface="Arial MT"/>
                <a:cs typeface="Arial MT"/>
              </a:rPr>
              <a:t>i-</a:t>
            </a:r>
            <a:r>
              <a:rPr sz="2200" dirty="0">
                <a:solidFill>
                  <a:srgbClr val="4D5040"/>
                </a:solidFill>
                <a:latin typeface="Arial MT"/>
                <a:cs typeface="Arial MT"/>
              </a:rPr>
              <a:t>janin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,</a:t>
            </a:r>
            <a:r>
              <a:rPr sz="2200" spc="6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any</a:t>
            </a:r>
            <a:r>
              <a:rPr sz="2200" spc="6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hurt</a:t>
            </a:r>
            <a:r>
              <a:rPr sz="2200" spc="8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is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caused</a:t>
            </a:r>
            <a:r>
              <a:rPr sz="2200" spc="114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to</a:t>
            </a:r>
            <a:r>
              <a:rPr sz="2200" spc="12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12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woman</a:t>
            </a:r>
            <a:r>
              <a:rPr sz="2200" spc="13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or</a:t>
            </a:r>
            <a:r>
              <a:rPr sz="2200" spc="114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she</a:t>
            </a:r>
            <a:r>
              <a:rPr sz="2200" spc="12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dies,</a:t>
            </a:r>
            <a:r>
              <a:rPr sz="2200" spc="13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12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offender</a:t>
            </a:r>
            <a:r>
              <a:rPr sz="2200" spc="12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shall</a:t>
            </a:r>
            <a:r>
              <a:rPr sz="2200" spc="13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also</a:t>
            </a:r>
            <a:r>
              <a:rPr sz="2200" spc="13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be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liable</a:t>
            </a:r>
            <a:r>
              <a:rPr sz="2200" spc="20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to</a:t>
            </a:r>
            <a:r>
              <a:rPr sz="2200" spc="204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21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punishment</a:t>
            </a:r>
            <a:r>
              <a:rPr sz="2200" spc="22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provided</a:t>
            </a:r>
            <a:r>
              <a:rPr sz="2200" spc="21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for</a:t>
            </a:r>
            <a:r>
              <a:rPr sz="2200" spc="204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such</a:t>
            </a:r>
            <a:r>
              <a:rPr sz="2200" spc="21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hurt</a:t>
            </a:r>
            <a:r>
              <a:rPr sz="2200" spc="21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or</a:t>
            </a:r>
            <a:r>
              <a:rPr sz="2200" spc="20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death,</a:t>
            </a:r>
            <a:r>
              <a:rPr sz="2200" spc="22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as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the</a:t>
            </a:r>
            <a:r>
              <a:rPr sz="2200" spc="-45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case</a:t>
            </a:r>
            <a:r>
              <a:rPr sz="2200" spc="-30" dirty="0">
                <a:solidFill>
                  <a:srgbClr val="40404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404040"/>
                </a:solidFill>
                <a:latin typeface="Arial MT"/>
                <a:cs typeface="Arial MT"/>
              </a:rPr>
              <a:t>may</a:t>
            </a:r>
            <a:r>
              <a:rPr sz="2200" spc="-25" dirty="0">
                <a:solidFill>
                  <a:srgbClr val="404040"/>
                </a:solidFill>
                <a:latin typeface="Arial MT"/>
                <a:cs typeface="Arial MT"/>
              </a:rPr>
              <a:t> be</a:t>
            </a:r>
            <a:r>
              <a:rPr sz="2200" spc="-25" dirty="0">
                <a:solidFill>
                  <a:srgbClr val="333333"/>
                </a:solidFill>
                <a:latin typeface="Arial MT"/>
                <a:cs typeface="Arial MT"/>
              </a:rPr>
              <a:t>.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62890B-94E4-CDC7-E250-05953AF9B256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369823"/>
            <a:ext cx="50730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5" dirty="0">
                <a:solidFill>
                  <a:srgbClr val="FF0000"/>
                </a:solidFill>
              </a:rPr>
              <a:t>NATURAL</a:t>
            </a:r>
            <a:r>
              <a:rPr spc="-370" dirty="0">
                <a:solidFill>
                  <a:srgbClr val="FF0000"/>
                </a:solidFill>
              </a:rPr>
              <a:t> </a:t>
            </a:r>
            <a:r>
              <a:rPr spc="-70" dirty="0">
                <a:solidFill>
                  <a:srgbClr val="FF0000"/>
                </a:solidFill>
              </a:rPr>
              <a:t>ABORTION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83894"/>
            <a:ext cx="667258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5"/>
              </a:spcBef>
              <a:buClr>
                <a:srgbClr val="71A276"/>
              </a:buClr>
              <a:buSzPct val="85000"/>
              <a:buChar char="•"/>
              <a:tabLst>
                <a:tab pos="195580" algn="l"/>
              </a:tabLst>
            </a:pPr>
            <a:r>
              <a:rPr sz="2000" dirty="0">
                <a:latin typeface="Arial MT"/>
                <a:cs typeface="Arial MT"/>
              </a:rPr>
              <a:t>Also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called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SPONTANEOUS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/</a:t>
            </a:r>
            <a:r>
              <a:rPr sz="2000" spc="-135" dirty="0">
                <a:latin typeface="Arial MT"/>
                <a:cs typeface="Arial MT"/>
              </a:rPr>
              <a:t> </a:t>
            </a:r>
            <a:r>
              <a:rPr sz="2000" spc="-35" dirty="0">
                <a:latin typeface="Arial MT"/>
                <a:cs typeface="Arial MT"/>
              </a:rPr>
              <a:t>ACCIDENTAL</a:t>
            </a:r>
            <a:r>
              <a:rPr sz="2000" spc="-18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ABORTION.</a:t>
            </a:r>
            <a:endParaRPr sz="2000">
              <a:latin typeface="Arial MT"/>
              <a:cs typeface="Arial MT"/>
            </a:endParaRPr>
          </a:p>
          <a:p>
            <a:pPr marL="195580" indent="-182880">
              <a:lnSpc>
                <a:spcPct val="100000"/>
              </a:lnSpc>
              <a:buClr>
                <a:srgbClr val="71A276"/>
              </a:buClr>
              <a:buSzPct val="85000"/>
              <a:buChar char="•"/>
              <a:tabLst>
                <a:tab pos="195580" algn="l"/>
              </a:tabLst>
            </a:pPr>
            <a:r>
              <a:rPr sz="2000" dirty="0">
                <a:latin typeface="Arial MT"/>
                <a:cs typeface="Arial MT"/>
              </a:rPr>
              <a:t>Occurs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about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10-15%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all</a:t>
            </a:r>
            <a:r>
              <a:rPr sz="2000" spc="-10" dirty="0">
                <a:latin typeface="Arial MT"/>
                <a:cs typeface="Arial MT"/>
              </a:rPr>
              <a:t> pregnancy.</a:t>
            </a:r>
            <a:endParaRPr sz="2000">
              <a:latin typeface="Arial MT"/>
              <a:cs typeface="Arial MT"/>
            </a:endParaRPr>
          </a:p>
          <a:p>
            <a:pPr marL="203835" indent="-193675">
              <a:lnSpc>
                <a:spcPct val="100000"/>
              </a:lnSpc>
              <a:buClr>
                <a:srgbClr val="71A276"/>
              </a:buClr>
              <a:buSzPct val="80000"/>
              <a:buFont typeface="Wingdings"/>
              <a:buChar char=""/>
              <a:tabLst>
                <a:tab pos="203835" algn="l"/>
              </a:tabLst>
            </a:pPr>
            <a:r>
              <a:rPr sz="2000" spc="-10" dirty="0">
                <a:solidFill>
                  <a:srgbClr val="FF0000"/>
                </a:solidFill>
                <a:latin typeface="Arial MT"/>
                <a:cs typeface="Arial MT"/>
              </a:rPr>
              <a:t>CAUSES</a:t>
            </a:r>
            <a:endParaRPr sz="2000">
              <a:latin typeface="Arial MT"/>
              <a:cs typeface="Arial MT"/>
            </a:endParaRPr>
          </a:p>
          <a:p>
            <a:pPr marL="642620" lvl="1" indent="-281305">
              <a:lnSpc>
                <a:spcPct val="100000"/>
              </a:lnSpc>
              <a:buClr>
                <a:srgbClr val="FF0000"/>
              </a:buClr>
              <a:buAutoNum type="arabicPeriod"/>
              <a:tabLst>
                <a:tab pos="642620" algn="l"/>
              </a:tabLst>
            </a:pPr>
            <a:r>
              <a:rPr sz="2000" dirty="0">
                <a:latin typeface="Arial MT"/>
                <a:cs typeface="Arial MT"/>
              </a:rPr>
              <a:t>Constitutional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diseases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mother.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0594" y="2403475"/>
            <a:ext cx="238760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5" dirty="0">
                <a:latin typeface="Arial MT"/>
                <a:cs typeface="Arial MT"/>
              </a:rPr>
              <a:t>a.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latin typeface="Arial MT"/>
                <a:cs typeface="Arial MT"/>
              </a:rPr>
              <a:t>b.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latin typeface="Arial MT"/>
                <a:cs typeface="Arial MT"/>
              </a:rPr>
              <a:t>c.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64994" y="2403475"/>
            <a:ext cx="2186940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 MT"/>
                <a:cs typeface="Arial MT"/>
              </a:rPr>
              <a:t>Viral</a:t>
            </a:r>
            <a:r>
              <a:rPr sz="2000" spc="-10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diseases </a:t>
            </a:r>
            <a:r>
              <a:rPr sz="2000" dirty="0">
                <a:latin typeface="Arial MT"/>
                <a:cs typeface="Arial MT"/>
              </a:rPr>
              <a:t>Infectious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diseases Syphilis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4936" y="3317570"/>
            <a:ext cx="530225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2.</a:t>
            </a:r>
            <a:r>
              <a:rPr sz="2000" spc="-2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Local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diseases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her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generative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organs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e.g.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50594" y="3622928"/>
            <a:ext cx="238760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5" dirty="0">
                <a:latin typeface="Arial MT"/>
                <a:cs typeface="Arial MT"/>
              </a:rPr>
              <a:t>a.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latin typeface="Arial MT"/>
                <a:cs typeface="Arial MT"/>
              </a:rPr>
              <a:t>b.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latin typeface="Arial MT"/>
                <a:cs typeface="Arial MT"/>
              </a:rPr>
              <a:t>c.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latin typeface="Arial MT"/>
                <a:cs typeface="Arial MT"/>
              </a:rPr>
              <a:t>d.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64994" y="3622928"/>
            <a:ext cx="4104640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Arial MT"/>
                <a:cs typeface="Arial MT"/>
              </a:rPr>
              <a:t>Inflammation</a:t>
            </a:r>
            <a:endParaRPr sz="2000">
              <a:latin typeface="Arial MT"/>
              <a:cs typeface="Arial MT"/>
            </a:endParaRPr>
          </a:p>
          <a:p>
            <a:pPr marL="12700" marR="1510665">
              <a:lnSpc>
                <a:spcPct val="100000"/>
              </a:lnSpc>
            </a:pPr>
            <a:r>
              <a:rPr sz="2000" dirty="0">
                <a:latin typeface="Arial MT"/>
                <a:cs typeface="Arial MT"/>
              </a:rPr>
              <a:t>Chronic</a:t>
            </a:r>
            <a:r>
              <a:rPr sz="2000" spc="-9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displacements </a:t>
            </a:r>
            <a:r>
              <a:rPr sz="2000" dirty="0">
                <a:latin typeface="Arial MT"/>
                <a:cs typeface="Arial MT"/>
              </a:rPr>
              <a:t>Fibroid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tumors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 MT"/>
                <a:cs typeface="Arial MT"/>
              </a:rPr>
              <a:t>Congenital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malnutrition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uterus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55344" y="4841824"/>
            <a:ext cx="7101840" cy="63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1465" indent="-278765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AutoNum type="arabicPeriod" startAt="3"/>
              <a:tabLst>
                <a:tab pos="291465" algn="l"/>
              </a:tabLst>
            </a:pPr>
            <a:r>
              <a:rPr sz="2000" dirty="0">
                <a:latin typeface="Arial MT"/>
                <a:cs typeface="Arial MT"/>
              </a:rPr>
              <a:t>Sudden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shock,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fear,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joy,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sorrow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reflex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irritations</a:t>
            </a:r>
            <a:endParaRPr sz="2000">
              <a:latin typeface="Arial MT"/>
              <a:cs typeface="Arial MT"/>
            </a:endParaRPr>
          </a:p>
          <a:p>
            <a:pPr marL="278130" indent="-265430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AutoNum type="arabicPeriod" startAt="3"/>
              <a:tabLst>
                <a:tab pos="278130" algn="l"/>
              </a:tabLst>
            </a:pPr>
            <a:r>
              <a:rPr sz="2000" dirty="0">
                <a:latin typeface="Arial MT"/>
                <a:cs typeface="Arial MT"/>
              </a:rPr>
              <a:t>Any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cause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which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brings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about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death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fetus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utero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e.g.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50594" y="5452059"/>
            <a:ext cx="23876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5" dirty="0">
                <a:latin typeface="Arial MT"/>
                <a:cs typeface="Arial MT"/>
              </a:rPr>
              <a:t>a.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latin typeface="Arial MT"/>
                <a:cs typeface="Arial MT"/>
              </a:rPr>
              <a:t>b.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latin typeface="Arial MT"/>
                <a:cs typeface="Arial MT"/>
              </a:rPr>
              <a:t>c.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64994" y="5452059"/>
            <a:ext cx="286385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 MT"/>
                <a:cs typeface="Arial MT"/>
              </a:rPr>
              <a:t>Faulty</a:t>
            </a:r>
            <a:r>
              <a:rPr sz="2000" spc="-10" dirty="0">
                <a:latin typeface="Arial MT"/>
                <a:cs typeface="Arial MT"/>
              </a:rPr>
              <a:t> development </a:t>
            </a:r>
            <a:r>
              <a:rPr sz="2000" dirty="0">
                <a:latin typeface="Arial MT"/>
                <a:cs typeface="Arial MT"/>
              </a:rPr>
              <a:t>Degeneration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placenta </a:t>
            </a:r>
            <a:r>
              <a:rPr sz="2000" dirty="0">
                <a:latin typeface="Arial MT"/>
                <a:cs typeface="Arial MT"/>
              </a:rPr>
              <a:t>Diseases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decidua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833E7A-B7B8-E2E7-CA4F-EDC3977C10B1}"/>
              </a:ext>
            </a:extLst>
          </p:cNvPr>
          <p:cNvSpPr/>
          <p:nvPr/>
        </p:nvSpPr>
        <p:spPr>
          <a:xfrm>
            <a:off x="7467600" y="21554"/>
            <a:ext cx="1676400" cy="2070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818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0" dirty="0">
                <a:solidFill>
                  <a:srgbClr val="FF0000"/>
                </a:solidFill>
              </a:rPr>
              <a:t>ARTIFICIAL</a:t>
            </a:r>
            <a:r>
              <a:rPr spc="-370" dirty="0">
                <a:solidFill>
                  <a:srgbClr val="FF0000"/>
                </a:solidFill>
              </a:rPr>
              <a:t> </a:t>
            </a:r>
            <a:r>
              <a:rPr spc="-70" dirty="0">
                <a:solidFill>
                  <a:srgbClr val="FF0000"/>
                </a:solidFill>
              </a:rPr>
              <a:t>ABORTION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7523480" cy="2440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186055" indent="-182880">
              <a:lnSpc>
                <a:spcPct val="100000"/>
              </a:lnSpc>
              <a:spcBef>
                <a:spcPts val="100"/>
              </a:spcBef>
              <a:buClr>
                <a:srgbClr val="71A276"/>
              </a:buClr>
              <a:buSzPct val="85416"/>
              <a:buChar char="•"/>
              <a:tabLst>
                <a:tab pos="194945" algn="l"/>
              </a:tabLst>
            </a:pPr>
            <a:r>
              <a:rPr sz="2400" dirty="0">
                <a:latin typeface="Arial MT"/>
                <a:cs typeface="Arial MT"/>
              </a:rPr>
              <a:t>Abortion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which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occurs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as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result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interference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with </a:t>
            </a:r>
            <a:r>
              <a:rPr sz="2400" dirty="0">
                <a:latin typeface="Arial MT"/>
                <a:cs typeface="Arial MT"/>
              </a:rPr>
              <a:t>pregnancy</a:t>
            </a:r>
            <a:r>
              <a:rPr sz="2400" spc="-105" dirty="0">
                <a:latin typeface="Arial MT"/>
                <a:cs typeface="Arial MT"/>
              </a:rPr>
              <a:t> </a:t>
            </a:r>
            <a:r>
              <a:rPr sz="2400" spc="-50" dirty="0">
                <a:latin typeface="Arial MT"/>
                <a:cs typeface="Arial MT"/>
              </a:rPr>
              <a:t>.</a:t>
            </a:r>
            <a:endParaRPr sz="2400">
              <a:latin typeface="Arial MT"/>
              <a:cs typeface="Arial MT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71A276"/>
              </a:buClr>
              <a:buSzPct val="85416"/>
              <a:buFont typeface="Arial MT"/>
              <a:buChar char="•"/>
              <a:tabLst>
                <a:tab pos="195580" algn="l"/>
              </a:tabLst>
            </a:pP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TYPES</a:t>
            </a: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0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527685" marR="5080" indent="-515620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rabicPeriod"/>
              <a:tabLst>
                <a:tab pos="527685" algn="l"/>
              </a:tabLst>
            </a:pPr>
            <a:r>
              <a:rPr sz="2400" dirty="0">
                <a:latin typeface="Arial MT"/>
                <a:cs typeface="Arial MT"/>
              </a:rPr>
              <a:t>Legal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Justifiable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,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when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performed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accordance </a:t>
            </a:r>
            <a:r>
              <a:rPr sz="2400" dirty="0">
                <a:latin typeface="Arial MT"/>
                <a:cs typeface="Arial MT"/>
              </a:rPr>
              <a:t>with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legal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provisions.</a:t>
            </a:r>
            <a:endParaRPr sz="2400">
              <a:latin typeface="Arial MT"/>
              <a:cs typeface="Arial MT"/>
            </a:endParaRPr>
          </a:p>
          <a:p>
            <a:pPr marL="527685" indent="-514984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rabicPeriod"/>
              <a:tabLst>
                <a:tab pos="527685" algn="l"/>
              </a:tabLst>
            </a:pPr>
            <a:r>
              <a:rPr sz="2400" dirty="0">
                <a:latin typeface="Arial MT"/>
                <a:cs typeface="Arial MT"/>
              </a:rPr>
              <a:t>Criminal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,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when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performed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otherwise.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C52127-5E9E-FD98-0012-CFDB48366443}"/>
              </a:ext>
            </a:extLst>
          </p:cNvPr>
          <p:cNvSpPr/>
          <p:nvPr/>
        </p:nvSpPr>
        <p:spPr>
          <a:xfrm>
            <a:off x="7467600" y="21554"/>
            <a:ext cx="1676400" cy="2070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1472" y="1241552"/>
            <a:ext cx="7648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0" dirty="0">
                <a:solidFill>
                  <a:srgbClr val="FF0000"/>
                </a:solidFill>
              </a:rPr>
              <a:t>LEGAL</a:t>
            </a:r>
            <a:r>
              <a:rPr sz="3600" spc="-235" dirty="0">
                <a:solidFill>
                  <a:srgbClr val="FF0000"/>
                </a:solidFill>
              </a:rPr>
              <a:t> </a:t>
            </a:r>
            <a:r>
              <a:rPr sz="3600" spc="-55" dirty="0">
                <a:solidFill>
                  <a:srgbClr val="FF0000"/>
                </a:solidFill>
              </a:rPr>
              <a:t>OR</a:t>
            </a:r>
            <a:r>
              <a:rPr sz="3600" spc="-165" dirty="0">
                <a:solidFill>
                  <a:srgbClr val="FF0000"/>
                </a:solidFill>
              </a:rPr>
              <a:t> </a:t>
            </a:r>
            <a:r>
              <a:rPr sz="3600" spc="-110" dirty="0">
                <a:solidFill>
                  <a:srgbClr val="FF0000"/>
                </a:solidFill>
              </a:rPr>
              <a:t>JUSTIFIABLE</a:t>
            </a:r>
            <a:r>
              <a:rPr sz="3600" spc="-345" dirty="0">
                <a:solidFill>
                  <a:srgbClr val="FF0000"/>
                </a:solidFill>
              </a:rPr>
              <a:t> </a:t>
            </a:r>
            <a:r>
              <a:rPr sz="3600" spc="-55" dirty="0">
                <a:solidFill>
                  <a:srgbClr val="FF0000"/>
                </a:solidFill>
              </a:rPr>
              <a:t>ABORTION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2725673"/>
            <a:ext cx="8051800" cy="2513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880">
              <a:lnSpc>
                <a:spcPct val="100000"/>
              </a:lnSpc>
              <a:spcBef>
                <a:spcPts val="100"/>
              </a:spcBef>
              <a:buClr>
                <a:srgbClr val="71A276"/>
              </a:buClr>
              <a:buSzPct val="85416"/>
              <a:buChar char="•"/>
              <a:tabLst>
                <a:tab pos="194945" algn="l"/>
                <a:tab pos="5563870" algn="l"/>
              </a:tabLst>
            </a:pP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Medical</a:t>
            </a:r>
            <a:r>
              <a:rPr sz="2400" spc="-9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30" dirty="0">
                <a:solidFill>
                  <a:srgbClr val="FF0000"/>
                </a:solidFill>
                <a:latin typeface="Arial MT"/>
                <a:cs typeface="Arial MT"/>
              </a:rPr>
              <a:t>Termination</a:t>
            </a:r>
            <a:r>
              <a:rPr sz="2400" spc="-5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of</a:t>
            </a:r>
            <a:r>
              <a:rPr sz="2400" spc="-8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Arial MT"/>
                <a:cs typeface="Arial MT"/>
              </a:rPr>
              <a:t>Pregnancy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	</a:t>
            </a:r>
            <a:r>
              <a:rPr sz="2400" dirty="0">
                <a:latin typeface="Arial MT"/>
                <a:cs typeface="Arial MT"/>
              </a:rPr>
              <a:t>Legalizes</a:t>
            </a:r>
            <a:r>
              <a:rPr sz="2400" spc="-11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abortion </a:t>
            </a:r>
            <a:r>
              <a:rPr sz="2400" dirty="0">
                <a:latin typeface="Arial MT"/>
                <a:cs typeface="Arial MT"/>
              </a:rPr>
              <a:t>on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following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grounds:</a:t>
            </a:r>
            <a:endParaRPr sz="2400">
              <a:latin typeface="Arial MT"/>
              <a:cs typeface="Arial MT"/>
            </a:endParaRPr>
          </a:p>
          <a:p>
            <a:pPr marL="527685" indent="-514984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rabicPeriod"/>
              <a:tabLst>
                <a:tab pos="527685" algn="l"/>
              </a:tabLst>
            </a:pPr>
            <a:r>
              <a:rPr sz="2400" spc="-10" dirty="0">
                <a:latin typeface="Arial MT"/>
                <a:cs typeface="Arial MT"/>
              </a:rPr>
              <a:t>Therapeutic</a:t>
            </a:r>
            <a:endParaRPr sz="2400">
              <a:latin typeface="Arial MT"/>
              <a:cs typeface="Arial MT"/>
            </a:endParaRPr>
          </a:p>
          <a:p>
            <a:pPr marL="527685" indent="-514984">
              <a:lnSpc>
                <a:spcPct val="100000"/>
              </a:lnSpc>
              <a:spcBef>
                <a:spcPts val="580"/>
              </a:spcBef>
              <a:buClr>
                <a:srgbClr val="71A276"/>
              </a:buClr>
              <a:buSzPct val="85416"/>
              <a:buAutoNum type="arabicPeriod"/>
              <a:tabLst>
                <a:tab pos="527685" algn="l"/>
              </a:tabLst>
            </a:pPr>
            <a:r>
              <a:rPr sz="2400" spc="-10" dirty="0">
                <a:latin typeface="Arial MT"/>
                <a:cs typeface="Arial MT"/>
              </a:rPr>
              <a:t>Eugenic</a:t>
            </a:r>
            <a:endParaRPr sz="2400">
              <a:latin typeface="Arial MT"/>
              <a:cs typeface="Arial MT"/>
            </a:endParaRPr>
          </a:p>
          <a:p>
            <a:pPr marL="527685" indent="-514984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rabicPeriod"/>
              <a:tabLst>
                <a:tab pos="527685" algn="l"/>
              </a:tabLst>
            </a:pPr>
            <a:r>
              <a:rPr sz="2400" spc="-10" dirty="0">
                <a:latin typeface="Arial MT"/>
                <a:cs typeface="Arial MT"/>
              </a:rPr>
              <a:t>Humanitarian</a:t>
            </a:r>
            <a:endParaRPr sz="2400">
              <a:latin typeface="Arial MT"/>
              <a:cs typeface="Arial MT"/>
            </a:endParaRPr>
          </a:p>
          <a:p>
            <a:pPr marL="527685" indent="-514984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rabicPeriod"/>
              <a:tabLst>
                <a:tab pos="527685" algn="l"/>
              </a:tabLst>
            </a:pPr>
            <a:r>
              <a:rPr sz="2400" spc="-10" dirty="0">
                <a:latin typeface="Arial MT"/>
                <a:cs typeface="Arial MT"/>
              </a:rPr>
              <a:t>Social.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5F19C9-95AC-2364-A23A-F501A1E56EA4}"/>
              </a:ext>
            </a:extLst>
          </p:cNvPr>
          <p:cNvSpPr/>
          <p:nvPr/>
        </p:nvSpPr>
        <p:spPr>
          <a:xfrm>
            <a:off x="7467600" y="21554"/>
            <a:ext cx="1676400" cy="2070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97737"/>
            <a:ext cx="61429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>
                <a:solidFill>
                  <a:srgbClr val="006FC0"/>
                </a:solidFill>
              </a:rPr>
              <a:t>THERAPEUTIC</a:t>
            </a:r>
            <a:r>
              <a:rPr spc="-220" dirty="0">
                <a:solidFill>
                  <a:srgbClr val="006FC0"/>
                </a:solidFill>
              </a:rPr>
              <a:t> </a:t>
            </a:r>
            <a:r>
              <a:rPr spc="-60" dirty="0">
                <a:solidFill>
                  <a:srgbClr val="006FC0"/>
                </a:solidFill>
              </a:rPr>
              <a:t>GROUNDS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44853"/>
            <a:ext cx="8190865" cy="4708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880">
              <a:lnSpc>
                <a:spcPct val="100000"/>
              </a:lnSpc>
              <a:spcBef>
                <a:spcPts val="100"/>
              </a:spcBef>
              <a:buClr>
                <a:srgbClr val="71A276"/>
              </a:buClr>
              <a:buSzPct val="85416"/>
              <a:buChar char="•"/>
              <a:tabLst>
                <a:tab pos="194945" algn="l"/>
              </a:tabLst>
            </a:pPr>
            <a:r>
              <a:rPr sz="2400" dirty="0">
                <a:latin typeface="Arial MT"/>
                <a:cs typeface="Arial MT"/>
              </a:rPr>
              <a:t>These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relate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conditions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where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continuation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pregnancy </a:t>
            </a:r>
            <a:r>
              <a:rPr sz="2400" dirty="0">
                <a:latin typeface="Arial MT"/>
                <a:cs typeface="Arial MT"/>
              </a:rPr>
              <a:t>may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cause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risk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50" dirty="0">
                <a:latin typeface="Arial MT"/>
                <a:cs typeface="Arial MT"/>
              </a:rPr>
              <a:t>;</a:t>
            </a:r>
            <a:endParaRPr sz="2400" dirty="0">
              <a:latin typeface="Arial MT"/>
              <a:cs typeface="Arial MT"/>
            </a:endParaRPr>
          </a:p>
          <a:p>
            <a:pPr marL="527685" indent="-514984">
              <a:lnSpc>
                <a:spcPct val="100000"/>
              </a:lnSpc>
              <a:spcBef>
                <a:spcPts val="580"/>
              </a:spcBef>
              <a:buClr>
                <a:srgbClr val="71A276"/>
              </a:buClr>
              <a:buSzPct val="85416"/>
              <a:buAutoNum type="arabicPeriod"/>
              <a:tabLst>
                <a:tab pos="527685" algn="l"/>
              </a:tabLst>
            </a:pPr>
            <a:r>
              <a:rPr sz="2400" spc="-135" dirty="0">
                <a:latin typeface="Arial MT"/>
                <a:cs typeface="Arial MT"/>
              </a:rPr>
              <a:t>To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life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pregnant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women</a:t>
            </a:r>
            <a:endParaRPr sz="2400" dirty="0">
              <a:latin typeface="Arial MT"/>
              <a:cs typeface="Arial MT"/>
            </a:endParaRPr>
          </a:p>
          <a:p>
            <a:pPr marL="527685" indent="-514984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rabicPeriod"/>
              <a:tabLst>
                <a:tab pos="527685" algn="l"/>
              </a:tabLst>
            </a:pPr>
            <a:r>
              <a:rPr sz="2400" dirty="0">
                <a:latin typeface="Arial MT"/>
                <a:cs typeface="Arial MT"/>
              </a:rPr>
              <a:t>Of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grave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injury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her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physical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mental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health,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e.g.</a:t>
            </a:r>
            <a:endParaRPr sz="2400" dirty="0">
              <a:latin typeface="Arial MT"/>
              <a:cs typeface="Arial MT"/>
            </a:endParaRPr>
          </a:p>
          <a:p>
            <a:pPr marL="527685" lvl="1" indent="-514984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lphaLcPeriod"/>
              <a:tabLst>
                <a:tab pos="527685" algn="l"/>
              </a:tabLst>
            </a:pPr>
            <a:r>
              <a:rPr sz="2400" dirty="0">
                <a:latin typeface="Arial MT"/>
                <a:cs typeface="Arial MT"/>
              </a:rPr>
              <a:t>Heart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diseases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with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failure</a:t>
            </a:r>
            <a:endParaRPr sz="2400" dirty="0">
              <a:latin typeface="Arial MT"/>
              <a:cs typeface="Arial MT"/>
            </a:endParaRPr>
          </a:p>
          <a:p>
            <a:pPr marL="527685" lvl="1" indent="-514984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lphaLcPeriod"/>
              <a:tabLst>
                <a:tab pos="527685" algn="l"/>
              </a:tabLst>
            </a:pPr>
            <a:r>
              <a:rPr sz="2400" dirty="0">
                <a:latin typeface="Arial MT"/>
                <a:cs typeface="Arial MT"/>
              </a:rPr>
              <a:t>Hypertension</a:t>
            </a:r>
            <a:r>
              <a:rPr sz="2400" spc="-9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complicated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by</a:t>
            </a:r>
            <a:r>
              <a:rPr sz="2400" spc="-10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renal</a:t>
            </a:r>
            <a:r>
              <a:rPr sz="2400" spc="-10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failure</a:t>
            </a:r>
            <a:endParaRPr sz="2400" dirty="0">
              <a:latin typeface="Arial MT"/>
              <a:cs typeface="Arial MT"/>
            </a:endParaRPr>
          </a:p>
          <a:p>
            <a:pPr marL="527685" lvl="1" indent="-514984">
              <a:lnSpc>
                <a:spcPct val="100000"/>
              </a:lnSpc>
              <a:spcBef>
                <a:spcPts val="580"/>
              </a:spcBef>
              <a:buClr>
                <a:srgbClr val="71A276"/>
              </a:buClr>
              <a:buSzPct val="85416"/>
              <a:buAutoNum type="alphaLcPeriod"/>
              <a:tabLst>
                <a:tab pos="527685" algn="l"/>
              </a:tabLst>
            </a:pPr>
            <a:r>
              <a:rPr sz="2400" dirty="0">
                <a:latin typeface="Arial MT"/>
                <a:cs typeface="Arial MT"/>
              </a:rPr>
              <a:t>Pulmonary</a:t>
            </a:r>
            <a:r>
              <a:rPr sz="2400" spc="-12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hypertension</a:t>
            </a:r>
            <a:endParaRPr sz="2400" dirty="0">
              <a:latin typeface="Arial MT"/>
              <a:cs typeface="Arial MT"/>
            </a:endParaRPr>
          </a:p>
          <a:p>
            <a:pPr marL="527685" lvl="1" indent="-514984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lphaLcPeriod"/>
              <a:tabLst>
                <a:tab pos="527685" algn="l"/>
              </a:tabLst>
            </a:pPr>
            <a:r>
              <a:rPr sz="2400" spc="-10" dirty="0">
                <a:latin typeface="Arial MT"/>
                <a:cs typeface="Arial MT"/>
              </a:rPr>
              <a:t>Hepatocellular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failure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,</a:t>
            </a:r>
            <a:r>
              <a:rPr sz="2400" spc="-1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Acute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hepatitis</a:t>
            </a:r>
            <a:endParaRPr sz="2400" dirty="0">
              <a:latin typeface="Arial MT"/>
              <a:cs typeface="Arial MT"/>
            </a:endParaRPr>
          </a:p>
          <a:p>
            <a:pPr marL="527685" lvl="1" indent="-514984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lphaLcPeriod"/>
              <a:tabLst>
                <a:tab pos="527685" algn="l"/>
              </a:tabLst>
            </a:pPr>
            <a:r>
              <a:rPr sz="2400" dirty="0">
                <a:latin typeface="Arial MT"/>
                <a:cs typeface="Arial MT"/>
              </a:rPr>
              <a:t>Hydatidiform</a:t>
            </a:r>
            <a:r>
              <a:rPr sz="2400" spc="-140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mole</a:t>
            </a:r>
            <a:endParaRPr sz="2400" dirty="0">
              <a:latin typeface="Arial MT"/>
              <a:cs typeface="Arial MT"/>
            </a:endParaRPr>
          </a:p>
          <a:p>
            <a:pPr marL="527685" lvl="1" indent="-514984">
              <a:lnSpc>
                <a:spcPct val="100000"/>
              </a:lnSpc>
              <a:spcBef>
                <a:spcPts val="580"/>
              </a:spcBef>
              <a:buClr>
                <a:srgbClr val="71A276"/>
              </a:buClr>
              <a:buSzPct val="85416"/>
              <a:buAutoNum type="alphaLcPeriod"/>
              <a:tabLst>
                <a:tab pos="527685" algn="l"/>
              </a:tabLst>
            </a:pPr>
            <a:r>
              <a:rPr sz="2400" dirty="0">
                <a:latin typeface="Arial MT"/>
                <a:cs typeface="Arial MT"/>
              </a:rPr>
              <a:t>Uterine</a:t>
            </a:r>
            <a:r>
              <a:rPr sz="2400" spc="-10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hemorrhages</a:t>
            </a:r>
            <a:endParaRPr sz="2400" dirty="0">
              <a:latin typeface="Arial MT"/>
              <a:cs typeface="Arial MT"/>
            </a:endParaRPr>
          </a:p>
          <a:p>
            <a:pPr marL="527685" lvl="1" indent="-514984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lphaLcPeriod"/>
              <a:tabLst>
                <a:tab pos="527685" algn="l"/>
              </a:tabLst>
            </a:pPr>
            <a:r>
              <a:rPr sz="2400" dirty="0">
                <a:latin typeface="Arial MT"/>
                <a:cs typeface="Arial MT"/>
              </a:rPr>
              <a:t>Malignant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neoplasms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breast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female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genital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tract.</a:t>
            </a:r>
            <a:endParaRPr sz="2400" dirty="0">
              <a:latin typeface="Arial MT"/>
              <a:cs typeface="Arial M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201E91-1457-EBC4-FBAD-7947BF1D75EB}"/>
              </a:ext>
            </a:extLst>
          </p:cNvPr>
          <p:cNvSpPr/>
          <p:nvPr/>
        </p:nvSpPr>
        <p:spPr>
          <a:xfrm>
            <a:off x="7467600" y="21554"/>
            <a:ext cx="16764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97737"/>
            <a:ext cx="48983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0" dirty="0">
                <a:solidFill>
                  <a:srgbClr val="006FC0"/>
                </a:solidFill>
              </a:rPr>
              <a:t>EUGENIC</a:t>
            </a:r>
            <a:r>
              <a:rPr spc="-160" dirty="0">
                <a:solidFill>
                  <a:srgbClr val="006FC0"/>
                </a:solidFill>
              </a:rPr>
              <a:t> </a:t>
            </a:r>
            <a:r>
              <a:rPr spc="-65" dirty="0">
                <a:solidFill>
                  <a:srgbClr val="006FC0"/>
                </a:solidFill>
              </a:rPr>
              <a:t>GROUNDS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21053"/>
            <a:ext cx="8041640" cy="3976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78740" indent="-182880">
              <a:lnSpc>
                <a:spcPct val="100000"/>
              </a:lnSpc>
              <a:spcBef>
                <a:spcPts val="100"/>
              </a:spcBef>
              <a:buClr>
                <a:srgbClr val="71A276"/>
              </a:buClr>
              <a:buSzPct val="85416"/>
              <a:buChar char="•"/>
              <a:tabLst>
                <a:tab pos="194945" algn="l"/>
              </a:tabLst>
            </a:pPr>
            <a:r>
              <a:rPr sz="2400" dirty="0">
                <a:latin typeface="Arial MT"/>
                <a:cs typeface="Arial MT"/>
              </a:rPr>
              <a:t>These</a:t>
            </a:r>
            <a:r>
              <a:rPr sz="2400" spc="-10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include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conditions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where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there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is</a:t>
            </a:r>
            <a:r>
              <a:rPr sz="2400" spc="-10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substantial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risk </a:t>
            </a:r>
            <a:r>
              <a:rPr sz="2400" dirty="0">
                <a:latin typeface="Arial MT"/>
                <a:cs typeface="Arial MT"/>
              </a:rPr>
              <a:t>that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child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if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born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is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likely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suffer</a:t>
            </a:r>
            <a:r>
              <a:rPr sz="2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physical</a:t>
            </a: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r>
              <a:rPr sz="2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mental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abnormalities</a:t>
            </a:r>
            <a:r>
              <a:rPr sz="24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r>
              <a:rPr sz="24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sz="24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be</a:t>
            </a:r>
            <a:r>
              <a:rPr sz="2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seriously</a:t>
            </a:r>
            <a:r>
              <a:rPr sz="2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handicapped</a:t>
            </a:r>
            <a:r>
              <a:rPr sz="24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FF0000"/>
                </a:solidFill>
                <a:latin typeface="Arial"/>
                <a:cs typeface="Arial"/>
              </a:rPr>
              <a:t>e.g.</a:t>
            </a:r>
            <a:endParaRPr sz="2400">
              <a:latin typeface="Arial"/>
              <a:cs typeface="Arial"/>
            </a:endParaRPr>
          </a:p>
          <a:p>
            <a:pPr marL="527685" marR="5080" indent="-515620">
              <a:lnSpc>
                <a:spcPct val="100000"/>
              </a:lnSpc>
              <a:spcBef>
                <a:spcPts val="580"/>
              </a:spcBef>
              <a:buClr>
                <a:srgbClr val="71A276"/>
              </a:buClr>
              <a:buSzPct val="85416"/>
              <a:buAutoNum type="alphaLcPeriod"/>
              <a:tabLst>
                <a:tab pos="527685" algn="l"/>
              </a:tabLst>
            </a:pPr>
            <a:r>
              <a:rPr sz="2400" dirty="0">
                <a:latin typeface="Arial MT"/>
                <a:cs typeface="Arial MT"/>
              </a:rPr>
              <a:t>German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measles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,Small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pox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Chicken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pox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Viral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hepatitis </a:t>
            </a:r>
            <a:r>
              <a:rPr sz="2400" dirty="0">
                <a:latin typeface="Arial MT"/>
                <a:cs typeface="Arial MT"/>
              </a:rPr>
              <a:t>if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contracted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with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first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trimester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pregnancy.</a:t>
            </a:r>
            <a:endParaRPr sz="2400">
              <a:latin typeface="Arial MT"/>
              <a:cs typeface="Arial MT"/>
            </a:endParaRPr>
          </a:p>
          <a:p>
            <a:pPr marL="527685" indent="-514984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lphaLcPeriod"/>
              <a:tabLst>
                <a:tab pos="527685" algn="l"/>
              </a:tabLst>
            </a:pPr>
            <a:r>
              <a:rPr sz="2400" dirty="0">
                <a:latin typeface="Arial MT"/>
                <a:cs typeface="Arial MT"/>
              </a:rPr>
              <a:t>Exposure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radiation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x-</a:t>
            </a:r>
            <a:r>
              <a:rPr sz="2400" spc="-20" dirty="0">
                <a:latin typeface="Arial MT"/>
                <a:cs typeface="Arial MT"/>
              </a:rPr>
              <a:t>ray.</a:t>
            </a:r>
            <a:endParaRPr sz="2400">
              <a:latin typeface="Arial MT"/>
              <a:cs typeface="Arial MT"/>
            </a:endParaRPr>
          </a:p>
          <a:p>
            <a:pPr marL="527685" marR="1031875" indent="-515620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lphaLcPeriod"/>
              <a:tabLst>
                <a:tab pos="527685" algn="l"/>
              </a:tabLst>
            </a:pPr>
            <a:r>
              <a:rPr sz="2400" dirty="0">
                <a:latin typeface="Arial MT"/>
                <a:cs typeface="Arial MT"/>
              </a:rPr>
              <a:t>If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pregnant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women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received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cytotoxic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drugs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e.g. </a:t>
            </a:r>
            <a:r>
              <a:rPr sz="2400" spc="-10" dirty="0">
                <a:latin typeface="Arial MT"/>
                <a:cs typeface="Arial MT"/>
              </a:rPr>
              <a:t>Thalidomide.</a:t>
            </a:r>
            <a:endParaRPr sz="2400">
              <a:latin typeface="Arial MT"/>
              <a:cs typeface="Arial MT"/>
            </a:endParaRPr>
          </a:p>
          <a:p>
            <a:pPr marL="527685" marR="220345" indent="-515620">
              <a:lnSpc>
                <a:spcPct val="100000"/>
              </a:lnSpc>
              <a:spcBef>
                <a:spcPts val="580"/>
              </a:spcBef>
              <a:buClr>
                <a:srgbClr val="71A276"/>
              </a:buClr>
              <a:buSzPct val="85416"/>
              <a:buAutoNum type="alphaLcPeriod"/>
              <a:tabLst>
                <a:tab pos="527685" algn="l"/>
              </a:tabLst>
            </a:pPr>
            <a:r>
              <a:rPr sz="2400" dirty="0">
                <a:latin typeface="Arial MT"/>
                <a:cs typeface="Arial MT"/>
              </a:rPr>
              <a:t>When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parents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have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some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chromosomal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abnormalities </a:t>
            </a:r>
            <a:r>
              <a:rPr sz="2400" dirty="0">
                <a:latin typeface="Arial MT"/>
                <a:cs typeface="Arial MT"/>
              </a:rPr>
              <a:t>or</a:t>
            </a:r>
            <a:r>
              <a:rPr sz="2400" spc="-1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inheritable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mental</a:t>
            </a:r>
            <a:r>
              <a:rPr sz="2400" spc="-10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condition.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890A2A-E0EA-D52F-0F58-14CA65697984}"/>
              </a:ext>
            </a:extLst>
          </p:cNvPr>
          <p:cNvSpPr/>
          <p:nvPr/>
        </p:nvSpPr>
        <p:spPr>
          <a:xfrm>
            <a:off x="7467600" y="21554"/>
            <a:ext cx="16764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122425"/>
            <a:ext cx="63061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0" dirty="0">
                <a:solidFill>
                  <a:srgbClr val="006FC0"/>
                </a:solidFill>
              </a:rPr>
              <a:t>HUMANTARIAN</a:t>
            </a:r>
            <a:r>
              <a:rPr spc="-95" dirty="0">
                <a:solidFill>
                  <a:srgbClr val="006FC0"/>
                </a:solidFill>
              </a:rPr>
              <a:t> </a:t>
            </a:r>
            <a:r>
              <a:rPr spc="-50" dirty="0">
                <a:solidFill>
                  <a:srgbClr val="006FC0"/>
                </a:solidFill>
              </a:rPr>
              <a:t>GROUNDS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2353" y="1974037"/>
            <a:ext cx="7770495" cy="273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215" indent="-183515">
              <a:lnSpc>
                <a:spcPct val="100000"/>
              </a:lnSpc>
              <a:spcBef>
                <a:spcPts val="100"/>
              </a:spcBef>
              <a:buClr>
                <a:srgbClr val="71A276"/>
              </a:buClr>
              <a:buSzPct val="85416"/>
              <a:buChar char="•"/>
              <a:tabLst>
                <a:tab pos="196215" algn="l"/>
              </a:tabLst>
            </a:pPr>
            <a:r>
              <a:rPr sz="2400" dirty="0">
                <a:latin typeface="Arial MT"/>
                <a:cs typeface="Arial MT"/>
              </a:rPr>
              <a:t>These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include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those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cases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where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pregnancy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has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been</a:t>
            </a:r>
            <a:endParaRPr sz="2400">
              <a:latin typeface="Arial MT"/>
              <a:cs typeface="Arial MT"/>
            </a:endParaRPr>
          </a:p>
          <a:p>
            <a:pPr marL="19558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 MT"/>
                <a:cs typeface="Arial MT"/>
              </a:rPr>
              <a:t>caused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by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rape.</a:t>
            </a:r>
            <a:endParaRPr sz="2400">
              <a:latin typeface="Arial MT"/>
              <a:cs typeface="Arial MT"/>
            </a:endParaRPr>
          </a:p>
          <a:p>
            <a:pPr marL="195580" marR="95250" indent="-183515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Arial MT"/>
                <a:cs typeface="Arial MT"/>
              </a:rPr>
              <a:t>In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Pakistan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law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also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has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nothing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guide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on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rape, </a:t>
            </a:r>
            <a:r>
              <a:rPr sz="2400" dirty="0">
                <a:latin typeface="Arial MT"/>
                <a:cs typeface="Arial MT"/>
              </a:rPr>
              <a:t>incest</a:t>
            </a:r>
            <a:r>
              <a:rPr sz="2400" spc="-10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fetal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defects.</a:t>
            </a:r>
            <a:r>
              <a:rPr sz="2400" spc="-1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</a:t>
            </a:r>
            <a:r>
              <a:rPr sz="2400" spc="-1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woman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cannot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possibly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ask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for </a:t>
            </a:r>
            <a:r>
              <a:rPr sz="2400" dirty="0">
                <a:latin typeface="Arial MT"/>
                <a:cs typeface="Arial MT"/>
              </a:rPr>
              <a:t>abortion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such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cases.</a:t>
            </a:r>
            <a:endParaRPr sz="2400">
              <a:latin typeface="Arial MT"/>
              <a:cs typeface="Arial MT"/>
            </a:endParaRPr>
          </a:p>
          <a:p>
            <a:pPr marL="195580" marR="5080" indent="-183515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Arial MT"/>
                <a:cs typeface="Arial MT"/>
              </a:rPr>
              <a:t>There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are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many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other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factors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which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make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abortion</a:t>
            </a:r>
            <a:r>
              <a:rPr sz="2400" spc="-50" dirty="0">
                <a:latin typeface="Arial MT"/>
                <a:cs typeface="Arial MT"/>
              </a:rPr>
              <a:t> a </a:t>
            </a:r>
            <a:r>
              <a:rPr sz="2400" dirty="0">
                <a:latin typeface="Arial MT"/>
                <a:cs typeface="Arial MT"/>
              </a:rPr>
              <a:t>horrible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experience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for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women,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especially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poor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areas.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1464C3-F89D-90F4-8655-4DC7DEC94ECE}"/>
              </a:ext>
            </a:extLst>
          </p:cNvPr>
          <p:cNvSpPr/>
          <p:nvPr/>
        </p:nvSpPr>
        <p:spPr>
          <a:xfrm>
            <a:off x="7467600" y="21554"/>
            <a:ext cx="1676400" cy="2070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7126" y="1143711"/>
            <a:ext cx="45034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>
                <a:solidFill>
                  <a:srgbClr val="006FC0"/>
                </a:solidFill>
              </a:rPr>
              <a:t>SOCIAL</a:t>
            </a:r>
            <a:r>
              <a:rPr spc="-229" dirty="0">
                <a:solidFill>
                  <a:srgbClr val="006FC0"/>
                </a:solidFill>
              </a:rPr>
              <a:t> </a:t>
            </a:r>
            <a:r>
              <a:rPr spc="-80" dirty="0">
                <a:solidFill>
                  <a:srgbClr val="006FC0"/>
                </a:solidFill>
              </a:rPr>
              <a:t>GROUNDS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2353" y="1824418"/>
            <a:ext cx="8024495" cy="163576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96215" indent="-183515" algn="just">
              <a:lnSpc>
                <a:spcPct val="100000"/>
              </a:lnSpc>
              <a:spcBef>
                <a:spcPts val="680"/>
              </a:spcBef>
              <a:buClr>
                <a:srgbClr val="71A276"/>
              </a:buClr>
              <a:buSzPct val="85416"/>
              <a:buChar char="•"/>
              <a:tabLst>
                <a:tab pos="196215" algn="l"/>
              </a:tabLst>
            </a:pPr>
            <a:r>
              <a:rPr sz="2400" dirty="0">
                <a:latin typeface="Arial MT"/>
                <a:cs typeface="Arial MT"/>
              </a:rPr>
              <a:t>These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relate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condition:</a:t>
            </a:r>
            <a:endParaRPr sz="2400">
              <a:latin typeface="Arial MT"/>
              <a:cs typeface="Arial MT"/>
            </a:endParaRPr>
          </a:p>
          <a:p>
            <a:pPr marL="12700" marR="5080" algn="just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Where</a:t>
            </a:r>
            <a:r>
              <a:rPr sz="2400" spc="52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the</a:t>
            </a:r>
            <a:r>
              <a:rPr sz="2400" spc="-8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environment</a:t>
            </a:r>
            <a:r>
              <a:rPr sz="2400" spc="-5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of</a:t>
            </a:r>
            <a:r>
              <a:rPr sz="2400" spc="-7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the</a:t>
            </a:r>
            <a:r>
              <a:rPr sz="2400" spc="-8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pregnant</a:t>
            </a:r>
            <a:r>
              <a:rPr sz="2400" spc="-5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woman</a:t>
            </a:r>
            <a:r>
              <a:rPr sz="2400" spc="-6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,during</a:t>
            </a:r>
            <a:r>
              <a:rPr sz="2400" spc="-7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25" dirty="0">
                <a:solidFill>
                  <a:srgbClr val="FF0000"/>
                </a:solidFill>
                <a:latin typeface="Arial MT"/>
                <a:cs typeface="Arial MT"/>
              </a:rPr>
              <a:t>the </a:t>
            </a:r>
            <a:r>
              <a:rPr sz="2400" spc="-10" dirty="0">
                <a:solidFill>
                  <a:srgbClr val="FF0000"/>
                </a:solidFill>
                <a:latin typeface="Arial MT"/>
                <a:cs typeface="Arial MT"/>
              </a:rPr>
              <a:t>continuance</a:t>
            </a:r>
            <a:r>
              <a:rPr sz="2400" spc="-4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of</a:t>
            </a:r>
            <a:r>
              <a:rPr sz="2400" spc="-5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pregnancy</a:t>
            </a:r>
            <a:r>
              <a:rPr sz="2400" spc="-4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and</a:t>
            </a:r>
            <a:r>
              <a:rPr sz="2400" spc="-5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at</a:t>
            </a:r>
            <a:r>
              <a:rPr sz="2400" spc="-7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the</a:t>
            </a:r>
            <a:r>
              <a:rPr sz="2400" spc="-5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time</a:t>
            </a:r>
            <a:r>
              <a:rPr sz="2400" spc="-6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when</a:t>
            </a:r>
            <a:r>
              <a:rPr sz="2400" spc="-5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child</a:t>
            </a:r>
            <a:r>
              <a:rPr sz="2400" spc="-3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Arial MT"/>
                <a:cs typeface="Arial MT"/>
              </a:rPr>
              <a:t>would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born</a:t>
            </a:r>
            <a:r>
              <a:rPr sz="2400" spc="-5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…….would</a:t>
            </a:r>
            <a:r>
              <a:rPr sz="2400" spc="-3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involve</a:t>
            </a:r>
            <a:r>
              <a:rPr sz="2400" spc="-4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risk</a:t>
            </a:r>
            <a:r>
              <a:rPr sz="2400" spc="-6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of</a:t>
            </a:r>
            <a:r>
              <a:rPr sz="2400" spc="-5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injury</a:t>
            </a:r>
            <a:r>
              <a:rPr sz="2400" spc="-4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to</a:t>
            </a:r>
            <a:r>
              <a:rPr sz="2400" spc="-5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her</a:t>
            </a:r>
            <a:r>
              <a:rPr sz="2400" spc="-5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health</a:t>
            </a:r>
            <a:r>
              <a:rPr sz="2400" spc="-4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and</a:t>
            </a:r>
            <a:r>
              <a:rPr sz="2400" spc="-4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Arial MT"/>
                <a:cs typeface="Arial MT"/>
              </a:rPr>
              <a:t>life.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650488-E815-D80D-544D-FF0588B5733A}"/>
              </a:ext>
            </a:extLst>
          </p:cNvPr>
          <p:cNvSpPr/>
          <p:nvPr/>
        </p:nvSpPr>
        <p:spPr>
          <a:xfrm>
            <a:off x="7467600" y="21554"/>
            <a:ext cx="1676400" cy="2070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97737"/>
            <a:ext cx="30200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5" dirty="0">
                <a:latin typeface="Arial MT"/>
                <a:cs typeface="Arial MT"/>
              </a:rPr>
              <a:t>Motto</a:t>
            </a:r>
            <a:r>
              <a:rPr b="0" spc="-195" dirty="0">
                <a:latin typeface="Arial MT"/>
                <a:cs typeface="Arial MT"/>
              </a:rPr>
              <a:t> </a:t>
            </a:r>
            <a:r>
              <a:rPr b="0" spc="-60" dirty="0">
                <a:latin typeface="Arial MT"/>
                <a:cs typeface="Arial MT"/>
              </a:rPr>
              <a:t>of</a:t>
            </a:r>
            <a:r>
              <a:rPr b="0" spc="-190" dirty="0">
                <a:latin typeface="Arial MT"/>
                <a:cs typeface="Arial MT"/>
              </a:rPr>
              <a:t> </a:t>
            </a:r>
            <a:r>
              <a:rPr b="0" spc="-25" dirty="0">
                <a:latin typeface="Arial MT"/>
                <a:cs typeface="Arial MT"/>
              </a:rPr>
              <a:t>RMU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456688" y="1828800"/>
            <a:ext cx="4425950" cy="4654550"/>
            <a:chOff x="2456688" y="1828800"/>
            <a:chExt cx="4425950" cy="465455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05684" y="2915411"/>
              <a:ext cx="1286256" cy="154838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56688" y="2686811"/>
              <a:ext cx="809243" cy="12710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21608" y="2231136"/>
              <a:ext cx="1909572" cy="188976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67327" y="1828800"/>
              <a:ext cx="905255" cy="96164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98748" y="3572255"/>
              <a:ext cx="2305812" cy="265176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31080" y="3599688"/>
              <a:ext cx="2051303" cy="2883408"/>
            </a:xfrm>
            <a:prstGeom prst="rect">
              <a:avLst/>
            </a:prstGeom>
          </p:spPr>
        </p:pic>
      </p:grpSp>
      <p:pic>
        <p:nvPicPr>
          <p:cNvPr id="10" name="object 4">
            <a:extLst>
              <a:ext uri="{FF2B5EF4-FFF2-40B4-BE49-F238E27FC236}">
                <a16:creationId xmlns:a16="http://schemas.microsoft.com/office/drawing/2014/main" id="{EAE9D610-F6AB-79DA-C106-3E7136386C24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818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4" dirty="0">
                <a:solidFill>
                  <a:srgbClr val="FF0000"/>
                </a:solidFill>
              </a:rPr>
              <a:t>CRIMINAL</a:t>
            </a:r>
            <a:r>
              <a:rPr spc="-365" dirty="0">
                <a:solidFill>
                  <a:srgbClr val="FF0000"/>
                </a:solidFill>
              </a:rPr>
              <a:t> </a:t>
            </a:r>
            <a:r>
              <a:rPr spc="-70" dirty="0">
                <a:solidFill>
                  <a:srgbClr val="FF0000"/>
                </a:solidFill>
              </a:rPr>
              <a:t>ABORTION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742505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880">
              <a:lnSpc>
                <a:spcPct val="100000"/>
              </a:lnSpc>
              <a:spcBef>
                <a:spcPts val="100"/>
              </a:spcBef>
              <a:buClr>
                <a:srgbClr val="71A276"/>
              </a:buClr>
              <a:buSzPct val="85416"/>
              <a:buChar char="•"/>
              <a:tabLst>
                <a:tab pos="194945" algn="l"/>
              </a:tabLst>
            </a:pPr>
            <a:r>
              <a:rPr sz="2400" dirty="0">
                <a:latin typeface="Arial MT"/>
                <a:cs typeface="Arial MT"/>
              </a:rPr>
              <a:t>When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induction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abortion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is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performed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without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any </a:t>
            </a:r>
            <a:r>
              <a:rPr sz="2400" dirty="0">
                <a:latin typeface="Arial MT"/>
                <a:cs typeface="Arial MT"/>
              </a:rPr>
              <a:t>justifiable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cause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e.g.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for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any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reason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other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than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saving </a:t>
            </a:r>
            <a:r>
              <a:rPr sz="2400" dirty="0">
                <a:latin typeface="Arial MT"/>
                <a:cs typeface="Arial MT"/>
              </a:rPr>
              <a:t>mothers</a:t>
            </a:r>
            <a:r>
              <a:rPr sz="2400" spc="-9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life.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D427E7-D691-5A08-3EA3-1D025B4527DA}"/>
              </a:ext>
            </a:extLst>
          </p:cNvPr>
          <p:cNvSpPr/>
          <p:nvPr/>
        </p:nvSpPr>
        <p:spPr>
          <a:xfrm>
            <a:off x="7467600" y="21554"/>
            <a:ext cx="1676400" cy="2070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29741"/>
            <a:ext cx="76365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0" dirty="0">
                <a:solidFill>
                  <a:srgbClr val="FF0000"/>
                </a:solidFill>
              </a:rPr>
              <a:t>METHODS</a:t>
            </a:r>
            <a:r>
              <a:rPr sz="3600" spc="-204" dirty="0">
                <a:solidFill>
                  <a:srgbClr val="FF0000"/>
                </a:solidFill>
              </a:rPr>
              <a:t> </a:t>
            </a:r>
            <a:r>
              <a:rPr sz="3600" spc="-70" dirty="0">
                <a:solidFill>
                  <a:srgbClr val="FF0000"/>
                </a:solidFill>
              </a:rPr>
              <a:t>OF</a:t>
            </a:r>
            <a:r>
              <a:rPr sz="3600" spc="-165" dirty="0">
                <a:solidFill>
                  <a:srgbClr val="FF0000"/>
                </a:solidFill>
              </a:rPr>
              <a:t> </a:t>
            </a:r>
            <a:r>
              <a:rPr sz="3600" spc="-105" dirty="0">
                <a:solidFill>
                  <a:srgbClr val="FF0000"/>
                </a:solidFill>
              </a:rPr>
              <a:t>CRIMINAL</a:t>
            </a:r>
            <a:r>
              <a:rPr sz="3600" spc="-420" dirty="0">
                <a:solidFill>
                  <a:srgbClr val="FF0000"/>
                </a:solidFill>
              </a:rPr>
              <a:t> </a:t>
            </a:r>
            <a:r>
              <a:rPr sz="3600" spc="-45" dirty="0">
                <a:solidFill>
                  <a:srgbClr val="FF0000"/>
                </a:solidFill>
              </a:rPr>
              <a:t>ABORTION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248243"/>
            <a:ext cx="7611109" cy="447929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385"/>
              </a:spcBef>
              <a:buClr>
                <a:srgbClr val="71A276"/>
              </a:buClr>
              <a:buSzPct val="85416"/>
              <a:buAutoNum type="arabicPeriod"/>
              <a:tabLst>
                <a:tab pos="527685" algn="l"/>
              </a:tabLst>
            </a:pP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General</a:t>
            </a:r>
            <a:r>
              <a:rPr sz="2400" spc="-114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AFEF"/>
                </a:solidFill>
                <a:latin typeface="Arial MT"/>
                <a:cs typeface="Arial MT"/>
              </a:rPr>
              <a:t>violence</a:t>
            </a:r>
            <a:endParaRPr sz="2400" dirty="0">
              <a:latin typeface="Arial MT"/>
              <a:cs typeface="Arial MT"/>
            </a:endParaRPr>
          </a:p>
          <a:p>
            <a:pPr marL="855344">
              <a:lnSpc>
                <a:spcPts val="2735"/>
              </a:lnSpc>
              <a:spcBef>
                <a:spcPts val="285"/>
              </a:spcBef>
            </a:pPr>
            <a:r>
              <a:rPr sz="2400" dirty="0">
                <a:latin typeface="Arial MT"/>
                <a:cs typeface="Arial MT"/>
              </a:rPr>
              <a:t>Cycling,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Jumping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from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height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,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Carrying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heavy</a:t>
            </a:r>
            <a:endParaRPr sz="2400" dirty="0">
              <a:latin typeface="Arial MT"/>
              <a:cs typeface="Arial MT"/>
            </a:endParaRPr>
          </a:p>
          <a:p>
            <a:pPr marL="12700">
              <a:lnSpc>
                <a:spcPts val="2735"/>
              </a:lnSpc>
            </a:pPr>
            <a:r>
              <a:rPr sz="2400" spc="-10" dirty="0">
                <a:latin typeface="Arial MT"/>
                <a:cs typeface="Arial MT"/>
              </a:rPr>
              <a:t>object.</a:t>
            </a:r>
            <a:endParaRPr sz="2400" dirty="0">
              <a:latin typeface="Arial MT"/>
              <a:cs typeface="Arial MT"/>
            </a:endParaRPr>
          </a:p>
          <a:p>
            <a:pPr marL="527685" indent="-514984">
              <a:lnSpc>
                <a:spcPct val="100000"/>
              </a:lnSpc>
              <a:spcBef>
                <a:spcPts val="290"/>
              </a:spcBef>
              <a:buClr>
                <a:srgbClr val="71A276"/>
              </a:buClr>
              <a:buSzPct val="85416"/>
              <a:buAutoNum type="arabicPeriod" startAt="2"/>
              <a:tabLst>
                <a:tab pos="527685" algn="l"/>
              </a:tabLst>
            </a:pP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Local</a:t>
            </a:r>
            <a:r>
              <a:rPr sz="2400" spc="-8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AFEF"/>
                </a:solidFill>
                <a:latin typeface="Arial MT"/>
                <a:cs typeface="Arial MT"/>
              </a:rPr>
              <a:t>violence</a:t>
            </a:r>
            <a:endParaRPr sz="2400" dirty="0">
              <a:latin typeface="Arial MT"/>
              <a:cs typeface="Arial MT"/>
            </a:endParaRPr>
          </a:p>
          <a:p>
            <a:pPr marL="95885">
              <a:lnSpc>
                <a:spcPct val="100000"/>
              </a:lnSpc>
              <a:spcBef>
                <a:spcPts val="335"/>
              </a:spcBef>
            </a:pPr>
            <a:r>
              <a:rPr sz="2400" dirty="0">
                <a:latin typeface="Arial MT"/>
                <a:cs typeface="Arial MT"/>
              </a:rPr>
              <a:t>By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Medical</a:t>
            </a:r>
            <a:r>
              <a:rPr sz="3000" spc="-5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trained</a:t>
            </a:r>
            <a:r>
              <a:rPr sz="3000" spc="-40" dirty="0">
                <a:latin typeface="Arial MT"/>
                <a:cs typeface="Arial MT"/>
              </a:rPr>
              <a:t> </a:t>
            </a:r>
            <a:r>
              <a:rPr sz="3000" spc="-10" dirty="0">
                <a:latin typeface="Arial MT"/>
                <a:cs typeface="Arial MT"/>
              </a:rPr>
              <a:t>person.</a:t>
            </a:r>
            <a:endParaRPr sz="3000" dirty="0">
              <a:latin typeface="Arial MT"/>
              <a:cs typeface="Arial MT"/>
            </a:endParaRPr>
          </a:p>
          <a:p>
            <a:pPr marL="95885">
              <a:lnSpc>
                <a:spcPct val="100000"/>
              </a:lnSpc>
              <a:spcBef>
                <a:spcPts val="360"/>
              </a:spcBef>
            </a:pPr>
            <a:r>
              <a:rPr sz="2400" dirty="0">
                <a:latin typeface="Arial MT"/>
                <a:cs typeface="Arial MT"/>
              </a:rPr>
              <a:t>By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Non</a:t>
            </a:r>
            <a:r>
              <a:rPr sz="3000" spc="-4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professional</a:t>
            </a:r>
            <a:r>
              <a:rPr sz="3000" spc="-6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person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spc="-20" dirty="0">
                <a:latin typeface="Arial MT"/>
                <a:cs typeface="Arial MT"/>
              </a:rPr>
              <a:t>e.g.</a:t>
            </a:r>
            <a:endParaRPr sz="3000" dirty="0">
              <a:latin typeface="Arial MT"/>
              <a:cs typeface="Arial MT"/>
            </a:endParaRPr>
          </a:p>
          <a:p>
            <a:pPr marL="266700" lvl="1" indent="-257175">
              <a:lnSpc>
                <a:spcPct val="100000"/>
              </a:lnSpc>
              <a:spcBef>
                <a:spcPts val="365"/>
              </a:spcBef>
              <a:buClr>
                <a:srgbClr val="71A276"/>
              </a:buClr>
              <a:buSzPct val="81666"/>
              <a:buFont typeface="Wingdings"/>
              <a:buChar char=""/>
              <a:tabLst>
                <a:tab pos="266700" algn="l"/>
              </a:tabLst>
            </a:pPr>
            <a:r>
              <a:rPr sz="3000" dirty="0">
                <a:latin typeface="Arial MT"/>
                <a:cs typeface="Arial MT"/>
              </a:rPr>
              <a:t>Introduction</a:t>
            </a:r>
            <a:r>
              <a:rPr sz="3000" spc="-3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of</a:t>
            </a:r>
            <a:r>
              <a:rPr sz="3000" spc="-3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foreign</a:t>
            </a:r>
            <a:r>
              <a:rPr sz="3000" spc="-50" dirty="0">
                <a:latin typeface="Arial MT"/>
                <a:cs typeface="Arial MT"/>
              </a:rPr>
              <a:t> </a:t>
            </a:r>
            <a:r>
              <a:rPr sz="3000" spc="-20" dirty="0">
                <a:latin typeface="Arial MT"/>
                <a:cs typeface="Arial MT"/>
              </a:rPr>
              <a:t>body</a:t>
            </a:r>
            <a:endParaRPr sz="3000" dirty="0">
              <a:latin typeface="Arial MT"/>
              <a:cs typeface="Arial MT"/>
            </a:endParaRPr>
          </a:p>
          <a:p>
            <a:pPr marL="266700" lvl="1" indent="-257175">
              <a:lnSpc>
                <a:spcPct val="100000"/>
              </a:lnSpc>
              <a:spcBef>
                <a:spcPts val="359"/>
              </a:spcBef>
              <a:buClr>
                <a:srgbClr val="71A276"/>
              </a:buClr>
              <a:buSzPct val="81666"/>
              <a:buFont typeface="Wingdings"/>
              <a:buChar char=""/>
              <a:tabLst>
                <a:tab pos="266700" algn="l"/>
              </a:tabLst>
            </a:pPr>
            <a:r>
              <a:rPr sz="3000" dirty="0">
                <a:latin typeface="Arial MT"/>
                <a:cs typeface="Arial MT"/>
              </a:rPr>
              <a:t>Introduction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of</a:t>
            </a:r>
            <a:r>
              <a:rPr sz="3000" spc="-2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an</a:t>
            </a:r>
            <a:r>
              <a:rPr sz="3000" spc="-2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irritating</a:t>
            </a:r>
            <a:r>
              <a:rPr sz="3000" spc="-35" dirty="0">
                <a:latin typeface="Arial MT"/>
                <a:cs typeface="Arial MT"/>
              </a:rPr>
              <a:t> </a:t>
            </a:r>
            <a:r>
              <a:rPr sz="3000" spc="-10" dirty="0">
                <a:latin typeface="Arial MT"/>
                <a:cs typeface="Arial MT"/>
              </a:rPr>
              <a:t>substance</a:t>
            </a:r>
            <a:endParaRPr sz="3000" dirty="0">
              <a:latin typeface="Arial MT"/>
              <a:cs typeface="Arial MT"/>
            </a:endParaRPr>
          </a:p>
          <a:p>
            <a:pPr marL="266700" lvl="1" indent="-257175">
              <a:lnSpc>
                <a:spcPct val="100000"/>
              </a:lnSpc>
              <a:spcBef>
                <a:spcPts val="359"/>
              </a:spcBef>
              <a:buClr>
                <a:srgbClr val="71A276"/>
              </a:buClr>
              <a:buSzPct val="81666"/>
              <a:buFont typeface="Wingdings"/>
              <a:buChar char=""/>
              <a:tabLst>
                <a:tab pos="266700" algn="l"/>
              </a:tabLst>
            </a:pPr>
            <a:r>
              <a:rPr sz="3000" dirty="0">
                <a:latin typeface="Arial MT"/>
                <a:cs typeface="Arial MT"/>
              </a:rPr>
              <a:t>Insertion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of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douche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spc="-10" dirty="0">
                <a:latin typeface="Arial MT"/>
                <a:cs typeface="Arial MT"/>
              </a:rPr>
              <a:t>nozzle</a:t>
            </a:r>
            <a:endParaRPr sz="30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  <a:tabLst>
                <a:tab pos="419100" algn="l"/>
              </a:tabLst>
            </a:pPr>
            <a:r>
              <a:rPr sz="2400" spc="-25" dirty="0">
                <a:solidFill>
                  <a:srgbClr val="00AFEF"/>
                </a:solidFill>
                <a:latin typeface="Arial MT"/>
                <a:cs typeface="Arial MT"/>
              </a:rPr>
              <a:t>3.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	Abortifacient</a:t>
            </a:r>
            <a:r>
              <a:rPr sz="2400" spc="-145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AFEF"/>
                </a:solidFill>
                <a:latin typeface="Arial MT"/>
                <a:cs typeface="Arial MT"/>
              </a:rPr>
              <a:t>drugs</a:t>
            </a:r>
            <a:endParaRPr sz="2400" dirty="0">
              <a:latin typeface="Arial MT"/>
              <a:cs typeface="Arial M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65590F-9D20-7707-45D7-CEC5571A7D09}"/>
              </a:ext>
            </a:extLst>
          </p:cNvPr>
          <p:cNvSpPr/>
          <p:nvPr/>
        </p:nvSpPr>
        <p:spPr>
          <a:xfrm>
            <a:off x="7467600" y="21554"/>
            <a:ext cx="1676400" cy="2070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2353" y="834389"/>
            <a:ext cx="7919084" cy="551307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527685" algn="l"/>
              </a:tabLst>
            </a:pPr>
            <a:r>
              <a:rPr sz="2050" spc="-25" dirty="0">
                <a:solidFill>
                  <a:srgbClr val="71A276"/>
                </a:solidFill>
                <a:latin typeface="Arial MT"/>
                <a:cs typeface="Arial MT"/>
              </a:rPr>
              <a:t>A.</a:t>
            </a:r>
            <a:r>
              <a:rPr sz="2050" dirty="0">
                <a:solidFill>
                  <a:srgbClr val="71A276"/>
                </a:solidFill>
                <a:latin typeface="Arial MT"/>
                <a:cs typeface="Arial MT"/>
              </a:rPr>
              <a:t>	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Introduction</a:t>
            </a:r>
            <a:r>
              <a:rPr sz="2400" spc="-85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of</a:t>
            </a:r>
            <a:r>
              <a:rPr sz="2400" spc="-8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foreign</a:t>
            </a:r>
            <a:r>
              <a:rPr sz="2400" spc="-7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AFEF"/>
                </a:solidFill>
                <a:latin typeface="Arial MT"/>
                <a:cs typeface="Arial MT"/>
              </a:rPr>
              <a:t>bodies:</a:t>
            </a:r>
            <a:endParaRPr sz="2400" dirty="0">
              <a:latin typeface="Arial MT"/>
              <a:cs typeface="Arial MT"/>
            </a:endParaRPr>
          </a:p>
          <a:p>
            <a:pPr marL="686435" marR="5209540">
              <a:lnSpc>
                <a:spcPct val="120000"/>
              </a:lnSpc>
            </a:pPr>
            <a:r>
              <a:rPr sz="2400" dirty="0">
                <a:latin typeface="Arial MT"/>
                <a:cs typeface="Arial MT"/>
              </a:rPr>
              <a:t>Knitting</a:t>
            </a:r>
            <a:r>
              <a:rPr sz="2400" spc="-12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needle </a:t>
            </a:r>
            <a:r>
              <a:rPr sz="2400" dirty="0">
                <a:latin typeface="Arial MT"/>
                <a:cs typeface="Arial MT"/>
              </a:rPr>
              <a:t>piece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wood </a:t>
            </a:r>
            <a:r>
              <a:rPr sz="2400" dirty="0">
                <a:latin typeface="Arial MT"/>
                <a:cs typeface="Arial MT"/>
              </a:rPr>
              <a:t>cotton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stick</a:t>
            </a:r>
            <a:endParaRPr sz="2400" dirty="0">
              <a:latin typeface="Arial MT"/>
              <a:cs typeface="Arial MT"/>
            </a:endParaRPr>
          </a:p>
          <a:p>
            <a:pPr marL="669290" marR="2359025" indent="-657225">
              <a:lnSpc>
                <a:spcPct val="120000"/>
              </a:lnSpc>
              <a:tabLst>
                <a:tab pos="469900" algn="l"/>
              </a:tabLst>
            </a:pPr>
            <a:r>
              <a:rPr sz="2400" spc="-50" dirty="0">
                <a:solidFill>
                  <a:srgbClr val="00AFEF"/>
                </a:solidFill>
                <a:latin typeface="Arial MT"/>
                <a:cs typeface="Arial MT"/>
              </a:rPr>
              <a:t>B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	Introduction</a:t>
            </a:r>
            <a:r>
              <a:rPr sz="2400" spc="-9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of</a:t>
            </a:r>
            <a:r>
              <a:rPr sz="2400" spc="-7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an</a:t>
            </a:r>
            <a:r>
              <a:rPr sz="2400" spc="-7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irritating</a:t>
            </a:r>
            <a:r>
              <a:rPr sz="2400" spc="-7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AFEF"/>
                </a:solidFill>
                <a:latin typeface="Arial MT"/>
                <a:cs typeface="Arial MT"/>
              </a:rPr>
              <a:t>substance: </a:t>
            </a:r>
            <a:r>
              <a:rPr sz="2400" spc="-10" dirty="0">
                <a:latin typeface="Arial MT"/>
                <a:cs typeface="Arial MT"/>
              </a:rPr>
              <a:t>Arsenic</a:t>
            </a:r>
            <a:endParaRPr sz="2400" dirty="0">
              <a:latin typeface="Arial MT"/>
              <a:cs typeface="Arial MT"/>
            </a:endParaRPr>
          </a:p>
          <a:p>
            <a:pPr marL="686435">
              <a:lnSpc>
                <a:spcPct val="100000"/>
              </a:lnSpc>
              <a:spcBef>
                <a:spcPts val="575"/>
              </a:spcBef>
            </a:pPr>
            <a:r>
              <a:rPr sz="2400" spc="-10" dirty="0">
                <a:latin typeface="Arial MT"/>
                <a:cs typeface="Arial MT"/>
              </a:rPr>
              <a:t>Mercury</a:t>
            </a:r>
            <a:endParaRPr sz="2400" dirty="0">
              <a:latin typeface="Arial MT"/>
              <a:cs typeface="Arial MT"/>
            </a:endParaRPr>
          </a:p>
          <a:p>
            <a:pPr marL="12700" marR="5080" indent="83820">
              <a:lnSpc>
                <a:spcPct val="120000"/>
              </a:lnSpc>
              <a:tabLst>
                <a:tab pos="401955" algn="l"/>
              </a:tabLst>
            </a:pPr>
            <a:r>
              <a:rPr sz="2400" dirty="0">
                <a:latin typeface="Arial MT"/>
                <a:cs typeface="Arial MT"/>
              </a:rPr>
              <a:t>into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vagina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irritate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uterus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initiate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its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contraction. </a:t>
            </a:r>
            <a:r>
              <a:rPr sz="2400" spc="-50" dirty="0">
                <a:solidFill>
                  <a:srgbClr val="00AFEF"/>
                </a:solidFill>
                <a:latin typeface="Arial MT"/>
                <a:cs typeface="Arial MT"/>
              </a:rPr>
              <a:t>C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	Insertion</a:t>
            </a:r>
            <a:r>
              <a:rPr sz="2400" spc="-8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of</a:t>
            </a:r>
            <a:r>
              <a:rPr sz="2400" spc="-8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douche</a:t>
            </a:r>
            <a:r>
              <a:rPr sz="2400" spc="-7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AFEF"/>
                </a:solidFill>
                <a:latin typeface="Arial MT"/>
                <a:cs typeface="Arial MT"/>
              </a:rPr>
              <a:t>nozzle:</a:t>
            </a:r>
            <a:endParaRPr sz="2400" dirty="0">
              <a:latin typeface="Arial MT"/>
              <a:cs typeface="Arial MT"/>
            </a:endParaRPr>
          </a:p>
          <a:p>
            <a:pPr marL="12700" marR="121285" indent="673735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Arial MT"/>
                <a:cs typeface="Arial MT"/>
              </a:rPr>
              <a:t>forcibly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flushing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uterus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with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some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antiseptic </a:t>
            </a:r>
            <a:r>
              <a:rPr sz="2400" dirty="0">
                <a:latin typeface="Arial MT"/>
                <a:cs typeface="Arial MT"/>
              </a:rPr>
              <a:t>solution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e.g.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glycerin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iodine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which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separate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the </a:t>
            </a:r>
            <a:r>
              <a:rPr sz="2400" dirty="0">
                <a:latin typeface="Arial MT"/>
                <a:cs typeface="Arial MT"/>
              </a:rPr>
              <a:t>gestational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sac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from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interior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uterus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disturbs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the </a:t>
            </a:r>
            <a:r>
              <a:rPr sz="2400" spc="-10" dirty="0">
                <a:latin typeface="Arial MT"/>
                <a:cs typeface="Arial MT"/>
              </a:rPr>
              <a:t>pregnancy.</a:t>
            </a:r>
            <a:endParaRPr sz="2400" dirty="0">
              <a:latin typeface="Arial MT"/>
              <a:cs typeface="Arial M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95DC9C-99A9-B4C8-E3CE-24631C26B282}"/>
              </a:ext>
            </a:extLst>
          </p:cNvPr>
          <p:cNvSpPr/>
          <p:nvPr/>
        </p:nvSpPr>
        <p:spPr>
          <a:xfrm>
            <a:off x="7467600" y="21554"/>
            <a:ext cx="1676400" cy="2070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30351"/>
            <a:ext cx="7642225" cy="4269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87475" indent="182880">
              <a:lnSpc>
                <a:spcPct val="120000"/>
              </a:lnSpc>
              <a:spcBef>
                <a:spcPts val="100"/>
              </a:spcBef>
              <a:buClr>
                <a:srgbClr val="71A276"/>
              </a:buClr>
              <a:buSzPct val="85416"/>
              <a:buChar char="•"/>
              <a:tabLst>
                <a:tab pos="195580" algn="l"/>
                <a:tab pos="1534160" algn="l"/>
                <a:tab pos="2769870" algn="l"/>
              </a:tabLst>
            </a:pPr>
            <a:r>
              <a:rPr sz="2400" spc="-10" dirty="0">
                <a:solidFill>
                  <a:srgbClr val="00AFEF"/>
                </a:solidFill>
                <a:latin typeface="Arial MT"/>
                <a:cs typeface="Arial MT"/>
              </a:rPr>
              <a:t>Methods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	used</a:t>
            </a:r>
            <a:r>
              <a:rPr sz="2400" spc="-7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spc="-25" dirty="0">
                <a:solidFill>
                  <a:srgbClr val="00AFEF"/>
                </a:solidFill>
                <a:latin typeface="Arial MT"/>
                <a:cs typeface="Arial MT"/>
              </a:rPr>
              <a:t>by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	Medically</a:t>
            </a:r>
            <a:r>
              <a:rPr sz="2400" spc="-85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trained</a:t>
            </a:r>
            <a:r>
              <a:rPr sz="2400" spc="-10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AFEF"/>
                </a:solidFill>
                <a:latin typeface="Arial MT"/>
                <a:cs typeface="Arial MT"/>
              </a:rPr>
              <a:t>person: </a:t>
            </a:r>
            <a:r>
              <a:rPr sz="2400" dirty="0">
                <a:latin typeface="Arial MT"/>
                <a:cs typeface="Arial MT"/>
              </a:rPr>
              <a:t>They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may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introduce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catheter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into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uterus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or</a:t>
            </a:r>
            <a:endParaRPr sz="2400" dirty="0">
              <a:latin typeface="Arial MT"/>
              <a:cs typeface="Arial MT"/>
            </a:endParaRPr>
          </a:p>
          <a:p>
            <a:pPr marL="12700" marR="180975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Arial MT"/>
                <a:cs typeface="Arial MT"/>
              </a:rPr>
              <a:t>They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do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dilatation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curettage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(DNC)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with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removal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of </a:t>
            </a:r>
            <a:r>
              <a:rPr sz="2400" dirty="0">
                <a:latin typeface="Arial MT"/>
                <a:cs typeface="Arial MT"/>
              </a:rPr>
              <a:t>fertilized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ovum.</a:t>
            </a:r>
            <a:endParaRPr sz="2400" dirty="0">
              <a:latin typeface="Arial MT"/>
              <a:cs typeface="Arial MT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Abortifacient</a:t>
            </a:r>
            <a:r>
              <a:rPr sz="2400" spc="-13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AFEF"/>
                </a:solidFill>
                <a:latin typeface="Arial MT"/>
                <a:cs typeface="Arial MT"/>
              </a:rPr>
              <a:t>drugs:</a:t>
            </a:r>
            <a:endParaRPr sz="2400" dirty="0">
              <a:latin typeface="Arial MT"/>
              <a:cs typeface="Arial MT"/>
            </a:endParaRPr>
          </a:p>
          <a:p>
            <a:pPr marL="527685" marR="5080" indent="-515620">
              <a:lnSpc>
                <a:spcPct val="100000"/>
              </a:lnSpc>
              <a:spcBef>
                <a:spcPts val="580"/>
              </a:spcBef>
              <a:tabLst>
                <a:tab pos="527685" algn="l"/>
              </a:tabLst>
            </a:pPr>
            <a:r>
              <a:rPr sz="2050" spc="-25" dirty="0">
                <a:solidFill>
                  <a:srgbClr val="71A276"/>
                </a:solidFill>
                <a:latin typeface="Arial MT"/>
                <a:cs typeface="Arial MT"/>
              </a:rPr>
              <a:t>1.</a:t>
            </a:r>
            <a:r>
              <a:rPr sz="2050" dirty="0">
                <a:solidFill>
                  <a:srgbClr val="71A276"/>
                </a:solidFill>
                <a:latin typeface="Arial MT"/>
                <a:cs typeface="Arial MT"/>
              </a:rPr>
              <a:t>	</a:t>
            </a:r>
            <a:r>
              <a:rPr sz="2400" dirty="0">
                <a:latin typeface="Arial MT"/>
                <a:cs typeface="Arial MT"/>
              </a:rPr>
              <a:t>Specific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drugs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acts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directly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on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uterine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muscle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lead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to </a:t>
            </a:r>
            <a:r>
              <a:rPr sz="2400" spc="-10" dirty="0">
                <a:latin typeface="Arial MT"/>
                <a:cs typeface="Arial MT"/>
              </a:rPr>
              <a:t>contraction.</a:t>
            </a:r>
            <a:endParaRPr sz="2400" dirty="0">
              <a:latin typeface="Arial MT"/>
              <a:cs typeface="Arial MT"/>
            </a:endParaRPr>
          </a:p>
          <a:p>
            <a:pPr marL="518795">
              <a:lnSpc>
                <a:spcPct val="100000"/>
              </a:lnSpc>
              <a:spcBef>
                <a:spcPts val="575"/>
              </a:spcBef>
            </a:pPr>
            <a:r>
              <a:rPr sz="2400" spc="-10" dirty="0">
                <a:solidFill>
                  <a:srgbClr val="FF0000"/>
                </a:solidFill>
                <a:latin typeface="Arial MT"/>
                <a:cs typeface="Arial MT"/>
              </a:rPr>
              <a:t>Ergot</a:t>
            </a:r>
            <a:endParaRPr sz="2400" dirty="0">
              <a:latin typeface="Arial MT"/>
              <a:cs typeface="Arial MT"/>
            </a:endParaRPr>
          </a:p>
          <a:p>
            <a:pPr marL="518795" marR="3745229">
              <a:lnSpc>
                <a:spcPct val="120000"/>
              </a:lnSpc>
            </a:pP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Posterior</a:t>
            </a:r>
            <a:r>
              <a:rPr sz="2400" spc="-9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pituitary</a:t>
            </a:r>
            <a:r>
              <a:rPr sz="2400" spc="-9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Arial MT"/>
                <a:cs typeface="Arial MT"/>
              </a:rPr>
              <a:t>extract Prostaglandins</a:t>
            </a:r>
            <a:endParaRPr sz="2400" dirty="0">
              <a:latin typeface="Arial MT"/>
              <a:cs typeface="Arial M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FB2CCF-C980-4661-F06C-C552C71B6CDD}"/>
              </a:ext>
            </a:extLst>
          </p:cNvPr>
          <p:cNvSpPr/>
          <p:nvPr/>
        </p:nvSpPr>
        <p:spPr>
          <a:xfrm>
            <a:off x="7467600" y="21554"/>
            <a:ext cx="1676400" cy="2070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28518"/>
            <a:ext cx="7838440" cy="287909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70"/>
              </a:spcBef>
              <a:buClr>
                <a:srgbClr val="71A276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Drastic</a:t>
            </a:r>
            <a:r>
              <a:rPr sz="2400" spc="-75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AFEF"/>
                </a:solidFill>
                <a:latin typeface="Arial MT"/>
                <a:cs typeface="Arial MT"/>
              </a:rPr>
              <a:t>purgatives:</a:t>
            </a:r>
            <a:endParaRPr sz="24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Arial MT"/>
                <a:cs typeface="Arial MT"/>
              </a:rPr>
              <a:t>Castor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Croton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oil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,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Jalap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Colocynth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cause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uterine </a:t>
            </a:r>
            <a:r>
              <a:rPr sz="2400" dirty="0">
                <a:latin typeface="Arial MT"/>
                <a:cs typeface="Arial MT"/>
              </a:rPr>
              <a:t>contraction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reflexly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from</a:t>
            </a:r>
            <a:r>
              <a:rPr sz="2400" spc="-1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strong</a:t>
            </a:r>
            <a:r>
              <a:rPr sz="2400" spc="-10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intestinal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irritation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and </a:t>
            </a:r>
            <a:r>
              <a:rPr sz="2400" dirty="0">
                <a:latin typeface="Arial MT"/>
                <a:cs typeface="Arial MT"/>
              </a:rPr>
              <a:t>congestion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which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they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produce.</a:t>
            </a:r>
            <a:endParaRPr sz="2400">
              <a:latin typeface="Arial MT"/>
              <a:cs typeface="Arial MT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General</a:t>
            </a:r>
            <a:r>
              <a:rPr sz="2400" spc="-120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AFEF"/>
                </a:solidFill>
                <a:latin typeface="Arial MT"/>
                <a:cs typeface="Arial MT"/>
              </a:rPr>
              <a:t>protoplasmic</a:t>
            </a:r>
            <a:r>
              <a:rPr sz="2400" spc="-114" dirty="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AFEF"/>
                </a:solidFill>
                <a:latin typeface="Arial MT"/>
                <a:cs typeface="Arial MT"/>
              </a:rPr>
              <a:t>poisons: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-40" dirty="0">
                <a:latin typeface="Arial MT"/>
                <a:cs typeface="Arial MT"/>
              </a:rPr>
              <a:t>Mercury,</a:t>
            </a:r>
            <a:r>
              <a:rPr sz="2400" spc="-1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Arsenic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and</a:t>
            </a:r>
            <a:r>
              <a:rPr sz="2400" spc="-1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Antimony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cause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death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fertilized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tabLst>
                <a:tab pos="927100" algn="l"/>
              </a:tabLst>
            </a:pPr>
            <a:r>
              <a:rPr sz="2400" spc="-20" dirty="0">
                <a:latin typeface="Arial MT"/>
                <a:cs typeface="Arial MT"/>
              </a:rPr>
              <a:t>ovum</a:t>
            </a:r>
            <a:r>
              <a:rPr sz="2400" dirty="0">
                <a:latin typeface="Arial MT"/>
                <a:cs typeface="Arial MT"/>
              </a:rPr>
              <a:t>	and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its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expulsion.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51D24-3639-A8A6-CEA8-03E37F191C9F}"/>
              </a:ext>
            </a:extLst>
          </p:cNvPr>
          <p:cNvSpPr/>
          <p:nvPr/>
        </p:nvSpPr>
        <p:spPr>
          <a:xfrm>
            <a:off x="7467600" y="21554"/>
            <a:ext cx="1676400" cy="2070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0712" y="1043432"/>
            <a:ext cx="665099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135" dirty="0">
                <a:solidFill>
                  <a:srgbClr val="FF0000"/>
                </a:solidFill>
              </a:rPr>
              <a:t>COMPLICATIONS</a:t>
            </a:r>
            <a:r>
              <a:rPr sz="3600" spc="-180" dirty="0">
                <a:solidFill>
                  <a:srgbClr val="FF0000"/>
                </a:solidFill>
              </a:rPr>
              <a:t> </a:t>
            </a:r>
            <a:r>
              <a:rPr sz="3600" spc="-70" dirty="0">
                <a:solidFill>
                  <a:srgbClr val="FF0000"/>
                </a:solidFill>
              </a:rPr>
              <a:t>OF</a:t>
            </a:r>
            <a:r>
              <a:rPr sz="3600" spc="-140" dirty="0">
                <a:solidFill>
                  <a:srgbClr val="FF0000"/>
                </a:solidFill>
              </a:rPr>
              <a:t> </a:t>
            </a:r>
            <a:r>
              <a:rPr sz="3600" spc="-65" dirty="0">
                <a:solidFill>
                  <a:srgbClr val="FF0000"/>
                </a:solidFill>
              </a:rPr>
              <a:t>CRIMINAL </a:t>
            </a:r>
            <a:r>
              <a:rPr sz="3600" spc="-10" dirty="0">
                <a:solidFill>
                  <a:srgbClr val="FF0000"/>
                </a:solidFill>
              </a:rPr>
              <a:t>ABORTION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21005" indent="-408305">
              <a:lnSpc>
                <a:spcPct val="100000"/>
              </a:lnSpc>
              <a:spcBef>
                <a:spcPts val="675"/>
              </a:spcBef>
              <a:buClr>
                <a:srgbClr val="71A276"/>
              </a:buClr>
              <a:buSzPct val="85416"/>
              <a:buAutoNum type="arabicPeriod"/>
              <a:tabLst>
                <a:tab pos="421005" algn="l"/>
              </a:tabLst>
            </a:pPr>
            <a:r>
              <a:rPr dirty="0"/>
              <a:t>Neurogenic</a:t>
            </a:r>
            <a:r>
              <a:rPr spc="-105" dirty="0"/>
              <a:t> </a:t>
            </a:r>
            <a:r>
              <a:rPr spc="-10" dirty="0"/>
              <a:t>shock:</a:t>
            </a:r>
          </a:p>
          <a:p>
            <a:pPr marL="413384" marR="5715">
              <a:lnSpc>
                <a:spcPct val="100000"/>
              </a:lnSpc>
              <a:spcBef>
                <a:spcPts val="490"/>
              </a:spcBef>
              <a:tabLst>
                <a:tab pos="1296035" algn="l"/>
                <a:tab pos="2063750" algn="l"/>
                <a:tab pos="3230245" algn="l"/>
                <a:tab pos="4097020" algn="l"/>
                <a:tab pos="5276850" algn="l"/>
                <a:tab pos="5861050" algn="l"/>
                <a:tab pos="7080250" algn="l"/>
                <a:tab pos="7848600" algn="l"/>
              </a:tabLst>
            </a:pPr>
            <a:r>
              <a:rPr sz="2000" spc="-10" dirty="0">
                <a:solidFill>
                  <a:srgbClr val="000000"/>
                </a:solidFill>
              </a:rPr>
              <a:t>Reflex</a:t>
            </a:r>
            <a:r>
              <a:rPr sz="2000" dirty="0">
                <a:solidFill>
                  <a:srgbClr val="000000"/>
                </a:solidFill>
              </a:rPr>
              <a:t>	</a:t>
            </a:r>
            <a:r>
              <a:rPr sz="2000" spc="-10" dirty="0">
                <a:solidFill>
                  <a:srgbClr val="000000"/>
                </a:solidFill>
              </a:rPr>
              <a:t>vagal</a:t>
            </a:r>
            <a:r>
              <a:rPr sz="2000" dirty="0">
                <a:solidFill>
                  <a:srgbClr val="000000"/>
                </a:solidFill>
              </a:rPr>
              <a:t>	</a:t>
            </a:r>
            <a:r>
              <a:rPr sz="2000" spc="-10" dirty="0">
                <a:solidFill>
                  <a:srgbClr val="000000"/>
                </a:solidFill>
              </a:rPr>
              <a:t>inhibition</a:t>
            </a:r>
            <a:r>
              <a:rPr sz="2000" dirty="0">
                <a:solidFill>
                  <a:srgbClr val="000000"/>
                </a:solidFill>
              </a:rPr>
              <a:t>	</a:t>
            </a:r>
            <a:r>
              <a:rPr sz="2000" spc="-10" dirty="0">
                <a:solidFill>
                  <a:srgbClr val="000000"/>
                </a:solidFill>
              </a:rPr>
              <a:t>during</a:t>
            </a:r>
            <a:r>
              <a:rPr sz="2000" dirty="0">
                <a:solidFill>
                  <a:srgbClr val="000000"/>
                </a:solidFill>
              </a:rPr>
              <a:t>	</a:t>
            </a:r>
            <a:r>
              <a:rPr sz="2000" spc="-10" dirty="0">
                <a:solidFill>
                  <a:srgbClr val="000000"/>
                </a:solidFill>
              </a:rPr>
              <a:t>dilatation</a:t>
            </a:r>
            <a:r>
              <a:rPr sz="2000" dirty="0">
                <a:solidFill>
                  <a:srgbClr val="000000"/>
                </a:solidFill>
              </a:rPr>
              <a:t>	</a:t>
            </a:r>
            <a:r>
              <a:rPr sz="2000" spc="-25" dirty="0">
                <a:solidFill>
                  <a:srgbClr val="000000"/>
                </a:solidFill>
              </a:rPr>
              <a:t>and</a:t>
            </a:r>
            <a:r>
              <a:rPr sz="2000" dirty="0">
                <a:solidFill>
                  <a:srgbClr val="000000"/>
                </a:solidFill>
              </a:rPr>
              <a:t>	</a:t>
            </a:r>
            <a:r>
              <a:rPr sz="2000" spc="-10" dirty="0">
                <a:solidFill>
                  <a:srgbClr val="000000"/>
                </a:solidFill>
              </a:rPr>
              <a:t>curettage</a:t>
            </a:r>
            <a:r>
              <a:rPr sz="2000" dirty="0">
                <a:solidFill>
                  <a:srgbClr val="000000"/>
                </a:solidFill>
              </a:rPr>
              <a:t>	</a:t>
            </a:r>
            <a:r>
              <a:rPr sz="2000" spc="-10" dirty="0">
                <a:solidFill>
                  <a:srgbClr val="000000"/>
                </a:solidFill>
              </a:rPr>
              <a:t>leads</a:t>
            </a:r>
            <a:r>
              <a:rPr sz="2000" dirty="0">
                <a:solidFill>
                  <a:srgbClr val="000000"/>
                </a:solidFill>
              </a:rPr>
              <a:t>	</a:t>
            </a:r>
            <a:r>
              <a:rPr sz="2000" spc="-25" dirty="0">
                <a:solidFill>
                  <a:srgbClr val="000000"/>
                </a:solidFill>
              </a:rPr>
              <a:t>to </a:t>
            </a:r>
            <a:r>
              <a:rPr sz="2000" dirty="0">
                <a:solidFill>
                  <a:srgbClr val="000000"/>
                </a:solidFill>
              </a:rPr>
              <a:t>cardiac</a:t>
            </a:r>
            <a:r>
              <a:rPr sz="2000" spc="-60" dirty="0">
                <a:solidFill>
                  <a:srgbClr val="000000"/>
                </a:solidFill>
              </a:rPr>
              <a:t> </a:t>
            </a:r>
            <a:r>
              <a:rPr sz="2000" spc="-10" dirty="0">
                <a:solidFill>
                  <a:srgbClr val="000000"/>
                </a:solidFill>
              </a:rPr>
              <a:t>arrest</a:t>
            </a:r>
            <a:endParaRPr sz="2000"/>
          </a:p>
          <a:p>
            <a:pPr marL="421005" indent="-408305">
              <a:lnSpc>
                <a:spcPct val="100000"/>
              </a:lnSpc>
              <a:spcBef>
                <a:spcPts val="570"/>
              </a:spcBef>
              <a:buClr>
                <a:srgbClr val="71A276"/>
              </a:buClr>
              <a:buSzPct val="85416"/>
              <a:buAutoNum type="arabicPeriod" startAt="2"/>
              <a:tabLst>
                <a:tab pos="421005" algn="l"/>
              </a:tabLst>
            </a:pPr>
            <a:r>
              <a:rPr spc="-10" dirty="0"/>
              <a:t>Hemorrhage:</a:t>
            </a:r>
          </a:p>
          <a:p>
            <a:pPr marL="762635" lvl="1" indent="-349250">
              <a:lnSpc>
                <a:spcPct val="100000"/>
              </a:lnSpc>
              <a:spcBef>
                <a:spcPts val="484"/>
              </a:spcBef>
              <a:buClr>
                <a:srgbClr val="71A276"/>
              </a:buClr>
              <a:buSzPct val="85000"/>
              <a:buChar char="•"/>
              <a:tabLst>
                <a:tab pos="762635" algn="l"/>
                <a:tab pos="1838325" algn="l"/>
                <a:tab pos="2179955" algn="l"/>
                <a:tab pos="2661920" algn="l"/>
                <a:tab pos="3271520" algn="l"/>
                <a:tab pos="3612515" algn="l"/>
                <a:tab pos="4659630" algn="l"/>
                <a:tab pos="5267960" algn="l"/>
                <a:tab pos="5680710" algn="l"/>
                <a:tab pos="6304280" algn="l"/>
                <a:tab pos="7211695" algn="l"/>
                <a:tab pos="7567930" algn="l"/>
              </a:tabLst>
            </a:pPr>
            <a:r>
              <a:rPr sz="2000" spc="-10" dirty="0">
                <a:solidFill>
                  <a:srgbClr val="006FC0"/>
                </a:solidFill>
                <a:latin typeface="Arial MT"/>
                <a:cs typeface="Arial MT"/>
              </a:rPr>
              <a:t>Primary: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	</a:t>
            </a:r>
            <a:r>
              <a:rPr sz="2000" spc="-25" dirty="0">
                <a:latin typeface="Arial MT"/>
                <a:cs typeface="Arial MT"/>
              </a:rPr>
              <a:t>at</a:t>
            </a:r>
            <a:r>
              <a:rPr sz="2000" dirty="0">
                <a:latin typeface="Arial MT"/>
                <a:cs typeface="Arial MT"/>
              </a:rPr>
              <a:t>	</a:t>
            </a:r>
            <a:r>
              <a:rPr sz="2000" spc="-25" dirty="0">
                <a:latin typeface="Arial MT"/>
                <a:cs typeface="Arial MT"/>
              </a:rPr>
              <a:t>the</a:t>
            </a:r>
            <a:r>
              <a:rPr sz="2000" dirty="0">
                <a:latin typeface="Arial MT"/>
                <a:cs typeface="Arial MT"/>
              </a:rPr>
              <a:t>	</a:t>
            </a:r>
            <a:r>
              <a:rPr sz="2000" spc="-20" dirty="0">
                <a:latin typeface="Arial MT"/>
                <a:cs typeface="Arial MT"/>
              </a:rPr>
              <a:t>time</a:t>
            </a:r>
            <a:r>
              <a:rPr sz="2000" dirty="0">
                <a:latin typeface="Arial MT"/>
                <a:cs typeface="Arial MT"/>
              </a:rPr>
              <a:t>	</a:t>
            </a:r>
            <a:r>
              <a:rPr sz="2000" spc="-25" dirty="0">
                <a:latin typeface="Arial MT"/>
                <a:cs typeface="Arial MT"/>
              </a:rPr>
              <a:t>of</a:t>
            </a:r>
            <a:r>
              <a:rPr sz="2000" dirty="0">
                <a:latin typeface="Arial MT"/>
                <a:cs typeface="Arial MT"/>
              </a:rPr>
              <a:t>	</a:t>
            </a:r>
            <a:r>
              <a:rPr sz="2000" spc="-10" dirty="0">
                <a:latin typeface="Arial MT"/>
                <a:cs typeface="Arial MT"/>
              </a:rPr>
              <a:t>abortion</a:t>
            </a:r>
            <a:r>
              <a:rPr sz="2000" dirty="0">
                <a:latin typeface="Arial MT"/>
                <a:cs typeface="Arial MT"/>
              </a:rPr>
              <a:t>	</a:t>
            </a:r>
            <a:r>
              <a:rPr sz="2000" spc="-25" dirty="0">
                <a:latin typeface="Arial MT"/>
                <a:cs typeface="Arial MT"/>
              </a:rPr>
              <a:t>may</a:t>
            </a:r>
            <a:r>
              <a:rPr sz="2000" dirty="0">
                <a:latin typeface="Arial MT"/>
                <a:cs typeface="Arial MT"/>
              </a:rPr>
              <a:t>	</a:t>
            </a:r>
            <a:r>
              <a:rPr sz="2000" spc="-25" dirty="0">
                <a:latin typeface="Arial MT"/>
                <a:cs typeface="Arial MT"/>
              </a:rPr>
              <a:t>be</a:t>
            </a:r>
            <a:r>
              <a:rPr sz="2000" dirty="0">
                <a:latin typeface="Arial MT"/>
                <a:cs typeface="Arial MT"/>
              </a:rPr>
              <a:t>	</a:t>
            </a:r>
            <a:r>
              <a:rPr sz="2000" spc="-10" dirty="0">
                <a:latin typeface="Arial MT"/>
                <a:cs typeface="Arial MT"/>
              </a:rPr>
              <a:t>intra</a:t>
            </a:r>
            <a:r>
              <a:rPr sz="2000" dirty="0">
                <a:latin typeface="Arial MT"/>
                <a:cs typeface="Arial MT"/>
              </a:rPr>
              <a:t>	</a:t>
            </a:r>
            <a:r>
              <a:rPr sz="2000" spc="-10" dirty="0">
                <a:latin typeface="Arial MT"/>
                <a:cs typeface="Arial MT"/>
              </a:rPr>
              <a:t>uterine</a:t>
            </a:r>
            <a:r>
              <a:rPr sz="2000" dirty="0">
                <a:latin typeface="Arial MT"/>
                <a:cs typeface="Arial MT"/>
              </a:rPr>
              <a:t>	</a:t>
            </a:r>
            <a:r>
              <a:rPr sz="2000" spc="-25" dirty="0">
                <a:latin typeface="Arial MT"/>
                <a:cs typeface="Arial MT"/>
              </a:rPr>
              <a:t>or</a:t>
            </a:r>
            <a:r>
              <a:rPr sz="2000" dirty="0">
                <a:latin typeface="Arial MT"/>
                <a:cs typeface="Arial MT"/>
              </a:rPr>
              <a:t>	</a:t>
            </a:r>
            <a:r>
              <a:rPr sz="2000" spc="-10" dirty="0">
                <a:latin typeface="Arial MT"/>
                <a:cs typeface="Arial MT"/>
              </a:rPr>
              <a:t>intra</a:t>
            </a:r>
            <a:endParaRPr sz="2000">
              <a:latin typeface="Arial MT"/>
              <a:cs typeface="Arial MT"/>
            </a:endParaRPr>
          </a:p>
          <a:p>
            <a:pPr marL="762635">
              <a:lnSpc>
                <a:spcPct val="100000"/>
              </a:lnSpc>
            </a:pPr>
            <a:r>
              <a:rPr sz="2000" spc="-10" dirty="0">
                <a:solidFill>
                  <a:srgbClr val="000000"/>
                </a:solidFill>
              </a:rPr>
              <a:t>peritoneal</a:t>
            </a:r>
            <a:endParaRPr sz="2000"/>
          </a:p>
          <a:p>
            <a:pPr marL="762635" lvl="1" indent="-349250">
              <a:lnSpc>
                <a:spcPct val="100000"/>
              </a:lnSpc>
              <a:spcBef>
                <a:spcPts val="480"/>
              </a:spcBef>
              <a:buClr>
                <a:srgbClr val="71A276"/>
              </a:buClr>
              <a:buSzPct val="85000"/>
              <a:buChar char="•"/>
              <a:tabLst>
                <a:tab pos="762635" algn="l"/>
              </a:tabLst>
            </a:pP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Secondary:</a:t>
            </a:r>
            <a:r>
              <a:rPr sz="2000" spc="-4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few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days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after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abortion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due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infection</a:t>
            </a:r>
            <a:endParaRPr sz="2000">
              <a:latin typeface="Arial MT"/>
              <a:cs typeface="Arial MT"/>
            </a:endParaRPr>
          </a:p>
          <a:p>
            <a:pPr marL="421005" indent="-408305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rabicPeriod" startAt="2"/>
              <a:tabLst>
                <a:tab pos="421005" algn="l"/>
              </a:tabLst>
            </a:pPr>
            <a:r>
              <a:rPr dirty="0"/>
              <a:t>Acute</a:t>
            </a:r>
            <a:r>
              <a:rPr spc="-15" dirty="0"/>
              <a:t> </a:t>
            </a:r>
            <a:r>
              <a:rPr spc="-10" dirty="0"/>
              <a:t>poisoning:</a:t>
            </a:r>
          </a:p>
          <a:p>
            <a:pPr marL="413384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solidFill>
                  <a:srgbClr val="000000"/>
                </a:solidFill>
              </a:rPr>
              <a:t>Due</a:t>
            </a:r>
            <a:r>
              <a:rPr sz="2000" spc="-25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to</a:t>
            </a:r>
            <a:r>
              <a:rPr sz="2000" spc="-20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use</a:t>
            </a:r>
            <a:r>
              <a:rPr sz="2000" spc="-25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of</a:t>
            </a:r>
            <a:r>
              <a:rPr sz="2000" spc="-30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toxic</a:t>
            </a:r>
            <a:r>
              <a:rPr sz="2000" spc="-10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substances</a:t>
            </a:r>
            <a:r>
              <a:rPr sz="2000" spc="-45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as</a:t>
            </a:r>
            <a:r>
              <a:rPr sz="2000" spc="-35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arsenic</a:t>
            </a:r>
            <a:r>
              <a:rPr sz="2000" spc="-25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and</a:t>
            </a:r>
            <a:r>
              <a:rPr sz="2000" spc="-20" dirty="0">
                <a:solidFill>
                  <a:srgbClr val="000000"/>
                </a:solidFill>
              </a:rPr>
              <a:t> </a:t>
            </a:r>
            <a:r>
              <a:rPr sz="2000" spc="-10" dirty="0">
                <a:solidFill>
                  <a:srgbClr val="000000"/>
                </a:solidFill>
              </a:rPr>
              <a:t>mercury</a:t>
            </a:r>
            <a:endParaRPr sz="20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CDC82B-3E30-455C-BC4A-6DD0F46D50D1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3CD3B3-C0DB-F58E-553E-6DF9BC71FB2E}"/>
              </a:ext>
            </a:extLst>
          </p:cNvPr>
          <p:cNvSpPr/>
          <p:nvPr/>
        </p:nvSpPr>
        <p:spPr>
          <a:xfrm>
            <a:off x="6934200" y="21554"/>
            <a:ext cx="2209800" cy="31131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Vertical Integration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125092"/>
            <a:ext cx="19621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z="2050" b="0" spc="-25" dirty="0">
                <a:solidFill>
                  <a:srgbClr val="71A276"/>
                </a:solidFill>
                <a:latin typeface="Arial MT"/>
                <a:cs typeface="Arial MT"/>
              </a:rPr>
              <a:t>4.</a:t>
            </a:r>
            <a:r>
              <a:rPr sz="2050" b="0" dirty="0">
                <a:solidFill>
                  <a:srgbClr val="71A276"/>
                </a:solidFill>
                <a:latin typeface="Arial MT"/>
                <a:cs typeface="Arial MT"/>
              </a:rPr>
              <a:t>	</a:t>
            </a:r>
            <a:r>
              <a:rPr sz="2400" b="0" spc="-10" dirty="0">
                <a:solidFill>
                  <a:srgbClr val="FF0000"/>
                </a:solidFill>
                <a:latin typeface="Arial MT"/>
                <a:cs typeface="Arial MT"/>
              </a:rPr>
              <a:t>Embolism: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51508"/>
            <a:ext cx="7672070" cy="2782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70585" marR="5080" indent="-457834" algn="just">
              <a:lnSpc>
                <a:spcPct val="100000"/>
              </a:lnSpc>
              <a:spcBef>
                <a:spcPts val="105"/>
              </a:spcBef>
              <a:buSzPct val="85000"/>
              <a:buChar char="•"/>
              <a:tabLst>
                <a:tab pos="870585" algn="l"/>
                <a:tab pos="871855" algn="l"/>
              </a:tabLst>
            </a:pPr>
            <a:r>
              <a:rPr sz="2000" dirty="0">
                <a:solidFill>
                  <a:srgbClr val="71A276"/>
                </a:solidFill>
                <a:latin typeface="Arial MT"/>
                <a:cs typeface="Arial MT"/>
              </a:rPr>
              <a:t>	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Amiotic</a:t>
            </a:r>
            <a:r>
              <a:rPr sz="2000" spc="30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fluid</a:t>
            </a:r>
            <a:r>
              <a:rPr sz="2000" spc="31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embolism:</a:t>
            </a:r>
            <a:r>
              <a:rPr sz="2000" spc="29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Occur</a:t>
            </a:r>
            <a:r>
              <a:rPr sz="2000" spc="30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by</a:t>
            </a:r>
            <a:r>
              <a:rPr sz="2000" spc="30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amiotic</a:t>
            </a:r>
            <a:r>
              <a:rPr sz="2000" spc="3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fluid,</a:t>
            </a:r>
            <a:r>
              <a:rPr sz="2000" spc="30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foetal</a:t>
            </a:r>
            <a:r>
              <a:rPr sz="2000" spc="310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cells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35" dirty="0">
                <a:latin typeface="Arial MT"/>
                <a:cs typeface="Arial MT"/>
              </a:rPr>
              <a:t>  </a:t>
            </a:r>
            <a:r>
              <a:rPr sz="2000" dirty="0">
                <a:latin typeface="Arial MT"/>
                <a:cs typeface="Arial MT"/>
              </a:rPr>
              <a:t>hair</a:t>
            </a:r>
            <a:r>
              <a:rPr sz="2000" spc="35" dirty="0">
                <a:latin typeface="Arial MT"/>
                <a:cs typeface="Arial MT"/>
              </a:rPr>
              <a:t>  </a:t>
            </a:r>
            <a:r>
              <a:rPr sz="2000" dirty="0">
                <a:latin typeface="Arial MT"/>
                <a:cs typeface="Arial MT"/>
              </a:rPr>
              <a:t>enter</a:t>
            </a:r>
            <a:r>
              <a:rPr sz="2000" spc="40" dirty="0">
                <a:latin typeface="Arial MT"/>
                <a:cs typeface="Arial MT"/>
              </a:rPr>
              <a:t>  </a:t>
            </a:r>
            <a:r>
              <a:rPr sz="2000" dirty="0">
                <a:latin typeface="Arial MT"/>
                <a:cs typeface="Arial MT"/>
              </a:rPr>
              <a:t>maternal</a:t>
            </a:r>
            <a:r>
              <a:rPr sz="2000" spc="30" dirty="0">
                <a:latin typeface="Arial MT"/>
                <a:cs typeface="Arial MT"/>
              </a:rPr>
              <a:t>  </a:t>
            </a:r>
            <a:r>
              <a:rPr sz="2000" dirty="0">
                <a:latin typeface="Arial MT"/>
                <a:cs typeface="Arial MT"/>
              </a:rPr>
              <a:t>circulation</a:t>
            </a:r>
            <a:r>
              <a:rPr sz="2000" spc="35" dirty="0">
                <a:latin typeface="Arial MT"/>
                <a:cs typeface="Arial MT"/>
              </a:rPr>
              <a:t> 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35" dirty="0">
                <a:latin typeface="Arial MT"/>
                <a:cs typeface="Arial MT"/>
              </a:rPr>
              <a:t>  </a:t>
            </a:r>
            <a:r>
              <a:rPr sz="2000" dirty="0">
                <a:latin typeface="Arial MT"/>
                <a:cs typeface="Arial MT"/>
              </a:rPr>
              <a:t>produse</a:t>
            </a:r>
            <a:r>
              <a:rPr sz="2000" spc="30" dirty="0">
                <a:latin typeface="Arial MT"/>
                <a:cs typeface="Arial MT"/>
              </a:rPr>
              <a:t>  </a:t>
            </a:r>
            <a:r>
              <a:rPr sz="2000" spc="-10" dirty="0">
                <a:latin typeface="Arial MT"/>
                <a:cs typeface="Arial MT"/>
              </a:rPr>
              <a:t>allergic </a:t>
            </a:r>
            <a:r>
              <a:rPr sz="2000" dirty="0">
                <a:latin typeface="Arial MT"/>
                <a:cs typeface="Arial MT"/>
              </a:rPr>
              <a:t>reaction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leads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heart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lung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collapse</a:t>
            </a:r>
            <a:endParaRPr sz="2000">
              <a:latin typeface="Arial MT"/>
              <a:cs typeface="Arial MT"/>
            </a:endParaRPr>
          </a:p>
          <a:p>
            <a:pPr marL="872490" indent="-459105" algn="just">
              <a:lnSpc>
                <a:spcPct val="100000"/>
              </a:lnSpc>
              <a:spcBef>
                <a:spcPts val="484"/>
              </a:spcBef>
              <a:buClr>
                <a:srgbClr val="71A276"/>
              </a:buClr>
              <a:buSzPct val="85000"/>
              <a:buChar char="•"/>
              <a:tabLst>
                <a:tab pos="872490" algn="l"/>
              </a:tabLst>
            </a:pP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Air</a:t>
            </a:r>
            <a:r>
              <a:rPr sz="2000" spc="-3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embolism:</a:t>
            </a:r>
            <a:r>
              <a:rPr sz="2000" spc="-14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Air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enter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through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uterine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veins</a:t>
            </a:r>
            <a:endParaRPr sz="2000">
              <a:latin typeface="Arial MT"/>
              <a:cs typeface="Arial MT"/>
            </a:endParaRPr>
          </a:p>
          <a:p>
            <a:pPr marL="872490" indent="-459105" algn="just">
              <a:lnSpc>
                <a:spcPct val="100000"/>
              </a:lnSpc>
              <a:spcBef>
                <a:spcPts val="480"/>
              </a:spcBef>
              <a:buClr>
                <a:srgbClr val="71A276"/>
              </a:buClr>
              <a:buSzPct val="85000"/>
              <a:buChar char="•"/>
              <a:tabLst>
                <a:tab pos="872490" algn="l"/>
              </a:tabLst>
            </a:pPr>
            <a:r>
              <a:rPr sz="2000" spc="-10" dirty="0">
                <a:solidFill>
                  <a:srgbClr val="006FC0"/>
                </a:solidFill>
                <a:latin typeface="Arial MT"/>
                <a:cs typeface="Arial MT"/>
              </a:rPr>
              <a:t>Thrombo-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embolism:</a:t>
            </a:r>
            <a:r>
              <a:rPr sz="2000" spc="-6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Due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prolonged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dependancy</a:t>
            </a:r>
            <a:endParaRPr sz="2000">
              <a:latin typeface="Arial MT"/>
              <a:cs typeface="Arial MT"/>
            </a:endParaRPr>
          </a:p>
          <a:p>
            <a:pPr marL="12700" algn="just">
              <a:lnSpc>
                <a:spcPct val="100000"/>
              </a:lnSpc>
              <a:spcBef>
                <a:spcPts val="570"/>
              </a:spcBef>
            </a:pPr>
            <a:r>
              <a:rPr sz="2050" dirty="0">
                <a:solidFill>
                  <a:srgbClr val="71A276"/>
                </a:solidFill>
                <a:latin typeface="Arial MT"/>
                <a:cs typeface="Arial MT"/>
              </a:rPr>
              <a:t>5.</a:t>
            </a:r>
            <a:r>
              <a:rPr sz="2050" spc="175" dirty="0">
                <a:solidFill>
                  <a:srgbClr val="71A276"/>
                </a:solidFill>
                <a:latin typeface="Arial MT"/>
                <a:cs typeface="Arial MT"/>
              </a:rPr>
              <a:t>  </a:t>
            </a:r>
            <a:r>
              <a:rPr sz="2400" spc="-10" dirty="0">
                <a:solidFill>
                  <a:srgbClr val="FF0000"/>
                </a:solidFill>
                <a:latin typeface="Arial MT"/>
                <a:cs typeface="Arial MT"/>
              </a:rPr>
              <a:t>Sepsis:</a:t>
            </a:r>
            <a:endParaRPr sz="2400">
              <a:latin typeface="Arial MT"/>
              <a:cs typeface="Arial MT"/>
            </a:endParaRPr>
          </a:p>
          <a:p>
            <a:pPr marL="413384" marR="5080" algn="just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Arial MT"/>
                <a:cs typeface="Arial MT"/>
              </a:rPr>
              <a:t>Due</a:t>
            </a:r>
            <a:r>
              <a:rPr sz="2000" spc="1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1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use</a:t>
            </a:r>
            <a:r>
              <a:rPr sz="2000" spc="1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1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septic</a:t>
            </a:r>
            <a:r>
              <a:rPr sz="2000" spc="1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instruments</a:t>
            </a:r>
            <a:r>
              <a:rPr sz="2000" spc="1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or</a:t>
            </a:r>
            <a:r>
              <a:rPr sz="2000" spc="1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retention</a:t>
            </a:r>
            <a:r>
              <a:rPr sz="2000" spc="1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1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1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products</a:t>
            </a:r>
            <a:r>
              <a:rPr sz="2000" spc="150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of </a:t>
            </a:r>
            <a:r>
              <a:rPr sz="2000" spc="-10" dirty="0">
                <a:latin typeface="Arial MT"/>
                <a:cs typeface="Arial MT"/>
              </a:rPr>
              <a:t>conception.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7077BB-6C4A-59EC-F9BE-BF185853B9DC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8FA675-87E3-8F42-124D-8DD1A804B93F}"/>
              </a:ext>
            </a:extLst>
          </p:cNvPr>
          <p:cNvSpPr/>
          <p:nvPr/>
        </p:nvSpPr>
        <p:spPr>
          <a:xfrm>
            <a:off x="6934200" y="21554"/>
            <a:ext cx="2209800" cy="31131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Vertical Integration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24282" y="1713610"/>
          <a:ext cx="8686800" cy="4789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Features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Natural</a:t>
                      </a:r>
                      <a:r>
                        <a:rPr sz="1800" b="1" u="sng" spc="-7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Abortions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Criminal</a:t>
                      </a:r>
                      <a:r>
                        <a:rPr sz="1800" b="1" u="sng" spc="42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Abortion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434340" algn="l"/>
                        </a:tabLst>
                      </a:pPr>
                      <a:r>
                        <a:rPr sz="1800" spc="-25" dirty="0">
                          <a:latin typeface="Arial MT"/>
                          <a:cs typeface="Arial MT"/>
                        </a:rPr>
                        <a:t>1.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	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Cause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Predisposing</a:t>
                      </a:r>
                      <a:r>
                        <a:rPr sz="18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diseases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4222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Pregnancy</a:t>
                      </a:r>
                      <a:r>
                        <a:rPr sz="18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in</a:t>
                      </a:r>
                      <a:r>
                        <a:rPr sz="18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unmarried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women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and</a:t>
                      </a:r>
                      <a:r>
                        <a:rPr sz="18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widows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2.</a:t>
                      </a:r>
                      <a:r>
                        <a:rPr sz="18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Genital</a:t>
                      </a:r>
                      <a:r>
                        <a:rPr sz="18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Injuries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Not</a:t>
                      </a:r>
                      <a:r>
                        <a:rPr sz="18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usually</a:t>
                      </a:r>
                      <a:r>
                        <a:rPr sz="18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present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May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be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present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 marR="2076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3.</a:t>
                      </a:r>
                      <a:r>
                        <a:rPr sz="18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Foreign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body</a:t>
                      </a:r>
                      <a:r>
                        <a:rPr sz="18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in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genital tract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25" dirty="0">
                          <a:latin typeface="Arial MT"/>
                          <a:cs typeface="Arial MT"/>
                        </a:rPr>
                        <a:t>Nil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May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be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present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4. 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Sepsis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Not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usually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Frequent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 marR="471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5.</a:t>
                      </a:r>
                      <a:r>
                        <a:rPr sz="18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Signs</a:t>
                      </a:r>
                      <a:r>
                        <a:rPr sz="18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of</a:t>
                      </a:r>
                      <a:r>
                        <a:rPr sz="18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violence </a:t>
                      </a:r>
                      <a:r>
                        <a:rPr sz="1800" spc="-25" dirty="0">
                          <a:latin typeface="Arial MT"/>
                          <a:cs typeface="Arial MT"/>
                        </a:rPr>
                        <a:t>on 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abdomen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25" dirty="0">
                          <a:latin typeface="Arial MT"/>
                          <a:cs typeface="Arial MT"/>
                        </a:rPr>
                        <a:t>Nil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May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be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present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6.</a:t>
                      </a:r>
                      <a:r>
                        <a:rPr sz="180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25" dirty="0">
                          <a:latin typeface="Arial MT"/>
                          <a:cs typeface="Arial MT"/>
                        </a:rPr>
                        <a:t>Toxic</a:t>
                      </a:r>
                      <a:r>
                        <a:rPr sz="18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drug</a:t>
                      </a:r>
                      <a:r>
                        <a:rPr sz="18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effects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25" dirty="0">
                          <a:latin typeface="Arial MT"/>
                          <a:cs typeface="Arial MT"/>
                        </a:rPr>
                        <a:t>Nil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May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be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present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7.</a:t>
                      </a:r>
                      <a:r>
                        <a:rPr sz="18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Fetal</a:t>
                      </a:r>
                      <a:r>
                        <a:rPr sz="18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Injuries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25" dirty="0">
                          <a:latin typeface="Arial MT"/>
                          <a:cs typeface="Arial MT"/>
                        </a:rPr>
                        <a:t>Nil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May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be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present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3891" y="570357"/>
            <a:ext cx="730758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2150" marR="5080" indent="-1949450">
              <a:lnSpc>
                <a:spcPct val="100000"/>
              </a:lnSpc>
              <a:spcBef>
                <a:spcPts val="100"/>
              </a:spcBef>
              <a:tabLst>
                <a:tab pos="3073400" algn="l"/>
              </a:tabLst>
            </a:pPr>
            <a:r>
              <a:rPr sz="36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Difference</a:t>
            </a:r>
            <a:r>
              <a:rPr sz="3600" u="sng" spc="-1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3600" u="sng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b/w</a:t>
            </a:r>
            <a:r>
              <a:rPr sz="36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	Natural</a:t>
            </a:r>
            <a:r>
              <a:rPr sz="3600" u="sng" spc="-17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36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Abortions</a:t>
            </a:r>
            <a:r>
              <a:rPr sz="3600" u="sng" spc="-15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3600" u="sng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and</a:t>
            </a:r>
            <a:r>
              <a:rPr sz="36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Criminal</a:t>
            </a:r>
            <a:r>
              <a:rPr sz="3600" u="sng" spc="-9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36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Abortion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E624CD-8433-411D-9D36-770FEF1B312F}"/>
              </a:ext>
            </a:extLst>
          </p:cNvPr>
          <p:cNvSpPr/>
          <p:nvPr/>
        </p:nvSpPr>
        <p:spPr>
          <a:xfrm>
            <a:off x="7391400" y="0"/>
            <a:ext cx="17526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1046225"/>
            <a:ext cx="73323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35" dirty="0">
                <a:solidFill>
                  <a:srgbClr val="FF0000"/>
                </a:solidFill>
                <a:latin typeface="Arial MT"/>
                <a:cs typeface="Arial MT"/>
              </a:rPr>
              <a:t>EXAMINATION</a:t>
            </a:r>
            <a:r>
              <a:rPr b="0" spc="-19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b="0" spc="-75" dirty="0">
                <a:solidFill>
                  <a:srgbClr val="FF0000"/>
                </a:solidFill>
                <a:latin typeface="Arial MT"/>
                <a:cs typeface="Arial MT"/>
              </a:rPr>
              <a:t>OF</a:t>
            </a:r>
            <a:r>
              <a:rPr b="0" spc="-25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b="0" spc="-85" dirty="0">
                <a:solidFill>
                  <a:srgbClr val="FF0000"/>
                </a:solidFill>
                <a:latin typeface="Arial MT"/>
                <a:cs typeface="Arial MT"/>
              </a:rPr>
              <a:t>THE</a:t>
            </a:r>
            <a:r>
              <a:rPr b="0" spc="-17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b="0" spc="-30" dirty="0">
                <a:solidFill>
                  <a:srgbClr val="FF0000"/>
                </a:solidFill>
                <a:latin typeface="Arial MT"/>
                <a:cs typeface="Arial MT"/>
              </a:rPr>
              <a:t>WOMAN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2148585"/>
            <a:ext cx="8025130" cy="3244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20320" indent="-182880">
              <a:lnSpc>
                <a:spcPct val="100000"/>
              </a:lnSpc>
              <a:spcBef>
                <a:spcPts val="100"/>
              </a:spcBef>
              <a:buClr>
                <a:srgbClr val="71A276"/>
              </a:buClr>
              <a:buSzPct val="85416"/>
              <a:buChar char="•"/>
              <a:tabLst>
                <a:tab pos="194945" algn="l"/>
              </a:tabLst>
            </a:pPr>
            <a:r>
              <a:rPr sz="2400" dirty="0">
                <a:latin typeface="Arial MT"/>
                <a:cs typeface="Arial MT"/>
              </a:rPr>
              <a:t>Medical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examination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is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required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9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case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abortion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under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24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following</a:t>
            </a:r>
            <a:r>
              <a:rPr sz="24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circumstances</a:t>
            </a:r>
            <a:endParaRPr sz="2400">
              <a:latin typeface="Arial"/>
              <a:cs typeface="Arial"/>
            </a:endParaRPr>
          </a:p>
          <a:p>
            <a:pPr marL="637540" marR="42545" lvl="1" indent="-515620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rabicPeriod"/>
              <a:tabLst>
                <a:tab pos="637540" algn="l"/>
              </a:tabLst>
            </a:pPr>
            <a:r>
              <a:rPr sz="2400" dirty="0">
                <a:latin typeface="Arial MT"/>
                <a:cs typeface="Arial MT"/>
              </a:rPr>
              <a:t>Abortion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has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occurred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as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result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vehicular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accident </a:t>
            </a:r>
            <a:r>
              <a:rPr sz="2400" dirty="0">
                <a:latin typeface="Arial MT"/>
                <a:cs typeface="Arial MT"/>
              </a:rPr>
              <a:t>or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followed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direct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blow,quarrel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fright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and </a:t>
            </a:r>
            <a:r>
              <a:rPr sz="2400" spc="-10" dirty="0">
                <a:latin typeface="Arial MT"/>
                <a:cs typeface="Arial MT"/>
              </a:rPr>
              <a:t>compensation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is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claimed.</a:t>
            </a:r>
            <a:endParaRPr sz="2400">
              <a:latin typeface="Arial MT"/>
              <a:cs typeface="Arial MT"/>
            </a:endParaRPr>
          </a:p>
          <a:p>
            <a:pPr marL="637540" lvl="1" indent="-515620">
              <a:lnSpc>
                <a:spcPct val="100000"/>
              </a:lnSpc>
              <a:spcBef>
                <a:spcPts val="580"/>
              </a:spcBef>
              <a:buClr>
                <a:srgbClr val="71A276"/>
              </a:buClr>
              <a:buSzPct val="85416"/>
              <a:buAutoNum type="arabicPeriod"/>
              <a:tabLst>
                <a:tab pos="637540" algn="l"/>
              </a:tabLst>
            </a:pPr>
            <a:r>
              <a:rPr sz="2400" dirty="0">
                <a:latin typeface="Arial MT"/>
                <a:cs typeface="Arial MT"/>
              </a:rPr>
              <a:t>Someone</a:t>
            </a:r>
            <a:r>
              <a:rPr sz="2400" spc="-10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has</a:t>
            </a:r>
            <a:r>
              <a:rPr sz="2400" spc="-9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complained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about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illegal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abortion.</a:t>
            </a:r>
            <a:endParaRPr sz="2400">
              <a:latin typeface="Arial MT"/>
              <a:cs typeface="Arial MT"/>
            </a:endParaRPr>
          </a:p>
          <a:p>
            <a:pPr marL="637540" lvl="1" indent="-515620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rabicPeriod"/>
              <a:tabLst>
                <a:tab pos="637540" algn="l"/>
              </a:tabLst>
            </a:pP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woman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is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charged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with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abortion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she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denies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it.</a:t>
            </a:r>
            <a:endParaRPr sz="2400">
              <a:latin typeface="Arial MT"/>
              <a:cs typeface="Arial MT"/>
            </a:endParaRPr>
          </a:p>
          <a:p>
            <a:pPr marL="637540" lvl="1" indent="-515620">
              <a:lnSpc>
                <a:spcPct val="100000"/>
              </a:lnSpc>
              <a:spcBef>
                <a:spcPts val="580"/>
              </a:spcBef>
              <a:buClr>
                <a:srgbClr val="71A276"/>
              </a:buClr>
              <a:buSzPct val="85416"/>
              <a:buAutoNum type="arabicPeriod"/>
              <a:tabLst>
                <a:tab pos="637540" algn="l"/>
              </a:tabLst>
            </a:pPr>
            <a:r>
              <a:rPr sz="2400" dirty="0">
                <a:latin typeface="Arial MT"/>
                <a:cs typeface="Arial MT"/>
              </a:rPr>
              <a:t>Death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has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resulted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from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criminal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abortion.: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624365-FB64-56E6-2832-E2C7FAE768A8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5AC802-6055-8242-3CAC-05500AD25DBB}"/>
              </a:ext>
            </a:extLst>
          </p:cNvPr>
          <p:cNvSpPr/>
          <p:nvPr/>
        </p:nvSpPr>
        <p:spPr>
          <a:xfrm>
            <a:off x="6934200" y="21554"/>
            <a:ext cx="2209800" cy="31131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Vertical Integration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2353" y="530090"/>
            <a:ext cx="7905750" cy="522605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894"/>
              </a:spcBef>
              <a:buClr>
                <a:srgbClr val="71A276"/>
              </a:buClr>
              <a:buSzPct val="84375"/>
              <a:buFont typeface="Arial MT"/>
              <a:buChar char="•"/>
              <a:tabLst>
                <a:tab pos="194945" algn="l"/>
              </a:tabLst>
            </a:pPr>
            <a:r>
              <a:rPr sz="3200" b="1" spc="-10" dirty="0">
                <a:solidFill>
                  <a:srgbClr val="FF0000"/>
                </a:solidFill>
                <a:latin typeface="Arial"/>
                <a:cs typeface="Arial"/>
              </a:rPr>
              <a:t>History</a:t>
            </a:r>
            <a:endParaRPr sz="3200" dirty="0">
              <a:latin typeface="Arial"/>
              <a:cs typeface="Arial"/>
            </a:endParaRPr>
          </a:p>
          <a:p>
            <a:pPr marL="636270" marR="1144905" lvl="1" indent="-514350" algn="just">
              <a:lnSpc>
                <a:spcPct val="100000"/>
              </a:lnSpc>
              <a:spcBef>
                <a:spcPts val="690"/>
              </a:spcBef>
              <a:buSzPct val="83928"/>
              <a:buAutoNum type="arabicPeriod"/>
              <a:tabLst>
                <a:tab pos="636270" algn="l"/>
                <a:tab pos="732790" algn="l"/>
              </a:tabLst>
            </a:pPr>
            <a:r>
              <a:rPr sz="2800" dirty="0">
                <a:solidFill>
                  <a:srgbClr val="71A276"/>
                </a:solidFill>
                <a:latin typeface="Arial MT"/>
                <a:cs typeface="Arial MT"/>
              </a:rPr>
              <a:t>	</a:t>
            </a:r>
            <a:r>
              <a:rPr sz="2800" dirty="0">
                <a:latin typeface="Arial MT"/>
                <a:cs typeface="Arial MT"/>
              </a:rPr>
              <a:t>In</a:t>
            </a:r>
            <a:r>
              <a:rPr sz="2800" spc="-8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criminal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abortion,history</a:t>
            </a:r>
            <a:r>
              <a:rPr sz="2800" spc="-7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may</a:t>
            </a:r>
            <a:r>
              <a:rPr sz="2800" spc="-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not</a:t>
            </a:r>
            <a:r>
              <a:rPr sz="2800" spc="-85" dirty="0">
                <a:latin typeface="Arial MT"/>
                <a:cs typeface="Arial MT"/>
              </a:rPr>
              <a:t> </a:t>
            </a:r>
            <a:r>
              <a:rPr sz="2800" spc="-25" dirty="0">
                <a:latin typeface="Arial MT"/>
                <a:cs typeface="Arial MT"/>
              </a:rPr>
              <a:t>be </a:t>
            </a:r>
            <a:r>
              <a:rPr sz="2800" spc="-10" dirty="0">
                <a:latin typeface="Arial MT"/>
                <a:cs typeface="Arial MT"/>
              </a:rPr>
              <a:t>available</a:t>
            </a:r>
            <a:endParaRPr sz="2800" dirty="0">
              <a:latin typeface="Arial MT"/>
              <a:cs typeface="Arial MT"/>
            </a:endParaRPr>
          </a:p>
          <a:p>
            <a:pPr marL="633730" marR="261620" lvl="1" indent="-511809" algn="just">
              <a:lnSpc>
                <a:spcPct val="100000"/>
              </a:lnSpc>
              <a:spcBef>
                <a:spcPts val="675"/>
              </a:spcBef>
              <a:buClr>
                <a:srgbClr val="71A276"/>
              </a:buClr>
              <a:buSzPct val="83928"/>
              <a:buAutoNum type="arabicPeriod"/>
              <a:tabLst>
                <a:tab pos="636270" algn="l"/>
              </a:tabLst>
            </a:pPr>
            <a:r>
              <a:rPr sz="2800" dirty="0">
                <a:latin typeface="Arial MT"/>
                <a:cs typeface="Arial MT"/>
              </a:rPr>
              <a:t>If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there</a:t>
            </a:r>
            <a:r>
              <a:rPr sz="2800" spc="-4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is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history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drugs</a:t>
            </a:r>
            <a:r>
              <a:rPr sz="2800" spc="-4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or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instruments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,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spc="-25" dirty="0">
                <a:latin typeface="Arial MT"/>
                <a:cs typeface="Arial MT"/>
              </a:rPr>
              <a:t>all 	</a:t>
            </a:r>
            <a:r>
              <a:rPr sz="2800" dirty="0">
                <a:latin typeface="Arial MT"/>
                <a:cs typeface="Arial MT"/>
              </a:rPr>
              <a:t>available</a:t>
            </a:r>
            <a:r>
              <a:rPr sz="2800" spc="-7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facts</a:t>
            </a:r>
            <a:r>
              <a:rPr sz="2800" spc="-114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and</a:t>
            </a:r>
            <a:r>
              <a:rPr sz="2800" spc="-9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circumstances</a:t>
            </a:r>
            <a:r>
              <a:rPr sz="2800" spc="-9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should</a:t>
            </a:r>
            <a:r>
              <a:rPr sz="2800" spc="-75" dirty="0">
                <a:latin typeface="Arial MT"/>
                <a:cs typeface="Arial MT"/>
              </a:rPr>
              <a:t> </a:t>
            </a:r>
            <a:r>
              <a:rPr sz="2800" spc="-25" dirty="0">
                <a:latin typeface="Arial MT"/>
                <a:cs typeface="Arial MT"/>
              </a:rPr>
              <a:t>be 	</a:t>
            </a:r>
            <a:r>
              <a:rPr sz="2800" dirty="0">
                <a:latin typeface="Arial MT"/>
                <a:cs typeface="Arial MT"/>
              </a:rPr>
              <a:t>carefully</a:t>
            </a:r>
            <a:r>
              <a:rPr sz="2800" spc="-114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reviewed.</a:t>
            </a:r>
            <a:endParaRPr sz="2800" dirty="0">
              <a:latin typeface="Arial MT"/>
              <a:cs typeface="Arial MT"/>
            </a:endParaRPr>
          </a:p>
          <a:p>
            <a:pPr marL="635635" lvl="1" indent="-513715">
              <a:lnSpc>
                <a:spcPct val="100000"/>
              </a:lnSpc>
              <a:spcBef>
                <a:spcPts val="670"/>
              </a:spcBef>
              <a:buClr>
                <a:srgbClr val="71A276"/>
              </a:buClr>
              <a:buSzPct val="83928"/>
              <a:buAutoNum type="arabicPeriod"/>
              <a:tabLst>
                <a:tab pos="635635" algn="l"/>
              </a:tabLst>
            </a:pPr>
            <a:r>
              <a:rPr sz="2800" dirty="0">
                <a:latin typeface="Arial MT"/>
                <a:cs typeface="Arial MT"/>
              </a:rPr>
              <a:t>If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there</a:t>
            </a:r>
            <a:r>
              <a:rPr sz="2800" spc="-4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is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history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direct</a:t>
            </a:r>
            <a:r>
              <a:rPr sz="2800" spc="-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trauma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to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the</a:t>
            </a:r>
            <a:r>
              <a:rPr sz="2800" spc="-4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uterus</a:t>
            </a:r>
            <a:endParaRPr sz="2800" dirty="0">
              <a:latin typeface="Arial MT"/>
              <a:cs typeface="Arial MT"/>
            </a:endParaRPr>
          </a:p>
          <a:p>
            <a:pPr marL="636270" marR="259079" lvl="1" indent="-514350">
              <a:lnSpc>
                <a:spcPct val="100000"/>
              </a:lnSpc>
              <a:spcBef>
                <a:spcPts val="675"/>
              </a:spcBef>
              <a:buClr>
                <a:srgbClr val="71A276"/>
              </a:buClr>
              <a:buSzPct val="83928"/>
              <a:buAutoNum type="arabicPeriod"/>
              <a:tabLst>
                <a:tab pos="636270" algn="l"/>
              </a:tabLst>
            </a:pPr>
            <a:r>
              <a:rPr sz="2800" dirty="0">
                <a:latin typeface="Arial MT"/>
                <a:cs typeface="Arial MT"/>
              </a:rPr>
              <a:t>If</a:t>
            </a:r>
            <a:r>
              <a:rPr sz="2800" spc="-7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examination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</a:t>
            </a:r>
            <a:r>
              <a:rPr sz="2800" spc="-7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the</a:t>
            </a:r>
            <a:r>
              <a:rPr sz="2800" spc="-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aborted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material</a:t>
            </a:r>
            <a:r>
              <a:rPr sz="2800" spc="-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fails</a:t>
            </a:r>
            <a:r>
              <a:rPr sz="2800" spc="-70" dirty="0">
                <a:latin typeface="Arial MT"/>
                <a:cs typeface="Arial MT"/>
              </a:rPr>
              <a:t> </a:t>
            </a:r>
            <a:r>
              <a:rPr sz="2800" spc="-25" dirty="0">
                <a:latin typeface="Arial MT"/>
                <a:cs typeface="Arial MT"/>
              </a:rPr>
              <a:t>to </a:t>
            </a:r>
            <a:r>
              <a:rPr sz="2800" dirty="0">
                <a:latin typeface="Arial MT"/>
                <a:cs typeface="Arial MT"/>
              </a:rPr>
              <a:t>reveal</a:t>
            </a:r>
            <a:r>
              <a:rPr sz="2800" spc="-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any</a:t>
            </a:r>
            <a:r>
              <a:rPr sz="2800" spc="-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anomaly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then</a:t>
            </a:r>
            <a:r>
              <a:rPr sz="2800" spc="-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only</a:t>
            </a:r>
            <a:r>
              <a:rPr sz="2800" spc="-7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the</a:t>
            </a:r>
            <a:r>
              <a:rPr sz="2800" spc="-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cause</a:t>
            </a:r>
            <a:r>
              <a:rPr sz="2800" spc="-70" dirty="0">
                <a:latin typeface="Arial MT"/>
                <a:cs typeface="Arial MT"/>
              </a:rPr>
              <a:t> </a:t>
            </a:r>
            <a:r>
              <a:rPr sz="2800" spc="-25" dirty="0">
                <a:latin typeface="Arial MT"/>
                <a:cs typeface="Arial MT"/>
              </a:rPr>
              <a:t>and </a:t>
            </a:r>
            <a:r>
              <a:rPr sz="2800" dirty="0">
                <a:latin typeface="Arial MT"/>
                <a:cs typeface="Arial MT"/>
              </a:rPr>
              <a:t>effect</a:t>
            </a:r>
            <a:r>
              <a:rPr sz="2800" spc="-10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relationship</a:t>
            </a:r>
            <a:r>
              <a:rPr sz="2800" spc="-7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</a:t>
            </a:r>
            <a:r>
              <a:rPr sz="2800" spc="-9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trauma</a:t>
            </a:r>
            <a:r>
              <a:rPr sz="2800" spc="-7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and</a:t>
            </a:r>
            <a:r>
              <a:rPr sz="2800" spc="-8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abortion </a:t>
            </a:r>
            <a:r>
              <a:rPr sz="2800" dirty="0">
                <a:latin typeface="Arial MT"/>
                <a:cs typeface="Arial MT"/>
              </a:rPr>
              <a:t>should</a:t>
            </a:r>
            <a:r>
              <a:rPr sz="2800" spc="-7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be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regarded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as</a:t>
            </a:r>
            <a:r>
              <a:rPr sz="2800" spc="-6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probable.</a:t>
            </a:r>
            <a:endParaRPr sz="2800" dirty="0">
              <a:latin typeface="Arial MT"/>
              <a:cs typeface="Arial M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BB9E9A-3742-7500-8F6C-6D52D6C1974C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34795A-FA2B-F4B6-1FB3-1E78A4267EA3}"/>
              </a:ext>
            </a:extLst>
          </p:cNvPr>
          <p:cNvSpPr/>
          <p:nvPr/>
        </p:nvSpPr>
        <p:spPr>
          <a:xfrm>
            <a:off x="6934200" y="21554"/>
            <a:ext cx="2209800" cy="31131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Vertical Integration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5" dirty="0"/>
              <a:t>Vision</a:t>
            </a:r>
            <a:r>
              <a:rPr sz="3600" spc="-204" dirty="0"/>
              <a:t> </a:t>
            </a:r>
            <a:r>
              <a:rPr sz="3600" spc="-75" dirty="0"/>
              <a:t>of</a:t>
            </a:r>
            <a:r>
              <a:rPr sz="3600" spc="-190" dirty="0"/>
              <a:t> </a:t>
            </a:r>
            <a:r>
              <a:rPr sz="3600" spc="-25" dirty="0"/>
              <a:t>RMU</a:t>
            </a:r>
            <a:endParaRPr sz="3600"/>
          </a:p>
          <a:p>
            <a:pPr marL="12700">
              <a:lnSpc>
                <a:spcPct val="100000"/>
              </a:lnSpc>
            </a:pPr>
            <a:r>
              <a:rPr sz="3600" spc="-90" dirty="0"/>
              <a:t>The</a:t>
            </a:r>
            <a:r>
              <a:rPr sz="3600" spc="-180" dirty="0"/>
              <a:t> </a:t>
            </a:r>
            <a:r>
              <a:rPr sz="3600" spc="-85" dirty="0"/>
              <a:t>Dream/</a:t>
            </a:r>
            <a:r>
              <a:rPr sz="3600" spc="-210" dirty="0"/>
              <a:t> </a:t>
            </a:r>
            <a:r>
              <a:rPr sz="3600" spc="-110" dirty="0"/>
              <a:t>Tomorrow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7816215" cy="2032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949325" indent="-457834">
              <a:lnSpc>
                <a:spcPct val="100000"/>
              </a:lnSpc>
              <a:spcBef>
                <a:spcPts val="100"/>
              </a:spcBef>
              <a:buClr>
                <a:srgbClr val="676A54"/>
              </a:buClr>
              <a:buSzPct val="60416"/>
              <a:buFont typeface="Wingdings"/>
              <a:buChar char=""/>
              <a:tabLst>
                <a:tab pos="469900" algn="l"/>
              </a:tabLst>
            </a:pPr>
            <a:r>
              <a:rPr sz="2400" spc="-385" dirty="0">
                <a:latin typeface="Arial MT"/>
                <a:cs typeface="Arial MT"/>
              </a:rPr>
              <a:t>To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spc="-60" dirty="0">
                <a:latin typeface="Arial MT"/>
                <a:cs typeface="Arial MT"/>
              </a:rPr>
              <a:t>impart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150" dirty="0">
                <a:latin typeface="Arial MT"/>
                <a:cs typeface="Arial MT"/>
              </a:rPr>
              <a:t>evidence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114" dirty="0">
                <a:latin typeface="Arial MT"/>
                <a:cs typeface="Arial MT"/>
              </a:rPr>
              <a:t>based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spc="-160" dirty="0">
                <a:latin typeface="Arial MT"/>
                <a:cs typeface="Arial MT"/>
              </a:rPr>
              <a:t>research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95" dirty="0">
                <a:latin typeface="Arial MT"/>
                <a:cs typeface="Arial MT"/>
              </a:rPr>
              <a:t>oriented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100" dirty="0">
                <a:latin typeface="Arial MT"/>
                <a:cs typeface="Arial MT"/>
              </a:rPr>
              <a:t>medical </a:t>
            </a:r>
            <a:r>
              <a:rPr sz="2400" spc="-35" dirty="0">
                <a:latin typeface="Arial MT"/>
                <a:cs typeface="Arial MT"/>
              </a:rPr>
              <a:t>education</a:t>
            </a:r>
            <a:endParaRPr sz="2400">
              <a:latin typeface="Arial MT"/>
              <a:cs typeface="Arial MT"/>
            </a:endParaRPr>
          </a:p>
          <a:p>
            <a:pPr marL="469900" indent="-457200">
              <a:lnSpc>
                <a:spcPct val="100000"/>
              </a:lnSpc>
              <a:spcBef>
                <a:spcPts val="700"/>
              </a:spcBef>
              <a:buClr>
                <a:srgbClr val="676A54"/>
              </a:buClr>
              <a:buSzPct val="60416"/>
              <a:buFont typeface="Wingdings"/>
              <a:buChar char=""/>
              <a:tabLst>
                <a:tab pos="469900" algn="l"/>
              </a:tabLst>
            </a:pPr>
            <a:r>
              <a:rPr sz="2400" spc="-385" dirty="0">
                <a:latin typeface="Arial MT"/>
                <a:cs typeface="Arial MT"/>
              </a:rPr>
              <a:t>To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spc="-75" dirty="0">
                <a:latin typeface="Arial MT"/>
                <a:cs typeface="Arial MT"/>
              </a:rPr>
              <a:t>provide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150" dirty="0">
                <a:latin typeface="Arial MT"/>
                <a:cs typeface="Arial MT"/>
              </a:rPr>
              <a:t>best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150" dirty="0">
                <a:latin typeface="Arial MT"/>
                <a:cs typeface="Arial MT"/>
              </a:rPr>
              <a:t>possible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65" dirty="0">
                <a:latin typeface="Arial MT"/>
                <a:cs typeface="Arial MT"/>
              </a:rPr>
              <a:t>patient</a:t>
            </a:r>
            <a:r>
              <a:rPr sz="2400" spc="-20" dirty="0">
                <a:latin typeface="Arial MT"/>
                <a:cs typeface="Arial MT"/>
              </a:rPr>
              <a:t> care</a:t>
            </a:r>
            <a:endParaRPr sz="2400">
              <a:latin typeface="Arial MT"/>
              <a:cs typeface="Arial MT"/>
            </a:endParaRPr>
          </a:p>
          <a:p>
            <a:pPr marL="469900" marR="5080" indent="-457834">
              <a:lnSpc>
                <a:spcPct val="100000"/>
              </a:lnSpc>
              <a:spcBef>
                <a:spcPts val="695"/>
              </a:spcBef>
              <a:buClr>
                <a:srgbClr val="676A54"/>
              </a:buClr>
              <a:buSzPct val="60416"/>
              <a:buFont typeface="Wingdings"/>
              <a:buChar char=""/>
              <a:tabLst>
                <a:tab pos="469900" algn="l"/>
              </a:tabLst>
            </a:pPr>
            <a:r>
              <a:rPr sz="2400" spc="-385" dirty="0">
                <a:latin typeface="Arial MT"/>
                <a:cs typeface="Arial MT"/>
              </a:rPr>
              <a:t>To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155" dirty="0">
                <a:latin typeface="Arial MT"/>
                <a:cs typeface="Arial MT"/>
              </a:rPr>
              <a:t>inculcate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155" dirty="0">
                <a:latin typeface="Arial MT"/>
                <a:cs typeface="Arial MT"/>
              </a:rPr>
              <a:t>the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85" dirty="0">
                <a:latin typeface="Arial MT"/>
                <a:cs typeface="Arial MT"/>
              </a:rPr>
              <a:t>values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80" dirty="0">
                <a:latin typeface="Arial MT"/>
                <a:cs typeface="Arial MT"/>
              </a:rPr>
              <a:t> </a:t>
            </a:r>
            <a:r>
              <a:rPr sz="2400" spc="-170" dirty="0">
                <a:latin typeface="Arial MT"/>
                <a:cs typeface="Arial MT"/>
              </a:rPr>
              <a:t>mutual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50" dirty="0">
                <a:latin typeface="Arial MT"/>
                <a:cs typeface="Arial MT"/>
              </a:rPr>
              <a:t>respect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95" dirty="0">
                <a:latin typeface="Arial MT"/>
                <a:cs typeface="Arial MT"/>
              </a:rPr>
              <a:t>and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114" dirty="0">
                <a:latin typeface="Arial MT"/>
                <a:cs typeface="Arial MT"/>
              </a:rPr>
              <a:t>ethical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65" dirty="0">
                <a:latin typeface="Arial MT"/>
                <a:cs typeface="Arial MT"/>
              </a:rPr>
              <a:t>practice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65" dirty="0">
                <a:latin typeface="Arial MT"/>
                <a:cs typeface="Arial MT"/>
              </a:rPr>
              <a:t> </a:t>
            </a:r>
            <a:r>
              <a:rPr sz="2400" spc="-50" dirty="0">
                <a:latin typeface="Arial MT"/>
                <a:cs typeface="Arial MT"/>
              </a:rPr>
              <a:t>medicine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940A4A06-BFC2-B2D8-84A5-DF3BCC43839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0499" y="576731"/>
            <a:ext cx="5227955" cy="583565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545"/>
              </a:spcBef>
              <a:buClr>
                <a:srgbClr val="71A276"/>
              </a:buClr>
              <a:buSzPct val="85135"/>
              <a:buFont typeface="Arial MT"/>
              <a:buChar char="•"/>
              <a:tabLst>
                <a:tab pos="194945" algn="l"/>
              </a:tabLst>
            </a:pPr>
            <a:r>
              <a:rPr sz="3700" b="1" spc="-10" dirty="0">
                <a:solidFill>
                  <a:srgbClr val="FF0000"/>
                </a:solidFill>
                <a:latin typeface="Calibri"/>
                <a:cs typeface="Calibri"/>
              </a:rPr>
              <a:t>Examination</a:t>
            </a:r>
            <a:endParaRPr sz="3700">
              <a:latin typeface="Calibri"/>
              <a:cs typeface="Calibri"/>
            </a:endParaRPr>
          </a:p>
          <a:p>
            <a:pPr marL="440690">
              <a:lnSpc>
                <a:spcPct val="100000"/>
              </a:lnSpc>
              <a:spcBef>
                <a:spcPts val="440"/>
              </a:spcBef>
            </a:pPr>
            <a:r>
              <a:rPr sz="37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3700" b="1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7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3700" b="1" spc="-8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700" b="1" dirty="0">
                <a:solidFill>
                  <a:srgbClr val="006FC0"/>
                </a:solidFill>
                <a:latin typeface="Calibri"/>
                <a:cs typeface="Calibri"/>
              </a:rPr>
              <a:t>LIVING</a:t>
            </a:r>
            <a:r>
              <a:rPr sz="3700" b="1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700" b="1" spc="-50" dirty="0">
                <a:solidFill>
                  <a:srgbClr val="006FC0"/>
                </a:solidFill>
                <a:latin typeface="Calibri"/>
                <a:cs typeface="Calibri"/>
              </a:rPr>
              <a:t>:</a:t>
            </a:r>
            <a:endParaRPr sz="3700">
              <a:latin typeface="Calibri"/>
              <a:cs typeface="Calibri"/>
            </a:endParaRPr>
          </a:p>
          <a:p>
            <a:pPr marL="207645">
              <a:lnSpc>
                <a:spcPct val="100000"/>
              </a:lnSpc>
              <a:spcBef>
                <a:spcPts val="400"/>
              </a:spcBef>
            </a:pPr>
            <a:r>
              <a:rPr sz="3000" b="1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Pre</a:t>
            </a:r>
            <a:r>
              <a:rPr sz="3000" b="1" u="sng" spc="-7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3000" b="1" u="sng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examination</a:t>
            </a:r>
            <a:endParaRPr sz="3000">
              <a:latin typeface="Calibri"/>
              <a:cs typeface="Calibri"/>
            </a:endParaRPr>
          </a:p>
          <a:p>
            <a:pPr marL="636905" lvl="1" indent="-514984">
              <a:lnSpc>
                <a:spcPct val="100000"/>
              </a:lnSpc>
              <a:spcBef>
                <a:spcPts val="345"/>
              </a:spcBef>
              <a:buClr>
                <a:srgbClr val="71A276"/>
              </a:buClr>
              <a:buSzPct val="84615"/>
              <a:buAutoNum type="arabicPeriod"/>
              <a:tabLst>
                <a:tab pos="636905" algn="l"/>
              </a:tabLst>
            </a:pPr>
            <a:r>
              <a:rPr sz="2600" spc="-10" dirty="0">
                <a:latin typeface="Calibri"/>
                <a:cs typeface="Calibri"/>
              </a:rPr>
              <a:t>Consent</a:t>
            </a:r>
            <a:endParaRPr sz="2600">
              <a:latin typeface="Calibri"/>
              <a:cs typeface="Calibri"/>
            </a:endParaRPr>
          </a:p>
          <a:p>
            <a:pPr marL="636905" lvl="1" indent="-514984">
              <a:lnSpc>
                <a:spcPct val="100000"/>
              </a:lnSpc>
              <a:spcBef>
                <a:spcPts val="310"/>
              </a:spcBef>
              <a:buClr>
                <a:srgbClr val="71A276"/>
              </a:buClr>
              <a:buSzPct val="84615"/>
              <a:buAutoNum type="arabicPeriod"/>
              <a:tabLst>
                <a:tab pos="636905" algn="l"/>
              </a:tabLst>
            </a:pPr>
            <a:r>
              <a:rPr sz="2600" dirty="0">
                <a:latin typeface="Calibri"/>
                <a:cs typeface="Calibri"/>
              </a:rPr>
              <a:t>Bio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Data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Information</a:t>
            </a:r>
            <a:endParaRPr sz="2600">
              <a:latin typeface="Calibri"/>
              <a:cs typeface="Calibri"/>
            </a:endParaRPr>
          </a:p>
          <a:p>
            <a:pPr marL="636905" lvl="1" indent="-514984">
              <a:lnSpc>
                <a:spcPct val="100000"/>
              </a:lnSpc>
              <a:spcBef>
                <a:spcPts val="315"/>
              </a:spcBef>
              <a:buClr>
                <a:srgbClr val="71A276"/>
              </a:buClr>
              <a:buSzPct val="84615"/>
              <a:buAutoNum type="arabicPeriod"/>
              <a:tabLst>
                <a:tab pos="636905" algn="l"/>
              </a:tabLst>
            </a:pPr>
            <a:r>
              <a:rPr sz="2600" spc="-10" dirty="0">
                <a:latin typeface="Calibri"/>
                <a:cs typeface="Calibri"/>
              </a:rPr>
              <a:t>Establishment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of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personal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identity</a:t>
            </a:r>
            <a:endParaRPr sz="2600">
              <a:latin typeface="Calibri"/>
              <a:cs typeface="Calibri"/>
            </a:endParaRPr>
          </a:p>
          <a:p>
            <a:pPr marL="121920">
              <a:lnSpc>
                <a:spcPct val="100000"/>
              </a:lnSpc>
              <a:spcBef>
                <a:spcPts val="334"/>
              </a:spcBef>
            </a:pPr>
            <a:r>
              <a:rPr sz="3000" b="1" u="sng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History</a:t>
            </a:r>
            <a:endParaRPr sz="3000">
              <a:latin typeface="Calibri"/>
              <a:cs typeface="Calibri"/>
            </a:endParaRPr>
          </a:p>
          <a:p>
            <a:pPr marL="636905" indent="-514984">
              <a:lnSpc>
                <a:spcPct val="100000"/>
              </a:lnSpc>
              <a:spcBef>
                <a:spcPts val="340"/>
              </a:spcBef>
              <a:buClr>
                <a:srgbClr val="71A276"/>
              </a:buClr>
              <a:buSzPct val="84615"/>
              <a:buAutoNum type="arabicPeriod"/>
              <a:tabLst>
                <a:tab pos="636905" algn="l"/>
              </a:tabLst>
            </a:pPr>
            <a:r>
              <a:rPr sz="2600" spc="-10" dirty="0">
                <a:latin typeface="Calibri"/>
                <a:cs typeface="Calibri"/>
              </a:rPr>
              <a:t>General</a:t>
            </a:r>
            <a:endParaRPr sz="2600">
              <a:latin typeface="Calibri"/>
              <a:cs typeface="Calibri"/>
            </a:endParaRPr>
          </a:p>
          <a:p>
            <a:pPr marL="636905" indent="-514984">
              <a:lnSpc>
                <a:spcPct val="100000"/>
              </a:lnSpc>
              <a:spcBef>
                <a:spcPts val="310"/>
              </a:spcBef>
              <a:buClr>
                <a:srgbClr val="71A276"/>
              </a:buClr>
              <a:buSzPct val="84615"/>
              <a:buAutoNum type="arabicPeriod"/>
              <a:tabLst>
                <a:tab pos="636905" algn="l"/>
              </a:tabLst>
            </a:pPr>
            <a:r>
              <a:rPr sz="2600" spc="-10" dirty="0">
                <a:latin typeface="Calibri"/>
                <a:cs typeface="Calibri"/>
              </a:rPr>
              <a:t>Obstetric</a:t>
            </a:r>
            <a:endParaRPr sz="2600">
              <a:latin typeface="Calibri"/>
              <a:cs typeface="Calibri"/>
            </a:endParaRPr>
          </a:p>
          <a:p>
            <a:pPr marL="121920">
              <a:lnSpc>
                <a:spcPct val="100000"/>
              </a:lnSpc>
              <a:spcBef>
                <a:spcPts val="335"/>
              </a:spcBef>
            </a:pPr>
            <a:r>
              <a:rPr sz="3000" b="1" u="sng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General</a:t>
            </a:r>
            <a:r>
              <a:rPr sz="3000" b="1" u="sng" spc="-1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3000" b="1" u="sng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Impression</a:t>
            </a:r>
            <a:endParaRPr sz="3000">
              <a:latin typeface="Calibri"/>
              <a:cs typeface="Calibri"/>
            </a:endParaRPr>
          </a:p>
          <a:p>
            <a:pPr marL="636905" indent="-514984">
              <a:lnSpc>
                <a:spcPct val="100000"/>
              </a:lnSpc>
              <a:spcBef>
                <a:spcPts val="340"/>
              </a:spcBef>
              <a:buClr>
                <a:srgbClr val="71A276"/>
              </a:buClr>
              <a:buSzPct val="84615"/>
              <a:buAutoNum type="arabicPeriod"/>
              <a:tabLst>
                <a:tab pos="636905" algn="l"/>
              </a:tabLst>
            </a:pPr>
            <a:r>
              <a:rPr sz="2600" spc="-10" dirty="0">
                <a:latin typeface="Calibri"/>
                <a:cs typeface="Calibri"/>
              </a:rPr>
              <a:t>Dress</a:t>
            </a:r>
            <a:endParaRPr sz="2600">
              <a:latin typeface="Calibri"/>
              <a:cs typeface="Calibri"/>
            </a:endParaRPr>
          </a:p>
          <a:p>
            <a:pPr marL="636905" indent="-514984">
              <a:lnSpc>
                <a:spcPct val="100000"/>
              </a:lnSpc>
              <a:spcBef>
                <a:spcPts val="310"/>
              </a:spcBef>
              <a:buClr>
                <a:srgbClr val="71A276"/>
              </a:buClr>
              <a:buSzPct val="84615"/>
              <a:buAutoNum type="arabicPeriod"/>
              <a:tabLst>
                <a:tab pos="636905" algn="l"/>
              </a:tabLst>
            </a:pPr>
            <a:r>
              <a:rPr sz="2600" spc="-10" dirty="0">
                <a:latin typeface="Calibri"/>
                <a:cs typeface="Calibri"/>
              </a:rPr>
              <a:t>Makeup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mental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status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57C552-EED7-575D-315E-D42B02790011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25064A-6800-25CF-7F01-84713394D6A8}"/>
              </a:ext>
            </a:extLst>
          </p:cNvPr>
          <p:cNvSpPr/>
          <p:nvPr/>
        </p:nvSpPr>
        <p:spPr>
          <a:xfrm>
            <a:off x="6934200" y="21554"/>
            <a:ext cx="2209800" cy="31131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Vertical Integration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1627" y="488949"/>
            <a:ext cx="302895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u="sng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Examination</a:t>
            </a:r>
            <a:r>
              <a:rPr sz="2500" u="sng" spc="-4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500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of</a:t>
            </a:r>
            <a:r>
              <a:rPr sz="2500" u="sng" spc="-5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500" u="sng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clothes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1627" y="870330"/>
            <a:ext cx="8295005" cy="5939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5780" indent="-513080">
              <a:lnSpc>
                <a:spcPct val="100000"/>
              </a:lnSpc>
              <a:spcBef>
                <a:spcPts val="100"/>
              </a:spcBef>
              <a:buClr>
                <a:srgbClr val="71A276"/>
              </a:buClr>
              <a:buSzPct val="85416"/>
              <a:buAutoNum type="arabicPeriod"/>
              <a:tabLst>
                <a:tab pos="525780" algn="l"/>
              </a:tabLst>
            </a:pPr>
            <a:r>
              <a:rPr sz="2400" dirty="0">
                <a:latin typeface="Calibri"/>
                <a:cs typeface="Calibri"/>
              </a:rPr>
              <a:t>Condition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clothes</a:t>
            </a:r>
            <a:endParaRPr sz="2400" dirty="0">
              <a:latin typeface="Calibri"/>
              <a:cs typeface="Calibri"/>
            </a:endParaRPr>
          </a:p>
          <a:p>
            <a:pPr marL="525780" indent="-513080">
              <a:lnSpc>
                <a:spcPts val="2870"/>
              </a:lnSpc>
              <a:buClr>
                <a:srgbClr val="71A276"/>
              </a:buClr>
              <a:buSzPct val="85416"/>
              <a:buAutoNum type="arabicPeriod"/>
              <a:tabLst>
                <a:tab pos="525780" algn="l"/>
              </a:tabLst>
            </a:pPr>
            <a:r>
              <a:rPr sz="2400" spc="-30" dirty="0">
                <a:latin typeface="Calibri"/>
                <a:cs typeface="Calibri"/>
              </a:rPr>
              <a:t>Trace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evidence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them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3350"/>
              </a:lnSpc>
            </a:pPr>
            <a:r>
              <a:rPr sz="2800" b="1" u="sng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Examination</a:t>
            </a:r>
            <a:r>
              <a:rPr sz="2800" b="1" u="sng" spc="-4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of</a:t>
            </a:r>
            <a:r>
              <a:rPr sz="2800" b="1" u="sng" spc="-6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spc="-2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Body</a:t>
            </a:r>
            <a:endParaRPr sz="2800" dirty="0">
              <a:latin typeface="Calibri"/>
              <a:cs typeface="Calibri"/>
            </a:endParaRPr>
          </a:p>
          <a:p>
            <a:pPr marL="309245" indent="-296545">
              <a:lnSpc>
                <a:spcPct val="100000"/>
              </a:lnSpc>
              <a:spcBef>
                <a:spcPts val="15"/>
              </a:spcBef>
              <a:buSzPct val="95833"/>
              <a:buAutoNum type="arabicPeriod"/>
              <a:tabLst>
                <a:tab pos="309245" algn="l"/>
              </a:tabLst>
            </a:pP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General</a:t>
            </a:r>
            <a:endParaRPr sz="2400" dirty="0">
              <a:latin typeface="Calibri"/>
              <a:cs typeface="Calibri"/>
            </a:endParaRPr>
          </a:p>
          <a:p>
            <a:pPr marL="1240790" marR="5596255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Built Stature </a:t>
            </a:r>
            <a:r>
              <a:rPr sz="2400" dirty="0">
                <a:latin typeface="Calibri"/>
                <a:cs typeface="Calibri"/>
              </a:rPr>
              <a:t>Vital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organs</a:t>
            </a:r>
            <a:endParaRPr sz="2400" dirty="0">
              <a:latin typeface="Calibri"/>
              <a:cs typeface="Calibri"/>
            </a:endParaRPr>
          </a:p>
          <a:p>
            <a:pPr marL="124079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General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injuries</a:t>
            </a:r>
            <a:endParaRPr sz="2400" dirty="0">
              <a:latin typeface="Calibri"/>
              <a:cs typeface="Calibri"/>
            </a:endParaRPr>
          </a:p>
          <a:p>
            <a:pPr marL="309880" indent="-297180">
              <a:lnSpc>
                <a:spcPct val="100000"/>
              </a:lnSpc>
              <a:buSzPct val="95833"/>
              <a:buAutoNum type="arabicPeriod" startAt="2"/>
              <a:tabLst>
                <a:tab pos="309880" algn="l"/>
              </a:tabLst>
            </a:pP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Systemic</a:t>
            </a:r>
            <a:endParaRPr sz="2400" dirty="0">
              <a:latin typeface="Calibri"/>
              <a:cs typeface="Calibri"/>
            </a:endParaRPr>
          </a:p>
          <a:p>
            <a:pPr marL="130937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All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organ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system</a:t>
            </a:r>
            <a:endParaRPr sz="2400" dirty="0">
              <a:latin typeface="Calibri"/>
              <a:cs typeface="Calibri"/>
            </a:endParaRPr>
          </a:p>
          <a:p>
            <a:pPr marL="235585" indent="-233679">
              <a:lnSpc>
                <a:spcPct val="100000"/>
              </a:lnSpc>
              <a:buSzPct val="95833"/>
              <a:buAutoNum type="arabicPeriod" startAt="3"/>
              <a:tabLst>
                <a:tab pos="235585" algn="l"/>
              </a:tabLst>
            </a:pP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Genital</a:t>
            </a:r>
            <a:endParaRPr sz="2400" dirty="0">
              <a:latin typeface="Calibri"/>
              <a:cs typeface="Calibri"/>
            </a:endParaRPr>
          </a:p>
          <a:p>
            <a:pPr marL="130937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Condition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genitalia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anal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canal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foreign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deposit</a:t>
            </a:r>
            <a:endParaRPr sz="2400" dirty="0">
              <a:latin typeface="Calibri"/>
              <a:cs typeface="Calibri"/>
            </a:endParaRPr>
          </a:p>
          <a:p>
            <a:pPr marL="309880" indent="-297180">
              <a:lnSpc>
                <a:spcPct val="100000"/>
              </a:lnSpc>
              <a:buSzPct val="95833"/>
              <a:buAutoNum type="arabicPeriod" startAt="4"/>
              <a:tabLst>
                <a:tab pos="309880" algn="l"/>
              </a:tabLst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Collection</a:t>
            </a:r>
            <a:r>
              <a:rPr sz="240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specimens</a:t>
            </a:r>
            <a:endParaRPr sz="2400" dirty="0">
              <a:latin typeface="Calibri"/>
              <a:cs typeface="Calibri"/>
            </a:endParaRPr>
          </a:p>
          <a:p>
            <a:pPr marL="1446530" marR="5664835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Clothes </a:t>
            </a:r>
            <a:r>
              <a:rPr sz="2400" spc="-20" dirty="0">
                <a:latin typeface="Calibri"/>
                <a:cs typeface="Calibri"/>
              </a:rPr>
              <a:t>Body </a:t>
            </a:r>
            <a:r>
              <a:rPr sz="2400" spc="-10" dirty="0">
                <a:latin typeface="Calibri"/>
                <a:cs typeface="Calibri"/>
              </a:rPr>
              <a:t>Genitallia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D0E6C7-11C8-CF39-825F-5E1B3EAA9DEA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2B1F3A-D747-AF78-B3E1-DEC2DD59C3F9}"/>
              </a:ext>
            </a:extLst>
          </p:cNvPr>
          <p:cNvSpPr/>
          <p:nvPr/>
        </p:nvSpPr>
        <p:spPr>
          <a:xfrm>
            <a:off x="6934200" y="21554"/>
            <a:ext cx="2209800" cy="31131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Vertical Integration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523517"/>
            <a:ext cx="7916545" cy="62598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u="sng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Examination</a:t>
            </a:r>
            <a:r>
              <a:rPr sz="2800" b="1" u="sng" spc="-4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of</a:t>
            </a:r>
            <a:r>
              <a:rPr sz="2800" b="1" u="sng" spc="-6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genitalia: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spc="-10" dirty="0">
                <a:latin typeface="Calibri"/>
                <a:cs typeface="Calibri"/>
              </a:rPr>
              <a:t>Appearance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genitalia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similar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those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:</a:t>
            </a:r>
            <a:endParaRPr sz="2800" dirty="0">
              <a:latin typeface="Calibri"/>
              <a:cs typeface="Calibri"/>
            </a:endParaRPr>
          </a:p>
          <a:p>
            <a:pPr marL="469900" marR="404495" indent="-457834">
              <a:lnSpc>
                <a:spcPct val="100000"/>
              </a:lnSpc>
              <a:spcBef>
                <a:spcPts val="675"/>
              </a:spcBef>
              <a:buClr>
                <a:srgbClr val="2CA1BE"/>
              </a:buClr>
              <a:buSzPct val="83928"/>
              <a:buAutoNum type="arabicPeriod"/>
              <a:tabLst>
                <a:tab pos="469900" algn="l"/>
              </a:tabLst>
            </a:pPr>
            <a:r>
              <a:rPr sz="2800" dirty="0">
                <a:latin typeface="Calibri"/>
                <a:cs typeface="Calibri"/>
              </a:rPr>
              <a:t>In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normal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delivery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findings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will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depend </a:t>
            </a:r>
            <a:r>
              <a:rPr sz="2800" dirty="0">
                <a:latin typeface="Calibri"/>
                <a:cs typeface="Calibri"/>
              </a:rPr>
              <a:t>upon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period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that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gestation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reached</a:t>
            </a:r>
            <a:endParaRPr sz="28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70"/>
              </a:spcBef>
              <a:buClr>
                <a:srgbClr val="2CA1BE"/>
              </a:buClr>
              <a:buSzPct val="83928"/>
              <a:buAutoNum type="arabicPeriod"/>
              <a:tabLst>
                <a:tab pos="469900" algn="l"/>
              </a:tabLst>
            </a:pPr>
            <a:r>
              <a:rPr sz="2800" dirty="0">
                <a:latin typeface="Calibri"/>
                <a:cs typeface="Calibri"/>
              </a:rPr>
              <a:t>Mode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abortion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practiced</a:t>
            </a:r>
            <a:endParaRPr sz="28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75"/>
              </a:spcBef>
              <a:buClr>
                <a:srgbClr val="2CA1BE"/>
              </a:buClr>
              <a:buSzPct val="83928"/>
              <a:buAutoNum type="arabicPeriod"/>
              <a:tabLst>
                <a:tab pos="469900" algn="l"/>
              </a:tabLst>
            </a:pPr>
            <a:r>
              <a:rPr sz="2800" dirty="0">
                <a:latin typeface="Calibri"/>
                <a:cs typeface="Calibri"/>
              </a:rPr>
              <a:t>Time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that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elapsed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since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abortion.</a:t>
            </a:r>
            <a:endParaRPr sz="2800" dirty="0">
              <a:latin typeface="Calibri"/>
              <a:cs typeface="Calibri"/>
            </a:endParaRPr>
          </a:p>
          <a:p>
            <a:pPr marL="469900" marR="206375" indent="-457834">
              <a:lnSpc>
                <a:spcPct val="100000"/>
              </a:lnSpc>
              <a:spcBef>
                <a:spcPts val="675"/>
              </a:spcBef>
              <a:buClr>
                <a:srgbClr val="2CA1BE"/>
              </a:buClr>
              <a:buSzPct val="83928"/>
              <a:buAutoNum type="arabicPeriod"/>
              <a:tabLst>
                <a:tab pos="469900" algn="l"/>
              </a:tabLst>
            </a:pPr>
            <a:r>
              <a:rPr sz="2800" dirty="0">
                <a:latin typeface="Calibri"/>
                <a:cs typeface="Calibri"/>
              </a:rPr>
              <a:t>In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case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drug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induced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abortion,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toxic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side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effects </a:t>
            </a:r>
            <a:r>
              <a:rPr sz="2800" dirty="0">
                <a:latin typeface="Calibri"/>
                <a:cs typeface="Calibri"/>
              </a:rPr>
              <a:t>are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evident.</a:t>
            </a:r>
            <a:endParaRPr sz="2800" dirty="0">
              <a:latin typeface="Calibri"/>
              <a:cs typeface="Calibri"/>
            </a:endParaRPr>
          </a:p>
          <a:p>
            <a:pPr marL="469900" marR="5080" indent="-457834">
              <a:lnSpc>
                <a:spcPct val="100000"/>
              </a:lnSpc>
              <a:spcBef>
                <a:spcPts val="670"/>
              </a:spcBef>
              <a:buClr>
                <a:srgbClr val="2CA1BE"/>
              </a:buClr>
              <a:buSzPct val="83928"/>
              <a:buAutoNum type="arabicPeriod"/>
              <a:tabLst>
                <a:tab pos="469900" algn="l"/>
              </a:tabLst>
            </a:pPr>
            <a:r>
              <a:rPr sz="2800" dirty="0">
                <a:latin typeface="Calibri"/>
                <a:cs typeface="Calibri"/>
              </a:rPr>
              <a:t>In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case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DNC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tooth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marks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produced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by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volsellum forceps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may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seen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cervix.</a:t>
            </a:r>
            <a:endParaRPr sz="2800" dirty="0">
              <a:latin typeface="Calibri"/>
              <a:cs typeface="Calibri"/>
            </a:endParaRPr>
          </a:p>
          <a:p>
            <a:pPr marL="469900" marR="586740" indent="-457834">
              <a:lnSpc>
                <a:spcPct val="100400"/>
              </a:lnSpc>
              <a:spcBef>
                <a:spcPts val="660"/>
              </a:spcBef>
              <a:buClr>
                <a:srgbClr val="2CA1BE"/>
              </a:buClr>
              <a:buSzPct val="83928"/>
              <a:buAutoNum type="arabicPeriod"/>
              <a:tabLst>
                <a:tab pos="469900" algn="l"/>
              </a:tabLst>
            </a:pPr>
            <a:r>
              <a:rPr sz="2800" dirty="0">
                <a:latin typeface="Calibri"/>
                <a:cs typeface="Calibri"/>
              </a:rPr>
              <a:t>In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case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criminal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abortion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patient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shows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sign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symptoms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generalized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septicemia</a:t>
            </a:r>
            <a:r>
              <a:rPr sz="2800" b="1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and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extreme</a:t>
            </a:r>
            <a:r>
              <a:rPr sz="2800" spc="-114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pallor.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A4CD61-52FC-A66E-44DD-1285CD74EE5F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558677-D59D-9FE7-5671-0387EE7E7D34}"/>
              </a:ext>
            </a:extLst>
          </p:cNvPr>
          <p:cNvSpPr/>
          <p:nvPr/>
        </p:nvSpPr>
        <p:spPr>
          <a:xfrm>
            <a:off x="6934200" y="21554"/>
            <a:ext cx="2209800" cy="31131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Vertical Integration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9013" y="935481"/>
            <a:ext cx="180340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500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500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006FC0"/>
                </a:solidFill>
                <a:latin typeface="Calibri"/>
                <a:cs typeface="Calibri"/>
              </a:rPr>
              <a:t>DEAD: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9013" y="1312896"/>
            <a:ext cx="7484745" cy="441515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325880">
              <a:lnSpc>
                <a:spcPct val="100000"/>
              </a:lnSpc>
              <a:spcBef>
                <a:spcPts val="575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pointers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criminal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abortion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are:</a:t>
            </a:r>
            <a:endParaRPr sz="20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71A276"/>
              </a:buClr>
              <a:buSzPct val="85000"/>
              <a:buAutoNum type="arabicPeriod"/>
              <a:tabLst>
                <a:tab pos="469265" algn="l"/>
              </a:tabLst>
            </a:pPr>
            <a:r>
              <a:rPr sz="2000" dirty="0">
                <a:latin typeface="Calibri"/>
                <a:cs typeface="Calibri"/>
              </a:rPr>
              <a:t>Sudden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death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pregnant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woman</a:t>
            </a:r>
            <a:endParaRPr sz="20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484"/>
              </a:spcBef>
              <a:buClr>
                <a:srgbClr val="71A276"/>
              </a:buClr>
              <a:buSzPct val="85000"/>
              <a:buAutoNum type="arabicPeriod"/>
              <a:tabLst>
                <a:tab pos="469265" algn="l"/>
              </a:tabLst>
            </a:pPr>
            <a:r>
              <a:rPr sz="2000" dirty="0">
                <a:latin typeface="Calibri"/>
                <a:cs typeface="Calibri"/>
              </a:rPr>
              <a:t>Disturbed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underclothing</a:t>
            </a:r>
            <a:endParaRPr sz="20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490"/>
              </a:spcBef>
              <a:buClr>
                <a:srgbClr val="71A276"/>
              </a:buClr>
              <a:buSzPct val="85000"/>
              <a:buAutoNum type="arabicPeriod"/>
              <a:tabLst>
                <a:tab pos="469265" algn="l"/>
              </a:tabLst>
            </a:pPr>
            <a:r>
              <a:rPr sz="2000" dirty="0">
                <a:latin typeface="Calibri"/>
                <a:cs typeface="Calibri"/>
              </a:rPr>
              <a:t>Presence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abortifacient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drugs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instruments</a:t>
            </a:r>
            <a:endParaRPr sz="20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470"/>
              </a:spcBef>
              <a:buClr>
                <a:srgbClr val="71A276"/>
              </a:buClr>
              <a:buSzPct val="85000"/>
              <a:buAutoNum type="arabicPeriod"/>
              <a:tabLst>
                <a:tab pos="469265" algn="l"/>
              </a:tabLst>
            </a:pPr>
            <a:r>
              <a:rPr sz="2000" dirty="0">
                <a:latin typeface="Calibri"/>
                <a:cs typeface="Calibri"/>
              </a:rPr>
              <a:t>Fluid,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soapy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hemorrhagic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discharge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vagina.</a:t>
            </a:r>
            <a:endParaRPr sz="20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490"/>
              </a:spcBef>
              <a:buClr>
                <a:srgbClr val="71A276"/>
              </a:buClr>
              <a:buSzPct val="85000"/>
              <a:buAutoNum type="arabicPeriod"/>
              <a:tabLst>
                <a:tab pos="469265" algn="l"/>
              </a:tabLst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case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air</a:t>
            </a:r>
            <a:r>
              <a:rPr sz="20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embolism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there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may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deep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cyanosis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congestion.</a:t>
            </a:r>
            <a:endParaRPr sz="2000" dirty="0">
              <a:latin typeface="Calibri"/>
              <a:cs typeface="Calibri"/>
            </a:endParaRPr>
          </a:p>
          <a:p>
            <a:pPr marL="525780" indent="-513080">
              <a:lnSpc>
                <a:spcPct val="100000"/>
              </a:lnSpc>
              <a:spcBef>
                <a:spcPts val="470"/>
              </a:spcBef>
              <a:buClr>
                <a:srgbClr val="71A276"/>
              </a:buClr>
              <a:buSzPct val="85000"/>
              <a:buAutoNum type="arabicPeriod"/>
              <a:tabLst>
                <a:tab pos="525780" algn="l"/>
              </a:tabLst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case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death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septicemia,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causative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organism:</a:t>
            </a:r>
            <a:endParaRPr sz="2000" dirty="0">
              <a:latin typeface="Calibri"/>
              <a:cs typeface="Calibri"/>
            </a:endParaRPr>
          </a:p>
          <a:p>
            <a:pPr marL="1238885" lvl="1" indent="-255904">
              <a:lnSpc>
                <a:spcPct val="100000"/>
              </a:lnSpc>
              <a:spcBef>
                <a:spcPts val="480"/>
              </a:spcBef>
              <a:buAutoNum type="alphaLcParenR"/>
              <a:tabLst>
                <a:tab pos="1238885" algn="l"/>
              </a:tabLst>
            </a:pPr>
            <a:r>
              <a:rPr sz="2000" dirty="0">
                <a:latin typeface="Calibri"/>
                <a:cs typeface="Calibri"/>
              </a:rPr>
              <a:t>Clostridium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welchii</a:t>
            </a:r>
            <a:endParaRPr sz="2000" dirty="0">
              <a:latin typeface="Calibri"/>
              <a:cs typeface="Calibri"/>
            </a:endParaRPr>
          </a:p>
          <a:p>
            <a:pPr marL="1251585" lvl="1" indent="-268605">
              <a:lnSpc>
                <a:spcPct val="100000"/>
              </a:lnSpc>
              <a:spcBef>
                <a:spcPts val="480"/>
              </a:spcBef>
              <a:buAutoNum type="alphaLcParenR"/>
              <a:tabLst>
                <a:tab pos="1251585" algn="l"/>
              </a:tabLst>
            </a:pPr>
            <a:r>
              <a:rPr sz="2000" dirty="0">
                <a:latin typeface="Calibri"/>
                <a:cs typeface="Calibri"/>
              </a:rPr>
              <a:t>Anaerobic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streptococci</a:t>
            </a:r>
            <a:endParaRPr sz="2000" dirty="0">
              <a:latin typeface="Calibri"/>
              <a:cs typeface="Calibri"/>
            </a:endParaRPr>
          </a:p>
          <a:p>
            <a:pPr marL="1224915" lvl="1" indent="-241935">
              <a:lnSpc>
                <a:spcPct val="100000"/>
              </a:lnSpc>
              <a:spcBef>
                <a:spcPts val="480"/>
              </a:spcBef>
              <a:buAutoNum type="alphaLcParenR"/>
              <a:tabLst>
                <a:tab pos="1224915" algn="l"/>
              </a:tabLst>
            </a:pPr>
            <a:r>
              <a:rPr sz="2000" dirty="0">
                <a:latin typeface="Calibri"/>
                <a:cs typeface="Calibri"/>
              </a:rPr>
              <a:t>E.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coli</a:t>
            </a:r>
            <a:endParaRPr sz="2000" dirty="0">
              <a:latin typeface="Calibri"/>
              <a:cs typeface="Calibri"/>
            </a:endParaRPr>
          </a:p>
          <a:p>
            <a:pPr marL="1250315" lvl="1" indent="-267335">
              <a:lnSpc>
                <a:spcPct val="100000"/>
              </a:lnSpc>
              <a:spcBef>
                <a:spcPts val="480"/>
              </a:spcBef>
              <a:buAutoNum type="alphaLcParenR"/>
              <a:tabLst>
                <a:tab pos="1250315" algn="l"/>
              </a:tabLst>
            </a:pPr>
            <a:r>
              <a:rPr sz="2000" spc="-10" dirty="0">
                <a:latin typeface="Calibri"/>
                <a:cs typeface="Calibri"/>
              </a:rPr>
              <a:t>Staphylococcus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pyogenes</a:t>
            </a:r>
            <a:endParaRPr sz="2000" dirty="0">
              <a:latin typeface="Calibri"/>
              <a:cs typeface="Calibri"/>
            </a:endParaRPr>
          </a:p>
          <a:p>
            <a:pPr marL="1242695" lvl="1" indent="-259715">
              <a:lnSpc>
                <a:spcPct val="100000"/>
              </a:lnSpc>
              <a:spcBef>
                <a:spcPts val="480"/>
              </a:spcBef>
              <a:buAutoNum type="alphaLcParenR"/>
              <a:tabLst>
                <a:tab pos="1242695" algn="l"/>
              </a:tabLst>
            </a:pPr>
            <a:r>
              <a:rPr sz="2000" spc="-10" dirty="0">
                <a:latin typeface="Calibri"/>
                <a:cs typeface="Calibri"/>
              </a:rPr>
              <a:t>Streptococcus pyogenes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4DAC52-3816-274A-C490-5BE78DC3624F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560C01-8010-2F80-815D-FB3428C1D88F}"/>
              </a:ext>
            </a:extLst>
          </p:cNvPr>
          <p:cNvSpPr/>
          <p:nvPr/>
        </p:nvSpPr>
        <p:spPr>
          <a:xfrm>
            <a:off x="6934200" y="21554"/>
            <a:ext cx="2209800" cy="31131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Vertical Integration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0540" y="751078"/>
            <a:ext cx="8181975" cy="5317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0979" marR="232410" indent="-183515">
              <a:lnSpc>
                <a:spcPct val="100000"/>
              </a:lnSpc>
              <a:spcBef>
                <a:spcPts val="95"/>
              </a:spcBef>
              <a:buClr>
                <a:srgbClr val="71A276"/>
              </a:buClr>
              <a:buSzPct val="80357"/>
              <a:buFont typeface="Wingdings"/>
              <a:buChar char=""/>
              <a:tabLst>
                <a:tab pos="220979" algn="l"/>
                <a:tab pos="276860" algn="l"/>
              </a:tabLst>
            </a:pPr>
            <a:r>
              <a:rPr sz="2800" dirty="0">
                <a:latin typeface="Calibri"/>
                <a:cs typeface="Calibri"/>
              </a:rPr>
              <a:t>	In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case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clostridial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infections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serosal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surface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uterus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brownish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 marL="220979" marR="1182370" indent="-184150">
              <a:lnSpc>
                <a:spcPct val="100000"/>
              </a:lnSpc>
              <a:spcBef>
                <a:spcPts val="670"/>
              </a:spcBef>
              <a:buClr>
                <a:srgbClr val="71A276"/>
              </a:buClr>
              <a:buSzPct val="80357"/>
              <a:buFont typeface="Wingdings"/>
              <a:buChar char=""/>
              <a:tabLst>
                <a:tab pos="220979" algn="l"/>
                <a:tab pos="276225" algn="l"/>
              </a:tabLst>
            </a:pPr>
            <a:r>
              <a:rPr sz="2800" dirty="0">
                <a:latin typeface="Calibri"/>
                <a:cs typeface="Calibri"/>
              </a:rPr>
              <a:t>	Clostridium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perfringens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may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cause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fulminating </a:t>
            </a:r>
            <a:r>
              <a:rPr sz="2800" dirty="0">
                <a:latin typeface="Calibri"/>
                <a:cs typeface="Calibri"/>
              </a:rPr>
              <a:t>septicemia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within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18-</a:t>
            </a:r>
            <a:r>
              <a:rPr sz="2800" spc="-10" dirty="0">
                <a:latin typeface="Calibri"/>
                <a:cs typeface="Calibri"/>
              </a:rPr>
              <a:t>24hrs.</a:t>
            </a:r>
            <a:endParaRPr sz="2800" dirty="0">
              <a:latin typeface="Calibri"/>
              <a:cs typeface="Calibri"/>
            </a:endParaRPr>
          </a:p>
          <a:p>
            <a:pPr marL="147320">
              <a:lnSpc>
                <a:spcPct val="100000"/>
              </a:lnSpc>
              <a:spcBef>
                <a:spcPts val="675"/>
              </a:spcBef>
            </a:pPr>
            <a:r>
              <a:rPr sz="2800" b="1" u="sng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Weight</a:t>
            </a:r>
            <a:r>
              <a:rPr sz="2800" b="1" u="sng" spc="-5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And</a:t>
            </a:r>
            <a:r>
              <a:rPr sz="2800" b="1" u="sng" spc="-7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Size</a:t>
            </a:r>
            <a:r>
              <a:rPr sz="2800" b="1" u="sng" spc="-7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Of</a:t>
            </a:r>
            <a:r>
              <a:rPr sz="2800" b="1" u="sng" spc="-7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The</a:t>
            </a:r>
            <a:r>
              <a:rPr sz="2800" b="1" u="sng" spc="-6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Uterus</a:t>
            </a:r>
            <a:r>
              <a:rPr sz="2800" b="1" spc="-10" dirty="0">
                <a:solidFill>
                  <a:srgbClr val="00AF50"/>
                </a:solidFill>
                <a:latin typeface="Calibri"/>
                <a:cs typeface="Calibri"/>
              </a:rPr>
              <a:t>:</a:t>
            </a:r>
            <a:endParaRPr sz="2800" dirty="0">
              <a:latin typeface="Calibri"/>
              <a:cs typeface="Calibri"/>
            </a:endParaRPr>
          </a:p>
          <a:p>
            <a:pPr marL="220345" indent="-182245">
              <a:lnSpc>
                <a:spcPct val="100000"/>
              </a:lnSpc>
              <a:spcBef>
                <a:spcPts val="675"/>
              </a:spcBef>
              <a:buClr>
                <a:srgbClr val="71A276"/>
              </a:buClr>
              <a:buSzPct val="83928"/>
              <a:buFont typeface="Arial MT"/>
              <a:buChar char="•"/>
              <a:tabLst>
                <a:tab pos="220345" algn="l"/>
              </a:tabLst>
            </a:pPr>
            <a:r>
              <a:rPr sz="2800" dirty="0">
                <a:latin typeface="Calibri"/>
                <a:cs typeface="Calibri"/>
              </a:rPr>
              <a:t>It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advisable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weigh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uterus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measure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its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size.</a:t>
            </a:r>
            <a:endParaRPr sz="2800" dirty="0">
              <a:latin typeface="Calibri"/>
              <a:cs typeface="Calibri"/>
            </a:endParaRPr>
          </a:p>
          <a:p>
            <a:pPr marL="220345" indent="-182245">
              <a:lnSpc>
                <a:spcPct val="100000"/>
              </a:lnSpc>
              <a:spcBef>
                <a:spcPts val="670"/>
              </a:spcBef>
              <a:buClr>
                <a:srgbClr val="71A276"/>
              </a:buClr>
              <a:buSzPct val="83928"/>
              <a:buFont typeface="Arial MT"/>
              <a:buChar char="•"/>
              <a:tabLst>
                <a:tab pos="220345" algn="l"/>
              </a:tabLst>
            </a:pPr>
            <a:r>
              <a:rPr sz="2800" dirty="0">
                <a:latin typeface="Calibri"/>
                <a:cs typeface="Calibri"/>
              </a:rPr>
              <a:t>Non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pregnant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uterus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weighs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about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40gms.</a:t>
            </a:r>
            <a:endParaRPr sz="2800" dirty="0">
              <a:latin typeface="Calibri"/>
              <a:cs typeface="Calibri"/>
            </a:endParaRPr>
          </a:p>
          <a:p>
            <a:pPr marL="220345" indent="-182245">
              <a:lnSpc>
                <a:spcPct val="100000"/>
              </a:lnSpc>
              <a:spcBef>
                <a:spcPts val="675"/>
              </a:spcBef>
              <a:buClr>
                <a:srgbClr val="71A276"/>
              </a:buClr>
              <a:buSzPct val="83928"/>
              <a:buFont typeface="Arial MT"/>
              <a:buChar char="•"/>
              <a:tabLst>
                <a:tab pos="220345" algn="l"/>
              </a:tabLst>
            </a:pPr>
            <a:r>
              <a:rPr sz="2800" dirty="0">
                <a:latin typeface="Calibri"/>
                <a:cs typeface="Calibri"/>
              </a:rPr>
              <a:t>The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parous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uterus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weighs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about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100gms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,7.5cms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long</a:t>
            </a:r>
            <a:endParaRPr sz="2800" dirty="0">
              <a:latin typeface="Calibri"/>
              <a:cs typeface="Calibri"/>
            </a:endParaRPr>
          </a:p>
          <a:p>
            <a:pPr marL="220979" marR="457834" indent="-182880">
              <a:lnSpc>
                <a:spcPct val="100000"/>
              </a:lnSpc>
              <a:spcBef>
                <a:spcPts val="670"/>
              </a:spcBef>
              <a:buClr>
                <a:srgbClr val="71A276"/>
              </a:buClr>
              <a:buSzPct val="83928"/>
              <a:buFont typeface="Arial MT"/>
              <a:buChar char="•"/>
              <a:tabLst>
                <a:tab pos="220979" algn="l"/>
              </a:tabLst>
            </a:pPr>
            <a:r>
              <a:rPr sz="2800" dirty="0">
                <a:latin typeface="Calibri"/>
                <a:cs typeface="Calibri"/>
              </a:rPr>
              <a:t>The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length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approximately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10cms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end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3rd </a:t>
            </a:r>
            <a:r>
              <a:rPr sz="2800" spc="-10" dirty="0">
                <a:latin typeface="Calibri"/>
                <a:cs typeface="Calibri"/>
              </a:rPr>
              <a:t>month.</a:t>
            </a:r>
            <a:endParaRPr sz="2800" dirty="0">
              <a:latin typeface="Calibri"/>
              <a:cs typeface="Calibri"/>
            </a:endParaRPr>
          </a:p>
          <a:p>
            <a:pPr marL="220345" indent="-182245">
              <a:lnSpc>
                <a:spcPct val="100000"/>
              </a:lnSpc>
              <a:spcBef>
                <a:spcPts val="675"/>
              </a:spcBef>
              <a:buClr>
                <a:srgbClr val="71A276"/>
              </a:buClr>
              <a:buSzPct val="83928"/>
              <a:buFont typeface="Arial MT"/>
              <a:buChar char="•"/>
              <a:tabLst>
                <a:tab pos="220345" algn="l"/>
                <a:tab pos="2693035" algn="l"/>
              </a:tabLst>
            </a:pPr>
            <a:r>
              <a:rPr sz="2800" dirty="0">
                <a:latin typeface="Calibri"/>
                <a:cs typeface="Calibri"/>
              </a:rPr>
              <a:t>16cms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end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of</a:t>
            </a:r>
            <a:r>
              <a:rPr sz="2800" dirty="0">
                <a:latin typeface="Calibri"/>
                <a:cs typeface="Calibri"/>
              </a:rPr>
              <a:t>	6</a:t>
            </a:r>
            <a:r>
              <a:rPr sz="2775" baseline="25525" dirty="0">
                <a:latin typeface="Calibri"/>
                <a:cs typeface="Calibri"/>
              </a:rPr>
              <a:t>th</a:t>
            </a:r>
            <a:r>
              <a:rPr sz="2775" spc="225" baseline="255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month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27cms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term.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34E05D-2E5B-4FB5-CE84-EEB24254BB32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17D16D-AF53-027D-A558-F03AE1484743}"/>
              </a:ext>
            </a:extLst>
          </p:cNvPr>
          <p:cNvSpPr/>
          <p:nvPr/>
        </p:nvSpPr>
        <p:spPr>
          <a:xfrm>
            <a:off x="6934200" y="21554"/>
            <a:ext cx="2209800" cy="31131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Vertical Integration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1200" y="653542"/>
            <a:ext cx="53936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sng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Examination</a:t>
            </a:r>
            <a:r>
              <a:rPr sz="2800" u="sng" spc="-6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800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of</a:t>
            </a:r>
            <a:r>
              <a:rPr sz="2800" u="sng" spc="-7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800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the</a:t>
            </a:r>
            <a:r>
              <a:rPr sz="2800" u="sng" spc="-6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800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aborted</a:t>
            </a:r>
            <a:r>
              <a:rPr sz="2800" u="sng" spc="-5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sz="2800" u="sng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material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1472" y="1119885"/>
            <a:ext cx="7904480" cy="47815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94945" marR="103505" indent="-182880">
              <a:lnSpc>
                <a:spcPts val="2590"/>
              </a:lnSpc>
              <a:spcBef>
                <a:spcPts val="425"/>
              </a:spcBef>
              <a:buClr>
                <a:srgbClr val="71A276"/>
              </a:buClr>
              <a:buSzPct val="83333"/>
              <a:buFont typeface="Wingdings"/>
              <a:buChar char=""/>
              <a:tabLst>
                <a:tab pos="194945" algn="l"/>
                <a:tab pos="285750" algn="l"/>
                <a:tab pos="1250315" algn="l"/>
                <a:tab pos="2452370" algn="l"/>
                <a:tab pos="3977004" algn="l"/>
              </a:tabLst>
            </a:pPr>
            <a:r>
              <a:rPr sz="2400" spc="-10" dirty="0">
                <a:latin typeface="Calibri"/>
                <a:cs typeface="Calibri"/>
              </a:rPr>
              <a:t>	During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abortion</a:t>
            </a:r>
            <a:r>
              <a:rPr sz="2400" dirty="0">
                <a:latin typeface="Calibri"/>
                <a:cs typeface="Calibri"/>
              </a:rPr>
              <a:t>	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whole</a:t>
            </a:r>
            <a:r>
              <a:rPr sz="2400" dirty="0">
                <a:latin typeface="Calibri"/>
                <a:cs typeface="Calibri"/>
              </a:rPr>
              <a:t>	embryo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(in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early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pregnancy)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or </a:t>
            </a:r>
            <a:r>
              <a:rPr sz="2400" dirty="0">
                <a:latin typeface="Calibri"/>
                <a:cs typeface="Calibri"/>
              </a:rPr>
              <a:t>portions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expelled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from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uterus.</a:t>
            </a:r>
            <a:endParaRPr sz="2400" dirty="0">
              <a:latin typeface="Calibri"/>
              <a:cs typeface="Calibri"/>
            </a:endParaRPr>
          </a:p>
          <a:p>
            <a:pPr marL="217804" indent="-213995">
              <a:lnSpc>
                <a:spcPts val="2740"/>
              </a:lnSpc>
              <a:spcBef>
                <a:spcPts val="254"/>
              </a:spcBef>
              <a:buClr>
                <a:srgbClr val="71A276"/>
              </a:buClr>
              <a:buSzPct val="83333"/>
              <a:buFont typeface="Wingdings"/>
              <a:buChar char=""/>
              <a:tabLst>
                <a:tab pos="217804" algn="l"/>
              </a:tabLst>
            </a:pPr>
            <a:r>
              <a:rPr sz="2400" dirty="0">
                <a:latin typeface="Calibri"/>
                <a:cs typeface="Calibri"/>
              </a:rPr>
              <a:t>Any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material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found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uterus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expelled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from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it</a:t>
            </a:r>
            <a:endParaRPr sz="2400" dirty="0">
              <a:latin typeface="Calibri"/>
              <a:cs typeface="Calibri"/>
            </a:endParaRPr>
          </a:p>
          <a:p>
            <a:pPr marL="194945">
              <a:lnSpc>
                <a:spcPts val="2740"/>
              </a:lnSpc>
            </a:pPr>
            <a:r>
              <a:rPr sz="2400" dirty="0">
                <a:latin typeface="Calibri"/>
                <a:cs typeface="Calibri"/>
              </a:rPr>
              <a:t>should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undergo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naked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eye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microscopic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examination.</a:t>
            </a:r>
            <a:endParaRPr sz="2400" dirty="0">
              <a:latin typeface="Calibri"/>
              <a:cs typeface="Calibri"/>
            </a:endParaRPr>
          </a:p>
          <a:p>
            <a:pPr marL="194945" marR="5080" indent="-192405">
              <a:lnSpc>
                <a:spcPts val="2590"/>
              </a:lnSpc>
              <a:spcBef>
                <a:spcPts val="615"/>
              </a:spcBef>
              <a:buClr>
                <a:srgbClr val="71A276"/>
              </a:buClr>
              <a:buSzPct val="83333"/>
              <a:buFont typeface="Wingdings"/>
              <a:buChar char=""/>
              <a:tabLst>
                <a:tab pos="194945" algn="l"/>
                <a:tab pos="217170" algn="l"/>
              </a:tabLst>
            </a:pPr>
            <a:r>
              <a:rPr sz="2400" dirty="0">
                <a:latin typeface="Calibri"/>
                <a:cs typeface="Calibri"/>
              </a:rPr>
              <a:t>	If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foetus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passed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during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abortion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dimensions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should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noted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approximate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age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estimated.</a:t>
            </a:r>
            <a:endParaRPr sz="2400" dirty="0">
              <a:latin typeface="Calibri"/>
              <a:cs typeface="Calibri"/>
            </a:endParaRPr>
          </a:p>
          <a:p>
            <a:pPr marL="194945" marR="34290" indent="-191770">
              <a:lnSpc>
                <a:spcPct val="90000"/>
              </a:lnSpc>
              <a:spcBef>
                <a:spcPts val="540"/>
              </a:spcBef>
              <a:buClr>
                <a:srgbClr val="71A276"/>
              </a:buClr>
              <a:buSzPct val="83333"/>
              <a:buFont typeface="Wingdings"/>
              <a:buChar char=""/>
              <a:tabLst>
                <a:tab pos="194945" algn="l"/>
                <a:tab pos="217170" algn="l"/>
                <a:tab pos="2715260" algn="l"/>
                <a:tab pos="3358515" algn="l"/>
              </a:tabLst>
            </a:pP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	HESS’S</a:t>
            </a:r>
            <a:r>
              <a:rPr sz="2400" b="1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RULE</a:t>
            </a:r>
            <a:r>
              <a:rPr sz="2400" b="1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states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20" dirty="0">
                <a:latin typeface="Calibri"/>
                <a:cs typeface="Calibri"/>
              </a:rPr>
              <a:t>that</a:t>
            </a:r>
            <a:r>
              <a:rPr sz="2400" dirty="0">
                <a:latin typeface="Calibri"/>
                <a:cs typeface="Calibri"/>
              </a:rPr>
              <a:t>	“the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square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root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length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 </a:t>
            </a:r>
            <a:r>
              <a:rPr sz="2400" dirty="0">
                <a:latin typeface="Calibri"/>
                <a:cs typeface="Calibri"/>
              </a:rPr>
              <a:t>foetus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cms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gives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approximate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age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foetus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in </a:t>
            </a:r>
            <a:r>
              <a:rPr sz="2400" dirty="0">
                <a:latin typeface="Calibri"/>
                <a:cs typeface="Calibri"/>
              </a:rPr>
              <a:t>months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first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5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months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.e.g.</a:t>
            </a:r>
            <a:endParaRPr sz="2400" dirty="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285"/>
              </a:spcBef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Age</a:t>
            </a:r>
            <a:r>
              <a:rPr sz="24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foetus</a:t>
            </a:r>
            <a:r>
              <a:rPr sz="24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4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9</a:t>
            </a:r>
            <a:r>
              <a:rPr sz="24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cms</a:t>
            </a:r>
            <a:r>
              <a:rPr sz="24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r>
              <a:rPr sz="24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months.</a:t>
            </a:r>
            <a:endParaRPr sz="2400" dirty="0">
              <a:latin typeface="Calibri"/>
              <a:cs typeface="Calibri"/>
            </a:endParaRPr>
          </a:p>
          <a:p>
            <a:pPr marL="194945" marR="229235" indent="-192405">
              <a:lnSpc>
                <a:spcPts val="2600"/>
              </a:lnSpc>
              <a:spcBef>
                <a:spcPts val="610"/>
              </a:spcBef>
              <a:buClr>
                <a:srgbClr val="71A276"/>
              </a:buClr>
              <a:buSzPct val="83333"/>
              <a:buFont typeface="Wingdings"/>
              <a:buChar char=""/>
              <a:tabLst>
                <a:tab pos="194945" algn="l"/>
                <a:tab pos="217170" algn="l"/>
              </a:tabLst>
            </a:pPr>
            <a:r>
              <a:rPr sz="2400" spc="-10" dirty="0">
                <a:latin typeface="Calibri"/>
                <a:cs typeface="Calibri"/>
              </a:rPr>
              <a:t>	However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after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5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months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length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cms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divided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5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gives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age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months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 marL="940435">
              <a:lnSpc>
                <a:spcPct val="100000"/>
              </a:lnSpc>
              <a:spcBef>
                <a:spcPts val="244"/>
              </a:spcBef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Age</a:t>
            </a:r>
            <a:r>
              <a:rPr sz="24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4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30cms</a:t>
            </a:r>
            <a:r>
              <a:rPr sz="24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foetus</a:t>
            </a:r>
            <a:r>
              <a:rPr sz="24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sz="24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6</a:t>
            </a:r>
            <a:r>
              <a:rPr sz="24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months.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798CB5-64E3-D650-784B-434484DE4122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9A0E16-BC66-ED96-CBD3-B837B1F2D07E}"/>
              </a:ext>
            </a:extLst>
          </p:cNvPr>
          <p:cNvSpPr/>
          <p:nvPr/>
        </p:nvSpPr>
        <p:spPr>
          <a:xfrm>
            <a:off x="6934200" y="21554"/>
            <a:ext cx="2209800" cy="31131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Vertical Integration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97737"/>
            <a:ext cx="22256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85" dirty="0"/>
              <a:t>Research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32229"/>
            <a:ext cx="7762875" cy="4150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0375" indent="-447675">
              <a:lnSpc>
                <a:spcPct val="100000"/>
              </a:lnSpc>
              <a:spcBef>
                <a:spcPts val="95"/>
              </a:spcBef>
              <a:buClr>
                <a:srgbClr val="71A276"/>
              </a:buClr>
              <a:buSzPct val="84090"/>
              <a:buFont typeface="Wingdings"/>
              <a:buChar char=""/>
              <a:tabLst>
                <a:tab pos="460375" algn="l"/>
              </a:tabLst>
            </a:pPr>
            <a:r>
              <a:rPr sz="2200" spc="-10" dirty="0">
                <a:latin typeface="Arial MT"/>
                <a:cs typeface="Arial MT"/>
              </a:rPr>
              <a:t>https</a:t>
            </a:r>
            <a:r>
              <a:rPr sz="2200" spc="-10" dirty="0">
                <a:latin typeface="Arial MT"/>
                <a:cs typeface="Arial MT"/>
                <a:hlinkClick r:id="rId2"/>
              </a:rPr>
              <a:t>://www.ncbi.nlm.nih.gov/pmc/articles/PMC7728127/</a:t>
            </a:r>
            <a:endParaRPr sz="2200">
              <a:latin typeface="Arial MT"/>
              <a:cs typeface="Arial MT"/>
            </a:endParaRPr>
          </a:p>
          <a:p>
            <a:pPr marL="460375" indent="-447675">
              <a:lnSpc>
                <a:spcPct val="100000"/>
              </a:lnSpc>
              <a:spcBef>
                <a:spcPts val="1855"/>
              </a:spcBef>
              <a:buClr>
                <a:srgbClr val="71A276"/>
              </a:buClr>
              <a:buSzPct val="84090"/>
              <a:buFont typeface="Wingdings"/>
              <a:buChar char=""/>
              <a:tabLst>
                <a:tab pos="460375" algn="l"/>
              </a:tabLst>
            </a:pPr>
            <a:r>
              <a:rPr sz="2200" u="sng" spc="-25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3"/>
              </a:rPr>
              <a:t>https://www.gale.com/open-</a:t>
            </a:r>
            <a:r>
              <a:rPr sz="22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3"/>
              </a:rPr>
              <a:t>access/abortion</a:t>
            </a:r>
            <a:endParaRPr sz="2200">
              <a:latin typeface="Arial MT"/>
              <a:cs typeface="Arial MT"/>
            </a:endParaRPr>
          </a:p>
          <a:p>
            <a:pPr marL="461009" marR="5080" indent="-448945">
              <a:lnSpc>
                <a:spcPct val="150000"/>
              </a:lnSpc>
              <a:spcBef>
                <a:spcPts val="525"/>
              </a:spcBef>
              <a:buClr>
                <a:srgbClr val="71A276"/>
              </a:buClr>
              <a:buSzPct val="84090"/>
              <a:buFont typeface="Wingdings"/>
              <a:buChar char=""/>
              <a:tabLst>
                <a:tab pos="461009" algn="l"/>
              </a:tabLst>
            </a:pPr>
            <a:r>
              <a:rPr sz="2200" u="sng" spc="-2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4"/>
              </a:rPr>
              <a:t>https://www.cureus.com/articles/146123-the-effects-</a:t>
            </a:r>
            <a:r>
              <a:rPr sz="2200" u="sng" spc="-25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4"/>
              </a:rPr>
              <a:t>of-</a:t>
            </a:r>
            <a:r>
              <a:rPr sz="2200" spc="-25" dirty="0">
                <a:solidFill>
                  <a:srgbClr val="DB5252"/>
                </a:solidFill>
                <a:latin typeface="Arial MT"/>
                <a:cs typeface="Arial MT"/>
                <a:hlinkClick r:id="rId4"/>
              </a:rPr>
              <a:t> </a:t>
            </a:r>
            <a:r>
              <a:rPr sz="2200" u="sng" spc="-2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4"/>
              </a:rPr>
              <a:t>abortion-</a:t>
            </a:r>
            <a:r>
              <a:rPr sz="22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4"/>
              </a:rPr>
              <a:t>decision-</a:t>
            </a:r>
            <a:r>
              <a:rPr sz="2200" u="sng" spc="-2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4"/>
              </a:rPr>
              <a:t>rightness-and-</a:t>
            </a:r>
            <a:r>
              <a:rPr sz="22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4"/>
              </a:rPr>
              <a:t>decision-</a:t>
            </a:r>
            <a:r>
              <a:rPr sz="2200" u="sng" spc="-2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4"/>
              </a:rPr>
              <a:t>type-on-</a:t>
            </a:r>
            <a:r>
              <a:rPr sz="22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4"/>
              </a:rPr>
              <a:t>womens-</a:t>
            </a:r>
            <a:r>
              <a:rPr sz="2200" spc="-10" dirty="0">
                <a:solidFill>
                  <a:srgbClr val="DB5252"/>
                </a:solidFill>
                <a:latin typeface="Arial MT"/>
                <a:cs typeface="Arial MT"/>
                <a:hlinkClick r:id="rId4"/>
              </a:rPr>
              <a:t> </a:t>
            </a:r>
            <a:r>
              <a:rPr sz="22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4"/>
              </a:rPr>
              <a:t>satisfaction-</a:t>
            </a:r>
            <a:r>
              <a:rPr sz="2200" u="sng" spc="-2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4"/>
              </a:rPr>
              <a:t>and-mental-</a:t>
            </a:r>
            <a:r>
              <a:rPr sz="22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4"/>
              </a:rPr>
              <a:t>health</a:t>
            </a:r>
            <a:endParaRPr sz="2200">
              <a:latin typeface="Arial MT"/>
              <a:cs typeface="Arial MT"/>
            </a:endParaRPr>
          </a:p>
          <a:p>
            <a:pPr marL="460375" indent="-447675">
              <a:lnSpc>
                <a:spcPct val="100000"/>
              </a:lnSpc>
              <a:spcBef>
                <a:spcPts val="1850"/>
              </a:spcBef>
              <a:buClr>
                <a:srgbClr val="71A276"/>
              </a:buClr>
              <a:buSzPct val="84090"/>
              <a:buFont typeface="Wingdings"/>
              <a:buChar char=""/>
              <a:tabLst>
                <a:tab pos="460375" algn="l"/>
              </a:tabLst>
            </a:pPr>
            <a:r>
              <a:rPr sz="22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5"/>
              </a:rPr>
              <a:t>https://www.hsph.harvard.edu/hhrjournal/wp-</a:t>
            </a:r>
            <a:endParaRPr sz="2200">
              <a:latin typeface="Arial MT"/>
              <a:cs typeface="Arial MT"/>
            </a:endParaRPr>
          </a:p>
          <a:p>
            <a:pPr marL="461009">
              <a:lnSpc>
                <a:spcPct val="100000"/>
              </a:lnSpc>
              <a:spcBef>
                <a:spcPts val="1320"/>
              </a:spcBef>
            </a:pPr>
            <a:r>
              <a:rPr sz="2200" u="sng" spc="-2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5"/>
              </a:rPr>
              <a:t>content/uploads/sites/2469/2014/04/10-</a:t>
            </a:r>
            <a:r>
              <a:rPr sz="22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5"/>
              </a:rPr>
              <a:t>Fried.pdf</a:t>
            </a:r>
            <a:endParaRPr sz="2200">
              <a:latin typeface="Arial MT"/>
              <a:cs typeface="Arial MT"/>
            </a:endParaRPr>
          </a:p>
          <a:p>
            <a:pPr marL="460375" indent="-447675">
              <a:lnSpc>
                <a:spcPct val="100000"/>
              </a:lnSpc>
              <a:spcBef>
                <a:spcPts val="1850"/>
              </a:spcBef>
              <a:buClr>
                <a:srgbClr val="71A276"/>
              </a:buClr>
              <a:buSzPct val="84090"/>
              <a:buFont typeface="Wingdings"/>
              <a:buChar char=""/>
              <a:tabLst>
                <a:tab pos="460375" algn="l"/>
              </a:tabLst>
            </a:pPr>
            <a:r>
              <a:rPr sz="2200" spc="-25" dirty="0">
                <a:latin typeface="Arial MT"/>
                <a:cs typeface="Arial MT"/>
              </a:rPr>
              <a:t>https:</a:t>
            </a:r>
            <a:r>
              <a:rPr sz="2200" spc="-25" dirty="0">
                <a:latin typeface="Arial MT"/>
                <a:cs typeface="Arial MT"/>
                <a:hlinkClick r:id="rId6"/>
              </a:rPr>
              <a:t>//www.who.int/news-</a:t>
            </a:r>
            <a:r>
              <a:rPr sz="2200" spc="-20" dirty="0">
                <a:latin typeface="Arial MT"/>
                <a:cs typeface="Arial MT"/>
                <a:hlinkClick r:id="rId6"/>
              </a:rPr>
              <a:t>room/fact-</a:t>
            </a:r>
            <a:r>
              <a:rPr sz="2200" spc="-10" dirty="0">
                <a:latin typeface="Arial MT"/>
                <a:cs typeface="Arial MT"/>
                <a:hlinkClick r:id="rId6"/>
              </a:rPr>
              <a:t>sheets/detail/abortion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519DAA-519A-9F58-3046-A95E41D63C1F}"/>
              </a:ext>
            </a:extLst>
          </p:cNvPr>
          <p:cNvSpPr/>
          <p:nvPr/>
        </p:nvSpPr>
        <p:spPr>
          <a:xfrm>
            <a:off x="7924800" y="21554"/>
            <a:ext cx="1219200" cy="28324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pc="-85" dirty="0"/>
              <a:t>Research</a:t>
            </a:r>
            <a:endParaRPr lang="en-US" sz="20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97737"/>
            <a:ext cx="41998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4" dirty="0"/>
              <a:t>Biomedical </a:t>
            </a:r>
            <a:r>
              <a:rPr spc="-50" dirty="0"/>
              <a:t>Ethics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8056245" cy="426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859155" indent="-182880">
              <a:lnSpc>
                <a:spcPct val="100000"/>
              </a:lnSpc>
              <a:spcBef>
                <a:spcPts val="100"/>
              </a:spcBef>
              <a:buClr>
                <a:srgbClr val="71A276"/>
              </a:buClr>
              <a:buSzPct val="85416"/>
              <a:buChar char="•"/>
              <a:tabLst>
                <a:tab pos="194945" algn="l"/>
              </a:tabLst>
            </a:pPr>
            <a:r>
              <a:rPr sz="2400" dirty="0">
                <a:latin typeface="Arial MT"/>
                <a:cs typeface="Arial MT"/>
              </a:rPr>
              <a:t>There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are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four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main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principles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ethics:</a:t>
            </a:r>
            <a:r>
              <a:rPr sz="2400" spc="-140" dirty="0">
                <a:latin typeface="Arial MT"/>
                <a:cs typeface="Arial MT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Arial"/>
                <a:cs typeface="Arial"/>
              </a:rPr>
              <a:t>Autonomy,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Beneficence,</a:t>
            </a:r>
            <a:r>
              <a:rPr sz="2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Arial"/>
                <a:cs typeface="Arial"/>
              </a:rPr>
              <a:t>Justice,</a:t>
            </a:r>
            <a:r>
              <a:rPr sz="2400" b="1" spc="-1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And</a:t>
            </a:r>
            <a:r>
              <a:rPr sz="24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C00000"/>
                </a:solidFill>
                <a:latin typeface="Arial"/>
                <a:cs typeface="Arial"/>
              </a:rPr>
              <a:t>Non-</a:t>
            </a:r>
            <a:r>
              <a:rPr sz="2400" b="1" spc="-10" dirty="0">
                <a:solidFill>
                  <a:srgbClr val="C00000"/>
                </a:solidFill>
                <a:latin typeface="Arial"/>
                <a:cs typeface="Arial"/>
              </a:rPr>
              <a:t>maleficence.</a:t>
            </a:r>
            <a:endParaRPr sz="2400">
              <a:latin typeface="Arial"/>
              <a:cs typeface="Arial"/>
            </a:endParaRPr>
          </a:p>
          <a:p>
            <a:pPr marL="194945" marR="5080" indent="-182880">
              <a:lnSpc>
                <a:spcPct val="100000"/>
              </a:lnSpc>
              <a:spcBef>
                <a:spcPts val="580"/>
              </a:spcBef>
              <a:buClr>
                <a:srgbClr val="71A276"/>
              </a:buClr>
              <a:buSzPct val="85416"/>
              <a:buChar char="•"/>
              <a:tabLst>
                <a:tab pos="194945" algn="l"/>
              </a:tabLst>
            </a:pPr>
            <a:r>
              <a:rPr sz="2400" dirty="0">
                <a:latin typeface="Arial MT"/>
                <a:cs typeface="Arial MT"/>
              </a:rPr>
              <a:t>According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bioethics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viewpoint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concept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autonomy;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10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accordance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with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9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liberal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individual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model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and </a:t>
            </a:r>
            <a:r>
              <a:rPr sz="2400" dirty="0">
                <a:latin typeface="Arial MT"/>
                <a:cs typeface="Arial MT"/>
              </a:rPr>
              <a:t>personal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ambitions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applied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9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woman’s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the </a:t>
            </a:r>
            <a:r>
              <a:rPr sz="2400" dirty="0">
                <a:latin typeface="Arial MT"/>
                <a:cs typeface="Arial MT"/>
              </a:rPr>
              <a:t>doctor’s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decision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making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society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general.</a:t>
            </a:r>
            <a:endParaRPr sz="2400">
              <a:latin typeface="Arial MT"/>
              <a:cs typeface="Arial MT"/>
            </a:endParaRPr>
          </a:p>
          <a:p>
            <a:pPr marL="194945" marR="467995" indent="-182880">
              <a:lnSpc>
                <a:spcPct val="100000"/>
              </a:lnSpc>
              <a:spcBef>
                <a:spcPts val="575"/>
              </a:spcBef>
              <a:buChar char="•"/>
              <a:tabLst>
                <a:tab pos="194945" algn="l"/>
                <a:tab pos="278765" algn="l"/>
              </a:tabLst>
            </a:pPr>
            <a:r>
              <a:rPr sz="2050" dirty="0">
                <a:solidFill>
                  <a:srgbClr val="71A276"/>
                </a:solidFill>
                <a:latin typeface="Arial MT"/>
                <a:cs typeface="Arial MT"/>
              </a:rPr>
              <a:t>	</a:t>
            </a:r>
            <a:r>
              <a:rPr sz="2400" dirty="0">
                <a:latin typeface="Arial MT"/>
                <a:cs typeface="Arial MT"/>
              </a:rPr>
              <a:t>Each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patient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has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right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make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their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own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decisions </a:t>
            </a:r>
            <a:r>
              <a:rPr sz="2400" dirty="0">
                <a:latin typeface="Arial MT"/>
                <a:cs typeface="Arial MT"/>
              </a:rPr>
              <a:t>based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their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own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beliefs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values.</a:t>
            </a:r>
            <a:endParaRPr sz="2400">
              <a:latin typeface="Arial MT"/>
              <a:cs typeface="Arial MT"/>
            </a:endParaRPr>
          </a:p>
          <a:p>
            <a:pPr marL="194945" marR="111760" indent="-182880" algn="just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Char char="•"/>
              <a:tabLst>
                <a:tab pos="194945" algn="l"/>
              </a:tabLst>
            </a:pPr>
            <a:r>
              <a:rPr sz="24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</a:rPr>
              <a:t>https:/</a:t>
            </a:r>
            <a:r>
              <a:rPr sz="24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2"/>
              </a:rPr>
              <a:t>/www.ncbi.nlm.nih.gov/books/NBK526054/#:~:text=</a:t>
            </a:r>
            <a:r>
              <a:rPr sz="2400" spc="-10" dirty="0">
                <a:solidFill>
                  <a:srgbClr val="DB5252"/>
                </a:solidFill>
                <a:latin typeface="Arial MT"/>
                <a:cs typeface="Arial MT"/>
              </a:rPr>
              <a:t> </a:t>
            </a:r>
            <a:r>
              <a:rPr sz="24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</a:rPr>
              <a:t>Nurses%20are%20advocates%20for%20patients,and%2</a:t>
            </a:r>
            <a:r>
              <a:rPr sz="2400" spc="-10" dirty="0">
                <a:solidFill>
                  <a:srgbClr val="DB5252"/>
                </a:solidFill>
                <a:latin typeface="Arial MT"/>
                <a:cs typeface="Arial MT"/>
              </a:rPr>
              <a:t> </a:t>
            </a:r>
            <a:r>
              <a:rPr sz="24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</a:rPr>
              <a:t>0values.%5B4%5D</a:t>
            </a:r>
            <a:r>
              <a:rPr sz="2400" spc="-10" dirty="0">
                <a:latin typeface="Arial MT"/>
                <a:cs typeface="Arial MT"/>
              </a:rPr>
              <a:t>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E0D3D2-D253-EFE9-F6EF-410D4F4F913A}"/>
              </a:ext>
            </a:extLst>
          </p:cNvPr>
          <p:cNvSpPr/>
          <p:nvPr/>
        </p:nvSpPr>
        <p:spPr>
          <a:xfrm>
            <a:off x="8077200" y="21554"/>
            <a:ext cx="1066800" cy="25308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Ethics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0CCC65-F93F-11DB-AF7D-5A455D6EAE03}"/>
              </a:ext>
            </a:extLst>
          </p:cNvPr>
          <p:cNvSpPr/>
          <p:nvPr/>
        </p:nvSpPr>
        <p:spPr>
          <a:xfrm>
            <a:off x="8077200" y="21554"/>
            <a:ext cx="1066800" cy="25308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Ethics  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438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Family</a:t>
            </a:r>
            <a:r>
              <a:rPr spc="-170" dirty="0"/>
              <a:t> </a:t>
            </a:r>
            <a:r>
              <a:rPr spc="-75" dirty="0"/>
              <a:t>Medicine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7969250" cy="309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957580" indent="-182880">
              <a:lnSpc>
                <a:spcPct val="100000"/>
              </a:lnSpc>
              <a:spcBef>
                <a:spcPts val="100"/>
              </a:spcBef>
              <a:buClr>
                <a:srgbClr val="71A276"/>
              </a:buClr>
              <a:buSzPct val="85416"/>
              <a:buChar char="•"/>
              <a:tabLst>
                <a:tab pos="194945" algn="l"/>
              </a:tabLst>
            </a:pPr>
            <a:r>
              <a:rPr sz="2400" dirty="0">
                <a:latin typeface="Arial MT"/>
                <a:cs typeface="Arial MT"/>
              </a:rPr>
              <a:t>Incomplete</a:t>
            </a:r>
            <a:r>
              <a:rPr sz="2400" spc="-9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abortion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may</a:t>
            </a:r>
            <a:r>
              <a:rPr sz="2400" spc="-10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be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managed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expectantly, </a:t>
            </a:r>
            <a:r>
              <a:rPr sz="2400" dirty="0">
                <a:latin typeface="Arial MT"/>
                <a:cs typeface="Arial MT"/>
              </a:rPr>
              <a:t>medically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</a:t>
            </a:r>
            <a:r>
              <a:rPr sz="2400" spc="-10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surgically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(vacuum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aspiration).</a:t>
            </a:r>
            <a:endParaRPr sz="2400">
              <a:latin typeface="Arial MT"/>
              <a:cs typeface="Arial MT"/>
            </a:endParaRPr>
          </a:p>
          <a:p>
            <a:pPr marL="194945" marR="137795" indent="-182880">
              <a:lnSpc>
                <a:spcPct val="100000"/>
              </a:lnSpc>
              <a:spcBef>
                <a:spcPts val="580"/>
              </a:spcBef>
              <a:buClr>
                <a:srgbClr val="71A276"/>
              </a:buClr>
              <a:buSzPct val="85416"/>
              <a:buChar char="•"/>
              <a:tabLst>
                <a:tab pos="194945" algn="l"/>
              </a:tabLst>
            </a:pPr>
            <a:r>
              <a:rPr sz="2400" dirty="0">
                <a:latin typeface="Arial MT"/>
                <a:cs typeface="Arial MT"/>
              </a:rPr>
              <a:t>Managing</a:t>
            </a:r>
            <a:r>
              <a:rPr sz="2400" spc="-10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uncomplicated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incomplete</a:t>
            </a:r>
            <a:r>
              <a:rPr sz="2400" spc="-10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abortion</a:t>
            </a:r>
            <a:r>
              <a:rPr sz="2400" spc="-114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with </a:t>
            </a:r>
            <a:r>
              <a:rPr sz="2400" dirty="0">
                <a:latin typeface="Arial MT"/>
                <a:cs typeface="Arial MT"/>
              </a:rPr>
              <a:t>vacuum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aspiration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(when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uterine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size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is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less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than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14 </a:t>
            </a:r>
            <a:r>
              <a:rPr sz="2400" dirty="0">
                <a:latin typeface="Arial MT"/>
                <a:cs typeface="Arial MT"/>
              </a:rPr>
              <a:t>weeks)</a:t>
            </a:r>
            <a:r>
              <a:rPr sz="2400" spc="-10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includes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recognizing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1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condition,</a:t>
            </a:r>
            <a:r>
              <a:rPr sz="2400" spc="-9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assessing </a:t>
            </a:r>
            <a:r>
              <a:rPr sz="2400" dirty="0">
                <a:latin typeface="Arial MT"/>
                <a:cs typeface="Arial MT"/>
              </a:rPr>
              <a:t>uterine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size,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actual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procedure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pain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management</a:t>
            </a:r>
            <a:endParaRPr sz="2400">
              <a:latin typeface="Arial MT"/>
              <a:cs typeface="Arial MT"/>
            </a:endParaRPr>
          </a:p>
          <a:p>
            <a:pPr marL="194945" marR="5080" indent="-182880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Char char="•"/>
              <a:tabLst>
                <a:tab pos="194945" algn="l"/>
              </a:tabLst>
            </a:pPr>
            <a:r>
              <a:rPr sz="2400" u="sng" spc="-2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2"/>
              </a:rPr>
              <a:t>https://www.acog.org/clinical/clinical-</a:t>
            </a:r>
            <a:r>
              <a:rPr sz="24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2"/>
              </a:rPr>
              <a:t>guidance/committee-</a:t>
            </a:r>
            <a:r>
              <a:rPr sz="2400" spc="-10" dirty="0">
                <a:solidFill>
                  <a:srgbClr val="DB5252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2400" u="sng" spc="-25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2"/>
              </a:rPr>
              <a:t>opinion/articles/2014/11/abortion-</a:t>
            </a:r>
            <a:r>
              <a:rPr sz="24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2"/>
              </a:rPr>
              <a:t>training-</a:t>
            </a:r>
            <a:r>
              <a:rPr sz="2400" u="sng" spc="-2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2"/>
              </a:rPr>
              <a:t>and-</a:t>
            </a:r>
            <a:r>
              <a:rPr sz="2400" u="sng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Arial MT"/>
                <a:cs typeface="Arial MT"/>
                <a:hlinkClick r:id="rId2"/>
              </a:rPr>
              <a:t>education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1C1BC4-7B85-4ADA-654C-DCD4F0B2889A}"/>
              </a:ext>
            </a:extLst>
          </p:cNvPr>
          <p:cNvSpPr/>
          <p:nvPr/>
        </p:nvSpPr>
        <p:spPr>
          <a:xfrm>
            <a:off x="7086600" y="21554"/>
            <a:ext cx="2057400" cy="28324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Family Medicine 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60170" y="1045765"/>
            <a:ext cx="5013007" cy="520335"/>
          </a:xfrm>
          <a:prstGeom prst="rect">
            <a:avLst/>
          </a:prstGeom>
        </p:spPr>
        <p:txBody>
          <a:bodyPr vert="horz" wrap="square" lIns="0" tIns="12383" rIns="0" bIns="0" rtlCol="0" anchor="b">
            <a:spAutoFit/>
          </a:bodyPr>
          <a:lstStyle/>
          <a:p>
            <a:pPr marL="9525">
              <a:spcBef>
                <a:spcPts val="98"/>
              </a:spcBef>
            </a:pPr>
            <a:r>
              <a:rPr sz="3300" dirty="0">
                <a:latin typeface="Calibri Light"/>
                <a:cs typeface="Calibri Light"/>
              </a:rPr>
              <a:t>How</a:t>
            </a:r>
            <a:r>
              <a:rPr sz="3300" spc="-153" dirty="0">
                <a:latin typeface="Calibri Light"/>
                <a:cs typeface="Calibri Light"/>
              </a:rPr>
              <a:t> </a:t>
            </a:r>
            <a:r>
              <a:rPr sz="3300" dirty="0">
                <a:latin typeface="Calibri Light"/>
                <a:cs typeface="Calibri Light"/>
              </a:rPr>
              <a:t>to</a:t>
            </a:r>
            <a:r>
              <a:rPr sz="3300" spc="-169" dirty="0">
                <a:latin typeface="Calibri Light"/>
                <a:cs typeface="Calibri Light"/>
              </a:rPr>
              <a:t> </a:t>
            </a:r>
            <a:r>
              <a:rPr sz="3300" dirty="0">
                <a:latin typeface="Calibri Light"/>
                <a:cs typeface="Calibri Light"/>
              </a:rPr>
              <a:t>use</a:t>
            </a:r>
            <a:r>
              <a:rPr sz="3300" spc="-143" dirty="0">
                <a:latin typeface="Calibri Light"/>
                <a:cs typeface="Calibri Light"/>
              </a:rPr>
              <a:t> </a:t>
            </a:r>
            <a:r>
              <a:rPr sz="3300" dirty="0">
                <a:latin typeface="Calibri Light"/>
                <a:cs typeface="Calibri Light"/>
              </a:rPr>
              <a:t>HEC</a:t>
            </a:r>
            <a:r>
              <a:rPr sz="3300" spc="-161" dirty="0">
                <a:latin typeface="Calibri Light"/>
                <a:cs typeface="Calibri Light"/>
              </a:rPr>
              <a:t> </a:t>
            </a:r>
            <a:r>
              <a:rPr sz="3300" spc="-19" dirty="0">
                <a:latin typeface="Calibri Light"/>
                <a:cs typeface="Calibri Light"/>
              </a:rPr>
              <a:t>Digital</a:t>
            </a:r>
            <a:r>
              <a:rPr sz="3300" spc="-131" dirty="0">
                <a:latin typeface="Calibri Light"/>
                <a:cs typeface="Calibri Light"/>
              </a:rPr>
              <a:t> </a:t>
            </a:r>
            <a:r>
              <a:rPr sz="3300" spc="-8" dirty="0">
                <a:latin typeface="Calibri Light"/>
                <a:cs typeface="Calibri Light"/>
              </a:rPr>
              <a:t>Library</a:t>
            </a:r>
            <a:endParaRPr sz="33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055" y="1736313"/>
            <a:ext cx="8689181" cy="3717267"/>
          </a:xfrm>
          <a:prstGeom prst="rect">
            <a:avLst/>
          </a:prstGeom>
        </p:spPr>
        <p:txBody>
          <a:bodyPr vert="horz" wrap="square" lIns="0" tIns="80486" rIns="0" bIns="0" rtlCol="0">
            <a:spAutoFit/>
          </a:bodyPr>
          <a:lstStyle/>
          <a:p>
            <a:pPr marL="395288" indent="-385763">
              <a:spcBef>
                <a:spcPts val="633"/>
              </a:spcBef>
              <a:buFont typeface="Wingdings"/>
              <a:buChar char=""/>
              <a:tabLst>
                <a:tab pos="395288" algn="l"/>
              </a:tabLst>
            </a:pPr>
            <a:r>
              <a:rPr sz="2063" dirty="0">
                <a:latin typeface="Calibri"/>
                <a:cs typeface="Calibri"/>
              </a:rPr>
              <a:t>Go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to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the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website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of</a:t>
            </a:r>
            <a:r>
              <a:rPr sz="2063" spc="53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HEC</a:t>
            </a:r>
            <a:r>
              <a:rPr sz="2063" spc="83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National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Digital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Library</a:t>
            </a:r>
            <a:endParaRPr sz="2063">
              <a:latin typeface="Calibri"/>
              <a:cs typeface="Calibri"/>
            </a:endParaRPr>
          </a:p>
          <a:p>
            <a:pPr marL="1011079" indent="-1001554">
              <a:spcBef>
                <a:spcPts val="566"/>
              </a:spcBef>
              <a:buClr>
                <a:srgbClr val="000000"/>
              </a:buClr>
              <a:buFont typeface="Wingdings"/>
              <a:buChar char=""/>
              <a:tabLst>
                <a:tab pos="1011079" algn="l"/>
              </a:tabLst>
            </a:pPr>
            <a:r>
              <a:rPr sz="2063" spc="-8" dirty="0">
                <a:solidFill>
                  <a:srgbClr val="2D75B6"/>
                </a:solidFill>
                <a:latin typeface="Calibri"/>
                <a:cs typeface="Calibri"/>
                <a:hlinkClick r:id="rId2"/>
              </a:rPr>
              <a:t>http://www.digitallibrary.edu.pk</a:t>
            </a:r>
            <a:endParaRPr sz="2063">
              <a:latin typeface="Calibri"/>
              <a:cs typeface="Calibri"/>
            </a:endParaRPr>
          </a:p>
          <a:p>
            <a:pPr marL="221456" indent="-218123">
              <a:spcBef>
                <a:spcPts val="570"/>
              </a:spcBef>
              <a:buFont typeface="Wingdings"/>
              <a:buChar char=""/>
              <a:tabLst>
                <a:tab pos="221456" algn="l"/>
              </a:tabLst>
            </a:pPr>
            <a:r>
              <a:rPr sz="2063" dirty="0">
                <a:latin typeface="Calibri"/>
                <a:cs typeface="Calibri"/>
              </a:rPr>
              <a:t>On</a:t>
            </a:r>
            <a:r>
              <a:rPr sz="2063" spc="15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Home</a:t>
            </a:r>
            <a:r>
              <a:rPr sz="2063" spc="1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Page,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click</a:t>
            </a:r>
            <a:r>
              <a:rPr sz="2063" spc="53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on</a:t>
            </a:r>
            <a:r>
              <a:rPr sz="2063" spc="75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the</a:t>
            </a:r>
            <a:r>
              <a:rPr sz="2063" spc="23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INSTITUTES.</a:t>
            </a:r>
            <a:endParaRPr sz="2063">
              <a:latin typeface="Calibri"/>
              <a:cs typeface="Calibri"/>
            </a:endParaRPr>
          </a:p>
          <a:p>
            <a:pPr marL="221456" marR="3810" indent="-218123">
              <a:lnSpc>
                <a:spcPts val="2310"/>
              </a:lnSpc>
              <a:spcBef>
                <a:spcPts val="724"/>
              </a:spcBef>
              <a:buFont typeface="Wingdings"/>
              <a:buChar char=""/>
              <a:tabLst>
                <a:tab pos="695801" algn="l"/>
              </a:tabLst>
            </a:pPr>
            <a:r>
              <a:rPr sz="2063" dirty="0">
                <a:latin typeface="Calibri"/>
                <a:cs typeface="Calibri"/>
              </a:rPr>
              <a:t>A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page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will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appear</a:t>
            </a:r>
            <a:r>
              <a:rPr sz="2063" spc="7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showing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the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universities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from</a:t>
            </a:r>
            <a:r>
              <a:rPr sz="2063" spc="30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Public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and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Private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Sector</a:t>
            </a:r>
            <a:r>
              <a:rPr sz="2063" spc="8" dirty="0">
                <a:latin typeface="Calibri"/>
                <a:cs typeface="Calibri"/>
              </a:rPr>
              <a:t> </a:t>
            </a:r>
            <a:r>
              <a:rPr sz="2063" spc="-19" dirty="0">
                <a:latin typeface="Calibri"/>
                <a:cs typeface="Calibri"/>
              </a:rPr>
              <a:t>and 	</a:t>
            </a:r>
            <a:r>
              <a:rPr sz="2063" dirty="0">
                <a:latin typeface="Calibri"/>
                <a:cs typeface="Calibri"/>
              </a:rPr>
              <a:t>other</a:t>
            </a:r>
            <a:r>
              <a:rPr sz="2063" spc="75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Institutes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which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have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access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to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HEC</a:t>
            </a:r>
            <a:r>
              <a:rPr sz="2063" spc="90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National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Digital</a:t>
            </a:r>
            <a:r>
              <a:rPr sz="2063" spc="45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Library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(HNDL).</a:t>
            </a:r>
            <a:endParaRPr sz="2063">
              <a:latin typeface="Calibri"/>
              <a:cs typeface="Calibri"/>
            </a:endParaRPr>
          </a:p>
          <a:p>
            <a:pPr marL="221456" indent="-218123">
              <a:spcBef>
                <a:spcPts val="461"/>
              </a:spcBef>
              <a:buFont typeface="Wingdings"/>
              <a:buChar char=""/>
              <a:tabLst>
                <a:tab pos="221456" algn="l"/>
              </a:tabLst>
            </a:pPr>
            <a:r>
              <a:rPr sz="2063" dirty="0">
                <a:latin typeface="Calibri"/>
                <a:cs typeface="Calibri"/>
              </a:rPr>
              <a:t>Select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your</a:t>
            </a:r>
            <a:r>
              <a:rPr sz="2063" spc="6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desired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Institute.</a:t>
            </a:r>
            <a:endParaRPr sz="2063">
              <a:latin typeface="Calibri"/>
              <a:cs typeface="Calibri"/>
            </a:endParaRPr>
          </a:p>
          <a:p>
            <a:pPr marL="221456" indent="-218123">
              <a:spcBef>
                <a:spcPts val="566"/>
              </a:spcBef>
              <a:buFont typeface="Wingdings"/>
              <a:buChar char=""/>
              <a:tabLst>
                <a:tab pos="221456" algn="l"/>
              </a:tabLst>
            </a:pPr>
            <a:r>
              <a:rPr sz="2063" dirty="0">
                <a:latin typeface="Calibri"/>
                <a:cs typeface="Calibri"/>
              </a:rPr>
              <a:t>A</a:t>
            </a:r>
            <a:r>
              <a:rPr sz="2063" spc="30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page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will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appear</a:t>
            </a:r>
            <a:r>
              <a:rPr sz="2063" spc="7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showing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the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resources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of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the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institution</a:t>
            </a:r>
            <a:endParaRPr sz="2063">
              <a:latin typeface="Calibri"/>
              <a:cs typeface="Calibri"/>
            </a:endParaRPr>
          </a:p>
          <a:p>
            <a:pPr marL="220980" indent="-217646">
              <a:spcBef>
                <a:spcPts val="566"/>
              </a:spcBef>
              <a:buFont typeface="Wingdings"/>
              <a:buChar char=""/>
              <a:tabLst>
                <a:tab pos="220980" algn="l"/>
              </a:tabLst>
            </a:pPr>
            <a:r>
              <a:rPr sz="2063" dirty="0">
                <a:latin typeface="Calibri"/>
                <a:cs typeface="Calibri"/>
              </a:rPr>
              <a:t>Journals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and</a:t>
            </a:r>
            <a:r>
              <a:rPr sz="2063" spc="5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Researches</a:t>
            </a:r>
            <a:r>
              <a:rPr sz="2063" spc="53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will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appear</a:t>
            </a:r>
            <a:endParaRPr sz="2063">
              <a:latin typeface="Calibri"/>
              <a:cs typeface="Calibri"/>
            </a:endParaRPr>
          </a:p>
          <a:p>
            <a:pPr marL="9525" marR="381953" indent="-6191">
              <a:lnSpc>
                <a:spcPts val="2310"/>
              </a:lnSpc>
              <a:spcBef>
                <a:spcPts val="724"/>
              </a:spcBef>
              <a:buFont typeface="Wingdings"/>
              <a:buChar char=""/>
              <a:tabLst>
                <a:tab pos="220980" algn="l"/>
              </a:tabLst>
            </a:pPr>
            <a:r>
              <a:rPr sz="2063" spc="-8" dirty="0">
                <a:latin typeface="Calibri"/>
                <a:cs typeface="Calibri"/>
              </a:rPr>
              <a:t>	You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can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find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</a:t>
            </a:r>
            <a:r>
              <a:rPr sz="2063" spc="6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Journal</a:t>
            </a:r>
            <a:r>
              <a:rPr sz="2063" spc="23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by</a:t>
            </a:r>
            <a:r>
              <a:rPr sz="2063" spc="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clicking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on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JOURNALS</a:t>
            </a:r>
            <a:r>
              <a:rPr sz="2063" spc="53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AND</a:t>
            </a:r>
            <a:r>
              <a:rPr sz="2063" spc="4" dirty="0">
                <a:latin typeface="Calibri"/>
                <a:cs typeface="Calibri"/>
              </a:rPr>
              <a:t> </a:t>
            </a:r>
            <a:r>
              <a:rPr sz="2063" spc="-19" dirty="0">
                <a:latin typeface="Calibri"/>
                <a:cs typeface="Calibri"/>
              </a:rPr>
              <a:t>DATABASE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and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enter </a:t>
            </a:r>
            <a:r>
              <a:rPr sz="2063" spc="-38" dirty="0">
                <a:latin typeface="Calibri"/>
                <a:cs typeface="Calibri"/>
              </a:rPr>
              <a:t>a </a:t>
            </a:r>
            <a:r>
              <a:rPr sz="2063" dirty="0">
                <a:latin typeface="Calibri"/>
                <a:cs typeface="Calibri"/>
              </a:rPr>
              <a:t>keyword</a:t>
            </a:r>
            <a:r>
              <a:rPr sz="2063" spc="30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to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search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for</a:t>
            </a:r>
            <a:r>
              <a:rPr sz="2063" spc="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your</a:t>
            </a:r>
            <a:r>
              <a:rPr sz="2063" spc="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desired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journal</a:t>
            </a:r>
            <a:endParaRPr sz="2063">
              <a:latin typeface="Calibri"/>
              <a:cs typeface="Calibri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6D9366B1-6209-0821-4DAB-5BE113B18F6D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97737"/>
            <a:ext cx="55727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85" dirty="0"/>
              <a:t>Prof</a:t>
            </a:r>
            <a:r>
              <a:rPr spc="-175" dirty="0"/>
              <a:t> </a:t>
            </a:r>
            <a:r>
              <a:rPr spc="-114" dirty="0"/>
              <a:t>Umar’s</a:t>
            </a:r>
            <a:r>
              <a:rPr spc="-175" dirty="0"/>
              <a:t> </a:t>
            </a:r>
            <a:r>
              <a:rPr spc="-90" dirty="0"/>
              <a:t>LGIS</a:t>
            </a:r>
            <a:r>
              <a:rPr spc="-185" dirty="0"/>
              <a:t> </a:t>
            </a:r>
            <a:r>
              <a:rPr spc="-35" dirty="0"/>
              <a:t>Model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4711" y="2075688"/>
            <a:ext cx="6894576" cy="3925824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EAE28CD0-726A-00B0-101F-855665F6FBBA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515350" cy="111547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TEXT BOOKS &amp; PRACTICAL NOTEBOOK: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90358" cy="4894901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Principles &amp; Practice of Forensic Medicine.				</a:t>
            </a:r>
          </a:p>
          <a:p>
            <a:pPr marL="0" indent="0">
              <a:buNone/>
            </a:pPr>
            <a:r>
              <a:rPr lang="en-US" sz="3600" dirty="0"/>
              <a:t>   by </a:t>
            </a:r>
            <a:r>
              <a:rPr lang="en-US" sz="3600" dirty="0" err="1"/>
              <a:t>Nasib</a:t>
            </a:r>
            <a:r>
              <a:rPr lang="en-US" sz="3600" dirty="0"/>
              <a:t> R. </a:t>
            </a:r>
            <a:r>
              <a:rPr lang="en-US" sz="3600" dirty="0" err="1"/>
              <a:t>Awan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Parikh’s Textbook of Medical Jurisprudence, 			</a:t>
            </a:r>
          </a:p>
          <a:p>
            <a:pPr marL="0" indent="0">
              <a:buNone/>
            </a:pPr>
            <a:r>
              <a:rPr lang="en-US" sz="3600" dirty="0"/>
              <a:t>    Forensic Medicine &amp; Toxicology.	</a:t>
            </a:r>
          </a:p>
          <a:p>
            <a:pPr marL="0" indent="0">
              <a:buNone/>
            </a:pPr>
            <a:endParaRPr lang="en-US" sz="6200" dirty="0">
              <a:latin typeface="+mj-lt"/>
            </a:endParaRPr>
          </a:p>
          <a:p>
            <a:r>
              <a:rPr lang="en-US" sz="3600" dirty="0"/>
              <a:t>Practical Manual Of Forensic Medicine 			</a:t>
            </a:r>
          </a:p>
          <a:p>
            <a:pPr marL="0" indent="0">
              <a:buNone/>
            </a:pPr>
            <a:r>
              <a:rPr lang="en-US" sz="3600" dirty="0"/>
              <a:t>   &amp; Toxicology</a:t>
            </a:r>
            <a:r>
              <a:rPr lang="en-US" dirty="0">
                <a:latin typeface="+mj-lt"/>
              </a:rPr>
              <a:t>			</a:t>
            </a:r>
            <a:endParaRPr lang="en-US" sz="44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2286000"/>
            <a:ext cx="1447800" cy="1846868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2DA1A858-1344-E966-CA6E-9B361F8CD78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0" y="-29901"/>
            <a:ext cx="9144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7603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0097" y="2709494"/>
            <a:ext cx="454596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/>
              <a:t>THANK</a:t>
            </a:r>
            <a:r>
              <a:rPr sz="6000" spc="-305" dirty="0"/>
              <a:t> </a:t>
            </a:r>
            <a:r>
              <a:rPr sz="6000" spc="-25" dirty="0"/>
              <a:t>YOU</a:t>
            </a:r>
            <a:endParaRPr sz="6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18" y="914401"/>
            <a:ext cx="5481904" cy="685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Bell MT" pitchFamily="18" charset="0"/>
              </a:rPr>
              <a:t>SEQUENCE OF LGIS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Bell MT" pitchFamily="18" charset="0"/>
              </a:rPr>
              <a:t>Learning Objectives </a:t>
            </a:r>
          </a:p>
          <a:p>
            <a:r>
              <a:rPr lang="en-US" sz="2800" dirty="0">
                <a:latin typeface="Bell MT" pitchFamily="18" charset="0"/>
              </a:rPr>
              <a:t>Core concept </a:t>
            </a:r>
            <a:r>
              <a:rPr lang="en-US" sz="2800" i="1" dirty="0">
                <a:latin typeface="Bell MT" pitchFamily="18" charset="0"/>
              </a:rPr>
              <a:t>70 %</a:t>
            </a:r>
          </a:p>
          <a:p>
            <a:r>
              <a:rPr lang="en-US" sz="2800" dirty="0">
                <a:latin typeface="Bell MT" pitchFamily="18" charset="0"/>
              </a:rPr>
              <a:t>Horizontal integration related to Pathology and Pharmacology </a:t>
            </a:r>
            <a:r>
              <a:rPr lang="en-US" sz="2800" i="1" dirty="0">
                <a:latin typeface="Bell MT" pitchFamily="18" charset="0"/>
              </a:rPr>
              <a:t>15 %(If Applicable)</a:t>
            </a:r>
          </a:p>
          <a:p>
            <a:r>
              <a:rPr lang="en-US" sz="2800" dirty="0">
                <a:latin typeface="Bell MT" pitchFamily="18" charset="0"/>
              </a:rPr>
              <a:t>Relevant clinical concepts and medico legal application of core knowledge / Vertical integration </a:t>
            </a:r>
            <a:r>
              <a:rPr lang="en-US" sz="2800" i="1" dirty="0">
                <a:latin typeface="Bell MT" pitchFamily="18" charset="0"/>
              </a:rPr>
              <a:t>10%</a:t>
            </a:r>
          </a:p>
          <a:p>
            <a:r>
              <a:rPr lang="en-US" sz="2800" dirty="0">
                <a:latin typeface="Bell MT" pitchFamily="18" charset="0"/>
              </a:rPr>
              <a:t>Research article relevant to the topic </a:t>
            </a:r>
            <a:r>
              <a:rPr lang="en-US" sz="2800" i="1" dirty="0">
                <a:latin typeface="Bell MT" pitchFamily="18" charset="0"/>
              </a:rPr>
              <a:t>3%</a:t>
            </a:r>
          </a:p>
          <a:p>
            <a:r>
              <a:rPr lang="en-US" sz="2800" dirty="0">
                <a:latin typeface="Bell MT" pitchFamily="18" charset="0"/>
              </a:rPr>
              <a:t>Ethics and family medicine </a:t>
            </a:r>
            <a:r>
              <a:rPr lang="en-US" sz="2800" i="1" dirty="0">
                <a:latin typeface="Bell MT" pitchFamily="18" charset="0"/>
              </a:rPr>
              <a:t>2%</a:t>
            </a:r>
          </a:p>
        </p:txBody>
      </p:sp>
      <p:pic>
        <p:nvPicPr>
          <p:cNvPr id="3" name="object 4">
            <a:extLst>
              <a:ext uri="{FF2B5EF4-FFF2-40B4-BE49-F238E27FC236}">
                <a16:creationId xmlns:a16="http://schemas.microsoft.com/office/drawing/2014/main" id="{D8A33198-0C00-5BBE-0167-E4658C4BE77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634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438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LEARNING</a:t>
            </a:r>
            <a:r>
              <a:rPr spc="-225" dirty="0"/>
              <a:t> </a:t>
            </a:r>
            <a:r>
              <a:rPr spc="-10" dirty="0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33464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676A54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Arial MT"/>
                <a:cs typeface="Arial MT"/>
              </a:rPr>
              <a:t>Students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will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be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able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to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504059"/>
            <a:ext cx="7767320" cy="2806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276860" indent="-287020">
              <a:lnSpc>
                <a:spcPct val="100000"/>
              </a:lnSpc>
              <a:spcBef>
                <a:spcPts val="100"/>
              </a:spcBef>
              <a:buClr>
                <a:srgbClr val="676A54"/>
              </a:buClr>
              <a:buSzPct val="85416"/>
              <a:buFont typeface="Wingdings"/>
              <a:buChar char=""/>
              <a:tabLst>
                <a:tab pos="299085" algn="l"/>
              </a:tabLst>
            </a:pPr>
            <a:r>
              <a:rPr sz="2400" dirty="0">
                <a:latin typeface="Arial MT"/>
                <a:cs typeface="Arial MT"/>
              </a:rPr>
              <a:t>Enlist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types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methods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abortion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vz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justifiable </a:t>
            </a:r>
            <a:r>
              <a:rPr sz="2400" dirty="0">
                <a:latin typeface="Arial MT"/>
                <a:cs typeface="Arial MT"/>
              </a:rPr>
              <a:t>(therapeutic)</a:t>
            </a:r>
            <a:r>
              <a:rPr sz="2400" spc="-9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9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unjustifiable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(criminal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abortion).</a:t>
            </a:r>
            <a:endParaRPr sz="2400">
              <a:latin typeface="Arial MT"/>
              <a:cs typeface="Arial MT"/>
            </a:endParaRPr>
          </a:p>
          <a:p>
            <a:pPr marL="298450" indent="-285750">
              <a:lnSpc>
                <a:spcPct val="100000"/>
              </a:lnSpc>
              <a:spcBef>
                <a:spcPts val="575"/>
              </a:spcBef>
              <a:buClr>
                <a:srgbClr val="676A54"/>
              </a:buClr>
              <a:buSzPct val="85416"/>
              <a:buFont typeface="Wingdings"/>
              <a:buChar char=""/>
              <a:tabLst>
                <a:tab pos="298450" algn="l"/>
              </a:tabLst>
            </a:pPr>
            <a:r>
              <a:rPr sz="2400" dirty="0">
                <a:latin typeface="Arial MT"/>
                <a:cs typeface="Arial MT"/>
              </a:rPr>
              <a:t>Briefly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explain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causes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death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abortion.</a:t>
            </a:r>
            <a:endParaRPr sz="2400">
              <a:latin typeface="Arial MT"/>
              <a:cs typeface="Arial MT"/>
            </a:endParaRPr>
          </a:p>
          <a:p>
            <a:pPr marL="299085" marR="5080" indent="-287020">
              <a:lnSpc>
                <a:spcPct val="100000"/>
              </a:lnSpc>
              <a:spcBef>
                <a:spcPts val="575"/>
              </a:spcBef>
              <a:buClr>
                <a:srgbClr val="676A54"/>
              </a:buClr>
              <a:buSzPct val="85416"/>
              <a:buFont typeface="Wingdings"/>
              <a:buChar char=""/>
              <a:tabLst>
                <a:tab pos="299085" algn="l"/>
              </a:tabLst>
            </a:pPr>
            <a:r>
              <a:rPr sz="2400" dirty="0">
                <a:latin typeface="Arial MT"/>
                <a:cs typeface="Arial MT"/>
              </a:rPr>
              <a:t>Assess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abortion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relate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it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relevant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Sections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of </a:t>
            </a:r>
            <a:r>
              <a:rPr sz="2400" dirty="0">
                <a:latin typeface="Arial MT"/>
                <a:cs typeface="Arial MT"/>
              </a:rPr>
              <a:t>Law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&amp;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state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its</a:t>
            </a:r>
            <a:r>
              <a:rPr sz="2400" spc="-25" dirty="0">
                <a:latin typeface="Arial MT"/>
                <a:cs typeface="Arial MT"/>
              </a:rPr>
              <a:t> medico-</a:t>
            </a:r>
            <a:r>
              <a:rPr sz="2400" dirty="0">
                <a:latin typeface="Arial MT"/>
                <a:cs typeface="Arial MT"/>
              </a:rPr>
              <a:t>legal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aspects.</a:t>
            </a:r>
            <a:endParaRPr sz="2400">
              <a:latin typeface="Arial MT"/>
              <a:cs typeface="Arial MT"/>
            </a:endParaRPr>
          </a:p>
          <a:p>
            <a:pPr marL="299085" marR="55244" indent="-287020">
              <a:lnSpc>
                <a:spcPct val="100000"/>
              </a:lnSpc>
              <a:spcBef>
                <a:spcPts val="580"/>
              </a:spcBef>
              <a:buClr>
                <a:srgbClr val="676A54"/>
              </a:buClr>
              <a:buSzPct val="85416"/>
              <a:buFont typeface="Wingdings"/>
              <a:buChar char=""/>
              <a:tabLst>
                <a:tab pos="299085" algn="l"/>
              </a:tabLst>
            </a:pPr>
            <a:r>
              <a:rPr sz="2400" dirty="0">
                <a:latin typeface="Arial MT"/>
                <a:cs typeface="Arial MT"/>
              </a:rPr>
              <a:t>Briefly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describe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autopsy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findings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case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criminal abortion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644" y="2389759"/>
            <a:ext cx="89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 MT"/>
                <a:cs typeface="Arial MT"/>
              </a:rPr>
              <a:t>.</a:t>
            </a:r>
            <a:endParaRPr sz="1800">
              <a:latin typeface="Arial MT"/>
              <a:cs typeface="Arial MT"/>
            </a:endParaRPr>
          </a:p>
        </p:txBody>
      </p:sp>
      <p:pic>
        <p:nvPicPr>
          <p:cNvPr id="6" name="object 4">
            <a:extLst>
              <a:ext uri="{FF2B5EF4-FFF2-40B4-BE49-F238E27FC236}">
                <a16:creationId xmlns:a16="http://schemas.microsoft.com/office/drawing/2014/main" id="{CF76F036-6B51-2FDA-168F-0C95FC2ABCD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0895" y="486155"/>
            <a:ext cx="3270504" cy="112166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8181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5"/>
              </a:spcBef>
            </a:pPr>
            <a:r>
              <a:rPr spc="-90" dirty="0">
                <a:solidFill>
                  <a:srgbClr val="898E55"/>
                </a:solidFill>
              </a:rPr>
              <a:t>ABORTION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3540" y="1854149"/>
            <a:ext cx="644398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215" indent="-183515">
              <a:lnSpc>
                <a:spcPct val="100000"/>
              </a:lnSpc>
              <a:spcBef>
                <a:spcPts val="100"/>
              </a:spcBef>
              <a:buClr>
                <a:srgbClr val="71A276"/>
              </a:buClr>
              <a:buSzPct val="85416"/>
              <a:buChar char="•"/>
              <a:tabLst>
                <a:tab pos="196215" algn="l"/>
              </a:tabLst>
            </a:pPr>
            <a:r>
              <a:rPr sz="2400" dirty="0">
                <a:latin typeface="Arial MT"/>
                <a:cs typeface="Arial MT"/>
              </a:rPr>
              <a:t>Expulsion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products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conception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at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any</a:t>
            </a:r>
            <a:endParaRPr sz="2400">
              <a:latin typeface="Arial MT"/>
              <a:cs typeface="Arial MT"/>
            </a:endParaRPr>
          </a:p>
          <a:p>
            <a:pPr marL="19558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 MT"/>
                <a:cs typeface="Arial MT"/>
              </a:rPr>
              <a:t>period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gestation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before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full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term.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C0C99C-DBFB-1B65-0476-D366449C2A9B}"/>
              </a:ext>
            </a:extLst>
          </p:cNvPr>
          <p:cNvSpPr/>
          <p:nvPr/>
        </p:nvSpPr>
        <p:spPr>
          <a:xfrm>
            <a:off x="7467600" y="21554"/>
            <a:ext cx="1676400" cy="2070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4695" y="562355"/>
            <a:ext cx="8072628" cy="112166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697737"/>
            <a:ext cx="744918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30" dirty="0">
                <a:solidFill>
                  <a:srgbClr val="898E55"/>
                </a:solidFill>
                <a:latin typeface="Arial MT"/>
                <a:cs typeface="Arial MT"/>
              </a:rPr>
              <a:t>CLASSIFICATION</a:t>
            </a:r>
            <a:r>
              <a:rPr b="0" spc="-185" dirty="0">
                <a:solidFill>
                  <a:srgbClr val="898E55"/>
                </a:solidFill>
                <a:latin typeface="Arial MT"/>
                <a:cs typeface="Arial MT"/>
              </a:rPr>
              <a:t> </a:t>
            </a:r>
            <a:r>
              <a:rPr b="0" spc="-75" dirty="0">
                <a:solidFill>
                  <a:srgbClr val="898E55"/>
                </a:solidFill>
                <a:latin typeface="Arial MT"/>
                <a:cs typeface="Arial MT"/>
              </a:rPr>
              <a:t>OF</a:t>
            </a:r>
            <a:r>
              <a:rPr b="0" spc="-400" dirty="0">
                <a:solidFill>
                  <a:srgbClr val="898E55"/>
                </a:solidFill>
                <a:latin typeface="Arial MT"/>
                <a:cs typeface="Arial MT"/>
              </a:rPr>
              <a:t> </a:t>
            </a:r>
            <a:r>
              <a:rPr b="0" spc="-65" dirty="0">
                <a:solidFill>
                  <a:srgbClr val="898E55"/>
                </a:solidFill>
                <a:latin typeface="Arial MT"/>
                <a:cs typeface="Arial MT"/>
              </a:rPr>
              <a:t>ABORTION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62226"/>
            <a:ext cx="5006975" cy="222059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dirty="0">
                <a:latin typeface="Arial MT"/>
                <a:cs typeface="Arial MT"/>
              </a:rPr>
              <a:t>Abortion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are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classified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two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groups:</a:t>
            </a:r>
            <a:endParaRPr sz="2400">
              <a:latin typeface="Arial MT"/>
              <a:cs typeface="Arial MT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Font typeface="Wingdings"/>
              <a:buChar char=""/>
              <a:tabLst>
                <a:tab pos="469900" algn="l"/>
              </a:tabLst>
            </a:pPr>
            <a:r>
              <a:rPr sz="2400" spc="-10" dirty="0">
                <a:latin typeface="Arial MT"/>
                <a:cs typeface="Arial MT"/>
              </a:rPr>
              <a:t>Natural</a:t>
            </a:r>
            <a:endParaRPr sz="2400">
              <a:latin typeface="Arial MT"/>
              <a:cs typeface="Arial MT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Font typeface="Wingdings"/>
              <a:buChar char=""/>
              <a:tabLst>
                <a:tab pos="469900" algn="l"/>
              </a:tabLst>
            </a:pPr>
            <a:r>
              <a:rPr sz="2400" spc="-10" dirty="0">
                <a:latin typeface="Arial MT"/>
                <a:cs typeface="Arial MT"/>
              </a:rPr>
              <a:t>Artificial</a:t>
            </a:r>
            <a:endParaRPr sz="2400">
              <a:latin typeface="Arial MT"/>
              <a:cs typeface="Arial MT"/>
            </a:endParaRPr>
          </a:p>
          <a:p>
            <a:pPr marL="1496695" lvl="1" indent="-741680">
              <a:lnSpc>
                <a:spcPct val="100000"/>
              </a:lnSpc>
              <a:spcBef>
                <a:spcPts val="580"/>
              </a:spcBef>
              <a:buClr>
                <a:srgbClr val="71A276"/>
              </a:buClr>
              <a:buSzPct val="85416"/>
              <a:buAutoNum type="alphaLcPeriod"/>
              <a:tabLst>
                <a:tab pos="1496695" algn="l"/>
              </a:tabLst>
            </a:pPr>
            <a:r>
              <a:rPr sz="2400" spc="-10" dirty="0">
                <a:latin typeface="Arial MT"/>
                <a:cs typeface="Arial MT"/>
              </a:rPr>
              <a:t>Legal/Justifiable</a:t>
            </a:r>
            <a:endParaRPr sz="2400">
              <a:latin typeface="Arial MT"/>
              <a:cs typeface="Arial MT"/>
            </a:endParaRPr>
          </a:p>
          <a:p>
            <a:pPr marL="1496695" lvl="1" indent="-741680">
              <a:lnSpc>
                <a:spcPct val="100000"/>
              </a:lnSpc>
              <a:spcBef>
                <a:spcPts val="575"/>
              </a:spcBef>
              <a:buClr>
                <a:srgbClr val="71A276"/>
              </a:buClr>
              <a:buSzPct val="85416"/>
              <a:buAutoNum type="alphaLcPeriod"/>
              <a:tabLst>
                <a:tab pos="1496695" algn="l"/>
              </a:tabLst>
            </a:pPr>
            <a:r>
              <a:rPr sz="2400" spc="-10" dirty="0">
                <a:latin typeface="Arial MT"/>
                <a:cs typeface="Arial MT"/>
              </a:rPr>
              <a:t>Criminal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6D52EB-2C2C-7F86-82E8-76FE2EEC4672}"/>
              </a:ext>
            </a:extLst>
          </p:cNvPr>
          <p:cNvSpPr/>
          <p:nvPr/>
        </p:nvSpPr>
        <p:spPr>
          <a:xfrm>
            <a:off x="7467600" y="21554"/>
            <a:ext cx="1676400" cy="2070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4112" y="318515"/>
            <a:ext cx="6871970" cy="1861185"/>
            <a:chOff x="134112" y="318515"/>
            <a:chExt cx="6871970" cy="186118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4112" y="318515"/>
              <a:ext cx="6871716" cy="120548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4112" y="973835"/>
              <a:ext cx="3322320" cy="1205484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9740" y="465581"/>
            <a:ext cx="6054725" cy="1838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300" spc="-175" dirty="0">
                <a:solidFill>
                  <a:srgbClr val="898E55"/>
                </a:solidFill>
              </a:rPr>
              <a:t>LAW</a:t>
            </a:r>
            <a:r>
              <a:rPr sz="4300" spc="-185" dirty="0">
                <a:solidFill>
                  <a:srgbClr val="898E55"/>
                </a:solidFill>
              </a:rPr>
              <a:t> </a:t>
            </a:r>
            <a:r>
              <a:rPr sz="4300" spc="-95" dirty="0">
                <a:solidFill>
                  <a:srgbClr val="898E55"/>
                </a:solidFill>
              </a:rPr>
              <a:t>FOR</a:t>
            </a:r>
            <a:r>
              <a:rPr sz="4300" spc="-320" dirty="0">
                <a:solidFill>
                  <a:srgbClr val="898E55"/>
                </a:solidFill>
              </a:rPr>
              <a:t> </a:t>
            </a:r>
            <a:r>
              <a:rPr sz="4300" spc="-105" dirty="0">
                <a:solidFill>
                  <a:srgbClr val="898E55"/>
                </a:solidFill>
              </a:rPr>
              <a:t>ABORTION</a:t>
            </a:r>
            <a:r>
              <a:rPr sz="4300" spc="-180" dirty="0">
                <a:solidFill>
                  <a:srgbClr val="898E55"/>
                </a:solidFill>
              </a:rPr>
              <a:t> </a:t>
            </a:r>
            <a:r>
              <a:rPr sz="4300" spc="-25" dirty="0">
                <a:solidFill>
                  <a:srgbClr val="898E55"/>
                </a:solidFill>
              </a:rPr>
              <a:t>IN </a:t>
            </a:r>
            <a:r>
              <a:rPr sz="4300" spc="-55" dirty="0">
                <a:solidFill>
                  <a:srgbClr val="898E55"/>
                </a:solidFill>
              </a:rPr>
              <a:t>PAKISTAN</a:t>
            </a:r>
            <a:endParaRPr sz="4300"/>
          </a:p>
          <a:p>
            <a:pPr marL="88900">
              <a:lnSpc>
                <a:spcPct val="100000"/>
              </a:lnSpc>
              <a:spcBef>
                <a:spcPts val="605"/>
              </a:spcBef>
            </a:pPr>
            <a:r>
              <a:rPr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Sec</a:t>
            </a:r>
            <a:r>
              <a:rPr sz="2800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338:</a:t>
            </a:r>
            <a:r>
              <a:rPr sz="28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sz="2800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Isqat-</a:t>
            </a:r>
            <a:r>
              <a:rPr sz="28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i-Haml</a:t>
            </a:r>
            <a:r>
              <a:rPr sz="2800" b="0" spc="-10" dirty="0">
                <a:solidFill>
                  <a:srgbClr val="FF0000"/>
                </a:solidFill>
                <a:latin typeface="Arial MT"/>
                <a:cs typeface="Arial MT"/>
              </a:rPr>
              <a:t>: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17556" rIns="0" bIns="0" rtlCol="0">
            <a:spAutoFit/>
          </a:bodyPr>
          <a:lstStyle/>
          <a:p>
            <a:pPr marL="12700" marR="5080" indent="116839" algn="just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333333"/>
                </a:solidFill>
              </a:rPr>
              <a:t>Whoever</a:t>
            </a:r>
            <a:r>
              <a:rPr spc="19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causes</a:t>
            </a:r>
            <a:r>
              <a:rPr spc="19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a</a:t>
            </a:r>
            <a:r>
              <a:rPr spc="18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woman</a:t>
            </a:r>
            <a:r>
              <a:rPr spc="19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with</a:t>
            </a:r>
            <a:r>
              <a:rPr spc="20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child</a:t>
            </a:r>
            <a:r>
              <a:rPr spc="19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whose</a:t>
            </a:r>
            <a:r>
              <a:rPr spc="20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organs</a:t>
            </a:r>
            <a:r>
              <a:rPr spc="204" dirty="0">
                <a:solidFill>
                  <a:srgbClr val="333333"/>
                </a:solidFill>
              </a:rPr>
              <a:t> </a:t>
            </a:r>
            <a:r>
              <a:rPr spc="-20" dirty="0">
                <a:solidFill>
                  <a:srgbClr val="333333"/>
                </a:solidFill>
              </a:rPr>
              <a:t>have </a:t>
            </a:r>
            <a:r>
              <a:rPr dirty="0">
                <a:solidFill>
                  <a:srgbClr val="333333"/>
                </a:solidFill>
              </a:rPr>
              <a:t>not</a:t>
            </a:r>
            <a:r>
              <a:rPr spc="50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been</a:t>
            </a:r>
            <a:r>
              <a:rPr spc="50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formed,</a:t>
            </a:r>
            <a:r>
              <a:rPr spc="50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to</a:t>
            </a:r>
            <a:r>
              <a:rPr spc="49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miscarry,</a:t>
            </a:r>
            <a:r>
              <a:rPr spc="50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if</a:t>
            </a:r>
            <a:r>
              <a:rPr spc="49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such</a:t>
            </a:r>
            <a:r>
              <a:rPr spc="49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miscarriage</a:t>
            </a:r>
            <a:r>
              <a:rPr spc="509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is</a:t>
            </a:r>
            <a:r>
              <a:rPr spc="509" dirty="0">
                <a:solidFill>
                  <a:srgbClr val="333333"/>
                </a:solidFill>
              </a:rPr>
              <a:t> </a:t>
            </a:r>
            <a:r>
              <a:rPr spc="-25" dirty="0">
                <a:solidFill>
                  <a:srgbClr val="333333"/>
                </a:solidFill>
              </a:rPr>
              <a:t>not </a:t>
            </a:r>
            <a:r>
              <a:rPr dirty="0">
                <a:solidFill>
                  <a:srgbClr val="333333"/>
                </a:solidFill>
              </a:rPr>
              <a:t>caused</a:t>
            </a:r>
            <a:r>
              <a:rPr spc="-2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in</a:t>
            </a:r>
            <a:r>
              <a:rPr spc="-2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good</a:t>
            </a:r>
            <a:r>
              <a:rPr spc="-2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faith</a:t>
            </a:r>
            <a:r>
              <a:rPr spc="-1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for</a:t>
            </a:r>
            <a:r>
              <a:rPr spc="-1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the</a:t>
            </a:r>
            <a:r>
              <a:rPr spc="-2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purpose</a:t>
            </a:r>
            <a:r>
              <a:rPr spc="-2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of</a:t>
            </a:r>
            <a:r>
              <a:rPr spc="-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saving</a:t>
            </a:r>
            <a:r>
              <a:rPr spc="-1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the</a:t>
            </a:r>
            <a:r>
              <a:rPr spc="-1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life</a:t>
            </a:r>
            <a:r>
              <a:rPr spc="-2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of</a:t>
            </a:r>
            <a:r>
              <a:rPr spc="-15" dirty="0">
                <a:solidFill>
                  <a:srgbClr val="333333"/>
                </a:solidFill>
              </a:rPr>
              <a:t> </a:t>
            </a:r>
            <a:r>
              <a:rPr spc="-25" dirty="0">
                <a:solidFill>
                  <a:srgbClr val="333333"/>
                </a:solidFill>
              </a:rPr>
              <a:t>the </a:t>
            </a:r>
            <a:r>
              <a:rPr dirty="0">
                <a:solidFill>
                  <a:srgbClr val="333333"/>
                </a:solidFill>
              </a:rPr>
              <a:t>woman,</a:t>
            </a:r>
            <a:r>
              <a:rPr spc="14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or</a:t>
            </a:r>
            <a:r>
              <a:rPr spc="11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providing</a:t>
            </a:r>
            <a:r>
              <a:rPr spc="14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necessary</a:t>
            </a:r>
            <a:r>
              <a:rPr spc="13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treatment</a:t>
            </a:r>
            <a:r>
              <a:rPr spc="11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to</a:t>
            </a:r>
            <a:r>
              <a:rPr spc="13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her,</a:t>
            </a:r>
            <a:r>
              <a:rPr spc="12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is</a:t>
            </a:r>
            <a:r>
              <a:rPr spc="13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said</a:t>
            </a:r>
            <a:r>
              <a:rPr spc="120" dirty="0">
                <a:solidFill>
                  <a:srgbClr val="333333"/>
                </a:solidFill>
              </a:rPr>
              <a:t> </a:t>
            </a:r>
            <a:r>
              <a:rPr spc="-25" dirty="0">
                <a:solidFill>
                  <a:srgbClr val="333333"/>
                </a:solidFill>
              </a:rPr>
              <a:t>to </a:t>
            </a:r>
            <a:r>
              <a:rPr dirty="0">
                <a:solidFill>
                  <a:srgbClr val="333333"/>
                </a:solidFill>
              </a:rPr>
              <a:t>cause </a:t>
            </a:r>
            <a:r>
              <a:rPr b="1" spc="-10" dirty="0">
                <a:latin typeface="Arial"/>
                <a:cs typeface="Arial"/>
              </a:rPr>
              <a:t>'Isqat-i-haml'</a:t>
            </a:r>
            <a:r>
              <a:rPr b="1" spc="-10" dirty="0">
                <a:solidFill>
                  <a:srgbClr val="4D5040"/>
                </a:solidFill>
                <a:latin typeface="Arial"/>
                <a:cs typeface="Arial"/>
              </a:rPr>
              <a:t>.</a:t>
            </a:r>
          </a:p>
          <a:p>
            <a:pPr marL="12700" marR="8255" algn="just">
              <a:lnSpc>
                <a:spcPct val="100000"/>
              </a:lnSpc>
              <a:spcBef>
                <a:spcPts val="575"/>
              </a:spcBef>
            </a:pPr>
            <a:r>
              <a:rPr b="1" dirty="0">
                <a:solidFill>
                  <a:srgbClr val="4D5040"/>
                </a:solidFill>
                <a:latin typeface="Arial"/>
                <a:cs typeface="Arial"/>
              </a:rPr>
              <a:t>Explanation:</a:t>
            </a:r>
            <a:r>
              <a:rPr b="1" spc="245" dirty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333333"/>
                </a:solidFill>
              </a:rPr>
              <a:t>A</a:t>
            </a:r>
            <a:r>
              <a:rPr spc="10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woman</a:t>
            </a:r>
            <a:r>
              <a:rPr spc="23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who</a:t>
            </a:r>
            <a:r>
              <a:rPr spc="24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causes</a:t>
            </a:r>
            <a:r>
              <a:rPr spc="24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herself</a:t>
            </a:r>
            <a:r>
              <a:rPr spc="25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to</a:t>
            </a:r>
            <a:r>
              <a:rPr spc="23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miscarry</a:t>
            </a:r>
            <a:r>
              <a:rPr spc="229" dirty="0">
                <a:solidFill>
                  <a:srgbClr val="333333"/>
                </a:solidFill>
              </a:rPr>
              <a:t> </a:t>
            </a:r>
            <a:r>
              <a:rPr spc="-25" dirty="0">
                <a:solidFill>
                  <a:srgbClr val="333333"/>
                </a:solidFill>
              </a:rPr>
              <a:t>is </a:t>
            </a:r>
            <a:r>
              <a:rPr dirty="0">
                <a:solidFill>
                  <a:srgbClr val="333333"/>
                </a:solidFill>
              </a:rPr>
              <a:t>within</a:t>
            </a:r>
            <a:r>
              <a:rPr spc="-3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the</a:t>
            </a:r>
            <a:r>
              <a:rPr spc="-60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meaning</a:t>
            </a:r>
            <a:r>
              <a:rPr spc="-2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of</a:t>
            </a:r>
            <a:r>
              <a:rPr spc="-55" dirty="0">
                <a:solidFill>
                  <a:srgbClr val="333333"/>
                </a:solidFill>
              </a:rPr>
              <a:t> </a:t>
            </a:r>
            <a:r>
              <a:rPr dirty="0">
                <a:solidFill>
                  <a:srgbClr val="333333"/>
                </a:solidFill>
              </a:rPr>
              <a:t>this</a:t>
            </a:r>
            <a:r>
              <a:rPr spc="-50" dirty="0">
                <a:solidFill>
                  <a:srgbClr val="333333"/>
                </a:solidFill>
              </a:rPr>
              <a:t> </a:t>
            </a:r>
            <a:r>
              <a:rPr spc="-10" dirty="0">
                <a:solidFill>
                  <a:srgbClr val="333333"/>
                </a:solidFill>
              </a:rPr>
              <a:t>section.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0CF12C-EE62-A55E-945E-4578E16AD303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2568</Words>
  <Application>Microsoft Office PowerPoint</Application>
  <PresentationFormat>On-screen Show (4:3)</PresentationFormat>
  <Paragraphs>340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Arial MT</vt:lpstr>
      <vt:lpstr>Bell MT</vt:lpstr>
      <vt:lpstr>Calibri</vt:lpstr>
      <vt:lpstr>Calibri Light</vt:lpstr>
      <vt:lpstr>Trebuchet MS</vt:lpstr>
      <vt:lpstr>Wingdings</vt:lpstr>
      <vt:lpstr>Office Theme</vt:lpstr>
      <vt:lpstr>ABORTION</vt:lpstr>
      <vt:lpstr>Motto of RMU</vt:lpstr>
      <vt:lpstr>Vision of RMU The Dream/ Tomorrow</vt:lpstr>
      <vt:lpstr>Prof Umar’s LGIS Model</vt:lpstr>
      <vt:lpstr>SEQUENCE OF LGIS</vt:lpstr>
      <vt:lpstr>LEARNING OBJECTIVES</vt:lpstr>
      <vt:lpstr>ABORTION</vt:lpstr>
      <vt:lpstr>CLASSIFICATION OF ABORTION</vt:lpstr>
      <vt:lpstr>LAW FOR ABORTION IN PAKISTAN Sec 338: Isqat-i-Haml:</vt:lpstr>
      <vt:lpstr>Sec 338-A: Punishment for isqat-i-haml: Whoever causes isqat-i-haml shall be liable to punishment as Tazir.</vt:lpstr>
      <vt:lpstr>Sec 338-B: Isqat-i-Janin:</vt:lpstr>
      <vt:lpstr>PowerPoint Presentation</vt:lpstr>
      <vt:lpstr>NATURAL ABORTION</vt:lpstr>
      <vt:lpstr>ARTIFICIAL ABORTION</vt:lpstr>
      <vt:lpstr>LEGAL OR JUSTIFIABLE ABORTION</vt:lpstr>
      <vt:lpstr>THERAPEUTIC GROUNDS</vt:lpstr>
      <vt:lpstr>EUGENIC GROUNDS</vt:lpstr>
      <vt:lpstr>HUMANTARIAN GROUNDS</vt:lpstr>
      <vt:lpstr>SOCIAL GROUNDS</vt:lpstr>
      <vt:lpstr>CRIMINAL ABORTION</vt:lpstr>
      <vt:lpstr>METHODS OF CRIMINAL ABORTION</vt:lpstr>
      <vt:lpstr>PowerPoint Presentation</vt:lpstr>
      <vt:lpstr>PowerPoint Presentation</vt:lpstr>
      <vt:lpstr>PowerPoint Presentation</vt:lpstr>
      <vt:lpstr>COMPLICATIONS OF CRIMINAL ABORTION</vt:lpstr>
      <vt:lpstr>4. Embolism:</vt:lpstr>
      <vt:lpstr>Difference b/w Natural Abortions and Criminal Abortion</vt:lpstr>
      <vt:lpstr>EXAMINATION OF THE WOMAN</vt:lpstr>
      <vt:lpstr>PowerPoint Presentation</vt:lpstr>
      <vt:lpstr>PowerPoint Presentation</vt:lpstr>
      <vt:lpstr>Examination of clothes</vt:lpstr>
      <vt:lpstr>PowerPoint Presentation</vt:lpstr>
      <vt:lpstr>IN THE DEAD:</vt:lpstr>
      <vt:lpstr>PowerPoint Presentation</vt:lpstr>
      <vt:lpstr>Examination of the aborted material</vt:lpstr>
      <vt:lpstr>Research</vt:lpstr>
      <vt:lpstr>Biomedical Ethics</vt:lpstr>
      <vt:lpstr>Family Medicine</vt:lpstr>
      <vt:lpstr>How to use HEC Digital Library</vt:lpstr>
      <vt:lpstr>TEXT BOOKS &amp; PRACTICAL NOTEBOOK: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ABORTION</dc:title>
  <dc:creator>moin</dc:creator>
  <cp:lastModifiedBy>54</cp:lastModifiedBy>
  <cp:revision>6</cp:revision>
  <dcterms:created xsi:type="dcterms:W3CDTF">2025-02-10T12:24:11Z</dcterms:created>
  <dcterms:modified xsi:type="dcterms:W3CDTF">2025-02-26T04:42:51Z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2025-02-10T00:00:00Z</vt:filetime>
  </property>
  <property fmtid="{D5CDD505-2E9C-101B-9397-08002B2CF9AE}" pid="5" name="Producer">
    <vt:lpwstr>Microsoft® PowerPoint® 2013</vt:lpwstr>
  </property>
</Properties>
</file>