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312" r:id="rId2"/>
    <p:sldId id="256" r:id="rId3"/>
    <p:sldId id="313" r:id="rId4"/>
    <p:sldId id="310" r:id="rId5"/>
    <p:sldId id="299" r:id="rId6"/>
    <p:sldId id="257" r:id="rId7"/>
    <p:sldId id="259" r:id="rId8"/>
    <p:sldId id="260" r:id="rId9"/>
    <p:sldId id="261" r:id="rId10"/>
    <p:sldId id="262" r:id="rId11"/>
    <p:sldId id="301" r:id="rId12"/>
    <p:sldId id="300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306" r:id="rId26"/>
    <p:sldId id="307" r:id="rId27"/>
    <p:sldId id="302" r:id="rId28"/>
    <p:sldId id="303" r:id="rId29"/>
    <p:sldId id="308" r:id="rId30"/>
    <p:sldId id="309" r:id="rId31"/>
    <p:sldId id="314" r:id="rId32"/>
    <p:sldId id="27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6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97FC6-634F-4651-A153-8ADDDB76FBA9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586E6-DCC3-4E65-B3CB-CA9F1166A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1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586E6-DCC3-4E65-B3CB-CA9F1166A29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2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14C235-CB42-4D81-A2A1-1F0EBBDD319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C45523-E5A7-45F1-8B3F-CD351AB035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Grp="1" noUngrp="1" noRot="1" noChangeAspect="1" noMove="1" noResize="1"/>
          </p:cNvGrpSpPr>
          <p:nvPr/>
        </p:nvGrpSpPr>
        <p:grpSpPr bwMode="auto">
          <a:xfrm>
            <a:off x="2" y="228600"/>
            <a:ext cx="2138363" cy="6638926"/>
            <a:chOff x="2487613" y="285750"/>
            <a:chExt cx="2428875" cy="5654676"/>
          </a:xfrm>
        </p:grpSpPr>
        <p:sp>
          <p:nvSpPr>
            <p:cNvPr id="18452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36"/>
                <a:gd name="T20" fmla="*/ 22 w 22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9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9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0"/>
                <a:gd name="T22" fmla="*/ 0 h 504"/>
                <a:gd name="T23" fmla="*/ 140 w 140"/>
                <a:gd name="T24" fmla="*/ 504 h 5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2"/>
                <a:gd name="T25" fmla="*/ 0 h 308"/>
                <a:gd name="T26" fmla="*/ 132 w 132"/>
                <a:gd name="T27" fmla="*/ 308 h 30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79"/>
                <a:gd name="T14" fmla="*/ 37 w 37"/>
                <a:gd name="T15" fmla="*/ 79 h 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8"/>
                <a:gd name="T34" fmla="*/ 0 h 722"/>
                <a:gd name="T35" fmla="*/ 178 w 178"/>
                <a:gd name="T36" fmla="*/ 722 h 7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1 h 635"/>
                <a:gd name="T6" fmla="*/ 90488 w 23"/>
                <a:gd name="T7" fmla="*/ 2493963 h 635"/>
                <a:gd name="T8" fmla="*/ 66882 w 23"/>
                <a:gd name="T9" fmla="*/ 2262241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"/>
                <a:gd name="T31" fmla="*/ 0 h 635"/>
                <a:gd name="T32" fmla="*/ 23 w 23"/>
                <a:gd name="T33" fmla="*/ 635 h 6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07"/>
                <a:gd name="T20" fmla="*/ 17 w 17"/>
                <a:gd name="T21" fmla="*/ 107 h 1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1"/>
                <a:gd name="T31" fmla="*/ 0 h 222"/>
                <a:gd name="T32" fmla="*/ 41 w 41"/>
                <a:gd name="T33" fmla="*/ 222 h 2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8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0"/>
                <a:gd name="T52" fmla="*/ 0 h 878"/>
                <a:gd name="T53" fmla="*/ 450 w 450"/>
                <a:gd name="T54" fmla="*/ 878 h 87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73"/>
                <a:gd name="T14" fmla="*/ 35 w 35"/>
                <a:gd name="T15" fmla="*/ 73 h 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"/>
                <a:gd name="T19" fmla="*/ 0 h 48"/>
                <a:gd name="T20" fmla="*/ 8 w 8"/>
                <a:gd name="T21" fmla="*/ 48 h 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"/>
                <a:gd name="T25" fmla="*/ 0 h 135"/>
                <a:gd name="T26" fmla="*/ 52 w 52"/>
                <a:gd name="T27" fmla="*/ 135 h 1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 noGrp="1" noUngrp="1" noRot="1" noChangeAspect="1" noMove="1" noResize="1"/>
          </p:cNvGrpSpPr>
          <p:nvPr/>
        </p:nvGrpSpPr>
        <p:grpSpPr bwMode="auto">
          <a:xfrm>
            <a:off x="20640" y="0"/>
            <a:ext cx="1766887" cy="6853238"/>
            <a:chOff x="6627813" y="194833"/>
            <a:chExt cx="1952625" cy="5678918"/>
          </a:xfrm>
        </p:grpSpPr>
        <p:sp>
          <p:nvSpPr>
            <p:cNvPr id="18440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3"/>
                <a:gd name="T46" fmla="*/ 0 h 920"/>
                <a:gd name="T47" fmla="*/ 103 w 103"/>
                <a:gd name="T48" fmla="*/ 920 h 9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8"/>
                <a:gd name="T25" fmla="*/ 0 h 330"/>
                <a:gd name="T26" fmla="*/ 88 w 88"/>
                <a:gd name="T27" fmla="*/ 330 h 3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0"/>
                <a:gd name="T25" fmla="*/ 0 h 207"/>
                <a:gd name="T26" fmla="*/ 90 w 90"/>
                <a:gd name="T27" fmla="*/ 207 h 20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5"/>
                <a:gd name="T34" fmla="*/ 0 h 467"/>
                <a:gd name="T35" fmla="*/ 115 w 115"/>
                <a:gd name="T36" fmla="*/ 467 h 46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633"/>
                <a:gd name="T41" fmla="*/ 36 w 36"/>
                <a:gd name="T42" fmla="*/ 633 h 63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59"/>
                <a:gd name="T14" fmla="*/ 28 w 28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107"/>
                <a:gd name="T23" fmla="*/ 17 w 17"/>
                <a:gd name="T24" fmla="*/ 107 h 10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4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7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94"/>
                <a:gd name="T49" fmla="*/ 0 h 568"/>
                <a:gd name="T50" fmla="*/ 294 w 294"/>
                <a:gd name="T51" fmla="*/ 568 h 5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53"/>
                <a:gd name="T14" fmla="*/ 25 w 25"/>
                <a:gd name="T15" fmla="*/ 53 h 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9"/>
                <a:gd name="T25" fmla="*/ 0 h 141"/>
                <a:gd name="T26" fmla="*/ 29 w 29"/>
                <a:gd name="T27" fmla="*/ 141 h 1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48"/>
                <a:gd name="T23" fmla="*/ 8 w 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2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111"/>
                <a:gd name="T26" fmla="*/ 44 w 44"/>
                <a:gd name="T27" fmla="*/ 111 h 1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" name="Rectangle 3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" y="0"/>
            <a:ext cx="1365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437" name="Freeform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V="1">
            <a:off x="-3175" y="714376"/>
            <a:ext cx="1192213" cy="508000"/>
          </a:xfrm>
          <a:custGeom>
            <a:avLst/>
            <a:gdLst>
              <a:gd name="T0" fmla="*/ 1192213 w 9248"/>
              <a:gd name="T1" fmla="*/ 238811 h 10000"/>
              <a:gd name="T2" fmla="*/ 1020368 w 9248"/>
              <a:gd name="T3" fmla="*/ 9550 h 10000"/>
              <a:gd name="T4" fmla="*/ 1016630 w 9248"/>
              <a:gd name="T5" fmla="*/ 4775 h 10000"/>
              <a:gd name="T6" fmla="*/ 1005930 w 9248"/>
              <a:gd name="T7" fmla="*/ 0 h 10000"/>
              <a:gd name="T8" fmla="*/ 937862 w 9248"/>
              <a:gd name="T9" fmla="*/ 0 h 10000"/>
              <a:gd name="T10" fmla="*/ 0 w 9248"/>
              <a:gd name="T11" fmla="*/ 3556 h 10000"/>
              <a:gd name="T12" fmla="*/ 3223 w 9248"/>
              <a:gd name="T13" fmla="*/ 508000 h 10000"/>
              <a:gd name="T14" fmla="*/ 937862 w 9248"/>
              <a:gd name="T15" fmla="*/ 506273 h 10000"/>
              <a:gd name="T16" fmla="*/ 1005930 w 9248"/>
              <a:gd name="T17" fmla="*/ 506273 h 10000"/>
              <a:gd name="T18" fmla="*/ 1016630 w 9248"/>
              <a:gd name="T19" fmla="*/ 501498 h 10000"/>
              <a:gd name="T20" fmla="*/ 1020368 w 9248"/>
              <a:gd name="T21" fmla="*/ 496722 h 10000"/>
              <a:gd name="T22" fmla="*/ 1192213 w 9248"/>
              <a:gd name="T23" fmla="*/ 267462 h 10000"/>
              <a:gd name="T24" fmla="*/ 1192213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48"/>
              <a:gd name="T40" fmla="*/ 0 h 10000"/>
              <a:gd name="T41" fmla="*/ 9248 w 9248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Freeform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V="1">
            <a:off x="-3175" y="714376"/>
            <a:ext cx="1192213" cy="508000"/>
          </a:xfrm>
          <a:custGeom>
            <a:avLst/>
            <a:gdLst>
              <a:gd name="T0" fmla="*/ 1192213 w 9248"/>
              <a:gd name="T1" fmla="*/ 238811 h 10000"/>
              <a:gd name="T2" fmla="*/ 1020368 w 9248"/>
              <a:gd name="T3" fmla="*/ 9550 h 10000"/>
              <a:gd name="T4" fmla="*/ 1016630 w 9248"/>
              <a:gd name="T5" fmla="*/ 4775 h 10000"/>
              <a:gd name="T6" fmla="*/ 1005930 w 9248"/>
              <a:gd name="T7" fmla="*/ 0 h 10000"/>
              <a:gd name="T8" fmla="*/ 937862 w 9248"/>
              <a:gd name="T9" fmla="*/ 0 h 10000"/>
              <a:gd name="T10" fmla="*/ 0 w 9248"/>
              <a:gd name="T11" fmla="*/ 3556 h 10000"/>
              <a:gd name="T12" fmla="*/ 3223 w 9248"/>
              <a:gd name="T13" fmla="*/ 508000 h 10000"/>
              <a:gd name="T14" fmla="*/ 937862 w 9248"/>
              <a:gd name="T15" fmla="*/ 506273 h 10000"/>
              <a:gd name="T16" fmla="*/ 1005930 w 9248"/>
              <a:gd name="T17" fmla="*/ 506273 h 10000"/>
              <a:gd name="T18" fmla="*/ 1016630 w 9248"/>
              <a:gd name="T19" fmla="*/ 501498 h 10000"/>
              <a:gd name="T20" fmla="*/ 1020368 w 9248"/>
              <a:gd name="T21" fmla="*/ 496722 h 10000"/>
              <a:gd name="T22" fmla="*/ 1192213 w 9248"/>
              <a:gd name="T23" fmla="*/ 267462 h 10000"/>
              <a:gd name="T24" fmla="*/ 1192213 w 9248"/>
              <a:gd name="T25" fmla="*/ 2388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48"/>
              <a:gd name="T40" fmla="*/ 0 h 10000"/>
              <a:gd name="T41" fmla="*/ 9248 w 9248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9" name="Picture 6" descr="Text&#10;&#10;Description automatically generated with low confidence"/>
          <p:cNvPicPr>
            <a:picLocks noChangeAspect="1"/>
          </p:cNvPicPr>
          <p:nvPr/>
        </p:nvPicPr>
        <p:blipFill>
          <a:blip r:embed="rId2" cstate="print"/>
          <a:srcRect l="3609" r="16273" b="2"/>
          <a:stretch>
            <a:fillRect/>
          </a:stretch>
        </p:blipFill>
        <p:spPr bwMode="auto">
          <a:xfrm>
            <a:off x="1941515" y="642938"/>
            <a:ext cx="6713537" cy="557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Deals with issues related with clinical research.</a:t>
            </a:r>
          </a:p>
          <a:p>
            <a:r>
              <a:rPr lang="en-US" dirty="0"/>
              <a:t>Rights of participants maintained </a:t>
            </a:r>
          </a:p>
          <a:p>
            <a:r>
              <a:rPr lang="en-US" dirty="0"/>
              <a:t>Conducted safely </a:t>
            </a:r>
          </a:p>
          <a:p>
            <a:r>
              <a:rPr lang="en-US" dirty="0"/>
              <a:t> no research can be undertaken unless its undergone ethical scrutiny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1"/>
            <a:ext cx="8244675" cy="1219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THE MORAL DUTIES OF THE DOCTOR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953"/>
            <a:ext cx="8305800" cy="4262590"/>
          </a:xfrm>
        </p:spPr>
        <p:txBody>
          <a:bodyPr>
            <a:noAutofit/>
          </a:bodyPr>
          <a:lstStyle/>
          <a:p>
            <a:r>
              <a:rPr lang="en-US" sz="3200" dirty="0"/>
              <a:t>Help, cure</a:t>
            </a:r>
          </a:p>
          <a:p>
            <a:r>
              <a:rPr lang="en-US" sz="3200" dirty="0"/>
              <a:t>Promote and protect the patient’s health</a:t>
            </a:r>
          </a:p>
          <a:p>
            <a:r>
              <a:rPr lang="en-US" sz="3200" dirty="0"/>
              <a:t>Confidentiality</a:t>
            </a:r>
          </a:p>
          <a:p>
            <a:r>
              <a:rPr lang="en-US" sz="3200" dirty="0"/>
              <a:t>Protect the patient’s life</a:t>
            </a:r>
          </a:p>
          <a:p>
            <a:r>
              <a:rPr lang="en-US" sz="3200" dirty="0"/>
              <a:t>Respect the patient’s autonomy</a:t>
            </a:r>
          </a:p>
          <a:p>
            <a:r>
              <a:rPr lang="en-US" sz="3200" dirty="0"/>
              <a:t>Protect privacy</a:t>
            </a:r>
          </a:p>
          <a:p>
            <a:r>
              <a:rPr lang="en-US" sz="3200" dirty="0"/>
              <a:t>Respect the patient’s dignity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3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The moral rights of the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090057"/>
            <a:ext cx="6686550" cy="4281714"/>
          </a:xfrm>
        </p:spPr>
        <p:txBody>
          <a:bodyPr>
            <a:noAutofit/>
          </a:bodyPr>
          <a:lstStyle/>
          <a:p>
            <a:r>
              <a:rPr lang="en-US" sz="3200" dirty="0"/>
              <a:t>High quality medical service</a:t>
            </a:r>
          </a:p>
          <a:p>
            <a:r>
              <a:rPr lang="en-US" sz="3200" dirty="0"/>
              <a:t>Autonomous choice</a:t>
            </a:r>
          </a:p>
          <a:p>
            <a:r>
              <a:rPr lang="en-US" sz="3200" dirty="0"/>
              <a:t>Decide</a:t>
            </a:r>
          </a:p>
          <a:p>
            <a:r>
              <a:rPr lang="en-US" sz="3200" dirty="0"/>
              <a:t>Be informed</a:t>
            </a:r>
          </a:p>
          <a:p>
            <a:r>
              <a:rPr lang="en-US" sz="3200" dirty="0"/>
              <a:t>Privacy</a:t>
            </a:r>
          </a:p>
          <a:p>
            <a:r>
              <a:rPr lang="en-US" sz="3200" dirty="0"/>
              <a:t>Health education</a:t>
            </a:r>
          </a:p>
          <a:p>
            <a:r>
              <a:rPr lang="en-US" sz="3200" dirty="0"/>
              <a:t>Dignity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58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OF CLINICAL ETHICS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solidFill>
                  <a:srgbClr val="C00000"/>
                </a:solidFill>
              </a:rPr>
              <a:t>RESPECT AND AUTHONOMY </a:t>
            </a:r>
          </a:p>
          <a:p>
            <a:pPr>
              <a:buNone/>
            </a:pPr>
            <a:r>
              <a:rPr lang="en-US" dirty="0"/>
              <a:t>     Respect for the person</a:t>
            </a:r>
          </a:p>
          <a:p>
            <a:r>
              <a:rPr lang="en-US" dirty="0"/>
              <a:t>Respect is significant aspect of the relationship between patients and doctor .</a:t>
            </a:r>
          </a:p>
          <a:p>
            <a:r>
              <a:rPr lang="en-US" dirty="0"/>
              <a:t>Respect of patient autonomy in choice for seeking advice 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Truth telling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Telling the truth is essential to generate and maintain trust between the doctor and the patient .</a:t>
            </a:r>
          </a:p>
          <a:p>
            <a:r>
              <a:rPr lang="en-US" dirty="0"/>
              <a:t>Provide the information about nature of illness. Expected outcome and therapeutic alternatives and answers the question honesty .</a:t>
            </a:r>
          </a:p>
          <a:p>
            <a:r>
              <a:rPr lang="en-US" dirty="0">
                <a:solidFill>
                  <a:srgbClr val="00B050"/>
                </a:solidFill>
              </a:rPr>
              <a:t>Truth can be withhold in two condition </a:t>
            </a:r>
          </a:p>
          <a:p>
            <a:r>
              <a:rPr lang="en-US" dirty="0">
                <a:solidFill>
                  <a:srgbClr val="00B050"/>
                </a:solidFill>
              </a:rPr>
              <a:t>If it cause real harm to patient</a:t>
            </a:r>
            <a:r>
              <a:rPr lang="en-US" dirty="0">
                <a:solidFill>
                  <a:srgbClr val="7030A0"/>
                </a:solidFill>
              </a:rPr>
              <a:t>.{patient is depressed and likely do suicide to listen. </a:t>
            </a:r>
            <a:r>
              <a:rPr lang="en-US" dirty="0">
                <a:solidFill>
                  <a:srgbClr val="FF0000"/>
                </a:solidFill>
              </a:rPr>
              <a:t>Breaking the bad news</a:t>
            </a:r>
            <a:r>
              <a:rPr lang="en-US" dirty="0">
                <a:solidFill>
                  <a:srgbClr val="00B050"/>
                </a:solidFill>
              </a:rPr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If patient do not want to listen the bad news .{</a:t>
            </a:r>
            <a:r>
              <a:rPr lang="en-US" dirty="0">
                <a:solidFill>
                  <a:srgbClr val="7030A0"/>
                </a:solidFill>
              </a:rPr>
              <a:t>wait for patient adjustment }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consent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participation of patients in decisions about their health care .</a:t>
            </a:r>
          </a:p>
          <a:p>
            <a:r>
              <a:rPr lang="en-US" dirty="0"/>
              <a:t>In order to </a:t>
            </a:r>
            <a:r>
              <a:rPr lang="en-US" dirty="0" err="1"/>
              <a:t>faciliate</a:t>
            </a:r>
            <a:r>
              <a:rPr lang="en-US" dirty="0"/>
              <a:t> this .the clinician must provide the patient with an adequate explanation and detail of relevant risk benefits of each possible course of action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Patient will is most imp </a:t>
            </a:r>
          </a:p>
          <a:p>
            <a:r>
              <a:rPr lang="en-US" dirty="0"/>
              <a:t>If patient lack the decision making </a:t>
            </a:r>
            <a:r>
              <a:rPr lang="en-US" dirty="0" err="1"/>
              <a:t>capacity.the</a:t>
            </a:r>
            <a:r>
              <a:rPr lang="en-US" dirty="0"/>
              <a:t> clinician should act in the best interest of patient 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Maintaining the trust between doctor and patient </a:t>
            </a:r>
          </a:p>
          <a:p>
            <a:r>
              <a:rPr lang="en-US" dirty="0"/>
              <a:t>To prevent the unauthorized access to patient record ,disclosure the patient identity and information</a:t>
            </a:r>
          </a:p>
          <a:p>
            <a:r>
              <a:rPr lang="en-US" dirty="0"/>
              <a:t>Disclosure of information only when patient gives consent and when required by law and needed in court </a:t>
            </a:r>
          </a:p>
          <a:p>
            <a:r>
              <a:rPr lang="en-US" dirty="0"/>
              <a:t>When share other health professional person, should based on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need to know  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good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health of my patient will be my first consideration .</a:t>
            </a:r>
          </a:p>
          <a:p>
            <a:r>
              <a:rPr lang="en-US" dirty="0"/>
              <a:t>Patient best interest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doing harm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best interest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Justice relate primarily to the distribution of medical care and allocation of resources .</a:t>
            </a:r>
          </a:p>
          <a:p>
            <a:r>
              <a:rPr lang="en-US" dirty="0">
                <a:solidFill>
                  <a:srgbClr val="FF0000"/>
                </a:solidFill>
              </a:rPr>
              <a:t>Fair delivery of health care</a:t>
            </a:r>
          </a:p>
          <a:p>
            <a:r>
              <a:rPr lang="en-US" dirty="0"/>
              <a:t>Who need it most </a:t>
            </a:r>
          </a:p>
          <a:p>
            <a:r>
              <a:rPr lang="en-US" dirty="0">
                <a:solidFill>
                  <a:srgbClr val="FF0000"/>
                </a:solidFill>
              </a:rPr>
              <a:t>Respect for right of person</a:t>
            </a:r>
          </a:p>
          <a:p>
            <a:r>
              <a:rPr lang="en-US" dirty="0"/>
              <a:t>Fair share of resources  </a:t>
            </a:r>
          </a:p>
          <a:p>
            <a:r>
              <a:rPr lang="en-US" dirty="0">
                <a:solidFill>
                  <a:srgbClr val="FF0000"/>
                </a:solidFill>
              </a:rPr>
              <a:t>Respect for merit</a:t>
            </a:r>
          </a:p>
          <a:p>
            <a:r>
              <a:rPr lang="en-US" dirty="0"/>
              <a:t>Who have financial </a:t>
            </a:r>
            <a:r>
              <a:rPr lang="en-US" dirty="0" err="1"/>
              <a:t>issues.socially</a:t>
            </a:r>
            <a:r>
              <a:rPr lang="en-US" dirty="0"/>
              <a:t> deprived .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MEDICAL ETHICS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24" y="4648200"/>
            <a:ext cx="7696200" cy="1371600"/>
          </a:xfrm>
        </p:spPr>
        <p:txBody>
          <a:bodyPr>
            <a:normAutofit fontScale="32500" lnSpcReduction="20000"/>
          </a:bodyPr>
          <a:lstStyle/>
          <a:p>
            <a:r>
              <a:rPr lang="en-US" sz="8000" dirty="0"/>
              <a:t>DR SHAHZAD MANZOOR  </a:t>
            </a:r>
          </a:p>
          <a:p>
            <a:r>
              <a:rPr lang="en-US" sz="8000" dirty="0"/>
              <a:t>PROFESSOR OF MEDICINE MU-I</a:t>
            </a:r>
          </a:p>
          <a:p>
            <a:r>
              <a:rPr lang="en-US" sz="8000"/>
              <a:t>BENAZIR BHUTTO HOSPITAL RWP.  </a:t>
            </a:r>
            <a:endParaRPr lang="en-US" sz="8000" dirty="0"/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ETHICAL PROBLEMS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gap or block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ideal goal is clear .but there is obstacles to achieve it </a:t>
            </a:r>
          </a:p>
          <a:p>
            <a:r>
              <a:rPr lang="en-US" dirty="0">
                <a:solidFill>
                  <a:srgbClr val="00B050"/>
                </a:solidFill>
              </a:rPr>
              <a:t>Economics </a:t>
            </a:r>
          </a:p>
          <a:p>
            <a:r>
              <a:rPr lang="en-US" dirty="0">
                <a:solidFill>
                  <a:srgbClr val="00B050"/>
                </a:solidFill>
              </a:rPr>
              <a:t>Social </a:t>
            </a:r>
          </a:p>
          <a:p>
            <a:r>
              <a:rPr lang="en-US" dirty="0"/>
              <a:t>In the belief system of the patient .</a:t>
            </a:r>
          </a:p>
          <a:p>
            <a:r>
              <a:rPr lang="en-US" dirty="0"/>
              <a:t>To bridge the gap and remove the block</a:t>
            </a:r>
          </a:p>
          <a:p>
            <a:r>
              <a:rPr lang="en-US" dirty="0">
                <a:solidFill>
                  <a:srgbClr val="FF0000"/>
                </a:solidFill>
              </a:rPr>
              <a:t>A young boy with Wilson disease having advice liver transplant </a:t>
            </a:r>
            <a:r>
              <a:rPr lang="en-US" dirty="0" err="1">
                <a:solidFill>
                  <a:srgbClr val="FF0000"/>
                </a:solidFill>
              </a:rPr>
              <a:t>bt</a:t>
            </a:r>
            <a:r>
              <a:rPr lang="en-US" dirty="0">
                <a:solidFill>
                  <a:srgbClr val="FF0000"/>
                </a:solidFill>
              </a:rPr>
              <a:t> belong to developing country ,economic block 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setting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right course of action is clear .but prioritization is necessary and the principles to guide that process have to be  defined </a:t>
            </a:r>
          </a:p>
          <a:p>
            <a:r>
              <a:rPr lang="en-US" dirty="0">
                <a:solidFill>
                  <a:srgbClr val="FF0000"/>
                </a:solidFill>
              </a:rPr>
              <a:t>Last bed allocation decision in intensive care .80 year old with pneumonia,20 year old with advanced lymphoma ,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dilemma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Accordance with one ethical principle may conflict with another ethical principle </a:t>
            </a:r>
          </a:p>
          <a:p>
            <a:r>
              <a:rPr lang="en-US" dirty="0">
                <a:solidFill>
                  <a:srgbClr val="00B050"/>
                </a:solidFill>
              </a:rPr>
              <a:t>Pt makes the different choice .consider </a:t>
            </a:r>
            <a:r>
              <a:rPr lang="en-US" dirty="0" err="1">
                <a:solidFill>
                  <a:srgbClr val="00B050"/>
                </a:solidFill>
              </a:rPr>
              <a:t>artifial</a:t>
            </a:r>
            <a:r>
              <a:rPr lang="en-US" dirty="0">
                <a:solidFill>
                  <a:srgbClr val="00B050"/>
                </a:solidFill>
              </a:rPr>
              <a:t> feeding peg[</a:t>
            </a:r>
            <a:r>
              <a:rPr lang="en-US" dirty="0" err="1">
                <a:solidFill>
                  <a:srgbClr val="00B050"/>
                </a:solidFill>
              </a:rPr>
              <a:t>percutaneus</a:t>
            </a:r>
            <a:r>
              <a:rPr lang="en-US" dirty="0">
                <a:solidFill>
                  <a:srgbClr val="00B050"/>
                </a:solidFill>
              </a:rPr>
              <a:t> endoscopic </a:t>
            </a:r>
            <a:r>
              <a:rPr lang="en-US" dirty="0" err="1">
                <a:solidFill>
                  <a:srgbClr val="00B050"/>
                </a:solidFill>
              </a:rPr>
              <a:t>gartrostomy</a:t>
            </a:r>
            <a:r>
              <a:rPr lang="en-US" dirty="0">
                <a:solidFill>
                  <a:srgbClr val="00B050"/>
                </a:solidFill>
              </a:rPr>
              <a:t>] .the </a:t>
            </a:r>
            <a:r>
              <a:rPr lang="en-US" dirty="0" err="1">
                <a:solidFill>
                  <a:srgbClr val="00B050"/>
                </a:solidFill>
              </a:rPr>
              <a:t>dr</a:t>
            </a:r>
            <a:r>
              <a:rPr lang="en-US" dirty="0">
                <a:solidFill>
                  <a:srgbClr val="00B050"/>
                </a:solidFill>
              </a:rPr>
              <a:t> may decide it for patient best interest and patient refuse the procedure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Solved by good </a:t>
            </a:r>
            <a:r>
              <a:rPr lang="en-US" dirty="0" err="1">
                <a:solidFill>
                  <a:srgbClr val="FF0000"/>
                </a:solidFill>
              </a:rPr>
              <a:t>dr</a:t>
            </a:r>
            <a:r>
              <a:rPr lang="en-US" dirty="0">
                <a:solidFill>
                  <a:srgbClr val="FF0000"/>
                </a:solidFill>
              </a:rPr>
              <a:t> patient communication</a:t>
            </a:r>
          </a:p>
          <a:p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conflict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Conflict of opinion may arise between members team responsible for care of the patient.</a:t>
            </a:r>
          </a:p>
          <a:p>
            <a:r>
              <a:rPr lang="en-US" dirty="0">
                <a:solidFill>
                  <a:srgbClr val="FF0000"/>
                </a:solidFill>
              </a:rPr>
              <a:t>Elderly patient having significant co morbidity providing dialysis by renal dr.having divergent views whether this treatment should continued or not </a:t>
            </a:r>
          </a:p>
          <a:p>
            <a:r>
              <a:rPr lang="en-US" dirty="0">
                <a:solidFill>
                  <a:srgbClr val="0070C0"/>
                </a:solidFill>
              </a:rPr>
              <a:t>Through discussion ,multidisciplinary team .referral to decision making authority. Director of services</a:t>
            </a:r>
            <a:r>
              <a:rPr lang="en-US" dirty="0"/>
              <a:t>.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Components of Medical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Physician patients relationship</a:t>
            </a:r>
          </a:p>
          <a:p>
            <a:r>
              <a:rPr lang="en-US" sz="3200" dirty="0"/>
              <a:t>Physician: physician relationship</a:t>
            </a:r>
          </a:p>
          <a:p>
            <a:r>
              <a:rPr lang="en-US" sz="3200" dirty="0"/>
              <a:t>Physician : health system relationship</a:t>
            </a:r>
          </a:p>
          <a:p>
            <a:r>
              <a:rPr lang="en-US" sz="3200" dirty="0"/>
              <a:t>Physician: Society relationship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84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Public and Community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2178"/>
            <a:ext cx="7678890" cy="3777622"/>
          </a:xfrm>
        </p:spPr>
        <p:txBody>
          <a:bodyPr>
            <a:noAutofit/>
          </a:bodyPr>
          <a:lstStyle/>
          <a:p>
            <a:r>
              <a:rPr lang="en-US" sz="3200" dirty="0"/>
              <a:t>Enlighten the public concerning quarantine regulations</a:t>
            </a:r>
          </a:p>
          <a:p>
            <a:r>
              <a:rPr lang="en-US" sz="3200" dirty="0"/>
              <a:t>Measures for the prevention of epidemic and communicable diseases</a:t>
            </a:r>
          </a:p>
          <a:p>
            <a:r>
              <a:rPr lang="en-US" sz="3200" dirty="0"/>
              <a:t>When an epidemic occurs a physician should not abandon his duty for fear of contracting the disease himself.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12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756"/>
            <a:ext cx="7787475" cy="11050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Common criminal negligence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5584"/>
            <a:ext cx="8124092" cy="4757616"/>
          </a:xfrm>
        </p:spPr>
        <p:txBody>
          <a:bodyPr>
            <a:noAutofit/>
          </a:bodyPr>
          <a:lstStyle/>
          <a:p>
            <a:r>
              <a:rPr lang="en-US" sz="2800" dirty="0"/>
              <a:t>In case of death; doctor can be booked under</a:t>
            </a:r>
          </a:p>
          <a:p>
            <a:pPr marL="0" indent="0">
              <a:buNone/>
            </a:pPr>
            <a:r>
              <a:rPr lang="en-US" sz="2800" dirty="0"/>
              <a:t>section </a:t>
            </a:r>
            <a:r>
              <a:rPr lang="en-US" sz="2800" dirty="0">
                <a:solidFill>
                  <a:srgbClr val="FF0000"/>
                </a:solidFill>
              </a:rPr>
              <a:t>304 A</a:t>
            </a:r>
            <a:r>
              <a:rPr lang="en-US" sz="2800" dirty="0"/>
              <a:t> (rash and negligent act)</a:t>
            </a:r>
          </a:p>
          <a:p>
            <a:r>
              <a:rPr lang="en-US" sz="2800" dirty="0"/>
              <a:t>Common example of criminal negligence.</a:t>
            </a:r>
          </a:p>
          <a:p>
            <a:pPr marL="0" indent="0">
              <a:buNone/>
            </a:pPr>
            <a:r>
              <a:rPr lang="en-US" sz="2800" dirty="0"/>
              <a:t>􀀹   Amputation or removal of wrong limb or organ</a:t>
            </a:r>
          </a:p>
          <a:p>
            <a:pPr marL="0" indent="0">
              <a:buNone/>
            </a:pPr>
            <a:r>
              <a:rPr lang="en-US" sz="2800" dirty="0"/>
              <a:t>􀀹   Ligation of ducts/ vessels</a:t>
            </a:r>
          </a:p>
          <a:p>
            <a:pPr marL="0" indent="0">
              <a:buNone/>
            </a:pPr>
            <a:r>
              <a:rPr lang="en-US" sz="2800" dirty="0"/>
              <a:t>􀀹   Retaining of objects in surgical site</a:t>
            </a:r>
          </a:p>
          <a:p>
            <a:pPr marL="0" indent="0">
              <a:buNone/>
            </a:pPr>
            <a:r>
              <a:rPr lang="en-US" sz="2800" dirty="0"/>
              <a:t>􀀹   Tight plaster cast leading to gangrene</a:t>
            </a:r>
          </a:p>
          <a:p>
            <a:pPr marL="0" indent="0">
              <a:buNone/>
            </a:pPr>
            <a:r>
              <a:rPr lang="en-US" sz="2800" dirty="0"/>
              <a:t>􀀹   Transfusion or anesthetic mistakes.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61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170818"/>
            <a:ext cx="6683765" cy="819782"/>
          </a:xfrm>
        </p:spPr>
        <p:txBody>
          <a:bodyPr/>
          <a:lstStyle/>
          <a:p>
            <a:r>
              <a:rPr lang="en-US" sz="4000" dirty="0">
                <a:solidFill>
                  <a:srgbClr val="C00000"/>
                </a:solidFill>
              </a:rPr>
              <a:t>Euthanasia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1"/>
            <a:ext cx="8534400" cy="845819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Active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/>
              <a:t>an active intervention to end life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Passive 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/>
              <a:t>deliberately withholding treatment</a:t>
            </a:r>
          </a:p>
          <a:p>
            <a:pPr marL="0" indent="0">
              <a:buNone/>
            </a:pPr>
            <a:r>
              <a:rPr lang="en-US" sz="2800" dirty="0"/>
              <a:t>that might help a patient live longer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Voluntary </a:t>
            </a:r>
            <a:r>
              <a:rPr lang="en-US" sz="2800" dirty="0"/>
              <a:t>: euthanasia is performed following a</a:t>
            </a:r>
          </a:p>
          <a:p>
            <a:pPr marL="0" indent="0">
              <a:buNone/>
            </a:pPr>
            <a:r>
              <a:rPr lang="en-US" sz="2800" dirty="0"/>
              <a:t>request from a patient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Doctor assisted suicide </a:t>
            </a:r>
            <a:r>
              <a:rPr lang="en-US" sz="2800" dirty="0"/>
              <a:t>: a doctor prescribes</a:t>
            </a:r>
          </a:p>
          <a:p>
            <a:pPr marL="0" indent="0">
              <a:buNone/>
            </a:pPr>
            <a:r>
              <a:rPr lang="en-US" sz="2800" dirty="0"/>
              <a:t>a lethal drug which is self administered by the patient</a:t>
            </a:r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25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3400"/>
            <a:ext cx="7467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</a:rPr>
              <a:t>WHAT IS YOUR CHOICE MAKES DIFFERENCE ??? 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</a:rPr>
              <a:t>•</a:t>
            </a: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</a:rPr>
              <a:t>Medicine is about </a:t>
            </a:r>
            <a:r>
              <a:rPr lang="en-US" sz="4400" dirty="0">
                <a:latin typeface="Arial" panose="020B0604020202020204" pitchFamily="34" charset="0"/>
              </a:rPr>
              <a:t>: “Can we?” 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</a:rPr>
              <a:t>•</a:t>
            </a:r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</a:rPr>
              <a:t>Ethics is about: </a:t>
            </a:r>
            <a:r>
              <a:rPr lang="en-US" sz="4400" dirty="0">
                <a:latin typeface="Arial" panose="020B0604020202020204" pitchFamily="34" charset="0"/>
              </a:rPr>
              <a:t>“Should we?” </a:t>
            </a:r>
          </a:p>
        </p:txBody>
      </p:sp>
      <p:pic>
        <p:nvPicPr>
          <p:cNvPr id="3" name="Picture 2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9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Diagram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An innate desire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People world over still wish to see the</a:t>
            </a:r>
          </a:p>
          <a:p>
            <a:pPr marL="0" indent="0" algn="ctr">
              <a:buNone/>
            </a:pPr>
            <a:r>
              <a:rPr lang="en-US" sz="3200" dirty="0"/>
              <a:t>doctors as trustworthy and honorable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7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ext&#10;&#10;Description automatically generated with medium confidence"/>
          <p:cNvPicPr>
            <a:picLocks noChangeAspect="1"/>
          </p:cNvPicPr>
          <p:nvPr/>
        </p:nvPicPr>
        <p:blipFill rotWithShape="1">
          <a:blip r:embed="rId2" cstate="print"/>
          <a:srcRect b="4377"/>
          <a:stretch/>
        </p:blipFill>
        <p:spPr>
          <a:xfrm>
            <a:off x="577126" y="1320224"/>
            <a:ext cx="1893751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6" descr="Map&#10;&#10;Description automatically generated"/>
          <p:cNvPicPr>
            <a:picLocks noChangeAspect="1"/>
          </p:cNvPicPr>
          <p:nvPr/>
        </p:nvPicPr>
        <p:blipFill rotWithShape="1">
          <a:blip r:embed="rId3" cstate="print"/>
          <a:srcRect r="3" b="517"/>
          <a:stretch/>
        </p:blipFill>
        <p:spPr>
          <a:xfrm>
            <a:off x="2588947" y="1301959"/>
            <a:ext cx="1897454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Picture 8" descr="A picture containing website&#10;&#10;Description automatically generated"/>
          <p:cNvPicPr>
            <a:picLocks noChangeAspect="1"/>
          </p:cNvPicPr>
          <p:nvPr/>
        </p:nvPicPr>
        <p:blipFill rotWithShape="1">
          <a:blip r:embed="rId4" cstate="print"/>
          <a:srcRect l="11769" r="10086" b="-2"/>
          <a:stretch/>
        </p:blipFill>
        <p:spPr>
          <a:xfrm>
            <a:off x="4629182" y="1290277"/>
            <a:ext cx="1897458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4" descr="A blue and white sign&#10;&#10;Description automatically generated with low confidence"/>
          <p:cNvPicPr>
            <a:picLocks noChangeAspect="1"/>
          </p:cNvPicPr>
          <p:nvPr/>
        </p:nvPicPr>
        <p:blipFill rotWithShape="1">
          <a:blip r:embed="rId5" cstate="print"/>
          <a:srcRect r="19819"/>
          <a:stretch/>
        </p:blipFill>
        <p:spPr>
          <a:xfrm>
            <a:off x="6669418" y="1310241"/>
            <a:ext cx="1897458" cy="329247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140" y="4622801"/>
            <a:ext cx="6518275" cy="1346200"/>
          </a:xfrm>
        </p:spPr>
        <p:txBody>
          <a:bodyPr rtlCol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1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STUDY RESOURCES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438402" y="2"/>
            <a:ext cx="3573463" cy="4095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323" tIns="35662" rIns="71323" bIns="3566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VERTICAL INTEGRATION</a:t>
            </a:r>
            <a:endParaRPr lang="x-none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3496" name="Picture 3" descr="Logo&#10;&#10;Description automatically generated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62914" y="22227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THANKS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objective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and introduction</a:t>
            </a:r>
          </a:p>
          <a:p>
            <a:r>
              <a:rPr lang="en-US" dirty="0"/>
              <a:t>Types</a:t>
            </a:r>
          </a:p>
          <a:p>
            <a:r>
              <a:rPr lang="en-US" dirty="0"/>
              <a:t>Moral duty of doctor.</a:t>
            </a:r>
          </a:p>
          <a:p>
            <a:r>
              <a:rPr lang="en-US" dirty="0"/>
              <a:t>Moral  rights of patients </a:t>
            </a:r>
          </a:p>
          <a:p>
            <a:r>
              <a:rPr lang="en-US" dirty="0"/>
              <a:t>Principles of ethics </a:t>
            </a:r>
          </a:p>
          <a:p>
            <a:r>
              <a:rPr lang="en-US" dirty="0"/>
              <a:t>Ethical problems </a:t>
            </a:r>
          </a:p>
          <a:p>
            <a:r>
              <a:rPr lang="en-US" dirty="0"/>
              <a:t>Component of ethics </a:t>
            </a:r>
          </a:p>
          <a:p>
            <a:r>
              <a:rPr lang="en-US" dirty="0"/>
              <a:t>Criminal negligence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381000"/>
            <a:ext cx="6683765" cy="1041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Medical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63077"/>
            <a:ext cx="7924800" cy="499012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Ethics: </a:t>
            </a:r>
            <a:r>
              <a:rPr lang="en-US" sz="2800" dirty="0"/>
              <a:t>Greek word from "</a:t>
            </a:r>
            <a:r>
              <a:rPr lang="en-US" sz="2800" dirty="0" err="1"/>
              <a:t>ETHIKOS"means</a:t>
            </a:r>
            <a:r>
              <a:rPr lang="en-US" sz="2800" dirty="0"/>
              <a:t> Theory of living</a:t>
            </a:r>
            <a:endParaRPr lang="en-US" sz="2800" b="1" dirty="0"/>
          </a:p>
          <a:p>
            <a:pPr marL="0" indent="0">
              <a:buNone/>
            </a:pPr>
            <a:r>
              <a:rPr lang="en-US" sz="3200" dirty="0"/>
              <a:t>Ethics or moral philosophy is the systematic</a:t>
            </a:r>
          </a:p>
          <a:p>
            <a:pPr marL="0" indent="0">
              <a:buNone/>
            </a:pPr>
            <a:r>
              <a:rPr lang="en-US" sz="3200" dirty="0" err="1"/>
              <a:t>endeavour</a:t>
            </a:r>
            <a:r>
              <a:rPr lang="en-US" sz="3200" dirty="0"/>
              <a:t> to understand moral concepts</a:t>
            </a:r>
          </a:p>
          <a:p>
            <a:pPr marL="0" indent="0">
              <a:buNone/>
            </a:pPr>
            <a:r>
              <a:rPr lang="en-US" sz="3200" dirty="0"/>
              <a:t>and justify moral principles and theories.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Medical etiquette</a:t>
            </a:r>
          </a:p>
          <a:p>
            <a:pPr marL="0" indent="0">
              <a:buNone/>
            </a:pPr>
            <a:r>
              <a:rPr lang="en-US" sz="3200" dirty="0"/>
              <a:t>Refers to the courtesy with which a doctor</a:t>
            </a:r>
          </a:p>
          <a:p>
            <a:pPr marL="0" indent="0">
              <a:buNone/>
            </a:pPr>
            <a:r>
              <a:rPr lang="en-US" sz="3200" dirty="0"/>
              <a:t>should treat his colleagues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4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of morality .</a:t>
            </a:r>
          </a:p>
          <a:p>
            <a:r>
              <a:rPr lang="en-US" dirty="0"/>
              <a:t>The standard of conduct and competence expected of medical professionals</a:t>
            </a:r>
          </a:p>
          <a:p>
            <a:r>
              <a:rPr lang="en-US" dirty="0"/>
              <a:t>With the study of moral problems raised by practice of medicine .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Clinical ethics </a:t>
            </a:r>
          </a:p>
          <a:p>
            <a:r>
              <a:rPr lang="en-US" dirty="0"/>
              <a:t>Public health ethics </a:t>
            </a:r>
          </a:p>
          <a:p>
            <a:r>
              <a:rPr lang="en-US" dirty="0"/>
              <a:t>Research ethics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ethics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Relationship between doctor and patient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health ethics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Deals with health issues of group of people</a:t>
            </a:r>
          </a:p>
          <a:p>
            <a:r>
              <a:rPr lang="en-US" dirty="0"/>
              <a:t>Stop smoking in public area </a:t>
            </a: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3" y="22225"/>
            <a:ext cx="1052512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228600"/>
            <a:ext cx="2971800" cy="257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CORE CONCEPT</a:t>
            </a:r>
            <a:endParaRPr lang="x-none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999</Words>
  <Application>Microsoft Office PowerPoint</Application>
  <PresentationFormat>On-screen Show (4:3)</PresentationFormat>
  <Paragraphs>176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Constantia</vt:lpstr>
      <vt:lpstr>Wingdings 2</vt:lpstr>
      <vt:lpstr>Flow</vt:lpstr>
      <vt:lpstr>PowerPoint Presentation</vt:lpstr>
      <vt:lpstr>MEDICAL ETHICS</vt:lpstr>
      <vt:lpstr>PowerPoint Presentation</vt:lpstr>
      <vt:lpstr>Learning objective </vt:lpstr>
      <vt:lpstr>Medical Ethics</vt:lpstr>
      <vt:lpstr>DEFINATION</vt:lpstr>
      <vt:lpstr>ETHICS TYPES</vt:lpstr>
      <vt:lpstr>Clinical ethics </vt:lpstr>
      <vt:lpstr>Public health ethics </vt:lpstr>
      <vt:lpstr>Research ethics </vt:lpstr>
      <vt:lpstr>THE MORAL DUTIES OF THE DOCTOR     </vt:lpstr>
      <vt:lpstr>The moral rights of the patient</vt:lpstr>
      <vt:lpstr>PRINCIPLE OF CLINICAL ETHICS </vt:lpstr>
      <vt:lpstr>Truth telling </vt:lpstr>
      <vt:lpstr>Informed consent </vt:lpstr>
      <vt:lpstr>Confidentiality </vt:lpstr>
      <vt:lpstr>Doing good </vt:lpstr>
      <vt:lpstr>Not doing harm </vt:lpstr>
      <vt:lpstr>justics</vt:lpstr>
      <vt:lpstr>ETHICAL PROBLEMS </vt:lpstr>
      <vt:lpstr>A gap or block </vt:lpstr>
      <vt:lpstr>Priority setting </vt:lpstr>
      <vt:lpstr>Moral dilemma </vt:lpstr>
      <vt:lpstr>Resolving conflict </vt:lpstr>
      <vt:lpstr>Components of Medical Ethics</vt:lpstr>
      <vt:lpstr>Public and Community Health</vt:lpstr>
      <vt:lpstr>Common criminal negligence</vt:lpstr>
      <vt:lpstr>Euthanasia</vt:lpstr>
      <vt:lpstr>PowerPoint Presentation</vt:lpstr>
      <vt:lpstr>An innate desire</vt:lpstr>
      <vt:lpstr>STUDY RESOURCES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Mwdical ethics</dc:title>
  <dc:creator>Tahira</dc:creator>
  <cp:lastModifiedBy>Muhammad Muneeb</cp:lastModifiedBy>
  <cp:revision>30</cp:revision>
  <dcterms:created xsi:type="dcterms:W3CDTF">2023-02-06T06:06:52Z</dcterms:created>
  <dcterms:modified xsi:type="dcterms:W3CDTF">2025-03-05T06:45:06Z</dcterms:modified>
</cp:coreProperties>
</file>