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 id="283" r:id="rId11"/>
    <p:sldId id="265" r:id="rId12"/>
    <p:sldId id="266" r:id="rId13"/>
    <p:sldId id="267" r:id="rId14"/>
    <p:sldId id="268" r:id="rId15"/>
    <p:sldId id="270" r:id="rId16"/>
    <p:sldId id="271" r:id="rId17"/>
    <p:sldId id="272" r:id="rId18"/>
    <p:sldId id="273" r:id="rId19"/>
    <p:sldId id="277" r:id="rId20"/>
    <p:sldId id="276" r:id="rId21"/>
    <p:sldId id="290" r:id="rId22"/>
    <p:sldId id="291" r:id="rId23"/>
    <p:sldId id="269" r:id="rId24"/>
    <p:sldId id="274" r:id="rId25"/>
    <p:sldId id="278" r:id="rId26"/>
    <p:sldId id="279" r:id="rId27"/>
    <p:sldId id="280" r:id="rId28"/>
    <p:sldId id="281" r:id="rId29"/>
    <p:sldId id="282" r:id="rId30"/>
    <p:sldId id="284" r:id="rId31"/>
    <p:sldId id="285" r:id="rId32"/>
    <p:sldId id="286" r:id="rId33"/>
    <p:sldId id="287" r:id="rId34"/>
    <p:sldId id="288" r:id="rId35"/>
    <p:sldId id="289" r:id="rId36"/>
    <p:sldId id="292" r:id="rId37"/>
    <p:sldId id="293" r:id="rId38"/>
    <p:sldId id="294" r:id="rId39"/>
    <p:sldId id="295" r:id="rId40"/>
    <p:sldId id="296" r:id="rId41"/>
    <p:sldId id="297" r:id="rId42"/>
    <p:sldId id="298" r:id="rId4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BA909D-1EA2-415A-BE07-8D10EDE6353B}"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859DFD90-90CA-4D65-AB7B-6CF27CEE9A6C}">
      <dgm:prSet phldrT="[Text]" custT="1"/>
      <dgm:spPr/>
      <dgm:t>
        <a:bodyPr/>
        <a:lstStyle/>
        <a:p>
          <a:r>
            <a:rPr lang="en-US" sz="3600" b="1" dirty="0" smtClean="0"/>
            <a:t>IRREDUCIBLE</a:t>
          </a:r>
        </a:p>
        <a:p>
          <a:r>
            <a:rPr lang="en-US" sz="2600" dirty="0" smtClean="0"/>
            <a:t>Contents of the hernia sac cannot be reduced into the abdomen </a:t>
          </a:r>
        </a:p>
      </dgm:t>
    </dgm:pt>
    <dgm:pt modelId="{0DC0B096-5C06-4E72-B52C-B3BE4293F2D1}" type="parTrans" cxnId="{C4382FD3-98DA-4D0D-827E-0D4046E8E9D6}">
      <dgm:prSet/>
      <dgm:spPr/>
      <dgm:t>
        <a:bodyPr/>
        <a:lstStyle/>
        <a:p>
          <a:endParaRPr lang="en-US"/>
        </a:p>
      </dgm:t>
    </dgm:pt>
    <dgm:pt modelId="{DB0C4C0C-D13F-41F6-A519-345C36B99463}" type="sibTrans" cxnId="{C4382FD3-98DA-4D0D-827E-0D4046E8E9D6}">
      <dgm:prSet/>
      <dgm:spPr/>
      <dgm:t>
        <a:bodyPr/>
        <a:lstStyle/>
        <a:p>
          <a:endParaRPr lang="en-US"/>
        </a:p>
      </dgm:t>
    </dgm:pt>
    <dgm:pt modelId="{A90A94F3-9FA3-4568-B50B-7CF79206E9BF}">
      <dgm:prSet phldrT="[Text]"/>
      <dgm:spPr/>
      <dgm:t>
        <a:bodyPr/>
        <a:lstStyle/>
        <a:p>
          <a:r>
            <a:rPr lang="en-US" b="1" dirty="0" smtClean="0"/>
            <a:t>INCARCERATED</a:t>
          </a:r>
        </a:p>
        <a:p>
          <a:r>
            <a:rPr lang="en-US" b="0" dirty="0" smtClean="0"/>
            <a:t>Contents are imprisoned in the sac(maybe due to adhesions) but are alive and functioning normally</a:t>
          </a:r>
          <a:endParaRPr lang="en-US" b="0" dirty="0"/>
        </a:p>
      </dgm:t>
    </dgm:pt>
    <dgm:pt modelId="{6339EE20-FE72-4527-9E1F-0DFD8CAAD191}" type="parTrans" cxnId="{03AEF873-8A13-45F6-9954-2652F0B9C59F}">
      <dgm:prSet/>
      <dgm:spPr/>
      <dgm:t>
        <a:bodyPr/>
        <a:lstStyle/>
        <a:p>
          <a:endParaRPr lang="en-US"/>
        </a:p>
      </dgm:t>
    </dgm:pt>
    <dgm:pt modelId="{E5D2AC94-40DE-4E76-99D4-CE896F2821FE}" type="sibTrans" cxnId="{03AEF873-8A13-45F6-9954-2652F0B9C59F}">
      <dgm:prSet/>
      <dgm:spPr/>
      <dgm:t>
        <a:bodyPr/>
        <a:lstStyle/>
        <a:p>
          <a:endParaRPr lang="en-US"/>
        </a:p>
      </dgm:t>
    </dgm:pt>
    <dgm:pt modelId="{A3818946-94BA-4D98-9D57-2BCAB2F0B7F0}">
      <dgm:prSet phldrT="[Text]"/>
      <dgm:spPr/>
      <dgm:t>
        <a:bodyPr/>
        <a:lstStyle/>
        <a:p>
          <a:r>
            <a:rPr lang="en-US" b="1" dirty="0" smtClean="0"/>
            <a:t>OBSTRUCTED</a:t>
          </a:r>
        </a:p>
        <a:p>
          <a:r>
            <a:rPr lang="en-US" b="0" dirty="0" smtClean="0"/>
            <a:t>A bowel of loop is trapped such that its lumen but not the blood supply is obstructed.</a:t>
          </a:r>
          <a:endParaRPr lang="en-US" b="0" dirty="0"/>
        </a:p>
      </dgm:t>
    </dgm:pt>
    <dgm:pt modelId="{AB15FFDE-AFA6-4D90-B546-2F27BAA5ED1D}" type="parTrans" cxnId="{5B6151AA-0B59-4FA2-87EE-052BF656FD9B}">
      <dgm:prSet/>
      <dgm:spPr/>
      <dgm:t>
        <a:bodyPr/>
        <a:lstStyle/>
        <a:p>
          <a:endParaRPr lang="en-US"/>
        </a:p>
      </dgm:t>
    </dgm:pt>
    <dgm:pt modelId="{296E7E79-818F-4339-A1D7-B0F4B010FA72}" type="sibTrans" cxnId="{5B6151AA-0B59-4FA2-87EE-052BF656FD9B}">
      <dgm:prSet/>
      <dgm:spPr/>
      <dgm:t>
        <a:bodyPr/>
        <a:lstStyle/>
        <a:p>
          <a:endParaRPr lang="en-US"/>
        </a:p>
      </dgm:t>
    </dgm:pt>
    <dgm:pt modelId="{D7EA76B2-6291-49DA-A936-60A5195E4F7F}">
      <dgm:prSet phldrT="[Text]"/>
      <dgm:spPr/>
      <dgm:t>
        <a:bodyPr/>
        <a:lstStyle/>
        <a:p>
          <a:r>
            <a:rPr lang="en-US" b="1" dirty="0" smtClean="0"/>
            <a:t>STRANGULATED</a:t>
          </a:r>
        </a:p>
        <a:p>
          <a:r>
            <a:rPr lang="en-US" b="0" dirty="0" smtClean="0"/>
            <a:t>Compression or twisting has compromised the blood supply to the contents which are ischemic or infarcted</a:t>
          </a:r>
          <a:endParaRPr lang="en-US" b="0" dirty="0"/>
        </a:p>
      </dgm:t>
    </dgm:pt>
    <dgm:pt modelId="{97F1FC82-B700-43AF-A7C1-61E5CAF1C836}" type="parTrans" cxnId="{738BF57F-5714-4044-B7BB-9039CCD3FBCE}">
      <dgm:prSet/>
      <dgm:spPr/>
      <dgm:t>
        <a:bodyPr/>
        <a:lstStyle/>
        <a:p>
          <a:endParaRPr lang="en-US"/>
        </a:p>
      </dgm:t>
    </dgm:pt>
    <dgm:pt modelId="{9BE59479-676A-44F4-A954-CF20BFB3C025}" type="sibTrans" cxnId="{738BF57F-5714-4044-B7BB-9039CCD3FBCE}">
      <dgm:prSet/>
      <dgm:spPr/>
      <dgm:t>
        <a:bodyPr/>
        <a:lstStyle/>
        <a:p>
          <a:endParaRPr lang="en-US"/>
        </a:p>
      </dgm:t>
    </dgm:pt>
    <dgm:pt modelId="{ACFCAD50-A5CD-4C12-B3B5-300859680CBF}" type="pres">
      <dgm:prSet presAssocID="{0BBA909D-1EA2-415A-BE07-8D10EDE6353B}" presName="composite" presStyleCnt="0">
        <dgm:presLayoutVars>
          <dgm:chMax val="1"/>
          <dgm:dir/>
          <dgm:resizeHandles val="exact"/>
        </dgm:presLayoutVars>
      </dgm:prSet>
      <dgm:spPr/>
      <dgm:t>
        <a:bodyPr/>
        <a:lstStyle/>
        <a:p>
          <a:endParaRPr lang="en-US"/>
        </a:p>
      </dgm:t>
    </dgm:pt>
    <dgm:pt modelId="{02AD13D5-25B8-4B37-876D-B55FB968B962}" type="pres">
      <dgm:prSet presAssocID="{859DFD90-90CA-4D65-AB7B-6CF27CEE9A6C}" presName="roof" presStyleLbl="dkBgShp" presStyleIdx="0" presStyleCnt="2"/>
      <dgm:spPr/>
      <dgm:t>
        <a:bodyPr/>
        <a:lstStyle/>
        <a:p>
          <a:endParaRPr lang="en-US"/>
        </a:p>
      </dgm:t>
    </dgm:pt>
    <dgm:pt modelId="{133FFB67-A9CB-4D82-B897-FA9F498713E7}" type="pres">
      <dgm:prSet presAssocID="{859DFD90-90CA-4D65-AB7B-6CF27CEE9A6C}" presName="pillars" presStyleCnt="0"/>
      <dgm:spPr/>
    </dgm:pt>
    <dgm:pt modelId="{CE8E45F5-BB9F-4F26-BE33-AA1E8D6AAF0F}" type="pres">
      <dgm:prSet presAssocID="{859DFD90-90CA-4D65-AB7B-6CF27CEE9A6C}" presName="pillar1" presStyleLbl="node1" presStyleIdx="0" presStyleCnt="3">
        <dgm:presLayoutVars>
          <dgm:bulletEnabled val="1"/>
        </dgm:presLayoutVars>
      </dgm:prSet>
      <dgm:spPr/>
      <dgm:t>
        <a:bodyPr/>
        <a:lstStyle/>
        <a:p>
          <a:endParaRPr lang="en-US"/>
        </a:p>
      </dgm:t>
    </dgm:pt>
    <dgm:pt modelId="{5354056B-4358-42CB-AE54-C3329201DC24}" type="pres">
      <dgm:prSet presAssocID="{A3818946-94BA-4D98-9D57-2BCAB2F0B7F0}" presName="pillarX" presStyleLbl="node1" presStyleIdx="1" presStyleCnt="3">
        <dgm:presLayoutVars>
          <dgm:bulletEnabled val="1"/>
        </dgm:presLayoutVars>
      </dgm:prSet>
      <dgm:spPr/>
      <dgm:t>
        <a:bodyPr/>
        <a:lstStyle/>
        <a:p>
          <a:endParaRPr lang="en-US"/>
        </a:p>
      </dgm:t>
    </dgm:pt>
    <dgm:pt modelId="{3D33A3C5-E6A2-4FC2-85CA-5B8B587F8E26}" type="pres">
      <dgm:prSet presAssocID="{D7EA76B2-6291-49DA-A936-60A5195E4F7F}" presName="pillarX" presStyleLbl="node1" presStyleIdx="2" presStyleCnt="3">
        <dgm:presLayoutVars>
          <dgm:bulletEnabled val="1"/>
        </dgm:presLayoutVars>
      </dgm:prSet>
      <dgm:spPr/>
      <dgm:t>
        <a:bodyPr/>
        <a:lstStyle/>
        <a:p>
          <a:endParaRPr lang="en-US"/>
        </a:p>
      </dgm:t>
    </dgm:pt>
    <dgm:pt modelId="{08376AAA-875E-4265-807A-2CC499F342F0}" type="pres">
      <dgm:prSet presAssocID="{859DFD90-90CA-4D65-AB7B-6CF27CEE9A6C}" presName="base" presStyleLbl="dkBgShp" presStyleIdx="1" presStyleCnt="2"/>
      <dgm:spPr/>
    </dgm:pt>
  </dgm:ptLst>
  <dgm:cxnLst>
    <dgm:cxn modelId="{8008073D-D52C-4F69-919F-543E8A12EF89}" type="presOf" srcId="{859DFD90-90CA-4D65-AB7B-6CF27CEE9A6C}" destId="{02AD13D5-25B8-4B37-876D-B55FB968B962}" srcOrd="0" destOrd="0" presId="urn:microsoft.com/office/officeart/2005/8/layout/hList3"/>
    <dgm:cxn modelId="{E913B597-D9AB-4428-B7E3-D66BE6E1310A}" type="presOf" srcId="{A3818946-94BA-4D98-9D57-2BCAB2F0B7F0}" destId="{5354056B-4358-42CB-AE54-C3329201DC24}" srcOrd="0" destOrd="0" presId="urn:microsoft.com/office/officeart/2005/8/layout/hList3"/>
    <dgm:cxn modelId="{738BF57F-5714-4044-B7BB-9039CCD3FBCE}" srcId="{859DFD90-90CA-4D65-AB7B-6CF27CEE9A6C}" destId="{D7EA76B2-6291-49DA-A936-60A5195E4F7F}" srcOrd="2" destOrd="0" parTransId="{97F1FC82-B700-43AF-A7C1-61E5CAF1C836}" sibTransId="{9BE59479-676A-44F4-A954-CF20BFB3C025}"/>
    <dgm:cxn modelId="{35DC1BC3-F9F0-4FA8-BA1A-E648A0D0BBFC}" type="presOf" srcId="{D7EA76B2-6291-49DA-A936-60A5195E4F7F}" destId="{3D33A3C5-E6A2-4FC2-85CA-5B8B587F8E26}" srcOrd="0" destOrd="0" presId="urn:microsoft.com/office/officeart/2005/8/layout/hList3"/>
    <dgm:cxn modelId="{5B6151AA-0B59-4FA2-87EE-052BF656FD9B}" srcId="{859DFD90-90CA-4D65-AB7B-6CF27CEE9A6C}" destId="{A3818946-94BA-4D98-9D57-2BCAB2F0B7F0}" srcOrd="1" destOrd="0" parTransId="{AB15FFDE-AFA6-4D90-B546-2F27BAA5ED1D}" sibTransId="{296E7E79-818F-4339-A1D7-B0F4B010FA72}"/>
    <dgm:cxn modelId="{03AEF873-8A13-45F6-9954-2652F0B9C59F}" srcId="{859DFD90-90CA-4D65-AB7B-6CF27CEE9A6C}" destId="{A90A94F3-9FA3-4568-B50B-7CF79206E9BF}" srcOrd="0" destOrd="0" parTransId="{6339EE20-FE72-4527-9E1F-0DFD8CAAD191}" sibTransId="{E5D2AC94-40DE-4E76-99D4-CE896F2821FE}"/>
    <dgm:cxn modelId="{4DD0D5E3-F446-4ABF-A3F5-355F5CE971CE}" type="presOf" srcId="{0BBA909D-1EA2-415A-BE07-8D10EDE6353B}" destId="{ACFCAD50-A5CD-4C12-B3B5-300859680CBF}" srcOrd="0" destOrd="0" presId="urn:microsoft.com/office/officeart/2005/8/layout/hList3"/>
    <dgm:cxn modelId="{C4382FD3-98DA-4D0D-827E-0D4046E8E9D6}" srcId="{0BBA909D-1EA2-415A-BE07-8D10EDE6353B}" destId="{859DFD90-90CA-4D65-AB7B-6CF27CEE9A6C}" srcOrd="0" destOrd="0" parTransId="{0DC0B096-5C06-4E72-B52C-B3BE4293F2D1}" sibTransId="{DB0C4C0C-D13F-41F6-A519-345C36B99463}"/>
    <dgm:cxn modelId="{01B09180-733F-4F69-99C2-EFCDFBBA3E7B}" type="presOf" srcId="{A90A94F3-9FA3-4568-B50B-7CF79206E9BF}" destId="{CE8E45F5-BB9F-4F26-BE33-AA1E8D6AAF0F}" srcOrd="0" destOrd="0" presId="urn:microsoft.com/office/officeart/2005/8/layout/hList3"/>
    <dgm:cxn modelId="{A3F582C8-0B53-488C-97BC-9DE025479322}" type="presParOf" srcId="{ACFCAD50-A5CD-4C12-B3B5-300859680CBF}" destId="{02AD13D5-25B8-4B37-876D-B55FB968B962}" srcOrd="0" destOrd="0" presId="urn:microsoft.com/office/officeart/2005/8/layout/hList3"/>
    <dgm:cxn modelId="{ECE0D579-9DAF-4B60-BE36-72DFF4D29E3A}" type="presParOf" srcId="{ACFCAD50-A5CD-4C12-B3B5-300859680CBF}" destId="{133FFB67-A9CB-4D82-B897-FA9F498713E7}" srcOrd="1" destOrd="0" presId="urn:microsoft.com/office/officeart/2005/8/layout/hList3"/>
    <dgm:cxn modelId="{5D6C62D2-CAC0-441F-87AF-80346A21BC01}" type="presParOf" srcId="{133FFB67-A9CB-4D82-B897-FA9F498713E7}" destId="{CE8E45F5-BB9F-4F26-BE33-AA1E8D6AAF0F}" srcOrd="0" destOrd="0" presId="urn:microsoft.com/office/officeart/2005/8/layout/hList3"/>
    <dgm:cxn modelId="{8E78C389-5293-42FB-91EB-4BA9A920E736}" type="presParOf" srcId="{133FFB67-A9CB-4D82-B897-FA9F498713E7}" destId="{5354056B-4358-42CB-AE54-C3329201DC24}" srcOrd="1" destOrd="0" presId="urn:microsoft.com/office/officeart/2005/8/layout/hList3"/>
    <dgm:cxn modelId="{4CA6C5A0-3D6C-4592-A4A1-1387774434AA}" type="presParOf" srcId="{133FFB67-A9CB-4D82-B897-FA9F498713E7}" destId="{3D33A3C5-E6A2-4FC2-85CA-5B8B587F8E26}" srcOrd="2" destOrd="0" presId="urn:microsoft.com/office/officeart/2005/8/layout/hList3"/>
    <dgm:cxn modelId="{25998DEA-8BCA-44D8-9D93-FC473C220788}" type="presParOf" srcId="{ACFCAD50-A5CD-4C12-B3B5-300859680CBF}" destId="{08376AAA-875E-4265-807A-2CC499F342F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D13D5-25B8-4B37-876D-B55FB968B962}">
      <dsp:nvSpPr>
        <dsp:cNvPr id="0" name=""/>
        <dsp:cNvSpPr/>
      </dsp:nvSpPr>
      <dsp:spPr>
        <a:xfrm>
          <a:off x="0" y="0"/>
          <a:ext cx="8686800" cy="143256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t>IRREDUCIBLE</a:t>
          </a:r>
        </a:p>
        <a:p>
          <a:pPr lvl="0" algn="ctr" defTabSz="1600200">
            <a:lnSpc>
              <a:spcPct val="90000"/>
            </a:lnSpc>
            <a:spcBef>
              <a:spcPct val="0"/>
            </a:spcBef>
            <a:spcAft>
              <a:spcPct val="35000"/>
            </a:spcAft>
          </a:pPr>
          <a:r>
            <a:rPr lang="en-US" sz="2600" kern="1200" dirty="0" smtClean="0"/>
            <a:t>Contents of the hernia sac cannot be reduced into the abdomen </a:t>
          </a:r>
        </a:p>
      </dsp:txBody>
      <dsp:txXfrm>
        <a:off x="0" y="0"/>
        <a:ext cx="8686800" cy="1432560"/>
      </dsp:txXfrm>
    </dsp:sp>
    <dsp:sp modelId="{CE8E45F5-BB9F-4F26-BE33-AA1E8D6AAF0F}">
      <dsp:nvSpPr>
        <dsp:cNvPr id="0" name=""/>
        <dsp:cNvSpPr/>
      </dsp:nvSpPr>
      <dsp:spPr>
        <a:xfrm>
          <a:off x="4241" y="1432560"/>
          <a:ext cx="2892772" cy="300837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INCARCERATED</a:t>
          </a:r>
        </a:p>
        <a:p>
          <a:pPr lvl="0" algn="ctr" defTabSz="1111250">
            <a:lnSpc>
              <a:spcPct val="90000"/>
            </a:lnSpc>
            <a:spcBef>
              <a:spcPct val="0"/>
            </a:spcBef>
            <a:spcAft>
              <a:spcPct val="35000"/>
            </a:spcAft>
          </a:pPr>
          <a:r>
            <a:rPr lang="en-US" sz="2500" b="0" kern="1200" dirty="0" smtClean="0"/>
            <a:t>Contents are imprisoned in the sac(maybe due to adhesions) but are alive and functioning normally</a:t>
          </a:r>
          <a:endParaRPr lang="en-US" sz="2500" b="0" kern="1200" dirty="0"/>
        </a:p>
      </dsp:txBody>
      <dsp:txXfrm>
        <a:off x="4241" y="1432560"/>
        <a:ext cx="2892772" cy="3008376"/>
      </dsp:txXfrm>
    </dsp:sp>
    <dsp:sp modelId="{5354056B-4358-42CB-AE54-C3329201DC24}">
      <dsp:nvSpPr>
        <dsp:cNvPr id="0" name=""/>
        <dsp:cNvSpPr/>
      </dsp:nvSpPr>
      <dsp:spPr>
        <a:xfrm>
          <a:off x="2897013" y="1432560"/>
          <a:ext cx="2892772" cy="300837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OBSTRUCTED</a:t>
          </a:r>
        </a:p>
        <a:p>
          <a:pPr lvl="0" algn="ctr" defTabSz="1111250">
            <a:lnSpc>
              <a:spcPct val="90000"/>
            </a:lnSpc>
            <a:spcBef>
              <a:spcPct val="0"/>
            </a:spcBef>
            <a:spcAft>
              <a:spcPct val="35000"/>
            </a:spcAft>
          </a:pPr>
          <a:r>
            <a:rPr lang="en-US" sz="2500" b="0" kern="1200" dirty="0" smtClean="0"/>
            <a:t>A bowel of loop is trapped such that its lumen but not the blood supply is obstructed.</a:t>
          </a:r>
          <a:endParaRPr lang="en-US" sz="2500" b="0" kern="1200" dirty="0"/>
        </a:p>
      </dsp:txBody>
      <dsp:txXfrm>
        <a:off x="2897013" y="1432560"/>
        <a:ext cx="2892772" cy="3008376"/>
      </dsp:txXfrm>
    </dsp:sp>
    <dsp:sp modelId="{3D33A3C5-E6A2-4FC2-85CA-5B8B587F8E26}">
      <dsp:nvSpPr>
        <dsp:cNvPr id="0" name=""/>
        <dsp:cNvSpPr/>
      </dsp:nvSpPr>
      <dsp:spPr>
        <a:xfrm>
          <a:off x="5789786" y="1432560"/>
          <a:ext cx="2892772" cy="300837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STRANGULATED</a:t>
          </a:r>
        </a:p>
        <a:p>
          <a:pPr lvl="0" algn="ctr" defTabSz="1111250">
            <a:lnSpc>
              <a:spcPct val="90000"/>
            </a:lnSpc>
            <a:spcBef>
              <a:spcPct val="0"/>
            </a:spcBef>
            <a:spcAft>
              <a:spcPct val="35000"/>
            </a:spcAft>
          </a:pPr>
          <a:r>
            <a:rPr lang="en-US" sz="2500" b="0" kern="1200" dirty="0" smtClean="0"/>
            <a:t>Compression or twisting has compromised the blood supply to the contents which are ischemic or infarcted</a:t>
          </a:r>
          <a:endParaRPr lang="en-US" sz="2500" b="0" kern="1200" dirty="0"/>
        </a:p>
      </dsp:txBody>
      <dsp:txXfrm>
        <a:off x="5789786" y="1432560"/>
        <a:ext cx="2892772" cy="3008376"/>
      </dsp:txXfrm>
    </dsp:sp>
    <dsp:sp modelId="{08376AAA-875E-4265-807A-2CC499F342F0}">
      <dsp:nvSpPr>
        <dsp:cNvPr id="0" name=""/>
        <dsp:cNvSpPr/>
      </dsp:nvSpPr>
      <dsp:spPr>
        <a:xfrm>
          <a:off x="0" y="4440936"/>
          <a:ext cx="8686800" cy="334264"/>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17622D-A9DB-4DB7-A975-D38325638FD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199012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622D-A9DB-4DB7-A975-D38325638FD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138860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622D-A9DB-4DB7-A975-D38325638FD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14534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7622D-A9DB-4DB7-A975-D38325638FD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221748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17622D-A9DB-4DB7-A975-D38325638FDA}"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25104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7622D-A9DB-4DB7-A975-D38325638FD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72375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17622D-A9DB-4DB7-A975-D38325638FDA}"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23612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17622D-A9DB-4DB7-A975-D38325638FDA}"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120363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7622D-A9DB-4DB7-A975-D38325638FDA}"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273069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7622D-A9DB-4DB7-A975-D38325638FD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422099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17622D-A9DB-4DB7-A975-D38325638FDA}"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270F1-D8BE-4D0A-A946-47AFDBE557CE}" type="slidenum">
              <a:rPr lang="en-US" smtClean="0"/>
              <a:t>‹#›</a:t>
            </a:fld>
            <a:endParaRPr lang="en-US"/>
          </a:p>
        </p:txBody>
      </p:sp>
    </p:spTree>
    <p:extLst>
      <p:ext uri="{BB962C8B-B14F-4D97-AF65-F5344CB8AC3E}">
        <p14:creationId xmlns:p14="http://schemas.microsoft.com/office/powerpoint/2010/main" val="353648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317622D-A9DB-4DB7-A975-D38325638FDA}" type="datetimeFigureOut">
              <a:rPr lang="en-US" smtClean="0"/>
              <a:t>5/20/2024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63F270F1-D8BE-4D0A-A946-47AFDBE557CE}" type="slidenum">
              <a:rPr lang="en-US" smtClean="0"/>
              <a:t>‹#›</a:t>
            </a:fld>
            <a:endParaRPr lang="en-US"/>
          </a:p>
        </p:txBody>
      </p:sp>
    </p:spTree>
    <p:extLst>
      <p:ext uri="{BB962C8B-B14F-4D97-AF65-F5344CB8AC3E}">
        <p14:creationId xmlns:p14="http://schemas.microsoft.com/office/powerpoint/2010/main" val="2546436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MANAGEMENT OF VENTRAL WALL HERNIAS</a:t>
            </a:r>
            <a:endParaRPr lang="en-US" b="1" dirty="0"/>
          </a:p>
        </p:txBody>
      </p:sp>
      <p:sp>
        <p:nvSpPr>
          <p:cNvPr id="3" name="Subtitle 2"/>
          <p:cNvSpPr>
            <a:spLocks noGrp="1"/>
          </p:cNvSpPr>
          <p:nvPr>
            <p:ph type="subTitle" idx="1"/>
          </p:nvPr>
        </p:nvSpPr>
        <p:spPr>
          <a:xfrm>
            <a:off x="1905000" y="3911600"/>
            <a:ext cx="6400800" cy="1460500"/>
          </a:xfrm>
        </p:spPr>
        <p:txBody>
          <a:bodyPr anchor="b">
            <a:normAutofit/>
          </a:bodyPr>
          <a:lstStyle/>
          <a:p>
            <a:pPr algn="r"/>
            <a:r>
              <a:rPr lang="en-US" sz="2800" dirty="0" smtClean="0"/>
              <a:t>Professor </a:t>
            </a:r>
            <a:r>
              <a:rPr lang="en-US" sz="2800" dirty="0" err="1" smtClean="0"/>
              <a:t>Dr</a:t>
            </a:r>
            <a:r>
              <a:rPr lang="en-US" sz="2800" dirty="0" smtClean="0"/>
              <a:t> Muhammad </a:t>
            </a:r>
            <a:r>
              <a:rPr lang="en-US" sz="2800" dirty="0" err="1" smtClean="0"/>
              <a:t>Waqas</a:t>
            </a:r>
            <a:r>
              <a:rPr lang="en-US" sz="2800" dirty="0" smtClean="0"/>
              <a:t> </a:t>
            </a:r>
            <a:r>
              <a:rPr lang="en-US" sz="2800" dirty="0" err="1" smtClean="0"/>
              <a:t>Raza</a:t>
            </a:r>
            <a:endParaRPr lang="en-US" sz="2800" dirty="0" smtClean="0"/>
          </a:p>
          <a:p>
            <a:pPr algn="r"/>
            <a:endParaRPr lang="en-US" sz="2800" dirty="0"/>
          </a:p>
        </p:txBody>
      </p:sp>
    </p:spTree>
    <p:extLst>
      <p:ext uri="{BB962C8B-B14F-4D97-AF65-F5344CB8AC3E}">
        <p14:creationId xmlns:p14="http://schemas.microsoft.com/office/powerpoint/2010/main" val="3445179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66700"/>
            <a:ext cx="8134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422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
            <a:ext cx="8229600" cy="952500"/>
          </a:xfrm>
        </p:spPr>
        <p:txBody>
          <a:bodyPr/>
          <a:lstStyle/>
          <a:p>
            <a:r>
              <a:rPr lang="en-US" b="1" dirty="0" smtClean="0"/>
              <a:t>Relevant Anatomy</a:t>
            </a:r>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805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Abdominal structure is not </a:t>
            </a:r>
            <a:r>
              <a:rPr lang="en-US" dirty="0" smtClean="0"/>
              <a:t>homogenous.</a:t>
            </a:r>
          </a:p>
          <a:p>
            <a:r>
              <a:rPr lang="en-US" dirty="0" smtClean="0"/>
              <a:t>WEAK POINTS:</a:t>
            </a:r>
          </a:p>
          <a:p>
            <a:pPr lvl="1"/>
            <a:r>
              <a:rPr lang="en-US" dirty="0" smtClean="0"/>
              <a:t>Natural </a:t>
            </a:r>
            <a:r>
              <a:rPr lang="en-US" dirty="0"/>
              <a:t>communications between abdominal cavity and other </a:t>
            </a:r>
            <a:r>
              <a:rPr lang="en-US" dirty="0" smtClean="0"/>
              <a:t>cavities</a:t>
            </a:r>
          </a:p>
          <a:p>
            <a:pPr lvl="1"/>
            <a:r>
              <a:rPr lang="en-US" dirty="0" smtClean="0"/>
              <a:t>Passing </a:t>
            </a:r>
            <a:r>
              <a:rPr lang="en-US" dirty="0"/>
              <a:t>of nerves or vessels towards superficial </a:t>
            </a:r>
            <a:r>
              <a:rPr lang="en-US" dirty="0" smtClean="0"/>
              <a:t>structures</a:t>
            </a:r>
          </a:p>
          <a:p>
            <a:pPr lvl="1"/>
            <a:r>
              <a:rPr lang="en-US" dirty="0" smtClean="0"/>
              <a:t>Scars </a:t>
            </a:r>
            <a:r>
              <a:rPr lang="en-US" dirty="0"/>
              <a:t>(posttraumatic, postoperative</a:t>
            </a:r>
            <a:r>
              <a:rPr lang="en-US" dirty="0" smtClean="0"/>
              <a:t>)</a:t>
            </a:r>
          </a:p>
          <a:p>
            <a:pPr lvl="1"/>
            <a:r>
              <a:rPr lang="en-US" dirty="0" smtClean="0"/>
              <a:t>Intersection </a:t>
            </a:r>
            <a:r>
              <a:rPr lang="en-US" dirty="0"/>
              <a:t>of </a:t>
            </a:r>
            <a:r>
              <a:rPr lang="en-US" dirty="0" smtClean="0"/>
              <a:t>facial </a:t>
            </a:r>
            <a:r>
              <a:rPr lang="en-US" dirty="0"/>
              <a:t>structures</a:t>
            </a:r>
          </a:p>
        </p:txBody>
      </p:sp>
    </p:spTree>
    <p:extLst>
      <p:ext uri="{BB962C8B-B14F-4D97-AF65-F5344CB8AC3E}">
        <p14:creationId xmlns:p14="http://schemas.microsoft.com/office/powerpoint/2010/main" val="1611682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Points (Examples)</a:t>
            </a:r>
            <a:endParaRPr lang="en-US" dirty="0"/>
          </a:p>
        </p:txBody>
      </p:sp>
      <p:sp>
        <p:nvSpPr>
          <p:cNvPr id="3" name="Content Placeholder 2"/>
          <p:cNvSpPr>
            <a:spLocks noGrp="1"/>
          </p:cNvSpPr>
          <p:nvPr>
            <p:ph idx="1"/>
          </p:nvPr>
        </p:nvSpPr>
        <p:spPr/>
        <p:txBody>
          <a:bodyPr/>
          <a:lstStyle/>
          <a:p>
            <a:r>
              <a:rPr lang="en-US" dirty="0" smtClean="0"/>
              <a:t>Linea Alba</a:t>
            </a:r>
          </a:p>
          <a:p>
            <a:r>
              <a:rPr lang="en-US" dirty="0" smtClean="0"/>
              <a:t>Umbilical Ring</a:t>
            </a:r>
          </a:p>
          <a:p>
            <a:r>
              <a:rPr lang="en-US" dirty="0" smtClean="0"/>
              <a:t>Lumbar Triangle</a:t>
            </a:r>
          </a:p>
          <a:p>
            <a:r>
              <a:rPr lang="en-US" dirty="0" smtClean="0"/>
              <a:t>Linea </a:t>
            </a:r>
            <a:r>
              <a:rPr lang="en-US" dirty="0" err="1" smtClean="0"/>
              <a:t>semilunaris</a:t>
            </a:r>
            <a:endParaRPr lang="en-US" dirty="0" smtClean="0"/>
          </a:p>
          <a:p>
            <a:r>
              <a:rPr lang="en-US" dirty="0" smtClean="0"/>
              <a:t>Femoral canal</a:t>
            </a:r>
          </a:p>
          <a:p>
            <a:r>
              <a:rPr lang="en-US" dirty="0" smtClean="0"/>
              <a:t>Inguinal Canal</a:t>
            </a:r>
            <a:endParaRPr lang="en-US" dirty="0"/>
          </a:p>
        </p:txBody>
      </p:sp>
    </p:spTree>
    <p:extLst>
      <p:ext uri="{BB962C8B-B14F-4D97-AF65-F5344CB8AC3E}">
        <p14:creationId xmlns:p14="http://schemas.microsoft.com/office/powerpoint/2010/main" val="2824800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724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701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UMBILICAL HERNIAS</a:t>
            </a:r>
            <a:endParaRPr lang="en-US" b="1"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352550"/>
            <a:ext cx="46482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5450"/>
            <a:ext cx="46291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759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1100"/>
            <a:ext cx="4391465" cy="342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81100"/>
            <a:ext cx="42481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089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EPIGASTRIC HERNIAS</a:t>
            </a:r>
            <a:endParaRPr lang="en-US" b="1" dirty="0"/>
          </a:p>
        </p:txBody>
      </p:sp>
      <p:sp>
        <p:nvSpPr>
          <p:cNvPr id="3" name="Content Placeholder 2"/>
          <p:cNvSpPr>
            <a:spLocks noGrp="1"/>
          </p:cNvSpPr>
          <p:nvPr>
            <p:ph idx="1"/>
          </p:nvPr>
        </p:nvSpPr>
        <p:spPr/>
        <p:txBody>
          <a:bodyPr anchor="ctr"/>
          <a:lstStyle/>
          <a:p>
            <a:pPr marL="0" indent="0" algn="ctr">
              <a:buNone/>
            </a:pPr>
            <a:r>
              <a:rPr lang="en-US" i="1" dirty="0"/>
              <a:t>P</a:t>
            </a:r>
            <a:r>
              <a:rPr lang="en-US" i="1" dirty="0" smtClean="0"/>
              <a:t>rotrusion of </a:t>
            </a:r>
            <a:r>
              <a:rPr lang="en-US" i="1" dirty="0" err="1" smtClean="0"/>
              <a:t>extraperitoneal</a:t>
            </a:r>
            <a:r>
              <a:rPr lang="en-US" i="1" dirty="0" smtClean="0"/>
              <a:t> fat, and sometimes a small peritoneal sac, through a defect in the </a:t>
            </a:r>
            <a:r>
              <a:rPr lang="en-US" i="1" dirty="0" err="1" smtClean="0"/>
              <a:t>linea</a:t>
            </a:r>
            <a:r>
              <a:rPr lang="en-US" i="1" dirty="0" smtClean="0"/>
              <a:t> alba somewhere between the </a:t>
            </a:r>
            <a:r>
              <a:rPr lang="en-US" i="1" dirty="0" err="1" smtClean="0"/>
              <a:t>xiphisternum</a:t>
            </a:r>
            <a:r>
              <a:rPr lang="en-US" i="1" dirty="0" smtClean="0"/>
              <a:t> and the umbilicus.</a:t>
            </a:r>
            <a:endParaRPr lang="en-US" i="1" dirty="0"/>
          </a:p>
        </p:txBody>
      </p:sp>
    </p:spTree>
    <p:extLst>
      <p:ext uri="{BB962C8B-B14F-4D97-AF65-F5344CB8AC3E}">
        <p14:creationId xmlns:p14="http://schemas.microsoft.com/office/powerpoint/2010/main" val="3393266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928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Rare Hernias</a:t>
            </a:r>
            <a:endParaRPr lang="en-US" b="1"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512"/>
          <a:stretch/>
        </p:blipFill>
        <p:spPr bwMode="auto">
          <a:xfrm>
            <a:off x="762000" y="1638300"/>
            <a:ext cx="8077200" cy="357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14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Scenario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26 year old male presented with abdominal swelling/ lump for 10 years and pain abdomen for 4 months. The lump and pain becomes prominent on coughing or straining and reduces spontaneously on lying down. There is no history of chronic cough, constipation yellowish discoloration of skin or sclera or abdominal distension. There is no history of similar swelling in past or any history of previous abdominal surgery. On abdominal examination there is a </a:t>
            </a:r>
            <a:r>
              <a:rPr lang="en-US" dirty="0" err="1" smtClean="0"/>
              <a:t>paraumbilical</a:t>
            </a:r>
            <a:r>
              <a:rPr lang="en-US" dirty="0" smtClean="0"/>
              <a:t> swelling that is non tender, reducible and has a positive cough impulse.</a:t>
            </a:r>
            <a:endParaRPr lang="en-US" dirty="0"/>
          </a:p>
        </p:txBody>
      </p:sp>
    </p:spTree>
    <p:extLst>
      <p:ext uri="{BB962C8B-B14F-4D97-AF65-F5344CB8AC3E}">
        <p14:creationId xmlns:p14="http://schemas.microsoft.com/office/powerpoint/2010/main" val="3133466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085" b="5379"/>
          <a:stretch/>
        </p:blipFill>
        <p:spPr bwMode="auto">
          <a:xfrm>
            <a:off x="0" y="1193409"/>
            <a:ext cx="9144000" cy="455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114300"/>
            <a:ext cx="8991600" cy="952500"/>
          </a:xfrm>
        </p:spPr>
        <p:txBody>
          <a:bodyPr>
            <a:noAutofit/>
          </a:bodyPr>
          <a:lstStyle/>
          <a:p>
            <a:pPr algn="just"/>
            <a:r>
              <a:rPr lang="en-US" sz="2800" b="1" dirty="0" smtClean="0"/>
              <a:t>Location of the superior and inferior (</a:t>
            </a:r>
            <a:r>
              <a:rPr lang="en-US" sz="2800" b="1" dirty="0" err="1" smtClean="0"/>
              <a:t>Petit’s</a:t>
            </a:r>
            <a:r>
              <a:rPr lang="en-US" sz="2800" b="1" dirty="0" smtClean="0"/>
              <a:t>) lumbar spaces with hernias protruding through the </a:t>
            </a:r>
            <a:r>
              <a:rPr lang="en-US" sz="2800" b="1" dirty="0" err="1" smtClean="0"/>
              <a:t>lumbodorsal</a:t>
            </a:r>
            <a:r>
              <a:rPr lang="en-US" sz="2800" b="1" dirty="0" smtClean="0"/>
              <a:t> fascia </a:t>
            </a:r>
            <a:endParaRPr lang="en-US" sz="2800" b="1" dirty="0"/>
          </a:p>
        </p:txBody>
      </p:sp>
    </p:spTree>
    <p:extLst>
      <p:ext uri="{BB962C8B-B14F-4D97-AF65-F5344CB8AC3E}">
        <p14:creationId xmlns:p14="http://schemas.microsoft.com/office/powerpoint/2010/main" val="3496379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7" y="0"/>
            <a:ext cx="4672013"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90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952500"/>
            <a:ext cx="5895975"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606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42900"/>
            <a:ext cx="7620000" cy="1446550"/>
          </a:xfrm>
          <a:prstGeom prst="rect">
            <a:avLst/>
          </a:prstGeom>
          <a:noFill/>
        </p:spPr>
        <p:txBody>
          <a:bodyPr wrap="square" rtlCol="0">
            <a:spAutoFit/>
          </a:bodyPr>
          <a:lstStyle/>
          <a:p>
            <a:r>
              <a:rPr lang="en-US" sz="4400" b="1" dirty="0" smtClean="0"/>
              <a:t>Risk Factors For Incisional Hernias</a:t>
            </a:r>
            <a:endParaRPr lang="en-US" sz="44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65" b="5199"/>
          <a:stretch/>
        </p:blipFill>
        <p:spPr bwMode="auto">
          <a:xfrm>
            <a:off x="228600" y="266700"/>
            <a:ext cx="6477000" cy="52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5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Incisional Hernias</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3" y="1552575"/>
            <a:ext cx="44100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48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Elective Presentation</a:t>
            </a:r>
            <a:endParaRPr lang="en-US" b="1" dirty="0"/>
          </a:p>
        </p:txBody>
      </p:sp>
      <p:sp>
        <p:nvSpPr>
          <p:cNvPr id="3" name="Content Placeholder 2"/>
          <p:cNvSpPr>
            <a:spLocks noGrp="1"/>
          </p:cNvSpPr>
          <p:nvPr>
            <p:ph idx="1"/>
          </p:nvPr>
        </p:nvSpPr>
        <p:spPr/>
        <p:txBody>
          <a:bodyPr/>
          <a:lstStyle/>
          <a:p>
            <a:r>
              <a:rPr lang="en-US" dirty="0" smtClean="0"/>
              <a:t>A completely or partially reducible swelling occurring at a potential area of weakness in abdominal wall having an </a:t>
            </a:r>
            <a:r>
              <a:rPr lang="en-US" dirty="0" err="1" smtClean="0"/>
              <a:t>expansile</a:t>
            </a:r>
            <a:r>
              <a:rPr lang="en-US" dirty="0" smtClean="0"/>
              <a:t> cough impulse.</a:t>
            </a:r>
            <a:endParaRPr lang="en-US" dirty="0"/>
          </a:p>
        </p:txBody>
      </p:sp>
    </p:spTree>
    <p:extLst>
      <p:ext uri="{BB962C8B-B14F-4D97-AF65-F5344CB8AC3E}">
        <p14:creationId xmlns:p14="http://schemas.microsoft.com/office/powerpoint/2010/main" val="997595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Presentation</a:t>
            </a:r>
            <a:endParaRPr lang="en-US" b="1" dirty="0"/>
          </a:p>
        </p:txBody>
      </p:sp>
      <p:sp>
        <p:nvSpPr>
          <p:cNvPr id="3" name="Content Placeholder 2"/>
          <p:cNvSpPr>
            <a:spLocks noGrp="1"/>
          </p:cNvSpPr>
          <p:nvPr>
            <p:ph idx="1"/>
          </p:nvPr>
        </p:nvSpPr>
        <p:spPr/>
        <p:txBody>
          <a:bodyPr/>
          <a:lstStyle/>
          <a:p>
            <a:r>
              <a:rPr lang="en-US" dirty="0" smtClean="0"/>
              <a:t>Painful Tender Irreducible swelling with or without the cardinal symptoms of intestinal obstruction – colicky abdominal pain, vomiting, distension and absolute constipation.</a:t>
            </a:r>
            <a:endParaRPr lang="en-US" dirty="0"/>
          </a:p>
        </p:txBody>
      </p:sp>
    </p:spTree>
    <p:extLst>
      <p:ext uri="{BB962C8B-B14F-4D97-AF65-F5344CB8AC3E}">
        <p14:creationId xmlns:p14="http://schemas.microsoft.com/office/powerpoint/2010/main" val="1642931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2329679"/>
              </p:ext>
            </p:extLst>
          </p:nvPr>
        </p:nvGraphicFramePr>
        <p:xfrm>
          <a:off x="228600" y="495300"/>
          <a:ext cx="8686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844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7701"/>
            <a:ext cx="9143999"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355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1" y="190500"/>
            <a:ext cx="4338639"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190500"/>
            <a:ext cx="3624262"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7769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Provisional Diagnosis</a:t>
            </a:r>
            <a:endParaRPr lang="en-US" dirty="0"/>
          </a:p>
        </p:txBody>
      </p:sp>
      <p:sp>
        <p:nvSpPr>
          <p:cNvPr id="3" name="Content Placeholder 2"/>
          <p:cNvSpPr>
            <a:spLocks noGrp="1"/>
          </p:cNvSpPr>
          <p:nvPr>
            <p:ph idx="1"/>
          </p:nvPr>
        </p:nvSpPr>
        <p:spPr/>
        <p:txBody>
          <a:bodyPr/>
          <a:lstStyle/>
          <a:p>
            <a:r>
              <a:rPr lang="en-US" b="1" i="1" dirty="0" err="1" smtClean="0"/>
              <a:t>Paraumbilical</a:t>
            </a:r>
            <a:r>
              <a:rPr lang="en-US" b="1" i="1" dirty="0" smtClean="0"/>
              <a:t> Hernia</a:t>
            </a:r>
            <a:endParaRPr lang="en-US" b="1" i="1" dirty="0"/>
          </a:p>
        </p:txBody>
      </p:sp>
    </p:spTree>
    <p:extLst>
      <p:ext uri="{BB962C8B-B14F-4D97-AF65-F5344CB8AC3E}">
        <p14:creationId xmlns:p14="http://schemas.microsoft.com/office/powerpoint/2010/main" val="1779440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414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1501"/>
            <a:ext cx="830580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086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b="1" dirty="0"/>
          </a:p>
        </p:txBody>
      </p:sp>
      <p:sp>
        <p:nvSpPr>
          <p:cNvPr id="3" name="Content Placeholder 2"/>
          <p:cNvSpPr>
            <a:spLocks noGrp="1"/>
          </p:cNvSpPr>
          <p:nvPr>
            <p:ph idx="1"/>
          </p:nvPr>
        </p:nvSpPr>
        <p:spPr/>
        <p:txBody>
          <a:bodyPr/>
          <a:lstStyle/>
          <a:p>
            <a:pPr marL="0" indent="0">
              <a:buNone/>
            </a:pPr>
            <a:r>
              <a:rPr lang="en-US" dirty="0" smtClean="0"/>
              <a:t>● Not all hernias require surgical repair </a:t>
            </a:r>
          </a:p>
          <a:p>
            <a:pPr marL="0" indent="0">
              <a:buNone/>
            </a:pPr>
            <a:r>
              <a:rPr lang="en-US" dirty="0" smtClean="0"/>
              <a:t>● Small hernias can be more dangerous than large </a:t>
            </a:r>
          </a:p>
          <a:p>
            <a:pPr marL="0" indent="0">
              <a:buNone/>
            </a:pPr>
            <a:r>
              <a:rPr lang="en-US" dirty="0" smtClean="0"/>
              <a:t>● Pain, tenderness and skin </a:t>
            </a:r>
            <a:r>
              <a:rPr lang="en-US" dirty="0" err="1" smtClean="0"/>
              <a:t>colour</a:t>
            </a:r>
            <a:r>
              <a:rPr lang="en-US" dirty="0" smtClean="0"/>
              <a:t> changes imply high risk of strangulation</a:t>
            </a:r>
            <a:endParaRPr lang="en-US" dirty="0"/>
          </a:p>
        </p:txBody>
      </p:sp>
    </p:spTree>
    <p:extLst>
      <p:ext uri="{BB962C8B-B14F-4D97-AF65-F5344CB8AC3E}">
        <p14:creationId xmlns:p14="http://schemas.microsoft.com/office/powerpoint/2010/main" val="1772946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Surgical approaches to hernia</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All surgical repairs follow the same basic principles: </a:t>
            </a:r>
          </a:p>
          <a:p>
            <a:pPr marL="457200" lvl="1" indent="0">
              <a:buNone/>
            </a:pPr>
            <a:r>
              <a:rPr lang="en-US" dirty="0" smtClean="0"/>
              <a:t>1. reduction of the hernia content into the abdominal cavity with removal of any non-viable tissue and bowel repair if necessary; </a:t>
            </a:r>
          </a:p>
          <a:p>
            <a:pPr marL="457200" lvl="1" indent="0">
              <a:buNone/>
            </a:pPr>
            <a:r>
              <a:rPr lang="en-US" dirty="0" smtClean="0"/>
              <a:t>2. excision and closure of a peritoneal sac if present or replacing it deep to the muscles; </a:t>
            </a:r>
          </a:p>
          <a:p>
            <a:pPr marL="457200" lvl="1" indent="0">
              <a:buNone/>
            </a:pPr>
            <a:r>
              <a:rPr lang="en-US" dirty="0" smtClean="0"/>
              <a:t>3. </a:t>
            </a:r>
            <a:r>
              <a:rPr lang="en-US" dirty="0" err="1" smtClean="0"/>
              <a:t>reapproximation</a:t>
            </a:r>
            <a:r>
              <a:rPr lang="en-US" dirty="0" smtClean="0"/>
              <a:t> of the walls of the neck of the hernia if possible; </a:t>
            </a:r>
          </a:p>
          <a:p>
            <a:pPr marL="457200" lvl="1" indent="0">
              <a:buNone/>
            </a:pPr>
            <a:r>
              <a:rPr lang="en-US" dirty="0" smtClean="0"/>
              <a:t>4. permanent reinforcement of the abdominal wall defect with sutures or mesh.</a:t>
            </a:r>
            <a:endParaRPr lang="en-US" dirty="0"/>
          </a:p>
        </p:txBody>
      </p:sp>
    </p:spTree>
    <p:extLst>
      <p:ext uri="{BB962C8B-B14F-4D97-AF65-F5344CB8AC3E}">
        <p14:creationId xmlns:p14="http://schemas.microsoft.com/office/powerpoint/2010/main" val="2745589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Techniques</a:t>
            </a:r>
            <a:endParaRPr lang="en-US" b="1" dirty="0"/>
          </a:p>
        </p:txBody>
      </p:sp>
      <p:sp>
        <p:nvSpPr>
          <p:cNvPr id="3" name="Content Placeholder 2"/>
          <p:cNvSpPr>
            <a:spLocks noGrp="1"/>
          </p:cNvSpPr>
          <p:nvPr>
            <p:ph idx="1"/>
          </p:nvPr>
        </p:nvSpPr>
        <p:spPr/>
        <p:txBody>
          <a:bodyPr/>
          <a:lstStyle/>
          <a:p>
            <a:r>
              <a:rPr lang="en-US" dirty="0" smtClean="0"/>
              <a:t>Open (Primary or Mesh Repair?)</a:t>
            </a:r>
          </a:p>
          <a:p>
            <a:r>
              <a:rPr lang="en-US" dirty="0" smtClean="0"/>
              <a:t>Laparoscopic (IPOM)</a:t>
            </a:r>
            <a:endParaRPr lang="en-US" dirty="0"/>
          </a:p>
        </p:txBody>
      </p:sp>
    </p:spTree>
    <p:extLst>
      <p:ext uri="{BB962C8B-B14F-4D97-AF65-F5344CB8AC3E}">
        <p14:creationId xmlns:p14="http://schemas.microsoft.com/office/powerpoint/2010/main" val="1042792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34583" y="1528763"/>
            <a:ext cx="4636477" cy="430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671060" y="1104900"/>
            <a:ext cx="4472940"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b="1" dirty="0" smtClean="0"/>
              <a:t>Nomenclature of Mesh Position</a:t>
            </a:r>
            <a:endParaRPr lang="en-US" b="1" dirty="0"/>
          </a:p>
        </p:txBody>
      </p:sp>
    </p:spTree>
    <p:extLst>
      <p:ext uri="{BB962C8B-B14F-4D97-AF65-F5344CB8AC3E}">
        <p14:creationId xmlns:p14="http://schemas.microsoft.com/office/powerpoint/2010/main" val="3756685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Management of Very Large Ventral Hernias</a:t>
            </a:r>
            <a:endParaRPr lang="en-US" b="1" dirty="0"/>
          </a:p>
        </p:txBody>
      </p:sp>
      <p:sp>
        <p:nvSpPr>
          <p:cNvPr id="3" name="Content Placeholder 2"/>
          <p:cNvSpPr>
            <a:spLocks noGrp="1"/>
          </p:cNvSpPr>
          <p:nvPr>
            <p:ph idx="1"/>
          </p:nvPr>
        </p:nvSpPr>
        <p:spPr/>
        <p:txBody>
          <a:bodyPr/>
          <a:lstStyle/>
          <a:p>
            <a:r>
              <a:rPr lang="en-US" dirty="0" smtClean="0"/>
              <a:t>If the volume of the sac is more than 25% of the volume of the abdominal cavity (and this can be calculated from CT images), then there are likely to be issues of loss of abdominal domain when the hernia is repaired.</a:t>
            </a:r>
            <a:endParaRPr lang="en-US" dirty="0"/>
          </a:p>
        </p:txBody>
      </p:sp>
    </p:spTree>
    <p:extLst>
      <p:ext uri="{BB962C8B-B14F-4D97-AF65-F5344CB8AC3E}">
        <p14:creationId xmlns:p14="http://schemas.microsoft.com/office/powerpoint/2010/main" val="3738230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Abdominal Compartment Syndrome</a:t>
            </a:r>
            <a:endParaRPr lang="en-US" b="1" dirty="0"/>
          </a:p>
        </p:txBody>
      </p:sp>
      <p:sp>
        <p:nvSpPr>
          <p:cNvPr id="3" name="Content Placeholder 2"/>
          <p:cNvSpPr>
            <a:spLocks noGrp="1"/>
          </p:cNvSpPr>
          <p:nvPr>
            <p:ph idx="1"/>
          </p:nvPr>
        </p:nvSpPr>
        <p:spPr/>
        <p:txBody>
          <a:bodyPr>
            <a:normAutofit/>
          </a:bodyPr>
          <a:lstStyle/>
          <a:p>
            <a:r>
              <a:rPr lang="en-US" dirty="0" smtClean="0"/>
              <a:t>High intra-abdominal pressure on attempting reduction and closure can lead to </a:t>
            </a:r>
          </a:p>
          <a:p>
            <a:pPr lvl="1"/>
            <a:r>
              <a:rPr lang="en-US" dirty="0" smtClean="0"/>
              <a:t>visceral compression and </a:t>
            </a:r>
          </a:p>
          <a:p>
            <a:pPr lvl="1"/>
            <a:r>
              <a:rPr lang="en-US" dirty="0" smtClean="0"/>
              <a:t>pulmonary complications due to impaired diaphragmatic movement. </a:t>
            </a:r>
          </a:p>
          <a:p>
            <a:pPr lvl="1"/>
            <a:r>
              <a:rPr lang="en-US" dirty="0" smtClean="0"/>
              <a:t>A tight abdomen can lead to wound breakdown and failure of the repair.</a:t>
            </a:r>
            <a:endParaRPr lang="en-US" dirty="0"/>
          </a:p>
        </p:txBody>
      </p:sp>
    </p:spTree>
    <p:extLst>
      <p:ext uri="{BB962C8B-B14F-4D97-AF65-F5344CB8AC3E}">
        <p14:creationId xmlns:p14="http://schemas.microsoft.com/office/powerpoint/2010/main" val="274895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Techniques to overcome the potential loss of abdominal domain</a:t>
            </a:r>
            <a:endParaRPr lang="en-US" sz="3600" b="1" dirty="0"/>
          </a:p>
        </p:txBody>
      </p:sp>
      <p:sp>
        <p:nvSpPr>
          <p:cNvPr id="3" name="Content Placeholder 2"/>
          <p:cNvSpPr>
            <a:spLocks noGrp="1"/>
          </p:cNvSpPr>
          <p:nvPr>
            <p:ph idx="1"/>
          </p:nvPr>
        </p:nvSpPr>
        <p:spPr/>
        <p:txBody>
          <a:bodyPr>
            <a:normAutofit fontScale="92500" lnSpcReduction="20000"/>
          </a:bodyPr>
          <a:lstStyle/>
          <a:p>
            <a:r>
              <a:rPr lang="en-US" dirty="0"/>
              <a:t>P</a:t>
            </a:r>
            <a:r>
              <a:rPr lang="en-US" dirty="0" smtClean="0"/>
              <a:t>reoperative abdominal expansion with progressive preoperative </a:t>
            </a:r>
            <a:r>
              <a:rPr lang="en-US" dirty="0" err="1" smtClean="0"/>
              <a:t>pneumoperitoneum</a:t>
            </a:r>
            <a:r>
              <a:rPr lang="en-US" dirty="0" smtClean="0"/>
              <a:t> over several weeks, </a:t>
            </a:r>
          </a:p>
          <a:p>
            <a:r>
              <a:rPr lang="en-US" dirty="0"/>
              <a:t>R</a:t>
            </a:r>
            <a:r>
              <a:rPr lang="en-US" dirty="0" smtClean="0"/>
              <a:t>esection of the </a:t>
            </a:r>
            <a:r>
              <a:rPr lang="en-US" dirty="0" err="1" smtClean="0"/>
              <a:t>omentum</a:t>
            </a:r>
            <a:r>
              <a:rPr lang="en-US" dirty="0" smtClean="0"/>
              <a:t> and/or colon at the time of repair, </a:t>
            </a:r>
          </a:p>
          <a:p>
            <a:r>
              <a:rPr lang="en-US" dirty="0"/>
              <a:t>U</a:t>
            </a:r>
            <a:r>
              <a:rPr lang="en-US" dirty="0" smtClean="0"/>
              <a:t>se of prosthetic mesh to span the </a:t>
            </a:r>
            <a:r>
              <a:rPr lang="en-US" dirty="0" err="1" smtClean="0"/>
              <a:t>uncloseable</a:t>
            </a:r>
            <a:r>
              <a:rPr lang="en-US" dirty="0" smtClean="0"/>
              <a:t> gap in the </a:t>
            </a:r>
            <a:r>
              <a:rPr lang="en-US" dirty="0" err="1" smtClean="0"/>
              <a:t>musculofascial</a:t>
            </a:r>
            <a:r>
              <a:rPr lang="en-US" dirty="0" smtClean="0"/>
              <a:t> layer, or </a:t>
            </a:r>
          </a:p>
          <a:p>
            <a:r>
              <a:rPr lang="en-US" dirty="0" smtClean="0"/>
              <a:t>Ramirez’s component separation technique (</a:t>
            </a:r>
            <a:r>
              <a:rPr lang="en-US" dirty="0" err="1" smtClean="0"/>
              <a:t>Musculofascial</a:t>
            </a:r>
            <a:r>
              <a:rPr lang="en-US" dirty="0" smtClean="0"/>
              <a:t> advancement)</a:t>
            </a:r>
          </a:p>
          <a:p>
            <a:endParaRPr lang="en-US" dirty="0"/>
          </a:p>
        </p:txBody>
      </p:sp>
    </p:spTree>
    <p:extLst>
      <p:ext uri="{BB962C8B-B14F-4D97-AF65-F5344CB8AC3E}">
        <p14:creationId xmlns:p14="http://schemas.microsoft.com/office/powerpoint/2010/main" val="2590609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Complications</a:t>
            </a:r>
            <a:endParaRPr lang="en-US" b="1" dirty="0"/>
          </a:p>
        </p:txBody>
      </p:sp>
      <p:sp>
        <p:nvSpPr>
          <p:cNvPr id="3" name="Content Placeholder 2"/>
          <p:cNvSpPr>
            <a:spLocks noGrp="1"/>
          </p:cNvSpPr>
          <p:nvPr>
            <p:ph idx="1"/>
          </p:nvPr>
        </p:nvSpPr>
        <p:spPr/>
        <p:txBody>
          <a:bodyPr/>
          <a:lstStyle/>
          <a:p>
            <a:r>
              <a:rPr lang="en-US" dirty="0" smtClean="0"/>
              <a:t>Intraoperative</a:t>
            </a:r>
          </a:p>
          <a:p>
            <a:pPr lvl="1"/>
            <a:r>
              <a:rPr lang="en-US" dirty="0" err="1" smtClean="0"/>
              <a:t>Enterotomy</a:t>
            </a:r>
            <a:endParaRPr lang="en-US" dirty="0" smtClean="0"/>
          </a:p>
          <a:p>
            <a:r>
              <a:rPr lang="en-US" dirty="0" smtClean="0"/>
              <a:t>Postoperative</a:t>
            </a:r>
          </a:p>
          <a:p>
            <a:pPr lvl="1"/>
            <a:r>
              <a:rPr lang="en-US" dirty="0" smtClean="0"/>
              <a:t>Mechanical Obstruction</a:t>
            </a:r>
          </a:p>
          <a:p>
            <a:pPr lvl="1"/>
            <a:r>
              <a:rPr lang="en-US" dirty="0" smtClean="0"/>
              <a:t>Prolonged Ileus</a:t>
            </a:r>
          </a:p>
          <a:p>
            <a:pPr lvl="1"/>
            <a:r>
              <a:rPr lang="en-US" dirty="0" smtClean="0"/>
              <a:t>Wound and Mesh Infections</a:t>
            </a:r>
          </a:p>
          <a:p>
            <a:pPr lvl="1"/>
            <a:r>
              <a:rPr lang="en-US" dirty="0" err="1" smtClean="0"/>
              <a:t>Seroma</a:t>
            </a:r>
            <a:r>
              <a:rPr lang="en-US" dirty="0" smtClean="0"/>
              <a:t> &amp; Hematoma</a:t>
            </a:r>
          </a:p>
          <a:p>
            <a:pPr lvl="1"/>
            <a:endParaRPr lang="en-US" dirty="0"/>
          </a:p>
        </p:txBody>
      </p:sp>
    </p:spTree>
    <p:extLst>
      <p:ext uri="{BB962C8B-B14F-4D97-AF65-F5344CB8AC3E}">
        <p14:creationId xmlns:p14="http://schemas.microsoft.com/office/powerpoint/2010/main" val="3964459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a:t>
            </a:r>
            <a:r>
              <a:rPr lang="en-US" b="1" dirty="0"/>
              <a:t>V</a:t>
            </a:r>
            <a:r>
              <a:rPr lang="en-US" b="1" dirty="0" smtClean="0"/>
              <a:t>entral Wall Hernias?</a:t>
            </a:r>
            <a:endParaRPr lang="en-US" b="1" dirty="0"/>
          </a:p>
        </p:txBody>
      </p:sp>
      <p:sp>
        <p:nvSpPr>
          <p:cNvPr id="3" name="Content Placeholder 2"/>
          <p:cNvSpPr>
            <a:spLocks noGrp="1"/>
          </p:cNvSpPr>
          <p:nvPr>
            <p:ph idx="1"/>
          </p:nvPr>
        </p:nvSpPr>
        <p:spPr/>
        <p:txBody>
          <a:bodyPr anchor="ctr">
            <a:normAutofit/>
          </a:bodyPr>
          <a:lstStyle/>
          <a:p>
            <a:pPr marL="0" indent="0" algn="ctr">
              <a:buNone/>
            </a:pPr>
            <a:r>
              <a:rPr lang="en-US" sz="2800" i="1" dirty="0" smtClean="0"/>
              <a:t>Ventral hernias are defined as a defect of the fascia in the anterior abdominal wall with or without a bulge. Clinical presentation varies from small incidental defects to giant and complicated hernias with fistulas and viscera located outside the abdominal cavity covered only by peritoneum and skin.</a:t>
            </a:r>
            <a:endParaRPr lang="en-US" sz="2800" i="1" dirty="0"/>
          </a:p>
        </p:txBody>
      </p:sp>
    </p:spTree>
    <p:extLst>
      <p:ext uri="{BB962C8B-B14F-4D97-AF65-F5344CB8AC3E}">
        <p14:creationId xmlns:p14="http://schemas.microsoft.com/office/powerpoint/2010/main" val="921276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will you manage this patient? </a:t>
            </a:r>
            <a:endParaRPr lang="en-US" b="1" dirty="0"/>
          </a:p>
        </p:txBody>
      </p:sp>
      <p:sp>
        <p:nvSpPr>
          <p:cNvPr id="4" name="Content Placeholder 2"/>
          <p:cNvSpPr>
            <a:spLocks noGrp="1"/>
          </p:cNvSpPr>
          <p:nvPr>
            <p:ph idx="1"/>
          </p:nvPr>
        </p:nvSpPr>
        <p:spPr/>
        <p:txBody>
          <a:bodyPr>
            <a:normAutofit fontScale="85000" lnSpcReduction="20000"/>
          </a:bodyPr>
          <a:lstStyle/>
          <a:p>
            <a:r>
              <a:rPr lang="en-US" dirty="0" smtClean="0"/>
              <a:t>26 year old male presented with abdominal swelling/ lump for 10 years and pain abdomen for 4 months. The lump and pain becomes prominent on coughing or straining and reduces spontaneously on lying down. There is no history of chronic cough, constipation yellowish discoloration of skin or sclera or abdominal distension. There is no history of similar swelling in past or any history of previous abdominal surgery. On abdominal examination there is a </a:t>
            </a:r>
            <a:r>
              <a:rPr lang="en-US" dirty="0" err="1" smtClean="0"/>
              <a:t>paraumbilical</a:t>
            </a:r>
            <a:r>
              <a:rPr lang="en-US" dirty="0" smtClean="0"/>
              <a:t> swelling that is non tender, reducible and has a positive cough impulse.</a:t>
            </a:r>
            <a:endParaRPr lang="en-US" dirty="0"/>
          </a:p>
        </p:txBody>
      </p:sp>
    </p:spTree>
    <p:extLst>
      <p:ext uri="{BB962C8B-B14F-4D97-AF65-F5344CB8AC3E}">
        <p14:creationId xmlns:p14="http://schemas.microsoft.com/office/powerpoint/2010/main" val="2037124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QUESTIONS?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619557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00300"/>
            <a:ext cx="8229600" cy="952500"/>
          </a:xfrm>
        </p:spPr>
        <p:txBody>
          <a:bodyPr/>
          <a:lstStyle/>
          <a:p>
            <a:r>
              <a:rPr lang="en-US" b="1" dirty="0" smtClean="0"/>
              <a:t>THANKS</a:t>
            </a:r>
            <a:endParaRPr lang="en-US" b="1" dirty="0"/>
          </a:p>
        </p:txBody>
      </p:sp>
    </p:spTree>
    <p:extLst>
      <p:ext uri="{BB962C8B-B14F-4D97-AF65-F5344CB8AC3E}">
        <p14:creationId xmlns:p14="http://schemas.microsoft.com/office/powerpoint/2010/main" val="515267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589" y="856456"/>
            <a:ext cx="7114822" cy="40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 you classify </a:t>
            </a:r>
            <a:r>
              <a:rPr lang="en-US" b="1" dirty="0"/>
              <a:t>V</a:t>
            </a:r>
            <a:r>
              <a:rPr lang="en-US" b="1" dirty="0" smtClean="0"/>
              <a:t>entral </a:t>
            </a:r>
            <a:r>
              <a:rPr lang="en-US" b="1" dirty="0"/>
              <a:t>H</a:t>
            </a:r>
            <a:r>
              <a:rPr lang="en-US" b="1" dirty="0" smtClean="0"/>
              <a:t>ernias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T</a:t>
            </a:r>
            <a:r>
              <a:rPr lang="en-US" dirty="0" smtClean="0"/>
              <a:t>he European Hernia Society (EHS) classification divides hernias into </a:t>
            </a:r>
          </a:p>
          <a:p>
            <a:pPr lvl="1"/>
            <a:r>
              <a:rPr lang="en-US" dirty="0" smtClean="0"/>
              <a:t>primary and </a:t>
            </a:r>
          </a:p>
          <a:p>
            <a:pPr lvl="1"/>
            <a:r>
              <a:rPr lang="en-US" dirty="0" smtClean="0"/>
              <a:t>incisional (secondary) </a:t>
            </a:r>
            <a:endParaRPr lang="en-US" dirty="0"/>
          </a:p>
          <a:p>
            <a:r>
              <a:rPr lang="en-US" dirty="0" smtClean="0"/>
              <a:t>then further subdivides them by </a:t>
            </a:r>
          </a:p>
          <a:p>
            <a:pPr lvl="1"/>
            <a:r>
              <a:rPr lang="en-US" dirty="0" smtClean="0"/>
              <a:t>anatomical location and </a:t>
            </a:r>
          </a:p>
          <a:p>
            <a:pPr lvl="1"/>
            <a:r>
              <a:rPr lang="en-US" dirty="0" smtClean="0"/>
              <a:t>size. </a:t>
            </a:r>
          </a:p>
          <a:p>
            <a:r>
              <a:rPr lang="en-US" dirty="0" smtClean="0"/>
              <a:t>Incisional hernias are also </a:t>
            </a:r>
            <a:r>
              <a:rPr lang="en-US" dirty="0" err="1" smtClean="0"/>
              <a:t>categorised</a:t>
            </a:r>
            <a:r>
              <a:rPr lang="en-US" dirty="0" smtClean="0"/>
              <a:t> by recurrence in a binary fashion.</a:t>
            </a:r>
            <a:endParaRPr lang="en-US" dirty="0"/>
          </a:p>
        </p:txBody>
      </p:sp>
    </p:spTree>
    <p:extLst>
      <p:ext uri="{BB962C8B-B14F-4D97-AF65-F5344CB8AC3E}">
        <p14:creationId xmlns:p14="http://schemas.microsoft.com/office/powerpoint/2010/main" val="1075547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262063"/>
            <a:ext cx="632460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2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576263"/>
            <a:ext cx="63150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874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70434"/>
            <a:ext cx="6553200" cy="45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8107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834</Words>
  <Application>Microsoft Office PowerPoint</Application>
  <PresentationFormat>On-screen Show (16:10)</PresentationFormat>
  <Paragraphs>87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MANAGEMENT OF VENTRAL WALL HERNIAS</vt:lpstr>
      <vt:lpstr>Case Scenario</vt:lpstr>
      <vt:lpstr>Provisional Diagnosis</vt:lpstr>
      <vt:lpstr>What are Ventral Wall Hernias?</vt:lpstr>
      <vt:lpstr>PowerPoint Presentation</vt:lpstr>
      <vt:lpstr>How do you classify Ventral Hernias</vt:lpstr>
      <vt:lpstr>PowerPoint Presentation</vt:lpstr>
      <vt:lpstr>PowerPoint Presentation</vt:lpstr>
      <vt:lpstr>PowerPoint Presentation</vt:lpstr>
      <vt:lpstr>PowerPoint Presentation</vt:lpstr>
      <vt:lpstr>Relevant Anatomy</vt:lpstr>
      <vt:lpstr>PowerPoint Presentation</vt:lpstr>
      <vt:lpstr>Weak Points (Examples)</vt:lpstr>
      <vt:lpstr>PowerPoint Presentation</vt:lpstr>
      <vt:lpstr>UMBILICAL HERNIAS</vt:lpstr>
      <vt:lpstr>PowerPoint Presentation</vt:lpstr>
      <vt:lpstr>EPIGASTRIC HERNIAS</vt:lpstr>
      <vt:lpstr>PowerPoint Presentation</vt:lpstr>
      <vt:lpstr>Rare Hernias</vt:lpstr>
      <vt:lpstr>Location of the superior and inferior (Petit’s) lumbar spaces with hernias protruding through the lumbodorsal fascia </vt:lpstr>
      <vt:lpstr>PowerPoint Presentation</vt:lpstr>
      <vt:lpstr>PowerPoint Presentation</vt:lpstr>
      <vt:lpstr>PowerPoint Presentation</vt:lpstr>
      <vt:lpstr>Incisional Hernias</vt:lpstr>
      <vt:lpstr>Elective Presentation</vt:lpstr>
      <vt:lpstr>Emergency Presentation</vt:lpstr>
      <vt:lpstr>PowerPoint Presentation</vt:lpstr>
      <vt:lpstr>PowerPoint Presentation</vt:lpstr>
      <vt:lpstr>PowerPoint Presentation</vt:lpstr>
      <vt:lpstr>PowerPoint Presentation</vt:lpstr>
      <vt:lpstr>PowerPoint Presentation</vt:lpstr>
      <vt:lpstr>Management</vt:lpstr>
      <vt:lpstr>Surgical approaches to hernia</vt:lpstr>
      <vt:lpstr>Techniques</vt:lpstr>
      <vt:lpstr>Nomenclature of Mesh Position</vt:lpstr>
      <vt:lpstr>Management of Very Large Ventral Hernias</vt:lpstr>
      <vt:lpstr>Abdominal Compartment Syndrome</vt:lpstr>
      <vt:lpstr>Techniques to overcome the potential loss of abdominal domain</vt:lpstr>
      <vt:lpstr>Complications</vt:lpstr>
      <vt:lpstr>How will you manage this patient? </vt:lpstr>
      <vt:lpstr>ANY 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Waqas</cp:lastModifiedBy>
  <cp:revision>15</cp:revision>
  <dcterms:created xsi:type="dcterms:W3CDTF">2023-05-29T16:54:59Z</dcterms:created>
  <dcterms:modified xsi:type="dcterms:W3CDTF">2024-05-20T08:27:35Z</dcterms:modified>
</cp:coreProperties>
</file>