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6" r:id="rId3"/>
    <p:sldId id="307" r:id="rId4"/>
    <p:sldId id="319" r:id="rId5"/>
    <p:sldId id="323" r:id="rId6"/>
    <p:sldId id="320" r:id="rId7"/>
    <p:sldId id="257" r:id="rId8"/>
    <p:sldId id="258" r:id="rId9"/>
    <p:sldId id="259" r:id="rId10"/>
    <p:sldId id="260" r:id="rId11"/>
    <p:sldId id="261" r:id="rId12"/>
    <p:sldId id="262" r:id="rId13"/>
    <p:sldId id="324" r:id="rId14"/>
    <p:sldId id="263" r:id="rId15"/>
    <p:sldId id="264" r:id="rId16"/>
    <p:sldId id="265" r:id="rId17"/>
    <p:sldId id="325" r:id="rId18"/>
    <p:sldId id="266" r:id="rId19"/>
    <p:sldId id="329" r:id="rId20"/>
    <p:sldId id="330" r:id="rId21"/>
    <p:sldId id="331" r:id="rId22"/>
    <p:sldId id="267" r:id="rId23"/>
    <p:sldId id="268" r:id="rId24"/>
    <p:sldId id="269" r:id="rId25"/>
    <p:sldId id="316" r:id="rId26"/>
    <p:sldId id="332" r:id="rId2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8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1738" y="-1447"/>
            <a:ext cx="9186011" cy="13107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24328" y="1666189"/>
            <a:ext cx="7943342" cy="1764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74654" y="6466738"/>
            <a:ext cx="2413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29360" marR="5080" indent="-1213485">
              <a:lnSpc>
                <a:spcPts val="6480"/>
              </a:lnSpc>
              <a:spcBef>
                <a:spcPts val="915"/>
              </a:spcBef>
            </a:pPr>
            <a:r>
              <a:rPr dirty="0"/>
              <a:t>MANAGEMENT</a:t>
            </a:r>
            <a:r>
              <a:rPr spc="-5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RENAL </a:t>
            </a:r>
            <a:r>
              <a:rPr dirty="0"/>
              <a:t>CELL </a:t>
            </a:r>
            <a:r>
              <a:rPr spc="-10" dirty="0"/>
              <a:t>CARCINOMA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2750" y="3780282"/>
            <a:ext cx="3747770" cy="17062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597535" marR="591185" indent="60960" algn="just">
              <a:lnSpc>
                <a:spcPct val="114599"/>
              </a:lnSpc>
              <a:spcBef>
                <a:spcPts val="110"/>
              </a:spcBef>
            </a:pPr>
            <a:r>
              <a:rPr sz="2400" spc="-70" dirty="0">
                <a:latin typeface="Calibri"/>
                <a:cs typeface="Calibri"/>
              </a:rPr>
              <a:t>Dr.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Zeeshan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Qadeer Assistant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Professor </a:t>
            </a:r>
            <a:r>
              <a:rPr sz="2400" dirty="0">
                <a:latin typeface="Calibri"/>
                <a:cs typeface="Calibri"/>
              </a:rPr>
              <a:t>Urology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Department</a:t>
            </a:r>
            <a:endParaRPr sz="2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00" dirty="0">
                <a:latin typeface="Calibri"/>
                <a:cs typeface="Calibri"/>
              </a:rPr>
              <a:t>Rawalpindi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Medical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University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0911" rIns="0" bIns="0" rtlCol="0">
            <a:spAutoFit/>
          </a:bodyPr>
          <a:lstStyle/>
          <a:p>
            <a:pPr marL="593090">
              <a:lnSpc>
                <a:spcPct val="100000"/>
              </a:lnSpc>
              <a:spcBef>
                <a:spcPts val="110"/>
              </a:spcBef>
            </a:pPr>
            <a:r>
              <a:rPr spc="-30" dirty="0"/>
              <a:t>Surgery-</a:t>
            </a:r>
            <a:r>
              <a:rPr spc="-165" dirty="0"/>
              <a:t> </a:t>
            </a:r>
            <a:r>
              <a:rPr spc="-20" dirty="0"/>
              <a:t>Radical</a:t>
            </a:r>
            <a:r>
              <a:rPr spc="-160" dirty="0"/>
              <a:t> </a:t>
            </a:r>
            <a:r>
              <a:rPr spc="-40" dirty="0"/>
              <a:t>nephrectomy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002" y="1393901"/>
            <a:ext cx="8999220" cy="283337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latin typeface="Calibri"/>
                <a:cs typeface="Calibri"/>
              </a:rPr>
              <a:t>Gold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standard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RCC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with </a:t>
            </a:r>
            <a:r>
              <a:rPr sz="3200" spc="-25" dirty="0">
                <a:latin typeface="Calibri"/>
                <a:cs typeface="Calibri"/>
              </a:rPr>
              <a:t>contralateral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normal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kidney,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adequate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surgical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margin.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50">
              <a:latin typeface="Calibri"/>
              <a:cs typeface="Calibri"/>
            </a:endParaRPr>
          </a:p>
          <a:p>
            <a:pPr marL="12700" marR="31115">
              <a:lnSpc>
                <a:spcPct val="90000"/>
              </a:lnSpc>
            </a:pPr>
            <a:r>
              <a:rPr sz="3200" b="1" dirty="0">
                <a:latin typeface="Calibri"/>
                <a:cs typeface="Calibri"/>
              </a:rPr>
              <a:t>Principles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11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Surgery-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Early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ligation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renal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artery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and </a:t>
            </a:r>
            <a:r>
              <a:rPr sz="3200" dirty="0">
                <a:latin typeface="Calibri"/>
                <a:cs typeface="Calibri"/>
              </a:rPr>
              <a:t>vein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removal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kidney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including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Gerota’s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fascia, </a:t>
            </a:r>
            <a:r>
              <a:rPr sz="3200" dirty="0">
                <a:latin typeface="Calibri"/>
                <a:cs typeface="Calibri"/>
              </a:rPr>
              <a:t>removal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ipsilateral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adrenal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gland.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1411350" y="1178178"/>
            <a:ext cx="10013315" cy="3569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Indications</a:t>
            </a:r>
            <a:endParaRPr sz="3600">
              <a:latin typeface="Calibri"/>
              <a:cs typeface="Calibri"/>
            </a:endParaRPr>
          </a:p>
          <a:p>
            <a:pPr marL="593725" indent="-352425">
              <a:lnSpc>
                <a:spcPct val="100000"/>
              </a:lnSpc>
              <a:spcBef>
                <a:spcPts val="55"/>
              </a:spcBef>
              <a:buAutoNum type="arabicPeriod"/>
              <a:tabLst>
                <a:tab pos="593725" algn="l"/>
              </a:tabLst>
            </a:pPr>
            <a:r>
              <a:rPr sz="2800" dirty="0">
                <a:latin typeface="Calibri"/>
                <a:cs typeface="Calibri"/>
              </a:rPr>
              <a:t>Bilateral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RCC</a:t>
            </a:r>
            <a:endParaRPr sz="2800">
              <a:latin typeface="Calibri"/>
              <a:cs typeface="Calibri"/>
            </a:endParaRPr>
          </a:p>
          <a:p>
            <a:pPr marL="593725" indent="-352425">
              <a:lnSpc>
                <a:spcPct val="100000"/>
              </a:lnSpc>
              <a:buAutoNum type="arabicPeriod"/>
              <a:tabLst>
                <a:tab pos="593725" algn="l"/>
              </a:tabLst>
            </a:pPr>
            <a:r>
              <a:rPr sz="2800" dirty="0">
                <a:latin typeface="Calibri"/>
                <a:cs typeface="Calibri"/>
              </a:rPr>
              <a:t>RCC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solitary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functioning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kidney</a:t>
            </a:r>
            <a:endParaRPr sz="2800">
              <a:latin typeface="Calibri"/>
              <a:cs typeface="Calibri"/>
            </a:endParaRPr>
          </a:p>
          <a:p>
            <a:pPr marL="241300" marR="5080" indent="35242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93725" algn="l"/>
              </a:tabLst>
            </a:pPr>
            <a:r>
              <a:rPr sz="2800" spc="-10" dirty="0">
                <a:latin typeface="Calibri"/>
                <a:cs typeface="Calibri"/>
              </a:rPr>
              <a:t>Unilateral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RCC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contralateral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kidney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under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threat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future </a:t>
            </a:r>
            <a:r>
              <a:rPr sz="2800" dirty="0">
                <a:latin typeface="Calibri"/>
                <a:cs typeface="Calibri"/>
              </a:rPr>
              <a:t>function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(Renal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artery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stenosis,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Chronic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pyelonephritis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, </a:t>
            </a:r>
            <a:r>
              <a:rPr sz="2800" spc="-10" dirty="0">
                <a:latin typeface="Calibri"/>
                <a:cs typeface="Calibri"/>
              </a:rPr>
              <a:t>Hydronephrosis,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Ureteral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reflux,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Calculus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Systemic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 </a:t>
            </a:r>
            <a:r>
              <a:rPr sz="2800" dirty="0">
                <a:latin typeface="Calibri"/>
                <a:cs typeface="Calibri"/>
              </a:rPr>
              <a:t>such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10" dirty="0">
                <a:latin typeface="Calibri"/>
                <a:cs typeface="Calibri"/>
              </a:rPr>
              <a:t> diabetes).</a:t>
            </a:r>
            <a:endParaRPr sz="2800">
              <a:latin typeface="Calibri"/>
              <a:cs typeface="Calibri"/>
            </a:endParaRPr>
          </a:p>
          <a:p>
            <a:pPr marL="593725" indent="-35242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93725" algn="l"/>
              </a:tabLst>
            </a:pPr>
            <a:r>
              <a:rPr sz="2800" spc="-20" dirty="0">
                <a:latin typeface="Calibri"/>
                <a:cs typeface="Calibri"/>
              </a:rPr>
              <a:t>Tumor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less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than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4cms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normal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opposite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kidney.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7952" y="392379"/>
            <a:ext cx="55365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5" dirty="0">
                <a:solidFill>
                  <a:srgbClr val="44536A"/>
                </a:solidFill>
              </a:rPr>
              <a:t>Nephron</a:t>
            </a:r>
            <a:r>
              <a:rPr sz="4400" spc="-195" dirty="0">
                <a:solidFill>
                  <a:srgbClr val="44536A"/>
                </a:solidFill>
              </a:rPr>
              <a:t> </a:t>
            </a:r>
            <a:r>
              <a:rPr sz="4400" spc="-30" dirty="0">
                <a:solidFill>
                  <a:srgbClr val="44536A"/>
                </a:solidFill>
              </a:rPr>
              <a:t>Sparing</a:t>
            </a:r>
            <a:r>
              <a:rPr sz="4400" spc="-200" dirty="0">
                <a:solidFill>
                  <a:srgbClr val="44536A"/>
                </a:solidFill>
              </a:rPr>
              <a:t> </a:t>
            </a:r>
            <a:r>
              <a:rPr sz="4400" spc="-10" dirty="0">
                <a:solidFill>
                  <a:srgbClr val="44536A"/>
                </a:solidFill>
              </a:rPr>
              <a:t>Surgery</a:t>
            </a:r>
            <a:endParaRPr sz="4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575" y="775538"/>
            <a:ext cx="795274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r>
              <a:rPr sz="4400" spc="-135" dirty="0"/>
              <a:t> </a:t>
            </a:r>
            <a:r>
              <a:rPr sz="4400" dirty="0"/>
              <a:t>of</a:t>
            </a:r>
            <a:r>
              <a:rPr sz="4400" spc="-175" dirty="0"/>
              <a:t> </a:t>
            </a:r>
            <a:r>
              <a:rPr sz="4400" spc="-25" dirty="0"/>
              <a:t>Metastatic</a:t>
            </a:r>
            <a:r>
              <a:rPr sz="4400" spc="-85" dirty="0"/>
              <a:t> </a:t>
            </a:r>
            <a:r>
              <a:rPr sz="4400" spc="-10" dirty="0"/>
              <a:t>Disease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647944" y="2554223"/>
            <a:ext cx="1408430" cy="939165"/>
          </a:xfrm>
          <a:custGeom>
            <a:avLst/>
            <a:gdLst/>
            <a:ahLst/>
            <a:cxnLst/>
            <a:rect l="l" t="t" r="r" b="b"/>
            <a:pathLst>
              <a:path w="1408429" h="939164">
                <a:moveTo>
                  <a:pt x="1314323" y="0"/>
                </a:moveTo>
                <a:lnTo>
                  <a:pt x="93852" y="0"/>
                </a:lnTo>
                <a:lnTo>
                  <a:pt x="57328" y="7377"/>
                </a:lnTo>
                <a:lnTo>
                  <a:pt x="27495" y="27495"/>
                </a:lnTo>
                <a:lnTo>
                  <a:pt x="7377" y="57328"/>
                </a:lnTo>
                <a:lnTo>
                  <a:pt x="0" y="93852"/>
                </a:lnTo>
                <a:lnTo>
                  <a:pt x="0" y="844930"/>
                </a:lnTo>
                <a:lnTo>
                  <a:pt x="7377" y="881455"/>
                </a:lnTo>
                <a:lnTo>
                  <a:pt x="27495" y="911288"/>
                </a:lnTo>
                <a:lnTo>
                  <a:pt x="57328" y="931406"/>
                </a:lnTo>
                <a:lnTo>
                  <a:pt x="93852" y="938784"/>
                </a:lnTo>
                <a:lnTo>
                  <a:pt x="1314323" y="938784"/>
                </a:lnTo>
                <a:lnTo>
                  <a:pt x="1350847" y="931406"/>
                </a:lnTo>
                <a:lnTo>
                  <a:pt x="1380680" y="911288"/>
                </a:lnTo>
                <a:lnTo>
                  <a:pt x="1400798" y="881455"/>
                </a:lnTo>
                <a:lnTo>
                  <a:pt x="1408176" y="844930"/>
                </a:lnTo>
                <a:lnTo>
                  <a:pt x="1408176" y="93852"/>
                </a:lnTo>
                <a:lnTo>
                  <a:pt x="1400798" y="57328"/>
                </a:lnTo>
                <a:lnTo>
                  <a:pt x="1380680" y="27495"/>
                </a:lnTo>
                <a:lnTo>
                  <a:pt x="1350847" y="7377"/>
                </a:lnTo>
                <a:lnTo>
                  <a:pt x="1314323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64529" y="2674111"/>
            <a:ext cx="1176020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Metastatic</a:t>
            </a:r>
            <a:endParaRPr sz="2100">
              <a:latin typeface="Calibri"/>
              <a:cs typeface="Calibri"/>
            </a:endParaRPr>
          </a:p>
          <a:p>
            <a:pPr algn="ctr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Disease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77898" y="3486658"/>
            <a:ext cx="4378325" cy="1326515"/>
            <a:chOff x="1977898" y="3486658"/>
            <a:chExt cx="4378325" cy="1326515"/>
          </a:xfrm>
        </p:grpSpPr>
        <p:sp>
          <p:nvSpPr>
            <p:cNvPr id="6" name="object 6"/>
            <p:cNvSpPr/>
            <p:nvPr/>
          </p:nvSpPr>
          <p:spPr>
            <a:xfrm>
              <a:off x="2688336" y="3493008"/>
              <a:ext cx="3661410" cy="375920"/>
            </a:xfrm>
            <a:custGeom>
              <a:avLst/>
              <a:gdLst/>
              <a:ahLst/>
              <a:cxnLst/>
              <a:rect l="l" t="t" r="r" b="b"/>
              <a:pathLst>
                <a:path w="3661410" h="375920">
                  <a:moveTo>
                    <a:pt x="3661283" y="0"/>
                  </a:moveTo>
                  <a:lnTo>
                    <a:pt x="3661283" y="187705"/>
                  </a:lnTo>
                  <a:lnTo>
                    <a:pt x="0" y="187705"/>
                  </a:lnTo>
                  <a:lnTo>
                    <a:pt x="0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84248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84248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63901" y="4135627"/>
            <a:ext cx="85153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Surgery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809746" y="3486658"/>
            <a:ext cx="2547620" cy="1326515"/>
            <a:chOff x="3809746" y="3486658"/>
            <a:chExt cx="2547620" cy="1326515"/>
          </a:xfrm>
        </p:grpSpPr>
        <p:sp>
          <p:nvSpPr>
            <p:cNvPr id="11" name="object 11"/>
            <p:cNvSpPr/>
            <p:nvPr/>
          </p:nvSpPr>
          <p:spPr>
            <a:xfrm>
              <a:off x="4520184" y="3493008"/>
              <a:ext cx="1830705" cy="375920"/>
            </a:xfrm>
            <a:custGeom>
              <a:avLst/>
              <a:gdLst/>
              <a:ahLst/>
              <a:cxnLst/>
              <a:rect l="l" t="t" r="r" b="b"/>
              <a:pathLst>
                <a:path w="1830704" h="375920">
                  <a:moveTo>
                    <a:pt x="1830704" y="0"/>
                  </a:moveTo>
                  <a:lnTo>
                    <a:pt x="1830704" y="187705"/>
                  </a:lnTo>
                  <a:lnTo>
                    <a:pt x="0" y="187705"/>
                  </a:lnTo>
                  <a:lnTo>
                    <a:pt x="0" y="375538"/>
                  </a:lnTo>
                </a:path>
              </a:pathLst>
            </a:custGeom>
            <a:ln w="12191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16096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16096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064253" y="3989070"/>
            <a:ext cx="90931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" algn="ctr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Radio</a:t>
            </a:r>
            <a:endParaRPr sz="2100">
              <a:latin typeface="Calibri"/>
              <a:cs typeface="Calibri"/>
            </a:endParaRPr>
          </a:p>
          <a:p>
            <a:pPr algn="ctr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641594" y="3486658"/>
            <a:ext cx="1421130" cy="1326515"/>
            <a:chOff x="5641594" y="3486658"/>
            <a:chExt cx="1421130" cy="1326515"/>
          </a:xfrm>
        </p:grpSpPr>
        <p:sp>
          <p:nvSpPr>
            <p:cNvPr id="16" name="object 16"/>
            <p:cNvSpPr/>
            <p:nvPr/>
          </p:nvSpPr>
          <p:spPr>
            <a:xfrm>
              <a:off x="6352031" y="3493008"/>
              <a:ext cx="0" cy="375920"/>
            </a:xfrm>
            <a:custGeom>
              <a:avLst/>
              <a:gdLst/>
              <a:ahLst/>
              <a:cxnLst/>
              <a:rect l="l" t="t" r="r" b="b"/>
              <a:pathLst>
                <a:path h="375920">
                  <a:moveTo>
                    <a:pt x="0" y="0"/>
                  </a:moveTo>
                  <a:lnTo>
                    <a:pt x="0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479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479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895594" y="3989070"/>
            <a:ext cx="90931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0485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Chemo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345682" y="3486658"/>
            <a:ext cx="2545715" cy="1326515"/>
            <a:chOff x="6345682" y="3486658"/>
            <a:chExt cx="2545715" cy="1326515"/>
          </a:xfrm>
        </p:grpSpPr>
        <p:sp>
          <p:nvSpPr>
            <p:cNvPr id="21" name="object 21"/>
            <p:cNvSpPr/>
            <p:nvPr/>
          </p:nvSpPr>
          <p:spPr>
            <a:xfrm>
              <a:off x="6352032" y="3493008"/>
              <a:ext cx="1830705" cy="375920"/>
            </a:xfrm>
            <a:custGeom>
              <a:avLst/>
              <a:gdLst/>
              <a:ahLst/>
              <a:cxnLst/>
              <a:rect l="l" t="t" r="r" b="b"/>
              <a:pathLst>
                <a:path w="1830704" h="375920">
                  <a:moveTo>
                    <a:pt x="0" y="0"/>
                  </a:moveTo>
                  <a:lnTo>
                    <a:pt x="0" y="187705"/>
                  </a:lnTo>
                  <a:lnTo>
                    <a:pt x="1830704" y="187705"/>
                  </a:lnTo>
                  <a:lnTo>
                    <a:pt x="1830704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4767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76744" y="3867912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695945" y="3989070"/>
            <a:ext cx="970280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410"/>
              </a:lnSpc>
              <a:spcBef>
                <a:spcPts val="110"/>
              </a:spcBef>
            </a:pPr>
            <a:r>
              <a:rPr sz="2100" spc="-25" dirty="0">
                <a:solidFill>
                  <a:srgbClr val="FFFFFF"/>
                </a:solidFill>
                <a:latin typeface="Calibri"/>
                <a:cs typeface="Calibri"/>
              </a:rPr>
              <a:t>Targeted</a:t>
            </a:r>
            <a:endParaRPr sz="2100">
              <a:latin typeface="Calibri"/>
              <a:cs typeface="Calibri"/>
            </a:endParaRPr>
          </a:p>
          <a:p>
            <a:pPr marL="42545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345935" y="3486911"/>
            <a:ext cx="4377055" cy="1325880"/>
            <a:chOff x="6345935" y="3486911"/>
            <a:chExt cx="4377055" cy="1325880"/>
          </a:xfrm>
        </p:grpSpPr>
        <p:sp>
          <p:nvSpPr>
            <p:cNvPr id="26" name="object 26"/>
            <p:cNvSpPr/>
            <p:nvPr/>
          </p:nvSpPr>
          <p:spPr>
            <a:xfrm>
              <a:off x="6352031" y="3493007"/>
              <a:ext cx="3661410" cy="375920"/>
            </a:xfrm>
            <a:custGeom>
              <a:avLst/>
              <a:gdLst/>
              <a:ahLst/>
              <a:cxnLst/>
              <a:rect l="l" t="t" r="r" b="b"/>
              <a:pathLst>
                <a:path w="3661409" h="375920">
                  <a:moveTo>
                    <a:pt x="0" y="0"/>
                  </a:moveTo>
                  <a:lnTo>
                    <a:pt x="0" y="187705"/>
                  </a:lnTo>
                  <a:lnTo>
                    <a:pt x="3661283" y="187705"/>
                  </a:lnTo>
                  <a:lnTo>
                    <a:pt x="3661283" y="375538"/>
                  </a:lnTo>
                </a:path>
              </a:pathLst>
            </a:custGeom>
            <a:ln w="12192">
              <a:solidFill>
                <a:srgbClr val="BC6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308591" y="3867911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1314323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931"/>
                  </a:lnTo>
                  <a:lnTo>
                    <a:pt x="7377" y="881455"/>
                  </a:lnTo>
                  <a:lnTo>
                    <a:pt x="27495" y="911288"/>
                  </a:lnTo>
                  <a:lnTo>
                    <a:pt x="57328" y="931406"/>
                  </a:lnTo>
                  <a:lnTo>
                    <a:pt x="93852" y="938783"/>
                  </a:lnTo>
                  <a:lnTo>
                    <a:pt x="1314323" y="938783"/>
                  </a:lnTo>
                  <a:lnTo>
                    <a:pt x="1350847" y="931406"/>
                  </a:lnTo>
                  <a:lnTo>
                    <a:pt x="1380680" y="911288"/>
                  </a:lnTo>
                  <a:lnTo>
                    <a:pt x="1400798" y="881455"/>
                  </a:lnTo>
                  <a:lnTo>
                    <a:pt x="1408176" y="844931"/>
                  </a:lnTo>
                  <a:lnTo>
                    <a:pt x="1408176" y="93852"/>
                  </a:lnTo>
                  <a:lnTo>
                    <a:pt x="1400798" y="57328"/>
                  </a:lnTo>
                  <a:lnTo>
                    <a:pt x="1380680" y="27495"/>
                  </a:lnTo>
                  <a:lnTo>
                    <a:pt x="1350847" y="7377"/>
                  </a:lnTo>
                  <a:lnTo>
                    <a:pt x="1314323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308591" y="3867911"/>
              <a:ext cx="1408430" cy="939165"/>
            </a:xfrm>
            <a:custGeom>
              <a:avLst/>
              <a:gdLst/>
              <a:ahLst/>
              <a:cxnLst/>
              <a:rect l="l" t="t" r="r" b="b"/>
              <a:pathLst>
                <a:path w="1408429" h="939164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314323" y="0"/>
                  </a:lnTo>
                  <a:lnTo>
                    <a:pt x="1350847" y="7377"/>
                  </a:lnTo>
                  <a:lnTo>
                    <a:pt x="1380680" y="27495"/>
                  </a:lnTo>
                  <a:lnTo>
                    <a:pt x="1400798" y="57328"/>
                  </a:lnTo>
                  <a:lnTo>
                    <a:pt x="1408176" y="93852"/>
                  </a:lnTo>
                  <a:lnTo>
                    <a:pt x="1408176" y="844931"/>
                  </a:lnTo>
                  <a:lnTo>
                    <a:pt x="1400798" y="881455"/>
                  </a:lnTo>
                  <a:lnTo>
                    <a:pt x="1380680" y="911288"/>
                  </a:lnTo>
                  <a:lnTo>
                    <a:pt x="1350847" y="931406"/>
                  </a:lnTo>
                  <a:lnTo>
                    <a:pt x="1314323" y="938783"/>
                  </a:lnTo>
                  <a:lnTo>
                    <a:pt x="93852" y="938783"/>
                  </a:lnTo>
                  <a:lnTo>
                    <a:pt x="57328" y="931406"/>
                  </a:lnTo>
                  <a:lnTo>
                    <a:pt x="27495" y="911288"/>
                  </a:lnTo>
                  <a:lnTo>
                    <a:pt x="7377" y="881455"/>
                  </a:lnTo>
                  <a:lnTo>
                    <a:pt x="0" y="844931"/>
                  </a:lnTo>
                  <a:lnTo>
                    <a:pt x="0" y="9385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9542526" y="3989070"/>
            <a:ext cx="941069" cy="6400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410"/>
              </a:lnSpc>
              <a:spcBef>
                <a:spcPts val="110"/>
              </a:spcBef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Immuno</a:t>
            </a:r>
            <a:endParaRPr sz="2100">
              <a:latin typeface="Calibri"/>
              <a:cs typeface="Calibri"/>
            </a:endParaRPr>
          </a:p>
          <a:p>
            <a:pPr marL="27940">
              <a:lnSpc>
                <a:spcPts val="2410"/>
              </a:lnSpc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2F8A-64AC-E42D-B4F8-FC8260700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1B519-E9BD-9162-C823-A56333937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4328" y="1666189"/>
            <a:ext cx="7943342" cy="1846659"/>
          </a:xfrm>
        </p:spPr>
        <p:txBody>
          <a:bodyPr/>
          <a:lstStyle/>
          <a:p>
            <a:r>
              <a:rPr lang="en-US" dirty="0"/>
              <a:t>VERTICAL INTEGRATION WITH SURGERY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37324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569" y="-1447"/>
            <a:ext cx="172466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Surgery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27938" y="1108963"/>
            <a:ext cx="9818370" cy="3758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</a:tabLst>
            </a:pPr>
            <a:r>
              <a:rPr sz="3500" b="1" dirty="0">
                <a:latin typeface="Calibri"/>
                <a:cs typeface="Calibri"/>
              </a:rPr>
              <a:t>Palliative</a:t>
            </a:r>
            <a:r>
              <a:rPr sz="3500" b="1" spc="-135" dirty="0">
                <a:latin typeface="Calibri"/>
                <a:cs typeface="Calibri"/>
              </a:rPr>
              <a:t> </a:t>
            </a:r>
            <a:r>
              <a:rPr sz="3500" b="1" dirty="0">
                <a:latin typeface="Calibri"/>
                <a:cs typeface="Calibri"/>
              </a:rPr>
              <a:t>Nephrectomy</a:t>
            </a:r>
            <a:r>
              <a:rPr sz="3500" b="1" spc="-9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–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Indicated</a:t>
            </a:r>
            <a:r>
              <a:rPr sz="3500" spc="-13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in</a:t>
            </a:r>
            <a:r>
              <a:rPr sz="3500" spc="-8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patients</a:t>
            </a:r>
            <a:r>
              <a:rPr sz="3500" spc="-120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with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Severe</a:t>
            </a:r>
            <a:r>
              <a:rPr sz="3500" spc="-13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hemorrhage,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Severe</a:t>
            </a:r>
            <a:r>
              <a:rPr sz="3500" spc="-13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pain,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798195" algn="l"/>
              </a:tabLst>
            </a:pPr>
            <a:r>
              <a:rPr sz="3500" spc="-10" dirty="0">
                <a:latin typeface="Calibri"/>
                <a:cs typeface="Calibri"/>
              </a:rPr>
              <a:t>Paraneoplastic</a:t>
            </a:r>
            <a:r>
              <a:rPr sz="3500" spc="-10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syndrome</a:t>
            </a:r>
            <a:endParaRPr sz="3500">
              <a:latin typeface="Calibri"/>
              <a:cs typeface="Calibri"/>
            </a:endParaRPr>
          </a:p>
          <a:p>
            <a:pPr marL="798195" lvl="1" indent="-328930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798195" algn="l"/>
              </a:tabLst>
            </a:pPr>
            <a:r>
              <a:rPr sz="3500" dirty="0">
                <a:latin typeface="Calibri"/>
                <a:cs typeface="Calibri"/>
              </a:rPr>
              <a:t>or</a:t>
            </a:r>
            <a:r>
              <a:rPr sz="3500" spc="-3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compression</a:t>
            </a:r>
            <a:r>
              <a:rPr sz="3500" spc="-9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of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adjacent</a:t>
            </a:r>
            <a:r>
              <a:rPr sz="3500" spc="-9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viscera</a:t>
            </a:r>
            <a:endParaRPr sz="3500">
              <a:latin typeface="Calibri"/>
              <a:cs typeface="Calibri"/>
            </a:endParaRPr>
          </a:p>
          <a:p>
            <a:pPr marL="697865" marR="5080" lvl="1" indent="-228600">
              <a:lnSpc>
                <a:spcPts val="3770"/>
              </a:lnSpc>
              <a:spcBef>
                <a:spcPts val="585"/>
              </a:spcBef>
              <a:buFont typeface="Arial"/>
              <a:buChar char="•"/>
              <a:tabLst>
                <a:tab pos="697865" algn="l"/>
                <a:tab pos="797560" algn="l"/>
              </a:tabLst>
            </a:pPr>
            <a:r>
              <a:rPr sz="3500" dirty="0">
                <a:latin typeface="Times New Roman"/>
                <a:cs typeface="Times New Roman"/>
              </a:rPr>
              <a:t>	</a:t>
            </a:r>
            <a:r>
              <a:rPr sz="3500" dirty="0">
                <a:latin typeface="Calibri"/>
                <a:cs typeface="Calibri"/>
              </a:rPr>
              <a:t>Solitary</a:t>
            </a:r>
            <a:r>
              <a:rPr sz="3500" spc="-114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metastasis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can</a:t>
            </a:r>
            <a:r>
              <a:rPr sz="3500" spc="-8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be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resected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and</a:t>
            </a:r>
            <a:r>
              <a:rPr sz="3500" spc="-7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may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show </a:t>
            </a:r>
            <a:r>
              <a:rPr sz="3500" dirty="0">
                <a:latin typeface="Calibri"/>
                <a:cs typeface="Calibri"/>
              </a:rPr>
              <a:t>some</a:t>
            </a:r>
            <a:r>
              <a:rPr sz="3500" spc="-3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survival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advantage</a:t>
            </a:r>
            <a:endParaRPr sz="3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9509" rIns="0" bIns="0" rtlCol="0">
            <a:spAutoFit/>
          </a:bodyPr>
          <a:lstStyle/>
          <a:p>
            <a:pPr marL="359410">
              <a:lnSpc>
                <a:spcPct val="100000"/>
              </a:lnSpc>
              <a:spcBef>
                <a:spcPts val="110"/>
              </a:spcBef>
            </a:pPr>
            <a:r>
              <a:rPr spc="-10" dirty="0"/>
              <a:t>Surgery…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74012"/>
            <a:ext cx="9907905" cy="365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</a:tabLst>
            </a:pPr>
            <a:r>
              <a:rPr sz="3600" b="1" dirty="0">
                <a:latin typeface="Calibri"/>
                <a:cs typeface="Calibri"/>
              </a:rPr>
              <a:t>Resection</a:t>
            </a:r>
            <a:r>
              <a:rPr sz="3600" b="1" spc="-4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met’s</a:t>
            </a:r>
            <a:endParaRPr sz="36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65"/>
              </a:spcBef>
              <a:buFont typeface="Arial"/>
              <a:buChar char="•"/>
              <a:tabLst>
                <a:tab pos="697230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pt.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relieved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from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palliative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RT</a:t>
            </a:r>
            <a:endParaRPr sz="32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697230" algn="l"/>
                <a:tab pos="2506345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solitary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0" dirty="0">
                <a:latin typeface="Calibri"/>
                <a:cs typeface="Calibri"/>
              </a:rPr>
              <a:t>mets.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40665" algn="l"/>
              </a:tabLst>
            </a:pPr>
            <a:r>
              <a:rPr sz="3600" b="1" dirty="0">
                <a:latin typeface="Calibri"/>
                <a:cs typeface="Calibri"/>
              </a:rPr>
              <a:t>Spontaneous</a:t>
            </a:r>
            <a:r>
              <a:rPr sz="3600" b="1" spc="-12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regression</a:t>
            </a:r>
            <a:r>
              <a:rPr sz="3600" b="1" spc="-5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</a:t>
            </a:r>
            <a:r>
              <a:rPr sz="3600" b="1" spc="-10" dirty="0">
                <a:latin typeface="Calibri"/>
                <a:cs typeface="Calibri"/>
              </a:rPr>
              <a:t> met’s</a:t>
            </a:r>
            <a:endParaRPr sz="36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40"/>
              </a:spcBef>
              <a:buFont typeface="Arial"/>
              <a:buChar char="•"/>
              <a:tabLst>
                <a:tab pos="697230" algn="l"/>
              </a:tabLst>
            </a:pPr>
            <a:r>
              <a:rPr sz="3200" dirty="0">
                <a:latin typeface="Calibri"/>
                <a:cs typeface="Calibri"/>
              </a:rPr>
              <a:t>&lt;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%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cases</a:t>
            </a:r>
            <a:endParaRPr sz="3200">
              <a:latin typeface="Calibri"/>
              <a:cs typeface="Calibri"/>
            </a:endParaRPr>
          </a:p>
          <a:p>
            <a:pPr marL="697865" marR="5080" lvl="1" indent="-228600">
              <a:lnSpc>
                <a:spcPts val="3460"/>
              </a:lnSpc>
              <a:spcBef>
                <a:spcPts val="555"/>
              </a:spcBef>
              <a:buFont typeface="Arial"/>
              <a:buChar char="•"/>
              <a:tabLst>
                <a:tab pos="697865" algn="l"/>
              </a:tabLst>
            </a:pPr>
            <a:r>
              <a:rPr sz="3200" dirty="0">
                <a:latin typeface="Calibri"/>
                <a:cs typeface="Calibri"/>
              </a:rPr>
              <a:t>only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(0.8%)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474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patients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series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who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underwent nephrectomy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experienced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regression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metastatic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foci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901" y="522224"/>
            <a:ext cx="322643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dirty="0"/>
              <a:t>Radio</a:t>
            </a:r>
            <a:r>
              <a:rPr sz="4400" spc="-80" dirty="0"/>
              <a:t> </a:t>
            </a:r>
            <a:r>
              <a:rPr sz="4400" spc="-10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66901" y="1244390"/>
            <a:ext cx="10155555" cy="364871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240665" algn="l"/>
              </a:tabLst>
            </a:pPr>
            <a:r>
              <a:rPr sz="4000" b="1" spc="-10" dirty="0">
                <a:latin typeface="Calibri"/>
                <a:cs typeface="Calibri"/>
              </a:rPr>
              <a:t>Palliation</a:t>
            </a:r>
            <a:endParaRPr sz="4000">
              <a:latin typeface="Calibri"/>
              <a:cs typeface="Calibri"/>
            </a:endParaRPr>
          </a:p>
          <a:p>
            <a:pPr marL="698500" marR="5080" lvl="1" indent="-2286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698500" algn="l"/>
              </a:tabLst>
            </a:pPr>
            <a:r>
              <a:rPr sz="3600" dirty="0">
                <a:latin typeface="Calibri"/>
                <a:cs typeface="Calibri"/>
              </a:rPr>
              <a:t>Used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local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symptomatic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metastatic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disease, </a:t>
            </a:r>
            <a:r>
              <a:rPr sz="3600" dirty="0">
                <a:latin typeface="Calibri"/>
                <a:cs typeface="Calibri"/>
              </a:rPr>
              <a:t>such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as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painful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osseous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lesions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brain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metastasis.</a:t>
            </a:r>
            <a:endParaRPr sz="3600">
              <a:latin typeface="Calibri"/>
              <a:cs typeface="Calibri"/>
            </a:endParaRPr>
          </a:p>
          <a:p>
            <a:pPr marL="698500" marR="398780" lvl="1" indent="-228600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698500" algn="l"/>
              </a:tabLst>
            </a:pPr>
            <a:r>
              <a:rPr sz="3600" dirty="0">
                <a:latin typeface="Calibri"/>
                <a:cs typeface="Calibri"/>
              </a:rPr>
              <a:t>Higher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doses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(up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35-40Gy)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may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be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required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to </a:t>
            </a:r>
            <a:r>
              <a:rPr sz="3600" dirty="0">
                <a:latin typeface="Calibri"/>
                <a:cs typeface="Calibri"/>
              </a:rPr>
              <a:t>overcome</a:t>
            </a:r>
            <a:r>
              <a:rPr sz="3600" spc="-16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radioresistance.</a:t>
            </a:r>
            <a:endParaRPr sz="3600">
              <a:latin typeface="Calibri"/>
              <a:cs typeface="Calibri"/>
            </a:endParaRPr>
          </a:p>
          <a:p>
            <a:pPr marL="697865" lvl="1" indent="-22796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697865" algn="l"/>
              </a:tabLst>
            </a:pPr>
            <a:r>
              <a:rPr sz="3600" dirty="0">
                <a:latin typeface="Calibri"/>
                <a:cs typeface="Calibri"/>
              </a:rPr>
              <a:t>Symptomatic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relief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64-84%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patients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2CCFE-049B-5868-F3BB-2A411C7A0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828AF-5B27-BD07-F993-A8782CE89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24328" y="1666189"/>
            <a:ext cx="7943342" cy="2769989"/>
          </a:xfrm>
        </p:spPr>
        <p:txBody>
          <a:bodyPr/>
          <a:lstStyle/>
          <a:p>
            <a:r>
              <a:rPr lang="en-US" dirty="0"/>
              <a:t>HORIZONTAL INTEGRATION WITH PHARMACOLOGY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65574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075" y="335025"/>
            <a:ext cx="333946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spc="-20" dirty="0"/>
              <a:t>Chemotherapy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62075" y="1151966"/>
            <a:ext cx="10587355" cy="453136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75565" indent="-228600">
              <a:lnSpc>
                <a:spcPct val="90000"/>
              </a:lnSpc>
              <a:spcBef>
                <a:spcPts val="475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RCC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chemo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resistant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45" dirty="0">
                <a:latin typeface="Calibri"/>
                <a:cs typeface="Calibri"/>
              </a:rPr>
              <a:t>tumor.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Phenomenon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due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presence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multi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drug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resistant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glycoprotein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(MDR)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tumor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cell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- </a:t>
            </a:r>
            <a:r>
              <a:rPr sz="3200" dirty="0">
                <a:latin typeface="Calibri"/>
                <a:cs typeface="Calibri"/>
              </a:rPr>
              <a:t>causes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extrusion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drug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240665" algn="l"/>
              </a:tabLst>
            </a:pPr>
            <a:r>
              <a:rPr sz="3200" spc="-10" dirty="0">
                <a:latin typeface="Calibri"/>
                <a:cs typeface="Calibri"/>
              </a:rPr>
              <a:t>Conventional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little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offer.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0665" algn="l"/>
              </a:tabLst>
            </a:pPr>
            <a:r>
              <a:rPr sz="3200" spc="-25" dirty="0">
                <a:latin typeface="Calibri"/>
                <a:cs typeface="Calibri"/>
              </a:rPr>
              <a:t>5-</a:t>
            </a:r>
            <a:r>
              <a:rPr sz="3200" dirty="0">
                <a:latin typeface="Calibri"/>
                <a:cs typeface="Calibri"/>
              </a:rPr>
              <a:t>FU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alone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has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response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rate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10%,</a:t>
            </a:r>
            <a:endParaRPr sz="3200">
              <a:latin typeface="Calibri"/>
              <a:cs typeface="Calibri"/>
            </a:endParaRPr>
          </a:p>
          <a:p>
            <a:pPr marL="241300" marR="5080" indent="-228600">
              <a:lnSpc>
                <a:spcPts val="3460"/>
              </a:lnSpc>
              <a:spcBef>
                <a:spcPts val="1060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25" dirty="0">
                <a:latin typeface="Calibri"/>
                <a:cs typeface="Calibri"/>
              </a:rPr>
              <a:t>On-</a:t>
            </a:r>
            <a:r>
              <a:rPr sz="3200" dirty="0">
                <a:latin typeface="Calibri"/>
                <a:cs typeface="Calibri"/>
              </a:rPr>
              <a:t>going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clinical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trials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combination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chemotherapy including </a:t>
            </a:r>
            <a:r>
              <a:rPr sz="3200" dirty="0">
                <a:latin typeface="Calibri"/>
                <a:cs typeface="Calibri"/>
              </a:rPr>
              <a:t>Gemcitabine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5-FU.</a:t>
            </a:r>
            <a:endParaRPr sz="3200">
              <a:latin typeface="Calibri"/>
              <a:cs typeface="Calibri"/>
            </a:endParaRPr>
          </a:p>
          <a:p>
            <a:pPr marL="241300" marR="539750" indent="-228600">
              <a:lnSpc>
                <a:spcPts val="346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Limited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data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reveals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some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response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non-</a:t>
            </a:r>
            <a:r>
              <a:rPr sz="3200" dirty="0">
                <a:latin typeface="Calibri"/>
                <a:cs typeface="Calibri"/>
              </a:rPr>
              <a:t>clear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cell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RCC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Carboplatin,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Cisplatin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plus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Gemcitabine.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433E-85D4-F835-5FB0-95717C43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7"/>
            <a:ext cx="7576515" cy="1354217"/>
          </a:xfrm>
        </p:spPr>
        <p:txBody>
          <a:bodyPr/>
          <a:lstStyle/>
          <a:p>
            <a:r>
              <a:rPr lang="en-US" b="1" dirty="0"/>
              <a:t>Spiral Integration with Family Medicine</a:t>
            </a:r>
            <a:endParaRPr lang="en-PK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764EC47-BA31-31BF-122A-2540B4DC2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60560"/>
            <a:ext cx="9458070" cy="2736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000" dirty="0">
                <a:latin typeface="Arial" panose="020B0604020202020204" pitchFamily="34" charset="0"/>
              </a:rPr>
              <a:t> </a:t>
            </a:r>
            <a:r>
              <a:rPr kumimoji="0" lang="en-US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n-PK" altLang="en-PK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isk</a:t>
            </a: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factor modification (e.g., smoking cessation, hypertension control)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RCC prevention.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000" dirty="0">
                <a:latin typeface="Arial" panose="020B0604020202020204" pitchFamily="34" charset="0"/>
              </a:rPr>
              <a:t> </a:t>
            </a:r>
            <a:r>
              <a:rPr kumimoji="0" lang="en-US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en-PK" altLang="en-PK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arly</a:t>
            </a: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referral criteria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suspected renal </a:t>
            </a:r>
            <a:r>
              <a:rPr kumimoji="0" lang="en-PK" altLang="en-PK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tumors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based on symptoms like </a:t>
            </a:r>
            <a:r>
              <a:rPr kumimoji="0" lang="en-PK" altLang="en-PK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hematuria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flank pain. </a:t>
            </a:r>
          </a:p>
        </p:txBody>
      </p:sp>
    </p:spTree>
    <p:extLst>
      <p:ext uri="{BB962C8B-B14F-4D97-AF65-F5344CB8AC3E}">
        <p14:creationId xmlns:p14="http://schemas.microsoft.com/office/powerpoint/2010/main" val="202266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1" y="142517"/>
            <a:ext cx="6266815" cy="1334853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25"/>
              </a:spcBef>
            </a:pPr>
            <a:r>
              <a:rPr b="1" dirty="0">
                <a:latin typeface="Century Gothic"/>
                <a:cs typeface="Century Gothic"/>
              </a:rPr>
              <a:t>University</a:t>
            </a:r>
            <a:r>
              <a:rPr b="1" spc="-35" dirty="0">
                <a:latin typeface="Century Gothic"/>
                <a:cs typeface="Century Gothic"/>
              </a:rPr>
              <a:t> </a:t>
            </a:r>
            <a:r>
              <a:rPr b="1" dirty="0">
                <a:latin typeface="Century Gothic"/>
                <a:cs typeface="Century Gothic"/>
              </a:rPr>
              <a:t>Motto,</a:t>
            </a:r>
            <a:r>
              <a:rPr b="1" spc="-15" dirty="0">
                <a:latin typeface="Century Gothic"/>
                <a:cs typeface="Century Gothic"/>
              </a:rPr>
              <a:t> </a:t>
            </a:r>
            <a:r>
              <a:rPr b="1" spc="-10" dirty="0">
                <a:latin typeface="Century Gothic"/>
                <a:cs typeface="Century Gothic"/>
              </a:rPr>
              <a:t>Vision, </a:t>
            </a:r>
            <a:r>
              <a:rPr b="1" dirty="0">
                <a:latin typeface="Century Gothic"/>
                <a:cs typeface="Century Gothic"/>
              </a:rPr>
              <a:t>Values &amp;</a:t>
            </a:r>
            <a:r>
              <a:rPr b="1" spc="-5" dirty="0">
                <a:latin typeface="Century Gothic"/>
                <a:cs typeface="Century Gothic"/>
              </a:rPr>
              <a:t> </a:t>
            </a:r>
            <a:r>
              <a:rPr b="1" spc="-10" dirty="0">
                <a:latin typeface="Century Gothic"/>
                <a:cs typeface="Century Gothic"/>
              </a:rPr>
              <a:t>Goals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37000" y="1587500"/>
            <a:ext cx="6375400" cy="4918710"/>
            <a:chOff x="2413000" y="1587500"/>
            <a:chExt cx="6375400" cy="4918710"/>
          </a:xfrm>
        </p:grpSpPr>
        <p:sp>
          <p:nvSpPr>
            <p:cNvPr id="4" name="object 4"/>
            <p:cNvSpPr/>
            <p:nvPr/>
          </p:nvSpPr>
          <p:spPr>
            <a:xfrm>
              <a:off x="2438400" y="1600199"/>
              <a:ext cx="6324600" cy="4880610"/>
            </a:xfrm>
            <a:custGeom>
              <a:avLst/>
              <a:gdLst/>
              <a:ahLst/>
              <a:cxnLst/>
              <a:rect l="l" t="t" r="r" b="b"/>
              <a:pathLst>
                <a:path w="6324600" h="4880610">
                  <a:moveTo>
                    <a:pt x="6324600" y="0"/>
                  </a:moveTo>
                  <a:lnTo>
                    <a:pt x="0" y="0"/>
                  </a:lnTo>
                  <a:lnTo>
                    <a:pt x="0" y="4880483"/>
                  </a:lnTo>
                  <a:lnTo>
                    <a:pt x="6324600" y="4880483"/>
                  </a:lnTo>
                  <a:lnTo>
                    <a:pt x="6324600" y="0"/>
                  </a:lnTo>
                  <a:close/>
                </a:path>
              </a:pathLst>
            </a:custGeom>
            <a:solidFill>
              <a:srgbClr val="B6C8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32050" y="1593850"/>
              <a:ext cx="6337300" cy="4906010"/>
            </a:xfrm>
            <a:custGeom>
              <a:avLst/>
              <a:gdLst/>
              <a:ahLst/>
              <a:cxnLst/>
              <a:rect l="l" t="t" r="r" b="b"/>
              <a:pathLst>
                <a:path w="6337300" h="4906010">
                  <a:moveTo>
                    <a:pt x="6350" y="0"/>
                  </a:moveTo>
                  <a:lnTo>
                    <a:pt x="6350" y="4905883"/>
                  </a:lnTo>
                </a:path>
                <a:path w="6337300" h="4906010">
                  <a:moveTo>
                    <a:pt x="6330950" y="0"/>
                  </a:moveTo>
                  <a:lnTo>
                    <a:pt x="6330950" y="4905883"/>
                  </a:lnTo>
                </a:path>
                <a:path w="6337300" h="4906010">
                  <a:moveTo>
                    <a:pt x="0" y="6350"/>
                  </a:moveTo>
                  <a:lnTo>
                    <a:pt x="633730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32050" y="6480683"/>
              <a:ext cx="6337300" cy="0"/>
            </a:xfrm>
            <a:custGeom>
              <a:avLst/>
              <a:gdLst/>
              <a:ahLst/>
              <a:cxnLst/>
              <a:rect l="l" t="t" r="r" b="b"/>
              <a:pathLst>
                <a:path w="6337300">
                  <a:moveTo>
                    <a:pt x="0" y="0"/>
                  </a:moveTo>
                  <a:lnTo>
                    <a:pt x="63373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46644" y="1573530"/>
            <a:ext cx="6035040" cy="4979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30"/>
              </a:lnSpc>
              <a:spcBef>
                <a:spcPts val="100"/>
              </a:spcBef>
            </a:pP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Mission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Statement</a:t>
            </a:r>
            <a:endParaRPr dirty="0">
              <a:latin typeface="Century Gothic"/>
              <a:cs typeface="Century Gothic"/>
            </a:endParaRPr>
          </a:p>
          <a:p>
            <a:pPr marL="12700" marR="890269">
              <a:lnSpc>
                <a:spcPts val="1580"/>
              </a:lnSpc>
              <a:spcBef>
                <a:spcPts val="204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impart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evidence-based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research-oriented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health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professional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education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lnSpc>
                <a:spcPts val="1460"/>
              </a:lnSpc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Best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possible patient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care</a:t>
            </a:r>
            <a:endParaRPr sz="1600" dirty="0">
              <a:latin typeface="Century Gothic"/>
              <a:cs typeface="Century Gothic"/>
            </a:endParaRPr>
          </a:p>
          <a:p>
            <a:pPr marL="12700" marR="393700">
              <a:lnSpc>
                <a:spcPts val="1580"/>
              </a:lnSpc>
              <a:spcBef>
                <a:spcPts val="18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Mutual respect, ethical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practice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healthcare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social accountability.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spcBef>
                <a:spcPts val="1010"/>
              </a:spcBef>
            </a:pP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Vision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dirty="0">
                <a:solidFill>
                  <a:srgbClr val="0070C0"/>
                </a:solidFill>
                <a:latin typeface="Century Gothic"/>
                <a:cs typeface="Century Gothic"/>
              </a:rPr>
              <a:t>and</a:t>
            </a:r>
            <a:r>
              <a:rPr b="1" spc="-15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Values</a:t>
            </a:r>
            <a:endParaRPr dirty="0">
              <a:latin typeface="Century Gothic"/>
              <a:cs typeface="Century Gothic"/>
            </a:endParaRPr>
          </a:p>
          <a:p>
            <a:pPr marL="12700">
              <a:spcBef>
                <a:spcPts val="63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Highly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recognized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accredited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centre of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excellence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endParaRPr sz="1600" dirty="0">
              <a:latin typeface="Century Gothic"/>
              <a:cs typeface="Century Gothic"/>
            </a:endParaRPr>
          </a:p>
          <a:p>
            <a:pPr marL="12700" marR="511175">
              <a:lnSpc>
                <a:spcPts val="2880"/>
              </a:lnSpc>
              <a:spcBef>
                <a:spcPts val="185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Medical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Education,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using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evidence-based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training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techniques</a:t>
            </a:r>
            <a:r>
              <a:rPr sz="16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for development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of highly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competent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health</a:t>
            </a:r>
            <a:endParaRPr sz="1600" dirty="0">
              <a:latin typeface="Century Gothic"/>
              <a:cs typeface="Century Gothic"/>
            </a:endParaRPr>
          </a:p>
          <a:p>
            <a:pPr marL="12700" marR="229870">
              <a:lnSpc>
                <a:spcPts val="2900"/>
              </a:lnSpc>
              <a:spcBef>
                <a:spcPts val="1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professionals, who are lifelong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experiential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learner and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are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socially </a:t>
            </a:r>
            <a:r>
              <a:rPr sz="16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accountable.</a:t>
            </a:r>
            <a:endParaRPr sz="1600" dirty="0">
              <a:latin typeface="Century Gothic"/>
              <a:cs typeface="Century Gothic"/>
            </a:endParaRPr>
          </a:p>
          <a:p>
            <a:pPr marL="12700">
              <a:spcBef>
                <a:spcPts val="120"/>
              </a:spcBef>
            </a:pPr>
            <a:r>
              <a:rPr b="1" spc="-10" dirty="0">
                <a:solidFill>
                  <a:srgbClr val="0070C0"/>
                </a:solidFill>
                <a:latin typeface="Century Gothic"/>
                <a:cs typeface="Century Gothic"/>
              </a:rPr>
              <a:t>Goals</a:t>
            </a:r>
            <a:endParaRPr dirty="0">
              <a:latin typeface="Century Gothic"/>
              <a:cs typeface="Century Gothic"/>
            </a:endParaRPr>
          </a:p>
          <a:p>
            <a:pPr marL="12700" marR="5080">
              <a:lnSpc>
                <a:spcPct val="150600"/>
              </a:lnSpc>
              <a:spcBef>
                <a:spcPts val="380"/>
              </a:spcBef>
            </a:pP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Undergraduate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Integrated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Learning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Program is geared</a:t>
            </a:r>
            <a:r>
              <a:rPr sz="1600" b="1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provide you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quality medical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education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6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an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environment</a:t>
            </a:r>
            <a:r>
              <a:rPr sz="16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entury Gothic"/>
                <a:cs typeface="Century Gothic"/>
              </a:rPr>
              <a:t>designed</a:t>
            </a:r>
            <a:r>
              <a:rPr sz="1600" b="1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to:</a:t>
            </a:r>
            <a:endParaRPr sz="1600" dirty="0">
              <a:latin typeface="Century Gothic"/>
              <a:cs typeface="Century 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5000" y="3121025"/>
            <a:ext cx="2133600" cy="22161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9597-F132-1DD7-4CD6-CAFE985A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Biomedical Ethics</a:t>
            </a:r>
            <a:endParaRPr lang="en-PK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E950267-A21E-0AB0-8387-B4BFC2F62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747244"/>
            <a:ext cx="9839072" cy="3013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000" dirty="0">
                <a:latin typeface="Arial" panose="020B0604020202020204" pitchFamily="34" charset="0"/>
              </a:rPr>
              <a:t> </a:t>
            </a:r>
            <a:r>
              <a:rPr kumimoji="0" lang="en-US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</a:t>
            </a:r>
            <a:r>
              <a:rPr kumimoji="0" lang="en-PK" altLang="en-PK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thical</a:t>
            </a: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considerations in advanced RCC treatment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patient autonomy and quality of life.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000" dirty="0">
                <a:latin typeface="Arial" panose="020B0604020202020204" pitchFamily="34" charset="0"/>
              </a:rPr>
              <a:t> </a:t>
            </a:r>
            <a:r>
              <a:rPr kumimoji="0" lang="en-US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PK" altLang="en-PK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nformed</a:t>
            </a: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consent for nephrectomy and targeted therapies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considering cost and side effects. </a:t>
            </a:r>
          </a:p>
        </p:txBody>
      </p:sp>
    </p:spTree>
    <p:extLst>
      <p:ext uri="{BB962C8B-B14F-4D97-AF65-F5344CB8AC3E}">
        <p14:creationId xmlns:p14="http://schemas.microsoft.com/office/powerpoint/2010/main" val="3076166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3749-15F9-D641-ACF2-268033AAA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Research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920333-B144-368A-8117-78F74007B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057400"/>
            <a:ext cx="723615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PK" altLang="en-PK" sz="1800" dirty="0">
              <a:latin typeface="Arial" panose="020B0604020202020204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altLang="en-PK" sz="2800" dirty="0">
              <a:latin typeface="Arial" panose="020B0604020202020204" pitchFamily="34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PK" altLang="en-PK" sz="2800" dirty="0"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99E8EDA-626B-9336-0092-3274DD73A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52196"/>
            <a:ext cx="10820400" cy="2563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</a:t>
            </a:r>
            <a:r>
              <a:rPr kumimoji="0" lang="en-PK" altLang="en-PK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ecent</a:t>
            </a: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advancements in molecular-targeted therapy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their impact on RCC prognosis.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PK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</a:t>
            </a:r>
            <a:r>
              <a:rPr kumimoji="0" lang="en-PK" altLang="en-PK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ngoing</a:t>
            </a:r>
            <a:r>
              <a:rPr kumimoji="0" lang="en-PK" altLang="en-P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clinical trials exploring novel immunotherapy combinations</a:t>
            </a:r>
            <a:r>
              <a:rPr kumimoji="0" lang="en-PK" altLang="en-P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metastatic RCC. </a:t>
            </a:r>
          </a:p>
        </p:txBody>
      </p:sp>
    </p:spTree>
    <p:extLst>
      <p:ext uri="{BB962C8B-B14F-4D97-AF65-F5344CB8AC3E}">
        <p14:creationId xmlns:p14="http://schemas.microsoft.com/office/powerpoint/2010/main" val="2810225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783132" y="152264"/>
            <a:ext cx="10731500" cy="578802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600" b="0" spc="-20" dirty="0">
                <a:latin typeface="Calibri Light"/>
                <a:cs typeface="Calibri Light"/>
              </a:rPr>
              <a:t>RECENT</a:t>
            </a:r>
            <a:r>
              <a:rPr sz="3600" b="0" spc="-135" dirty="0">
                <a:latin typeface="Calibri Light"/>
                <a:cs typeface="Calibri Light"/>
              </a:rPr>
              <a:t> </a:t>
            </a:r>
            <a:r>
              <a:rPr sz="3600" b="0" spc="-55" dirty="0">
                <a:latin typeface="Calibri Light"/>
                <a:cs typeface="Calibri Light"/>
              </a:rPr>
              <a:t>ADVANCES</a:t>
            </a:r>
            <a:r>
              <a:rPr sz="3600" b="0" spc="-125" dirty="0">
                <a:latin typeface="Calibri Light"/>
                <a:cs typeface="Calibri Light"/>
              </a:rPr>
              <a:t> </a:t>
            </a:r>
            <a:r>
              <a:rPr sz="3600" b="0" dirty="0">
                <a:latin typeface="Calibri Light"/>
                <a:cs typeface="Calibri Light"/>
              </a:rPr>
              <a:t>:</a:t>
            </a:r>
            <a:r>
              <a:rPr sz="3600" b="0" spc="-50" dirty="0">
                <a:latin typeface="Calibri Light"/>
                <a:cs typeface="Calibri Light"/>
              </a:rPr>
              <a:t> </a:t>
            </a:r>
            <a:r>
              <a:rPr sz="3600" b="0" spc="-75" dirty="0">
                <a:latin typeface="Calibri Light"/>
                <a:cs typeface="Calibri Light"/>
              </a:rPr>
              <a:t>Targeted</a:t>
            </a:r>
            <a:r>
              <a:rPr sz="3600" b="0" spc="-130" dirty="0">
                <a:latin typeface="Calibri Light"/>
                <a:cs typeface="Calibri Light"/>
              </a:rPr>
              <a:t> </a:t>
            </a:r>
            <a:r>
              <a:rPr sz="3600" b="0" spc="-20" dirty="0">
                <a:latin typeface="Calibri Light"/>
                <a:cs typeface="Calibri Light"/>
              </a:rPr>
              <a:t>Molecular</a:t>
            </a:r>
            <a:r>
              <a:rPr sz="3600" b="0" spc="-120" dirty="0">
                <a:latin typeface="Calibri Light"/>
                <a:cs typeface="Calibri Light"/>
              </a:rPr>
              <a:t> </a:t>
            </a:r>
            <a:r>
              <a:rPr sz="3600" b="0" spc="-10" dirty="0">
                <a:latin typeface="Calibri Light"/>
                <a:cs typeface="Calibri Light"/>
              </a:rPr>
              <a:t>Therapy</a:t>
            </a:r>
            <a:endParaRPr sz="3600">
              <a:latin typeface="Calibri Light"/>
              <a:cs typeface="Calibri Light"/>
            </a:endParaRPr>
          </a:p>
          <a:p>
            <a:pPr marL="445770" indent="-227965" algn="just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445770" algn="l"/>
              </a:tabLst>
            </a:pPr>
            <a:r>
              <a:rPr sz="3600" b="1" dirty="0">
                <a:latin typeface="Calibri"/>
                <a:cs typeface="Calibri"/>
              </a:rPr>
              <a:t>N</a:t>
            </a:r>
            <a:r>
              <a:rPr sz="3600" dirty="0">
                <a:latin typeface="Calibri"/>
                <a:cs typeface="Calibri"/>
              </a:rPr>
              <a:t>ew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treatment</a:t>
            </a:r>
            <a:r>
              <a:rPr sz="3600" spc="-1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approach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targets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only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cancer.</a:t>
            </a:r>
            <a:endParaRPr sz="3600">
              <a:latin typeface="Calibri"/>
              <a:cs typeface="Calibri"/>
            </a:endParaRPr>
          </a:p>
          <a:p>
            <a:pPr marL="446405" marR="5080" indent="-228600" algn="just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446405" algn="l"/>
              </a:tabLst>
            </a:pPr>
            <a:r>
              <a:rPr sz="3600" dirty="0">
                <a:latin typeface="Calibri"/>
                <a:cs typeface="Calibri"/>
              </a:rPr>
              <a:t>In</a:t>
            </a:r>
            <a:r>
              <a:rPr sz="3600" spc="6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renal</a:t>
            </a:r>
            <a:r>
              <a:rPr sz="3600" spc="5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cell</a:t>
            </a:r>
            <a:r>
              <a:rPr sz="3600" spc="5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carcinoma</a:t>
            </a:r>
            <a:r>
              <a:rPr sz="3600" spc="6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patients,</a:t>
            </a:r>
            <a:r>
              <a:rPr sz="3600" spc="5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this</a:t>
            </a:r>
            <a:r>
              <a:rPr sz="3600" spc="6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type</a:t>
            </a:r>
            <a:r>
              <a:rPr sz="3600" spc="6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60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therapy </a:t>
            </a:r>
            <a:r>
              <a:rPr sz="3600" dirty="0">
                <a:latin typeface="Calibri"/>
                <a:cs typeface="Calibri"/>
              </a:rPr>
              <a:t>uses</a:t>
            </a:r>
            <a:r>
              <a:rPr sz="3600" spc="24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drugs</a:t>
            </a:r>
            <a:r>
              <a:rPr sz="3600" spc="240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229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stop</a:t>
            </a:r>
            <a:r>
              <a:rPr sz="3600" spc="240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22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new</a:t>
            </a:r>
            <a:r>
              <a:rPr sz="3600" spc="23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blood</a:t>
            </a:r>
            <a:r>
              <a:rPr sz="3600" spc="235" dirty="0">
                <a:latin typeface="Calibri"/>
                <a:cs typeface="Calibri"/>
              </a:rPr>
              <a:t>  </a:t>
            </a:r>
            <a:r>
              <a:rPr sz="3600" dirty="0">
                <a:latin typeface="Calibri"/>
                <a:cs typeface="Calibri"/>
              </a:rPr>
              <a:t>vessels</a:t>
            </a:r>
            <a:r>
              <a:rPr sz="3600" spc="240" dirty="0">
                <a:latin typeface="Calibri"/>
                <a:cs typeface="Calibri"/>
              </a:rPr>
              <a:t>  </a:t>
            </a:r>
            <a:r>
              <a:rPr sz="3600" spc="-20" dirty="0">
                <a:latin typeface="Calibri"/>
                <a:cs typeface="Calibri"/>
              </a:rPr>
              <a:t>from </a:t>
            </a:r>
            <a:r>
              <a:rPr sz="3600" dirty="0">
                <a:latin typeface="Calibri"/>
                <a:cs typeface="Calibri"/>
              </a:rPr>
              <a:t>growing,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targets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certain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factors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that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cause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cells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grow.</a:t>
            </a:r>
            <a:endParaRPr sz="3600">
              <a:latin typeface="Calibri"/>
              <a:cs typeface="Calibri"/>
            </a:endParaRPr>
          </a:p>
          <a:p>
            <a:pPr marL="446405" marR="5715" indent="-228600">
              <a:lnSpc>
                <a:spcPts val="3890"/>
              </a:lnSpc>
              <a:spcBef>
                <a:spcPts val="1065"/>
              </a:spcBef>
              <a:buFont typeface="Arial"/>
              <a:buChar char="•"/>
              <a:tabLst>
                <a:tab pos="446405" algn="l"/>
                <a:tab pos="2235835" algn="l"/>
                <a:tab pos="3634740" algn="l"/>
                <a:tab pos="4583430" algn="l"/>
                <a:tab pos="6522084" algn="l"/>
                <a:tab pos="7693025" algn="l"/>
                <a:tab pos="8500745" algn="l"/>
              </a:tabLst>
            </a:pPr>
            <a:r>
              <a:rPr sz="3600" b="1" spc="-10" dirty="0">
                <a:latin typeface="Calibri"/>
                <a:cs typeface="Calibri"/>
              </a:rPr>
              <a:t>Tyrosine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b="1" spc="-10" dirty="0">
                <a:latin typeface="Calibri"/>
                <a:cs typeface="Calibri"/>
              </a:rPr>
              <a:t>kinase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b="1" spc="-20" dirty="0">
                <a:latin typeface="Calibri"/>
                <a:cs typeface="Calibri"/>
              </a:rPr>
              <a:t>(TK)</a:t>
            </a:r>
            <a:r>
              <a:rPr sz="3600" b="1" dirty="0">
                <a:latin typeface="Calibri"/>
                <a:cs typeface="Calibri"/>
              </a:rPr>
              <a:t>	</a:t>
            </a:r>
            <a:r>
              <a:rPr sz="3600" spc="-10" dirty="0">
                <a:latin typeface="Calibri"/>
                <a:cs typeface="Calibri"/>
              </a:rPr>
              <a:t>inhibitors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10" dirty="0">
                <a:latin typeface="Calibri"/>
                <a:cs typeface="Calibri"/>
              </a:rPr>
              <a:t>block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25" dirty="0">
                <a:latin typeface="Calibri"/>
                <a:cs typeface="Calibri"/>
              </a:rPr>
              <a:t>the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20" dirty="0">
                <a:latin typeface="Calibri"/>
                <a:cs typeface="Calibri"/>
              </a:rPr>
              <a:t>intracellular </a:t>
            </a:r>
            <a:r>
              <a:rPr sz="3600" dirty="0">
                <a:latin typeface="Calibri"/>
                <a:cs typeface="Calibri"/>
              </a:rPr>
              <a:t>domain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of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VGEF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receptor</a:t>
            </a:r>
            <a:endParaRPr sz="3600">
              <a:latin typeface="Calibri"/>
              <a:cs typeface="Calibri"/>
            </a:endParaRPr>
          </a:p>
          <a:p>
            <a:pPr marL="445770" indent="-227965">
              <a:lnSpc>
                <a:spcPct val="100000"/>
              </a:lnSpc>
              <a:spcBef>
                <a:spcPts val="495"/>
              </a:spcBef>
              <a:buChar char="-"/>
              <a:tabLst>
                <a:tab pos="445770" algn="l"/>
              </a:tabLst>
            </a:pPr>
            <a:r>
              <a:rPr sz="3600" dirty="0">
                <a:latin typeface="Calibri"/>
                <a:cs typeface="Calibri"/>
              </a:rPr>
              <a:t>Sunitinib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(Sutent)</a:t>
            </a:r>
            <a:endParaRPr sz="3600">
              <a:latin typeface="Calibri"/>
              <a:cs typeface="Calibri"/>
            </a:endParaRPr>
          </a:p>
          <a:p>
            <a:pPr marL="445770" indent="-227965">
              <a:lnSpc>
                <a:spcPct val="100000"/>
              </a:lnSpc>
              <a:spcBef>
                <a:spcPts val="580"/>
              </a:spcBef>
              <a:buChar char="-"/>
              <a:tabLst>
                <a:tab pos="445770" algn="l"/>
              </a:tabLst>
            </a:pPr>
            <a:r>
              <a:rPr sz="3600" spc="-10" dirty="0">
                <a:latin typeface="Calibri"/>
                <a:cs typeface="Calibri"/>
              </a:rPr>
              <a:t>Sorafenib</a:t>
            </a:r>
            <a:r>
              <a:rPr sz="3600" spc="-13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(Nexavar)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1738" y="282016"/>
            <a:ext cx="363474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20" dirty="0"/>
              <a:t>Immunotherapy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09319" y="1150924"/>
            <a:ext cx="9360535" cy="4798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5405" indent="-228600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Systemic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type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used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improve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body’s </a:t>
            </a:r>
            <a:r>
              <a:rPr sz="3200" dirty="0">
                <a:latin typeface="Calibri"/>
                <a:cs typeface="Calibri"/>
              </a:rPr>
              <a:t>natural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defenses.</a:t>
            </a:r>
            <a:endParaRPr sz="3200">
              <a:latin typeface="Calibri"/>
              <a:cs typeface="Calibri"/>
            </a:endParaRPr>
          </a:p>
          <a:p>
            <a:pPr marL="241300" marR="5080" indent="-228600">
              <a:lnSpc>
                <a:spcPct val="150100"/>
              </a:lnSpc>
              <a:spcBef>
                <a:spcPts val="1005"/>
              </a:spcBef>
              <a:buChar char="•"/>
              <a:tabLst>
                <a:tab pos="241300" algn="l"/>
                <a:tab pos="332105" algn="l"/>
              </a:tabLst>
            </a:pPr>
            <a:r>
              <a:rPr sz="3200" dirty="0">
                <a:latin typeface="Arial"/>
                <a:cs typeface="Arial"/>
              </a:rPr>
              <a:t>	</a:t>
            </a:r>
            <a:r>
              <a:rPr sz="3200" dirty="0">
                <a:latin typeface="Calibri"/>
                <a:cs typeface="Calibri"/>
              </a:rPr>
              <a:t>Boosts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immune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system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slows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down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cancer growth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sz="3200" b="1" spc="-20" dirty="0">
                <a:latin typeface="Calibri"/>
                <a:cs typeface="Calibri"/>
              </a:rPr>
              <a:t>Interferon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(IFN)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930"/>
              </a:spcBef>
              <a:buFont typeface="Arial"/>
              <a:buChar char="•"/>
              <a:tabLst>
                <a:tab pos="240665" algn="l"/>
              </a:tabLst>
            </a:pPr>
            <a:r>
              <a:rPr sz="3200" b="1" spc="-10" dirty="0">
                <a:latin typeface="Calibri"/>
                <a:cs typeface="Calibri"/>
              </a:rPr>
              <a:t>Interleukin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(IL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-</a:t>
            </a:r>
            <a:r>
              <a:rPr sz="3200" b="1" spc="-25" dirty="0">
                <a:latin typeface="Calibri"/>
                <a:cs typeface="Calibri"/>
              </a:rPr>
              <a:t>2)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9436" y="228676"/>
            <a:ext cx="213169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25" dirty="0"/>
              <a:t>Summary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975928"/>
            <a:ext cx="10779125" cy="47434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RCC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has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increasing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incidence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Associated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with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tobacco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inherited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disorders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Surgery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is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only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curative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modality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Stage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I,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II,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III</a:t>
            </a:r>
            <a:endParaRPr sz="3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55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RCC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is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radio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resistant,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RT’s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role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paliation</a:t>
            </a:r>
            <a:endParaRPr sz="3600">
              <a:latin typeface="Calibri"/>
              <a:cs typeface="Calibri"/>
            </a:endParaRPr>
          </a:p>
          <a:p>
            <a:pPr marL="241300" marR="2099945" indent="-229235">
              <a:lnSpc>
                <a:spcPts val="3890"/>
              </a:lnSpc>
              <a:spcBef>
                <a:spcPts val="1070"/>
              </a:spcBef>
              <a:buFont typeface="Arial"/>
              <a:buChar char="•"/>
              <a:tabLst>
                <a:tab pos="241300" algn="l"/>
              </a:tabLst>
            </a:pPr>
            <a:r>
              <a:rPr sz="3600" dirty="0">
                <a:latin typeface="Calibri"/>
                <a:cs typeface="Calibri"/>
              </a:rPr>
              <a:t>Stage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IV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disease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holds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poor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prognosis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despite </a:t>
            </a:r>
            <a:r>
              <a:rPr sz="3600" dirty="0">
                <a:latin typeface="Calibri"/>
                <a:cs typeface="Calibri"/>
              </a:rPr>
              <a:t>advancements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molecular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understanding</a:t>
            </a:r>
            <a:endParaRPr sz="3600">
              <a:latin typeface="Calibri"/>
              <a:cs typeface="Calibri"/>
            </a:endParaRPr>
          </a:p>
          <a:p>
            <a:pPr marL="241300" marR="900430" indent="-229235">
              <a:lnSpc>
                <a:spcPts val="389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  <a:tab pos="9121140" algn="l"/>
              </a:tabLst>
            </a:pPr>
            <a:r>
              <a:rPr sz="3600" dirty="0">
                <a:latin typeface="Calibri"/>
                <a:cs typeface="Calibri"/>
              </a:rPr>
              <a:t>IL-2,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Sorafenib,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Sunitinib,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Temsirolimus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are</a:t>
            </a:r>
            <a:r>
              <a:rPr sz="3600" dirty="0">
                <a:latin typeface="Calibri"/>
                <a:cs typeface="Calibri"/>
              </a:rPr>
              <a:t>	</a:t>
            </a:r>
            <a:r>
              <a:rPr sz="3600" spc="-35" dirty="0">
                <a:latin typeface="Calibri"/>
                <a:cs typeface="Calibri"/>
              </a:rPr>
              <a:t>FDA </a:t>
            </a:r>
            <a:r>
              <a:rPr sz="3600" dirty="0">
                <a:latin typeface="Calibri"/>
                <a:cs typeface="Calibri"/>
              </a:rPr>
              <a:t>approved</a:t>
            </a:r>
            <a:r>
              <a:rPr sz="3600" spc="-1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treatments</a:t>
            </a:r>
            <a:r>
              <a:rPr sz="3600" spc="-15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advanced</a:t>
            </a:r>
            <a:r>
              <a:rPr sz="3600" spc="-13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RCC.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228600"/>
            <a:ext cx="9186011" cy="1310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0">
              <a:spcBef>
                <a:spcPts val="100"/>
              </a:spcBef>
            </a:pPr>
            <a:r>
              <a:rPr spc="-10"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39340" y="2152396"/>
            <a:ext cx="7052309" cy="17620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Campbells urology 12</a:t>
            </a:r>
            <a:r>
              <a:rPr lang="en-US" sz="2800" baseline="30000" dirty="0">
                <a:solidFill>
                  <a:schemeClr val="tx1"/>
                </a:solidFill>
                <a:latin typeface="Century Gothic"/>
                <a:cs typeface="Century Gothic"/>
              </a:rPr>
              <a:t>th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edition</a:t>
            </a:r>
          </a:p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Smith and </a:t>
            </a:r>
            <a:r>
              <a:rPr lang="en-US" sz="2800" dirty="0" err="1">
                <a:solidFill>
                  <a:schemeClr val="tx1"/>
                </a:solidFill>
                <a:latin typeface="Century Gothic"/>
                <a:cs typeface="Century Gothic"/>
              </a:rPr>
              <a:t>Tanaghos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urology 9</a:t>
            </a:r>
            <a:r>
              <a:rPr lang="en-US" sz="2800" baseline="30000" dirty="0">
                <a:solidFill>
                  <a:schemeClr val="tx1"/>
                </a:solidFill>
                <a:latin typeface="Century Gothic"/>
                <a:cs typeface="Century Gothic"/>
              </a:rPr>
              <a:t>th</a:t>
            </a: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 edition</a:t>
            </a:r>
          </a:p>
          <a:p>
            <a:pPr marL="380365" indent="-342265">
              <a:spcBef>
                <a:spcPts val="100"/>
              </a:spcBef>
              <a:buClr>
                <a:srgbClr val="A53010"/>
              </a:buClr>
              <a:buFont typeface="Arial Narrow"/>
              <a:buChar char="•"/>
              <a:tabLst>
                <a:tab pos="380365" algn="l"/>
              </a:tabLst>
            </a:pPr>
            <a:r>
              <a:rPr lang="en-US" sz="2800" dirty="0">
                <a:solidFill>
                  <a:schemeClr val="tx1"/>
                </a:solidFill>
                <a:latin typeface="Century Gothic"/>
                <a:cs typeface="Century Gothic"/>
              </a:rPr>
              <a:t>EAU 2024 guidelines</a:t>
            </a:r>
            <a:endParaRPr sz="28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9904" y="621791"/>
            <a:ext cx="7848600" cy="56875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336" y="796290"/>
            <a:ext cx="718532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0">
              <a:spcBef>
                <a:spcPts val="100"/>
              </a:spcBef>
            </a:pPr>
            <a:r>
              <a:rPr dirty="0"/>
              <a:t>SEQUENCE</a:t>
            </a:r>
            <a:r>
              <a:rPr spc="-3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20" dirty="0"/>
              <a:t>LGIS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676400" y="1530672"/>
            <a:ext cx="8839200" cy="5022529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298450" indent="-285750" algn="l">
              <a:spcBef>
                <a:spcPts val="1105"/>
              </a:spcBef>
              <a:buFont typeface="Arial" panose="020B0604020202020204" pitchFamily="34" charset="0"/>
              <a:buChar char="•"/>
            </a:pPr>
            <a:r>
              <a:rPr sz="2800" dirty="0"/>
              <a:t>Learning</a:t>
            </a:r>
            <a:r>
              <a:rPr sz="2800" spc="-30" dirty="0"/>
              <a:t> </a:t>
            </a:r>
            <a:r>
              <a:rPr sz="2800" spc="-10" dirty="0"/>
              <a:t>objectives</a:t>
            </a:r>
            <a:endParaRPr lang="en-US" sz="2800" spc="-10" dirty="0"/>
          </a:p>
          <a:p>
            <a:pPr marL="298450" indent="-285750" algn="l">
              <a:spcBef>
                <a:spcPts val="1105"/>
              </a:spcBef>
              <a:buFont typeface="Arial" panose="020B0604020202020204" pitchFamily="34" charset="0"/>
              <a:buChar char="•"/>
            </a:pPr>
            <a:endParaRPr sz="2800" spc="-1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Core Subject (70%)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Vertical Integration (10%)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Horizontal Integration (15%)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Research (3%)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Biomedical Ethics (2%)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1" y="742316"/>
            <a:ext cx="6978015" cy="10102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25"/>
              </a:spcBef>
            </a:pPr>
            <a:r>
              <a:rPr sz="3200" dirty="0"/>
              <a:t>PROF</a:t>
            </a:r>
            <a:r>
              <a:rPr sz="3200" spc="-15" dirty="0"/>
              <a:t> </a:t>
            </a:r>
            <a:r>
              <a:rPr sz="3200" dirty="0"/>
              <a:t>UMER</a:t>
            </a:r>
            <a:r>
              <a:rPr sz="3200" spc="-5" dirty="0"/>
              <a:t> </a:t>
            </a:r>
            <a:r>
              <a:rPr sz="3200" dirty="0"/>
              <a:t>MODEL</a:t>
            </a:r>
            <a:r>
              <a:rPr sz="3200" spc="-5" dirty="0"/>
              <a:t> </a:t>
            </a:r>
            <a:r>
              <a:rPr sz="3200" dirty="0"/>
              <a:t>OF</a:t>
            </a:r>
            <a:r>
              <a:rPr sz="3200" spc="-5" dirty="0"/>
              <a:t> </a:t>
            </a:r>
            <a:r>
              <a:rPr sz="3200" spc="-10" dirty="0"/>
              <a:t>INTEGRATED LECTURE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1752600"/>
            <a:ext cx="62484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82A4-879F-7AAD-258D-DA4E35F1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743" y="151256"/>
            <a:ext cx="7576515" cy="677108"/>
          </a:xfrm>
        </p:spPr>
        <p:txBody>
          <a:bodyPr/>
          <a:lstStyle/>
          <a:p>
            <a:r>
              <a:rPr lang="en-US" dirty="0"/>
              <a:t>LEARNING OBJECTIVES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BA7579-1EC2-57B8-BE73-1946841CB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828364"/>
            <a:ext cx="11353800" cy="5575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management approach for localized and metastatic renal cell carcinoma (RCC)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surgical and non-surgical options.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Describe the indications and principles of radical nephrectomy and nephron-sparing surgery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patient selection criteria.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Explain the role of palliative nephrectomy in metastatic RCC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its impact on symptom relief and survival.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Discuss the limited role of radiotherapy and chemotherapy in RCC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focusing on its </a:t>
            </a:r>
            <a:r>
              <a:rPr kumimoji="0" lang="en-PK" altLang="en-PK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radioresistance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chemoresistance mechanisms.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Explore targeted molecular therapies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including tyrosine kinase inhibitors (Sunitinib, Sorafenib) and their mechanism of action.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the role of immunotherapy (Interferon, Interleukin-2) in RCC</a:t>
            </a:r>
            <a:r>
              <a:rPr kumimoji="0" lang="en-PK" altLang="en-PK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its potential in improving patient outcomes. </a:t>
            </a:r>
          </a:p>
        </p:txBody>
      </p:sp>
    </p:spTree>
    <p:extLst>
      <p:ext uri="{BB962C8B-B14F-4D97-AF65-F5344CB8AC3E}">
        <p14:creationId xmlns:p14="http://schemas.microsoft.com/office/powerpoint/2010/main" val="179874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68A1-6C49-F077-AFC3-A6E21A7CC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A3E2E-F1F1-DF52-90BC-87F265B95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0244" y="1950797"/>
            <a:ext cx="8040370" cy="615553"/>
          </a:xfrm>
        </p:spPr>
        <p:txBody>
          <a:bodyPr/>
          <a:lstStyle/>
          <a:p>
            <a:pPr algn="ctr"/>
            <a:r>
              <a:rPr lang="en-US" sz="4000" b="1" dirty="0"/>
              <a:t>CORE  SUBJECT</a:t>
            </a:r>
            <a:endParaRPr lang="en-PK" sz="4000" b="1" dirty="0"/>
          </a:p>
        </p:txBody>
      </p:sp>
    </p:spTree>
    <p:extLst>
      <p:ext uri="{BB962C8B-B14F-4D97-AF65-F5344CB8AC3E}">
        <p14:creationId xmlns:p14="http://schemas.microsoft.com/office/powerpoint/2010/main" val="404100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6618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7244" y="1708099"/>
            <a:ext cx="5114925" cy="45802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23215" indent="-31051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23215" algn="l"/>
              </a:tabLst>
            </a:pPr>
            <a:r>
              <a:rPr sz="2800" dirty="0">
                <a:latin typeface="Calibri"/>
                <a:cs typeface="Calibri"/>
              </a:rPr>
              <a:t>Management</a:t>
            </a:r>
            <a:r>
              <a:rPr sz="2800" spc="-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Overview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0665" algn="l"/>
              </a:tabLst>
            </a:pPr>
            <a:r>
              <a:rPr sz="2800" spc="-10" dirty="0">
                <a:latin typeface="Calibri"/>
                <a:cs typeface="Calibri"/>
              </a:rPr>
              <a:t>Localized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management</a:t>
            </a:r>
            <a:endParaRPr sz="2800">
              <a:latin typeface="Calibri"/>
              <a:cs typeface="Calibri"/>
            </a:endParaRPr>
          </a:p>
          <a:p>
            <a:pPr marL="697230" lvl="1" indent="-227965">
              <a:lnSpc>
                <a:spcPts val="2735"/>
              </a:lnSpc>
              <a:spcBef>
                <a:spcPts val="23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002155" lvl="2" indent="-160655">
              <a:lnSpc>
                <a:spcPts val="2595"/>
              </a:lnSpc>
              <a:buChar char="-"/>
              <a:tabLst>
                <a:tab pos="2002155" algn="l"/>
              </a:tabLst>
            </a:pPr>
            <a:r>
              <a:rPr sz="2400" dirty="0">
                <a:latin typeface="Calibri"/>
                <a:cs typeface="Calibri"/>
              </a:rPr>
              <a:t>Radical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Nephrectomy</a:t>
            </a:r>
            <a:endParaRPr sz="2400">
              <a:latin typeface="Calibri"/>
              <a:cs typeface="Calibri"/>
            </a:endParaRPr>
          </a:p>
          <a:p>
            <a:pPr marL="2002155" lvl="2" indent="-160655">
              <a:lnSpc>
                <a:spcPts val="2735"/>
              </a:lnSpc>
              <a:buChar char="-"/>
              <a:tabLst>
                <a:tab pos="2002155" algn="l"/>
              </a:tabLst>
            </a:pPr>
            <a:r>
              <a:rPr sz="2400" dirty="0">
                <a:latin typeface="Calibri"/>
                <a:cs typeface="Calibri"/>
              </a:rPr>
              <a:t>Nephron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Sparing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0665" algn="l"/>
              </a:tabLst>
            </a:pPr>
            <a:r>
              <a:rPr sz="2800" spc="-10" dirty="0">
                <a:latin typeface="Calibri"/>
                <a:cs typeface="Calibri"/>
              </a:rPr>
              <a:t>Metastatic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Disease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Management</a:t>
            </a:r>
            <a:endParaRPr sz="28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Palliative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Radiotherapy</a:t>
            </a:r>
            <a:endParaRPr sz="2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Chemotherapy</a:t>
            </a:r>
            <a:endParaRPr sz="2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30" dirty="0">
                <a:latin typeface="Calibri"/>
                <a:cs typeface="Calibri"/>
              </a:rPr>
              <a:t>Targeted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Molecular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697230" lvl="1" indent="-22796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7230" algn="l"/>
              </a:tabLst>
            </a:pPr>
            <a:r>
              <a:rPr sz="2400" spc="-10" dirty="0">
                <a:latin typeface="Calibri"/>
                <a:cs typeface="Calibri"/>
              </a:rPr>
              <a:t>Immunotherapy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2414" y="585038"/>
            <a:ext cx="302831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60575" y="1711817"/>
            <a:ext cx="3321685" cy="115443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240665" algn="l"/>
              </a:tabLst>
            </a:pP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0665" algn="l"/>
              </a:tabLst>
            </a:pPr>
            <a:r>
              <a:rPr sz="3200" spc="-20" dirty="0">
                <a:latin typeface="Calibri"/>
                <a:cs typeface="Calibri"/>
              </a:rPr>
              <a:t>Metastatic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7507" rIns="0" bIns="0" rtlCol="0">
            <a:spAutoFit/>
          </a:bodyPr>
          <a:lstStyle/>
          <a:p>
            <a:pPr marL="1626235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Management</a:t>
            </a:r>
            <a:r>
              <a:rPr sz="4400" spc="-135" dirty="0"/>
              <a:t> </a:t>
            </a:r>
            <a:r>
              <a:rPr sz="4400" dirty="0"/>
              <a:t>of</a:t>
            </a:r>
            <a:r>
              <a:rPr sz="4400" spc="-180" dirty="0"/>
              <a:t> </a:t>
            </a:r>
            <a:r>
              <a:rPr sz="4400" spc="-10" dirty="0"/>
              <a:t>Localized</a:t>
            </a:r>
            <a:r>
              <a:rPr sz="4400" spc="-120" dirty="0"/>
              <a:t> </a:t>
            </a:r>
            <a:r>
              <a:rPr sz="4400" spc="-10" dirty="0"/>
              <a:t>disease</a:t>
            </a:r>
            <a:endParaRPr sz="4400"/>
          </a:p>
        </p:txBody>
      </p:sp>
      <p:grpSp>
        <p:nvGrpSpPr>
          <p:cNvPr id="3" name="object 3"/>
          <p:cNvGrpSpPr/>
          <p:nvPr/>
        </p:nvGrpSpPr>
        <p:grpSpPr>
          <a:xfrm>
            <a:off x="4300728" y="2051304"/>
            <a:ext cx="3670300" cy="927100"/>
            <a:chOff x="4300728" y="2051304"/>
            <a:chExt cx="3670300" cy="927100"/>
          </a:xfrm>
        </p:grpSpPr>
        <p:sp>
          <p:nvSpPr>
            <p:cNvPr id="4" name="object 4"/>
            <p:cNvSpPr/>
            <p:nvPr/>
          </p:nvSpPr>
          <p:spPr>
            <a:xfrm>
              <a:off x="4306824" y="2057400"/>
              <a:ext cx="3657600" cy="914400"/>
            </a:xfrm>
            <a:custGeom>
              <a:avLst/>
              <a:gdLst/>
              <a:ahLst/>
              <a:cxnLst/>
              <a:rect l="l" t="t" r="r" b="b"/>
              <a:pathLst>
                <a:path w="3657600" h="914400">
                  <a:moveTo>
                    <a:pt x="350520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762000"/>
                  </a:lnTo>
                  <a:lnTo>
                    <a:pt x="7766" y="810182"/>
                  </a:lnTo>
                  <a:lnTo>
                    <a:pt x="29394" y="852019"/>
                  </a:lnTo>
                  <a:lnTo>
                    <a:pt x="62380" y="885005"/>
                  </a:lnTo>
                  <a:lnTo>
                    <a:pt x="104217" y="906633"/>
                  </a:lnTo>
                  <a:lnTo>
                    <a:pt x="152400" y="914400"/>
                  </a:lnTo>
                  <a:lnTo>
                    <a:pt x="3505200" y="914400"/>
                  </a:lnTo>
                  <a:lnTo>
                    <a:pt x="3553382" y="906633"/>
                  </a:lnTo>
                  <a:lnTo>
                    <a:pt x="3595219" y="885005"/>
                  </a:lnTo>
                  <a:lnTo>
                    <a:pt x="3628205" y="852019"/>
                  </a:lnTo>
                  <a:lnTo>
                    <a:pt x="3649833" y="810182"/>
                  </a:lnTo>
                  <a:lnTo>
                    <a:pt x="3657600" y="762000"/>
                  </a:lnTo>
                  <a:lnTo>
                    <a:pt x="3657600" y="152400"/>
                  </a:lnTo>
                  <a:lnTo>
                    <a:pt x="3649833" y="104217"/>
                  </a:lnTo>
                  <a:lnTo>
                    <a:pt x="3628205" y="62380"/>
                  </a:lnTo>
                  <a:lnTo>
                    <a:pt x="3595219" y="29394"/>
                  </a:lnTo>
                  <a:lnTo>
                    <a:pt x="3553382" y="7766"/>
                  </a:lnTo>
                  <a:lnTo>
                    <a:pt x="3505200" y="0"/>
                  </a:lnTo>
                  <a:close/>
                </a:path>
              </a:pathLst>
            </a:custGeom>
            <a:solidFill>
              <a:srgbClr val="ACB8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06824" y="2057400"/>
              <a:ext cx="3657600" cy="914400"/>
            </a:xfrm>
            <a:custGeom>
              <a:avLst/>
              <a:gdLst/>
              <a:ahLst/>
              <a:cxnLst/>
              <a:rect l="l" t="t" r="r" b="b"/>
              <a:pathLst>
                <a:path w="3657600" h="9144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3505200" y="0"/>
                  </a:lnTo>
                  <a:lnTo>
                    <a:pt x="3553382" y="7766"/>
                  </a:lnTo>
                  <a:lnTo>
                    <a:pt x="3595219" y="29394"/>
                  </a:lnTo>
                  <a:lnTo>
                    <a:pt x="3628205" y="62380"/>
                  </a:lnTo>
                  <a:lnTo>
                    <a:pt x="3649833" y="104217"/>
                  </a:lnTo>
                  <a:lnTo>
                    <a:pt x="3657600" y="152400"/>
                  </a:lnTo>
                  <a:lnTo>
                    <a:pt x="3657600" y="762000"/>
                  </a:lnTo>
                  <a:lnTo>
                    <a:pt x="3649833" y="810182"/>
                  </a:lnTo>
                  <a:lnTo>
                    <a:pt x="3628205" y="852019"/>
                  </a:lnTo>
                  <a:lnTo>
                    <a:pt x="3595219" y="885005"/>
                  </a:lnTo>
                  <a:lnTo>
                    <a:pt x="3553382" y="906633"/>
                  </a:lnTo>
                  <a:lnTo>
                    <a:pt x="3505200" y="914400"/>
                  </a:lnTo>
                  <a:lnTo>
                    <a:pt x="152400" y="914400"/>
                  </a:lnTo>
                  <a:lnTo>
                    <a:pt x="104217" y="906633"/>
                  </a:lnTo>
                  <a:lnTo>
                    <a:pt x="62380" y="885005"/>
                  </a:lnTo>
                  <a:lnTo>
                    <a:pt x="29394" y="852019"/>
                  </a:lnTo>
                  <a:lnTo>
                    <a:pt x="7766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12334" y="2234641"/>
            <a:ext cx="284670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/>
                <a:cs typeface="Calibri"/>
              </a:rPr>
              <a:t>Localized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288535" y="4416552"/>
            <a:ext cx="3670300" cy="698500"/>
            <a:chOff x="4288535" y="4416552"/>
            <a:chExt cx="3670300" cy="698500"/>
          </a:xfrm>
        </p:grpSpPr>
        <p:sp>
          <p:nvSpPr>
            <p:cNvPr id="8" name="object 8"/>
            <p:cNvSpPr/>
            <p:nvPr/>
          </p:nvSpPr>
          <p:spPr>
            <a:xfrm>
              <a:off x="4294631" y="4422648"/>
              <a:ext cx="3657600" cy="685800"/>
            </a:xfrm>
            <a:custGeom>
              <a:avLst/>
              <a:gdLst/>
              <a:ahLst/>
              <a:cxnLst/>
              <a:rect l="l" t="t" r="r" b="b"/>
              <a:pathLst>
                <a:path w="3657600" h="685800">
                  <a:moveTo>
                    <a:pt x="3543299" y="0"/>
                  </a:moveTo>
                  <a:lnTo>
                    <a:pt x="114300" y="0"/>
                  </a:lnTo>
                  <a:lnTo>
                    <a:pt x="69812" y="8983"/>
                  </a:lnTo>
                  <a:lnTo>
                    <a:pt x="33480" y="33480"/>
                  </a:lnTo>
                  <a:lnTo>
                    <a:pt x="8983" y="69812"/>
                  </a:lnTo>
                  <a:lnTo>
                    <a:pt x="0" y="114300"/>
                  </a:lnTo>
                  <a:lnTo>
                    <a:pt x="0" y="571500"/>
                  </a:lnTo>
                  <a:lnTo>
                    <a:pt x="8983" y="615987"/>
                  </a:lnTo>
                  <a:lnTo>
                    <a:pt x="33480" y="652319"/>
                  </a:lnTo>
                  <a:lnTo>
                    <a:pt x="69812" y="676816"/>
                  </a:lnTo>
                  <a:lnTo>
                    <a:pt x="114300" y="685800"/>
                  </a:lnTo>
                  <a:lnTo>
                    <a:pt x="3543299" y="685800"/>
                  </a:lnTo>
                  <a:lnTo>
                    <a:pt x="3587787" y="676816"/>
                  </a:lnTo>
                  <a:lnTo>
                    <a:pt x="3624119" y="652319"/>
                  </a:lnTo>
                  <a:lnTo>
                    <a:pt x="3648616" y="615987"/>
                  </a:lnTo>
                  <a:lnTo>
                    <a:pt x="3657599" y="571500"/>
                  </a:lnTo>
                  <a:lnTo>
                    <a:pt x="3657599" y="114300"/>
                  </a:lnTo>
                  <a:lnTo>
                    <a:pt x="3648616" y="69812"/>
                  </a:lnTo>
                  <a:lnTo>
                    <a:pt x="3624119" y="33480"/>
                  </a:lnTo>
                  <a:lnTo>
                    <a:pt x="3587787" y="8983"/>
                  </a:lnTo>
                  <a:lnTo>
                    <a:pt x="3543299" y="0"/>
                  </a:lnTo>
                  <a:close/>
                </a:path>
              </a:pathLst>
            </a:custGeom>
            <a:solidFill>
              <a:srgbClr val="ACB8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4631" y="4422648"/>
              <a:ext cx="3657600" cy="685800"/>
            </a:xfrm>
            <a:custGeom>
              <a:avLst/>
              <a:gdLst/>
              <a:ahLst/>
              <a:cxnLst/>
              <a:rect l="l" t="t" r="r" b="b"/>
              <a:pathLst>
                <a:path w="3657600" h="685800">
                  <a:moveTo>
                    <a:pt x="0" y="114300"/>
                  </a:moveTo>
                  <a:lnTo>
                    <a:pt x="8983" y="69812"/>
                  </a:lnTo>
                  <a:lnTo>
                    <a:pt x="33480" y="33480"/>
                  </a:lnTo>
                  <a:lnTo>
                    <a:pt x="69812" y="8983"/>
                  </a:lnTo>
                  <a:lnTo>
                    <a:pt x="114300" y="0"/>
                  </a:lnTo>
                  <a:lnTo>
                    <a:pt x="3543299" y="0"/>
                  </a:lnTo>
                  <a:lnTo>
                    <a:pt x="3587787" y="8983"/>
                  </a:lnTo>
                  <a:lnTo>
                    <a:pt x="3624119" y="33480"/>
                  </a:lnTo>
                  <a:lnTo>
                    <a:pt x="3648616" y="69812"/>
                  </a:lnTo>
                  <a:lnTo>
                    <a:pt x="3657599" y="114300"/>
                  </a:lnTo>
                  <a:lnTo>
                    <a:pt x="3657599" y="571500"/>
                  </a:lnTo>
                  <a:lnTo>
                    <a:pt x="3648616" y="615987"/>
                  </a:lnTo>
                  <a:lnTo>
                    <a:pt x="3624119" y="652319"/>
                  </a:lnTo>
                  <a:lnTo>
                    <a:pt x="3587787" y="676816"/>
                  </a:lnTo>
                  <a:lnTo>
                    <a:pt x="3543299" y="685800"/>
                  </a:lnTo>
                  <a:lnTo>
                    <a:pt x="114300" y="685800"/>
                  </a:lnTo>
                  <a:lnTo>
                    <a:pt x="69812" y="676816"/>
                  </a:lnTo>
                  <a:lnTo>
                    <a:pt x="33480" y="652319"/>
                  </a:lnTo>
                  <a:lnTo>
                    <a:pt x="8983" y="615987"/>
                  </a:lnTo>
                  <a:lnTo>
                    <a:pt x="0" y="571500"/>
                  </a:lnTo>
                  <a:lnTo>
                    <a:pt x="0" y="114300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406644" y="4450537"/>
            <a:ext cx="14401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latin typeface="Calibri"/>
                <a:cs typeface="Calibri"/>
              </a:rPr>
              <a:t>Surgery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858255" y="3115055"/>
            <a:ext cx="548640" cy="1115695"/>
            <a:chOff x="5858255" y="3115055"/>
            <a:chExt cx="548640" cy="1115695"/>
          </a:xfrm>
        </p:grpSpPr>
        <p:sp>
          <p:nvSpPr>
            <p:cNvPr id="12" name="object 12"/>
            <p:cNvSpPr/>
            <p:nvPr/>
          </p:nvSpPr>
          <p:spPr>
            <a:xfrm>
              <a:off x="5864351" y="3121151"/>
              <a:ext cx="536575" cy="1103630"/>
            </a:xfrm>
            <a:custGeom>
              <a:avLst/>
              <a:gdLst/>
              <a:ahLst/>
              <a:cxnLst/>
              <a:rect l="l" t="t" r="r" b="b"/>
              <a:pathLst>
                <a:path w="536575" h="1103629">
                  <a:moveTo>
                    <a:pt x="402336" y="0"/>
                  </a:moveTo>
                  <a:lnTo>
                    <a:pt x="134112" y="0"/>
                  </a:lnTo>
                  <a:lnTo>
                    <a:pt x="134112" y="835152"/>
                  </a:lnTo>
                  <a:lnTo>
                    <a:pt x="0" y="835152"/>
                  </a:lnTo>
                  <a:lnTo>
                    <a:pt x="268224" y="1103376"/>
                  </a:lnTo>
                  <a:lnTo>
                    <a:pt x="536448" y="835152"/>
                  </a:lnTo>
                  <a:lnTo>
                    <a:pt x="402336" y="835152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4351" y="3121151"/>
              <a:ext cx="536575" cy="1103630"/>
            </a:xfrm>
            <a:custGeom>
              <a:avLst/>
              <a:gdLst/>
              <a:ahLst/>
              <a:cxnLst/>
              <a:rect l="l" t="t" r="r" b="b"/>
              <a:pathLst>
                <a:path w="536575" h="1103629">
                  <a:moveTo>
                    <a:pt x="0" y="835152"/>
                  </a:moveTo>
                  <a:lnTo>
                    <a:pt x="134112" y="835152"/>
                  </a:lnTo>
                  <a:lnTo>
                    <a:pt x="134112" y="0"/>
                  </a:lnTo>
                  <a:lnTo>
                    <a:pt x="402336" y="0"/>
                  </a:lnTo>
                  <a:lnTo>
                    <a:pt x="402336" y="835152"/>
                  </a:lnTo>
                  <a:lnTo>
                    <a:pt x="536448" y="835152"/>
                  </a:lnTo>
                  <a:lnTo>
                    <a:pt x="268224" y="1103376"/>
                  </a:lnTo>
                  <a:lnTo>
                    <a:pt x="0" y="835152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907</Words>
  <Application>Microsoft Office PowerPoint</Application>
  <PresentationFormat>Widescreen</PresentationFormat>
  <Paragraphs>150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University Motto, Vision, Values &amp; Goals</vt:lpstr>
      <vt:lpstr>SEQUENCE OF LGIS</vt:lpstr>
      <vt:lpstr>PROF UMER MODEL OF INTEGRATED LECTURE</vt:lpstr>
      <vt:lpstr>LEARNING OBJECTIVES</vt:lpstr>
      <vt:lpstr>PowerPoint Presentation</vt:lpstr>
      <vt:lpstr>INTRODUCTION</vt:lpstr>
      <vt:lpstr>Management</vt:lpstr>
      <vt:lpstr>Management of Localized disease</vt:lpstr>
      <vt:lpstr>Surgery- Radical nephrectomy</vt:lpstr>
      <vt:lpstr>Nephron Sparing Surgery</vt:lpstr>
      <vt:lpstr>Management of Metastatic Disease</vt:lpstr>
      <vt:lpstr>PowerPoint Presentation</vt:lpstr>
      <vt:lpstr>Surgery</vt:lpstr>
      <vt:lpstr>Surgery…</vt:lpstr>
      <vt:lpstr>Radio Therapy</vt:lpstr>
      <vt:lpstr>PowerPoint Presentation</vt:lpstr>
      <vt:lpstr>Chemotherapy</vt:lpstr>
      <vt:lpstr>Spiral Integration with Family Medicine</vt:lpstr>
      <vt:lpstr>Biomedical Ethics</vt:lpstr>
      <vt:lpstr>Research</vt:lpstr>
      <vt:lpstr>PowerPoint Presentation</vt:lpstr>
      <vt:lpstr>Immunotherapy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Rameez Ahmed Mughal</cp:lastModifiedBy>
  <cp:revision>3</cp:revision>
  <dcterms:created xsi:type="dcterms:W3CDTF">2025-03-02T06:42:07Z</dcterms:created>
  <dcterms:modified xsi:type="dcterms:W3CDTF">2025-03-02T06:50:39Z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2025-03-02T00:00:00Z</vt:filetime>
  </property>
  <property fmtid="{D5CDD505-2E9C-101B-9397-08002B2CF9AE}" pid="5" name="Producer">
    <vt:lpwstr>www.ilovepdf.com</vt:lpwstr>
  </property>
</Properties>
</file>