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33"/>
  </p:notesMasterIdLst>
  <p:sldIdLst>
    <p:sldId id="304" r:id="rId3"/>
    <p:sldId id="414" r:id="rId4"/>
    <p:sldId id="416" r:id="rId5"/>
    <p:sldId id="415" r:id="rId6"/>
    <p:sldId id="418" r:id="rId7"/>
    <p:sldId id="419" r:id="rId8"/>
    <p:sldId id="258" r:id="rId9"/>
    <p:sldId id="311" r:id="rId10"/>
    <p:sldId id="305" r:id="rId11"/>
    <p:sldId id="312" r:id="rId12"/>
    <p:sldId id="313" r:id="rId13"/>
    <p:sldId id="261" r:id="rId14"/>
    <p:sldId id="263" r:id="rId15"/>
    <p:sldId id="392" r:id="rId16"/>
    <p:sldId id="393" r:id="rId17"/>
    <p:sldId id="394" r:id="rId18"/>
    <p:sldId id="265" r:id="rId19"/>
    <p:sldId id="266" r:id="rId20"/>
    <p:sldId id="307" r:id="rId21"/>
    <p:sldId id="391" r:id="rId22"/>
    <p:sldId id="384" r:id="rId23"/>
    <p:sldId id="385" r:id="rId24"/>
    <p:sldId id="386" r:id="rId25"/>
    <p:sldId id="269" r:id="rId26"/>
    <p:sldId id="270" r:id="rId27"/>
    <p:sldId id="271" r:id="rId28"/>
    <p:sldId id="277" r:id="rId29"/>
    <p:sldId id="308" r:id="rId30"/>
    <p:sldId id="413" r:id="rId31"/>
    <p:sldId id="31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9" autoAdjust="0"/>
    <p:restoredTop sz="94598" autoAdjust="0"/>
  </p:normalViewPr>
  <p:slideViewPr>
    <p:cSldViewPr>
      <p:cViewPr varScale="1">
        <p:scale>
          <a:sx n="110" d="100"/>
          <a:sy n="110" d="100"/>
        </p:scale>
        <p:origin x="-19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0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C425E-029D-4E2C-8023-AC12C1E78309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325E5-2EB6-4D92-95E5-334CDD39DA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263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325E5-2EB6-4D92-95E5-334CDD39DA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61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710-0C1C-4128-8F0F-72C02E7AA6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7117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710-0C1C-4128-8F0F-72C02E7AA6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32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710-0C1C-4128-8F0F-72C02E7AA6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025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4" y="802300"/>
            <a:ext cx="6477805" cy="2541431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6" y="3531206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886" indent="0" algn="ctr">
              <a:buNone/>
              <a:defRPr sz="1350"/>
            </a:lvl2pPr>
            <a:lvl3pPr marL="685773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1" indent="0" algn="ctr">
              <a:buNone/>
              <a:defRPr sz="1200"/>
            </a:lvl6pPr>
            <a:lvl7pPr marL="2057318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5" y="329309"/>
            <a:ext cx="3730437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798973"/>
            <a:ext cx="608264" cy="503578"/>
          </a:xfrm>
        </p:spPr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6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62440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7385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80" y="1756130"/>
            <a:ext cx="6482366" cy="1887950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80" y="3806197"/>
            <a:ext cx="6472834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88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80" y="3804985"/>
            <a:ext cx="647283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5787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891"/>
            <a:ext cx="720422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9" y="2010879"/>
            <a:ext cx="348386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9" y="2017343"/>
            <a:ext cx="348386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6395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5"/>
            <a:ext cx="7205746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4" y="2019551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886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1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4" y="2824271"/>
            <a:ext cx="348386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5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886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1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1"/>
            <a:ext cx="348386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34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42062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4586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798973"/>
            <a:ext cx="2454824" cy="2247117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6" y="798974"/>
            <a:ext cx="4509353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3" y="3205493"/>
            <a:ext cx="2456260" cy="2248181"/>
          </a:xfrm>
        </p:spPr>
        <p:txBody>
          <a:bodyPr/>
          <a:lstStyle>
            <a:lvl1pPr marL="0" indent="0" algn="l">
              <a:buNone/>
              <a:defRPr sz="1200"/>
            </a:lvl1pPr>
            <a:lvl2pPr marL="342886" indent="0">
              <a:buNone/>
              <a:defRPr sz="1050"/>
            </a:lvl2pPr>
            <a:lvl3pPr marL="685773" indent="0">
              <a:buNone/>
              <a:defRPr sz="900"/>
            </a:lvl3pPr>
            <a:lvl4pPr marL="1028659" indent="0">
              <a:buNone/>
              <a:defRPr sz="750"/>
            </a:lvl4pPr>
            <a:lvl5pPr marL="1371545" indent="0">
              <a:buNone/>
              <a:defRPr sz="750"/>
            </a:lvl5pPr>
            <a:lvl6pPr marL="1714431" indent="0">
              <a:buNone/>
              <a:defRPr sz="750"/>
            </a:lvl6pPr>
            <a:lvl7pPr marL="2057318" indent="0">
              <a:buNone/>
              <a:defRPr sz="750"/>
            </a:lvl7pPr>
            <a:lvl8pPr marL="2400204" indent="0">
              <a:buNone/>
              <a:defRPr sz="750"/>
            </a:lvl8pPr>
            <a:lvl9pPr marL="274309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3205491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2380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710-0C1C-4128-8F0F-72C02E7AA6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7236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2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3" y="1122544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886" indent="0">
              <a:buNone/>
              <a:defRPr sz="2100"/>
            </a:lvl2pPr>
            <a:lvl3pPr marL="685773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1" indent="0">
              <a:buNone/>
              <a:defRPr sz="1500"/>
            </a:lvl6pPr>
            <a:lvl7pPr marL="2057318" indent="0">
              <a:buNone/>
              <a:defRPr sz="1500"/>
            </a:lvl7pPr>
            <a:lvl8pPr marL="2400204" indent="0">
              <a:buNone/>
              <a:defRPr sz="1500"/>
            </a:lvl8pPr>
            <a:lvl9pPr marL="274309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3145992"/>
            <a:ext cx="4143303" cy="2003742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886" indent="0">
              <a:buNone/>
              <a:defRPr sz="1050"/>
            </a:lvl2pPr>
            <a:lvl3pPr marL="685773" indent="0">
              <a:buNone/>
              <a:defRPr sz="900"/>
            </a:lvl3pPr>
            <a:lvl4pPr marL="1028659" indent="0">
              <a:buNone/>
              <a:defRPr sz="750"/>
            </a:lvl4pPr>
            <a:lvl5pPr marL="1371545" indent="0">
              <a:buNone/>
              <a:defRPr sz="750"/>
            </a:lvl5pPr>
            <a:lvl6pPr marL="1714431" indent="0">
              <a:buNone/>
              <a:defRPr sz="750"/>
            </a:lvl6pPr>
            <a:lvl7pPr marL="2057318" indent="0">
              <a:buNone/>
              <a:defRPr sz="750"/>
            </a:lvl7pPr>
            <a:lvl8pPr marL="2400204" indent="0">
              <a:buNone/>
              <a:defRPr sz="750"/>
            </a:lvl8pPr>
            <a:lvl9pPr marL="274309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5469858"/>
            <a:ext cx="4145513" cy="320123"/>
          </a:xfrm>
        </p:spPr>
        <p:txBody>
          <a:bodyPr/>
          <a:lstStyle>
            <a:lvl1pPr algn="l">
              <a:defRPr/>
            </a:lvl1pPr>
          </a:lstStyle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318642"/>
            <a:ext cx="41557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3143605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288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1286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798975"/>
            <a:ext cx="121180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798975"/>
            <a:ext cx="5871623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2887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07967" lvl="0" indent="-38097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15934" lvl="1" indent="-352755">
              <a:spcBef>
                <a:spcPts val="1777"/>
              </a:spcBef>
              <a:spcAft>
                <a:spcPts val="0"/>
              </a:spcAft>
              <a:buSzPts val="1400"/>
              <a:buChar char="○"/>
              <a:defRPr/>
            </a:lvl2pPr>
            <a:lvl3pPr marL="1523901" lvl="2" indent="-352755">
              <a:spcBef>
                <a:spcPts val="1777"/>
              </a:spcBef>
              <a:spcAft>
                <a:spcPts val="0"/>
              </a:spcAft>
              <a:buSzPts val="1400"/>
              <a:buChar char="■"/>
              <a:defRPr/>
            </a:lvl3pPr>
            <a:lvl4pPr marL="2031868" lvl="3" indent="-352755">
              <a:spcBef>
                <a:spcPts val="1777"/>
              </a:spcBef>
              <a:spcAft>
                <a:spcPts val="0"/>
              </a:spcAft>
              <a:buSzPts val="1400"/>
              <a:buChar char="●"/>
              <a:defRPr/>
            </a:lvl4pPr>
            <a:lvl5pPr marL="2539835" lvl="4" indent="-352755">
              <a:spcBef>
                <a:spcPts val="1777"/>
              </a:spcBef>
              <a:spcAft>
                <a:spcPts val="0"/>
              </a:spcAft>
              <a:buSzPts val="1400"/>
              <a:buChar char="○"/>
              <a:defRPr/>
            </a:lvl5pPr>
            <a:lvl6pPr marL="3047802" lvl="5" indent="-352755">
              <a:spcBef>
                <a:spcPts val="1777"/>
              </a:spcBef>
              <a:spcAft>
                <a:spcPts val="0"/>
              </a:spcAft>
              <a:buSzPts val="1400"/>
              <a:buChar char="■"/>
              <a:defRPr/>
            </a:lvl6pPr>
            <a:lvl7pPr marL="3555769" lvl="6" indent="-352755">
              <a:spcBef>
                <a:spcPts val="1777"/>
              </a:spcBef>
              <a:spcAft>
                <a:spcPts val="0"/>
              </a:spcAft>
              <a:buSzPts val="1400"/>
              <a:buChar char="●"/>
              <a:defRPr/>
            </a:lvl7pPr>
            <a:lvl8pPr marL="4063736" lvl="7" indent="-352755">
              <a:spcBef>
                <a:spcPts val="1777"/>
              </a:spcBef>
              <a:spcAft>
                <a:spcPts val="0"/>
              </a:spcAft>
              <a:buSzPts val="1400"/>
              <a:buChar char="○"/>
              <a:defRPr/>
            </a:lvl8pPr>
            <a:lvl9pPr marL="4571703" lvl="8" indent="-352755">
              <a:spcBef>
                <a:spcPts val="1777"/>
              </a:spcBef>
              <a:spcAft>
                <a:spcPts val="1777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="" xmlns:p14="http://schemas.microsoft.com/office/powerpoint/2010/main" val="18208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710-0C1C-4128-8F0F-72C02E7AA6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705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710-0C1C-4128-8F0F-72C02E7AA6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1931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710-0C1C-4128-8F0F-72C02E7AA6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444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710-0C1C-4128-8F0F-72C02E7AA6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998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710-0C1C-4128-8F0F-72C02E7AA6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849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710-0C1C-4128-8F0F-72C02E7AA6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5297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0A281710-0C1C-4128-8F0F-72C02E7AA6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8650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1710-0C1C-4128-8F0F-72C02E7AA654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A0E98D3-E397-403D-A0AE-5F4B8CA0CE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904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8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4" y="804521"/>
            <a:ext cx="72024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4" y="2015734"/>
            <a:ext cx="7202457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3" y="330370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0AEBD-6A3A-4A1F-947A-CA9D4161A5F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329309"/>
            <a:ext cx="445412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798973"/>
            <a:ext cx="608264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8BA590FA-2591-47B7-826B-85C7368E59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5260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685773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43" indent="-171443" algn="l" defTabSz="685773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29" indent="-171443" algn="l" defTabSz="68577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16" indent="-171443" algn="l" defTabSz="68577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02" indent="-171443" algn="l" defTabSz="68577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2988" indent="-171443" algn="l" defTabSz="68577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875" indent="-171443" algn="l" defTabSz="68577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761" indent="-171443" algn="l" defTabSz="68577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647" indent="-171443" algn="l" defTabSz="68577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533" indent="-171443" algn="l" defTabSz="685773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1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8BC298DB-2D5C-40A1-9A78-6B4A12198A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5C2355B-7CE9-4192-9142-A41CA0A0C0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8900" y="967167"/>
            <a:ext cx="3113479" cy="2374516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en-US" sz="4200" b="1" dirty="0"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MALARIA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867400" y="4267200"/>
            <a:ext cx="3121867" cy="1606576"/>
          </a:xfrm>
        </p:spPr>
        <p:txBody>
          <a:bodyPr>
            <a:normAutofit/>
          </a:bodyPr>
          <a:lstStyle/>
          <a:p>
            <a:pPr marL="342900" marR="0" lvl="0" indent="-342900" algn="ctr">
              <a:lnSpc>
                <a:spcPct val="11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900" dirty="0">
                <a:latin typeface="Century Gothic" pitchFamily="34" charset="0"/>
              </a:rPr>
              <a:t>Dr. Muhammad Mujeeb Khan</a:t>
            </a:r>
          </a:p>
          <a:p>
            <a:pPr marL="342900" marR="0" lvl="0" indent="-342900" algn="ctr">
              <a:lnSpc>
                <a:spcPct val="11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900" dirty="0">
                <a:latin typeface="Century Gothic" pitchFamily="34" charset="0"/>
              </a:rPr>
              <a:t>FCPS (Medicine) </a:t>
            </a:r>
          </a:p>
          <a:p>
            <a:pPr marL="342900" marR="0" lvl="0" indent="-342900" algn="ctr">
              <a:lnSpc>
                <a:spcPct val="11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900" dirty="0">
                <a:latin typeface="Century Gothic" pitchFamily="34" charset="0"/>
              </a:rPr>
              <a:t>Dip. DM (UK), Dip. Nutrition (Pak), </a:t>
            </a:r>
          </a:p>
          <a:p>
            <a:pPr marL="342900" marR="0" lvl="0" indent="-342900" algn="ctr">
              <a:lnSpc>
                <a:spcPct val="11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900" dirty="0">
                <a:latin typeface="Century Gothic" pitchFamily="34" charset="0"/>
              </a:rPr>
              <a:t>MSc. Infectious Diseases (UK)</a:t>
            </a:r>
          </a:p>
          <a:p>
            <a:pPr marL="342900" marR="0" lvl="0" indent="-342900" algn="ctr">
              <a:lnSpc>
                <a:spcPct val="11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900" dirty="0">
                <a:latin typeface="Century Gothic" pitchFamily="34" charset="0"/>
              </a:rPr>
              <a:t>Associate Professor</a:t>
            </a:r>
          </a:p>
          <a:p>
            <a:pPr marL="342900" marR="0" lvl="0" indent="-342900" algn="ctr">
              <a:lnSpc>
                <a:spcPct val="110000"/>
              </a:lnSpc>
              <a:spcBef>
                <a:spcPct val="20000"/>
              </a:spcBef>
              <a:buClrTx/>
              <a:buSzTx/>
              <a:defRPr/>
            </a:pPr>
            <a:r>
              <a:rPr lang="en-US" sz="900" dirty="0">
                <a:latin typeface="Century Gothic" pitchFamily="34" charset="0"/>
              </a:rPr>
              <a:t>Rawalpindi Medical University,  Rawalpindi</a:t>
            </a:r>
          </a:p>
        </p:txBody>
      </p:sp>
      <p:pic>
        <p:nvPicPr>
          <p:cNvPr id="11" name="Graphic 10" descr="Stethoscope">
            <a:extLst>
              <a:ext uri="{FF2B5EF4-FFF2-40B4-BE49-F238E27FC236}">
                <a16:creationId xmlns="" xmlns:a16="http://schemas.microsoft.com/office/drawing/2014/main" id="{C9A982F4-054D-E96D-0FC3-012A8AC9EA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9200" y="1981200"/>
            <a:ext cx="2882132" cy="288213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6D05ED8-39E4-42F8-92CB-704C2BD0D2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5CE2E7C-6AA3-4710-825D-4CDDF788C7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256C6C3-0EDC-4651-AB37-9F26CFAA6C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702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7B63DD4-A702-02C1-A0A9-F690C755F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B6B808-D067-026E-2DEB-1F936E1FB13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8138" y="1066800"/>
            <a:ext cx="8653462" cy="476408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Geographical Exposure: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Living in or traveling to regions where malaria is endemic, particularly tropical and subtropical areas.</a:t>
            </a:r>
          </a:p>
          <a:p>
            <a:pPr lvl="1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Time Spent Outdoors: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Engaging in outdoor activities, especially in rural areas, increases exposure to mosquito bites.</a:t>
            </a:r>
          </a:p>
          <a:p>
            <a:pPr lvl="1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Lack of Preventive Measures: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Not using protective measures such as insect repellent, bed nets, or appropriate clothing to prevent mosquito bites.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CA487198-7994-B438-6758-C3053113B078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76D33E24-D823-F893-F7D6-D03AF6D2A7CF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61888119-D4FA-DE01-419E-AA7BBDDF7BA9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0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Risk Factors</a:t>
            </a:r>
            <a:endParaRPr lang="en-US" sz="2000" b="1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24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06673F5-14CC-3C4B-DD21-FDD0CE852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BCE079-BC96-70C3-CB20-98C95BDF98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8138" y="1219200"/>
            <a:ext cx="8805862" cy="476408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Vulnerable Populations:</a:t>
            </a:r>
          </a:p>
          <a:p>
            <a:pPr lvl="2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Pregnant women</a:t>
            </a:r>
          </a:p>
          <a:p>
            <a:pPr lvl="2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Children under 5 years of age</a:t>
            </a:r>
          </a:p>
          <a:p>
            <a:pPr lvl="2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Individuals with HIV/AIDS</a:t>
            </a:r>
          </a:p>
          <a:p>
            <a:pPr marL="0" indent="0">
              <a:lnSpc>
                <a:spcPct val="150000"/>
              </a:lnSpc>
              <a:buClrTx/>
              <a:buNone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	These groups are at higher risk of severe infection and complications.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E30C33D3-1E8B-480C-3263-9529977B1585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9A1AF100-7127-1DAB-4AFB-8DA7EAAAEC1A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0385D7C5-A633-FDE5-496D-2C4B8D16208F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20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Risk Factors</a:t>
            </a:r>
            <a:endParaRPr lang="en-US" sz="2000" b="1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88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5105400"/>
            <a:ext cx="8424862" cy="1676400"/>
          </a:xfrm>
        </p:spPr>
        <p:txBody>
          <a:bodyPr>
            <a:noAutofit/>
          </a:bodyPr>
          <a:lstStyle/>
          <a:p>
            <a:pPr algn="just"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This map shows areas where Plasmodium falciparum is endemic around the world. </a:t>
            </a:r>
          </a:p>
          <a:p>
            <a:pPr algn="just"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Malaria is a disease of the developing world affecting people in some of the poorest countries, especially in sub‐Saharan Africa. It is considered a disease of poverty but is also a major cause of poverty .</a:t>
            </a:r>
          </a:p>
          <a:p>
            <a:pPr>
              <a:buClrTx/>
            </a:pP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ClrTx/>
            </a:pP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30697F0-DEC9-6BA1-6C77-AC523A9A78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57200"/>
            <a:ext cx="7239000" cy="46560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7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1810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INCUBATION PERIOD OF THE PARASITE</a:t>
            </a:r>
          </a:p>
        </p:txBody>
      </p:sp>
      <p:pic>
        <p:nvPicPr>
          <p:cNvPr id="7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B456E121-48F7-D6FE-EC44-DF11C76D1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6798566"/>
              </p:ext>
            </p:extLst>
          </p:nvPr>
        </p:nvGraphicFramePr>
        <p:xfrm>
          <a:off x="685800" y="1143000"/>
          <a:ext cx="7924800" cy="38100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962400">
                  <a:extLst>
                    <a:ext uri="{9D8B030D-6E8A-4147-A177-3AD203B41FA5}">
                      <a16:colId xmlns="" xmlns:a16="http://schemas.microsoft.com/office/drawing/2014/main" val="3464204006"/>
                    </a:ext>
                  </a:extLst>
                </a:gridCol>
                <a:gridCol w="3962400">
                  <a:extLst>
                    <a:ext uri="{9D8B030D-6E8A-4147-A177-3AD203B41FA5}">
                      <a16:colId xmlns="" xmlns:a16="http://schemas.microsoft.com/office/drawing/2014/main" val="3915016544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Plasmodium Species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Typical Incubation Period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5824809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P. falciparum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9–14 days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53267945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P. vivax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12–17 days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9890144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P. </a:t>
                      </a:r>
                      <a:r>
                        <a:rPr lang="en-GB" sz="1400" dirty="0" err="1">
                          <a:effectLst/>
                        </a:rPr>
                        <a:t>ovale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12–18 days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772688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P. </a:t>
                      </a:r>
                      <a:r>
                        <a:rPr lang="en-GB" sz="1400" dirty="0" err="1">
                          <a:effectLst/>
                        </a:rPr>
                        <a:t>malariae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18–40 days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20036964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P. </a:t>
                      </a:r>
                      <a:r>
                        <a:rPr lang="en-GB" sz="1400" dirty="0" err="1">
                          <a:effectLst/>
                        </a:rPr>
                        <a:t>knowlesi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1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9–12 days</a:t>
                      </a:r>
                      <a:endParaRPr lang="en-GB" sz="1400" dirty="0">
                        <a:effectLst/>
                        <a:latin typeface="Century Gothic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9315409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56E459-0449-5B06-ACCD-F842339A0C90}"/>
              </a:ext>
            </a:extLst>
          </p:cNvPr>
          <p:cNvSpPr txBox="1"/>
          <p:nvPr/>
        </p:nvSpPr>
        <p:spPr>
          <a:xfrm>
            <a:off x="609600" y="5105400"/>
            <a:ext cx="7995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entury Gothic" pitchFamily="34" charset="0"/>
              </a:rPr>
              <a:t>These incubation periods can vary based on factors such as the strain of the parasite, host immunity, and environmental conditions.</a:t>
            </a:r>
            <a:endParaRPr lang="en-GB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691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715678-93F6-B9A0-75DA-9CEFA033D66C}"/>
              </a:ext>
            </a:extLst>
          </p:cNvPr>
          <p:cNvSpPr txBox="1"/>
          <p:nvPr/>
        </p:nvSpPr>
        <p:spPr>
          <a:xfrm>
            <a:off x="2438400" y="3048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smtClean="0">
                <a:latin typeface="Century Gothic" pitchFamily="34" charset="0"/>
              </a:rPr>
              <a:t>PATHOPHYSIOLOGY OF MALARIA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E9F302-04AB-641E-B6E4-9750FC74C0CC}"/>
              </a:ext>
            </a:extLst>
          </p:cNvPr>
          <p:cNvSpPr txBox="1"/>
          <p:nvPr/>
        </p:nvSpPr>
        <p:spPr>
          <a:xfrm>
            <a:off x="1295400" y="990600"/>
            <a:ext cx="6219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Female Anopheles mosquito bite injects sporozoites into blood stream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AA569FDF-1C43-1425-7A3C-3DCBED111B86}"/>
              </a:ext>
            </a:extLst>
          </p:cNvPr>
          <p:cNvSpPr/>
          <p:nvPr/>
        </p:nvSpPr>
        <p:spPr>
          <a:xfrm>
            <a:off x="4267200" y="1295400"/>
            <a:ext cx="45719" cy="31646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97D4DC-DC9D-F93B-92F2-C142D7BE3C9B}"/>
              </a:ext>
            </a:extLst>
          </p:cNvPr>
          <p:cNvSpPr txBox="1"/>
          <p:nvPr/>
        </p:nvSpPr>
        <p:spPr>
          <a:xfrm>
            <a:off x="1219200" y="1600200"/>
            <a:ext cx="6555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Sporozoites travel to liver, invade hepatocytes and mature into schizonts  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="" xmlns:a16="http://schemas.microsoft.com/office/drawing/2014/main" id="{A196E8FE-8D74-4AB9-23F6-88F31801BBEC}"/>
              </a:ext>
            </a:extLst>
          </p:cNvPr>
          <p:cNvSpPr/>
          <p:nvPr/>
        </p:nvSpPr>
        <p:spPr>
          <a:xfrm>
            <a:off x="2819400" y="1905000"/>
            <a:ext cx="76200" cy="3693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DB12F5-1950-F730-4B42-771264C17865}"/>
              </a:ext>
            </a:extLst>
          </p:cNvPr>
          <p:cNvSpPr txBox="1"/>
          <p:nvPr/>
        </p:nvSpPr>
        <p:spPr>
          <a:xfrm>
            <a:off x="1262839" y="2268357"/>
            <a:ext cx="3417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1400" i="1" dirty="0">
                <a:latin typeface="Century Gothic" pitchFamily="34" charset="0"/>
              </a:rPr>
              <a:t>P.</a:t>
            </a:r>
            <a:r>
              <a:rPr lang="en-GB" sz="1400" i="1" dirty="0">
                <a:latin typeface="Century Gothic" pitchFamily="34" charset="0"/>
              </a:rPr>
              <a:t>V</a:t>
            </a:r>
            <a:r>
              <a:rPr lang="x-none" sz="1400" i="1" dirty="0">
                <a:latin typeface="Century Gothic" pitchFamily="34" charset="0"/>
              </a:rPr>
              <a:t>ivax &amp; ovale</a:t>
            </a:r>
          </a:p>
          <a:p>
            <a:r>
              <a:rPr lang="x-none" sz="1400" i="1" dirty="0">
                <a:latin typeface="Century Gothic" pitchFamily="34" charset="0"/>
              </a:rPr>
              <a:t> </a:t>
            </a:r>
            <a:r>
              <a:rPr lang="x-none" sz="1400" dirty="0">
                <a:latin typeface="Century Gothic" pitchFamily="34" charset="0"/>
              </a:rPr>
              <a:t>enters dormant phase (hypnozoites) 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="" xmlns:a16="http://schemas.microsoft.com/office/drawing/2014/main" id="{24324C16-41FA-D95E-4930-00F6CF4D0D76}"/>
              </a:ext>
            </a:extLst>
          </p:cNvPr>
          <p:cNvSpPr/>
          <p:nvPr/>
        </p:nvSpPr>
        <p:spPr>
          <a:xfrm>
            <a:off x="6019800" y="1905000"/>
            <a:ext cx="76200" cy="101789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4DA513-9AB4-6968-1DEC-46782889D02C}"/>
              </a:ext>
            </a:extLst>
          </p:cNvPr>
          <p:cNvSpPr txBox="1"/>
          <p:nvPr/>
        </p:nvSpPr>
        <p:spPr>
          <a:xfrm>
            <a:off x="4343400" y="2819400"/>
            <a:ext cx="397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Schizonts undergo replication produces </a:t>
            </a:r>
          </a:p>
          <a:p>
            <a:r>
              <a:rPr lang="x-none" sz="1400" dirty="0">
                <a:latin typeface="Century Gothic" pitchFamily="34" charset="0"/>
              </a:rPr>
              <a:t>thousands of merozoites inside hepatocytes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="" xmlns:a16="http://schemas.microsoft.com/office/drawing/2014/main" id="{0F30C3E6-5A54-E8BA-30CD-380EFAE9621C}"/>
              </a:ext>
            </a:extLst>
          </p:cNvPr>
          <p:cNvSpPr/>
          <p:nvPr/>
        </p:nvSpPr>
        <p:spPr>
          <a:xfrm>
            <a:off x="6019800" y="3352800"/>
            <a:ext cx="76200" cy="3693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FF0704-354E-C3A1-69C1-017F911F110C}"/>
              </a:ext>
            </a:extLst>
          </p:cNvPr>
          <p:cNvSpPr txBox="1"/>
          <p:nvPr/>
        </p:nvSpPr>
        <p:spPr>
          <a:xfrm>
            <a:off x="3886200" y="3733800"/>
            <a:ext cx="4517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Merozoites enters into circulation and infects RBCs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="" xmlns:a16="http://schemas.microsoft.com/office/drawing/2014/main" id="{E2760956-994F-EC54-41EC-E862EA7A85B3}"/>
              </a:ext>
            </a:extLst>
          </p:cNvPr>
          <p:cNvSpPr/>
          <p:nvPr/>
        </p:nvSpPr>
        <p:spPr>
          <a:xfrm>
            <a:off x="6019800" y="4038600"/>
            <a:ext cx="76200" cy="3693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E63C7BE-5AEC-35C1-C692-F0BC90EC669B}"/>
              </a:ext>
            </a:extLst>
          </p:cNvPr>
          <p:cNvSpPr txBox="1"/>
          <p:nvPr/>
        </p:nvSpPr>
        <p:spPr>
          <a:xfrm>
            <a:off x="3886200" y="4419600"/>
            <a:ext cx="4445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Infected RBCs rupture, releasing more merozoites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="" xmlns:a16="http://schemas.microsoft.com/office/drawing/2014/main" id="{0BC80891-B737-6922-71E5-912EA11ECFAB}"/>
              </a:ext>
            </a:extLst>
          </p:cNvPr>
          <p:cNvSpPr/>
          <p:nvPr/>
        </p:nvSpPr>
        <p:spPr>
          <a:xfrm>
            <a:off x="6019800" y="4724400"/>
            <a:ext cx="76200" cy="3693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2B903EB-2AFF-EE5C-DF80-2B4EE7B5DB56}"/>
              </a:ext>
            </a:extLst>
          </p:cNvPr>
          <p:cNvSpPr txBox="1"/>
          <p:nvPr/>
        </p:nvSpPr>
        <p:spPr>
          <a:xfrm>
            <a:off x="3429000" y="5029200"/>
            <a:ext cx="538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RBCs destruction leads to Anemia, Jaundice, Splenomegaly</a:t>
            </a:r>
          </a:p>
        </p:txBody>
      </p:sp>
      <p:pic>
        <p:nvPicPr>
          <p:cNvPr id="16" name="Google Shape;56;p13">
            <a:extLst>
              <a:ext uri="{FF2B5EF4-FFF2-40B4-BE49-F238E27FC236}">
                <a16:creationId xmlns="" xmlns:a16="http://schemas.microsoft.com/office/drawing/2014/main" id="{CA487198-7994-B438-6758-C3053113B078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939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18A6D5-503E-2B1E-DA83-09A000F5822C}"/>
              </a:ext>
            </a:extLst>
          </p:cNvPr>
          <p:cNvSpPr txBox="1"/>
          <p:nvPr/>
        </p:nvSpPr>
        <p:spPr>
          <a:xfrm>
            <a:off x="1143000" y="3048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smtClean="0">
                <a:latin typeface="Century Gothic" pitchFamily="34" charset="0"/>
              </a:rPr>
              <a:t>PATHOPHYSIOLOGY OF MALARIA: </a:t>
            </a:r>
            <a:endParaRPr lang="en-US" b="1" dirty="0" smtClean="0">
              <a:latin typeface="Century Gothic" pitchFamily="34" charset="0"/>
            </a:endParaRPr>
          </a:p>
          <a:p>
            <a:pPr algn="ctr"/>
            <a:r>
              <a:rPr lang="x-none" b="1" smtClean="0">
                <a:latin typeface="Century Gothic" pitchFamily="34" charset="0"/>
              </a:rPr>
              <a:t>INFLAMMATORY AND IMMUNE RESPONE:</a:t>
            </a:r>
            <a:r>
              <a:rPr lang="x-none" smtClean="0">
                <a:latin typeface="Century Gothic" pitchFamily="34" charset="0"/>
              </a:rPr>
              <a:t> </a:t>
            </a:r>
          </a:p>
          <a:p>
            <a:pPr algn="ctr"/>
            <a:r>
              <a:rPr lang="x-none" smtClean="0">
                <a:latin typeface="Century Gothic" pitchFamily="34" charset="0"/>
              </a:rPr>
              <a:t> </a:t>
            </a:r>
            <a:endParaRPr lang="x-none" dirty="0"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8EE559-DF83-231D-F106-BA93EDFD470F}"/>
              </a:ext>
            </a:extLst>
          </p:cNvPr>
          <p:cNvSpPr txBox="1"/>
          <p:nvPr/>
        </p:nvSpPr>
        <p:spPr>
          <a:xfrm>
            <a:off x="1447800" y="1600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sz="1400" dirty="0">
              <a:latin typeface="Century Gothic" pitchFamily="34" charset="0"/>
            </a:endParaRPr>
          </a:p>
          <a:p>
            <a:pPr algn="ctr"/>
            <a:r>
              <a:rPr lang="x-none" sz="1400" dirty="0">
                <a:latin typeface="Century Gothic" pitchFamily="34" charset="0"/>
              </a:rPr>
              <a:t>Immune system responds with cytokine release (TNF-</a:t>
            </a:r>
            <a:r>
              <a:rPr lang="el-GR" sz="1400" dirty="0">
                <a:latin typeface="Century Gothic" pitchFamily="34" charset="0"/>
              </a:rPr>
              <a:t>α</a:t>
            </a:r>
            <a:r>
              <a:rPr lang="en-US" sz="1400" dirty="0">
                <a:latin typeface="Century Gothic" pitchFamily="34" charset="0"/>
              </a:rPr>
              <a:t>, IL-1, IL-6</a:t>
            </a:r>
            <a:endParaRPr lang="x-none" sz="1400" dirty="0">
              <a:latin typeface="Century Gothic" pitchFamily="34" charset="0"/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="" xmlns:a16="http://schemas.microsoft.com/office/drawing/2014/main" id="{B3B073D6-0FFC-77BF-B834-3D9D44B83491}"/>
              </a:ext>
            </a:extLst>
          </p:cNvPr>
          <p:cNvSpPr/>
          <p:nvPr/>
        </p:nvSpPr>
        <p:spPr>
          <a:xfrm>
            <a:off x="4267200" y="2209800"/>
            <a:ext cx="121919" cy="3693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650681-F35D-D969-7C36-B7280F5384A5}"/>
              </a:ext>
            </a:extLst>
          </p:cNvPr>
          <p:cNvSpPr txBox="1"/>
          <p:nvPr/>
        </p:nvSpPr>
        <p:spPr>
          <a:xfrm>
            <a:off x="2514600" y="2819400"/>
            <a:ext cx="4084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Fever, chills, rigors and systemic inflammation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="" xmlns:a16="http://schemas.microsoft.com/office/drawing/2014/main" id="{75683D90-8266-70DF-5EB6-8F1A7677BB0F}"/>
              </a:ext>
            </a:extLst>
          </p:cNvPr>
          <p:cNvSpPr/>
          <p:nvPr/>
        </p:nvSpPr>
        <p:spPr>
          <a:xfrm flipH="1">
            <a:off x="4267200" y="3200400"/>
            <a:ext cx="106681" cy="3693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AB26F75-3983-F2F3-760B-9A39612D1C37}"/>
              </a:ext>
            </a:extLst>
          </p:cNvPr>
          <p:cNvSpPr txBox="1"/>
          <p:nvPr/>
        </p:nvSpPr>
        <p:spPr>
          <a:xfrm>
            <a:off x="2133600" y="3733800"/>
            <a:ext cx="4976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Severe cases: Shock, Lactic acidosis, multiorgan failure </a:t>
            </a:r>
          </a:p>
        </p:txBody>
      </p:sp>
      <p:pic>
        <p:nvPicPr>
          <p:cNvPr id="9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56143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F7EFD4-DC97-2BAE-A8D9-C7F355FAD44E}"/>
              </a:ext>
            </a:extLst>
          </p:cNvPr>
          <p:cNvSpPr txBox="1"/>
          <p:nvPr/>
        </p:nvSpPr>
        <p:spPr>
          <a:xfrm>
            <a:off x="1524000" y="1676400"/>
            <a:ext cx="6115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P. </a:t>
            </a:r>
            <a:r>
              <a:rPr lang="x-none" sz="1400" i="1" dirty="0">
                <a:latin typeface="Century Gothic" pitchFamily="34" charset="0"/>
              </a:rPr>
              <a:t>facliparum </a:t>
            </a:r>
            <a:r>
              <a:rPr lang="x-none" sz="1400" dirty="0">
                <a:latin typeface="Century Gothic" pitchFamily="34" charset="0"/>
              </a:rPr>
              <a:t>infected RBCs manifest specific protein on membrane </a:t>
            </a:r>
          </a:p>
          <a:p>
            <a:endParaRPr lang="x-none" sz="1400" dirty="0">
              <a:latin typeface="Century Gothic" pitchFamily="34" charset="0"/>
            </a:endParaRPr>
          </a:p>
        </p:txBody>
      </p:sp>
      <p:sp>
        <p:nvSpPr>
          <p:cNvPr id="3" name="Down Arrow 2">
            <a:extLst>
              <a:ext uri="{FF2B5EF4-FFF2-40B4-BE49-F238E27FC236}">
                <a16:creationId xmlns="" xmlns:a16="http://schemas.microsoft.com/office/drawing/2014/main" id="{C7BD26ED-D53A-495A-790A-91E5EDD5C521}"/>
              </a:ext>
            </a:extLst>
          </p:cNvPr>
          <p:cNvSpPr/>
          <p:nvPr/>
        </p:nvSpPr>
        <p:spPr>
          <a:xfrm flipH="1">
            <a:off x="4419600" y="2057400"/>
            <a:ext cx="106681" cy="3693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FDF39F-7389-2A60-E824-CD8D50B00EF4}"/>
              </a:ext>
            </a:extLst>
          </p:cNvPr>
          <p:cNvSpPr txBox="1"/>
          <p:nvPr/>
        </p:nvSpPr>
        <p:spPr>
          <a:xfrm>
            <a:off x="1219200" y="2667000"/>
            <a:ext cx="7143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1400" dirty="0">
                <a:latin typeface="Century Gothic" pitchFamily="34" charset="0"/>
              </a:rPr>
              <a:t>This protein binds to endothelial receptors causing sequestration of infected RBC</a:t>
            </a:r>
          </a:p>
          <a:p>
            <a:pPr algn="ctr"/>
            <a:r>
              <a:rPr lang="x-none" sz="1400" dirty="0">
                <a:latin typeface="Century Gothic" pitchFamily="34" charset="0"/>
              </a:rPr>
              <a:t>Into small blood vessles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="" xmlns:a16="http://schemas.microsoft.com/office/drawing/2014/main" id="{8AF83A5B-D62B-8F8F-0BD1-2EE5F5EBAC74}"/>
              </a:ext>
            </a:extLst>
          </p:cNvPr>
          <p:cNvSpPr/>
          <p:nvPr/>
        </p:nvSpPr>
        <p:spPr>
          <a:xfrm flipH="1">
            <a:off x="4419600" y="3352800"/>
            <a:ext cx="106681" cy="36933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7673B9-1E58-ECB2-9176-A71F5DA77C75}"/>
              </a:ext>
            </a:extLst>
          </p:cNvPr>
          <p:cNvSpPr txBox="1"/>
          <p:nvPr/>
        </p:nvSpPr>
        <p:spPr>
          <a:xfrm>
            <a:off x="1905000" y="3810000"/>
            <a:ext cx="5832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Microvascular obstruction &amp; cerebral malaria, organ dysfunction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00A9651-C366-7272-846B-47C91B9AE4BA}"/>
              </a:ext>
            </a:extLst>
          </p:cNvPr>
          <p:cNvSpPr txBox="1"/>
          <p:nvPr/>
        </p:nvSpPr>
        <p:spPr>
          <a:xfrm>
            <a:off x="2438400" y="381000"/>
            <a:ext cx="475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smtClean="0">
                <a:latin typeface="Century Gothic" pitchFamily="34" charset="0"/>
              </a:rPr>
              <a:t>P. </a:t>
            </a:r>
            <a:r>
              <a:rPr lang="en-GB" b="1" i="1" dirty="0" smtClean="0">
                <a:latin typeface="Century Gothic" pitchFamily="34" charset="0"/>
              </a:rPr>
              <a:t>F</a:t>
            </a:r>
            <a:r>
              <a:rPr lang="x-none" b="1" i="1" smtClean="0">
                <a:latin typeface="Century Gothic" pitchFamily="34" charset="0"/>
              </a:rPr>
              <a:t>ALCIFARUM </a:t>
            </a:r>
            <a:r>
              <a:rPr lang="x-none" b="1" smtClean="0">
                <a:latin typeface="Century Gothic" pitchFamily="34" charset="0"/>
              </a:rPr>
              <a:t>CAUSES SEVERE MALARIA </a:t>
            </a:r>
            <a:endParaRPr lang="x-none" b="1" dirty="0">
              <a:latin typeface="Century Gothic" pitchFamily="34" charset="0"/>
            </a:endParaRPr>
          </a:p>
        </p:txBody>
      </p:sp>
      <p:pic>
        <p:nvPicPr>
          <p:cNvPr id="9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193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SYMPTOMS OF MALARIA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219200"/>
            <a:ext cx="6044625" cy="43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5803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DIAGNOSIS OF MALARIA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6294" y="1252537"/>
            <a:ext cx="8382000" cy="4873625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Medical History</a:t>
            </a:r>
          </a:p>
          <a:p>
            <a:pPr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Physical Examination</a:t>
            </a:r>
          </a:p>
          <a:p>
            <a:pPr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Laboratory Diagnosis</a:t>
            </a:r>
          </a:p>
          <a:p>
            <a:pPr marL="0" indent="0">
              <a:buClrTx/>
              <a:buNone/>
            </a:pP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6055312"/>
              </p:ext>
            </p:extLst>
          </p:nvPr>
        </p:nvGraphicFramePr>
        <p:xfrm>
          <a:off x="609600" y="2590800"/>
          <a:ext cx="8044307" cy="2514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4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1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83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02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Microscopy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Immunological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Molecular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23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Films of blood (Thick &amp; Thin blood smear)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Antibody based techniques</a:t>
                      </a:r>
                    </a:p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(</a:t>
                      </a:r>
                      <a:r>
                        <a:rPr lang="en-US" sz="1400" baseline="0" dirty="0">
                          <a:latin typeface="Century Gothic" pitchFamily="34" charset="0"/>
                        </a:rPr>
                        <a:t>serological test)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1400" baseline="0" dirty="0">
                          <a:latin typeface="Century Gothic" pitchFamily="34" charset="0"/>
                        </a:rPr>
                        <a:t>ELISA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1400" baseline="0" dirty="0">
                          <a:latin typeface="Century Gothic" pitchFamily="34" charset="0"/>
                        </a:rPr>
                        <a:t>Indirect Fluorescent antibody test (IFAT)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Polymerase chain reaction (PCR)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Quantitative</a:t>
                      </a:r>
                      <a:r>
                        <a:rPr lang="en-US" sz="1400" baseline="0" dirty="0">
                          <a:latin typeface="Century Gothic" pitchFamily="34" charset="0"/>
                        </a:rPr>
                        <a:t> Buffy coat (QBC) Test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Antigen based techniques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Century Gothic" pitchFamily="34" charset="0"/>
                        </a:rPr>
                        <a:t>Rapid</a:t>
                      </a:r>
                      <a:r>
                        <a:rPr lang="en-US" sz="1400" baseline="0" dirty="0">
                          <a:latin typeface="Century Gothic" pitchFamily="34" charset="0"/>
                        </a:rPr>
                        <a:t> diagnostic tests (RDTs)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5154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D6D328B-CE3D-C30E-6CBA-765832B7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448E97-1716-4EF3-326D-AC0DC700B5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pPr algn="r">
              <a:buClrTx/>
            </a:pPr>
            <a:r>
              <a:rPr lang="en-US" sz="40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                                         </a:t>
            </a:r>
            <a:r>
              <a:rPr lang="en-US" sz="1400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Contt…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29C493-9E07-D8ED-1369-D35471AF2E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3913" y="1143001"/>
            <a:ext cx="7483287" cy="4572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ClrTx/>
              <a:buNone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Uncomplicated Malaria: </a:t>
            </a:r>
          </a:p>
          <a:p>
            <a:pPr marL="0" indent="0" algn="just">
              <a:lnSpc>
                <a:spcPct val="100000"/>
              </a:lnSpc>
              <a:buClrTx/>
              <a:buNone/>
            </a:pPr>
            <a:r>
              <a:rPr lang="en-US" sz="14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1400" i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falciparum: </a:t>
            </a:r>
          </a:p>
          <a:p>
            <a:pPr lvl="1" algn="just">
              <a:lnSpc>
                <a:spcPct val="100000"/>
              </a:lnSpc>
              <a:buClrTx/>
            </a:pPr>
            <a:r>
              <a:rPr lang="en-US" sz="1400" i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Artemisinin based therapy (ACTs) is first line</a:t>
            </a:r>
          </a:p>
          <a:p>
            <a:pPr lvl="3" algn="just">
              <a:lnSpc>
                <a:spcPct val="100000"/>
              </a:lnSpc>
              <a:buClrTx/>
            </a:pPr>
            <a:r>
              <a:rPr lang="en-US" i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Artemether-lumefantrine</a:t>
            </a:r>
          </a:p>
          <a:p>
            <a:pPr lvl="3" algn="just">
              <a:lnSpc>
                <a:spcPct val="100000"/>
              </a:lnSpc>
              <a:buClrTx/>
            </a:pPr>
            <a:r>
              <a:rPr lang="en-US" i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Artesunate-amodiaquine</a:t>
            </a:r>
          </a:p>
          <a:p>
            <a:pPr lvl="3" algn="just">
              <a:lnSpc>
                <a:spcPct val="100000"/>
              </a:lnSpc>
              <a:buClrTx/>
            </a:pPr>
            <a:r>
              <a:rPr lang="en-US" i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Artesunate-mefloquine</a:t>
            </a:r>
          </a:p>
          <a:p>
            <a:pPr lvl="1" algn="just">
              <a:lnSpc>
                <a:spcPct val="100000"/>
              </a:lnSpc>
              <a:buClrTx/>
            </a:pPr>
            <a:r>
              <a:rPr lang="en-US" sz="1400" i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Chloroquine if sensitive</a:t>
            </a:r>
          </a:p>
          <a:p>
            <a:pPr lvl="2" algn="just">
              <a:lnSpc>
                <a:spcPct val="100000"/>
              </a:lnSpc>
              <a:buClrTx/>
            </a:pPr>
            <a:endParaRPr lang="en-US" sz="1400" i="1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00000"/>
              </a:lnSpc>
              <a:buClrTx/>
              <a:buNone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1400" i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. vivax &amp; Plasmodium Ovale:</a:t>
            </a:r>
          </a:p>
          <a:p>
            <a:pPr lvl="1" algn="just">
              <a:lnSpc>
                <a:spcPct val="10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ACT + primaquine</a:t>
            </a:r>
          </a:p>
          <a:p>
            <a:pPr lvl="1" algn="just">
              <a:lnSpc>
                <a:spcPct val="10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Chloroquine (if sensitive) + Primaquine</a:t>
            </a:r>
          </a:p>
          <a:p>
            <a:pPr lvl="1" algn="just">
              <a:lnSpc>
                <a:spcPct val="100000"/>
              </a:lnSpc>
              <a:buClrTx/>
            </a:pP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lnSpc>
                <a:spcPct val="100000"/>
              </a:lnSpc>
              <a:buClrTx/>
              <a:buNone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P. </a:t>
            </a:r>
            <a:r>
              <a:rPr lang="en-US" sz="1400" i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Malariae and knowlesi: </a:t>
            </a:r>
          </a:p>
          <a:p>
            <a:pPr lvl="1" algn="just">
              <a:lnSpc>
                <a:spcPct val="100000"/>
              </a:lnSpc>
              <a:buClrTx/>
            </a:pPr>
            <a:r>
              <a:rPr lang="en-US" sz="1400" i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Chloroquine or ACTs</a:t>
            </a:r>
          </a:p>
          <a:p>
            <a:pPr algn="just">
              <a:lnSpc>
                <a:spcPct val="100000"/>
              </a:lnSpc>
              <a:buClrTx/>
            </a:pPr>
            <a:endParaRPr lang="en-US" sz="1800" i="1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1D105D3B-E599-0FD4-7688-54C1C6B168E0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8335F303-DCE6-DAF4-84C7-DF0865544A75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295F30CB-3A62-86F3-D816-2DBCA0E6C5C7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TREATMENT OF MALARIA</a:t>
            </a:r>
          </a:p>
        </p:txBody>
      </p:sp>
    </p:spTree>
    <p:extLst>
      <p:ext uri="{BB962C8B-B14F-4D97-AF65-F5344CB8AC3E}">
        <p14:creationId xmlns="" xmlns:p14="http://schemas.microsoft.com/office/powerpoint/2010/main" val="415767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838200" y="304801"/>
            <a:ext cx="7391400" cy="762000"/>
          </a:xfrm>
          <a:prstGeom prst="rect">
            <a:avLst/>
          </a:prstGeom>
        </p:spPr>
        <p:txBody>
          <a:bodyPr vert="horz" lIns="76200" tIns="38100" rIns="76200" bIns="38100" rtlCol="0" anchor="ctr">
            <a:normAutofit fontScale="97500"/>
          </a:bodyPr>
          <a:lstStyle/>
          <a:p>
            <a:pPr marL="10583" marR="4233" lvl="0" indent="0" algn="ctr" defTabSz="7619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University Motto, Vision, Values &amp; Goals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object 7"/>
          <p:cNvSpPr txBox="1"/>
          <p:nvPr/>
        </p:nvSpPr>
        <p:spPr>
          <a:xfrm>
            <a:off x="457200" y="1447800"/>
            <a:ext cx="5257800" cy="3826281"/>
          </a:xfrm>
          <a:prstGeom prst="rect">
            <a:avLst/>
          </a:prstGeom>
        </p:spPr>
        <p:txBody>
          <a:bodyPr vert="horz" lIns="76200" tIns="38100" rIns="76200" bIns="38100" rtlCol="0" anchor="t">
            <a:noAutofit/>
          </a:bodyPr>
          <a:lstStyle/>
          <a:p>
            <a:pPr marL="10583" indent="-190492" algn="just" defTabSz="761970">
              <a:lnSpc>
                <a:spcPct val="110000"/>
              </a:lnSpc>
              <a:spcBef>
                <a:spcPts val="83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Mission Statement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 defTabSz="761970">
              <a:lnSpc>
                <a:spcPct val="110000"/>
              </a:lnSpc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To impart evidence-based research-oriented health professional education</a:t>
            </a:r>
          </a:p>
          <a:p>
            <a:pPr algn="just" defTabSz="761970">
              <a:lnSpc>
                <a:spcPct val="110000"/>
              </a:lnSpc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Best possible patient care</a:t>
            </a:r>
          </a:p>
          <a:p>
            <a:pPr marR="328070" algn="just" defTabSz="761970">
              <a:lnSpc>
                <a:spcPct val="110000"/>
              </a:lnSpc>
              <a:spcBef>
                <a:spcPts val="150"/>
              </a:spcBef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Mutual respect, ethical practice of healthcare and social accountability.</a:t>
            </a:r>
          </a:p>
          <a:p>
            <a:pPr marL="10583" indent="-190492" algn="just" defTabSz="761970">
              <a:lnSpc>
                <a:spcPct val="110000"/>
              </a:lnSpc>
              <a:spcBef>
                <a:spcPts val="842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Vision and Values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just" defTabSz="761970">
              <a:lnSpc>
                <a:spcPct val="110000"/>
              </a:lnSpc>
              <a:spcBef>
                <a:spcPts val="525"/>
              </a:spcBef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Highly recognized and accredited </a:t>
            </a:r>
            <a:r>
              <a:rPr lang="en-US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centre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of excellence in medical education, using evidence-based training techniques for development of highly competent health professionals, who are lifelong experiential learner and are socially accountable.</a:t>
            </a:r>
          </a:p>
          <a:p>
            <a:pPr marL="10583" indent="-190492" algn="just" defTabSz="761970">
              <a:lnSpc>
                <a:spcPct val="110000"/>
              </a:lnSpc>
              <a:spcBef>
                <a:spcPts val="1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Goals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R="4233" algn="just" defTabSz="761970">
              <a:lnSpc>
                <a:spcPct val="110000"/>
              </a:lnSpc>
              <a:spcBef>
                <a:spcPts val="317"/>
              </a:spcBef>
              <a:buClr>
                <a:srgbClr val="B71E42"/>
              </a:buClr>
              <a:buSzPct val="100000"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The Undergraduate Integrated Learning Program is geared to provide you with quality medical education in an environment designed.</a:t>
            </a:r>
          </a:p>
        </p:txBody>
      </p:sp>
      <p:pic>
        <p:nvPicPr>
          <p:cNvPr id="4" name="object 8" descr="A close-up of a gear&#10;&#10;AI-generated content may be incorrect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676400"/>
            <a:ext cx="2939034" cy="3134551"/>
          </a:xfrm>
          <a:prstGeom prst="rect">
            <a:avLst/>
          </a:prstGeom>
        </p:spPr>
      </p:pic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D1FAFD6-88E5-E46A-97D0-BE40DA4AE92F}"/>
              </a:ext>
            </a:extLst>
          </p:cNvPr>
          <p:cNvSpPr txBox="1"/>
          <p:nvPr/>
        </p:nvSpPr>
        <p:spPr>
          <a:xfrm>
            <a:off x="3733800" y="381000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smtClean="0">
                <a:latin typeface="Century Gothic" pitchFamily="34" charset="0"/>
              </a:rPr>
              <a:t>PRIMAQUINE 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B9D61DB-ACFD-5343-C351-FDB407D0E014}"/>
              </a:ext>
            </a:extLst>
          </p:cNvPr>
          <p:cNvSpPr txBox="1"/>
          <p:nvPr/>
        </p:nvSpPr>
        <p:spPr>
          <a:xfrm>
            <a:off x="457200" y="1219200"/>
            <a:ext cx="838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1400" dirty="0">
                <a:latin typeface="Century Gothic" pitchFamily="34" charset="0"/>
              </a:rPr>
              <a:t>Treatment of P. </a:t>
            </a:r>
            <a:r>
              <a:rPr lang="x-none" sz="1400" i="1" dirty="0">
                <a:latin typeface="Century Gothic" pitchFamily="34" charset="0"/>
              </a:rPr>
              <a:t>Vivax &amp; ovale </a:t>
            </a:r>
            <a:r>
              <a:rPr lang="x-none" sz="1400" dirty="0">
                <a:latin typeface="Century Gothic" pitchFamily="34" charset="0"/>
              </a:rPr>
              <a:t>with out primaquine is like locking te door </a:t>
            </a:r>
            <a:r>
              <a:rPr lang="x-none" sz="1400">
                <a:latin typeface="Century Gothic" pitchFamily="34" charset="0"/>
              </a:rPr>
              <a:t>but </a:t>
            </a:r>
            <a:r>
              <a:rPr lang="en-US" sz="1400" dirty="0" smtClean="0">
                <a:latin typeface="Century Gothic" pitchFamily="34" charset="0"/>
              </a:rPr>
              <a:t>leaving the window open  </a:t>
            </a:r>
            <a:endParaRPr lang="x-none" sz="1400" dirty="0">
              <a:latin typeface="Century Gothic" pitchFamily="34" charset="0"/>
            </a:endParaRPr>
          </a:p>
          <a:p>
            <a:endParaRPr lang="x-none" sz="1400" dirty="0">
              <a:latin typeface="Century Gothic" pitchFamily="34" charset="0"/>
            </a:endParaRPr>
          </a:p>
          <a:p>
            <a:r>
              <a:rPr lang="x-none" sz="1400" dirty="0">
                <a:latin typeface="Century Gothic" pitchFamily="34" charset="0"/>
              </a:rPr>
              <a:t>P. </a:t>
            </a:r>
            <a:r>
              <a:rPr lang="en-GB" sz="1400" dirty="0">
                <a:latin typeface="Century Gothic" pitchFamily="34" charset="0"/>
              </a:rPr>
              <a:t>V</a:t>
            </a:r>
            <a:r>
              <a:rPr lang="x-none" sz="1400" dirty="0">
                <a:latin typeface="Century Gothic" pitchFamily="34" charset="0"/>
              </a:rPr>
              <a:t>ivax and ovale forms hypnozoites, which remains dormant in liver for months to years</a:t>
            </a:r>
          </a:p>
          <a:p>
            <a:endParaRPr lang="x-none" sz="1400" dirty="0">
              <a:latin typeface="Century Gothic" pitchFamily="34" charset="0"/>
            </a:endParaRPr>
          </a:p>
          <a:p>
            <a:r>
              <a:rPr lang="x-none" sz="1400" dirty="0">
                <a:latin typeface="Century Gothic" pitchFamily="34" charset="0"/>
              </a:rPr>
              <a:t>Primaquine kills hypnozoites:  15 mg Once a day for 14 days</a:t>
            </a:r>
          </a:p>
          <a:p>
            <a:endParaRPr lang="x-none" sz="1400" dirty="0">
              <a:latin typeface="Century Gothic" pitchFamily="34" charset="0"/>
            </a:endParaRPr>
          </a:p>
          <a:p>
            <a:r>
              <a:rPr lang="x-none" sz="1400" dirty="0">
                <a:latin typeface="Century Gothic" pitchFamily="34" charset="0"/>
              </a:rPr>
              <a:t>Newer drug:  Tafenoquine: 300 mg single dose </a:t>
            </a:r>
          </a:p>
          <a:p>
            <a:r>
              <a:rPr lang="x-none" sz="1400" dirty="0">
                <a:latin typeface="Century Gothic" pitchFamily="34" charset="0"/>
              </a:rPr>
              <a:t> </a:t>
            </a:r>
          </a:p>
          <a:p>
            <a:endParaRPr lang="x-none" sz="1400" dirty="0">
              <a:latin typeface="Century Gothic" pitchFamily="34" charset="0"/>
            </a:endParaRPr>
          </a:p>
          <a:p>
            <a:r>
              <a:rPr lang="x-none" sz="1400" dirty="0">
                <a:latin typeface="Century Gothic" pitchFamily="34" charset="0"/>
              </a:rPr>
              <a:t>Unchecked G6PD + primaquine may be recipe for severe hemolysis </a:t>
            </a:r>
          </a:p>
          <a:p>
            <a:pPr algn="ctr"/>
            <a:endParaRPr lang="en-US" sz="1400" dirty="0" smtClean="0">
              <a:latin typeface="Century Gothic" pitchFamily="34" charset="0"/>
            </a:endParaRPr>
          </a:p>
          <a:p>
            <a:pPr algn="ctr"/>
            <a:r>
              <a:rPr lang="x-none" sz="1400" smtClean="0">
                <a:solidFill>
                  <a:srgbClr val="C00000"/>
                </a:solidFill>
                <a:latin typeface="Century Gothic" pitchFamily="34" charset="0"/>
              </a:rPr>
              <a:t>Always </a:t>
            </a:r>
            <a:r>
              <a:rPr lang="x-none" sz="1400" dirty="0">
                <a:solidFill>
                  <a:srgbClr val="C00000"/>
                </a:solidFill>
                <a:latin typeface="Century Gothic" pitchFamily="34" charset="0"/>
              </a:rPr>
              <a:t>check G6PD levels before prescribing primaquine or tafenoquine</a:t>
            </a:r>
          </a:p>
          <a:p>
            <a:endParaRPr lang="x-none" sz="1400" dirty="0">
              <a:latin typeface="Century Gothic" pitchFamily="34" charset="0"/>
            </a:endParaRPr>
          </a:p>
          <a:p>
            <a:r>
              <a:rPr lang="x-none" sz="1400" dirty="0">
                <a:latin typeface="Century Gothic" pitchFamily="34" charset="0"/>
              </a:rPr>
              <a:t>G6PD deficient can not handle oxidative stress caused by primaquine</a:t>
            </a:r>
          </a:p>
        </p:txBody>
      </p:sp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1D105D3B-E599-0FD4-7688-54C1C6B168E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58693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AFCFA7-9383-DE79-CEED-14AD74CF8498}"/>
              </a:ext>
            </a:extLst>
          </p:cNvPr>
          <p:cNvSpPr txBox="1"/>
          <p:nvPr/>
        </p:nvSpPr>
        <p:spPr>
          <a:xfrm>
            <a:off x="3581400" y="381000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smtClean="0">
                <a:latin typeface="Century Gothic" pitchFamily="34" charset="0"/>
              </a:rPr>
              <a:t>SEVERE MALARIA 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B78137-3665-1FD4-8161-0FDA837D8066}"/>
              </a:ext>
            </a:extLst>
          </p:cNvPr>
          <p:cNvSpPr txBox="1"/>
          <p:nvPr/>
        </p:nvSpPr>
        <p:spPr>
          <a:xfrm>
            <a:off x="609600" y="12954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1400" b="1" dirty="0">
                <a:latin typeface="Century Gothic" pitchFamily="34" charset="0"/>
              </a:rPr>
              <a:t>Definition: </a:t>
            </a:r>
            <a:r>
              <a:rPr lang="x-none" sz="1400" dirty="0">
                <a:latin typeface="Century Gothic" pitchFamily="34" charset="0"/>
              </a:rPr>
              <a:t>Acute malaria with major signs of organ dysfunction and/or high level of parasitemia</a:t>
            </a:r>
          </a:p>
          <a:p>
            <a:endParaRPr lang="x-none" sz="1400" dirty="0">
              <a:latin typeface="Century Gothic" pitchFamily="34" charset="0"/>
            </a:endParaRPr>
          </a:p>
          <a:p>
            <a:pPr algn="ctr"/>
            <a:r>
              <a:rPr lang="x-none" sz="1400" b="1" dirty="0">
                <a:latin typeface="Century Gothic" pitchFamily="34" charset="0"/>
              </a:rPr>
              <a:t>Manifestations:</a:t>
            </a:r>
          </a:p>
          <a:p>
            <a:endParaRPr lang="x-none" sz="1400" dirty="0">
              <a:latin typeface="Century Gothic" pitchFamily="34" charset="0"/>
            </a:endParaRPr>
          </a:p>
          <a:p>
            <a:r>
              <a:rPr lang="x-none" sz="1400" b="1" dirty="0">
                <a:latin typeface="Century Gothic" pitchFamily="34" charset="0"/>
              </a:rPr>
              <a:t>Impaired Consciousness: </a:t>
            </a:r>
            <a:r>
              <a:rPr lang="x-none" sz="1400" dirty="0">
                <a:latin typeface="Century Gothic" pitchFamily="34" charset="0"/>
              </a:rPr>
              <a:t>GCS &lt; 11 in adults or Blantyre score &lt; 3 in cildren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r>
              <a:rPr lang="x-none" sz="1400" b="1" dirty="0">
                <a:latin typeface="Century Gothic" pitchFamily="34" charset="0"/>
              </a:rPr>
              <a:t>Prostration: </a:t>
            </a:r>
            <a:r>
              <a:rPr lang="x-none" sz="1400" dirty="0">
                <a:latin typeface="Century Gothic" pitchFamily="34" charset="0"/>
              </a:rPr>
              <a:t>Severe generalized weakness (unable to sit, stand or walk with out support)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r>
              <a:rPr lang="x-none" sz="1400" b="1" dirty="0">
                <a:latin typeface="Century Gothic" pitchFamily="34" charset="0"/>
              </a:rPr>
              <a:t>Shock: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Systolic blood pressure &lt; 80 mmHg in adults with evidence of poor perfusion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Systolic blood pressure &lt; 70 mmHg in children with evidence of poor perfusion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r>
              <a:rPr lang="x-none" sz="1400" b="1" dirty="0">
                <a:latin typeface="Century Gothic" pitchFamily="34" charset="0"/>
              </a:rPr>
              <a:t>Significant bleeding</a:t>
            </a:r>
          </a:p>
          <a:p>
            <a:endParaRPr lang="x-none" sz="1400" dirty="0">
              <a:latin typeface="Century Gothic" pitchFamily="34" charset="0"/>
            </a:endParaRPr>
          </a:p>
          <a:p>
            <a:r>
              <a:rPr lang="x-none" sz="1400" b="1" dirty="0">
                <a:latin typeface="Century Gothic" pitchFamily="34" charset="0"/>
              </a:rPr>
              <a:t>Pulmonary edema </a:t>
            </a:r>
          </a:p>
        </p:txBody>
      </p:sp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1D105D3B-E599-0FD4-7688-54C1C6B168E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16957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4A1801-41EB-BC19-07BB-565BE65A8878}"/>
              </a:ext>
            </a:extLst>
          </p:cNvPr>
          <p:cNvSpPr txBox="1"/>
          <p:nvPr/>
        </p:nvSpPr>
        <p:spPr>
          <a:xfrm>
            <a:off x="3733800" y="304800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smtClean="0">
                <a:latin typeface="Century Gothic" pitchFamily="34" charset="0"/>
              </a:rPr>
              <a:t>SEVERE MALARIA 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00B4587-5D19-45CF-67C2-76E3BD4AE124}"/>
              </a:ext>
            </a:extLst>
          </p:cNvPr>
          <p:cNvSpPr txBox="1"/>
          <p:nvPr/>
        </p:nvSpPr>
        <p:spPr>
          <a:xfrm>
            <a:off x="762000" y="1295400"/>
            <a:ext cx="733499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b="1" dirty="0"/>
          </a:p>
          <a:p>
            <a:r>
              <a:rPr lang="x-none" sz="1400" b="1" dirty="0">
                <a:latin typeface="Century Gothic" pitchFamily="34" charset="0"/>
              </a:rPr>
              <a:t>Severe anemia:   </a:t>
            </a:r>
            <a:r>
              <a:rPr lang="x-none" sz="1400" dirty="0">
                <a:latin typeface="Century Gothic" pitchFamily="34" charset="0"/>
              </a:rPr>
              <a:t>Hb &lt; 7 g/dl. </a:t>
            </a:r>
            <a:r>
              <a:rPr lang="en-GB" sz="1400" dirty="0">
                <a:latin typeface="Century Gothic" pitchFamily="34" charset="0"/>
              </a:rPr>
              <a:t>O</a:t>
            </a:r>
            <a:r>
              <a:rPr lang="x-none" sz="1400" dirty="0">
                <a:latin typeface="Century Gothic" pitchFamily="34" charset="0"/>
              </a:rPr>
              <a:t>r hematocrit  &lt; 20%</a:t>
            </a:r>
          </a:p>
          <a:p>
            <a:endParaRPr lang="x-none" sz="1400" dirty="0">
              <a:latin typeface="Century Gothic" pitchFamily="34" charset="0"/>
            </a:endParaRPr>
          </a:p>
          <a:p>
            <a:r>
              <a:rPr lang="x-none" sz="1400" b="1" dirty="0">
                <a:latin typeface="Century Gothic" pitchFamily="34" charset="0"/>
              </a:rPr>
              <a:t>Jaundice: </a:t>
            </a:r>
            <a:r>
              <a:rPr lang="x-none" sz="1400" dirty="0">
                <a:latin typeface="Century Gothic" pitchFamily="34" charset="0"/>
              </a:rPr>
              <a:t>Serum bilirubin &gt; 3 mg/dl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r>
              <a:rPr lang="x-none" sz="1400" b="1" dirty="0">
                <a:latin typeface="Century Gothic" pitchFamily="34" charset="0"/>
              </a:rPr>
              <a:t>Renal Impairment:  </a:t>
            </a:r>
            <a:r>
              <a:rPr lang="x-none" sz="1400" dirty="0">
                <a:latin typeface="Century Gothic" pitchFamily="34" charset="0"/>
              </a:rPr>
              <a:t>Creatinine &gt; 3 mg/dl or blood urea &gt; 20 mmol/l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r>
              <a:rPr lang="x-none" sz="1400" b="1" dirty="0">
                <a:latin typeface="Century Gothic" pitchFamily="34" charset="0"/>
              </a:rPr>
              <a:t>Hyperparacitemia:  </a:t>
            </a:r>
            <a:r>
              <a:rPr lang="x-none" sz="1400" dirty="0">
                <a:latin typeface="Century Gothic" pitchFamily="34" charset="0"/>
              </a:rPr>
              <a:t>Paracitemia &gt;10%</a:t>
            </a:r>
          </a:p>
          <a:p>
            <a:endParaRPr lang="en-GB" sz="1400" dirty="0">
              <a:latin typeface="Century Gothic" pitchFamily="34" charset="0"/>
            </a:endParaRPr>
          </a:p>
          <a:p>
            <a:r>
              <a:rPr lang="en-GB" sz="1400" b="1" dirty="0">
                <a:latin typeface="Century Gothic" pitchFamily="34" charset="0"/>
              </a:rPr>
              <a:t>Acidosis:  </a:t>
            </a:r>
            <a:r>
              <a:rPr lang="en-GB" sz="1400" dirty="0">
                <a:latin typeface="Century Gothic" pitchFamily="34" charset="0"/>
              </a:rPr>
              <a:t>Plasma HCO3 &lt; 15 or plasma lactate &gt; 5 </a:t>
            </a:r>
          </a:p>
          <a:p>
            <a:endParaRPr lang="en-GB" sz="1400" dirty="0">
              <a:latin typeface="Century Gothic" pitchFamily="34" charset="0"/>
            </a:endParaRPr>
          </a:p>
          <a:p>
            <a:r>
              <a:rPr lang="en-GB" sz="1400" b="1" dirty="0">
                <a:latin typeface="Century Gothic" pitchFamily="34" charset="0"/>
              </a:rPr>
              <a:t>Hypoglycaemia:  </a:t>
            </a:r>
            <a:endParaRPr lang="en-GB" sz="1400" b="1" dirty="0" smtClean="0">
              <a:latin typeface="Century Gothic" pitchFamily="34" charset="0"/>
            </a:endParaRPr>
          </a:p>
          <a:p>
            <a:endParaRPr lang="en-GB" sz="1400" dirty="0">
              <a:latin typeface="Century Gothic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itchFamily="34" charset="0"/>
              </a:rPr>
              <a:t>Plasma glucose &lt; 40 mg/dl in adults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entury Gothic" pitchFamily="34" charset="0"/>
              </a:rPr>
              <a:t>Plasma glucose &lt; 54 mg/dl in &lt; 5 years old child</a:t>
            </a:r>
          </a:p>
          <a:p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x-non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x-none" dirty="0"/>
          </a:p>
        </p:txBody>
      </p:sp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1D105D3B-E599-0FD4-7688-54C1C6B168E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17449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76E017-D9FF-571A-5FC6-FFE953C0A1F4}"/>
              </a:ext>
            </a:extLst>
          </p:cNvPr>
          <p:cNvSpPr txBox="1"/>
          <p:nvPr/>
        </p:nvSpPr>
        <p:spPr>
          <a:xfrm>
            <a:off x="2674033" y="304800"/>
            <a:ext cx="3961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000" b="1" smtClean="0">
                <a:latin typeface="Century Gothic" pitchFamily="34" charset="0"/>
              </a:rPr>
              <a:t>TREATMENT OF SEVERE MALRIA 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8ECD2E-8EF4-4E5E-1467-B8E0C5410956}"/>
              </a:ext>
            </a:extLst>
          </p:cNvPr>
          <p:cNvSpPr txBox="1"/>
          <p:nvPr/>
        </p:nvSpPr>
        <p:spPr>
          <a:xfrm>
            <a:off x="685800" y="1219200"/>
            <a:ext cx="7289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>
                <a:latin typeface="Century Gothic" pitchFamily="34" charset="0"/>
              </a:rPr>
              <a:t>IV artesunate: 2.4 mg/kg IV at 0, 12, 24 hours hen daily </a:t>
            </a:r>
          </a:p>
          <a:p>
            <a:endParaRPr lang="x-none" sz="1400" dirty="0">
              <a:latin typeface="Century Gothic" pitchFamily="34" charset="0"/>
            </a:endParaRPr>
          </a:p>
          <a:p>
            <a:pPr algn="ctr"/>
            <a:r>
              <a:rPr lang="x-none" sz="1400" dirty="0">
                <a:latin typeface="Century Gothic" pitchFamily="34" charset="0"/>
              </a:rPr>
              <a:t>Alternate </a:t>
            </a:r>
          </a:p>
          <a:p>
            <a:pPr algn="ctr"/>
            <a:endParaRPr lang="x-none" sz="1400" dirty="0">
              <a:latin typeface="Century Gothic" pitchFamily="34" charset="0"/>
            </a:endParaRPr>
          </a:p>
          <a:p>
            <a:r>
              <a:rPr lang="x-none" sz="1400" dirty="0">
                <a:latin typeface="Century Gothic" pitchFamily="34" charset="0"/>
              </a:rPr>
              <a:t>IV quinine (If artesunate not available)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Loading dose:  20mg/kg IV over 4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1400" dirty="0">
                <a:latin typeface="Century Gothic" pitchFamily="34" charset="0"/>
              </a:rPr>
              <a:t>Maintenance: 10 mg/kg IV every 8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x-none" sz="1400" dirty="0">
              <a:latin typeface="Century Gothic" pitchFamily="34" charset="0"/>
            </a:endParaRPr>
          </a:p>
          <a:p>
            <a:r>
              <a:rPr lang="x-none" sz="1400" dirty="0">
                <a:latin typeface="Century Gothic" pitchFamily="34" charset="0"/>
              </a:rPr>
              <a:t>Switch to oral therapy after 48 hours or when patient improves </a:t>
            </a:r>
          </a:p>
          <a:p>
            <a:endParaRPr lang="x-none" sz="1400" dirty="0">
              <a:latin typeface="Century Gothic" pitchFamily="34" charset="0"/>
            </a:endParaRPr>
          </a:p>
        </p:txBody>
      </p:sp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1D105D3B-E599-0FD4-7688-54C1C6B168E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70657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COMPLICATIONS OF MALARIA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293094338"/>
              </p:ext>
            </p:extLst>
          </p:nvPr>
        </p:nvGraphicFramePr>
        <p:xfrm>
          <a:off x="533400" y="1219200"/>
          <a:ext cx="7963190" cy="41052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52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79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790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Species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82973" marR="829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itchFamily="34" charset="0"/>
                        </a:rPr>
                        <a:t>Major  Complications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82973" marR="8297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5495">
                <a:tc>
                  <a:txBody>
                    <a:bodyPr/>
                    <a:lstStyle/>
                    <a:p>
                      <a:pPr lvl="2" algn="l"/>
                      <a:r>
                        <a:rPr lang="en-US" sz="1400" dirty="0">
                          <a:latin typeface="Century Gothic" pitchFamily="34" charset="0"/>
                        </a:rPr>
                        <a:t>P.Falciparum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82973" marR="82973" anchor="ctr"/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en-US" sz="1400" dirty="0">
                          <a:latin typeface="Century Gothic" pitchFamily="34" charset="0"/>
                        </a:rPr>
                        <a:t>Cerebral</a:t>
                      </a:r>
                      <a:r>
                        <a:rPr lang="en-US" sz="1400" baseline="0" dirty="0">
                          <a:latin typeface="Century Gothic" pitchFamily="34" charset="0"/>
                        </a:rPr>
                        <a:t> Malaria, Hemolytic anemia       </a:t>
                      </a:r>
                      <a:endParaRPr lang="en-US" sz="1400" baseline="0" dirty="0" smtClean="0">
                        <a:latin typeface="Century Gothic" pitchFamily="34" charset="0"/>
                      </a:endParaRPr>
                    </a:p>
                    <a:p>
                      <a:pPr lvl="2" algn="l"/>
                      <a:r>
                        <a:rPr lang="en-US" sz="1400" baseline="0" dirty="0" smtClean="0">
                          <a:latin typeface="Century Gothic" pitchFamily="34" charset="0"/>
                        </a:rPr>
                        <a:t>(</a:t>
                      </a:r>
                      <a:r>
                        <a:rPr lang="en-US" sz="1400" baseline="0" dirty="0">
                          <a:latin typeface="Century Gothic" pitchFamily="34" charset="0"/>
                        </a:rPr>
                        <a:t>Black Water Fever), Jaundice, Hypoglycemia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82973" marR="8297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9827">
                <a:tc>
                  <a:txBody>
                    <a:bodyPr/>
                    <a:lstStyle/>
                    <a:p>
                      <a:pPr lvl="2" algn="l"/>
                      <a:r>
                        <a:rPr lang="en-US" sz="1400" dirty="0">
                          <a:latin typeface="Century Gothic" pitchFamily="34" charset="0"/>
                        </a:rPr>
                        <a:t>P. Vivax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82973" marR="82973" anchor="ctr"/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en-US" sz="1400" dirty="0">
                          <a:latin typeface="Century Gothic" pitchFamily="34" charset="0"/>
                        </a:rPr>
                        <a:t>Relapse due to</a:t>
                      </a:r>
                      <a:r>
                        <a:rPr lang="en-US" sz="1400" baseline="0" dirty="0">
                          <a:latin typeface="Century Gothic" pitchFamily="34" charset="0"/>
                        </a:rPr>
                        <a:t> liver hypnozoites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82973" marR="82973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4898">
                <a:tc>
                  <a:txBody>
                    <a:bodyPr/>
                    <a:lstStyle/>
                    <a:p>
                      <a:pPr lvl="2" algn="l"/>
                      <a:r>
                        <a:rPr lang="en-US" sz="1400" dirty="0">
                          <a:latin typeface="Century Gothic" pitchFamily="34" charset="0"/>
                        </a:rPr>
                        <a:t>P. </a:t>
                      </a:r>
                      <a:r>
                        <a:rPr lang="en-US" sz="1400" dirty="0" err="1">
                          <a:latin typeface="Century Gothic" pitchFamily="34" charset="0"/>
                        </a:rPr>
                        <a:t>Ovale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82973" marR="82973" anchor="ctr"/>
                </a:tc>
                <a:tc>
                  <a:txBody>
                    <a:bodyPr/>
                    <a:lstStyle/>
                    <a:p>
                      <a:pPr marL="6858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entury Gothic" pitchFamily="34" charset="0"/>
                        </a:rPr>
                        <a:t>Relapse due to</a:t>
                      </a:r>
                      <a:r>
                        <a:rPr lang="en-US" sz="1400" baseline="0" dirty="0">
                          <a:latin typeface="Century Gothic" pitchFamily="34" charset="0"/>
                        </a:rPr>
                        <a:t> liver hypnozoites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82973" marR="82973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5983">
                <a:tc>
                  <a:txBody>
                    <a:bodyPr/>
                    <a:lstStyle/>
                    <a:p>
                      <a:pPr lvl="2" algn="l"/>
                      <a:r>
                        <a:rPr lang="en-US" sz="1400" dirty="0">
                          <a:latin typeface="Century Gothic" pitchFamily="34" charset="0"/>
                        </a:rPr>
                        <a:t>P. Malaria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82973" marR="82973" anchor="ctr"/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en-US" sz="1400" dirty="0">
                          <a:latin typeface="Century Gothic" pitchFamily="34" charset="0"/>
                        </a:rPr>
                        <a:t>Nephrotic Syndrome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82973" marR="82973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9442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COMPLICATIONS OF MALARIA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76126" y="1224832"/>
            <a:ext cx="2286000" cy="10611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CNS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Cerebral Malaria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(Coma)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126" y="2704587"/>
            <a:ext cx="2286000" cy="122585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Blood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DIC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Severe Hemolytic anemia, ARDS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126" y="4343400"/>
            <a:ext cx="2286000" cy="117111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GIT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Diarrhea, Jaundice, Splenic Rupture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81400" y="1224832"/>
            <a:ext cx="4495800" cy="10611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Renal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Haemoglobinuria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(black water fever), Acute Renal Failure, Oliguria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19792" y="2704587"/>
            <a:ext cx="4457408" cy="122585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Metabolic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Hypoglycemia, Metabolic acidosis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81400" y="4343400"/>
            <a:ext cx="4495800" cy="117111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Others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Shock, Hypotension, Hyperpyrexia</a:t>
            </a:r>
          </a:p>
        </p:txBody>
      </p:sp>
      <p:pic>
        <p:nvPicPr>
          <p:cNvPr id="12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36051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 anchor="ctr">
            <a:noAutofit/>
          </a:bodyPr>
          <a:lstStyle/>
          <a:p>
            <a:pPr algn="ctr">
              <a:buClrTx/>
            </a:pPr>
            <a:r>
              <a:rPr lang="en-US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1" y="1371600"/>
            <a:ext cx="4114799" cy="45720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Prevent Mosquito Bites:</a:t>
            </a:r>
          </a:p>
          <a:p>
            <a:pPr lvl="1"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Cover Exposed Skin</a:t>
            </a:r>
          </a:p>
          <a:p>
            <a:pPr lvl="1"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Use Insect Repellent</a:t>
            </a:r>
          </a:p>
          <a:p>
            <a:pPr lvl="1"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Sleep Under Mosquito Nets</a:t>
            </a:r>
          </a:p>
          <a:p>
            <a:pPr lvl="1" algn="just"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Eliminate standing water where mosquitoes breed.</a:t>
            </a:r>
          </a:p>
          <a:p>
            <a:pPr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Chemoprophylaxis:</a:t>
            </a:r>
          </a:p>
          <a:p>
            <a:pPr lvl="1" algn="just"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In malaria-endemic areas, take prescribed antimalarial drugs as recommended.</a:t>
            </a:r>
          </a:p>
        </p:txBody>
      </p:sp>
      <p:pic>
        <p:nvPicPr>
          <p:cNvPr id="7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26AB85C-9036-0C25-A742-4B966D35A09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143000"/>
            <a:ext cx="4411748" cy="439648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2642325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RECENT ADVANCES IN MALARIA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8138" y="1143000"/>
            <a:ext cx="8424862" cy="4568851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Tx/>
              <a:buNone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Vaccines: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R21/Matrix-M Vaccine: (approved in 2021)</a:t>
            </a:r>
          </a:p>
          <a:p>
            <a:pPr lvl="1" algn="just">
              <a:lnSpc>
                <a:spcPct val="150000"/>
              </a:lnSpc>
              <a:buClrTx/>
              <a:buNone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   It has 75% efficacy in preventing severe malaria in children and is available in some African countries 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b="1" dirty="0" err="1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Mosquirix</a:t>
            </a: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: RTS,S/AS01 (approved in 2023)</a:t>
            </a:r>
          </a:p>
          <a:p>
            <a:pPr lvl="3" algn="just">
              <a:lnSpc>
                <a:spcPct val="150000"/>
              </a:lnSpc>
              <a:buClrTx/>
            </a:pPr>
            <a:r>
              <a:rPr lang="en-US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Targets plasmodium </a:t>
            </a:r>
            <a:r>
              <a:rPr lang="en-US" i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falciparum</a:t>
            </a:r>
            <a:r>
              <a:rPr lang="en-US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3" algn="just">
              <a:lnSpc>
                <a:spcPct val="150000"/>
              </a:lnSpc>
              <a:buClrTx/>
            </a:pPr>
            <a:r>
              <a:rPr lang="en-US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Prevents severe malaria by approximately 30%</a:t>
            </a:r>
          </a:p>
          <a:p>
            <a:pPr marL="457200" lvl="1" indent="0" algn="just">
              <a:lnSpc>
                <a:spcPct val="150000"/>
              </a:lnSpc>
              <a:buClrTx/>
              <a:buNone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8525CDF-28A1-8548-CA16-10C93FF21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E7323C-D038-386C-A46C-4090E2DCE9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 anchor="ctr">
            <a:normAutofit/>
          </a:bodyPr>
          <a:lstStyle/>
          <a:p>
            <a:pPr algn="ctr">
              <a:buClrTx/>
            </a:pPr>
            <a:r>
              <a:rPr lang="en-US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RECENT ADVANCES IN MALARIA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38D880-79F1-8078-72D5-E65DF8C6C1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1295400"/>
            <a:ext cx="8610600" cy="4797452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Tx/>
              <a:buNone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	Drug Development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Tafenoquine (</a:t>
            </a:r>
            <a:r>
              <a:rPr lang="en-US" sz="1400" dirty="0" err="1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Krintafel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): A newer drug related to primaquine</a:t>
            </a:r>
          </a:p>
          <a:p>
            <a:pPr lvl="1" algn="just">
              <a:lnSpc>
                <a:spcPct val="150000"/>
              </a:lnSpc>
              <a:buClrTx/>
            </a:pP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lnSpc>
                <a:spcPct val="150000"/>
              </a:lnSpc>
              <a:buClrTx/>
            </a:pPr>
            <a:endParaRPr lang="en-US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lnSpc>
                <a:spcPct val="150000"/>
              </a:lnSpc>
              <a:buClrTx/>
              <a:buNone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	Nanotechnology-Based Therapies: 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Nanoparticles help deliver antimalarial drugs directly to infected cells</a:t>
            </a:r>
          </a:p>
          <a:p>
            <a:pPr lvl="2" algn="just">
              <a:lnSpc>
                <a:spcPct val="150000"/>
              </a:lnSpc>
              <a:buClrTx/>
            </a:pPr>
            <a:endParaRPr lang="en-US" sz="1400" b="1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70CF3AF4-8AB2-100F-0820-1DAEEFA982CD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2DB8619D-A0DA-9881-D9F2-F3E4AC2D80B3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06074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954B22-3D59-298D-7528-30C2E05A76B8}"/>
              </a:ext>
            </a:extLst>
          </p:cNvPr>
          <p:cNvSpPr txBox="1"/>
          <p:nvPr/>
        </p:nvSpPr>
        <p:spPr>
          <a:xfrm>
            <a:off x="3733800" y="304800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smtClean="0">
                <a:latin typeface="Century Gothic" pitchFamily="34" charset="0"/>
              </a:rPr>
              <a:t>REFERENCES</a:t>
            </a:r>
            <a:endParaRPr lang="x-none" sz="2000" b="1" dirty="0">
              <a:latin typeface="Century Gothic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339DF8E-7D7E-518F-7A6A-5BE00C38C136}"/>
              </a:ext>
            </a:extLst>
          </p:cNvPr>
          <p:cNvSpPr txBox="1"/>
          <p:nvPr/>
        </p:nvSpPr>
        <p:spPr>
          <a:xfrm>
            <a:off x="533400" y="1143000"/>
            <a:ext cx="8305800" cy="4181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World Health Organization. Guidelines for the treatment of malaria. 3rd ed. Geneva: World Health Organization; 2015.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White NJ, </a:t>
            </a:r>
            <a:r>
              <a:rPr lang="en-GB" sz="1050" b="0" i="0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Pukrittayakamee</a:t>
            </a: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S, Hien TT, Faiz MA, </a:t>
            </a:r>
            <a:r>
              <a:rPr lang="en-GB" sz="1050" b="0" i="0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Mokuolu</a:t>
            </a: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OA, </a:t>
            </a:r>
            <a:r>
              <a:rPr lang="en-GB" sz="1050" b="0" i="0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Dondorp</a:t>
            </a: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AM. Malaria. </a:t>
            </a:r>
            <a:r>
              <a:rPr lang="en-GB" sz="1050" b="0" i="1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Lancet</a:t>
            </a: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 2014;383(9918):723-35.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Ashley EA, </a:t>
            </a:r>
            <a:r>
              <a:rPr lang="en-GB" sz="1050" b="0" i="0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Phyo</a:t>
            </a: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AP, Woodrow CJ. Malaria. </a:t>
            </a:r>
            <a:r>
              <a:rPr lang="en-GB" sz="1050" b="0" i="1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Lancet</a:t>
            </a: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 2018;391(10130):1608-21.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Centres for Disease Control and Prevention. Malaria: diagnosis and treatment. CDC. 2023.</a:t>
            </a:r>
            <a:endParaRPr lang="en-GB" sz="105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050" b="0" i="0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Dondorp</a:t>
            </a: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AM, </a:t>
            </a:r>
            <a:r>
              <a:rPr lang="en-GB" sz="1050" b="0" i="0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Fanello</a:t>
            </a: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CI, Hendriksen IC, Gomes E, </a:t>
            </a:r>
            <a:r>
              <a:rPr lang="en-GB" sz="1050" b="0" i="0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Seni</a:t>
            </a: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A, </a:t>
            </a:r>
            <a:r>
              <a:rPr lang="en-GB" sz="1050" b="0" i="0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Chhaganlal</a:t>
            </a: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KD, et al. Artesunate versus quinine in the treatment of severe falciparum malaria in African children (AQUAMAT): an open-label, randomised trial. </a:t>
            </a:r>
            <a:r>
              <a:rPr lang="en-GB" sz="1050" b="0" i="1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Lancet</a:t>
            </a: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 2010;376(9753):1647-57.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Baird JK. Evidence and implications of mortality associated with acute Plasmodium vivax malaria. </a:t>
            </a:r>
            <a:r>
              <a:rPr lang="en-GB" sz="1050" b="0" i="1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Clin </a:t>
            </a:r>
            <a:r>
              <a:rPr lang="en-GB" sz="1050" b="0" i="1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Microbiol</a:t>
            </a:r>
            <a:r>
              <a:rPr lang="en-GB" sz="1050" b="0" i="1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Rev</a:t>
            </a: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 2013;26(1):36-57.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Greenwood BM, Fidock DA, Kyle DE, </a:t>
            </a:r>
            <a:r>
              <a:rPr lang="en-GB" sz="1050" b="0" i="0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Kappe</a:t>
            </a: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SH, Alonso PL, Collins FH, et al. Malaria: progress, perils, and prospects for eradication. </a:t>
            </a:r>
            <a:r>
              <a:rPr lang="en-GB" sz="1050" b="0" i="1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J Clin Invest</a:t>
            </a:r>
            <a:r>
              <a:rPr lang="en-GB" sz="105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 2008;118(4):1266-76.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sz="1050" b="0" i="0" dirty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sz="1050" b="0" i="0" dirty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sz="105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1050" b="0" i="0" dirty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105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x-none" sz="1050" dirty="0">
              <a:latin typeface="Century Gothic" panose="020B0502020202020204" pitchFamily="34" charset="0"/>
            </a:endParaRPr>
          </a:p>
        </p:txBody>
      </p:sp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1D105D3B-E599-0FD4-7688-54C1C6B168E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19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609600" y="152400"/>
            <a:ext cx="7924800" cy="762000"/>
          </a:xfrm>
          <a:prstGeom prst="rect">
            <a:avLst/>
          </a:prstGeom>
        </p:spPr>
        <p:txBody>
          <a:bodyPr vert="horz" lIns="76200" tIns="38100" rIns="76200" bIns="0" rtlCol="0" anchor="ctr">
            <a:normAutofit/>
          </a:bodyPr>
          <a:lstStyle/>
          <a:p>
            <a:pPr marL="10583" marR="4233" lvl="0" indent="0" algn="ctr" defTabSz="7619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PROF UMER MODEL OF INTEGRATED LECTURE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524000"/>
            <a:ext cx="5410200" cy="3455642"/>
          </a:xfrm>
          <a:prstGeom prst="rect">
            <a:avLst/>
          </a:prstGeom>
        </p:spPr>
      </p:pic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F0AB17F6-592B-45CB-96F6-705C9825AF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5DFA5F-5DDD-4D87-622F-DBBFA7889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9301" y="2590799"/>
            <a:ext cx="4511838" cy="1676401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latin typeface="Century Gothic" pitchFamily="34" charset="0"/>
              </a:rPr>
              <a:t>Thank You</a:t>
            </a:r>
            <a:endParaRPr lang="en-GB" sz="3600" dirty="0">
              <a:latin typeface="Century Gothic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5A9284E7-0823-472D-9963-18D89DFEB8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490722" y="1760590"/>
            <a:ext cx="0" cy="32004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89419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066800" y="457200"/>
            <a:ext cx="7202457" cy="318463"/>
          </a:xfrm>
          <a:prstGeom prst="rect">
            <a:avLst/>
          </a:prstGeom>
        </p:spPr>
        <p:txBody>
          <a:bodyPr vert="horz" wrap="square" lIns="0" tIns="10583" rIns="0" bIns="0" rtlCol="0" anchor="t">
            <a:spAutoFit/>
          </a:bodyPr>
          <a:lstStyle/>
          <a:p>
            <a:pPr marL="10583" marR="0" lvl="0" indent="0" algn="ctr" defTabSz="685773" rtl="0" eaLnBrk="1" fontAlgn="auto" latinLnBrk="0" hangingPunct="1">
              <a:lnSpc>
                <a:spcPct val="100000"/>
              </a:lnSpc>
              <a:spcBef>
                <a:spcPts val="8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SEQUENCE OF LGIS</a:t>
            </a:r>
            <a:endParaRPr kumimoji="0" lang="en-GB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762000" y="1447800"/>
            <a:ext cx="7420167" cy="2157108"/>
          </a:xfrm>
          <a:prstGeom prst="rect">
            <a:avLst/>
          </a:prstGeom>
        </p:spPr>
        <p:txBody>
          <a:bodyPr vert="horz" wrap="square" lIns="0" tIns="116946" rIns="0" bIns="0" rtlCol="0" anchor="t">
            <a:spAutoFit/>
          </a:bodyPr>
          <a:lstStyle/>
          <a:p>
            <a:pPr marL="10583" marR="0" lvl="0" indent="-171443" algn="just" defTabSz="685773" rtl="0" eaLnBrk="1" fontAlgn="auto" latinLnBrk="0" hangingPunct="1">
              <a:lnSpc>
                <a:spcPct val="150000"/>
              </a:lnSpc>
              <a:spcBef>
                <a:spcPts val="921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objectives</a:t>
            </a:r>
          </a:p>
          <a:p>
            <a:pPr marL="10583" marR="4233" lvl="0" indent="-171443" algn="just" defTabSz="685773" rtl="0" eaLnBrk="1" fontAlgn="auto" latinLnBrk="0" hangingPunct="1">
              <a:lnSpc>
                <a:spcPct val="150000"/>
              </a:lnSpc>
              <a:spcBef>
                <a:spcPts val="821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880583" algn="l"/>
                <a:tab pos="2302312" algn="l"/>
                <a:tab pos="3516172" algn="l"/>
                <a:tab pos="4358571" algn="l"/>
                <a:tab pos="560841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Malaria and how to diagnose it?(core concept = 70%)</a:t>
            </a:r>
          </a:p>
          <a:p>
            <a:pPr marL="10583" marR="4762" lvl="0" indent="-171443" algn="just" defTabSz="685773" rtl="0" eaLnBrk="1" fontAlgn="auto" latinLnBrk="0" hangingPunct="1">
              <a:lnSpc>
                <a:spcPct val="150000"/>
              </a:lnSpc>
              <a:spcBef>
                <a:spcPts val="86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451446" algn="l"/>
                <a:tab pos="3227258" algn="l"/>
                <a:tab pos="4200886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Related pathology and pharmacology (horizontal integration 15%)</a:t>
            </a:r>
          </a:p>
          <a:p>
            <a:pPr marL="10583" marR="4762" lvl="0" indent="-171443" algn="just" defTabSz="685773" rtl="0" eaLnBrk="1" fontAlgn="auto" latinLnBrk="0" hangingPunct="1">
              <a:lnSpc>
                <a:spcPct val="150000"/>
              </a:lnSpc>
              <a:spcBef>
                <a:spcPts val="75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184757" algn="l"/>
                <a:tab pos="2247281" algn="l"/>
                <a:tab pos="2563181" algn="l"/>
                <a:tab pos="4104582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Recent advances and developments. (vertical integration – 10%)</a:t>
            </a:r>
          </a:p>
          <a:p>
            <a:pPr marL="10583" marR="4762" lvl="0" indent="-171443" algn="just" defTabSz="685773" rtl="0" eaLnBrk="1" fontAlgn="auto" latinLnBrk="0" hangingPunct="1">
              <a:lnSpc>
                <a:spcPct val="150000"/>
              </a:lnSpc>
              <a:spcBef>
                <a:spcPts val="75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>
                <a:tab pos="1184757" algn="l"/>
                <a:tab pos="2247281" algn="l"/>
                <a:tab pos="2563181" algn="l"/>
                <a:tab pos="4104582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Research article related to topic (3%) Ethics (2%)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152401"/>
            <a:ext cx="6758043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LEARNING OBJECTIVES 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219200"/>
            <a:ext cx="7620000" cy="467867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At the end of the lecture, students will have learnt about 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What is malaria?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Transmission and risk factors of malaria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Pathophysiology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of malaria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Approach and management of malaria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Complications and prevention</a:t>
            </a:r>
          </a:p>
          <a:p>
            <a:pPr marL="228600" marR="0" lvl="0" indent="-228600" algn="l" defTabSz="6858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Recent advances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152401"/>
            <a:ext cx="6758043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" sz="2000" b="1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CLINICAL SCENARIO</a:t>
            </a: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219200"/>
            <a:ext cx="7620000" cy="467867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just"/>
            <a:r>
              <a:rPr lang="en-GB" sz="1400" dirty="0" smtClean="0">
                <a:latin typeface="Century Gothic" pitchFamily="34" charset="0"/>
              </a:rPr>
              <a:t>A 43-year-old woman from Rawalpindi with hypertension presented with a 12 days history of fever, chills, rigors, and sweating, along with headache, muscle aches, fatigue, loose stools, and dark urine. Physical exam showed jaundice and ultrasound revealed </a:t>
            </a:r>
            <a:r>
              <a:rPr lang="en-GB" sz="1400" dirty="0" err="1" smtClean="0">
                <a:latin typeface="Century Gothic" pitchFamily="34" charset="0"/>
              </a:rPr>
              <a:t>splenomegaly</a:t>
            </a:r>
            <a:endParaRPr lang="en-GB" sz="1400" dirty="0" smtClean="0">
              <a:latin typeface="Century Gothic" pitchFamily="34" charset="0"/>
            </a:endParaRPr>
          </a:p>
          <a:p>
            <a:endParaRPr lang="en-GB" sz="1400" b="1" dirty="0" smtClean="0">
              <a:latin typeface="Century Gothic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entury Gothic" pitchFamily="34" charset="0"/>
              </a:rPr>
              <a:t> WBC::  9000,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Century Gothic" pitchFamily="34" charset="0"/>
              </a:rPr>
              <a:t>Hb</a:t>
            </a:r>
            <a:r>
              <a:rPr lang="en-GB" sz="1400" dirty="0" smtClean="0">
                <a:latin typeface="Century Gothic" pitchFamily="34" charset="0"/>
              </a:rPr>
              <a:t>:  9.6 g/</a:t>
            </a:r>
            <a:r>
              <a:rPr lang="en-GB" sz="1400" dirty="0" err="1" smtClean="0">
                <a:latin typeface="Century Gothic" pitchFamily="34" charset="0"/>
              </a:rPr>
              <a:t>dL</a:t>
            </a:r>
            <a:r>
              <a:rPr lang="en-GB" sz="1400" dirty="0" smtClean="0">
                <a:latin typeface="Century Gothic" pitchFamily="34" charset="0"/>
              </a:rPr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entury Gothic" pitchFamily="34" charset="0"/>
              </a:rPr>
              <a:t>HCT:  27.6%,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entury Gothic" pitchFamily="34" charset="0"/>
              </a:rPr>
              <a:t>Platelets:  680000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b="1" dirty="0" smtClean="0">
              <a:latin typeface="Century Gothic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latin typeface="Century Gothic" pitchFamily="34" charset="0"/>
              </a:rPr>
              <a:t>Biochemistry:</a:t>
            </a:r>
            <a:r>
              <a:rPr lang="en-GB" sz="1400" dirty="0" smtClean="0">
                <a:latin typeface="Century Gothic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entury Gothic" pitchFamily="34" charset="0"/>
              </a:rPr>
              <a:t>Total </a:t>
            </a:r>
            <a:r>
              <a:rPr lang="en-GB" sz="1400" dirty="0" err="1" smtClean="0">
                <a:latin typeface="Century Gothic" pitchFamily="34" charset="0"/>
              </a:rPr>
              <a:t>Bilirubin</a:t>
            </a:r>
            <a:r>
              <a:rPr lang="en-GB" sz="1400" dirty="0" smtClean="0">
                <a:latin typeface="Century Gothic" pitchFamily="34" charset="0"/>
              </a:rPr>
              <a:t> 4.6 mg/</a:t>
            </a:r>
            <a:r>
              <a:rPr lang="en-GB" sz="1400" dirty="0" err="1" smtClean="0">
                <a:latin typeface="Century Gothic" pitchFamily="34" charset="0"/>
              </a:rPr>
              <a:t>dL</a:t>
            </a:r>
            <a:r>
              <a:rPr lang="en-GB" sz="1400" dirty="0" smtClean="0">
                <a:latin typeface="Century Gothic" pitchFamily="34" charset="0"/>
              </a:rPr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entury Gothic" pitchFamily="34" charset="0"/>
              </a:rPr>
              <a:t>Urea 24 mg/</a:t>
            </a:r>
            <a:r>
              <a:rPr lang="en-GB" sz="1400" dirty="0" err="1" smtClean="0">
                <a:latin typeface="Century Gothic" pitchFamily="34" charset="0"/>
              </a:rPr>
              <a:t>dL</a:t>
            </a:r>
            <a:r>
              <a:rPr lang="en-GB" sz="1400" dirty="0" smtClean="0">
                <a:latin typeface="Century Gothic" pitchFamily="34" charset="0"/>
              </a:rPr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Century Gothic" pitchFamily="34" charset="0"/>
              </a:rPr>
              <a:t>Creatinine</a:t>
            </a:r>
            <a:r>
              <a:rPr lang="en-GB" sz="1400" dirty="0" smtClean="0">
                <a:latin typeface="Century Gothic" pitchFamily="34" charset="0"/>
              </a:rPr>
              <a:t>:  1.1 mg/</a:t>
            </a:r>
            <a:r>
              <a:rPr lang="en-GB" sz="1400" dirty="0" err="1" smtClean="0">
                <a:latin typeface="Century Gothic" pitchFamily="34" charset="0"/>
              </a:rPr>
              <a:t>dL</a:t>
            </a:r>
            <a:endParaRPr lang="en-GB" sz="1400" dirty="0" smtClean="0">
              <a:latin typeface="Century Gothic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 smtClean="0">
              <a:latin typeface="Century Gothic" pitchFamily="34" charset="0"/>
            </a:endParaRPr>
          </a:p>
          <a:p>
            <a:pPr algn="ctr"/>
            <a:r>
              <a:rPr lang="en-GB" sz="1400" dirty="0" smtClean="0">
                <a:latin typeface="Century Gothic" pitchFamily="34" charset="0"/>
              </a:rPr>
              <a:t>What is Diagnosis?</a:t>
            </a:r>
          </a:p>
          <a:p>
            <a:pPr lvl="0" algn="just" defTabSz="685800">
              <a:lnSpc>
                <a:spcPct val="110000"/>
              </a:lnSpc>
              <a:spcBef>
                <a:spcPts val="1000"/>
              </a:spcBef>
              <a:buSzPct val="100000"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 anchor="ctr">
            <a:noAutofit/>
          </a:bodyPr>
          <a:lstStyle/>
          <a:p>
            <a:pPr algn="ctr">
              <a:buClrTx/>
            </a:pPr>
            <a:r>
              <a:rPr lang="en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Malari</a:t>
            </a:r>
            <a:r>
              <a:rPr lang="en" sz="20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a: the silent killer</a:t>
            </a:r>
            <a:endParaRPr lang="en-US" sz="2000" b="1" dirty="0">
              <a:solidFill>
                <a:schemeClr val="tx1"/>
              </a:solidFill>
              <a:effectLst/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19200"/>
            <a:ext cx="8272462" cy="4800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It is life threatening disease caused by plasmodium parasites 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Transmission: 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By the bite of infected female anopheles mosquito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It causes RBCs destruction and may result in organ damage 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It is fatal disease if untreated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263 million cases reported in 2023 and deaths remaining high at around 597000  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4379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54BA26E-BBC2-1676-7B4B-6F0EB4B6B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6E212B-D739-D410-B44C-77ABA32277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762000"/>
          </a:xfrm>
        </p:spPr>
        <p:txBody>
          <a:bodyPr anchor="ctr">
            <a:noAutofit/>
          </a:bodyPr>
          <a:lstStyle/>
          <a:p>
            <a:pPr algn="ctr">
              <a:buClrTx/>
            </a:pPr>
            <a:r>
              <a:rPr lang="en" sz="2000" b="1" dirty="0">
                <a:solidFill>
                  <a:schemeClr val="tx1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INTRODUCTION</a:t>
            </a:r>
            <a:endParaRPr lang="en-US" sz="2000" b="1" dirty="0">
              <a:solidFill>
                <a:schemeClr val="tx1"/>
              </a:solidFill>
              <a:effectLst/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6D9A08-4FB4-4662-3BC2-D69FE65855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8138" y="1143000"/>
            <a:ext cx="8501062" cy="4800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ClrTx/>
              <a:buNone/>
            </a:pP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There are five species of Plasmodium known to cause malaria in humans: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P. </a:t>
            </a:r>
            <a:r>
              <a:rPr lang="en-US" sz="1400" b="1" i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falciparum</a:t>
            </a: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Most prevalent and associated with severe disease.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P. vivax: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Common and capable of causing relapses due to dormant liver stages.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P. </a:t>
            </a:r>
            <a:r>
              <a:rPr lang="en-US" sz="1400" b="1" dirty="0" err="1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ovale</a:t>
            </a: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Less common; can also cause relapses.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P. </a:t>
            </a:r>
            <a:r>
              <a:rPr lang="en-US" sz="1400" b="1" dirty="0" err="1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malariae</a:t>
            </a: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Less common; associated with chronic infections.</a:t>
            </a:r>
          </a:p>
          <a:p>
            <a:pPr lvl="1" algn="just">
              <a:lnSpc>
                <a:spcPct val="150000"/>
              </a:lnSpc>
              <a:buClrTx/>
            </a:pP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P. </a:t>
            </a:r>
            <a:r>
              <a:rPr lang="en-US" sz="1400" b="1" dirty="0" err="1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knowlesi</a:t>
            </a:r>
            <a:r>
              <a:rPr lang="en-US" sz="14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14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 Zoonotic species primarily infecting macaques but can infect humans, leading to malaria.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AB15B78A-B080-BEB6-BA08-88B759EA9A4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3DD0DF49-2401-971E-AD38-03829AFD70A6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7590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8287B9E-0BC9-B9C1-F1EF-51AD9ECAE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58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56;p13">
            <a:extLst>
              <a:ext uri="{FF2B5EF4-FFF2-40B4-BE49-F238E27FC236}">
                <a16:creationId xmlns="" xmlns:a16="http://schemas.microsoft.com/office/drawing/2014/main" id="{5C160BAB-B86D-4625-A32D-1EFBC0BDD57A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76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5E141810-EE37-F22B-7509-25494B15C56D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29600" y="152400"/>
            <a:ext cx="728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1430355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1619</TotalTime>
  <Words>1358</Words>
  <Application>Microsoft Office PowerPoint</Application>
  <PresentationFormat>On-screen Show (4:3)</PresentationFormat>
  <Paragraphs>262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Gallery</vt:lpstr>
      <vt:lpstr>1_Gallery</vt:lpstr>
      <vt:lpstr>MALARIA</vt:lpstr>
      <vt:lpstr>Slide 2</vt:lpstr>
      <vt:lpstr>Slide 3</vt:lpstr>
      <vt:lpstr>Slide 4</vt:lpstr>
      <vt:lpstr>Slide 5</vt:lpstr>
      <vt:lpstr>Slide 6</vt:lpstr>
      <vt:lpstr>Malaria: the silent killer</vt:lpstr>
      <vt:lpstr>INTRODUCTION</vt:lpstr>
      <vt:lpstr>Slide 9</vt:lpstr>
      <vt:lpstr>Slide 10</vt:lpstr>
      <vt:lpstr>Slide 11</vt:lpstr>
      <vt:lpstr>Slide 12</vt:lpstr>
      <vt:lpstr>INCUBATION PERIOD OF THE PARASITE</vt:lpstr>
      <vt:lpstr>Slide 14</vt:lpstr>
      <vt:lpstr>Slide 15</vt:lpstr>
      <vt:lpstr>Slide 16</vt:lpstr>
      <vt:lpstr>SYMPTOMS OF MALARIA</vt:lpstr>
      <vt:lpstr>DIAGNOSIS OF MALARIA</vt:lpstr>
      <vt:lpstr>                                            Contt…</vt:lpstr>
      <vt:lpstr>Slide 20</vt:lpstr>
      <vt:lpstr>Slide 21</vt:lpstr>
      <vt:lpstr>Slide 22</vt:lpstr>
      <vt:lpstr>Slide 23</vt:lpstr>
      <vt:lpstr>COMPLICATIONS OF MALARIA</vt:lpstr>
      <vt:lpstr>COMPLICATIONS OF MALARIA</vt:lpstr>
      <vt:lpstr>PREVENTION</vt:lpstr>
      <vt:lpstr>RECENT ADVANCES IN MALARIA</vt:lpstr>
      <vt:lpstr>RECENT ADVANCES IN MALARIA</vt:lpstr>
      <vt:lpstr>Slide 29</vt:lpstr>
      <vt:lpstr>Thank You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MALARIA</dc:title>
  <dc:creator>ismail - [2010]</dc:creator>
  <cp:lastModifiedBy>DID</cp:lastModifiedBy>
  <cp:revision>121</cp:revision>
  <dcterms:created xsi:type="dcterms:W3CDTF">2019-07-30T11:50:54Z</dcterms:created>
  <dcterms:modified xsi:type="dcterms:W3CDTF">2025-03-21T05:21:03Z</dcterms:modified>
</cp:coreProperties>
</file>