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sldIdLst>
    <p:sldId id="274" r:id="rId2"/>
    <p:sldId id="276" r:id="rId3"/>
    <p:sldId id="277" r:id="rId4"/>
    <p:sldId id="278" r:id="rId5"/>
    <p:sldId id="286" r:id="rId6"/>
    <p:sldId id="279" r:id="rId7"/>
    <p:sldId id="268" r:id="rId8"/>
    <p:sldId id="271" r:id="rId9"/>
    <p:sldId id="270" r:id="rId10"/>
    <p:sldId id="266" r:id="rId11"/>
    <p:sldId id="260" r:id="rId12"/>
    <p:sldId id="272" r:id="rId13"/>
    <p:sldId id="287" r:id="rId14"/>
    <p:sldId id="262" r:id="rId15"/>
    <p:sldId id="263" r:id="rId16"/>
    <p:sldId id="265" r:id="rId17"/>
    <p:sldId id="288" r:id="rId18"/>
    <p:sldId id="289" r:id="rId19"/>
    <p:sldId id="264" r:id="rId20"/>
    <p:sldId id="280" r:id="rId21"/>
    <p:sldId id="282" r:id="rId22"/>
    <p:sldId id="283" r:id="rId23"/>
    <p:sldId id="284" r:id="rId24"/>
    <p:sldId id="285" r:id="rId25"/>
    <p:sldId id="281" r:id="rId26"/>
    <p:sldId id="27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0" d="100"/>
          <a:sy n="80" d="100"/>
        </p:scale>
        <p:origin x="782"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DA8BD7-4882-4882-8531-407FFC5A6F83}" type="datetimeFigureOut">
              <a:rPr lang="en-US" smtClean="0"/>
              <a:t>3/9/2025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E8E332-94BE-4E88-8D17-D0DA667D733F}" type="slidenum">
              <a:rPr lang="en-US" smtClean="0"/>
              <a:t>‹#›</a:t>
            </a:fld>
            <a:endParaRPr lang="en-US"/>
          </a:p>
        </p:txBody>
      </p:sp>
    </p:spTree>
    <p:extLst>
      <p:ext uri="{BB962C8B-B14F-4D97-AF65-F5344CB8AC3E}">
        <p14:creationId xmlns:p14="http://schemas.microsoft.com/office/powerpoint/2010/main" val="927331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24F66-4778-45D4-AF10-4F2EF4B9E220}" type="slidenum">
              <a:rPr lang="en-US" smtClean="0"/>
              <a:t>3</a:t>
            </a:fld>
            <a:endParaRPr lang="en-US"/>
          </a:p>
        </p:txBody>
      </p:sp>
    </p:spTree>
    <p:extLst>
      <p:ext uri="{BB962C8B-B14F-4D97-AF65-F5344CB8AC3E}">
        <p14:creationId xmlns:p14="http://schemas.microsoft.com/office/powerpoint/2010/main" val="2678872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PlaceHolder 1"/>
          <p:cNvSpPr>
            <a:spLocks noGrp="1" noRot="1" noChangeAspect="1"/>
          </p:cNvSpPr>
          <p:nvPr>
            <p:ph type="sldImg"/>
          </p:nvPr>
        </p:nvSpPr>
        <p:spPr>
          <a:xfrm>
            <a:off x="533400" y="763588"/>
            <a:ext cx="6705600" cy="3771900"/>
          </a:xfrm>
          <a:prstGeom prst="rect">
            <a:avLst/>
          </a:prstGeom>
        </p:spPr>
      </p:sp>
      <p:sp>
        <p:nvSpPr>
          <p:cNvPr id="55" name="PlaceHolder 2"/>
          <p:cNvSpPr>
            <a:spLocks noGrp="1"/>
          </p:cNvSpPr>
          <p:nvPr>
            <p:ph type="body"/>
          </p:nvPr>
        </p:nvSpPr>
        <p:spPr>
          <a:xfrm>
            <a:off x="777960" y="4776840"/>
            <a:ext cx="6216480" cy="4525200"/>
          </a:xfrm>
          <a:prstGeom prst="rect">
            <a:avLst/>
          </a:prstGeom>
        </p:spPr>
        <p:txBody>
          <a:bodyPr lIns="0" tIns="0" rIns="0" bIns="0"/>
          <a:lstStyle/>
          <a:p>
            <a:r>
              <a:rPr lang="en-US" sz="900" b="0" strike="noStrike" spc="-1" dirty="0">
                <a:latin typeface="Arial"/>
              </a:rPr>
              <a:t>Hyperemesis gravidarum. The etiology of HG is likely multifactorial and includes genetic, endocrine/obstetric, and gastrointestinal contributions. Symptoms range from mild to severe and warrant careful management to avoid complications. GDF15, growth differentiation factor 15; GERD, gastroesophageal reflux disease; GFRAL, receptor for GDF15; </a:t>
            </a:r>
            <a:r>
              <a:rPr lang="en-US" sz="900" b="0" strike="noStrike" spc="-1" dirty="0" err="1">
                <a:latin typeface="Arial"/>
              </a:rPr>
              <a:t>hCG</a:t>
            </a:r>
            <a:r>
              <a:rPr lang="en-US" sz="900" b="0" strike="noStrike" spc="-1" dirty="0">
                <a:latin typeface="Arial"/>
              </a:rPr>
              <a:t>, human chorionic gonadotropin; IV, intravenous; PGR, progesterone receptor.</a:t>
            </a:r>
          </a:p>
          <a:p>
            <a:endParaRPr lang="en-US" sz="900" b="0" strike="noStrike" spc="-1" dirty="0">
              <a:latin typeface="Arial"/>
            </a:endParaRPr>
          </a:p>
          <a:p>
            <a:endParaRPr lang="en-US" sz="900" b="0" strike="noStrike" spc="-1" dirty="0">
              <a:latin typeface="Arial"/>
            </a:endParaRPr>
          </a:p>
          <a:p>
            <a:endParaRPr lang="en-US" sz="900" b="0" strike="noStrike" spc="-1" dirty="0">
              <a:latin typeface="Arial"/>
            </a:endParaRPr>
          </a:p>
        </p:txBody>
      </p:sp>
    </p:spTree>
    <p:extLst>
      <p:ext uri="{BB962C8B-B14F-4D97-AF65-F5344CB8AC3E}">
        <p14:creationId xmlns:p14="http://schemas.microsoft.com/office/powerpoint/2010/main" val="3804551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PlaceHolder 1"/>
          <p:cNvSpPr>
            <a:spLocks noGrp="1" noRot="1" noChangeAspect="1"/>
          </p:cNvSpPr>
          <p:nvPr>
            <p:ph type="sldImg"/>
          </p:nvPr>
        </p:nvSpPr>
        <p:spPr>
          <a:xfrm>
            <a:off x="533400" y="763588"/>
            <a:ext cx="6705600" cy="3771900"/>
          </a:xfrm>
          <a:prstGeom prst="rect">
            <a:avLst/>
          </a:prstGeom>
        </p:spPr>
      </p:sp>
      <p:sp>
        <p:nvSpPr>
          <p:cNvPr id="55" name="PlaceHolder 2"/>
          <p:cNvSpPr>
            <a:spLocks noGrp="1"/>
          </p:cNvSpPr>
          <p:nvPr>
            <p:ph type="body"/>
          </p:nvPr>
        </p:nvSpPr>
        <p:spPr>
          <a:xfrm>
            <a:off x="777960" y="4776840"/>
            <a:ext cx="6216480" cy="4525200"/>
          </a:xfrm>
          <a:prstGeom prst="rect">
            <a:avLst/>
          </a:prstGeom>
        </p:spPr>
        <p:txBody>
          <a:bodyPr lIns="0" tIns="0" rIns="0" bIns="0"/>
          <a:lstStyle/>
          <a:p>
            <a:r>
              <a:rPr lang="en-US" sz="900" b="0" strike="noStrike" spc="-1">
                <a:latin typeface="Arial"/>
              </a:rPr>
              <a:t>Pathogenesis of HELLP. Preeclampsia-associated changes in the placenta set the stage for the development of HELLP. Ischemic injury with increased release of inflammatory mediators into the maternal circulation, and imbalance between pro- and antiangiogenic factors lead to activation of the coagulation and complement pathways. Abnormal oxidation of fatty acids by the fetus and release of metabolic intermediates into the mother's circulation cause liver and vascular dysfunction. The coagulation cascade is activated by adhesion of platelets on the activated and damaged endothelium. Platelets release thromboxane A and serotonin, causing vasospasm, platelet aggregation, and further endothelial damage. The red blood cells are sheared as they flow through damaged vessels, causing microangiopathic hemolytic anemia. Multiorgan microvascular injury and hepatic necrosis lead to the clinical manifestations of HELLP syndrome. LDH, lactate dehydrogenase; RBC, red blood cell.</a:t>
            </a:r>
          </a:p>
          <a:p>
            <a:endParaRPr lang="en-US" sz="900" b="0" strike="noStrike" spc="-1">
              <a:latin typeface="Arial"/>
            </a:endParaRPr>
          </a:p>
          <a:p>
            <a:endParaRPr lang="en-US" sz="900" b="0" strike="noStrike" spc="-1">
              <a:latin typeface="Arial"/>
            </a:endParaRPr>
          </a:p>
          <a:p>
            <a:endParaRPr lang="en-US" sz="900" b="0" strike="noStrike" spc="-1">
              <a:latin typeface="Arial"/>
            </a:endParaRPr>
          </a:p>
        </p:txBody>
      </p:sp>
    </p:spTree>
    <p:extLst>
      <p:ext uri="{BB962C8B-B14F-4D97-AF65-F5344CB8AC3E}">
        <p14:creationId xmlns:p14="http://schemas.microsoft.com/office/powerpoint/2010/main" val="2407687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PlaceHolder 1"/>
          <p:cNvSpPr>
            <a:spLocks noGrp="1" noRot="1" noChangeAspect="1"/>
          </p:cNvSpPr>
          <p:nvPr>
            <p:ph type="sldImg"/>
          </p:nvPr>
        </p:nvSpPr>
        <p:spPr>
          <a:xfrm>
            <a:off x="533400" y="763588"/>
            <a:ext cx="6705600" cy="3771900"/>
          </a:xfrm>
          <a:prstGeom prst="rect">
            <a:avLst/>
          </a:prstGeom>
        </p:spPr>
      </p:sp>
      <p:sp>
        <p:nvSpPr>
          <p:cNvPr id="55" name="PlaceHolder 2"/>
          <p:cNvSpPr>
            <a:spLocks noGrp="1"/>
          </p:cNvSpPr>
          <p:nvPr>
            <p:ph type="body"/>
          </p:nvPr>
        </p:nvSpPr>
        <p:spPr>
          <a:xfrm>
            <a:off x="777960" y="4776840"/>
            <a:ext cx="6216480" cy="4525200"/>
          </a:xfrm>
          <a:prstGeom prst="rect">
            <a:avLst/>
          </a:prstGeom>
        </p:spPr>
        <p:txBody>
          <a:bodyPr lIns="0" tIns="0" rIns="0" bIns="0"/>
          <a:lstStyle/>
          <a:p>
            <a:r>
              <a:rPr lang="en-US" sz="900" b="0" strike="noStrike" spc="-1" dirty="0">
                <a:latin typeface="Arial"/>
              </a:rPr>
              <a:t>Proposed pathogenesis of AFLP. Mitochondrial β-oxidation of fatty acids is a complex process that consists of multiple transport steps and sequential enzymatic reactions resulting in the removal of 2-carbon, acetyl-coenzyme A units. The 2 to 4 distinct enzymes, encoded by separate nuclear genes, exhibit different overlapping substrate specificities. If the fetus is homozygous for LCHAD and the mother is heterozygote, she has reduced capacity to oxidize long-chain fatty acids. The increased lipolysis, particularly in the third trimester, coupled with decreased β-oxidation, result in hepatotoxic long-chain 3-hydroxyacyl fatty acid metabolites, produced by the fetus or placenta, accumulating in the maternal circulation and liver. FAO, fatty acid oxidation; ROS, reactive oxygen species.</a:t>
            </a:r>
          </a:p>
          <a:p>
            <a:endParaRPr lang="en-US" sz="900" b="0" strike="noStrike" spc="-1" dirty="0">
              <a:latin typeface="Arial"/>
            </a:endParaRPr>
          </a:p>
          <a:p>
            <a:endParaRPr lang="en-US" sz="900" b="0" strike="noStrike" spc="-1" dirty="0">
              <a:latin typeface="Arial"/>
            </a:endParaRPr>
          </a:p>
          <a:p>
            <a:endParaRPr lang="en-US" sz="900" b="0" strike="noStrike" spc="-1" dirty="0">
              <a:latin typeface="Arial"/>
            </a:endParaRPr>
          </a:p>
        </p:txBody>
      </p:sp>
    </p:spTree>
    <p:extLst>
      <p:ext uri="{BB962C8B-B14F-4D97-AF65-F5344CB8AC3E}">
        <p14:creationId xmlns:p14="http://schemas.microsoft.com/office/powerpoint/2010/main" val="662663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1C913D9-13C2-4693-B451-6C3D250ABE53}" type="slidenum">
              <a:rPr lang="en-US" altLang="en-US"/>
              <a:pPr>
                <a:spcBef>
                  <a:spcPct val="0"/>
                </a:spcBef>
              </a:pPr>
              <a:t>20</a:t>
            </a:fld>
            <a:endParaRPr lang="en-US" altLang="en-US"/>
          </a:p>
        </p:txBody>
      </p:sp>
    </p:spTree>
    <p:extLst>
      <p:ext uri="{BB962C8B-B14F-4D97-AF65-F5344CB8AC3E}">
        <p14:creationId xmlns:p14="http://schemas.microsoft.com/office/powerpoint/2010/main" val="3605925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2F9995B-ADDB-4A7D-AED4-A94BEF9617BA}" type="slidenum">
              <a:rPr lang="en-US" altLang="en-US"/>
              <a:pPr>
                <a:spcBef>
                  <a:spcPct val="0"/>
                </a:spcBef>
              </a:pPr>
              <a:t>23</a:t>
            </a:fld>
            <a:endParaRPr lang="en-US" altLang="en-US"/>
          </a:p>
        </p:txBody>
      </p:sp>
      <p:sp>
        <p:nvSpPr>
          <p:cNvPr id="20483" name="Rectangle 1026"/>
          <p:cNvSpPr>
            <a:spLocks noGrp="1" noRot="1" noChangeAspect="1" noChangeArrowheads="1" noTextEdit="1"/>
          </p:cNvSpPr>
          <p:nvPr>
            <p:ph type="sldImg"/>
          </p:nvPr>
        </p:nvSpPr>
        <p:spPr>
          <a:ln/>
        </p:spPr>
      </p:sp>
      <p:sp>
        <p:nvSpPr>
          <p:cNvPr id="2048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a:p>
        </p:txBody>
      </p:sp>
    </p:spTree>
    <p:extLst>
      <p:ext uri="{BB962C8B-B14F-4D97-AF65-F5344CB8AC3E}">
        <p14:creationId xmlns:p14="http://schemas.microsoft.com/office/powerpoint/2010/main" val="4110082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3D4E24-2665-4EDC-9D9F-C177BE8CEF32}" type="datetimeFigureOut">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F2C4-E2D8-4A91-ACFA-6B10B0C581EE}" type="slidenum">
              <a:rPr lang="en-US" smtClean="0"/>
              <a:t>‹#›</a:t>
            </a:fld>
            <a:endParaRPr lang="en-US"/>
          </a:p>
        </p:txBody>
      </p:sp>
    </p:spTree>
    <p:extLst>
      <p:ext uri="{BB962C8B-B14F-4D97-AF65-F5344CB8AC3E}">
        <p14:creationId xmlns:p14="http://schemas.microsoft.com/office/powerpoint/2010/main" val="281821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23D4E24-2665-4EDC-9D9F-C177BE8CEF32}" type="datetimeFigureOut">
              <a:rPr lang="en-US" smtClean="0"/>
              <a:t>3/9/2025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F2C4-E2D8-4A91-ACFA-6B10B0C581EE}" type="slidenum">
              <a:rPr lang="en-US" smtClean="0"/>
              <a:t>‹#›</a:t>
            </a:fld>
            <a:endParaRPr lang="en-US"/>
          </a:p>
        </p:txBody>
      </p:sp>
    </p:spTree>
    <p:extLst>
      <p:ext uri="{BB962C8B-B14F-4D97-AF65-F5344CB8AC3E}">
        <p14:creationId xmlns:p14="http://schemas.microsoft.com/office/powerpoint/2010/main" val="2120632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23D4E24-2665-4EDC-9D9F-C177BE8CEF32}" type="datetimeFigureOut">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F2C4-E2D8-4A91-ACFA-6B10B0C581EE}" type="slidenum">
              <a:rPr lang="en-US" smtClean="0"/>
              <a:t>‹#›</a:t>
            </a:fld>
            <a:endParaRPr lang="en-US"/>
          </a:p>
        </p:txBody>
      </p:sp>
    </p:spTree>
    <p:extLst>
      <p:ext uri="{BB962C8B-B14F-4D97-AF65-F5344CB8AC3E}">
        <p14:creationId xmlns:p14="http://schemas.microsoft.com/office/powerpoint/2010/main" val="3460747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23D4E24-2665-4EDC-9D9F-C177BE8CEF32}" type="datetimeFigureOut">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F2C4-E2D8-4A91-ACFA-6B10B0C581E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51147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3D4E24-2665-4EDC-9D9F-C177BE8CEF32}" type="datetimeFigureOut">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F2C4-E2D8-4A91-ACFA-6B10B0C581EE}" type="slidenum">
              <a:rPr lang="en-US" smtClean="0"/>
              <a:t>‹#›</a:t>
            </a:fld>
            <a:endParaRPr lang="en-US"/>
          </a:p>
        </p:txBody>
      </p:sp>
    </p:spTree>
    <p:extLst>
      <p:ext uri="{BB962C8B-B14F-4D97-AF65-F5344CB8AC3E}">
        <p14:creationId xmlns:p14="http://schemas.microsoft.com/office/powerpoint/2010/main" val="4154700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3D4E24-2665-4EDC-9D9F-C177BE8CEF32}" type="datetimeFigureOut">
              <a:rPr lang="en-US" smtClean="0"/>
              <a:t>3/9/2025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F2C4-E2D8-4A91-ACFA-6B10B0C581EE}" type="slidenum">
              <a:rPr lang="en-US" smtClean="0"/>
              <a:t>‹#›</a:t>
            </a:fld>
            <a:endParaRPr lang="en-US"/>
          </a:p>
        </p:txBody>
      </p:sp>
    </p:spTree>
    <p:extLst>
      <p:ext uri="{BB962C8B-B14F-4D97-AF65-F5344CB8AC3E}">
        <p14:creationId xmlns:p14="http://schemas.microsoft.com/office/powerpoint/2010/main" val="4120979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3D4E24-2665-4EDC-9D9F-C177BE8CEF32}" type="datetimeFigureOut">
              <a:rPr lang="en-US" smtClean="0"/>
              <a:t>3/9/2025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F2C4-E2D8-4A91-ACFA-6B10B0C581EE}" type="slidenum">
              <a:rPr lang="en-US" smtClean="0"/>
              <a:t>‹#›</a:t>
            </a:fld>
            <a:endParaRPr lang="en-US"/>
          </a:p>
        </p:txBody>
      </p:sp>
    </p:spTree>
    <p:extLst>
      <p:ext uri="{BB962C8B-B14F-4D97-AF65-F5344CB8AC3E}">
        <p14:creationId xmlns:p14="http://schemas.microsoft.com/office/powerpoint/2010/main" val="3168852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3D4E24-2665-4EDC-9D9F-C177BE8CEF32}" type="datetimeFigureOut">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F2C4-E2D8-4A91-ACFA-6B10B0C581EE}" type="slidenum">
              <a:rPr lang="en-US" smtClean="0"/>
              <a:t>‹#›</a:t>
            </a:fld>
            <a:endParaRPr lang="en-US"/>
          </a:p>
        </p:txBody>
      </p:sp>
    </p:spTree>
    <p:extLst>
      <p:ext uri="{BB962C8B-B14F-4D97-AF65-F5344CB8AC3E}">
        <p14:creationId xmlns:p14="http://schemas.microsoft.com/office/powerpoint/2010/main" val="585621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3D4E24-2665-4EDC-9D9F-C177BE8CEF32}" type="datetimeFigureOut">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F2C4-E2D8-4A91-ACFA-6B10B0C581EE}" type="slidenum">
              <a:rPr lang="en-US" smtClean="0"/>
              <a:t>‹#›</a:t>
            </a:fld>
            <a:endParaRPr lang="en-US"/>
          </a:p>
        </p:txBody>
      </p:sp>
    </p:spTree>
    <p:extLst>
      <p:ext uri="{BB962C8B-B14F-4D97-AF65-F5344CB8AC3E}">
        <p14:creationId xmlns:p14="http://schemas.microsoft.com/office/powerpoint/2010/main" val="1223258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23D4E24-2665-4EDC-9D9F-C177BE8CEF32}" type="datetimeFigureOut">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F2C4-E2D8-4A91-ACFA-6B10B0C581EE}" type="slidenum">
              <a:rPr lang="en-US" smtClean="0"/>
              <a:t>‹#›</a:t>
            </a:fld>
            <a:endParaRPr lang="en-US"/>
          </a:p>
        </p:txBody>
      </p:sp>
    </p:spTree>
    <p:extLst>
      <p:ext uri="{BB962C8B-B14F-4D97-AF65-F5344CB8AC3E}">
        <p14:creationId xmlns:p14="http://schemas.microsoft.com/office/powerpoint/2010/main" val="18058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3D4E24-2665-4EDC-9D9F-C177BE8CEF32}" type="datetimeFigureOut">
              <a:rPr lang="en-US" smtClean="0"/>
              <a:t>3/9/2025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F2C4-E2D8-4A91-ACFA-6B10B0C581EE}" type="slidenum">
              <a:rPr lang="en-US" smtClean="0"/>
              <a:t>‹#›</a:t>
            </a:fld>
            <a:endParaRPr lang="en-US"/>
          </a:p>
        </p:txBody>
      </p:sp>
    </p:spTree>
    <p:extLst>
      <p:ext uri="{BB962C8B-B14F-4D97-AF65-F5344CB8AC3E}">
        <p14:creationId xmlns:p14="http://schemas.microsoft.com/office/powerpoint/2010/main" val="110624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3D4E24-2665-4EDC-9D9F-C177BE8CEF32}" type="datetimeFigureOut">
              <a:rPr lang="en-US" smtClean="0"/>
              <a:t>3/9/2025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F2C4-E2D8-4A91-ACFA-6B10B0C581EE}" type="slidenum">
              <a:rPr lang="en-US" smtClean="0"/>
              <a:t>‹#›</a:t>
            </a:fld>
            <a:endParaRPr lang="en-US"/>
          </a:p>
        </p:txBody>
      </p:sp>
    </p:spTree>
    <p:extLst>
      <p:ext uri="{BB962C8B-B14F-4D97-AF65-F5344CB8AC3E}">
        <p14:creationId xmlns:p14="http://schemas.microsoft.com/office/powerpoint/2010/main" val="133199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3D4E24-2665-4EDC-9D9F-C177BE8CEF32}" type="datetimeFigureOut">
              <a:rPr lang="en-US" smtClean="0"/>
              <a:t>3/9/2025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E5F2C4-E2D8-4A91-ACFA-6B10B0C581EE}" type="slidenum">
              <a:rPr lang="en-US" smtClean="0"/>
              <a:t>‹#›</a:t>
            </a:fld>
            <a:endParaRPr lang="en-US"/>
          </a:p>
        </p:txBody>
      </p:sp>
    </p:spTree>
    <p:extLst>
      <p:ext uri="{BB962C8B-B14F-4D97-AF65-F5344CB8AC3E}">
        <p14:creationId xmlns:p14="http://schemas.microsoft.com/office/powerpoint/2010/main" val="4210799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23D4E24-2665-4EDC-9D9F-C177BE8CEF32}" type="datetimeFigureOut">
              <a:rPr lang="en-US" smtClean="0"/>
              <a:t>3/9/2025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AE5F2C4-E2D8-4A91-ACFA-6B10B0C581EE}" type="slidenum">
              <a:rPr lang="en-US" smtClean="0"/>
              <a:t>‹#›</a:t>
            </a:fld>
            <a:endParaRPr lang="en-US"/>
          </a:p>
        </p:txBody>
      </p:sp>
    </p:spTree>
    <p:extLst>
      <p:ext uri="{BB962C8B-B14F-4D97-AF65-F5344CB8AC3E}">
        <p14:creationId xmlns:p14="http://schemas.microsoft.com/office/powerpoint/2010/main" val="1317996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23D4E24-2665-4EDC-9D9F-C177BE8CEF32}" type="datetimeFigureOut">
              <a:rPr lang="en-US" smtClean="0"/>
              <a:t>3/9/2025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AE5F2C4-E2D8-4A91-ACFA-6B10B0C581EE}" type="slidenum">
              <a:rPr lang="en-US" smtClean="0"/>
              <a:t>‹#›</a:t>
            </a:fld>
            <a:endParaRPr lang="en-US"/>
          </a:p>
        </p:txBody>
      </p:sp>
    </p:spTree>
    <p:extLst>
      <p:ext uri="{BB962C8B-B14F-4D97-AF65-F5344CB8AC3E}">
        <p14:creationId xmlns:p14="http://schemas.microsoft.com/office/powerpoint/2010/main" val="14860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E23D4E24-2665-4EDC-9D9F-C177BE8CEF32}" type="datetimeFigureOut">
              <a:rPr lang="en-US" smtClean="0"/>
              <a:t>3/9/2025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AE5F2C4-E2D8-4A91-ACFA-6B10B0C581EE}" type="slidenum">
              <a:rPr lang="en-US" smtClean="0"/>
              <a:t>‹#›</a:t>
            </a:fld>
            <a:endParaRPr lang="en-US"/>
          </a:p>
        </p:txBody>
      </p:sp>
    </p:spTree>
    <p:extLst>
      <p:ext uri="{BB962C8B-B14F-4D97-AF65-F5344CB8AC3E}">
        <p14:creationId xmlns:p14="http://schemas.microsoft.com/office/powerpoint/2010/main" val="2262196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23D4E24-2665-4EDC-9D9F-C177BE8CEF32}" type="datetimeFigureOut">
              <a:rPr lang="en-US" smtClean="0"/>
              <a:t>3/9/2025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F2C4-E2D8-4A91-ACFA-6B10B0C581EE}" type="slidenum">
              <a:rPr lang="en-US" smtClean="0"/>
              <a:t>‹#›</a:t>
            </a:fld>
            <a:endParaRPr lang="en-US"/>
          </a:p>
        </p:txBody>
      </p:sp>
    </p:spTree>
    <p:extLst>
      <p:ext uri="{BB962C8B-B14F-4D97-AF65-F5344CB8AC3E}">
        <p14:creationId xmlns:p14="http://schemas.microsoft.com/office/powerpoint/2010/main" val="4269400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23D4E24-2665-4EDC-9D9F-C177BE8CEF32}" type="datetimeFigureOut">
              <a:rPr lang="en-US" smtClean="0"/>
              <a:t>3/9/2025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AE5F2C4-E2D8-4A91-ACFA-6B10B0C581EE}" type="slidenum">
              <a:rPr lang="en-US" smtClean="0"/>
              <a:t>‹#›</a:t>
            </a:fld>
            <a:endParaRPr lang="en-US"/>
          </a:p>
        </p:txBody>
      </p:sp>
    </p:spTree>
    <p:extLst>
      <p:ext uri="{BB962C8B-B14F-4D97-AF65-F5344CB8AC3E}">
        <p14:creationId xmlns:p14="http://schemas.microsoft.com/office/powerpoint/2010/main" val="360059596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elsevier.com/termsandcondition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elsevier.com/termsandcondition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elsevier.com/termsandcondition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5" y="1175656"/>
            <a:ext cx="12192000" cy="570609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10/main" val="1805723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51" y="452718"/>
            <a:ext cx="9882883" cy="553477"/>
          </a:xfrm>
        </p:spPr>
        <p:txBody>
          <a:bodyPr>
            <a:normAutofit fontScale="90000"/>
          </a:bodyPr>
          <a:lstStyle/>
          <a:p>
            <a:r>
              <a:rPr lang="en-US" sz="3200" dirty="0">
                <a:solidFill>
                  <a:schemeClr val="tx1"/>
                </a:solidFill>
              </a:rPr>
              <a:t>Timeline of </a:t>
            </a:r>
            <a:r>
              <a:rPr lang="en-US" altLang="en-US" sz="3200" dirty="0">
                <a:solidFill>
                  <a:schemeClr val="tx1"/>
                </a:solidFill>
              </a:rPr>
              <a:t>Liver diseases unique to Pregnancy</a:t>
            </a:r>
            <a:br>
              <a:rPr lang="en-US" altLang="en-US" sz="3200" b="1" dirty="0">
                <a:solidFill>
                  <a:schemeClr val="tx1"/>
                </a:solidFill>
              </a:rPr>
            </a:br>
            <a:endParaRPr lang="en-US" sz="3200" dirty="0">
              <a:solidFill>
                <a:schemeClr val="tx1"/>
              </a:solidFill>
            </a:endParaRPr>
          </a:p>
        </p:txBody>
      </p:sp>
      <p:grpSp>
        <p:nvGrpSpPr>
          <p:cNvPr id="4" name="Group 3"/>
          <p:cNvGrpSpPr>
            <a:grpSpLocks/>
          </p:cNvGrpSpPr>
          <p:nvPr/>
        </p:nvGrpSpPr>
        <p:grpSpPr bwMode="auto">
          <a:xfrm>
            <a:off x="0" y="1175658"/>
            <a:ext cx="12192000" cy="5402564"/>
            <a:chOff x="2" y="2"/>
            <a:chExt cx="9175" cy="3570"/>
          </a:xfrm>
        </p:grpSpPr>
        <p:sp>
          <p:nvSpPr>
            <p:cNvPr id="5" name="Rectangle 4"/>
            <p:cNvSpPr>
              <a:spLocks noChangeArrowheads="1"/>
            </p:cNvSpPr>
            <p:nvPr/>
          </p:nvSpPr>
          <p:spPr bwMode="auto">
            <a:xfrm>
              <a:off x="2" y="2"/>
              <a:ext cx="9175" cy="3570"/>
            </a:xfrm>
            <a:prstGeom prst="rect">
              <a:avLst/>
            </a:prstGeom>
            <a:noFill/>
            <a:ln w="317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 name="Freeform 5"/>
            <p:cNvSpPr>
              <a:spLocks/>
            </p:cNvSpPr>
            <p:nvPr/>
          </p:nvSpPr>
          <p:spPr bwMode="auto">
            <a:xfrm>
              <a:off x="1164" y="1571"/>
              <a:ext cx="2256" cy="160"/>
            </a:xfrm>
            <a:custGeom>
              <a:avLst/>
              <a:gdLst>
                <a:gd name="T0" fmla="+- 0 1166 1164"/>
                <a:gd name="T1" fmla="*/ T0 w 2256"/>
                <a:gd name="T2" fmla="+- 0 1732 1572"/>
                <a:gd name="T3" fmla="*/ 1732 h 160"/>
                <a:gd name="T4" fmla="+- 0 1164 1164"/>
                <a:gd name="T5" fmla="*/ T4 w 2256"/>
                <a:gd name="T6" fmla="+- 0 1639 1572"/>
                <a:gd name="T7" fmla="*/ 1639 h 160"/>
                <a:gd name="T8" fmla="+- 0 1166 1164"/>
                <a:gd name="T9" fmla="*/ T8 w 2256"/>
                <a:gd name="T10" fmla="+- 0 1592 1572"/>
                <a:gd name="T11" fmla="*/ 1592 h 160"/>
                <a:gd name="T12" fmla="+- 0 1174 1164"/>
                <a:gd name="T13" fmla="*/ T12 w 2256"/>
                <a:gd name="T14" fmla="+- 0 1574 1572"/>
                <a:gd name="T15" fmla="*/ 1574 h 160"/>
                <a:gd name="T16" fmla="+- 0 1189 1164"/>
                <a:gd name="T17" fmla="*/ T16 w 2256"/>
                <a:gd name="T18" fmla="+- 0 1572 1572"/>
                <a:gd name="T19" fmla="*/ 1572 h 160"/>
                <a:gd name="T20" fmla="+- 0 3393 1164"/>
                <a:gd name="T21" fmla="*/ T20 w 2256"/>
                <a:gd name="T22" fmla="+- 0 1572 1572"/>
                <a:gd name="T23" fmla="*/ 1572 h 160"/>
                <a:gd name="T24" fmla="+- 0 3409 1164"/>
                <a:gd name="T25" fmla="*/ T24 w 2256"/>
                <a:gd name="T26" fmla="+- 0 1597 1572"/>
                <a:gd name="T27" fmla="*/ 1597 h 160"/>
                <a:gd name="T28" fmla="+- 0 3417 1164"/>
                <a:gd name="T29" fmla="*/ T28 w 2256"/>
                <a:gd name="T30" fmla="+- 0 1652 1572"/>
                <a:gd name="T31" fmla="*/ 1652 h 160"/>
                <a:gd name="T32" fmla="+- 0 3420 1164"/>
                <a:gd name="T33" fmla="*/ T32 w 2256"/>
                <a:gd name="T34" fmla="+- 0 1707 1572"/>
                <a:gd name="T35" fmla="*/ 1707 h 160"/>
                <a:gd name="T36" fmla="+- 0 3420 1164"/>
                <a:gd name="T37" fmla="*/ T36 w 2256"/>
                <a:gd name="T38" fmla="+- 0 1732 1572"/>
                <a:gd name="T39" fmla="*/ 1732 h 1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256" h="160">
                  <a:moveTo>
                    <a:pt x="2" y="160"/>
                  </a:moveTo>
                  <a:lnTo>
                    <a:pt x="0" y="67"/>
                  </a:lnTo>
                  <a:lnTo>
                    <a:pt x="2" y="20"/>
                  </a:lnTo>
                  <a:lnTo>
                    <a:pt x="10" y="2"/>
                  </a:lnTo>
                  <a:lnTo>
                    <a:pt x="25" y="0"/>
                  </a:lnTo>
                  <a:lnTo>
                    <a:pt x="2229" y="0"/>
                  </a:lnTo>
                  <a:lnTo>
                    <a:pt x="2245" y="25"/>
                  </a:lnTo>
                  <a:lnTo>
                    <a:pt x="2253" y="80"/>
                  </a:lnTo>
                  <a:lnTo>
                    <a:pt x="2256" y="135"/>
                  </a:lnTo>
                  <a:lnTo>
                    <a:pt x="2256" y="160"/>
                  </a:lnTo>
                </a:path>
              </a:pathLst>
            </a:custGeom>
            <a:noFill/>
            <a:ln w="12700">
              <a:solidFill>
                <a:srgbClr val="0068AC"/>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7" name="Line 130"/>
            <p:cNvCxnSpPr>
              <a:cxnSpLocks noChangeShapeType="1"/>
            </p:cNvCxnSpPr>
            <p:nvPr/>
          </p:nvCxnSpPr>
          <p:spPr bwMode="auto">
            <a:xfrm>
              <a:off x="2297" y="1564"/>
              <a:ext cx="0" cy="0"/>
            </a:xfrm>
            <a:prstGeom prst="line">
              <a:avLst/>
            </a:prstGeom>
            <a:noFill/>
            <a:ln w="12700">
              <a:solidFill>
                <a:srgbClr val="0068AC"/>
              </a:solidFill>
              <a:prstDash val="solid"/>
              <a:round/>
              <a:headEnd/>
              <a:tailEnd/>
            </a:ln>
            <a:extLst>
              <a:ext uri="{909E8E84-426E-40DD-AFC4-6F175D3DCCD1}">
                <a14:hiddenFill xmlns:a14="http://schemas.microsoft.com/office/drawing/2010/main">
                  <a:noFill/>
                </a14:hiddenFill>
              </a:ext>
            </a:extLst>
          </p:spPr>
        </p:cxnSp>
        <p:sp>
          <p:nvSpPr>
            <p:cNvPr id="8" name="Freeform 7"/>
            <p:cNvSpPr>
              <a:spLocks/>
            </p:cNvSpPr>
            <p:nvPr/>
          </p:nvSpPr>
          <p:spPr bwMode="auto">
            <a:xfrm>
              <a:off x="3434" y="1571"/>
              <a:ext cx="2256" cy="160"/>
            </a:xfrm>
            <a:custGeom>
              <a:avLst/>
              <a:gdLst>
                <a:gd name="T0" fmla="+- 0 3436 3434"/>
                <a:gd name="T1" fmla="*/ T0 w 2256"/>
                <a:gd name="T2" fmla="+- 0 1732 1572"/>
                <a:gd name="T3" fmla="*/ 1732 h 160"/>
                <a:gd name="T4" fmla="+- 0 3434 3434"/>
                <a:gd name="T5" fmla="*/ T4 w 2256"/>
                <a:gd name="T6" fmla="+- 0 1639 1572"/>
                <a:gd name="T7" fmla="*/ 1639 h 160"/>
                <a:gd name="T8" fmla="+- 0 3436 3434"/>
                <a:gd name="T9" fmla="*/ T8 w 2256"/>
                <a:gd name="T10" fmla="+- 0 1592 1572"/>
                <a:gd name="T11" fmla="*/ 1592 h 160"/>
                <a:gd name="T12" fmla="+- 0 3444 3434"/>
                <a:gd name="T13" fmla="*/ T12 w 2256"/>
                <a:gd name="T14" fmla="+- 0 1574 1572"/>
                <a:gd name="T15" fmla="*/ 1574 h 160"/>
                <a:gd name="T16" fmla="+- 0 3459 3434"/>
                <a:gd name="T17" fmla="*/ T16 w 2256"/>
                <a:gd name="T18" fmla="+- 0 1572 1572"/>
                <a:gd name="T19" fmla="*/ 1572 h 160"/>
                <a:gd name="T20" fmla="+- 0 5663 3434"/>
                <a:gd name="T21" fmla="*/ T20 w 2256"/>
                <a:gd name="T22" fmla="+- 0 1572 1572"/>
                <a:gd name="T23" fmla="*/ 1572 h 160"/>
                <a:gd name="T24" fmla="+- 0 5679 3434"/>
                <a:gd name="T25" fmla="*/ T24 w 2256"/>
                <a:gd name="T26" fmla="+- 0 1597 1572"/>
                <a:gd name="T27" fmla="*/ 1597 h 160"/>
                <a:gd name="T28" fmla="+- 0 5687 3434"/>
                <a:gd name="T29" fmla="*/ T28 w 2256"/>
                <a:gd name="T30" fmla="+- 0 1652 1572"/>
                <a:gd name="T31" fmla="*/ 1652 h 160"/>
                <a:gd name="T32" fmla="+- 0 5690 3434"/>
                <a:gd name="T33" fmla="*/ T32 w 2256"/>
                <a:gd name="T34" fmla="+- 0 1707 1572"/>
                <a:gd name="T35" fmla="*/ 1707 h 160"/>
                <a:gd name="T36" fmla="+- 0 5690 3434"/>
                <a:gd name="T37" fmla="*/ T36 w 2256"/>
                <a:gd name="T38" fmla="+- 0 1732 1572"/>
                <a:gd name="T39" fmla="*/ 1732 h 1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256" h="160">
                  <a:moveTo>
                    <a:pt x="2" y="160"/>
                  </a:moveTo>
                  <a:lnTo>
                    <a:pt x="0" y="67"/>
                  </a:lnTo>
                  <a:lnTo>
                    <a:pt x="2" y="20"/>
                  </a:lnTo>
                  <a:lnTo>
                    <a:pt x="10" y="2"/>
                  </a:lnTo>
                  <a:lnTo>
                    <a:pt x="25" y="0"/>
                  </a:lnTo>
                  <a:lnTo>
                    <a:pt x="2229" y="0"/>
                  </a:lnTo>
                  <a:lnTo>
                    <a:pt x="2245" y="25"/>
                  </a:lnTo>
                  <a:lnTo>
                    <a:pt x="2253" y="80"/>
                  </a:lnTo>
                  <a:lnTo>
                    <a:pt x="2256" y="135"/>
                  </a:lnTo>
                  <a:lnTo>
                    <a:pt x="2256" y="160"/>
                  </a:lnTo>
                </a:path>
              </a:pathLst>
            </a:custGeom>
            <a:noFill/>
            <a:ln w="12700">
              <a:solidFill>
                <a:srgbClr val="B50938"/>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9" name="Line 128"/>
            <p:cNvCxnSpPr>
              <a:cxnSpLocks noChangeShapeType="1"/>
            </p:cNvCxnSpPr>
            <p:nvPr/>
          </p:nvCxnSpPr>
          <p:spPr bwMode="auto">
            <a:xfrm>
              <a:off x="4567" y="1564"/>
              <a:ext cx="0" cy="0"/>
            </a:xfrm>
            <a:prstGeom prst="line">
              <a:avLst/>
            </a:prstGeom>
            <a:noFill/>
            <a:ln w="12700">
              <a:solidFill>
                <a:srgbClr val="B50938"/>
              </a:solidFill>
              <a:prstDash val="solid"/>
              <a:round/>
              <a:headEnd/>
              <a:tailEnd/>
            </a:ln>
            <a:extLst>
              <a:ext uri="{909E8E84-426E-40DD-AFC4-6F175D3DCCD1}">
                <a14:hiddenFill xmlns:a14="http://schemas.microsoft.com/office/drawing/2010/main">
                  <a:noFill/>
                </a14:hiddenFill>
              </a:ext>
            </a:extLst>
          </p:spPr>
        </p:cxnSp>
        <p:sp>
          <p:nvSpPr>
            <p:cNvPr id="10" name="Freeform 9"/>
            <p:cNvSpPr>
              <a:spLocks/>
            </p:cNvSpPr>
            <p:nvPr/>
          </p:nvSpPr>
          <p:spPr bwMode="auto">
            <a:xfrm>
              <a:off x="5704" y="1571"/>
              <a:ext cx="2256" cy="160"/>
            </a:xfrm>
            <a:custGeom>
              <a:avLst/>
              <a:gdLst>
                <a:gd name="T0" fmla="+- 0 5706 5704"/>
                <a:gd name="T1" fmla="*/ T0 w 2256"/>
                <a:gd name="T2" fmla="+- 0 1732 1572"/>
                <a:gd name="T3" fmla="*/ 1732 h 160"/>
                <a:gd name="T4" fmla="+- 0 5704 5704"/>
                <a:gd name="T5" fmla="*/ T4 w 2256"/>
                <a:gd name="T6" fmla="+- 0 1639 1572"/>
                <a:gd name="T7" fmla="*/ 1639 h 160"/>
                <a:gd name="T8" fmla="+- 0 5706 5704"/>
                <a:gd name="T9" fmla="*/ T8 w 2256"/>
                <a:gd name="T10" fmla="+- 0 1592 1572"/>
                <a:gd name="T11" fmla="*/ 1592 h 160"/>
                <a:gd name="T12" fmla="+- 0 5714 5704"/>
                <a:gd name="T13" fmla="*/ T12 w 2256"/>
                <a:gd name="T14" fmla="+- 0 1574 1572"/>
                <a:gd name="T15" fmla="*/ 1574 h 160"/>
                <a:gd name="T16" fmla="+- 0 5729 5704"/>
                <a:gd name="T17" fmla="*/ T16 w 2256"/>
                <a:gd name="T18" fmla="+- 0 1572 1572"/>
                <a:gd name="T19" fmla="*/ 1572 h 160"/>
                <a:gd name="T20" fmla="+- 0 7933 5704"/>
                <a:gd name="T21" fmla="*/ T20 w 2256"/>
                <a:gd name="T22" fmla="+- 0 1572 1572"/>
                <a:gd name="T23" fmla="*/ 1572 h 160"/>
                <a:gd name="T24" fmla="+- 0 7949 5704"/>
                <a:gd name="T25" fmla="*/ T24 w 2256"/>
                <a:gd name="T26" fmla="+- 0 1597 1572"/>
                <a:gd name="T27" fmla="*/ 1597 h 160"/>
                <a:gd name="T28" fmla="+- 0 7957 5704"/>
                <a:gd name="T29" fmla="*/ T28 w 2256"/>
                <a:gd name="T30" fmla="+- 0 1652 1572"/>
                <a:gd name="T31" fmla="*/ 1652 h 160"/>
                <a:gd name="T32" fmla="+- 0 7960 5704"/>
                <a:gd name="T33" fmla="*/ T32 w 2256"/>
                <a:gd name="T34" fmla="+- 0 1707 1572"/>
                <a:gd name="T35" fmla="*/ 1707 h 160"/>
                <a:gd name="T36" fmla="+- 0 7960 5704"/>
                <a:gd name="T37" fmla="*/ T36 w 2256"/>
                <a:gd name="T38" fmla="+- 0 1732 1572"/>
                <a:gd name="T39" fmla="*/ 1732 h 1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256" h="160">
                  <a:moveTo>
                    <a:pt x="2" y="160"/>
                  </a:moveTo>
                  <a:lnTo>
                    <a:pt x="0" y="67"/>
                  </a:lnTo>
                  <a:lnTo>
                    <a:pt x="2" y="20"/>
                  </a:lnTo>
                  <a:lnTo>
                    <a:pt x="10" y="2"/>
                  </a:lnTo>
                  <a:lnTo>
                    <a:pt x="25" y="0"/>
                  </a:lnTo>
                  <a:lnTo>
                    <a:pt x="2229" y="0"/>
                  </a:lnTo>
                  <a:lnTo>
                    <a:pt x="2245" y="25"/>
                  </a:lnTo>
                  <a:lnTo>
                    <a:pt x="2253" y="80"/>
                  </a:lnTo>
                  <a:lnTo>
                    <a:pt x="2256" y="135"/>
                  </a:lnTo>
                  <a:lnTo>
                    <a:pt x="2256" y="160"/>
                  </a:lnTo>
                </a:path>
              </a:pathLst>
            </a:custGeom>
            <a:noFill/>
            <a:ln w="12700">
              <a:solidFill>
                <a:srgbClr val="00793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11" name="Line 126"/>
            <p:cNvCxnSpPr>
              <a:cxnSpLocks noChangeShapeType="1"/>
            </p:cNvCxnSpPr>
            <p:nvPr/>
          </p:nvCxnSpPr>
          <p:spPr bwMode="auto">
            <a:xfrm>
              <a:off x="6837" y="1564"/>
              <a:ext cx="0" cy="0"/>
            </a:xfrm>
            <a:prstGeom prst="line">
              <a:avLst/>
            </a:prstGeom>
            <a:noFill/>
            <a:ln w="12700">
              <a:solidFill>
                <a:srgbClr val="00793A"/>
              </a:solidFill>
              <a:prstDash val="solid"/>
              <a:round/>
              <a:headEnd/>
              <a:tailEnd/>
            </a:ln>
            <a:extLst>
              <a:ext uri="{909E8E84-426E-40DD-AFC4-6F175D3DCCD1}">
                <a14:hiddenFill xmlns:a14="http://schemas.microsoft.com/office/drawing/2010/main">
                  <a:noFill/>
                </a14:hiddenFill>
              </a:ext>
            </a:extLst>
          </p:spPr>
        </p:cxnSp>
        <p:cxnSp>
          <p:nvCxnSpPr>
            <p:cNvPr id="12" name="Line 125"/>
            <p:cNvCxnSpPr>
              <a:cxnSpLocks noChangeShapeType="1"/>
            </p:cNvCxnSpPr>
            <p:nvPr/>
          </p:nvCxnSpPr>
          <p:spPr bwMode="auto">
            <a:xfrm>
              <a:off x="1138" y="1960"/>
              <a:ext cx="6840" cy="0"/>
            </a:xfrm>
            <a:prstGeom prst="line">
              <a:avLst/>
            </a:prstGeom>
            <a:noFill/>
            <a:ln w="25400">
              <a:solidFill>
                <a:srgbClr val="0068AC"/>
              </a:solidFill>
              <a:prstDash val="dash"/>
              <a:round/>
              <a:headEnd/>
              <a:tailEnd/>
            </a:ln>
            <a:extLst>
              <a:ext uri="{909E8E84-426E-40DD-AFC4-6F175D3DCCD1}">
                <a14:hiddenFill xmlns:a14="http://schemas.microsoft.com/office/drawing/2010/main">
                  <a:noFill/>
                </a14:hiddenFill>
              </a:ext>
            </a:extLst>
          </p:spPr>
        </p:cxnSp>
        <p:sp>
          <p:nvSpPr>
            <p:cNvPr id="13" name="Text Box 124"/>
            <p:cNvSpPr txBox="1">
              <a:spLocks noChangeArrowheads="1"/>
            </p:cNvSpPr>
            <p:nvPr/>
          </p:nvSpPr>
          <p:spPr bwMode="auto">
            <a:xfrm>
              <a:off x="3216" y="135"/>
              <a:ext cx="2229"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50"/>
                </a:spcBef>
                <a:spcAft>
                  <a:spcPts val="0"/>
                </a:spcAft>
              </a:pPr>
              <a:r>
                <a:rPr lang="en-US" sz="2400" b="1" dirty="0">
                  <a:effectLst/>
                  <a:latin typeface="Trebuchet MS" panose="020B0603020202020204" pitchFamily="34" charset="0"/>
                  <a:ea typeface="Times New Roman" panose="02020603050405020304" pitchFamily="18" charset="0"/>
                </a:rPr>
                <a:t>Trimester</a:t>
              </a:r>
              <a:r>
                <a:rPr lang="en-US" sz="1600" b="1" spc="-165" dirty="0">
                  <a:effectLst/>
                  <a:latin typeface="Trebuchet MS" panose="020B0603020202020204" pitchFamily="34" charset="0"/>
                  <a:ea typeface="Times New Roman" panose="02020603050405020304" pitchFamily="18" charset="0"/>
                </a:rPr>
                <a:t> </a:t>
              </a:r>
              <a:r>
                <a:rPr lang="en-US" sz="1600" b="1" dirty="0">
                  <a:effectLst/>
                  <a:latin typeface="Trebuchet MS" panose="020B0603020202020204" pitchFamily="34" charset="0"/>
                  <a:ea typeface="Times New Roman" panose="02020603050405020304" pitchFamily="18" charset="0"/>
                </a:rPr>
                <a:t>(Gestation)</a:t>
              </a:r>
              <a:endParaRPr lang="en-US" sz="1600" dirty="0">
                <a:effectLst/>
                <a:latin typeface="Times New Roman" panose="02020603050405020304" pitchFamily="18" charset="0"/>
                <a:ea typeface="Times New Roman" panose="02020603050405020304" pitchFamily="18" charset="0"/>
              </a:endParaRPr>
            </a:p>
          </p:txBody>
        </p:sp>
        <p:sp>
          <p:nvSpPr>
            <p:cNvPr id="14" name="Text Box 123"/>
            <p:cNvSpPr txBox="1">
              <a:spLocks noChangeArrowheads="1"/>
            </p:cNvSpPr>
            <p:nvPr/>
          </p:nvSpPr>
          <p:spPr bwMode="auto">
            <a:xfrm>
              <a:off x="1856" y="775"/>
              <a:ext cx="91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11430" algn="ctr">
                <a:spcBef>
                  <a:spcPts val="50"/>
                </a:spcBef>
                <a:spcAft>
                  <a:spcPts val="0"/>
                </a:spcAft>
              </a:pPr>
              <a:r>
                <a:rPr lang="en-US" sz="2400" b="1" dirty="0">
                  <a:solidFill>
                    <a:srgbClr val="00B0F0"/>
                  </a:solidFill>
                  <a:effectLst/>
                  <a:latin typeface="Trebuchet MS" panose="020B0603020202020204" pitchFamily="34" charset="0"/>
                  <a:ea typeface="Times New Roman" panose="02020603050405020304" pitchFamily="18" charset="0"/>
                </a:rPr>
                <a:t>First</a:t>
              </a:r>
              <a:endParaRPr lang="en-US" sz="2400" dirty="0">
                <a:solidFill>
                  <a:srgbClr val="00B0F0"/>
                </a:solidFill>
                <a:effectLst/>
                <a:latin typeface="Times New Roman" panose="02020603050405020304" pitchFamily="18" charset="0"/>
                <a:ea typeface="Times New Roman" panose="02020603050405020304" pitchFamily="18" charset="0"/>
              </a:endParaRPr>
            </a:p>
            <a:p>
              <a:pPr marL="0" marR="11430" algn="ctr">
                <a:spcBef>
                  <a:spcPts val="330"/>
                </a:spcBef>
                <a:spcAft>
                  <a:spcPts val="0"/>
                </a:spcAft>
              </a:pPr>
              <a:r>
                <a:rPr lang="en-US" sz="1400" b="1" dirty="0">
                  <a:effectLst/>
                  <a:latin typeface="Trebuchet MS" panose="020B0603020202020204" pitchFamily="34" charset="0"/>
                  <a:ea typeface="Times New Roman" panose="02020603050405020304" pitchFamily="18" charset="0"/>
                </a:rPr>
                <a:t>0-12 </a:t>
              </a:r>
              <a:r>
                <a:rPr lang="en-US" sz="1400" b="1" spc="-25" dirty="0">
                  <a:effectLst/>
                  <a:latin typeface="Trebuchet MS" panose="020B0603020202020204" pitchFamily="34" charset="0"/>
                  <a:ea typeface="Times New Roman" panose="02020603050405020304" pitchFamily="18" charset="0"/>
                </a:rPr>
                <a:t>weeks</a:t>
              </a:r>
              <a:endParaRPr lang="en-US" sz="1400" dirty="0">
                <a:effectLst/>
                <a:latin typeface="Times New Roman" panose="02020603050405020304" pitchFamily="18" charset="0"/>
                <a:ea typeface="Times New Roman" panose="02020603050405020304" pitchFamily="18" charset="0"/>
              </a:endParaRPr>
            </a:p>
          </p:txBody>
        </p:sp>
        <p:sp>
          <p:nvSpPr>
            <p:cNvPr id="15" name="Text Box 122"/>
            <p:cNvSpPr txBox="1">
              <a:spLocks noChangeArrowheads="1"/>
            </p:cNvSpPr>
            <p:nvPr/>
          </p:nvSpPr>
          <p:spPr bwMode="auto">
            <a:xfrm>
              <a:off x="4117" y="775"/>
              <a:ext cx="101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10795" algn="ctr">
                <a:spcBef>
                  <a:spcPts val="50"/>
                </a:spcBef>
                <a:spcAft>
                  <a:spcPts val="0"/>
                </a:spcAft>
              </a:pPr>
              <a:r>
                <a:rPr lang="en-US" sz="2400" b="1" dirty="0">
                  <a:solidFill>
                    <a:srgbClr val="00B0F0"/>
                  </a:solidFill>
                  <a:effectLst/>
                  <a:latin typeface="Trebuchet MS" panose="020B0603020202020204" pitchFamily="34" charset="0"/>
                  <a:ea typeface="Times New Roman" panose="02020603050405020304" pitchFamily="18" charset="0"/>
                </a:rPr>
                <a:t>Second</a:t>
              </a:r>
              <a:endParaRPr lang="en-US" sz="2400" dirty="0">
                <a:solidFill>
                  <a:srgbClr val="00B0F0"/>
                </a:solidFill>
                <a:effectLst/>
                <a:latin typeface="Times New Roman" panose="02020603050405020304" pitchFamily="18" charset="0"/>
                <a:ea typeface="Times New Roman" panose="02020603050405020304" pitchFamily="18" charset="0"/>
              </a:endParaRPr>
            </a:p>
            <a:p>
              <a:pPr marL="0" marR="11430" algn="ctr">
                <a:spcBef>
                  <a:spcPts val="330"/>
                </a:spcBef>
                <a:spcAft>
                  <a:spcPts val="0"/>
                </a:spcAft>
              </a:pPr>
              <a:r>
                <a:rPr lang="en-US" sz="1400" b="1" dirty="0">
                  <a:effectLst/>
                  <a:latin typeface="Trebuchet MS" panose="020B0603020202020204" pitchFamily="34" charset="0"/>
                  <a:ea typeface="Times New Roman" panose="02020603050405020304" pitchFamily="18" charset="0"/>
                </a:rPr>
                <a:t>13-28 </a:t>
              </a:r>
              <a:r>
                <a:rPr lang="en-US" sz="1400" b="1" spc="-25" dirty="0">
                  <a:effectLst/>
                  <a:latin typeface="Trebuchet MS" panose="020B0603020202020204" pitchFamily="34" charset="0"/>
                  <a:ea typeface="Times New Roman" panose="02020603050405020304" pitchFamily="18" charset="0"/>
                </a:rPr>
                <a:t>weeks</a:t>
              </a:r>
              <a:endParaRPr lang="en-US" sz="1400" dirty="0">
                <a:effectLst/>
                <a:latin typeface="Times New Roman" panose="02020603050405020304" pitchFamily="18" charset="0"/>
                <a:ea typeface="Times New Roman" panose="02020603050405020304" pitchFamily="18" charset="0"/>
              </a:endParaRPr>
            </a:p>
          </p:txBody>
        </p:sp>
        <p:sp>
          <p:nvSpPr>
            <p:cNvPr id="16" name="Text Box 121"/>
            <p:cNvSpPr txBox="1">
              <a:spLocks noChangeArrowheads="1"/>
            </p:cNvSpPr>
            <p:nvPr/>
          </p:nvSpPr>
          <p:spPr bwMode="auto">
            <a:xfrm>
              <a:off x="6322" y="775"/>
              <a:ext cx="101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10795" algn="ctr">
                <a:spcBef>
                  <a:spcPts val="50"/>
                </a:spcBef>
                <a:spcAft>
                  <a:spcPts val="0"/>
                </a:spcAft>
              </a:pPr>
              <a:r>
                <a:rPr lang="en-US" sz="2400" b="1" dirty="0">
                  <a:solidFill>
                    <a:srgbClr val="00B0F0"/>
                  </a:solidFill>
                  <a:effectLst/>
                  <a:latin typeface="Trebuchet MS" panose="020B0603020202020204" pitchFamily="34" charset="0"/>
                  <a:ea typeface="Times New Roman" panose="02020603050405020304" pitchFamily="18" charset="0"/>
                </a:rPr>
                <a:t>Third</a:t>
              </a:r>
              <a:endParaRPr lang="en-US" sz="2400" dirty="0">
                <a:solidFill>
                  <a:srgbClr val="00B0F0"/>
                </a:solidFill>
                <a:effectLst/>
                <a:latin typeface="Times New Roman" panose="02020603050405020304" pitchFamily="18" charset="0"/>
                <a:ea typeface="Times New Roman" panose="02020603050405020304" pitchFamily="18" charset="0"/>
              </a:endParaRPr>
            </a:p>
            <a:p>
              <a:pPr marL="0" marR="11430" algn="ctr">
                <a:spcBef>
                  <a:spcPts val="330"/>
                </a:spcBef>
                <a:spcAft>
                  <a:spcPts val="0"/>
                </a:spcAft>
              </a:pPr>
              <a:r>
                <a:rPr lang="en-US" sz="1400" b="1" dirty="0">
                  <a:effectLst/>
                  <a:latin typeface="Trebuchet MS" panose="020B0603020202020204" pitchFamily="34" charset="0"/>
                  <a:ea typeface="Times New Roman" panose="02020603050405020304" pitchFamily="18" charset="0"/>
                </a:rPr>
                <a:t>29-40 </a:t>
              </a:r>
              <a:r>
                <a:rPr lang="en-US" sz="1400" b="1" spc="-25" dirty="0">
                  <a:effectLst/>
                  <a:latin typeface="Trebuchet MS" panose="020B0603020202020204" pitchFamily="34" charset="0"/>
                  <a:ea typeface="Times New Roman" panose="02020603050405020304" pitchFamily="18" charset="0"/>
                </a:rPr>
                <a:t>weeks</a:t>
              </a:r>
              <a:endParaRPr lang="en-US" sz="1400" dirty="0">
                <a:effectLst/>
                <a:latin typeface="Times New Roman" panose="02020603050405020304" pitchFamily="18" charset="0"/>
                <a:ea typeface="Times New Roman" panose="02020603050405020304" pitchFamily="18" charset="0"/>
              </a:endParaRPr>
            </a:p>
          </p:txBody>
        </p:sp>
        <p:sp>
          <p:nvSpPr>
            <p:cNvPr id="17" name="Text Box 120"/>
            <p:cNvSpPr txBox="1">
              <a:spLocks noChangeArrowheads="1"/>
            </p:cNvSpPr>
            <p:nvPr/>
          </p:nvSpPr>
          <p:spPr bwMode="auto">
            <a:xfrm>
              <a:off x="1138" y="2247"/>
              <a:ext cx="1738"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342900" marR="11430" lvl="0" indent="-342900">
                <a:lnSpc>
                  <a:spcPct val="95000"/>
                </a:lnSpc>
                <a:spcBef>
                  <a:spcPts val="75"/>
                </a:spcBef>
                <a:spcAft>
                  <a:spcPts val="0"/>
                </a:spcAft>
                <a:buSzPts val="900"/>
                <a:buFont typeface="Trebuchet MS" panose="020B0603020202020204" pitchFamily="34" charset="0"/>
                <a:buChar char="•"/>
                <a:tabLst>
                  <a:tab pos="114300" algn="l"/>
                </a:tabLst>
              </a:pPr>
              <a:r>
                <a:rPr lang="en-US" sz="2000" b="1" dirty="0">
                  <a:effectLst/>
                  <a:latin typeface="Trebuchet MS" panose="020B0603020202020204" pitchFamily="34" charset="0"/>
                  <a:ea typeface="Trebuchet MS" panose="020B0603020202020204" pitchFamily="34" charset="0"/>
                  <a:cs typeface="Trebuchet MS" panose="020B0603020202020204" pitchFamily="34" charset="0"/>
                </a:rPr>
                <a:t>Hyperemesis gravidarum</a:t>
              </a:r>
              <a:endParaRPr lang="en-US" sz="2000" dirty="0">
                <a:effectLst/>
                <a:latin typeface="Times New Roman" panose="02020603050405020304" pitchFamily="18" charset="0"/>
                <a:ea typeface="Trebuchet MS" panose="020B0603020202020204" pitchFamily="34" charset="0"/>
                <a:cs typeface="Trebuchet MS" panose="020B0603020202020204" pitchFamily="34" charset="0"/>
              </a:endParaRPr>
            </a:p>
          </p:txBody>
        </p:sp>
        <p:sp>
          <p:nvSpPr>
            <p:cNvPr id="18" name="Text Box 119"/>
            <p:cNvSpPr txBox="1">
              <a:spLocks noChangeArrowheads="1"/>
            </p:cNvSpPr>
            <p:nvPr/>
          </p:nvSpPr>
          <p:spPr bwMode="auto">
            <a:xfrm>
              <a:off x="4287" y="2247"/>
              <a:ext cx="3196" cy="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342900" marR="0" lvl="0" indent="-342900">
                <a:spcBef>
                  <a:spcPts val="45"/>
                </a:spcBef>
                <a:spcAft>
                  <a:spcPts val="0"/>
                </a:spcAft>
                <a:buSzPts val="900"/>
                <a:buFont typeface="Trebuchet MS" panose="020B0603020202020204" pitchFamily="34" charset="0"/>
                <a:buChar char="•"/>
                <a:tabLst>
                  <a:tab pos="114300" algn="l"/>
                </a:tabLst>
              </a:pPr>
              <a:r>
                <a:rPr lang="en-US" sz="2000" b="1" dirty="0">
                  <a:effectLst/>
                  <a:latin typeface="Trebuchet MS" panose="020B0603020202020204" pitchFamily="34" charset="0"/>
                  <a:ea typeface="Trebuchet MS" panose="020B0603020202020204" pitchFamily="34" charset="0"/>
                  <a:cs typeface="Trebuchet MS" panose="020B0603020202020204" pitchFamily="34" charset="0"/>
                </a:rPr>
                <a:t>Intrahepatic cholestasis of</a:t>
              </a:r>
              <a:r>
                <a:rPr lang="en-US" sz="2000" b="1"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b="1" dirty="0">
                  <a:effectLst/>
                  <a:latin typeface="Trebuchet MS" panose="020B0603020202020204" pitchFamily="34" charset="0"/>
                  <a:ea typeface="Trebuchet MS" panose="020B0603020202020204" pitchFamily="34" charset="0"/>
                  <a:cs typeface="Trebuchet MS" panose="020B0603020202020204" pitchFamily="34" charset="0"/>
                </a:rPr>
                <a:t>pregnancy</a:t>
              </a:r>
              <a:endParaRPr lang="en-US" sz="2000" dirty="0">
                <a:effectLst/>
                <a:latin typeface="Times New Roman" panose="02020603050405020304" pitchFamily="18" charset="0"/>
                <a:ea typeface="Trebuchet MS" panose="020B0603020202020204" pitchFamily="34" charset="0"/>
                <a:cs typeface="Trebuchet MS" panose="020B0603020202020204" pitchFamily="34" charset="0"/>
              </a:endParaRPr>
            </a:p>
            <a:p>
              <a:pPr marL="342900" marR="0" lvl="0" indent="-342900">
                <a:spcBef>
                  <a:spcPts val="255"/>
                </a:spcBef>
                <a:spcAft>
                  <a:spcPts val="0"/>
                </a:spcAft>
                <a:buSzPts val="900"/>
                <a:buFont typeface="Trebuchet MS" panose="020B0603020202020204" pitchFamily="34" charset="0"/>
                <a:buChar char="•"/>
                <a:tabLst>
                  <a:tab pos="114300" algn="l"/>
                </a:tabLst>
              </a:pPr>
              <a:r>
                <a:rPr lang="en-US" sz="2000" b="1" dirty="0">
                  <a:effectLst/>
                  <a:latin typeface="Trebuchet MS" panose="020B0603020202020204" pitchFamily="34" charset="0"/>
                  <a:ea typeface="Trebuchet MS" panose="020B0603020202020204" pitchFamily="34" charset="0"/>
                  <a:cs typeface="Trebuchet MS" panose="020B0603020202020204" pitchFamily="34" charset="0"/>
                </a:rPr>
                <a:t>Preeclampsia/eclampsia</a:t>
              </a:r>
              <a:endParaRPr lang="en-US" sz="2000" dirty="0">
                <a:effectLst/>
                <a:latin typeface="Times New Roman" panose="02020603050405020304" pitchFamily="18" charset="0"/>
                <a:ea typeface="Trebuchet MS" panose="020B0603020202020204" pitchFamily="34" charset="0"/>
                <a:cs typeface="Trebuchet MS" panose="020B0603020202020204" pitchFamily="34" charset="0"/>
              </a:endParaRPr>
            </a:p>
            <a:p>
              <a:pPr marL="342900" marR="0" lvl="0" indent="-342900">
                <a:spcBef>
                  <a:spcPts val="255"/>
                </a:spcBef>
                <a:spcAft>
                  <a:spcPts val="0"/>
                </a:spcAft>
                <a:buSzPts val="900"/>
                <a:buFont typeface="Trebuchet MS" panose="020B0603020202020204" pitchFamily="34" charset="0"/>
                <a:buChar char="•"/>
                <a:tabLst>
                  <a:tab pos="114300" algn="l"/>
                </a:tabLst>
              </a:pPr>
              <a:r>
                <a:rPr lang="en-US" sz="2000" b="1" dirty="0">
                  <a:effectLst/>
                  <a:latin typeface="Trebuchet MS" panose="020B0603020202020204" pitchFamily="34" charset="0"/>
                  <a:ea typeface="Trebuchet MS" panose="020B0603020202020204" pitchFamily="34" charset="0"/>
                  <a:cs typeface="Trebuchet MS" panose="020B0603020202020204" pitchFamily="34" charset="0"/>
                </a:rPr>
                <a:t>HELLP</a:t>
              </a:r>
              <a:r>
                <a:rPr lang="en-US" sz="2000" b="1" spc="-9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b="1" dirty="0">
                  <a:effectLst/>
                  <a:latin typeface="Trebuchet MS" panose="020B0603020202020204" pitchFamily="34" charset="0"/>
                  <a:ea typeface="Trebuchet MS" panose="020B0603020202020204" pitchFamily="34" charset="0"/>
                  <a:cs typeface="Trebuchet MS" panose="020B0603020202020204" pitchFamily="34" charset="0"/>
                </a:rPr>
                <a:t>syndrome</a:t>
              </a:r>
              <a:endParaRPr lang="en-US" sz="2000" dirty="0">
                <a:effectLst/>
                <a:latin typeface="Times New Roman" panose="02020603050405020304" pitchFamily="18" charset="0"/>
                <a:ea typeface="Trebuchet MS" panose="020B0603020202020204" pitchFamily="34" charset="0"/>
                <a:cs typeface="Trebuchet MS" panose="020B0603020202020204" pitchFamily="34" charset="0"/>
              </a:endParaRPr>
            </a:p>
            <a:p>
              <a:pPr marL="342900" marR="0" lvl="0" indent="-342900">
                <a:spcBef>
                  <a:spcPts val="250"/>
                </a:spcBef>
                <a:spcAft>
                  <a:spcPts val="0"/>
                </a:spcAft>
                <a:buSzPts val="900"/>
                <a:buFont typeface="Trebuchet MS" panose="020B0603020202020204" pitchFamily="34" charset="0"/>
                <a:buChar char="•"/>
                <a:tabLst>
                  <a:tab pos="114300" algn="l"/>
                </a:tabLst>
              </a:pPr>
              <a:r>
                <a:rPr lang="en-US" sz="2000" b="1" dirty="0">
                  <a:effectLst/>
                  <a:latin typeface="Trebuchet MS" panose="020B0603020202020204" pitchFamily="34" charset="0"/>
                  <a:ea typeface="Trebuchet MS" panose="020B0603020202020204" pitchFamily="34" charset="0"/>
                  <a:cs typeface="Trebuchet MS" panose="020B0603020202020204" pitchFamily="34" charset="0"/>
                </a:rPr>
                <a:t>Acute</a:t>
              </a:r>
              <a:r>
                <a:rPr lang="en-US" sz="2000" b="1" spc="-11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b="1" dirty="0">
                  <a:effectLst/>
                  <a:latin typeface="Trebuchet MS" panose="020B0603020202020204" pitchFamily="34" charset="0"/>
                  <a:ea typeface="Trebuchet MS" panose="020B0603020202020204" pitchFamily="34" charset="0"/>
                  <a:cs typeface="Trebuchet MS" panose="020B0603020202020204" pitchFamily="34" charset="0"/>
                </a:rPr>
                <a:t>fatty</a:t>
              </a:r>
              <a:r>
                <a:rPr lang="en-US" sz="2000" b="1" spc="-11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b="1" dirty="0">
                  <a:effectLst/>
                  <a:latin typeface="Trebuchet MS" panose="020B0603020202020204" pitchFamily="34" charset="0"/>
                  <a:ea typeface="Trebuchet MS" panose="020B0603020202020204" pitchFamily="34" charset="0"/>
                  <a:cs typeface="Trebuchet MS" panose="020B0603020202020204" pitchFamily="34" charset="0"/>
                </a:rPr>
                <a:t>liver</a:t>
              </a:r>
              <a:r>
                <a:rPr lang="en-US" sz="2000" b="1" spc="-11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b="1" dirty="0">
                  <a:effectLst/>
                  <a:latin typeface="Trebuchet MS" panose="020B0603020202020204" pitchFamily="34" charset="0"/>
                  <a:ea typeface="Trebuchet MS" panose="020B0603020202020204" pitchFamily="34" charset="0"/>
                  <a:cs typeface="Trebuchet MS" panose="020B0603020202020204" pitchFamily="34" charset="0"/>
                </a:rPr>
                <a:t>of</a:t>
              </a:r>
              <a:r>
                <a:rPr lang="en-US" sz="2000" b="1" spc="-11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2000" b="1" dirty="0">
                  <a:effectLst/>
                  <a:latin typeface="Trebuchet MS" panose="020B0603020202020204" pitchFamily="34" charset="0"/>
                  <a:ea typeface="Trebuchet MS" panose="020B0603020202020204" pitchFamily="34" charset="0"/>
                  <a:cs typeface="Trebuchet MS" panose="020B0603020202020204" pitchFamily="34" charset="0"/>
                </a:rPr>
                <a:t>pregnancy</a:t>
              </a:r>
              <a:endParaRPr lang="en-US" sz="2000" dirty="0">
                <a:effectLst/>
                <a:latin typeface="Times New Roman" panose="02020603050405020304" pitchFamily="18" charset="0"/>
                <a:ea typeface="Trebuchet MS" panose="020B0603020202020204" pitchFamily="34" charset="0"/>
                <a:cs typeface="Trebuchet MS" panose="020B0603020202020204" pitchFamily="34" charset="0"/>
              </a:endParaRPr>
            </a:p>
          </p:txBody>
        </p:sp>
      </p:grpSp>
    </p:spTree>
    <p:extLst>
      <p:ext uri="{BB962C8B-B14F-4D97-AF65-F5344CB8AC3E}">
        <p14:creationId xmlns:p14="http://schemas.microsoft.com/office/powerpoint/2010/main" val="1866848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283" y="452719"/>
            <a:ext cx="9873552" cy="680046"/>
          </a:xfrm>
        </p:spPr>
        <p:txBody>
          <a:bodyPr/>
          <a:lstStyle/>
          <a:p>
            <a:r>
              <a:rPr lang="en-US" sz="3200" dirty="0"/>
              <a:t> Liver Test Abnormalities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0381097"/>
              </p:ext>
            </p:extLst>
          </p:nvPr>
        </p:nvGraphicFramePr>
        <p:xfrm>
          <a:off x="0" y="1132766"/>
          <a:ext cx="12191999" cy="5725236"/>
        </p:xfrm>
        <a:graphic>
          <a:graphicData uri="http://schemas.openxmlformats.org/drawingml/2006/table">
            <a:tbl>
              <a:tblPr firstRow="1" firstCol="1" lastRow="1" lastCol="1" bandRow="1" bandCol="1">
                <a:tableStyleId>{5C22544A-7EE6-4342-B048-85BDC9FD1C3A}</a:tableStyleId>
              </a:tblPr>
              <a:tblGrid>
                <a:gridCol w="4167024">
                  <a:extLst>
                    <a:ext uri="{9D8B030D-6E8A-4147-A177-3AD203B41FA5}">
                      <a16:colId xmlns:a16="http://schemas.microsoft.com/office/drawing/2014/main" val="2625285465"/>
                    </a:ext>
                  </a:extLst>
                </a:gridCol>
                <a:gridCol w="4492661">
                  <a:extLst>
                    <a:ext uri="{9D8B030D-6E8A-4147-A177-3AD203B41FA5}">
                      <a16:colId xmlns:a16="http://schemas.microsoft.com/office/drawing/2014/main" val="3591881960"/>
                    </a:ext>
                  </a:extLst>
                </a:gridCol>
                <a:gridCol w="3532314">
                  <a:extLst>
                    <a:ext uri="{9D8B030D-6E8A-4147-A177-3AD203B41FA5}">
                      <a16:colId xmlns:a16="http://schemas.microsoft.com/office/drawing/2014/main" val="3250441946"/>
                    </a:ext>
                  </a:extLst>
                </a:gridCol>
              </a:tblGrid>
              <a:tr h="871004">
                <a:tc>
                  <a:txBody>
                    <a:bodyPr/>
                    <a:lstStyle/>
                    <a:p>
                      <a:pPr marL="114300" marR="0">
                        <a:spcBef>
                          <a:spcPts val="940"/>
                        </a:spcBef>
                        <a:spcAft>
                          <a:spcPts val="0"/>
                        </a:spcAft>
                      </a:pPr>
                      <a:r>
                        <a:rPr lang="en-US" sz="2000" dirty="0">
                          <a:solidFill>
                            <a:srgbClr val="00B0F0"/>
                          </a:solidFill>
                          <a:effectLst/>
                        </a:rPr>
                        <a:t>Condition</a:t>
                      </a:r>
                      <a:endParaRPr lang="en-US" sz="20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69215" marR="67310" algn="ctr">
                        <a:spcBef>
                          <a:spcPts val="975"/>
                        </a:spcBef>
                        <a:spcAft>
                          <a:spcPts val="0"/>
                        </a:spcAft>
                      </a:pPr>
                      <a:r>
                        <a:rPr lang="en-US" sz="2000" dirty="0">
                          <a:solidFill>
                            <a:srgbClr val="00B0F0"/>
                          </a:solidFill>
                          <a:effectLst/>
                        </a:rPr>
                        <a:t>Aminotransferase</a:t>
                      </a:r>
                      <a:endParaRPr lang="en-US" sz="20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189865" marR="184150" indent="95885">
                        <a:lnSpc>
                          <a:spcPct val="96000"/>
                        </a:lnSpc>
                        <a:spcBef>
                          <a:spcPts val="465"/>
                        </a:spcBef>
                        <a:spcAft>
                          <a:spcPts val="0"/>
                        </a:spcAft>
                      </a:pPr>
                      <a:r>
                        <a:rPr lang="en-US" sz="2000" dirty="0">
                          <a:solidFill>
                            <a:srgbClr val="00B0F0"/>
                          </a:solidFill>
                          <a:effectLst/>
                        </a:rPr>
                        <a:t>Total Bilirubin</a:t>
                      </a:r>
                      <a:endParaRPr lang="en-US" sz="20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976282823"/>
                  </a:ext>
                </a:extLst>
              </a:tr>
              <a:tr h="833525">
                <a:tc>
                  <a:txBody>
                    <a:bodyPr/>
                    <a:lstStyle/>
                    <a:p>
                      <a:pPr marL="114300" marR="0">
                        <a:lnSpc>
                          <a:spcPct val="96000"/>
                        </a:lnSpc>
                        <a:spcBef>
                          <a:spcPts val="400"/>
                        </a:spcBef>
                        <a:spcAft>
                          <a:spcPts val="0"/>
                        </a:spcAft>
                      </a:pPr>
                      <a:r>
                        <a:rPr lang="en-US" sz="1800" dirty="0">
                          <a:solidFill>
                            <a:schemeClr val="tx1"/>
                          </a:solidFill>
                          <a:effectLst/>
                        </a:rPr>
                        <a:t>Hyperemesis gravidarum</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69215" marR="67310" algn="ctr">
                        <a:spcBef>
                          <a:spcPts val="890"/>
                        </a:spcBef>
                        <a:spcAft>
                          <a:spcPts val="0"/>
                        </a:spcAft>
                      </a:pPr>
                      <a:r>
                        <a:rPr lang="en-US" sz="1800" dirty="0">
                          <a:effectLst/>
                        </a:rPr>
                        <a:t>1-3×</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83515" marR="0">
                        <a:spcBef>
                          <a:spcPts val="875"/>
                        </a:spcBef>
                        <a:spcAft>
                          <a:spcPts val="0"/>
                        </a:spcAft>
                      </a:pPr>
                      <a:r>
                        <a:rPr lang="en-US" sz="1800" dirty="0">
                          <a:effectLst/>
                        </a:rPr>
                        <a:t>&lt;4 mg/</a:t>
                      </a:r>
                      <a:r>
                        <a:rPr lang="en-US" sz="1800" dirty="0" err="1">
                          <a:effectLst/>
                        </a:rPr>
                        <a:t>dL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3003661900"/>
                  </a:ext>
                </a:extLst>
              </a:tr>
              <a:tr h="1215806">
                <a:tc>
                  <a:txBody>
                    <a:bodyPr/>
                    <a:lstStyle/>
                    <a:p>
                      <a:pPr marL="114300" marR="0">
                        <a:lnSpc>
                          <a:spcPct val="96000"/>
                        </a:lnSpc>
                        <a:spcBef>
                          <a:spcPts val="540"/>
                        </a:spcBef>
                        <a:spcAft>
                          <a:spcPts val="0"/>
                        </a:spcAft>
                      </a:pPr>
                      <a:r>
                        <a:rPr lang="en-US" sz="1800" dirty="0">
                          <a:solidFill>
                            <a:schemeClr val="tx1"/>
                          </a:solidFill>
                          <a:effectLst/>
                        </a:rPr>
                        <a:t>Intrahepatic cholestasis of pregnancy</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0" marR="0">
                        <a:spcBef>
                          <a:spcPts val="30"/>
                        </a:spcBef>
                        <a:spcAft>
                          <a:spcPts val="0"/>
                        </a:spcAft>
                      </a:pPr>
                      <a:r>
                        <a:rPr lang="en-US" sz="1800" dirty="0">
                          <a:effectLst/>
                        </a:rPr>
                        <a:t> </a:t>
                      </a:r>
                    </a:p>
                    <a:p>
                      <a:pPr marL="69215" marR="67310" algn="ctr">
                        <a:spcBef>
                          <a:spcPts val="0"/>
                        </a:spcBef>
                        <a:spcAft>
                          <a:spcPts val="0"/>
                        </a:spcAft>
                      </a:pPr>
                      <a:r>
                        <a:rPr lang="en-US" sz="1800" dirty="0">
                          <a:effectLst/>
                        </a:rPr>
                        <a:t>1-5×</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20"/>
                        </a:spcBef>
                        <a:spcAft>
                          <a:spcPts val="0"/>
                        </a:spcAft>
                      </a:pPr>
                      <a:r>
                        <a:rPr lang="en-US" sz="1800" dirty="0">
                          <a:effectLst/>
                        </a:rPr>
                        <a:t> </a:t>
                      </a:r>
                    </a:p>
                    <a:p>
                      <a:pPr marL="183515" marR="0">
                        <a:spcBef>
                          <a:spcPts val="0"/>
                        </a:spcBef>
                        <a:spcAft>
                          <a:spcPts val="0"/>
                        </a:spcAft>
                      </a:pPr>
                      <a:r>
                        <a:rPr lang="en-US" sz="1800" dirty="0">
                          <a:effectLst/>
                        </a:rPr>
                        <a:t>&lt;5 mg/</a:t>
                      </a:r>
                      <a:r>
                        <a:rPr lang="en-US" sz="1800" dirty="0" err="1">
                          <a:effectLst/>
                        </a:rPr>
                        <a:t>dL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13469376"/>
                  </a:ext>
                </a:extLst>
              </a:tr>
              <a:tr h="924971">
                <a:tc>
                  <a:txBody>
                    <a:bodyPr/>
                    <a:lstStyle/>
                    <a:p>
                      <a:pPr marL="114300" marR="0">
                        <a:lnSpc>
                          <a:spcPct val="96000"/>
                        </a:lnSpc>
                        <a:spcBef>
                          <a:spcPts val="555"/>
                        </a:spcBef>
                        <a:spcAft>
                          <a:spcPts val="0"/>
                        </a:spcAft>
                      </a:pPr>
                      <a:r>
                        <a:rPr lang="en-US" sz="1800" dirty="0">
                          <a:solidFill>
                            <a:schemeClr val="tx1"/>
                          </a:solidFill>
                          <a:effectLst/>
                        </a:rPr>
                        <a:t>Preeclampsia/ </a:t>
                      </a:r>
                    </a:p>
                    <a:p>
                      <a:pPr marL="114300" marR="0">
                        <a:lnSpc>
                          <a:spcPct val="96000"/>
                        </a:lnSpc>
                        <a:spcBef>
                          <a:spcPts val="555"/>
                        </a:spcBef>
                        <a:spcAft>
                          <a:spcPts val="0"/>
                        </a:spcAft>
                      </a:pPr>
                      <a:r>
                        <a:rPr lang="en-US" sz="1800" dirty="0">
                          <a:solidFill>
                            <a:schemeClr val="tx1"/>
                          </a:solidFill>
                          <a:effectLst/>
                        </a:rPr>
                        <a:t>Eclampsia</a:t>
                      </a:r>
                    </a:p>
                  </a:txBody>
                  <a:tcPr marL="0" marR="0" marT="0" marB="0">
                    <a:solidFill>
                      <a:schemeClr val="bg1"/>
                    </a:solidFill>
                  </a:tcPr>
                </a:tc>
                <a:tc>
                  <a:txBody>
                    <a:bodyPr/>
                    <a:lstStyle/>
                    <a:p>
                      <a:pPr marL="0" marR="0">
                        <a:spcBef>
                          <a:spcPts val="50"/>
                        </a:spcBef>
                        <a:spcAft>
                          <a:spcPts val="0"/>
                        </a:spcAft>
                      </a:pPr>
                      <a:r>
                        <a:rPr lang="en-US" sz="1800" dirty="0">
                          <a:effectLst/>
                        </a:rPr>
                        <a:t> </a:t>
                      </a:r>
                    </a:p>
                    <a:p>
                      <a:pPr marL="69215" marR="67310" algn="ctr">
                        <a:spcBef>
                          <a:spcPts val="0"/>
                        </a:spcBef>
                        <a:spcAft>
                          <a:spcPts val="0"/>
                        </a:spcAft>
                      </a:pPr>
                      <a:r>
                        <a:rPr lang="en-US" sz="1800" dirty="0">
                          <a:effectLst/>
                        </a:rPr>
                        <a:t>≥2×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50"/>
                        </a:spcBef>
                        <a:spcAft>
                          <a:spcPts val="0"/>
                        </a:spcAft>
                      </a:pPr>
                      <a:r>
                        <a:rPr lang="en-US" sz="1800" dirty="0">
                          <a:effectLst/>
                        </a:rPr>
                        <a:t> </a:t>
                      </a:r>
                    </a:p>
                    <a:p>
                      <a:pPr marL="183515" marR="0">
                        <a:spcBef>
                          <a:spcPts val="0"/>
                        </a:spcBef>
                        <a:spcAft>
                          <a:spcPts val="0"/>
                        </a:spcAft>
                      </a:pPr>
                      <a:r>
                        <a:rPr lang="en-US" sz="1800" dirty="0">
                          <a:effectLst/>
                        </a:rPr>
                        <a:t>&lt;5 mg/</a:t>
                      </a:r>
                      <a:r>
                        <a:rPr lang="en-US" sz="1800" dirty="0" err="1">
                          <a:effectLst/>
                        </a:rPr>
                        <a:t>dL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316333476"/>
                  </a:ext>
                </a:extLst>
              </a:tr>
              <a:tr h="909982">
                <a:tc>
                  <a:txBody>
                    <a:bodyPr/>
                    <a:lstStyle/>
                    <a:p>
                      <a:pPr marL="114300" marR="0">
                        <a:lnSpc>
                          <a:spcPts val="1015"/>
                        </a:lnSpc>
                        <a:spcBef>
                          <a:spcPts val="500"/>
                        </a:spcBef>
                        <a:spcAft>
                          <a:spcPts val="0"/>
                        </a:spcAft>
                      </a:pPr>
                      <a:endParaRPr lang="en-US" sz="1800" dirty="0">
                        <a:solidFill>
                          <a:schemeClr val="tx1"/>
                        </a:solidFill>
                        <a:effectLst/>
                      </a:endParaRPr>
                    </a:p>
                    <a:p>
                      <a:pPr marL="114300" marR="0">
                        <a:lnSpc>
                          <a:spcPts val="1015"/>
                        </a:lnSpc>
                        <a:spcBef>
                          <a:spcPts val="500"/>
                        </a:spcBef>
                        <a:spcAft>
                          <a:spcPts val="0"/>
                        </a:spcAft>
                      </a:pPr>
                      <a:r>
                        <a:rPr lang="en-US" sz="1800" dirty="0">
                          <a:solidFill>
                            <a:schemeClr val="tx1"/>
                          </a:solidFill>
                          <a:effectLst/>
                        </a:rPr>
                        <a:t>HELLP</a:t>
                      </a:r>
                    </a:p>
                    <a:p>
                      <a:pPr marL="114300" marR="0">
                        <a:lnSpc>
                          <a:spcPts val="1015"/>
                        </a:lnSpc>
                        <a:spcBef>
                          <a:spcPts val="500"/>
                        </a:spcBef>
                        <a:spcAft>
                          <a:spcPts val="0"/>
                        </a:spcAft>
                      </a:pPr>
                      <a:endParaRPr lang="en-US" sz="1800" dirty="0">
                        <a:solidFill>
                          <a:schemeClr val="tx1"/>
                        </a:solidFill>
                        <a:effectLst/>
                      </a:endParaRPr>
                    </a:p>
                    <a:p>
                      <a:pPr marL="114300" marR="0">
                        <a:lnSpc>
                          <a:spcPts val="1015"/>
                        </a:lnSpc>
                        <a:spcBef>
                          <a:spcPts val="0"/>
                        </a:spcBef>
                        <a:spcAft>
                          <a:spcPts val="0"/>
                        </a:spcAft>
                      </a:pPr>
                      <a:r>
                        <a:rPr lang="en-US" sz="1800" dirty="0">
                          <a:solidFill>
                            <a:schemeClr val="tx1"/>
                          </a:solidFill>
                          <a:effectLst/>
                        </a:rPr>
                        <a:t>syndrome</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0" marR="0">
                        <a:spcBef>
                          <a:spcPts val="25"/>
                        </a:spcBef>
                        <a:spcAft>
                          <a:spcPts val="0"/>
                        </a:spcAft>
                      </a:pPr>
                      <a:r>
                        <a:rPr lang="en-US" sz="1800" dirty="0">
                          <a:effectLst/>
                        </a:rPr>
                        <a:t> </a:t>
                      </a:r>
                    </a:p>
                    <a:p>
                      <a:pPr marL="69215" marR="67310" algn="ctr">
                        <a:spcBef>
                          <a:spcPts val="0"/>
                        </a:spcBef>
                        <a:spcAft>
                          <a:spcPts val="0"/>
                        </a:spcAft>
                      </a:pPr>
                      <a:r>
                        <a:rPr lang="en-US" sz="1800" dirty="0">
                          <a:effectLst/>
                        </a:rPr>
                        <a:t>≥2×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spcBef>
                          <a:spcPts val="25"/>
                        </a:spcBef>
                        <a:spcAft>
                          <a:spcPts val="0"/>
                        </a:spcAft>
                      </a:pPr>
                      <a:r>
                        <a:rPr lang="en-US" sz="1800" dirty="0">
                          <a:effectLst/>
                        </a:rPr>
                        <a:t> </a:t>
                      </a:r>
                    </a:p>
                    <a:p>
                      <a:pPr marL="183515" marR="0">
                        <a:spcBef>
                          <a:spcPts val="0"/>
                        </a:spcBef>
                        <a:spcAft>
                          <a:spcPts val="0"/>
                        </a:spcAft>
                      </a:pPr>
                      <a:r>
                        <a:rPr lang="en-US" sz="1800" dirty="0">
                          <a:effectLst/>
                        </a:rPr>
                        <a:t>&lt;5 mg/</a:t>
                      </a:r>
                      <a:r>
                        <a:rPr lang="en-US" sz="1800" dirty="0" err="1">
                          <a:effectLst/>
                        </a:rPr>
                        <a:t>dL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447602530"/>
                  </a:ext>
                </a:extLst>
              </a:tr>
              <a:tr h="969948">
                <a:tc>
                  <a:txBody>
                    <a:bodyPr/>
                    <a:lstStyle/>
                    <a:p>
                      <a:pPr marL="114300" marR="79375">
                        <a:lnSpc>
                          <a:spcPct val="96000"/>
                        </a:lnSpc>
                        <a:spcBef>
                          <a:spcPts val="630"/>
                        </a:spcBef>
                        <a:spcAft>
                          <a:spcPts val="0"/>
                        </a:spcAft>
                      </a:pPr>
                      <a:r>
                        <a:rPr lang="en-US" sz="1800" dirty="0">
                          <a:solidFill>
                            <a:schemeClr val="tx1"/>
                          </a:solidFill>
                          <a:effectLst/>
                        </a:rPr>
                        <a:t>Acute fatty liver of pregnancy</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0" marR="0">
                        <a:spcBef>
                          <a:spcPts val="10"/>
                        </a:spcBef>
                        <a:spcAft>
                          <a:spcPts val="0"/>
                        </a:spcAft>
                      </a:pPr>
                      <a:r>
                        <a:rPr lang="en-US" sz="1800" dirty="0">
                          <a:effectLst/>
                        </a:rPr>
                        <a:t> </a:t>
                      </a:r>
                    </a:p>
                    <a:p>
                      <a:pPr marL="69215" marR="67310" algn="ctr">
                        <a:spcBef>
                          <a:spcPts val="0"/>
                        </a:spcBef>
                        <a:spcAft>
                          <a:spcPts val="0"/>
                        </a:spcAft>
                      </a:pPr>
                      <a:r>
                        <a:rPr lang="en-US" sz="1800" dirty="0">
                          <a:effectLst/>
                        </a:rPr>
                        <a:t>5-10×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0" marR="0">
                        <a:spcBef>
                          <a:spcPts val="10"/>
                        </a:spcBef>
                        <a:spcAft>
                          <a:spcPts val="0"/>
                        </a:spcAft>
                      </a:pPr>
                      <a:r>
                        <a:rPr lang="en-US" sz="1800" dirty="0">
                          <a:effectLst/>
                        </a:rPr>
                        <a:t> </a:t>
                      </a:r>
                    </a:p>
                    <a:p>
                      <a:pPr marL="154940" marR="0">
                        <a:spcBef>
                          <a:spcPts val="0"/>
                        </a:spcBef>
                        <a:spcAft>
                          <a:spcPts val="0"/>
                        </a:spcAft>
                      </a:pPr>
                      <a:r>
                        <a:rPr lang="en-US" sz="1800" dirty="0">
                          <a:effectLst/>
                        </a:rPr>
                        <a:t>&lt;10 mg/</a:t>
                      </a:r>
                      <a:r>
                        <a:rPr lang="en-US" sz="1800" dirty="0" err="1">
                          <a:effectLst/>
                        </a:rPr>
                        <a:t>dL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152742318"/>
                  </a:ext>
                </a:extLst>
              </a:tr>
            </a:tbl>
          </a:graphicData>
        </a:graphic>
      </p:graphicFrame>
    </p:spTree>
    <p:extLst>
      <p:ext uri="{BB962C8B-B14F-4D97-AF65-F5344CB8AC3E}">
        <p14:creationId xmlns:p14="http://schemas.microsoft.com/office/powerpoint/2010/main" val="3274514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452719"/>
            <a:ext cx="9920205" cy="509850"/>
          </a:xfrm>
        </p:spPr>
        <p:txBody>
          <a:bodyPr>
            <a:normAutofit fontScale="90000"/>
          </a:bodyPr>
          <a:lstStyle/>
          <a:p>
            <a:r>
              <a:rPr lang="en-US" sz="3200" dirty="0"/>
              <a:t>Evaluation of hyperemesis gravidarum</a:t>
            </a:r>
          </a:p>
        </p:txBody>
      </p:sp>
      <p:grpSp>
        <p:nvGrpSpPr>
          <p:cNvPr id="4" name="Group 3"/>
          <p:cNvGrpSpPr>
            <a:grpSpLocks/>
          </p:cNvGrpSpPr>
          <p:nvPr/>
        </p:nvGrpSpPr>
        <p:grpSpPr bwMode="auto">
          <a:xfrm>
            <a:off x="130629" y="1166327"/>
            <a:ext cx="11980506" cy="5691673"/>
            <a:chOff x="2" y="2"/>
            <a:chExt cx="9175" cy="4931"/>
          </a:xfrm>
        </p:grpSpPr>
        <p:sp>
          <p:nvSpPr>
            <p:cNvPr id="5" name="Rectangle 4"/>
            <p:cNvSpPr>
              <a:spLocks noChangeArrowheads="1"/>
            </p:cNvSpPr>
            <p:nvPr/>
          </p:nvSpPr>
          <p:spPr bwMode="auto">
            <a:xfrm>
              <a:off x="2" y="2"/>
              <a:ext cx="9175" cy="4931"/>
            </a:xfrm>
            <a:prstGeom prst="rect">
              <a:avLst/>
            </a:prstGeom>
            <a:noFill/>
            <a:ln w="317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6" name="Line 107"/>
            <p:cNvCxnSpPr>
              <a:cxnSpLocks noChangeShapeType="1"/>
            </p:cNvCxnSpPr>
            <p:nvPr/>
          </p:nvCxnSpPr>
          <p:spPr bwMode="auto">
            <a:xfrm>
              <a:off x="3097" y="991"/>
              <a:ext cx="0" cy="88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cxnSp>
        <p:sp>
          <p:nvSpPr>
            <p:cNvPr id="7" name="Freeform 6"/>
            <p:cNvSpPr>
              <a:spLocks/>
            </p:cNvSpPr>
            <p:nvPr/>
          </p:nvSpPr>
          <p:spPr bwMode="auto">
            <a:xfrm>
              <a:off x="3045" y="1845"/>
              <a:ext cx="103" cy="141"/>
            </a:xfrm>
            <a:custGeom>
              <a:avLst/>
              <a:gdLst>
                <a:gd name="T0" fmla="+- 0 3148 3046"/>
                <a:gd name="T1" fmla="*/ T0 w 103"/>
                <a:gd name="T2" fmla="+- 0 1846 1846"/>
                <a:gd name="T3" fmla="*/ 1846 h 141"/>
                <a:gd name="T4" fmla="+- 0 3046 3046"/>
                <a:gd name="T5" fmla="*/ T4 w 103"/>
                <a:gd name="T6" fmla="+- 0 1846 1846"/>
                <a:gd name="T7" fmla="*/ 1846 h 141"/>
                <a:gd name="T8" fmla="+- 0 3097 3046"/>
                <a:gd name="T9" fmla="*/ T8 w 103"/>
                <a:gd name="T10" fmla="+- 0 1986 1846"/>
                <a:gd name="T11" fmla="*/ 1986 h 141"/>
                <a:gd name="T12" fmla="+- 0 3148 3046"/>
                <a:gd name="T13" fmla="*/ T12 w 103"/>
                <a:gd name="T14" fmla="+- 0 1846 1846"/>
                <a:gd name="T15" fmla="*/ 1846 h 141"/>
              </a:gdLst>
              <a:ahLst/>
              <a:cxnLst>
                <a:cxn ang="0">
                  <a:pos x="T1" y="T3"/>
                </a:cxn>
                <a:cxn ang="0">
                  <a:pos x="T5" y="T7"/>
                </a:cxn>
                <a:cxn ang="0">
                  <a:pos x="T9" y="T11"/>
                </a:cxn>
                <a:cxn ang="0">
                  <a:pos x="T13" y="T15"/>
                </a:cxn>
              </a:cxnLst>
              <a:rect l="0" t="0" r="r" b="b"/>
              <a:pathLst>
                <a:path w="103" h="141">
                  <a:moveTo>
                    <a:pt x="102" y="0"/>
                  </a:moveTo>
                  <a:lnTo>
                    <a:pt x="0" y="0"/>
                  </a:lnTo>
                  <a:lnTo>
                    <a:pt x="51" y="140"/>
                  </a:lnTo>
                  <a:lnTo>
                    <a:pt x="10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8" name="Line 105"/>
            <p:cNvCxnSpPr>
              <a:cxnSpLocks noChangeShapeType="1"/>
            </p:cNvCxnSpPr>
            <p:nvPr/>
          </p:nvCxnSpPr>
          <p:spPr bwMode="auto">
            <a:xfrm>
              <a:off x="1815" y="3300"/>
              <a:ext cx="0" cy="63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cxnSp>
        <p:sp>
          <p:nvSpPr>
            <p:cNvPr id="9" name="Freeform 8"/>
            <p:cNvSpPr>
              <a:spLocks/>
            </p:cNvSpPr>
            <p:nvPr/>
          </p:nvSpPr>
          <p:spPr bwMode="auto">
            <a:xfrm>
              <a:off x="1764" y="3899"/>
              <a:ext cx="103" cy="141"/>
            </a:xfrm>
            <a:custGeom>
              <a:avLst/>
              <a:gdLst>
                <a:gd name="T0" fmla="+- 0 1866 1764"/>
                <a:gd name="T1" fmla="*/ T0 w 103"/>
                <a:gd name="T2" fmla="+- 0 3900 3900"/>
                <a:gd name="T3" fmla="*/ 3900 h 141"/>
                <a:gd name="T4" fmla="+- 0 1764 1764"/>
                <a:gd name="T5" fmla="*/ T4 w 103"/>
                <a:gd name="T6" fmla="+- 0 3900 3900"/>
                <a:gd name="T7" fmla="*/ 3900 h 141"/>
                <a:gd name="T8" fmla="+- 0 1815 1764"/>
                <a:gd name="T9" fmla="*/ T8 w 103"/>
                <a:gd name="T10" fmla="+- 0 4040 3900"/>
                <a:gd name="T11" fmla="*/ 4040 h 141"/>
                <a:gd name="T12" fmla="+- 0 1866 1764"/>
                <a:gd name="T13" fmla="*/ T12 w 103"/>
                <a:gd name="T14" fmla="+- 0 3900 3900"/>
                <a:gd name="T15" fmla="*/ 3900 h 141"/>
              </a:gdLst>
              <a:ahLst/>
              <a:cxnLst>
                <a:cxn ang="0">
                  <a:pos x="T1" y="T3"/>
                </a:cxn>
                <a:cxn ang="0">
                  <a:pos x="T5" y="T7"/>
                </a:cxn>
                <a:cxn ang="0">
                  <a:pos x="T9" y="T11"/>
                </a:cxn>
                <a:cxn ang="0">
                  <a:pos x="T13" y="T15"/>
                </a:cxn>
              </a:cxnLst>
              <a:rect l="0" t="0" r="r" b="b"/>
              <a:pathLst>
                <a:path w="103" h="141">
                  <a:moveTo>
                    <a:pt x="102" y="0"/>
                  </a:moveTo>
                  <a:lnTo>
                    <a:pt x="0" y="0"/>
                  </a:lnTo>
                  <a:lnTo>
                    <a:pt x="51" y="140"/>
                  </a:lnTo>
                  <a:lnTo>
                    <a:pt x="10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10" name="Line 103"/>
            <p:cNvCxnSpPr>
              <a:cxnSpLocks noChangeShapeType="1"/>
            </p:cNvCxnSpPr>
            <p:nvPr/>
          </p:nvCxnSpPr>
          <p:spPr bwMode="auto">
            <a:xfrm>
              <a:off x="4806" y="3300"/>
              <a:ext cx="0" cy="63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cxnSp>
        <p:sp>
          <p:nvSpPr>
            <p:cNvPr id="11" name="Freeform 10"/>
            <p:cNvSpPr>
              <a:spLocks/>
            </p:cNvSpPr>
            <p:nvPr/>
          </p:nvSpPr>
          <p:spPr bwMode="auto">
            <a:xfrm>
              <a:off x="4755" y="3899"/>
              <a:ext cx="103" cy="141"/>
            </a:xfrm>
            <a:custGeom>
              <a:avLst/>
              <a:gdLst>
                <a:gd name="T0" fmla="+- 0 4857 4755"/>
                <a:gd name="T1" fmla="*/ T0 w 103"/>
                <a:gd name="T2" fmla="+- 0 3900 3900"/>
                <a:gd name="T3" fmla="*/ 3900 h 141"/>
                <a:gd name="T4" fmla="+- 0 4755 4755"/>
                <a:gd name="T5" fmla="*/ T4 w 103"/>
                <a:gd name="T6" fmla="+- 0 3900 3900"/>
                <a:gd name="T7" fmla="*/ 3900 h 141"/>
                <a:gd name="T8" fmla="+- 0 4806 4755"/>
                <a:gd name="T9" fmla="*/ T8 w 103"/>
                <a:gd name="T10" fmla="+- 0 4040 3900"/>
                <a:gd name="T11" fmla="*/ 4040 h 141"/>
                <a:gd name="T12" fmla="+- 0 4857 4755"/>
                <a:gd name="T13" fmla="*/ T12 w 103"/>
                <a:gd name="T14" fmla="+- 0 3900 3900"/>
                <a:gd name="T15" fmla="*/ 3900 h 141"/>
              </a:gdLst>
              <a:ahLst/>
              <a:cxnLst>
                <a:cxn ang="0">
                  <a:pos x="T1" y="T3"/>
                </a:cxn>
                <a:cxn ang="0">
                  <a:pos x="T5" y="T7"/>
                </a:cxn>
                <a:cxn ang="0">
                  <a:pos x="T9" y="T11"/>
                </a:cxn>
                <a:cxn ang="0">
                  <a:pos x="T13" y="T15"/>
                </a:cxn>
              </a:cxnLst>
              <a:rect l="0" t="0" r="r" b="b"/>
              <a:pathLst>
                <a:path w="103" h="141">
                  <a:moveTo>
                    <a:pt x="102" y="0"/>
                  </a:moveTo>
                  <a:lnTo>
                    <a:pt x="0" y="0"/>
                  </a:lnTo>
                  <a:lnTo>
                    <a:pt x="51" y="140"/>
                  </a:lnTo>
                  <a:lnTo>
                    <a:pt x="10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 name="Rectangle 11"/>
            <p:cNvSpPr>
              <a:spLocks noChangeArrowheads="1"/>
            </p:cNvSpPr>
            <p:nvPr/>
          </p:nvSpPr>
          <p:spPr bwMode="auto">
            <a:xfrm>
              <a:off x="1620" y="357"/>
              <a:ext cx="3150" cy="634"/>
            </a:xfrm>
            <a:prstGeom prst="rect">
              <a:avLst/>
            </a:prstGeom>
            <a:solidFill>
              <a:srgbClr val="D9EBC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3" name="Rectangle 12"/>
            <p:cNvSpPr>
              <a:spLocks noChangeArrowheads="1"/>
            </p:cNvSpPr>
            <p:nvPr/>
          </p:nvSpPr>
          <p:spPr bwMode="auto">
            <a:xfrm>
              <a:off x="1476" y="2850"/>
              <a:ext cx="720" cy="450"/>
            </a:xfrm>
            <a:prstGeom prst="rect">
              <a:avLst/>
            </a:prstGeom>
            <a:solidFill>
              <a:srgbClr val="F2E8B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4" name="Rectangle 13"/>
            <p:cNvSpPr>
              <a:spLocks noChangeArrowheads="1"/>
            </p:cNvSpPr>
            <p:nvPr/>
          </p:nvSpPr>
          <p:spPr bwMode="auto">
            <a:xfrm>
              <a:off x="4442" y="2850"/>
              <a:ext cx="720" cy="450"/>
            </a:xfrm>
            <a:prstGeom prst="rect">
              <a:avLst/>
            </a:prstGeom>
            <a:solidFill>
              <a:srgbClr val="DFCCE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5" name="AutoShape 98"/>
            <p:cNvSpPr>
              <a:spLocks/>
            </p:cNvSpPr>
            <p:nvPr/>
          </p:nvSpPr>
          <p:spPr bwMode="auto">
            <a:xfrm>
              <a:off x="3103" y="1480"/>
              <a:ext cx="2298" cy="2103"/>
            </a:xfrm>
            <a:custGeom>
              <a:avLst/>
              <a:gdLst>
                <a:gd name="T0" fmla="+- 0 3103 3103"/>
                <a:gd name="T1" fmla="*/ T0 w 2298"/>
                <a:gd name="T2" fmla="+- 0 1480 1480"/>
                <a:gd name="T3" fmla="*/ 1480 h 2103"/>
                <a:gd name="T4" fmla="+- 0 3669 3103"/>
                <a:gd name="T5" fmla="*/ T4 w 2298"/>
                <a:gd name="T6" fmla="+- 0 1480 1480"/>
                <a:gd name="T7" fmla="*/ 1480 h 2103"/>
                <a:gd name="T8" fmla="+- 0 4817 3103"/>
                <a:gd name="T9" fmla="*/ T8 w 2298"/>
                <a:gd name="T10" fmla="+- 0 3582 1480"/>
                <a:gd name="T11" fmla="*/ 3582 h 2103"/>
                <a:gd name="T12" fmla="+- 0 5401 3103"/>
                <a:gd name="T13" fmla="*/ T12 w 2298"/>
                <a:gd name="T14" fmla="+- 0 3582 1480"/>
                <a:gd name="T15" fmla="*/ 3582 h 2103"/>
              </a:gdLst>
              <a:ahLst/>
              <a:cxnLst>
                <a:cxn ang="0">
                  <a:pos x="T1" y="T3"/>
                </a:cxn>
                <a:cxn ang="0">
                  <a:pos x="T5" y="T7"/>
                </a:cxn>
                <a:cxn ang="0">
                  <a:pos x="T9" y="T11"/>
                </a:cxn>
                <a:cxn ang="0">
                  <a:pos x="T13" y="T15"/>
                </a:cxn>
              </a:cxnLst>
              <a:rect l="0" t="0" r="r" b="b"/>
              <a:pathLst>
                <a:path w="2298" h="2103">
                  <a:moveTo>
                    <a:pt x="0" y="0"/>
                  </a:moveTo>
                  <a:lnTo>
                    <a:pt x="566" y="0"/>
                  </a:lnTo>
                  <a:moveTo>
                    <a:pt x="1714" y="2102"/>
                  </a:moveTo>
                  <a:lnTo>
                    <a:pt x="2298" y="210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16" name="Line 97"/>
            <p:cNvCxnSpPr>
              <a:cxnSpLocks noChangeShapeType="1"/>
            </p:cNvCxnSpPr>
            <p:nvPr/>
          </p:nvCxnSpPr>
          <p:spPr bwMode="auto">
            <a:xfrm>
              <a:off x="2603" y="2128"/>
              <a:ext cx="0" cy="64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cxnSp>
        <p:sp>
          <p:nvSpPr>
            <p:cNvPr id="17" name="Freeform 16"/>
            <p:cNvSpPr>
              <a:spLocks/>
            </p:cNvSpPr>
            <p:nvPr/>
          </p:nvSpPr>
          <p:spPr bwMode="auto">
            <a:xfrm>
              <a:off x="1800" y="2718"/>
              <a:ext cx="139" cy="132"/>
            </a:xfrm>
            <a:custGeom>
              <a:avLst/>
              <a:gdLst>
                <a:gd name="T0" fmla="+- 0 1870 1800"/>
                <a:gd name="T1" fmla="*/ T0 w 139"/>
                <a:gd name="T2" fmla="+- 0 2719 2719"/>
                <a:gd name="T3" fmla="*/ 2719 h 132"/>
                <a:gd name="T4" fmla="+- 0 1800 1800"/>
                <a:gd name="T5" fmla="*/ T4 w 139"/>
                <a:gd name="T6" fmla="+- 0 2850 2719"/>
                <a:gd name="T7" fmla="*/ 2850 h 132"/>
                <a:gd name="T8" fmla="+- 0 1938 1800"/>
                <a:gd name="T9" fmla="*/ T8 w 139"/>
                <a:gd name="T10" fmla="+- 0 2795 2719"/>
                <a:gd name="T11" fmla="*/ 2795 h 132"/>
                <a:gd name="T12" fmla="+- 0 1870 1800"/>
                <a:gd name="T13" fmla="*/ T12 w 139"/>
                <a:gd name="T14" fmla="+- 0 2719 2719"/>
                <a:gd name="T15" fmla="*/ 2719 h 132"/>
              </a:gdLst>
              <a:ahLst/>
              <a:cxnLst>
                <a:cxn ang="0">
                  <a:pos x="T1" y="T3"/>
                </a:cxn>
                <a:cxn ang="0">
                  <a:pos x="T5" y="T7"/>
                </a:cxn>
                <a:cxn ang="0">
                  <a:pos x="T9" y="T11"/>
                </a:cxn>
                <a:cxn ang="0">
                  <a:pos x="T13" y="T15"/>
                </a:cxn>
              </a:cxnLst>
              <a:rect l="0" t="0" r="r" b="b"/>
              <a:pathLst>
                <a:path w="139" h="132">
                  <a:moveTo>
                    <a:pt x="70" y="0"/>
                  </a:moveTo>
                  <a:lnTo>
                    <a:pt x="0" y="131"/>
                  </a:lnTo>
                  <a:lnTo>
                    <a:pt x="138" y="76"/>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18" name="Line 95"/>
            <p:cNvCxnSpPr>
              <a:cxnSpLocks noChangeShapeType="1"/>
            </p:cNvCxnSpPr>
            <p:nvPr/>
          </p:nvCxnSpPr>
          <p:spPr bwMode="auto">
            <a:xfrm>
              <a:off x="4212" y="2301"/>
              <a:ext cx="512" cy="47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cxnSp>
        <p:sp>
          <p:nvSpPr>
            <p:cNvPr id="19" name="Freeform 18"/>
            <p:cNvSpPr>
              <a:spLocks/>
            </p:cNvSpPr>
            <p:nvPr/>
          </p:nvSpPr>
          <p:spPr bwMode="auto">
            <a:xfrm>
              <a:off x="4666" y="2719"/>
              <a:ext cx="138" cy="133"/>
            </a:xfrm>
            <a:custGeom>
              <a:avLst/>
              <a:gdLst>
                <a:gd name="T0" fmla="+- 0 4736 4667"/>
                <a:gd name="T1" fmla="*/ T0 w 138"/>
                <a:gd name="T2" fmla="+- 0 2720 2720"/>
                <a:gd name="T3" fmla="*/ 2720 h 133"/>
                <a:gd name="T4" fmla="+- 0 4667 4667"/>
                <a:gd name="T5" fmla="*/ T4 w 138"/>
                <a:gd name="T6" fmla="+- 0 2795 2720"/>
                <a:gd name="T7" fmla="*/ 2795 h 133"/>
                <a:gd name="T8" fmla="+- 0 4804 4667"/>
                <a:gd name="T9" fmla="*/ T8 w 138"/>
                <a:gd name="T10" fmla="+- 0 2853 2720"/>
                <a:gd name="T11" fmla="*/ 2853 h 133"/>
                <a:gd name="T12" fmla="+- 0 4736 4667"/>
                <a:gd name="T13" fmla="*/ T12 w 138"/>
                <a:gd name="T14" fmla="+- 0 2720 2720"/>
                <a:gd name="T15" fmla="*/ 2720 h 133"/>
              </a:gdLst>
              <a:ahLst/>
              <a:cxnLst>
                <a:cxn ang="0">
                  <a:pos x="T1" y="T3"/>
                </a:cxn>
                <a:cxn ang="0">
                  <a:pos x="T5" y="T7"/>
                </a:cxn>
                <a:cxn ang="0">
                  <a:pos x="T9" y="T11"/>
                </a:cxn>
                <a:cxn ang="0">
                  <a:pos x="T13" y="T15"/>
                </a:cxn>
              </a:cxnLst>
              <a:rect l="0" t="0" r="r" b="b"/>
              <a:pathLst>
                <a:path w="138" h="133">
                  <a:moveTo>
                    <a:pt x="69" y="0"/>
                  </a:moveTo>
                  <a:lnTo>
                    <a:pt x="0" y="75"/>
                  </a:lnTo>
                  <a:lnTo>
                    <a:pt x="137" y="133"/>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 name="Text Box 93"/>
            <p:cNvSpPr txBox="1">
              <a:spLocks noChangeArrowheads="1"/>
            </p:cNvSpPr>
            <p:nvPr/>
          </p:nvSpPr>
          <p:spPr bwMode="auto">
            <a:xfrm>
              <a:off x="1620" y="463"/>
              <a:ext cx="3150"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294005" marR="6985" indent="-294640">
                <a:lnSpc>
                  <a:spcPct val="95000"/>
                </a:lnSpc>
                <a:spcBef>
                  <a:spcPts val="75"/>
                </a:spcBef>
                <a:spcAft>
                  <a:spcPts val="0"/>
                </a:spcAft>
              </a:pPr>
              <a:r>
                <a:rPr lang="en-US" sz="1600" b="1" dirty="0">
                  <a:solidFill>
                    <a:srgbClr val="0070C0"/>
                  </a:solidFill>
                  <a:effectLst/>
                  <a:latin typeface="Trebuchet MS" panose="020B0603020202020204" pitchFamily="34" charset="0"/>
                  <a:ea typeface="Times New Roman" panose="02020603050405020304" pitchFamily="18" charset="0"/>
                </a:rPr>
                <a:t>Abnormal liver-associated tests in the first trimester</a:t>
              </a:r>
              <a:endParaRPr lang="en-US" sz="1600" dirty="0">
                <a:solidFill>
                  <a:srgbClr val="0070C0"/>
                </a:solidFill>
                <a:effectLst/>
                <a:latin typeface="Times New Roman" panose="02020603050405020304" pitchFamily="18" charset="0"/>
                <a:ea typeface="Times New Roman" panose="02020603050405020304" pitchFamily="18" charset="0"/>
              </a:endParaRPr>
            </a:p>
          </p:txBody>
        </p:sp>
        <p:sp>
          <p:nvSpPr>
            <p:cNvPr id="21" name="Text Box 92"/>
            <p:cNvSpPr txBox="1">
              <a:spLocks noChangeArrowheads="1"/>
            </p:cNvSpPr>
            <p:nvPr/>
          </p:nvSpPr>
          <p:spPr bwMode="auto">
            <a:xfrm>
              <a:off x="1722" y="2964"/>
              <a:ext cx="24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45"/>
                </a:spcBef>
                <a:spcAft>
                  <a:spcPts val="0"/>
                </a:spcAft>
              </a:pPr>
              <a:r>
                <a:rPr lang="en-US" sz="1600" b="1" dirty="0">
                  <a:solidFill>
                    <a:srgbClr val="0070C0"/>
                  </a:solidFill>
                  <a:effectLst/>
                  <a:latin typeface="Trebuchet MS" panose="020B0603020202020204" pitchFamily="34" charset="0"/>
                  <a:ea typeface="Times New Roman" panose="02020603050405020304" pitchFamily="18" charset="0"/>
                </a:rPr>
                <a:t>No</a:t>
              </a:r>
              <a:endParaRPr lang="en-US" sz="1600" dirty="0">
                <a:solidFill>
                  <a:srgbClr val="0070C0"/>
                </a:solidFill>
                <a:effectLst/>
                <a:latin typeface="Times New Roman" panose="02020603050405020304" pitchFamily="18" charset="0"/>
                <a:ea typeface="Times New Roman" panose="02020603050405020304" pitchFamily="18" charset="0"/>
              </a:endParaRPr>
            </a:p>
          </p:txBody>
        </p:sp>
        <p:sp>
          <p:nvSpPr>
            <p:cNvPr id="22" name="Text Box 91"/>
            <p:cNvSpPr txBox="1">
              <a:spLocks noChangeArrowheads="1"/>
            </p:cNvSpPr>
            <p:nvPr/>
          </p:nvSpPr>
          <p:spPr bwMode="auto">
            <a:xfrm>
              <a:off x="4442" y="2964"/>
              <a:ext cx="51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45"/>
                </a:spcBef>
                <a:spcAft>
                  <a:spcPts val="0"/>
                </a:spcAft>
              </a:pPr>
              <a:r>
                <a:rPr lang="en-US" sz="1600" b="1" spc="-35" dirty="0">
                  <a:solidFill>
                    <a:srgbClr val="0070C0"/>
                  </a:solidFill>
                  <a:effectLst/>
                  <a:latin typeface="Trebuchet MS" panose="020B0603020202020204" pitchFamily="34" charset="0"/>
                  <a:ea typeface="Times New Roman" panose="02020603050405020304" pitchFamily="18" charset="0"/>
                </a:rPr>
                <a:t>  Yes</a:t>
              </a:r>
              <a:endParaRPr lang="en-US" sz="1600" dirty="0">
                <a:solidFill>
                  <a:srgbClr val="0070C0"/>
                </a:solidFill>
                <a:effectLst/>
                <a:latin typeface="Times New Roman" panose="02020603050405020304" pitchFamily="18" charset="0"/>
                <a:ea typeface="Times New Roman" panose="02020603050405020304" pitchFamily="18" charset="0"/>
              </a:endParaRPr>
            </a:p>
          </p:txBody>
        </p:sp>
        <p:sp>
          <p:nvSpPr>
            <p:cNvPr id="23" name="Text Box 90"/>
            <p:cNvSpPr txBox="1">
              <a:spLocks noChangeArrowheads="1"/>
            </p:cNvSpPr>
            <p:nvPr/>
          </p:nvSpPr>
          <p:spPr bwMode="auto">
            <a:xfrm>
              <a:off x="5400" y="3045"/>
              <a:ext cx="3406" cy="839"/>
            </a:xfrm>
            <a:prstGeom prst="rect">
              <a:avLst/>
            </a:prstGeom>
            <a:solidFill>
              <a:srgbClr val="DDE6E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89230" marR="187960" algn="ctr">
                <a:lnSpc>
                  <a:spcPct val="95000"/>
                </a:lnSpc>
                <a:spcBef>
                  <a:spcPts val="620"/>
                </a:spcBef>
                <a:spcAft>
                  <a:spcPts val="0"/>
                </a:spcAft>
              </a:pPr>
              <a:r>
                <a:rPr lang="en-US" sz="1600" b="1" dirty="0">
                  <a:solidFill>
                    <a:schemeClr val="bg1"/>
                  </a:solidFill>
                  <a:effectLst/>
                  <a:latin typeface="Trebuchet MS" panose="020B0603020202020204" pitchFamily="34" charset="0"/>
                  <a:ea typeface="Times New Roman" panose="02020603050405020304" pitchFamily="18" charset="0"/>
                </a:rPr>
                <a:t>Non liver-related causes of nausea/ vomiting</a:t>
              </a:r>
              <a:r>
                <a:rPr lang="en-US" sz="1600" b="1" spc="-170" dirty="0">
                  <a:solidFill>
                    <a:schemeClr val="bg1"/>
                  </a:solidFill>
                  <a:effectLst/>
                  <a:latin typeface="Trebuchet MS" panose="020B0603020202020204" pitchFamily="34" charset="0"/>
                  <a:ea typeface="Times New Roman" panose="02020603050405020304" pitchFamily="18" charset="0"/>
                </a:rPr>
                <a:t> </a:t>
              </a:r>
              <a:r>
                <a:rPr lang="en-US" sz="1600" b="1" dirty="0">
                  <a:solidFill>
                    <a:schemeClr val="bg1"/>
                  </a:solidFill>
                  <a:effectLst/>
                  <a:latin typeface="Trebuchet MS" panose="020B0603020202020204" pitchFamily="34" charset="0"/>
                  <a:ea typeface="Times New Roman" panose="02020603050405020304" pitchFamily="18" charset="0"/>
                </a:rPr>
                <a:t>such</a:t>
              </a:r>
              <a:r>
                <a:rPr lang="en-US" sz="1600" b="1" spc="-165" dirty="0">
                  <a:solidFill>
                    <a:schemeClr val="bg1"/>
                  </a:solidFill>
                  <a:effectLst/>
                  <a:latin typeface="Trebuchet MS" panose="020B0603020202020204" pitchFamily="34" charset="0"/>
                  <a:ea typeface="Times New Roman" panose="02020603050405020304" pitchFamily="18" charset="0"/>
                </a:rPr>
                <a:t> </a:t>
              </a:r>
              <a:r>
                <a:rPr lang="en-US" sz="1600" b="1" dirty="0">
                  <a:solidFill>
                    <a:schemeClr val="bg1"/>
                  </a:solidFill>
                  <a:effectLst/>
                  <a:latin typeface="Trebuchet MS" panose="020B0603020202020204" pitchFamily="34" charset="0"/>
                  <a:ea typeface="Times New Roman" panose="02020603050405020304" pitchFamily="18" charset="0"/>
                </a:rPr>
                <a:t>as</a:t>
              </a:r>
              <a:r>
                <a:rPr lang="en-US" sz="1600" b="1" spc="-170" dirty="0">
                  <a:solidFill>
                    <a:schemeClr val="bg1"/>
                  </a:solidFill>
                  <a:effectLst/>
                  <a:latin typeface="Trebuchet MS" panose="020B0603020202020204" pitchFamily="34" charset="0"/>
                  <a:ea typeface="Times New Roman" panose="02020603050405020304" pitchFamily="18" charset="0"/>
                </a:rPr>
                <a:t> </a:t>
              </a:r>
              <a:r>
                <a:rPr lang="en-US" sz="1600" b="1" dirty="0">
                  <a:solidFill>
                    <a:schemeClr val="bg1"/>
                  </a:solidFill>
                  <a:effectLst/>
                  <a:latin typeface="Trebuchet MS" panose="020B0603020202020204" pitchFamily="34" charset="0"/>
                  <a:ea typeface="Times New Roman" panose="02020603050405020304" pitchFamily="18" charset="0"/>
                </a:rPr>
                <a:t>UTI,</a:t>
              </a:r>
              <a:r>
                <a:rPr lang="en-US" sz="1600" b="1" spc="-165" dirty="0">
                  <a:solidFill>
                    <a:schemeClr val="bg1"/>
                  </a:solidFill>
                  <a:effectLst/>
                  <a:latin typeface="Trebuchet MS" panose="020B0603020202020204" pitchFamily="34" charset="0"/>
                  <a:ea typeface="Times New Roman" panose="02020603050405020304" pitchFamily="18" charset="0"/>
                </a:rPr>
                <a:t> </a:t>
              </a:r>
              <a:r>
                <a:rPr lang="en-US" sz="1600" b="1" dirty="0">
                  <a:solidFill>
                    <a:schemeClr val="bg1"/>
                  </a:solidFill>
                  <a:effectLst/>
                  <a:latin typeface="Trebuchet MS" panose="020B0603020202020204" pitchFamily="34" charset="0"/>
                  <a:ea typeface="Times New Roman" panose="02020603050405020304" pitchFamily="18" charset="0"/>
                </a:rPr>
                <a:t>pancreatitis, and GI infections excluded</a:t>
              </a:r>
              <a:endParaRPr lang="en-US" sz="1600" dirty="0">
                <a:solidFill>
                  <a:schemeClr val="bg1"/>
                </a:solidFill>
                <a:effectLst/>
                <a:latin typeface="Times New Roman" panose="02020603050405020304" pitchFamily="18" charset="0"/>
                <a:ea typeface="Times New Roman" panose="02020603050405020304" pitchFamily="18" charset="0"/>
              </a:endParaRPr>
            </a:p>
          </p:txBody>
        </p:sp>
        <p:sp>
          <p:nvSpPr>
            <p:cNvPr id="24" name="Text Box 89"/>
            <p:cNvSpPr txBox="1">
              <a:spLocks noChangeArrowheads="1"/>
            </p:cNvSpPr>
            <p:nvPr/>
          </p:nvSpPr>
          <p:spPr bwMode="auto">
            <a:xfrm>
              <a:off x="3668" y="1160"/>
              <a:ext cx="3870" cy="623"/>
            </a:xfrm>
            <a:prstGeom prst="rect">
              <a:avLst/>
            </a:prstGeom>
            <a:solidFill>
              <a:srgbClr val="DDE6E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368935" marR="0" indent="-179705">
                <a:lnSpc>
                  <a:spcPct val="95000"/>
                </a:lnSpc>
                <a:spcBef>
                  <a:spcPts val="580"/>
                </a:spcBef>
                <a:spcAft>
                  <a:spcPts val="0"/>
                </a:spcAft>
              </a:pPr>
              <a:r>
                <a:rPr lang="en-US" sz="1600" b="1" dirty="0">
                  <a:solidFill>
                    <a:srgbClr val="0070C0"/>
                  </a:solidFill>
                  <a:effectLst/>
                  <a:latin typeface="Trebuchet MS" panose="020B0603020202020204" pitchFamily="34" charset="0"/>
                  <a:ea typeface="Times New Roman" panose="02020603050405020304" pitchFamily="18" charset="0"/>
                </a:rPr>
                <a:t>Biliary disease, viral causes, autoimmune causes, and medications excluded</a:t>
              </a:r>
              <a:endParaRPr lang="en-US" sz="1600" dirty="0">
                <a:solidFill>
                  <a:srgbClr val="0070C0"/>
                </a:solidFill>
                <a:effectLst/>
                <a:latin typeface="Times New Roman" panose="02020603050405020304" pitchFamily="18" charset="0"/>
                <a:ea typeface="Times New Roman" panose="02020603050405020304" pitchFamily="18" charset="0"/>
              </a:endParaRPr>
            </a:p>
          </p:txBody>
        </p:sp>
        <p:sp>
          <p:nvSpPr>
            <p:cNvPr id="25" name="Text Box 88"/>
            <p:cNvSpPr txBox="1">
              <a:spLocks noChangeArrowheads="1"/>
            </p:cNvSpPr>
            <p:nvPr/>
          </p:nvSpPr>
          <p:spPr bwMode="auto">
            <a:xfrm>
              <a:off x="3780" y="4040"/>
              <a:ext cx="2672" cy="540"/>
            </a:xfrm>
            <a:prstGeom prst="rect">
              <a:avLst/>
            </a:prstGeom>
            <a:solidFill>
              <a:srgbClr val="DFCCE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208280" marR="0">
                <a:spcBef>
                  <a:spcPts val="840"/>
                </a:spcBef>
                <a:spcAft>
                  <a:spcPts val="0"/>
                </a:spcAft>
              </a:pPr>
              <a:r>
                <a:rPr lang="en-US" b="1" dirty="0">
                  <a:solidFill>
                    <a:srgbClr val="0070C0"/>
                  </a:solidFill>
                  <a:effectLst/>
                  <a:latin typeface="Trebuchet MS" panose="020B0603020202020204" pitchFamily="34" charset="0"/>
                  <a:ea typeface="Times New Roman" panose="02020603050405020304" pitchFamily="18" charset="0"/>
                </a:rPr>
                <a:t>Hyperemesis gravidarum</a:t>
              </a:r>
              <a:endParaRPr lang="en-US" dirty="0">
                <a:solidFill>
                  <a:srgbClr val="0070C0"/>
                </a:solidFill>
                <a:effectLst/>
                <a:latin typeface="Times New Roman" panose="02020603050405020304" pitchFamily="18" charset="0"/>
                <a:ea typeface="Times New Roman" panose="02020603050405020304" pitchFamily="18" charset="0"/>
              </a:endParaRPr>
            </a:p>
          </p:txBody>
        </p:sp>
        <p:sp>
          <p:nvSpPr>
            <p:cNvPr id="26" name="Text Box 87"/>
            <p:cNvSpPr txBox="1">
              <a:spLocks noChangeArrowheads="1"/>
            </p:cNvSpPr>
            <p:nvPr/>
          </p:nvSpPr>
          <p:spPr bwMode="auto">
            <a:xfrm>
              <a:off x="381" y="4040"/>
              <a:ext cx="3017" cy="540"/>
            </a:xfrm>
            <a:prstGeom prst="rect">
              <a:avLst/>
            </a:prstGeom>
            <a:solidFill>
              <a:srgbClr val="F2E8B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220345" marR="0">
                <a:spcBef>
                  <a:spcPts val="840"/>
                </a:spcBef>
                <a:spcAft>
                  <a:spcPts val="0"/>
                </a:spcAft>
              </a:pPr>
              <a:r>
                <a:rPr lang="en-US" b="1" dirty="0">
                  <a:solidFill>
                    <a:srgbClr val="0070C0"/>
                  </a:solidFill>
                  <a:effectLst/>
                  <a:latin typeface="Trebuchet MS" panose="020B0603020202020204" pitchFamily="34" charset="0"/>
                  <a:ea typeface="Times New Roman" panose="02020603050405020304" pitchFamily="18" charset="0"/>
                </a:rPr>
                <a:t>Not hyperemesis gravidarum</a:t>
              </a:r>
              <a:endParaRPr lang="en-US" dirty="0">
                <a:solidFill>
                  <a:srgbClr val="0070C0"/>
                </a:solidFill>
                <a:effectLst/>
                <a:latin typeface="Times New Roman" panose="02020603050405020304" pitchFamily="18" charset="0"/>
                <a:ea typeface="Times New Roman" panose="02020603050405020304" pitchFamily="18" charset="0"/>
              </a:endParaRPr>
            </a:p>
          </p:txBody>
        </p:sp>
        <p:sp>
          <p:nvSpPr>
            <p:cNvPr id="27" name="Text Box 86"/>
            <p:cNvSpPr txBox="1">
              <a:spLocks noChangeArrowheads="1"/>
            </p:cNvSpPr>
            <p:nvPr/>
          </p:nvSpPr>
          <p:spPr bwMode="auto">
            <a:xfrm>
              <a:off x="1620" y="1986"/>
              <a:ext cx="3150" cy="447"/>
            </a:xfrm>
            <a:prstGeom prst="rect">
              <a:avLst/>
            </a:prstGeom>
            <a:solidFill>
              <a:srgbClr val="D9EBC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384175" marR="0">
                <a:spcBef>
                  <a:spcPts val="605"/>
                </a:spcBef>
                <a:spcAft>
                  <a:spcPts val="0"/>
                </a:spcAft>
              </a:pPr>
              <a:r>
                <a:rPr lang="en-US" sz="1600" b="1" dirty="0">
                  <a:solidFill>
                    <a:srgbClr val="0070C0"/>
                  </a:solidFill>
                  <a:effectLst/>
                  <a:latin typeface="Trebuchet MS" panose="020B0603020202020204" pitchFamily="34" charset="0"/>
                  <a:ea typeface="Times New Roman" panose="02020603050405020304" pitchFamily="18" charset="0"/>
                </a:rPr>
                <a:t>Severe nausea/vomiting</a:t>
              </a:r>
              <a:endParaRPr lang="en-US" sz="1600" dirty="0">
                <a:solidFill>
                  <a:srgbClr val="0070C0"/>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858666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Main graphic"/>
          <p:cNvPicPr/>
          <p:nvPr/>
        </p:nvPicPr>
        <p:blipFill>
          <a:blip r:embed="rId3"/>
          <a:stretch/>
        </p:blipFill>
        <p:spPr>
          <a:xfrm>
            <a:off x="0" y="0"/>
            <a:ext cx="12192000" cy="6431401"/>
          </a:xfrm>
          <a:prstGeom prst="rect">
            <a:avLst/>
          </a:prstGeom>
          <a:ln>
            <a:noFill/>
          </a:ln>
        </p:spPr>
      </p:pic>
      <p:sp>
        <p:nvSpPr>
          <p:cNvPr id="50" name="TextShape 2"/>
          <p:cNvSpPr txBox="1"/>
          <p:nvPr/>
        </p:nvSpPr>
        <p:spPr>
          <a:xfrm>
            <a:off x="2476560" y="6477120"/>
            <a:ext cx="8254800" cy="231120"/>
          </a:xfrm>
          <a:prstGeom prst="rect">
            <a:avLst/>
          </a:prstGeom>
          <a:noFill/>
          <a:ln>
            <a:noFill/>
          </a:ln>
        </p:spPr>
        <p:txBody>
          <a:bodyPr lIns="90000" tIns="45000" rIns="90000" bIns="45000"/>
          <a:lstStyle/>
          <a:p>
            <a:r>
              <a:rPr lang="en-US" sz="900" i="1" spc="-1" dirty="0">
                <a:solidFill>
                  <a:srgbClr val="FFFFFF"/>
                </a:solidFill>
                <a:latin typeface="Arial"/>
              </a:rPr>
              <a:t>                                                                    Gastroenterology</a:t>
            </a:r>
            <a:r>
              <a:rPr lang="en-US" sz="900" spc="-1" dirty="0">
                <a:solidFill>
                  <a:srgbClr val="FFFFFF"/>
                </a:solidFill>
                <a:latin typeface="Arial"/>
              </a:rPr>
              <a:t> 2022 16397-117.e1DOI: (10.1053/j.gastro.2022.01.060) </a:t>
            </a:r>
          </a:p>
        </p:txBody>
      </p:sp>
      <p:sp>
        <p:nvSpPr>
          <p:cNvPr id="51" name="TextShape 3"/>
          <p:cNvSpPr txBox="1"/>
          <p:nvPr/>
        </p:nvSpPr>
        <p:spPr>
          <a:xfrm>
            <a:off x="5018762" y="6708241"/>
            <a:ext cx="4930521" cy="45719"/>
          </a:xfrm>
          <a:prstGeom prst="rect">
            <a:avLst/>
          </a:prstGeom>
          <a:noFill/>
          <a:ln>
            <a:noFill/>
          </a:ln>
        </p:spPr>
        <p:txBody>
          <a:bodyPr lIns="90000" tIns="46800" rIns="90000" bIns="46800" anchor="ctr"/>
          <a:lstStyle/>
          <a:p>
            <a:r>
              <a:rPr lang="en-US" sz="900" spc="-1" dirty="0">
                <a:solidFill>
                  <a:srgbClr val="FFFFFF"/>
                </a:solidFill>
                <a:latin typeface="Arial"/>
              </a:rPr>
              <a:t>Copyright © 2022 AGA Institute</a:t>
            </a:r>
            <a:r>
              <a:rPr lang="en-US" sz="900" spc="-1" dirty="0">
                <a:solidFill>
                  <a:srgbClr val="FFFFFF"/>
                </a:solidFill>
                <a:latin typeface="Arial"/>
                <a:hlinkClick r:id="rId4"/>
              </a:rPr>
              <a:t> Terms and Conditions</a:t>
            </a:r>
            <a:endParaRPr lang="en-US" sz="900" spc="-1" dirty="0">
              <a:solidFill>
                <a:srgbClr val="FFFFFF"/>
              </a:solidFill>
              <a:latin typeface="Arial"/>
            </a:endParaRPr>
          </a:p>
        </p:txBody>
      </p:sp>
    </p:spTree>
    <p:extLst>
      <p:ext uri="{BB962C8B-B14F-4D97-AF65-F5344CB8AC3E}">
        <p14:creationId xmlns:p14="http://schemas.microsoft.com/office/powerpoint/2010/main" val="767892420"/>
      </p:ext>
    </p:extLst>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67" y="207216"/>
            <a:ext cx="9839167" cy="611135"/>
          </a:xfrm>
        </p:spPr>
        <p:txBody>
          <a:bodyPr/>
          <a:lstStyle/>
          <a:p>
            <a:r>
              <a:rPr lang="en-US" sz="2800" dirty="0"/>
              <a:t>Evaluation of patient with  IHCP</a:t>
            </a:r>
          </a:p>
        </p:txBody>
      </p:sp>
      <p:grpSp>
        <p:nvGrpSpPr>
          <p:cNvPr id="4" name="Group 3"/>
          <p:cNvGrpSpPr>
            <a:grpSpLocks/>
          </p:cNvGrpSpPr>
          <p:nvPr/>
        </p:nvGrpSpPr>
        <p:grpSpPr bwMode="auto">
          <a:xfrm>
            <a:off x="76200" y="1159933"/>
            <a:ext cx="12039600" cy="5698067"/>
            <a:chOff x="2" y="2"/>
            <a:chExt cx="4405" cy="6159"/>
          </a:xfrm>
        </p:grpSpPr>
        <p:sp>
          <p:nvSpPr>
            <p:cNvPr id="5" name="Rectangle 4"/>
            <p:cNvSpPr>
              <a:spLocks noChangeArrowheads="1"/>
            </p:cNvSpPr>
            <p:nvPr/>
          </p:nvSpPr>
          <p:spPr bwMode="auto">
            <a:xfrm>
              <a:off x="2" y="2"/>
              <a:ext cx="4405" cy="6159"/>
            </a:xfrm>
            <a:prstGeom prst="rect">
              <a:avLst/>
            </a:prstGeom>
            <a:noFill/>
            <a:ln w="317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6" name="Line 83"/>
            <p:cNvCxnSpPr>
              <a:cxnSpLocks noChangeShapeType="1"/>
            </p:cNvCxnSpPr>
            <p:nvPr/>
          </p:nvCxnSpPr>
          <p:spPr bwMode="auto">
            <a:xfrm>
              <a:off x="1565" y="979"/>
              <a:ext cx="0" cy="127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cxnSp>
        <p:sp>
          <p:nvSpPr>
            <p:cNvPr id="7" name="Freeform 6"/>
            <p:cNvSpPr>
              <a:spLocks/>
            </p:cNvSpPr>
            <p:nvPr/>
          </p:nvSpPr>
          <p:spPr bwMode="auto">
            <a:xfrm>
              <a:off x="1514" y="2221"/>
              <a:ext cx="103" cy="141"/>
            </a:xfrm>
            <a:custGeom>
              <a:avLst/>
              <a:gdLst>
                <a:gd name="T0" fmla="+- 0 1616 1514"/>
                <a:gd name="T1" fmla="*/ T0 w 103"/>
                <a:gd name="T2" fmla="+- 0 2222 2222"/>
                <a:gd name="T3" fmla="*/ 2222 h 141"/>
                <a:gd name="T4" fmla="+- 0 1514 1514"/>
                <a:gd name="T5" fmla="*/ T4 w 103"/>
                <a:gd name="T6" fmla="+- 0 2222 2222"/>
                <a:gd name="T7" fmla="*/ 2222 h 141"/>
                <a:gd name="T8" fmla="+- 0 1565 1514"/>
                <a:gd name="T9" fmla="*/ T8 w 103"/>
                <a:gd name="T10" fmla="+- 0 2362 2222"/>
                <a:gd name="T11" fmla="*/ 2362 h 141"/>
                <a:gd name="T12" fmla="+- 0 1616 1514"/>
                <a:gd name="T13" fmla="*/ T12 w 103"/>
                <a:gd name="T14" fmla="+- 0 2222 2222"/>
                <a:gd name="T15" fmla="*/ 2222 h 141"/>
              </a:gdLst>
              <a:ahLst/>
              <a:cxnLst>
                <a:cxn ang="0">
                  <a:pos x="T1" y="T3"/>
                </a:cxn>
                <a:cxn ang="0">
                  <a:pos x="T5" y="T7"/>
                </a:cxn>
                <a:cxn ang="0">
                  <a:pos x="T9" y="T11"/>
                </a:cxn>
                <a:cxn ang="0">
                  <a:pos x="T13" y="T15"/>
                </a:cxn>
              </a:cxnLst>
              <a:rect l="0" t="0" r="r" b="b"/>
              <a:pathLst>
                <a:path w="103" h="141">
                  <a:moveTo>
                    <a:pt x="102" y="0"/>
                  </a:moveTo>
                  <a:lnTo>
                    <a:pt x="0" y="0"/>
                  </a:lnTo>
                  <a:lnTo>
                    <a:pt x="51" y="140"/>
                  </a:lnTo>
                  <a:lnTo>
                    <a:pt x="10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8" name="Line 81"/>
            <p:cNvCxnSpPr>
              <a:cxnSpLocks noChangeShapeType="1"/>
            </p:cNvCxnSpPr>
            <p:nvPr/>
          </p:nvCxnSpPr>
          <p:spPr bwMode="auto">
            <a:xfrm>
              <a:off x="603" y="3516"/>
              <a:ext cx="0" cy="178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cxnSp>
        <p:sp>
          <p:nvSpPr>
            <p:cNvPr id="9" name="Freeform 8"/>
            <p:cNvSpPr>
              <a:spLocks/>
            </p:cNvSpPr>
            <p:nvPr/>
          </p:nvSpPr>
          <p:spPr bwMode="auto">
            <a:xfrm>
              <a:off x="552" y="5270"/>
              <a:ext cx="103" cy="141"/>
            </a:xfrm>
            <a:custGeom>
              <a:avLst/>
              <a:gdLst>
                <a:gd name="T0" fmla="+- 0 654 552"/>
                <a:gd name="T1" fmla="*/ T0 w 103"/>
                <a:gd name="T2" fmla="+- 0 5270 5270"/>
                <a:gd name="T3" fmla="*/ 5270 h 141"/>
                <a:gd name="T4" fmla="+- 0 552 552"/>
                <a:gd name="T5" fmla="*/ T4 w 103"/>
                <a:gd name="T6" fmla="+- 0 5270 5270"/>
                <a:gd name="T7" fmla="*/ 5270 h 141"/>
                <a:gd name="T8" fmla="+- 0 603 552"/>
                <a:gd name="T9" fmla="*/ T8 w 103"/>
                <a:gd name="T10" fmla="+- 0 5410 5270"/>
                <a:gd name="T11" fmla="*/ 5410 h 141"/>
                <a:gd name="T12" fmla="+- 0 654 552"/>
                <a:gd name="T13" fmla="*/ T12 w 103"/>
                <a:gd name="T14" fmla="+- 0 5270 5270"/>
                <a:gd name="T15" fmla="*/ 5270 h 141"/>
              </a:gdLst>
              <a:ahLst/>
              <a:cxnLst>
                <a:cxn ang="0">
                  <a:pos x="T1" y="T3"/>
                </a:cxn>
                <a:cxn ang="0">
                  <a:pos x="T5" y="T7"/>
                </a:cxn>
                <a:cxn ang="0">
                  <a:pos x="T9" y="T11"/>
                </a:cxn>
                <a:cxn ang="0">
                  <a:pos x="T13" y="T15"/>
                </a:cxn>
              </a:cxnLst>
              <a:rect l="0" t="0" r="r" b="b"/>
              <a:pathLst>
                <a:path w="103" h="141">
                  <a:moveTo>
                    <a:pt x="102" y="0"/>
                  </a:moveTo>
                  <a:lnTo>
                    <a:pt x="0" y="0"/>
                  </a:lnTo>
                  <a:lnTo>
                    <a:pt x="51" y="140"/>
                  </a:lnTo>
                  <a:lnTo>
                    <a:pt x="10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10" name="Line 79"/>
            <p:cNvCxnSpPr>
              <a:cxnSpLocks noChangeShapeType="1"/>
            </p:cNvCxnSpPr>
            <p:nvPr/>
          </p:nvCxnSpPr>
          <p:spPr bwMode="auto">
            <a:xfrm>
              <a:off x="2711" y="3503"/>
              <a:ext cx="0" cy="24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cxnSp>
        <p:sp>
          <p:nvSpPr>
            <p:cNvPr id="11" name="Freeform 10"/>
            <p:cNvSpPr>
              <a:spLocks/>
            </p:cNvSpPr>
            <p:nvPr/>
          </p:nvSpPr>
          <p:spPr bwMode="auto">
            <a:xfrm>
              <a:off x="2660" y="3720"/>
              <a:ext cx="103" cy="141"/>
            </a:xfrm>
            <a:custGeom>
              <a:avLst/>
              <a:gdLst>
                <a:gd name="T0" fmla="+- 0 2762 2660"/>
                <a:gd name="T1" fmla="*/ T0 w 103"/>
                <a:gd name="T2" fmla="+- 0 3721 3721"/>
                <a:gd name="T3" fmla="*/ 3721 h 141"/>
                <a:gd name="T4" fmla="+- 0 2660 2660"/>
                <a:gd name="T5" fmla="*/ T4 w 103"/>
                <a:gd name="T6" fmla="+- 0 3721 3721"/>
                <a:gd name="T7" fmla="*/ 3721 h 141"/>
                <a:gd name="T8" fmla="+- 0 2711 2660"/>
                <a:gd name="T9" fmla="*/ T8 w 103"/>
                <a:gd name="T10" fmla="+- 0 3861 3721"/>
                <a:gd name="T11" fmla="*/ 3861 h 141"/>
                <a:gd name="T12" fmla="+- 0 2762 2660"/>
                <a:gd name="T13" fmla="*/ T12 w 103"/>
                <a:gd name="T14" fmla="+- 0 3721 3721"/>
                <a:gd name="T15" fmla="*/ 3721 h 141"/>
              </a:gdLst>
              <a:ahLst/>
              <a:cxnLst>
                <a:cxn ang="0">
                  <a:pos x="T1" y="T3"/>
                </a:cxn>
                <a:cxn ang="0">
                  <a:pos x="T5" y="T7"/>
                </a:cxn>
                <a:cxn ang="0">
                  <a:pos x="T9" y="T11"/>
                </a:cxn>
                <a:cxn ang="0">
                  <a:pos x="T13" y="T15"/>
                </a:cxn>
              </a:cxnLst>
              <a:rect l="0" t="0" r="r" b="b"/>
              <a:pathLst>
                <a:path w="103" h="141">
                  <a:moveTo>
                    <a:pt x="102" y="0"/>
                  </a:moveTo>
                  <a:lnTo>
                    <a:pt x="0" y="0"/>
                  </a:lnTo>
                  <a:lnTo>
                    <a:pt x="51" y="140"/>
                  </a:lnTo>
                  <a:lnTo>
                    <a:pt x="10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12" name="Line 77"/>
            <p:cNvCxnSpPr>
              <a:cxnSpLocks noChangeShapeType="1"/>
            </p:cNvCxnSpPr>
            <p:nvPr/>
          </p:nvCxnSpPr>
          <p:spPr bwMode="auto">
            <a:xfrm>
              <a:off x="1572" y="1672"/>
              <a:ext cx="37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3" name="Line 76"/>
            <p:cNvCxnSpPr>
              <a:cxnSpLocks noChangeShapeType="1"/>
            </p:cNvCxnSpPr>
            <p:nvPr/>
          </p:nvCxnSpPr>
          <p:spPr bwMode="auto">
            <a:xfrm>
              <a:off x="1336" y="2383"/>
              <a:ext cx="0" cy="60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cxnSp>
        <p:sp>
          <p:nvSpPr>
            <p:cNvPr id="14" name="Freeform 13"/>
            <p:cNvSpPr>
              <a:spLocks/>
            </p:cNvSpPr>
            <p:nvPr/>
          </p:nvSpPr>
          <p:spPr bwMode="auto">
            <a:xfrm>
              <a:off x="588" y="2927"/>
              <a:ext cx="139" cy="132"/>
            </a:xfrm>
            <a:custGeom>
              <a:avLst/>
              <a:gdLst>
                <a:gd name="T0" fmla="+- 0 658 588"/>
                <a:gd name="T1" fmla="*/ T0 w 139"/>
                <a:gd name="T2" fmla="+- 0 2927 2927"/>
                <a:gd name="T3" fmla="*/ 2927 h 132"/>
                <a:gd name="T4" fmla="+- 0 588 588"/>
                <a:gd name="T5" fmla="*/ T4 w 139"/>
                <a:gd name="T6" fmla="+- 0 3059 2927"/>
                <a:gd name="T7" fmla="*/ 3059 h 132"/>
                <a:gd name="T8" fmla="+- 0 727 588"/>
                <a:gd name="T9" fmla="*/ T8 w 139"/>
                <a:gd name="T10" fmla="+- 0 3003 2927"/>
                <a:gd name="T11" fmla="*/ 3003 h 132"/>
                <a:gd name="T12" fmla="+- 0 658 588"/>
                <a:gd name="T13" fmla="*/ T12 w 139"/>
                <a:gd name="T14" fmla="+- 0 2927 2927"/>
                <a:gd name="T15" fmla="*/ 2927 h 132"/>
              </a:gdLst>
              <a:ahLst/>
              <a:cxnLst>
                <a:cxn ang="0">
                  <a:pos x="T1" y="T3"/>
                </a:cxn>
                <a:cxn ang="0">
                  <a:pos x="T5" y="T7"/>
                </a:cxn>
                <a:cxn ang="0">
                  <a:pos x="T9" y="T11"/>
                </a:cxn>
                <a:cxn ang="0">
                  <a:pos x="T13" y="T15"/>
                </a:cxn>
              </a:cxnLst>
              <a:rect l="0" t="0" r="r" b="b"/>
              <a:pathLst>
                <a:path w="139" h="132">
                  <a:moveTo>
                    <a:pt x="70" y="0"/>
                  </a:moveTo>
                  <a:lnTo>
                    <a:pt x="0" y="132"/>
                  </a:lnTo>
                  <a:lnTo>
                    <a:pt x="139" y="76"/>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 name="Rectangle 14"/>
            <p:cNvSpPr>
              <a:spLocks noChangeArrowheads="1"/>
            </p:cNvSpPr>
            <p:nvPr/>
          </p:nvSpPr>
          <p:spPr bwMode="auto">
            <a:xfrm>
              <a:off x="414" y="259"/>
              <a:ext cx="3240" cy="720"/>
            </a:xfrm>
            <a:prstGeom prst="rect">
              <a:avLst/>
            </a:prstGeom>
            <a:solidFill>
              <a:srgbClr val="D9EBC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6" name="Rectangle 15"/>
            <p:cNvSpPr>
              <a:spLocks noChangeArrowheads="1"/>
            </p:cNvSpPr>
            <p:nvPr/>
          </p:nvSpPr>
          <p:spPr bwMode="auto">
            <a:xfrm>
              <a:off x="244" y="3345"/>
              <a:ext cx="720" cy="343"/>
            </a:xfrm>
            <a:prstGeom prst="rect">
              <a:avLst/>
            </a:prstGeom>
            <a:solidFill>
              <a:srgbClr val="F2E8B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cxnSp>
          <p:nvCxnSpPr>
            <p:cNvPr id="17" name="Line 72"/>
            <p:cNvCxnSpPr>
              <a:cxnSpLocks noChangeShapeType="1"/>
            </p:cNvCxnSpPr>
            <p:nvPr/>
          </p:nvCxnSpPr>
          <p:spPr bwMode="auto">
            <a:xfrm>
              <a:off x="3679" y="5107"/>
              <a:ext cx="0" cy="27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cxnSp>
        <p:sp>
          <p:nvSpPr>
            <p:cNvPr id="18" name="Freeform 17"/>
            <p:cNvSpPr>
              <a:spLocks/>
            </p:cNvSpPr>
            <p:nvPr/>
          </p:nvSpPr>
          <p:spPr bwMode="auto">
            <a:xfrm>
              <a:off x="3627" y="5347"/>
              <a:ext cx="103" cy="141"/>
            </a:xfrm>
            <a:custGeom>
              <a:avLst/>
              <a:gdLst>
                <a:gd name="T0" fmla="+- 0 3730 3628"/>
                <a:gd name="T1" fmla="*/ T0 w 103"/>
                <a:gd name="T2" fmla="+- 0 5347 5347"/>
                <a:gd name="T3" fmla="*/ 5347 h 141"/>
                <a:gd name="T4" fmla="+- 0 3628 3628"/>
                <a:gd name="T5" fmla="*/ T4 w 103"/>
                <a:gd name="T6" fmla="+- 0 5347 5347"/>
                <a:gd name="T7" fmla="*/ 5347 h 141"/>
                <a:gd name="T8" fmla="+- 0 3679 3628"/>
                <a:gd name="T9" fmla="*/ T8 w 103"/>
                <a:gd name="T10" fmla="+- 0 5488 5347"/>
                <a:gd name="T11" fmla="*/ 5488 h 141"/>
                <a:gd name="T12" fmla="+- 0 3730 3628"/>
                <a:gd name="T13" fmla="*/ T12 w 103"/>
                <a:gd name="T14" fmla="+- 0 5347 5347"/>
                <a:gd name="T15" fmla="*/ 5347 h 141"/>
              </a:gdLst>
              <a:ahLst/>
              <a:cxnLst>
                <a:cxn ang="0">
                  <a:pos x="T1" y="T3"/>
                </a:cxn>
                <a:cxn ang="0">
                  <a:pos x="T5" y="T7"/>
                </a:cxn>
                <a:cxn ang="0">
                  <a:pos x="T9" y="T11"/>
                </a:cxn>
                <a:cxn ang="0">
                  <a:pos x="T13" y="T15"/>
                </a:cxn>
              </a:cxnLst>
              <a:rect l="0" t="0" r="r" b="b"/>
              <a:pathLst>
                <a:path w="103" h="141">
                  <a:moveTo>
                    <a:pt x="102" y="0"/>
                  </a:moveTo>
                  <a:lnTo>
                    <a:pt x="0" y="0"/>
                  </a:lnTo>
                  <a:lnTo>
                    <a:pt x="51" y="141"/>
                  </a:lnTo>
                  <a:lnTo>
                    <a:pt x="10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 name="AutoShape 70"/>
            <p:cNvSpPr>
              <a:spLocks/>
            </p:cNvSpPr>
            <p:nvPr/>
          </p:nvSpPr>
          <p:spPr bwMode="auto">
            <a:xfrm>
              <a:off x="2372" y="3159"/>
              <a:ext cx="1682" cy="2111"/>
            </a:xfrm>
            <a:custGeom>
              <a:avLst/>
              <a:gdLst>
                <a:gd name="T0" fmla="+- 0 3092 2372"/>
                <a:gd name="T1" fmla="*/ T0 w 1682"/>
                <a:gd name="T2" fmla="+- 0 3053 3053"/>
                <a:gd name="T3" fmla="*/ 3053 h 2054"/>
                <a:gd name="T4" fmla="+- 0 2372 2372"/>
                <a:gd name="T5" fmla="*/ T4 w 1682"/>
                <a:gd name="T6" fmla="+- 0 3053 3053"/>
                <a:gd name="T7" fmla="*/ 3053 h 2054"/>
                <a:gd name="T8" fmla="+- 0 2372 2372"/>
                <a:gd name="T9" fmla="*/ T8 w 1682"/>
                <a:gd name="T10" fmla="+- 0 3503 3053"/>
                <a:gd name="T11" fmla="*/ 3503 h 2054"/>
                <a:gd name="T12" fmla="+- 0 3092 2372"/>
                <a:gd name="T13" fmla="*/ T12 w 1682"/>
                <a:gd name="T14" fmla="+- 0 3503 3053"/>
                <a:gd name="T15" fmla="*/ 3503 h 2054"/>
                <a:gd name="T16" fmla="+- 0 3092 2372"/>
                <a:gd name="T17" fmla="*/ T16 w 1682"/>
                <a:gd name="T18" fmla="+- 0 3053 3053"/>
                <a:gd name="T19" fmla="*/ 3053 h 2054"/>
                <a:gd name="T20" fmla="+- 0 4054 2372"/>
                <a:gd name="T21" fmla="*/ T20 w 1682"/>
                <a:gd name="T22" fmla="+- 0 4657 3053"/>
                <a:gd name="T23" fmla="*/ 4657 h 2054"/>
                <a:gd name="T24" fmla="+- 0 3334 2372"/>
                <a:gd name="T25" fmla="*/ T24 w 1682"/>
                <a:gd name="T26" fmla="+- 0 4657 3053"/>
                <a:gd name="T27" fmla="*/ 4657 h 2054"/>
                <a:gd name="T28" fmla="+- 0 3334 2372"/>
                <a:gd name="T29" fmla="*/ T28 w 1682"/>
                <a:gd name="T30" fmla="+- 0 5107 3053"/>
                <a:gd name="T31" fmla="*/ 5107 h 2054"/>
                <a:gd name="T32" fmla="+- 0 4054 2372"/>
                <a:gd name="T33" fmla="*/ T32 w 1682"/>
                <a:gd name="T34" fmla="+- 0 5107 3053"/>
                <a:gd name="T35" fmla="*/ 5107 h 2054"/>
                <a:gd name="T36" fmla="+- 0 4054 2372"/>
                <a:gd name="T37" fmla="*/ T36 w 1682"/>
                <a:gd name="T38" fmla="+- 0 4657 3053"/>
                <a:gd name="T39" fmla="*/ 4657 h 20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682" h="2054">
                  <a:moveTo>
                    <a:pt x="720" y="0"/>
                  </a:moveTo>
                  <a:lnTo>
                    <a:pt x="0" y="0"/>
                  </a:lnTo>
                  <a:lnTo>
                    <a:pt x="0" y="450"/>
                  </a:lnTo>
                  <a:lnTo>
                    <a:pt x="720" y="450"/>
                  </a:lnTo>
                  <a:lnTo>
                    <a:pt x="720" y="0"/>
                  </a:lnTo>
                  <a:close/>
                  <a:moveTo>
                    <a:pt x="1682" y="1604"/>
                  </a:moveTo>
                  <a:lnTo>
                    <a:pt x="962" y="1604"/>
                  </a:lnTo>
                  <a:lnTo>
                    <a:pt x="962" y="2054"/>
                  </a:lnTo>
                  <a:lnTo>
                    <a:pt x="1682" y="2054"/>
                  </a:lnTo>
                  <a:lnTo>
                    <a:pt x="1682" y="1604"/>
                  </a:lnTo>
                  <a:close/>
                </a:path>
              </a:pathLst>
            </a:custGeom>
            <a:solidFill>
              <a:srgbClr val="DFCCE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20" name="Line 69"/>
            <p:cNvCxnSpPr>
              <a:cxnSpLocks noChangeShapeType="1"/>
            </p:cNvCxnSpPr>
            <p:nvPr/>
          </p:nvCxnSpPr>
          <p:spPr bwMode="auto">
            <a:xfrm>
              <a:off x="2641" y="3960"/>
              <a:ext cx="0" cy="63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cxnSp>
        <p:sp>
          <p:nvSpPr>
            <p:cNvPr id="21" name="Freeform 20"/>
            <p:cNvSpPr>
              <a:spLocks/>
            </p:cNvSpPr>
            <p:nvPr/>
          </p:nvSpPr>
          <p:spPr bwMode="auto">
            <a:xfrm>
              <a:off x="1838" y="4537"/>
              <a:ext cx="139" cy="132"/>
            </a:xfrm>
            <a:custGeom>
              <a:avLst/>
              <a:gdLst>
                <a:gd name="T0" fmla="+- 0 1910 1839"/>
                <a:gd name="T1" fmla="*/ T0 w 139"/>
                <a:gd name="T2" fmla="+- 0 4538 4538"/>
                <a:gd name="T3" fmla="*/ 4538 h 132"/>
                <a:gd name="T4" fmla="+- 0 1839 1839"/>
                <a:gd name="T5" fmla="*/ T4 w 139"/>
                <a:gd name="T6" fmla="+- 0 4669 4538"/>
                <a:gd name="T7" fmla="*/ 4669 h 132"/>
                <a:gd name="T8" fmla="+- 0 1978 1839"/>
                <a:gd name="T9" fmla="*/ T8 w 139"/>
                <a:gd name="T10" fmla="+- 0 4614 4538"/>
                <a:gd name="T11" fmla="*/ 4614 h 132"/>
                <a:gd name="T12" fmla="+- 0 1910 1839"/>
                <a:gd name="T13" fmla="*/ T12 w 139"/>
                <a:gd name="T14" fmla="+- 0 4538 4538"/>
                <a:gd name="T15" fmla="*/ 4538 h 132"/>
              </a:gdLst>
              <a:ahLst/>
              <a:cxnLst>
                <a:cxn ang="0">
                  <a:pos x="T1" y="T3"/>
                </a:cxn>
                <a:cxn ang="0">
                  <a:pos x="T5" y="T7"/>
                </a:cxn>
                <a:cxn ang="0">
                  <a:pos x="T9" y="T11"/>
                </a:cxn>
                <a:cxn ang="0">
                  <a:pos x="T13" y="T15"/>
                </a:cxn>
              </a:cxnLst>
              <a:rect l="0" t="0" r="r" b="b"/>
              <a:pathLst>
                <a:path w="139" h="132">
                  <a:moveTo>
                    <a:pt x="71" y="0"/>
                  </a:moveTo>
                  <a:lnTo>
                    <a:pt x="0" y="131"/>
                  </a:lnTo>
                  <a:lnTo>
                    <a:pt x="139" y="76"/>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22" name="Line 67"/>
            <p:cNvCxnSpPr>
              <a:cxnSpLocks noChangeShapeType="1"/>
            </p:cNvCxnSpPr>
            <p:nvPr/>
          </p:nvCxnSpPr>
          <p:spPr bwMode="auto">
            <a:xfrm>
              <a:off x="1803" y="4698"/>
              <a:ext cx="0" cy="63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cxnSp>
        <p:sp>
          <p:nvSpPr>
            <p:cNvPr id="23" name="Freeform 22"/>
            <p:cNvSpPr>
              <a:spLocks/>
            </p:cNvSpPr>
            <p:nvPr/>
          </p:nvSpPr>
          <p:spPr bwMode="auto">
            <a:xfrm>
              <a:off x="1000" y="5275"/>
              <a:ext cx="139" cy="132"/>
            </a:xfrm>
            <a:custGeom>
              <a:avLst/>
              <a:gdLst>
                <a:gd name="T0" fmla="+- 0 1072 1001"/>
                <a:gd name="T1" fmla="*/ T0 w 139"/>
                <a:gd name="T2" fmla="+- 0 5276 5276"/>
                <a:gd name="T3" fmla="*/ 5276 h 132"/>
                <a:gd name="T4" fmla="+- 0 1001 1001"/>
                <a:gd name="T5" fmla="*/ T4 w 139"/>
                <a:gd name="T6" fmla="+- 0 5407 5276"/>
                <a:gd name="T7" fmla="*/ 5407 h 132"/>
                <a:gd name="T8" fmla="+- 0 1140 1001"/>
                <a:gd name="T9" fmla="*/ T8 w 139"/>
                <a:gd name="T10" fmla="+- 0 5352 5276"/>
                <a:gd name="T11" fmla="*/ 5352 h 132"/>
                <a:gd name="T12" fmla="+- 0 1072 1001"/>
                <a:gd name="T13" fmla="*/ T12 w 139"/>
                <a:gd name="T14" fmla="+- 0 5276 5276"/>
                <a:gd name="T15" fmla="*/ 5276 h 132"/>
              </a:gdLst>
              <a:ahLst/>
              <a:cxnLst>
                <a:cxn ang="0">
                  <a:pos x="T1" y="T3"/>
                </a:cxn>
                <a:cxn ang="0">
                  <a:pos x="T5" y="T7"/>
                </a:cxn>
                <a:cxn ang="0">
                  <a:pos x="T9" y="T11"/>
                </a:cxn>
                <a:cxn ang="0">
                  <a:pos x="T13" y="T15"/>
                </a:cxn>
              </a:cxnLst>
              <a:rect l="0" t="0" r="r" b="b"/>
              <a:pathLst>
                <a:path w="139" h="132">
                  <a:moveTo>
                    <a:pt x="71" y="0"/>
                  </a:moveTo>
                  <a:lnTo>
                    <a:pt x="0" y="131"/>
                  </a:lnTo>
                  <a:lnTo>
                    <a:pt x="139" y="76"/>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24" name="Line 65"/>
            <p:cNvCxnSpPr>
              <a:cxnSpLocks noChangeShapeType="1"/>
            </p:cNvCxnSpPr>
            <p:nvPr/>
          </p:nvCxnSpPr>
          <p:spPr bwMode="auto">
            <a:xfrm>
              <a:off x="2104" y="2540"/>
              <a:ext cx="536" cy="45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cxnSp>
        <p:sp>
          <p:nvSpPr>
            <p:cNvPr id="25" name="Freeform 24"/>
            <p:cNvSpPr>
              <a:spLocks/>
            </p:cNvSpPr>
            <p:nvPr/>
          </p:nvSpPr>
          <p:spPr bwMode="auto">
            <a:xfrm>
              <a:off x="2583" y="2931"/>
              <a:ext cx="141" cy="130"/>
            </a:xfrm>
            <a:custGeom>
              <a:avLst/>
              <a:gdLst>
                <a:gd name="T0" fmla="+- 0 2649 2584"/>
                <a:gd name="T1" fmla="*/ T0 w 141"/>
                <a:gd name="T2" fmla="+- 0 2932 2932"/>
                <a:gd name="T3" fmla="*/ 2932 h 130"/>
                <a:gd name="T4" fmla="+- 0 2584 2584"/>
                <a:gd name="T5" fmla="*/ T4 w 141"/>
                <a:gd name="T6" fmla="+- 0 3010 2932"/>
                <a:gd name="T7" fmla="*/ 3010 h 130"/>
                <a:gd name="T8" fmla="+- 0 2724 2584"/>
                <a:gd name="T9" fmla="*/ T8 w 141"/>
                <a:gd name="T10" fmla="+- 0 3061 2932"/>
                <a:gd name="T11" fmla="*/ 3061 h 130"/>
                <a:gd name="T12" fmla="+- 0 2649 2584"/>
                <a:gd name="T13" fmla="*/ T12 w 141"/>
                <a:gd name="T14" fmla="+- 0 2932 2932"/>
                <a:gd name="T15" fmla="*/ 2932 h 130"/>
              </a:gdLst>
              <a:ahLst/>
              <a:cxnLst>
                <a:cxn ang="0">
                  <a:pos x="T1" y="T3"/>
                </a:cxn>
                <a:cxn ang="0">
                  <a:pos x="T5" y="T7"/>
                </a:cxn>
                <a:cxn ang="0">
                  <a:pos x="T9" y="T11"/>
                </a:cxn>
                <a:cxn ang="0">
                  <a:pos x="T13" y="T15"/>
                </a:cxn>
              </a:cxnLst>
              <a:rect l="0" t="0" r="r" b="b"/>
              <a:pathLst>
                <a:path w="141" h="130">
                  <a:moveTo>
                    <a:pt x="65" y="0"/>
                  </a:moveTo>
                  <a:lnTo>
                    <a:pt x="0" y="78"/>
                  </a:lnTo>
                  <a:lnTo>
                    <a:pt x="140" y="129"/>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26" name="Line 63"/>
            <p:cNvCxnSpPr>
              <a:cxnSpLocks noChangeShapeType="1"/>
            </p:cNvCxnSpPr>
            <p:nvPr/>
          </p:nvCxnSpPr>
          <p:spPr bwMode="auto">
            <a:xfrm>
              <a:off x="3083" y="4106"/>
              <a:ext cx="513" cy="47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cxnSp>
        <p:sp>
          <p:nvSpPr>
            <p:cNvPr id="27" name="Freeform 26"/>
            <p:cNvSpPr>
              <a:spLocks/>
            </p:cNvSpPr>
            <p:nvPr/>
          </p:nvSpPr>
          <p:spPr bwMode="auto">
            <a:xfrm>
              <a:off x="3538" y="4525"/>
              <a:ext cx="138" cy="133"/>
            </a:xfrm>
            <a:custGeom>
              <a:avLst/>
              <a:gdLst>
                <a:gd name="T0" fmla="+- 0 3608 3538"/>
                <a:gd name="T1" fmla="*/ T0 w 138"/>
                <a:gd name="T2" fmla="+- 0 4525 4525"/>
                <a:gd name="T3" fmla="*/ 4525 h 133"/>
                <a:gd name="T4" fmla="+- 0 3538 3538"/>
                <a:gd name="T5" fmla="*/ T4 w 138"/>
                <a:gd name="T6" fmla="+- 0 4600 4525"/>
                <a:gd name="T7" fmla="*/ 4600 h 133"/>
                <a:gd name="T8" fmla="+- 0 3676 3538"/>
                <a:gd name="T9" fmla="*/ T8 w 138"/>
                <a:gd name="T10" fmla="+- 0 4658 4525"/>
                <a:gd name="T11" fmla="*/ 4658 h 133"/>
                <a:gd name="T12" fmla="+- 0 3608 3538"/>
                <a:gd name="T13" fmla="*/ T12 w 138"/>
                <a:gd name="T14" fmla="+- 0 4525 4525"/>
                <a:gd name="T15" fmla="*/ 4525 h 133"/>
              </a:gdLst>
              <a:ahLst/>
              <a:cxnLst>
                <a:cxn ang="0">
                  <a:pos x="T1" y="T3"/>
                </a:cxn>
                <a:cxn ang="0">
                  <a:pos x="T5" y="T7"/>
                </a:cxn>
                <a:cxn ang="0">
                  <a:pos x="T9" y="T11"/>
                </a:cxn>
                <a:cxn ang="0">
                  <a:pos x="T13" y="T15"/>
                </a:cxn>
              </a:cxnLst>
              <a:rect l="0" t="0" r="r" b="b"/>
              <a:pathLst>
                <a:path w="138" h="133">
                  <a:moveTo>
                    <a:pt x="70" y="0"/>
                  </a:moveTo>
                  <a:lnTo>
                    <a:pt x="0" y="75"/>
                  </a:lnTo>
                  <a:lnTo>
                    <a:pt x="138" y="133"/>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8" name="Text Box 61"/>
            <p:cNvSpPr txBox="1">
              <a:spLocks noChangeArrowheads="1"/>
            </p:cNvSpPr>
            <p:nvPr/>
          </p:nvSpPr>
          <p:spPr bwMode="auto">
            <a:xfrm>
              <a:off x="552" y="308"/>
              <a:ext cx="3044"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284480" marR="6985" indent="-285115">
                <a:lnSpc>
                  <a:spcPct val="95000"/>
                </a:lnSpc>
                <a:spcBef>
                  <a:spcPts val="75"/>
                </a:spcBef>
                <a:spcAft>
                  <a:spcPts val="0"/>
                </a:spcAft>
              </a:pPr>
              <a:r>
                <a:rPr lang="en-US" b="1" dirty="0">
                  <a:solidFill>
                    <a:srgbClr val="0070C0"/>
                  </a:solidFill>
                  <a:effectLst/>
                  <a:latin typeface="Trebuchet MS" panose="020B0603020202020204" pitchFamily="34" charset="0"/>
                  <a:ea typeface="Times New Roman" panose="02020603050405020304" pitchFamily="18" charset="0"/>
                </a:rPr>
                <a:t>Abnormal liver tests (cholestatic pattern) in 2</a:t>
              </a:r>
              <a:r>
                <a:rPr lang="en-US" b="1" baseline="30000" dirty="0">
                  <a:solidFill>
                    <a:srgbClr val="0070C0"/>
                  </a:solidFill>
                  <a:effectLst/>
                  <a:latin typeface="Trebuchet MS" panose="020B0603020202020204" pitchFamily="34" charset="0"/>
                  <a:ea typeface="Times New Roman" panose="02020603050405020304" pitchFamily="18" charset="0"/>
                </a:rPr>
                <a:t>nd</a:t>
              </a:r>
              <a:r>
                <a:rPr lang="en-US" b="1" dirty="0">
                  <a:solidFill>
                    <a:srgbClr val="0070C0"/>
                  </a:solidFill>
                  <a:effectLst/>
                  <a:latin typeface="Trebuchet MS" panose="020B0603020202020204" pitchFamily="34" charset="0"/>
                  <a:ea typeface="Times New Roman" panose="02020603050405020304" pitchFamily="18" charset="0"/>
                </a:rPr>
                <a:t> or 3</a:t>
              </a:r>
              <a:r>
                <a:rPr lang="en-US" b="1" baseline="30000" dirty="0">
                  <a:solidFill>
                    <a:srgbClr val="0070C0"/>
                  </a:solidFill>
                  <a:effectLst/>
                  <a:latin typeface="Trebuchet MS" panose="020B0603020202020204" pitchFamily="34" charset="0"/>
                  <a:ea typeface="Times New Roman" panose="02020603050405020304" pitchFamily="18" charset="0"/>
                </a:rPr>
                <a:t>rd</a:t>
              </a:r>
              <a:r>
                <a:rPr lang="en-US" b="1" dirty="0">
                  <a:solidFill>
                    <a:srgbClr val="0070C0"/>
                  </a:solidFill>
                  <a:effectLst/>
                  <a:latin typeface="Trebuchet MS" panose="020B0603020202020204" pitchFamily="34" charset="0"/>
                  <a:ea typeface="Times New Roman" panose="02020603050405020304" pitchFamily="18" charset="0"/>
                </a:rPr>
                <a:t> trimester    </a:t>
              </a:r>
              <a:endParaRPr lang="en-US" dirty="0">
                <a:solidFill>
                  <a:srgbClr val="0070C0"/>
                </a:solidFill>
                <a:effectLst/>
                <a:latin typeface="Times New Roman" panose="02020603050405020304" pitchFamily="18" charset="0"/>
                <a:ea typeface="Times New Roman" panose="02020603050405020304" pitchFamily="18" charset="0"/>
              </a:endParaRPr>
            </a:p>
            <a:p>
              <a:pPr marL="11430" marR="0">
                <a:lnSpc>
                  <a:spcPts val="1005"/>
                </a:lnSpc>
                <a:spcBef>
                  <a:spcPts val="0"/>
                </a:spcBef>
                <a:spcAft>
                  <a:spcPts val="0"/>
                </a:spcAft>
              </a:pPr>
              <a:endParaRPr lang="en-US" sz="2000" dirty="0">
                <a:solidFill>
                  <a:srgbClr val="0070C0"/>
                </a:solidFill>
                <a:effectLst/>
                <a:latin typeface="Times New Roman" panose="02020603050405020304" pitchFamily="18" charset="0"/>
                <a:ea typeface="Times New Roman" panose="02020603050405020304" pitchFamily="18" charset="0"/>
              </a:endParaRPr>
            </a:p>
          </p:txBody>
        </p:sp>
        <p:sp>
          <p:nvSpPr>
            <p:cNvPr id="29" name="Text Box 60"/>
            <p:cNvSpPr txBox="1">
              <a:spLocks noChangeArrowheads="1"/>
            </p:cNvSpPr>
            <p:nvPr/>
          </p:nvSpPr>
          <p:spPr bwMode="auto">
            <a:xfrm>
              <a:off x="779" y="2419"/>
              <a:ext cx="1619"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45"/>
                </a:spcBef>
                <a:spcAft>
                  <a:spcPts val="0"/>
                </a:spcAft>
                <a:tabLst>
                  <a:tab pos="302895" algn="l"/>
                  <a:tab pos="1014730" algn="l"/>
                </a:tabLst>
              </a:pPr>
              <a:r>
                <a:rPr lang="en-US" sz="900" b="1" dirty="0">
                  <a:effectLst/>
                  <a:latin typeface="Trebuchet MS" panose="020B0603020202020204" pitchFamily="34" charset="0"/>
                  <a:ea typeface="Times New Roman" panose="02020603050405020304" pitchFamily="18" charset="0"/>
                </a:rPr>
                <a:t> 	</a:t>
              </a:r>
              <a:r>
                <a:rPr lang="en-US" sz="2000" b="1" dirty="0">
                  <a:solidFill>
                    <a:schemeClr val="bg1"/>
                  </a:solidFill>
                  <a:effectLst/>
                  <a:latin typeface="Trebuchet MS" panose="020B0603020202020204" pitchFamily="34" charset="0"/>
                  <a:ea typeface="Times New Roman" panose="02020603050405020304" pitchFamily="18" charset="0"/>
                </a:rPr>
                <a:t>Pruritus</a:t>
              </a:r>
              <a:r>
                <a:rPr lang="en-US" sz="900" b="1" dirty="0">
                  <a:effectLst/>
                  <a:latin typeface="Trebuchet MS" panose="020B0603020202020204" pitchFamily="34"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p:txBody>
        </p:sp>
        <p:sp>
          <p:nvSpPr>
            <p:cNvPr id="30" name="Text Box 59"/>
            <p:cNvSpPr txBox="1">
              <a:spLocks noChangeArrowheads="1"/>
            </p:cNvSpPr>
            <p:nvPr/>
          </p:nvSpPr>
          <p:spPr bwMode="auto">
            <a:xfrm>
              <a:off x="490" y="3345"/>
              <a:ext cx="247"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45"/>
                </a:spcBef>
                <a:spcAft>
                  <a:spcPts val="0"/>
                </a:spcAft>
              </a:pPr>
              <a:r>
                <a:rPr lang="en-US" sz="1600" b="1" dirty="0">
                  <a:solidFill>
                    <a:srgbClr val="0070C0"/>
                  </a:solidFill>
                  <a:effectLst/>
                  <a:latin typeface="Trebuchet MS" panose="020B0603020202020204" pitchFamily="34" charset="0"/>
                  <a:ea typeface="Times New Roman" panose="02020603050405020304" pitchFamily="18" charset="0"/>
                </a:rPr>
                <a:t>No</a:t>
              </a:r>
              <a:endParaRPr lang="en-US" sz="1600" dirty="0">
                <a:solidFill>
                  <a:srgbClr val="0070C0"/>
                </a:solidFill>
                <a:effectLst/>
                <a:latin typeface="Times New Roman" panose="02020603050405020304" pitchFamily="18" charset="0"/>
                <a:ea typeface="Times New Roman" panose="02020603050405020304" pitchFamily="18" charset="0"/>
              </a:endParaRPr>
            </a:p>
          </p:txBody>
        </p:sp>
        <p:sp>
          <p:nvSpPr>
            <p:cNvPr id="31" name="Text Box 58"/>
            <p:cNvSpPr txBox="1">
              <a:spLocks noChangeArrowheads="1"/>
            </p:cNvSpPr>
            <p:nvPr/>
          </p:nvSpPr>
          <p:spPr bwMode="auto">
            <a:xfrm>
              <a:off x="2601" y="3210"/>
              <a:ext cx="283"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45"/>
                </a:spcBef>
                <a:spcAft>
                  <a:spcPts val="0"/>
                </a:spcAft>
              </a:pPr>
              <a:r>
                <a:rPr lang="en-US" sz="1600" b="1" spc="-35" dirty="0">
                  <a:solidFill>
                    <a:srgbClr val="0070C0"/>
                  </a:solidFill>
                  <a:effectLst/>
                  <a:latin typeface="Trebuchet MS" panose="020B0603020202020204" pitchFamily="34" charset="0"/>
                  <a:ea typeface="Times New Roman" panose="02020603050405020304" pitchFamily="18" charset="0"/>
                </a:rPr>
                <a:t>Yes</a:t>
              </a:r>
              <a:endParaRPr lang="en-US" sz="1600" dirty="0">
                <a:solidFill>
                  <a:srgbClr val="0070C0"/>
                </a:solidFill>
                <a:effectLst/>
                <a:latin typeface="Times New Roman" panose="02020603050405020304" pitchFamily="18" charset="0"/>
                <a:ea typeface="Times New Roman" panose="02020603050405020304" pitchFamily="18" charset="0"/>
              </a:endParaRPr>
            </a:p>
          </p:txBody>
        </p:sp>
        <p:sp>
          <p:nvSpPr>
            <p:cNvPr id="32" name="Text Box 57"/>
            <p:cNvSpPr txBox="1">
              <a:spLocks noChangeArrowheads="1"/>
            </p:cNvSpPr>
            <p:nvPr/>
          </p:nvSpPr>
          <p:spPr bwMode="auto">
            <a:xfrm>
              <a:off x="3562" y="4888"/>
              <a:ext cx="283"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45"/>
                </a:spcBef>
                <a:spcAft>
                  <a:spcPts val="0"/>
                </a:spcAft>
              </a:pPr>
              <a:r>
                <a:rPr lang="en-US" b="1" spc="-35" dirty="0">
                  <a:solidFill>
                    <a:srgbClr val="0070C0"/>
                  </a:solidFill>
                  <a:effectLst/>
                  <a:latin typeface="Trebuchet MS" panose="020B0603020202020204" pitchFamily="34" charset="0"/>
                  <a:ea typeface="Times New Roman" panose="02020603050405020304" pitchFamily="18" charset="0"/>
                </a:rPr>
                <a:t>Yes</a:t>
              </a:r>
              <a:endParaRPr lang="en-US" dirty="0">
                <a:solidFill>
                  <a:srgbClr val="0070C0"/>
                </a:solidFill>
                <a:effectLst/>
                <a:latin typeface="Times New Roman" panose="02020603050405020304" pitchFamily="18" charset="0"/>
                <a:ea typeface="Times New Roman" panose="02020603050405020304" pitchFamily="18" charset="0"/>
              </a:endParaRPr>
            </a:p>
          </p:txBody>
        </p:sp>
        <p:sp>
          <p:nvSpPr>
            <p:cNvPr id="33" name="Text Box 56"/>
            <p:cNvSpPr txBox="1">
              <a:spLocks noChangeArrowheads="1"/>
            </p:cNvSpPr>
            <p:nvPr/>
          </p:nvSpPr>
          <p:spPr bwMode="auto">
            <a:xfrm>
              <a:off x="1947" y="1207"/>
              <a:ext cx="2103" cy="922"/>
            </a:xfrm>
            <a:prstGeom prst="rect">
              <a:avLst/>
            </a:prstGeom>
            <a:solidFill>
              <a:srgbClr val="DDE6E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11760" marR="110490" algn="ctr">
                <a:lnSpc>
                  <a:spcPct val="95000"/>
                </a:lnSpc>
                <a:spcBef>
                  <a:spcPts val="330"/>
                </a:spcBef>
                <a:spcAft>
                  <a:spcPts val="0"/>
                </a:spcAft>
              </a:pPr>
              <a:r>
                <a:rPr lang="en-US" b="1" dirty="0">
                  <a:solidFill>
                    <a:srgbClr val="0070C0"/>
                  </a:solidFill>
                  <a:effectLst/>
                  <a:latin typeface="Trebuchet MS" panose="020B0603020202020204" pitchFamily="34" charset="0"/>
                  <a:ea typeface="Times New Roman" panose="02020603050405020304" pitchFamily="18" charset="0"/>
                </a:rPr>
                <a:t>Biliary disease, viral causes, autoimmune causes, and medications excluded</a:t>
              </a:r>
              <a:endParaRPr lang="en-US" dirty="0">
                <a:solidFill>
                  <a:srgbClr val="0070C0"/>
                </a:solidFill>
                <a:effectLst/>
                <a:latin typeface="Times New Roman" panose="02020603050405020304" pitchFamily="18" charset="0"/>
                <a:ea typeface="Times New Roman" panose="02020603050405020304" pitchFamily="18" charset="0"/>
              </a:endParaRPr>
            </a:p>
          </p:txBody>
        </p:sp>
        <p:sp>
          <p:nvSpPr>
            <p:cNvPr id="34" name="Text Box 55"/>
            <p:cNvSpPr txBox="1">
              <a:spLocks noChangeArrowheads="1"/>
            </p:cNvSpPr>
            <p:nvPr/>
          </p:nvSpPr>
          <p:spPr bwMode="auto">
            <a:xfrm>
              <a:off x="3334" y="5661"/>
              <a:ext cx="720" cy="389"/>
            </a:xfrm>
            <a:prstGeom prst="rect">
              <a:avLst/>
            </a:prstGeom>
            <a:solidFill>
              <a:srgbClr val="DFCCE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05410" marR="0">
                <a:spcBef>
                  <a:spcPts val="615"/>
                </a:spcBef>
                <a:spcAft>
                  <a:spcPts val="0"/>
                </a:spcAft>
              </a:pPr>
              <a:r>
                <a:rPr lang="en-US" sz="2400" b="1" dirty="0">
                  <a:solidFill>
                    <a:srgbClr val="0070C0"/>
                  </a:solidFill>
                  <a:effectLst/>
                  <a:latin typeface="Trebuchet MS" panose="020B0603020202020204" pitchFamily="34" charset="0"/>
                  <a:ea typeface="Times New Roman" panose="02020603050405020304" pitchFamily="18" charset="0"/>
                </a:rPr>
                <a:t>IHCP</a:t>
              </a:r>
              <a:endParaRPr lang="en-US" sz="2400" dirty="0">
                <a:solidFill>
                  <a:srgbClr val="0070C0"/>
                </a:solidFill>
                <a:effectLst/>
                <a:latin typeface="Times New Roman" panose="02020603050405020304" pitchFamily="18" charset="0"/>
                <a:ea typeface="Times New Roman" panose="02020603050405020304" pitchFamily="18" charset="0"/>
              </a:endParaRPr>
            </a:p>
          </p:txBody>
        </p:sp>
        <p:sp>
          <p:nvSpPr>
            <p:cNvPr id="35" name="Text Box 54"/>
            <p:cNvSpPr txBox="1">
              <a:spLocks noChangeArrowheads="1"/>
            </p:cNvSpPr>
            <p:nvPr/>
          </p:nvSpPr>
          <p:spPr bwMode="auto">
            <a:xfrm>
              <a:off x="253" y="5641"/>
              <a:ext cx="990" cy="409"/>
            </a:xfrm>
            <a:prstGeom prst="rect">
              <a:avLst/>
            </a:prstGeom>
            <a:solidFill>
              <a:srgbClr val="F2E8B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86360" marR="0">
                <a:spcBef>
                  <a:spcPts val="615"/>
                </a:spcBef>
                <a:spcAft>
                  <a:spcPts val="0"/>
                </a:spcAft>
              </a:pPr>
              <a:r>
                <a:rPr lang="en-US" sz="2000" b="1" dirty="0">
                  <a:solidFill>
                    <a:srgbClr val="0070C0"/>
                  </a:solidFill>
                  <a:effectLst/>
                  <a:latin typeface="Trebuchet MS" panose="020B0603020202020204" pitchFamily="34" charset="0"/>
                  <a:ea typeface="Times New Roman" panose="02020603050405020304" pitchFamily="18" charset="0"/>
                </a:rPr>
                <a:t>Not IHCP</a:t>
              </a:r>
              <a:endParaRPr lang="en-US" sz="2000" dirty="0">
                <a:solidFill>
                  <a:srgbClr val="0070C0"/>
                </a:solidFill>
                <a:effectLst/>
                <a:latin typeface="Times New Roman" panose="02020603050405020304" pitchFamily="18" charset="0"/>
                <a:ea typeface="Times New Roman" panose="02020603050405020304" pitchFamily="18" charset="0"/>
              </a:endParaRPr>
            </a:p>
          </p:txBody>
        </p:sp>
        <p:sp>
          <p:nvSpPr>
            <p:cNvPr id="36" name="Text Box 53"/>
            <p:cNvSpPr txBox="1">
              <a:spLocks noChangeArrowheads="1"/>
            </p:cNvSpPr>
            <p:nvPr/>
          </p:nvSpPr>
          <p:spPr bwMode="auto">
            <a:xfrm>
              <a:off x="1205" y="4768"/>
              <a:ext cx="720" cy="346"/>
            </a:xfrm>
            <a:prstGeom prst="rect">
              <a:avLst/>
            </a:prstGeom>
            <a:solidFill>
              <a:srgbClr val="F2E8B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41605" marR="141605" algn="ctr">
                <a:spcBef>
                  <a:spcPts val="615"/>
                </a:spcBef>
                <a:spcAft>
                  <a:spcPts val="0"/>
                </a:spcAft>
              </a:pPr>
              <a:r>
                <a:rPr lang="en-US" sz="1600" b="1" dirty="0">
                  <a:solidFill>
                    <a:srgbClr val="0070C0"/>
                  </a:solidFill>
                  <a:effectLst/>
                  <a:latin typeface="Trebuchet MS" panose="020B0603020202020204" pitchFamily="34" charset="0"/>
                  <a:ea typeface="Times New Roman" panose="02020603050405020304" pitchFamily="18" charset="0"/>
                </a:rPr>
                <a:t>No</a:t>
              </a:r>
              <a:endParaRPr lang="en-US" sz="1600" dirty="0">
                <a:solidFill>
                  <a:srgbClr val="0070C0"/>
                </a:solidFill>
                <a:effectLst/>
                <a:latin typeface="Times New Roman" panose="02020603050405020304" pitchFamily="18" charset="0"/>
                <a:ea typeface="Times New Roman" panose="02020603050405020304" pitchFamily="18" charset="0"/>
              </a:endParaRPr>
            </a:p>
          </p:txBody>
        </p:sp>
        <p:sp>
          <p:nvSpPr>
            <p:cNvPr id="37" name="Text Box 52"/>
            <p:cNvSpPr txBox="1">
              <a:spLocks noChangeArrowheads="1"/>
            </p:cNvSpPr>
            <p:nvPr/>
          </p:nvSpPr>
          <p:spPr bwMode="auto">
            <a:xfrm>
              <a:off x="1818" y="3845"/>
              <a:ext cx="1829" cy="450"/>
            </a:xfrm>
            <a:prstGeom prst="rect">
              <a:avLst/>
            </a:prstGeom>
            <a:solidFill>
              <a:srgbClr val="D9EBC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10490" marR="0">
                <a:spcBef>
                  <a:spcPts val="615"/>
                </a:spcBef>
                <a:spcAft>
                  <a:spcPts val="0"/>
                </a:spcAft>
              </a:pPr>
              <a:r>
                <a:rPr lang="en-US" sz="2000" b="1" dirty="0">
                  <a:solidFill>
                    <a:srgbClr val="0070C0"/>
                  </a:solidFill>
                  <a:effectLst/>
                  <a:latin typeface="Trebuchet MS" panose="020B0603020202020204" pitchFamily="34" charset="0"/>
                  <a:ea typeface="Times New Roman" panose="02020603050405020304" pitchFamily="18" charset="0"/>
                </a:rPr>
                <a:t>Elevated bile acids</a:t>
              </a:r>
              <a:endParaRPr lang="en-US" sz="2000" dirty="0">
                <a:solidFill>
                  <a:srgbClr val="0070C0"/>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524212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1" y="276954"/>
            <a:ext cx="9879384" cy="622305"/>
          </a:xfrm>
        </p:spPr>
        <p:txBody>
          <a:bodyPr/>
          <a:lstStyle/>
          <a:p>
            <a:r>
              <a:rPr lang="en-US" sz="2800" dirty="0"/>
              <a:t>Evaluation of patient with preeclampsia</a:t>
            </a:r>
          </a:p>
        </p:txBody>
      </p:sp>
      <p:grpSp>
        <p:nvGrpSpPr>
          <p:cNvPr id="4" name="Group 3"/>
          <p:cNvGrpSpPr>
            <a:grpSpLocks/>
          </p:cNvGrpSpPr>
          <p:nvPr/>
        </p:nvGrpSpPr>
        <p:grpSpPr bwMode="auto">
          <a:xfrm>
            <a:off x="66674" y="1201004"/>
            <a:ext cx="12001501" cy="5656996"/>
            <a:chOff x="2" y="2"/>
            <a:chExt cx="4405" cy="6054"/>
          </a:xfrm>
        </p:grpSpPr>
        <p:sp>
          <p:nvSpPr>
            <p:cNvPr id="5" name="Rectangle 4"/>
            <p:cNvSpPr>
              <a:spLocks noChangeArrowheads="1"/>
            </p:cNvSpPr>
            <p:nvPr/>
          </p:nvSpPr>
          <p:spPr bwMode="auto">
            <a:xfrm>
              <a:off x="2" y="2"/>
              <a:ext cx="4405" cy="6054"/>
            </a:xfrm>
            <a:prstGeom prst="rect">
              <a:avLst/>
            </a:prstGeom>
            <a:noFill/>
            <a:ln w="317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cxnSp>
          <p:nvCxnSpPr>
            <p:cNvPr id="6" name="Line 49"/>
            <p:cNvCxnSpPr>
              <a:cxnSpLocks noChangeShapeType="1"/>
            </p:cNvCxnSpPr>
            <p:nvPr/>
          </p:nvCxnSpPr>
          <p:spPr bwMode="auto">
            <a:xfrm>
              <a:off x="1994" y="1250"/>
              <a:ext cx="0" cy="162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cxnSp>
        <p:sp>
          <p:nvSpPr>
            <p:cNvPr id="7" name="Freeform 6"/>
            <p:cNvSpPr>
              <a:spLocks/>
            </p:cNvSpPr>
            <p:nvPr/>
          </p:nvSpPr>
          <p:spPr bwMode="auto">
            <a:xfrm>
              <a:off x="1942" y="2847"/>
              <a:ext cx="103" cy="141"/>
            </a:xfrm>
            <a:custGeom>
              <a:avLst/>
              <a:gdLst>
                <a:gd name="T0" fmla="+- 0 2045 1943"/>
                <a:gd name="T1" fmla="*/ T0 w 103"/>
                <a:gd name="T2" fmla="+- 0 2847 2847"/>
                <a:gd name="T3" fmla="*/ 2847 h 141"/>
                <a:gd name="T4" fmla="+- 0 1943 1943"/>
                <a:gd name="T5" fmla="*/ T4 w 103"/>
                <a:gd name="T6" fmla="+- 0 2847 2847"/>
                <a:gd name="T7" fmla="*/ 2847 h 141"/>
                <a:gd name="T8" fmla="+- 0 1994 1943"/>
                <a:gd name="T9" fmla="*/ T8 w 103"/>
                <a:gd name="T10" fmla="+- 0 2988 2847"/>
                <a:gd name="T11" fmla="*/ 2988 h 141"/>
                <a:gd name="T12" fmla="+- 0 2045 1943"/>
                <a:gd name="T13" fmla="*/ T12 w 103"/>
                <a:gd name="T14" fmla="+- 0 2847 2847"/>
                <a:gd name="T15" fmla="*/ 2847 h 141"/>
              </a:gdLst>
              <a:ahLst/>
              <a:cxnLst>
                <a:cxn ang="0">
                  <a:pos x="T1" y="T3"/>
                </a:cxn>
                <a:cxn ang="0">
                  <a:pos x="T5" y="T7"/>
                </a:cxn>
                <a:cxn ang="0">
                  <a:pos x="T9" y="T11"/>
                </a:cxn>
                <a:cxn ang="0">
                  <a:pos x="T13" y="T15"/>
                </a:cxn>
              </a:cxnLst>
              <a:rect l="0" t="0" r="r" b="b"/>
              <a:pathLst>
                <a:path w="103" h="141">
                  <a:moveTo>
                    <a:pt x="102" y="0"/>
                  </a:moveTo>
                  <a:lnTo>
                    <a:pt x="0" y="0"/>
                  </a:lnTo>
                  <a:lnTo>
                    <a:pt x="51" y="141"/>
                  </a:lnTo>
                  <a:lnTo>
                    <a:pt x="10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8" name="Line 47"/>
            <p:cNvCxnSpPr>
              <a:cxnSpLocks noChangeShapeType="1"/>
            </p:cNvCxnSpPr>
            <p:nvPr/>
          </p:nvCxnSpPr>
          <p:spPr bwMode="auto">
            <a:xfrm>
              <a:off x="1032" y="4582"/>
              <a:ext cx="0" cy="40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cxnSp>
        <p:sp>
          <p:nvSpPr>
            <p:cNvPr id="9" name="Freeform 8"/>
            <p:cNvSpPr>
              <a:spLocks/>
            </p:cNvSpPr>
            <p:nvPr/>
          </p:nvSpPr>
          <p:spPr bwMode="auto">
            <a:xfrm>
              <a:off x="981" y="4955"/>
              <a:ext cx="103" cy="141"/>
            </a:xfrm>
            <a:custGeom>
              <a:avLst/>
              <a:gdLst>
                <a:gd name="T0" fmla="+- 0 1083 981"/>
                <a:gd name="T1" fmla="*/ T0 w 103"/>
                <a:gd name="T2" fmla="+- 0 4956 4956"/>
                <a:gd name="T3" fmla="*/ 4956 h 141"/>
                <a:gd name="T4" fmla="+- 0 981 981"/>
                <a:gd name="T5" fmla="*/ T4 w 103"/>
                <a:gd name="T6" fmla="+- 0 4956 4956"/>
                <a:gd name="T7" fmla="*/ 4956 h 141"/>
                <a:gd name="T8" fmla="+- 0 1032 981"/>
                <a:gd name="T9" fmla="*/ T8 w 103"/>
                <a:gd name="T10" fmla="+- 0 5096 4956"/>
                <a:gd name="T11" fmla="*/ 5096 h 141"/>
                <a:gd name="T12" fmla="+- 0 1083 981"/>
                <a:gd name="T13" fmla="*/ T12 w 103"/>
                <a:gd name="T14" fmla="+- 0 4956 4956"/>
                <a:gd name="T15" fmla="*/ 4956 h 141"/>
              </a:gdLst>
              <a:ahLst/>
              <a:cxnLst>
                <a:cxn ang="0">
                  <a:pos x="T1" y="T3"/>
                </a:cxn>
                <a:cxn ang="0">
                  <a:pos x="T5" y="T7"/>
                </a:cxn>
                <a:cxn ang="0">
                  <a:pos x="T9" y="T11"/>
                </a:cxn>
                <a:cxn ang="0">
                  <a:pos x="T13" y="T15"/>
                </a:cxn>
              </a:cxnLst>
              <a:rect l="0" t="0" r="r" b="b"/>
              <a:pathLst>
                <a:path w="103" h="141">
                  <a:moveTo>
                    <a:pt x="102" y="0"/>
                  </a:moveTo>
                  <a:lnTo>
                    <a:pt x="0" y="0"/>
                  </a:lnTo>
                  <a:lnTo>
                    <a:pt x="51" y="140"/>
                  </a:lnTo>
                  <a:lnTo>
                    <a:pt x="10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10" name="Line 45"/>
            <p:cNvCxnSpPr>
              <a:cxnSpLocks noChangeShapeType="1"/>
            </p:cNvCxnSpPr>
            <p:nvPr/>
          </p:nvCxnSpPr>
          <p:spPr bwMode="auto">
            <a:xfrm>
              <a:off x="2000" y="2010"/>
              <a:ext cx="31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 name="Line 44"/>
            <p:cNvCxnSpPr>
              <a:cxnSpLocks noChangeShapeType="1"/>
            </p:cNvCxnSpPr>
            <p:nvPr/>
          </p:nvCxnSpPr>
          <p:spPr bwMode="auto">
            <a:xfrm>
              <a:off x="1820" y="3409"/>
              <a:ext cx="0" cy="637"/>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cxnSp>
        <p:sp>
          <p:nvSpPr>
            <p:cNvPr id="12" name="Freeform 11"/>
            <p:cNvSpPr>
              <a:spLocks/>
            </p:cNvSpPr>
            <p:nvPr/>
          </p:nvSpPr>
          <p:spPr bwMode="auto">
            <a:xfrm>
              <a:off x="1017" y="3986"/>
              <a:ext cx="139" cy="132"/>
            </a:xfrm>
            <a:custGeom>
              <a:avLst/>
              <a:gdLst>
                <a:gd name="T0" fmla="+- 0 1089 1017"/>
                <a:gd name="T1" fmla="*/ T0 w 139"/>
                <a:gd name="T2" fmla="+- 0 3987 3987"/>
                <a:gd name="T3" fmla="*/ 3987 h 132"/>
                <a:gd name="T4" fmla="+- 0 1017 1017"/>
                <a:gd name="T5" fmla="*/ T4 w 139"/>
                <a:gd name="T6" fmla="+- 0 4118 3987"/>
                <a:gd name="T7" fmla="*/ 4118 h 132"/>
                <a:gd name="T8" fmla="+- 0 1156 1017"/>
                <a:gd name="T9" fmla="*/ T8 w 139"/>
                <a:gd name="T10" fmla="+- 0 4063 3987"/>
                <a:gd name="T11" fmla="*/ 4063 h 132"/>
                <a:gd name="T12" fmla="+- 0 1089 1017"/>
                <a:gd name="T13" fmla="*/ T12 w 139"/>
                <a:gd name="T14" fmla="+- 0 3987 3987"/>
                <a:gd name="T15" fmla="*/ 3987 h 132"/>
              </a:gdLst>
              <a:ahLst/>
              <a:cxnLst>
                <a:cxn ang="0">
                  <a:pos x="T1" y="T3"/>
                </a:cxn>
                <a:cxn ang="0">
                  <a:pos x="T5" y="T7"/>
                </a:cxn>
                <a:cxn ang="0">
                  <a:pos x="T9" y="T11"/>
                </a:cxn>
                <a:cxn ang="0">
                  <a:pos x="T13" y="T15"/>
                </a:cxn>
              </a:cxnLst>
              <a:rect l="0" t="0" r="r" b="b"/>
              <a:pathLst>
                <a:path w="139" h="132">
                  <a:moveTo>
                    <a:pt x="72" y="0"/>
                  </a:moveTo>
                  <a:lnTo>
                    <a:pt x="0" y="131"/>
                  </a:lnTo>
                  <a:lnTo>
                    <a:pt x="139" y="76"/>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 name="Rectangle 12"/>
            <p:cNvSpPr>
              <a:spLocks noChangeArrowheads="1"/>
            </p:cNvSpPr>
            <p:nvPr/>
          </p:nvSpPr>
          <p:spPr bwMode="auto">
            <a:xfrm>
              <a:off x="523" y="350"/>
              <a:ext cx="3150" cy="900"/>
            </a:xfrm>
            <a:prstGeom prst="rect">
              <a:avLst/>
            </a:prstGeom>
            <a:solidFill>
              <a:srgbClr val="D9EBC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4" name="Rectangle 13"/>
            <p:cNvSpPr>
              <a:spLocks noChangeArrowheads="1"/>
            </p:cNvSpPr>
            <p:nvPr/>
          </p:nvSpPr>
          <p:spPr bwMode="auto">
            <a:xfrm>
              <a:off x="673" y="4225"/>
              <a:ext cx="720" cy="517"/>
            </a:xfrm>
            <a:prstGeom prst="rect">
              <a:avLst/>
            </a:prstGeom>
            <a:solidFill>
              <a:srgbClr val="F2E8B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cxnSp>
          <p:nvCxnSpPr>
            <p:cNvPr id="15" name="Line 40"/>
            <p:cNvCxnSpPr>
              <a:cxnSpLocks noChangeShapeType="1"/>
            </p:cNvCxnSpPr>
            <p:nvPr/>
          </p:nvCxnSpPr>
          <p:spPr bwMode="auto">
            <a:xfrm>
              <a:off x="3075" y="4582"/>
              <a:ext cx="0" cy="40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cxnSp>
        <p:sp>
          <p:nvSpPr>
            <p:cNvPr id="16" name="Freeform 15"/>
            <p:cNvSpPr>
              <a:spLocks/>
            </p:cNvSpPr>
            <p:nvPr/>
          </p:nvSpPr>
          <p:spPr bwMode="auto">
            <a:xfrm>
              <a:off x="3024" y="4955"/>
              <a:ext cx="103" cy="141"/>
            </a:xfrm>
            <a:custGeom>
              <a:avLst/>
              <a:gdLst>
                <a:gd name="T0" fmla="+- 0 3126 3024"/>
                <a:gd name="T1" fmla="*/ T0 w 103"/>
                <a:gd name="T2" fmla="+- 0 4956 4956"/>
                <a:gd name="T3" fmla="*/ 4956 h 141"/>
                <a:gd name="T4" fmla="+- 0 3024 3024"/>
                <a:gd name="T5" fmla="*/ T4 w 103"/>
                <a:gd name="T6" fmla="+- 0 4956 4956"/>
                <a:gd name="T7" fmla="*/ 4956 h 141"/>
                <a:gd name="T8" fmla="+- 0 3075 3024"/>
                <a:gd name="T9" fmla="*/ T8 w 103"/>
                <a:gd name="T10" fmla="+- 0 5096 4956"/>
                <a:gd name="T11" fmla="*/ 5096 h 141"/>
                <a:gd name="T12" fmla="+- 0 3126 3024"/>
                <a:gd name="T13" fmla="*/ T12 w 103"/>
                <a:gd name="T14" fmla="+- 0 4956 4956"/>
                <a:gd name="T15" fmla="*/ 4956 h 141"/>
              </a:gdLst>
              <a:ahLst/>
              <a:cxnLst>
                <a:cxn ang="0">
                  <a:pos x="T1" y="T3"/>
                </a:cxn>
                <a:cxn ang="0">
                  <a:pos x="T5" y="T7"/>
                </a:cxn>
                <a:cxn ang="0">
                  <a:pos x="T9" y="T11"/>
                </a:cxn>
                <a:cxn ang="0">
                  <a:pos x="T13" y="T15"/>
                </a:cxn>
              </a:cxnLst>
              <a:rect l="0" t="0" r="r" b="b"/>
              <a:pathLst>
                <a:path w="103" h="141">
                  <a:moveTo>
                    <a:pt x="102" y="0"/>
                  </a:moveTo>
                  <a:lnTo>
                    <a:pt x="0" y="0"/>
                  </a:lnTo>
                  <a:lnTo>
                    <a:pt x="51" y="140"/>
                  </a:lnTo>
                  <a:lnTo>
                    <a:pt x="10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 name="Rectangle 16"/>
            <p:cNvSpPr>
              <a:spLocks noChangeArrowheads="1"/>
            </p:cNvSpPr>
            <p:nvPr/>
          </p:nvSpPr>
          <p:spPr bwMode="auto">
            <a:xfrm>
              <a:off x="2701" y="4240"/>
              <a:ext cx="720" cy="443"/>
            </a:xfrm>
            <a:prstGeom prst="rect">
              <a:avLst/>
            </a:prstGeom>
            <a:solidFill>
              <a:srgbClr val="DFCCE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cxnSp>
          <p:nvCxnSpPr>
            <p:cNvPr id="18" name="Line 37"/>
            <p:cNvCxnSpPr>
              <a:cxnSpLocks noChangeShapeType="1"/>
            </p:cNvCxnSpPr>
            <p:nvPr/>
          </p:nvCxnSpPr>
          <p:spPr bwMode="auto">
            <a:xfrm>
              <a:off x="2483" y="3581"/>
              <a:ext cx="512" cy="47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cxnSp>
        <p:sp>
          <p:nvSpPr>
            <p:cNvPr id="19" name="Freeform 18"/>
            <p:cNvSpPr>
              <a:spLocks/>
            </p:cNvSpPr>
            <p:nvPr/>
          </p:nvSpPr>
          <p:spPr bwMode="auto">
            <a:xfrm>
              <a:off x="2937" y="4000"/>
              <a:ext cx="138" cy="133"/>
            </a:xfrm>
            <a:custGeom>
              <a:avLst/>
              <a:gdLst>
                <a:gd name="T0" fmla="+- 0 3008 2938"/>
                <a:gd name="T1" fmla="*/ T0 w 138"/>
                <a:gd name="T2" fmla="+- 0 4000 4000"/>
                <a:gd name="T3" fmla="*/ 4000 h 133"/>
                <a:gd name="T4" fmla="+- 0 2938 2938"/>
                <a:gd name="T5" fmla="*/ T4 w 138"/>
                <a:gd name="T6" fmla="+- 0 4075 4000"/>
                <a:gd name="T7" fmla="*/ 4075 h 133"/>
                <a:gd name="T8" fmla="+- 0 3075 2938"/>
                <a:gd name="T9" fmla="*/ T8 w 138"/>
                <a:gd name="T10" fmla="+- 0 4133 4000"/>
                <a:gd name="T11" fmla="*/ 4133 h 133"/>
                <a:gd name="T12" fmla="+- 0 3008 2938"/>
                <a:gd name="T13" fmla="*/ T12 w 138"/>
                <a:gd name="T14" fmla="+- 0 4000 4000"/>
                <a:gd name="T15" fmla="*/ 4000 h 133"/>
              </a:gdLst>
              <a:ahLst/>
              <a:cxnLst>
                <a:cxn ang="0">
                  <a:pos x="T1" y="T3"/>
                </a:cxn>
                <a:cxn ang="0">
                  <a:pos x="T5" y="T7"/>
                </a:cxn>
                <a:cxn ang="0">
                  <a:pos x="T9" y="T11"/>
                </a:cxn>
                <a:cxn ang="0">
                  <a:pos x="T13" y="T15"/>
                </a:cxn>
              </a:cxnLst>
              <a:rect l="0" t="0" r="r" b="b"/>
              <a:pathLst>
                <a:path w="138" h="133">
                  <a:moveTo>
                    <a:pt x="70" y="0"/>
                  </a:moveTo>
                  <a:lnTo>
                    <a:pt x="0" y="75"/>
                  </a:lnTo>
                  <a:lnTo>
                    <a:pt x="137" y="133"/>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 name="Text Box 35"/>
            <p:cNvSpPr txBox="1">
              <a:spLocks noChangeArrowheads="1"/>
            </p:cNvSpPr>
            <p:nvPr/>
          </p:nvSpPr>
          <p:spPr bwMode="auto">
            <a:xfrm>
              <a:off x="523" y="469"/>
              <a:ext cx="3150"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3810" indent="254000">
                <a:lnSpc>
                  <a:spcPct val="105000"/>
                </a:lnSpc>
                <a:spcBef>
                  <a:spcPts val="45"/>
                </a:spcBef>
                <a:spcAft>
                  <a:spcPts val="0"/>
                </a:spcAft>
              </a:pPr>
              <a:r>
                <a:rPr lang="en-US" sz="2000" b="1" dirty="0">
                  <a:solidFill>
                    <a:srgbClr val="0070C0"/>
                  </a:solidFill>
                  <a:effectLst/>
                  <a:latin typeface="Trebuchet MS" panose="020B0603020202020204" pitchFamily="34" charset="0"/>
                  <a:ea typeface="Times New Roman" panose="02020603050405020304" pitchFamily="18" charset="0"/>
                </a:rPr>
                <a:t>Abnormal liver tests</a:t>
              </a:r>
              <a:r>
                <a:rPr lang="en-US" sz="2000" b="1" spc="-185" dirty="0">
                  <a:solidFill>
                    <a:srgbClr val="0070C0"/>
                  </a:solidFill>
                  <a:effectLst/>
                  <a:latin typeface="Trebuchet MS" panose="020B0603020202020204" pitchFamily="34" charset="0"/>
                  <a:ea typeface="Times New Roman" panose="02020603050405020304" pitchFamily="18" charset="0"/>
                </a:rPr>
                <a:t> </a:t>
              </a:r>
              <a:r>
                <a:rPr lang="en-US" sz="2000" b="1" dirty="0">
                  <a:solidFill>
                    <a:srgbClr val="0070C0"/>
                  </a:solidFill>
                  <a:effectLst/>
                  <a:latin typeface="Trebuchet MS" panose="020B0603020202020204" pitchFamily="34" charset="0"/>
                  <a:ea typeface="Times New Roman" panose="02020603050405020304" pitchFamily="18" charset="0"/>
                </a:rPr>
                <a:t>in</a:t>
              </a:r>
              <a:r>
                <a:rPr lang="en-US" sz="2000" b="1" spc="-180" dirty="0">
                  <a:solidFill>
                    <a:srgbClr val="0070C0"/>
                  </a:solidFill>
                  <a:effectLst/>
                  <a:latin typeface="Trebuchet MS" panose="020B0603020202020204" pitchFamily="34" charset="0"/>
                  <a:ea typeface="Times New Roman" panose="02020603050405020304" pitchFamily="18" charset="0"/>
                </a:rPr>
                <a:t> </a:t>
              </a:r>
              <a:r>
                <a:rPr lang="en-US" sz="2000" b="1" dirty="0">
                  <a:solidFill>
                    <a:srgbClr val="0070C0"/>
                  </a:solidFill>
                  <a:effectLst/>
                  <a:latin typeface="Trebuchet MS" panose="020B0603020202020204" pitchFamily="34" charset="0"/>
                  <a:ea typeface="Times New Roman" panose="02020603050405020304" pitchFamily="18" charset="0"/>
                </a:rPr>
                <a:t>the</a:t>
              </a:r>
              <a:r>
                <a:rPr lang="en-US" sz="2000" b="1" spc="-180" dirty="0">
                  <a:solidFill>
                    <a:srgbClr val="0070C0"/>
                  </a:solidFill>
                  <a:effectLst/>
                  <a:latin typeface="Trebuchet MS" panose="020B0603020202020204" pitchFamily="34" charset="0"/>
                  <a:ea typeface="Times New Roman" panose="02020603050405020304" pitchFamily="18" charset="0"/>
                </a:rPr>
                <a:t> </a:t>
              </a:r>
              <a:r>
                <a:rPr lang="en-US" sz="2000" b="1" dirty="0">
                  <a:solidFill>
                    <a:srgbClr val="0070C0"/>
                  </a:solidFill>
                  <a:effectLst/>
                  <a:latin typeface="Trebuchet MS" panose="020B0603020202020204" pitchFamily="34" charset="0"/>
                  <a:ea typeface="Times New Roman" panose="02020603050405020304" pitchFamily="18" charset="0"/>
                </a:rPr>
                <a:t>second</a:t>
              </a:r>
              <a:r>
                <a:rPr lang="en-US" sz="2000" b="1" spc="-180" dirty="0">
                  <a:solidFill>
                    <a:srgbClr val="0070C0"/>
                  </a:solidFill>
                  <a:effectLst/>
                  <a:latin typeface="Trebuchet MS" panose="020B0603020202020204" pitchFamily="34" charset="0"/>
                  <a:ea typeface="Times New Roman" panose="02020603050405020304" pitchFamily="18" charset="0"/>
                </a:rPr>
                <a:t> </a:t>
              </a:r>
              <a:r>
                <a:rPr lang="en-US" sz="2000" b="1" dirty="0">
                  <a:solidFill>
                    <a:srgbClr val="0070C0"/>
                  </a:solidFill>
                  <a:effectLst/>
                  <a:latin typeface="Trebuchet MS" panose="020B0603020202020204" pitchFamily="34" charset="0"/>
                  <a:ea typeface="Times New Roman" panose="02020603050405020304" pitchFamily="18" charset="0"/>
                </a:rPr>
                <a:t>or</a:t>
              </a:r>
              <a:r>
                <a:rPr lang="en-US" sz="2000" b="1" spc="-180" dirty="0">
                  <a:solidFill>
                    <a:srgbClr val="0070C0"/>
                  </a:solidFill>
                  <a:effectLst/>
                  <a:latin typeface="Trebuchet MS" panose="020B0603020202020204" pitchFamily="34" charset="0"/>
                  <a:ea typeface="Times New Roman" panose="02020603050405020304" pitchFamily="18" charset="0"/>
                </a:rPr>
                <a:t> </a:t>
              </a:r>
              <a:r>
                <a:rPr lang="en-US" sz="2000" b="1" dirty="0">
                  <a:solidFill>
                    <a:srgbClr val="0070C0"/>
                  </a:solidFill>
                  <a:effectLst/>
                  <a:latin typeface="Trebuchet MS" panose="020B0603020202020204" pitchFamily="34" charset="0"/>
                  <a:ea typeface="Times New Roman" panose="02020603050405020304" pitchFamily="18" charset="0"/>
                </a:rPr>
                <a:t>third</a:t>
              </a:r>
              <a:r>
                <a:rPr lang="en-US" sz="2000" b="1" spc="-185" dirty="0">
                  <a:solidFill>
                    <a:srgbClr val="0070C0"/>
                  </a:solidFill>
                  <a:effectLst/>
                  <a:latin typeface="Trebuchet MS" panose="020B0603020202020204" pitchFamily="34" charset="0"/>
                  <a:ea typeface="Times New Roman" panose="02020603050405020304" pitchFamily="18" charset="0"/>
                </a:rPr>
                <a:t> </a:t>
              </a:r>
              <a:r>
                <a:rPr lang="en-US" sz="2000" b="1" spc="-15" dirty="0">
                  <a:solidFill>
                    <a:srgbClr val="0070C0"/>
                  </a:solidFill>
                  <a:effectLst/>
                  <a:latin typeface="Trebuchet MS" panose="020B0603020202020204" pitchFamily="34" charset="0"/>
                  <a:ea typeface="Times New Roman" panose="02020603050405020304" pitchFamily="18" charset="0"/>
                </a:rPr>
                <a:t>trimester </a:t>
              </a:r>
              <a:r>
                <a:rPr lang="en-US" sz="2000" b="1" dirty="0">
                  <a:solidFill>
                    <a:srgbClr val="0070C0"/>
                  </a:solidFill>
                  <a:effectLst/>
                  <a:latin typeface="Trebuchet MS" panose="020B0603020202020204" pitchFamily="34" charset="0"/>
                  <a:ea typeface="Times New Roman" panose="02020603050405020304" pitchFamily="18" charset="0"/>
                </a:rPr>
                <a:t>(usually</a:t>
              </a:r>
              <a:r>
                <a:rPr lang="en-US" sz="2000" b="1" spc="-190" dirty="0">
                  <a:solidFill>
                    <a:srgbClr val="0070C0"/>
                  </a:solidFill>
                  <a:effectLst/>
                  <a:latin typeface="Trebuchet MS" panose="020B0603020202020204" pitchFamily="34" charset="0"/>
                  <a:ea typeface="Times New Roman" panose="02020603050405020304" pitchFamily="18" charset="0"/>
                </a:rPr>
                <a:t>     </a:t>
              </a:r>
              <a:r>
                <a:rPr lang="en-US" sz="2000" b="1" dirty="0">
                  <a:solidFill>
                    <a:srgbClr val="0070C0"/>
                  </a:solidFill>
                  <a:effectLst/>
                  <a:latin typeface="Trebuchet MS" panose="020B0603020202020204" pitchFamily="34" charset="0"/>
                  <a:ea typeface="Times New Roman" panose="02020603050405020304" pitchFamily="18" charset="0"/>
                </a:rPr>
                <a:t>after</a:t>
              </a:r>
              <a:r>
                <a:rPr lang="en-US" sz="2000" b="1" spc="-190" dirty="0">
                  <a:solidFill>
                    <a:srgbClr val="0070C0"/>
                  </a:solidFill>
                  <a:effectLst/>
                  <a:latin typeface="Trebuchet MS" panose="020B0603020202020204" pitchFamily="34" charset="0"/>
                  <a:ea typeface="Times New Roman" panose="02020603050405020304" pitchFamily="18" charset="0"/>
                </a:rPr>
                <a:t> </a:t>
              </a:r>
              <a:r>
                <a:rPr lang="en-US" sz="2000" b="1" dirty="0">
                  <a:solidFill>
                    <a:srgbClr val="0070C0"/>
                  </a:solidFill>
                  <a:effectLst/>
                  <a:latin typeface="Trebuchet MS" panose="020B0603020202020204" pitchFamily="34" charset="0"/>
                  <a:ea typeface="Times New Roman" panose="02020603050405020304" pitchFamily="18" charset="0"/>
                </a:rPr>
                <a:t>20</a:t>
              </a:r>
              <a:r>
                <a:rPr lang="en-US" sz="2000" b="1" spc="-185" dirty="0">
                  <a:solidFill>
                    <a:srgbClr val="0070C0"/>
                  </a:solidFill>
                  <a:effectLst/>
                  <a:latin typeface="Trebuchet MS" panose="020B0603020202020204" pitchFamily="34" charset="0"/>
                  <a:ea typeface="Times New Roman" panose="02020603050405020304" pitchFamily="18" charset="0"/>
                </a:rPr>
                <a:t> </a:t>
              </a:r>
              <a:r>
                <a:rPr lang="en-US" sz="2000" b="1" dirty="0">
                  <a:solidFill>
                    <a:srgbClr val="0070C0"/>
                  </a:solidFill>
                  <a:effectLst/>
                  <a:latin typeface="Trebuchet MS" panose="020B0603020202020204" pitchFamily="34" charset="0"/>
                  <a:ea typeface="Times New Roman" panose="02020603050405020304" pitchFamily="18" charset="0"/>
                </a:rPr>
                <a:t>weeks</a:t>
              </a:r>
              <a:r>
                <a:rPr lang="en-US" sz="2000" b="1" spc="-190" dirty="0">
                  <a:solidFill>
                    <a:srgbClr val="0070C0"/>
                  </a:solidFill>
                  <a:effectLst/>
                  <a:latin typeface="Trebuchet MS" panose="020B0603020202020204" pitchFamily="34" charset="0"/>
                  <a:ea typeface="Times New Roman" panose="02020603050405020304" pitchFamily="18" charset="0"/>
                </a:rPr>
                <a:t> </a:t>
              </a:r>
              <a:r>
                <a:rPr lang="en-US" sz="2000" b="1" dirty="0">
                  <a:solidFill>
                    <a:srgbClr val="0070C0"/>
                  </a:solidFill>
                  <a:effectLst/>
                  <a:latin typeface="Trebuchet MS" panose="020B0603020202020204" pitchFamily="34" charset="0"/>
                  <a:ea typeface="Times New Roman" panose="02020603050405020304" pitchFamily="18" charset="0"/>
                </a:rPr>
                <a:t>of</a:t>
              </a:r>
              <a:r>
                <a:rPr lang="en-US" sz="2000" b="1" spc="-185" dirty="0">
                  <a:solidFill>
                    <a:srgbClr val="0070C0"/>
                  </a:solidFill>
                  <a:effectLst/>
                  <a:latin typeface="Trebuchet MS" panose="020B0603020202020204" pitchFamily="34" charset="0"/>
                  <a:ea typeface="Times New Roman" panose="02020603050405020304" pitchFamily="18" charset="0"/>
                </a:rPr>
                <a:t> </a:t>
              </a:r>
              <a:r>
                <a:rPr lang="en-US" sz="2000" b="1" dirty="0">
                  <a:solidFill>
                    <a:srgbClr val="0070C0"/>
                  </a:solidFill>
                  <a:effectLst/>
                  <a:latin typeface="Trebuchet MS" panose="020B0603020202020204" pitchFamily="34" charset="0"/>
                  <a:ea typeface="Times New Roman" panose="02020603050405020304" pitchFamily="18" charset="0"/>
                </a:rPr>
                <a:t>gestation</a:t>
              </a:r>
              <a:r>
                <a:rPr lang="en-US" sz="900" b="1" dirty="0">
                  <a:solidFill>
                    <a:srgbClr val="0070C0"/>
                  </a:solidFill>
                  <a:effectLst/>
                  <a:latin typeface="Trebuchet MS" panose="020B0603020202020204" pitchFamily="34" charset="0"/>
                  <a:ea typeface="Times New Roman" panose="02020603050405020304" pitchFamily="18" charset="0"/>
                </a:rPr>
                <a:t>)</a:t>
              </a:r>
              <a:endParaRPr lang="en-US" sz="1100" dirty="0">
                <a:solidFill>
                  <a:srgbClr val="0070C0"/>
                </a:solidFill>
                <a:effectLst/>
                <a:latin typeface="Times New Roman" panose="02020603050405020304" pitchFamily="18" charset="0"/>
                <a:ea typeface="Times New Roman" panose="02020603050405020304" pitchFamily="18" charset="0"/>
              </a:endParaRPr>
            </a:p>
          </p:txBody>
        </p:sp>
        <p:sp>
          <p:nvSpPr>
            <p:cNvPr id="21" name="Text Box 34"/>
            <p:cNvSpPr txBox="1">
              <a:spLocks noChangeArrowheads="1"/>
            </p:cNvSpPr>
            <p:nvPr/>
          </p:nvSpPr>
          <p:spPr bwMode="auto">
            <a:xfrm>
              <a:off x="919" y="4246"/>
              <a:ext cx="24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45"/>
                </a:spcBef>
                <a:spcAft>
                  <a:spcPts val="0"/>
                </a:spcAft>
              </a:pPr>
              <a:r>
                <a:rPr lang="en-US" sz="2000" b="1" dirty="0">
                  <a:solidFill>
                    <a:schemeClr val="bg1"/>
                  </a:solidFill>
                  <a:effectLst/>
                  <a:latin typeface="Trebuchet MS" panose="020B0603020202020204" pitchFamily="34" charset="0"/>
                  <a:ea typeface="Times New Roman" panose="02020603050405020304" pitchFamily="18" charset="0"/>
                </a:rPr>
                <a:t>No</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22" name="Text Box 33"/>
            <p:cNvSpPr txBox="1">
              <a:spLocks noChangeArrowheads="1"/>
            </p:cNvSpPr>
            <p:nvPr/>
          </p:nvSpPr>
          <p:spPr bwMode="auto">
            <a:xfrm>
              <a:off x="2930" y="4246"/>
              <a:ext cx="28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45"/>
                </a:spcBef>
                <a:spcAft>
                  <a:spcPts val="0"/>
                </a:spcAft>
              </a:pPr>
              <a:r>
                <a:rPr lang="en-US" sz="2000" b="1" spc="-35" dirty="0">
                  <a:solidFill>
                    <a:srgbClr val="FF0000"/>
                  </a:solidFill>
                  <a:effectLst/>
                  <a:latin typeface="Trebuchet MS" panose="020B0603020202020204" pitchFamily="34" charset="0"/>
                  <a:ea typeface="Times New Roman" panose="02020603050405020304" pitchFamily="18" charset="0"/>
                </a:rPr>
                <a:t>Yes</a:t>
              </a:r>
              <a:endParaRPr lang="en-US" sz="2000" dirty="0">
                <a:solidFill>
                  <a:srgbClr val="FF0000"/>
                </a:solidFill>
                <a:effectLst/>
                <a:latin typeface="Times New Roman" panose="02020603050405020304" pitchFamily="18" charset="0"/>
                <a:ea typeface="Times New Roman" panose="02020603050405020304" pitchFamily="18" charset="0"/>
              </a:endParaRPr>
            </a:p>
          </p:txBody>
        </p:sp>
        <p:sp>
          <p:nvSpPr>
            <p:cNvPr id="23" name="Text Box 32"/>
            <p:cNvSpPr txBox="1">
              <a:spLocks noChangeArrowheads="1"/>
            </p:cNvSpPr>
            <p:nvPr/>
          </p:nvSpPr>
          <p:spPr bwMode="auto">
            <a:xfrm>
              <a:off x="2316" y="1466"/>
              <a:ext cx="1856" cy="1257"/>
            </a:xfrm>
            <a:prstGeom prst="rect">
              <a:avLst/>
            </a:prstGeom>
            <a:solidFill>
              <a:srgbClr val="DDE6E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94945" marR="193675" algn="ctr">
                <a:lnSpc>
                  <a:spcPct val="105000"/>
                </a:lnSpc>
                <a:spcBef>
                  <a:spcPts val="435"/>
                </a:spcBef>
                <a:spcAft>
                  <a:spcPts val="0"/>
                </a:spcAft>
              </a:pPr>
              <a:r>
                <a:rPr lang="en-US" b="1" dirty="0">
                  <a:solidFill>
                    <a:srgbClr val="0070C0"/>
                  </a:solidFill>
                  <a:effectLst/>
                  <a:latin typeface="Trebuchet MS" panose="020B0603020202020204" pitchFamily="34" charset="0"/>
                  <a:ea typeface="Times New Roman" panose="02020603050405020304" pitchFamily="18" charset="0"/>
                </a:rPr>
                <a:t>Biliary disease, viral causes,</a:t>
              </a:r>
              <a:endParaRPr lang="en-US" dirty="0">
                <a:solidFill>
                  <a:srgbClr val="0070C0"/>
                </a:solidFill>
                <a:effectLst/>
                <a:latin typeface="Times New Roman" panose="02020603050405020304" pitchFamily="18" charset="0"/>
                <a:ea typeface="Times New Roman" panose="02020603050405020304" pitchFamily="18" charset="0"/>
              </a:endParaRPr>
            </a:p>
            <a:p>
              <a:pPr marL="66040" marR="64135" algn="ctr">
                <a:lnSpc>
                  <a:spcPct val="105000"/>
                </a:lnSpc>
                <a:spcBef>
                  <a:spcPts val="5"/>
                </a:spcBef>
                <a:spcAft>
                  <a:spcPts val="0"/>
                </a:spcAft>
              </a:pPr>
              <a:r>
                <a:rPr lang="en-US" b="1" dirty="0">
                  <a:solidFill>
                    <a:srgbClr val="0070C0"/>
                  </a:solidFill>
                  <a:effectLst/>
                  <a:latin typeface="Trebuchet MS" panose="020B0603020202020204" pitchFamily="34" charset="0"/>
                  <a:ea typeface="Times New Roman" panose="02020603050405020304" pitchFamily="18" charset="0"/>
                </a:rPr>
                <a:t>autoimmune causes, and medications excluded</a:t>
              </a:r>
              <a:endParaRPr lang="en-US" dirty="0">
                <a:solidFill>
                  <a:srgbClr val="0070C0"/>
                </a:solidFill>
                <a:effectLst/>
                <a:latin typeface="Times New Roman" panose="02020603050405020304" pitchFamily="18" charset="0"/>
                <a:ea typeface="Times New Roman" panose="02020603050405020304" pitchFamily="18" charset="0"/>
              </a:endParaRPr>
            </a:p>
          </p:txBody>
        </p:sp>
        <p:sp>
          <p:nvSpPr>
            <p:cNvPr id="24" name="Text Box 31"/>
            <p:cNvSpPr txBox="1">
              <a:spLocks noChangeArrowheads="1"/>
            </p:cNvSpPr>
            <p:nvPr/>
          </p:nvSpPr>
          <p:spPr bwMode="auto">
            <a:xfrm>
              <a:off x="2362" y="5094"/>
              <a:ext cx="1440" cy="630"/>
            </a:xfrm>
            <a:prstGeom prst="rect">
              <a:avLst/>
            </a:prstGeom>
            <a:solidFill>
              <a:srgbClr val="DFCCE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30"/>
                </a:spcBef>
                <a:spcAft>
                  <a:spcPts val="0"/>
                </a:spcAft>
              </a:pPr>
              <a:r>
                <a:rPr lang="en-US" sz="900" dirty="0">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marL="118745" marR="0">
                <a:spcBef>
                  <a:spcPts val="0"/>
                </a:spcBef>
                <a:spcAft>
                  <a:spcPts val="0"/>
                </a:spcAft>
              </a:pPr>
              <a:r>
                <a:rPr lang="en-US" sz="1400" b="1" dirty="0">
                  <a:solidFill>
                    <a:srgbClr val="0070C0"/>
                  </a:solidFill>
                  <a:effectLst/>
                  <a:latin typeface="Trebuchet MS" panose="020B0603020202020204" pitchFamily="34" charset="0"/>
                  <a:ea typeface="Times New Roman" panose="02020603050405020304" pitchFamily="18" charset="0"/>
                </a:rPr>
                <a:t>       </a:t>
              </a:r>
              <a:r>
                <a:rPr lang="en-US" sz="2000" b="1" dirty="0">
                  <a:solidFill>
                    <a:srgbClr val="FF0000"/>
                  </a:solidFill>
                  <a:effectLst/>
                  <a:latin typeface="Trebuchet MS" panose="020B0603020202020204" pitchFamily="34" charset="0"/>
                  <a:ea typeface="Times New Roman" panose="02020603050405020304" pitchFamily="18" charset="0"/>
                </a:rPr>
                <a:t>PE/eclampsia</a:t>
              </a:r>
              <a:endParaRPr lang="en-US" sz="2000" dirty="0">
                <a:solidFill>
                  <a:srgbClr val="FF0000"/>
                </a:solidFill>
                <a:effectLst/>
                <a:latin typeface="Times New Roman" panose="02020603050405020304" pitchFamily="18" charset="0"/>
                <a:ea typeface="Times New Roman" panose="02020603050405020304" pitchFamily="18" charset="0"/>
              </a:endParaRPr>
            </a:p>
          </p:txBody>
        </p:sp>
        <p:sp>
          <p:nvSpPr>
            <p:cNvPr id="25" name="Text Box 30"/>
            <p:cNvSpPr txBox="1">
              <a:spLocks noChangeArrowheads="1"/>
            </p:cNvSpPr>
            <p:nvPr/>
          </p:nvSpPr>
          <p:spPr bwMode="auto">
            <a:xfrm>
              <a:off x="226" y="5094"/>
              <a:ext cx="1620" cy="630"/>
            </a:xfrm>
            <a:prstGeom prst="rect">
              <a:avLst/>
            </a:prstGeom>
            <a:solidFill>
              <a:srgbClr val="F2E8B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75895" marR="170815" indent="245110">
                <a:lnSpc>
                  <a:spcPct val="105000"/>
                </a:lnSpc>
                <a:spcBef>
                  <a:spcPts val="515"/>
                </a:spcBef>
                <a:spcAft>
                  <a:spcPts val="0"/>
                </a:spcAft>
              </a:pPr>
              <a:endParaRPr lang="en-US" sz="1400" b="1" dirty="0">
                <a:solidFill>
                  <a:srgbClr val="0070C0"/>
                </a:solidFill>
                <a:effectLst/>
                <a:latin typeface="Trebuchet MS" panose="020B0603020202020204" pitchFamily="34" charset="0"/>
                <a:ea typeface="Times New Roman" panose="02020603050405020304" pitchFamily="18" charset="0"/>
              </a:endParaRPr>
            </a:p>
            <a:p>
              <a:pPr marL="175895" marR="170815" indent="245110">
                <a:lnSpc>
                  <a:spcPct val="105000"/>
                </a:lnSpc>
                <a:spcBef>
                  <a:spcPts val="515"/>
                </a:spcBef>
                <a:spcAft>
                  <a:spcPts val="0"/>
                </a:spcAft>
              </a:pPr>
              <a:r>
                <a:rPr lang="en-US" sz="2000" b="1" dirty="0">
                  <a:solidFill>
                    <a:srgbClr val="0070C0"/>
                  </a:solidFill>
                  <a:effectLst/>
                  <a:latin typeface="Trebuchet MS" panose="020B0603020202020204" pitchFamily="34" charset="0"/>
                  <a:ea typeface="Times New Roman" panose="02020603050405020304" pitchFamily="18" charset="0"/>
                </a:rPr>
                <a:t>Not PE/eclampsia</a:t>
              </a:r>
              <a:endParaRPr lang="en-US" sz="2000" dirty="0">
                <a:solidFill>
                  <a:srgbClr val="0070C0"/>
                </a:solidFill>
                <a:effectLst/>
                <a:latin typeface="Times New Roman" panose="02020603050405020304" pitchFamily="18" charset="0"/>
                <a:ea typeface="Times New Roman" panose="02020603050405020304" pitchFamily="18" charset="0"/>
              </a:endParaRPr>
            </a:p>
          </p:txBody>
        </p:sp>
        <p:sp>
          <p:nvSpPr>
            <p:cNvPr id="26" name="Text Box 29"/>
            <p:cNvSpPr txBox="1">
              <a:spLocks noChangeArrowheads="1"/>
            </p:cNvSpPr>
            <p:nvPr/>
          </p:nvSpPr>
          <p:spPr bwMode="auto">
            <a:xfrm>
              <a:off x="708" y="2989"/>
              <a:ext cx="2880" cy="720"/>
            </a:xfrm>
            <a:prstGeom prst="rect">
              <a:avLst/>
            </a:prstGeom>
            <a:solidFill>
              <a:srgbClr val="D9EBC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13030" marR="0">
                <a:spcBef>
                  <a:spcPts val="740"/>
                </a:spcBef>
                <a:spcAft>
                  <a:spcPts val="0"/>
                </a:spcAft>
              </a:pPr>
              <a:r>
                <a:rPr lang="en-US" sz="2000" b="1" dirty="0">
                  <a:solidFill>
                    <a:srgbClr val="0070C0"/>
                  </a:solidFill>
                  <a:effectLst/>
                  <a:latin typeface="Trebuchet MS" panose="020B0603020202020204" pitchFamily="34" charset="0"/>
                  <a:ea typeface="Times New Roman" panose="02020603050405020304" pitchFamily="18" charset="0"/>
                </a:rPr>
                <a:t>Hypertension (≥140/90 mm Hg)</a:t>
              </a:r>
              <a:endParaRPr lang="en-US" sz="2000" dirty="0">
                <a:solidFill>
                  <a:srgbClr val="0070C0"/>
                </a:solidFill>
                <a:effectLst/>
                <a:latin typeface="Times New Roman" panose="02020603050405020304" pitchFamily="18" charset="0"/>
                <a:ea typeface="Times New Roman" panose="02020603050405020304" pitchFamily="18" charset="0"/>
              </a:endParaRPr>
            </a:p>
            <a:p>
              <a:pPr marL="159385" marR="0">
                <a:spcBef>
                  <a:spcPts val="55"/>
                </a:spcBef>
                <a:spcAft>
                  <a:spcPts val="0"/>
                </a:spcAft>
              </a:pPr>
              <a:r>
                <a:rPr lang="en-US" sz="2000" b="1" dirty="0">
                  <a:solidFill>
                    <a:srgbClr val="0070C0"/>
                  </a:solidFill>
                  <a:effectLst/>
                  <a:latin typeface="Trebuchet MS" panose="020B0603020202020204" pitchFamily="34" charset="0"/>
                  <a:ea typeface="Times New Roman" panose="02020603050405020304" pitchFamily="18" charset="0"/>
                </a:rPr>
                <a:t>+ proteinuria (≥300 mg/24 </a:t>
              </a:r>
              <a:r>
                <a:rPr lang="en-US" sz="2000" b="1" dirty="0" err="1">
                  <a:solidFill>
                    <a:srgbClr val="0070C0"/>
                  </a:solidFill>
                  <a:effectLst/>
                  <a:latin typeface="Trebuchet MS" panose="020B0603020202020204" pitchFamily="34" charset="0"/>
                  <a:ea typeface="Times New Roman" panose="02020603050405020304" pitchFamily="18" charset="0"/>
                </a:rPr>
                <a:t>hr</a:t>
              </a:r>
              <a:r>
                <a:rPr lang="en-US" sz="2000" b="1" dirty="0">
                  <a:solidFill>
                    <a:srgbClr val="0070C0"/>
                  </a:solidFill>
                  <a:effectLst/>
                  <a:latin typeface="Trebuchet MS" panose="020B0603020202020204" pitchFamily="34" charset="0"/>
                  <a:ea typeface="Times New Roman" panose="02020603050405020304" pitchFamily="18" charset="0"/>
                </a:rPr>
                <a:t>)</a:t>
              </a:r>
              <a:endParaRPr lang="en-US" sz="2000" dirty="0">
                <a:solidFill>
                  <a:srgbClr val="0070C0"/>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784355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1" y="264313"/>
            <a:ext cx="9860334" cy="663735"/>
          </a:xfrm>
        </p:spPr>
        <p:txBody>
          <a:bodyPr/>
          <a:lstStyle/>
          <a:p>
            <a:r>
              <a:rPr lang="en-US" sz="2800" dirty="0"/>
              <a:t>Evaluation of a patient suspected of HELLP</a:t>
            </a:r>
          </a:p>
        </p:txBody>
      </p:sp>
      <p:grpSp>
        <p:nvGrpSpPr>
          <p:cNvPr id="6" name="Group 5"/>
          <p:cNvGrpSpPr>
            <a:grpSpLocks/>
          </p:cNvGrpSpPr>
          <p:nvPr/>
        </p:nvGrpSpPr>
        <p:grpSpPr bwMode="auto">
          <a:xfrm>
            <a:off x="123825" y="1296537"/>
            <a:ext cx="11906250" cy="5561463"/>
            <a:chOff x="-122" y="2"/>
            <a:chExt cx="4534" cy="5903"/>
          </a:xfrm>
        </p:grpSpPr>
        <p:cxnSp>
          <p:nvCxnSpPr>
            <p:cNvPr id="7" name="Line 24"/>
            <p:cNvCxnSpPr>
              <a:cxnSpLocks noChangeShapeType="1"/>
            </p:cNvCxnSpPr>
            <p:nvPr/>
          </p:nvCxnSpPr>
          <p:spPr bwMode="auto">
            <a:xfrm>
              <a:off x="2458" y="3366"/>
              <a:ext cx="521" cy="46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cxnSp>
        <p:sp>
          <p:nvSpPr>
            <p:cNvPr id="8" name="Freeform 7"/>
            <p:cNvSpPr>
              <a:spLocks/>
            </p:cNvSpPr>
            <p:nvPr/>
          </p:nvSpPr>
          <p:spPr bwMode="auto">
            <a:xfrm>
              <a:off x="2921" y="3776"/>
              <a:ext cx="139" cy="132"/>
            </a:xfrm>
            <a:custGeom>
              <a:avLst/>
              <a:gdLst>
                <a:gd name="T0" fmla="+- 0 2990 2922"/>
                <a:gd name="T1" fmla="*/ T0 w 139"/>
                <a:gd name="T2" fmla="+- 0 3776 3776"/>
                <a:gd name="T3" fmla="*/ 3776 h 132"/>
                <a:gd name="T4" fmla="+- 0 2922 2922"/>
                <a:gd name="T5" fmla="*/ T4 w 139"/>
                <a:gd name="T6" fmla="+- 0 3852 3776"/>
                <a:gd name="T7" fmla="*/ 3852 h 132"/>
                <a:gd name="T8" fmla="+- 0 3060 2922"/>
                <a:gd name="T9" fmla="*/ T8 w 139"/>
                <a:gd name="T10" fmla="+- 0 3908 3776"/>
                <a:gd name="T11" fmla="*/ 3908 h 132"/>
                <a:gd name="T12" fmla="+- 0 2990 2922"/>
                <a:gd name="T13" fmla="*/ T12 w 139"/>
                <a:gd name="T14" fmla="+- 0 3776 3776"/>
                <a:gd name="T15" fmla="*/ 3776 h 132"/>
              </a:gdLst>
              <a:ahLst/>
              <a:cxnLst>
                <a:cxn ang="0">
                  <a:pos x="T1" y="T3"/>
                </a:cxn>
                <a:cxn ang="0">
                  <a:pos x="T5" y="T7"/>
                </a:cxn>
                <a:cxn ang="0">
                  <a:pos x="T9" y="T11"/>
                </a:cxn>
                <a:cxn ang="0">
                  <a:pos x="T13" y="T15"/>
                </a:cxn>
              </a:cxnLst>
              <a:rect l="0" t="0" r="r" b="b"/>
              <a:pathLst>
                <a:path w="139" h="132">
                  <a:moveTo>
                    <a:pt x="68" y="0"/>
                  </a:moveTo>
                  <a:lnTo>
                    <a:pt x="0" y="76"/>
                  </a:lnTo>
                  <a:lnTo>
                    <a:pt x="138" y="132"/>
                  </a:lnTo>
                  <a:lnTo>
                    <a:pt x="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 name="Text Box 22"/>
            <p:cNvSpPr txBox="1">
              <a:spLocks noChangeArrowheads="1"/>
            </p:cNvSpPr>
            <p:nvPr/>
          </p:nvSpPr>
          <p:spPr bwMode="auto">
            <a:xfrm>
              <a:off x="-122" y="2"/>
              <a:ext cx="4534" cy="5903"/>
            </a:xfrm>
            <a:prstGeom prst="rect">
              <a:avLst/>
            </a:prstGeom>
            <a:noFill/>
            <a:ln w="317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p>
            <a:p>
              <a:pPr marL="584835" marR="875030" algn="ctr">
                <a:lnSpc>
                  <a:spcPct val="95000"/>
                </a:lnSpc>
                <a:spcBef>
                  <a:spcPts val="780"/>
                </a:spcBef>
                <a:spcAft>
                  <a:spcPts val="0"/>
                </a:spcAft>
              </a:pPr>
              <a:r>
                <a:rPr lang="en-US" sz="2000" dirty="0">
                  <a:effectLst/>
                  <a:latin typeface="Trebuchet MS" panose="020B0603020202020204" pitchFamily="34" charset="0"/>
                  <a:ea typeface="Times New Roman" panose="02020603050405020304" pitchFamily="18" charset="0"/>
                </a:rPr>
                <a:t>Abnormal liver-associated tests in the second</a:t>
              </a:r>
            </a:p>
            <a:p>
              <a:pPr marL="584835" marR="874395" algn="ctr">
                <a:lnSpc>
                  <a:spcPts val="1005"/>
                </a:lnSpc>
                <a:spcBef>
                  <a:spcPts val="0"/>
                </a:spcBef>
                <a:spcAft>
                  <a:spcPts val="0"/>
                </a:spcAft>
              </a:pPr>
              <a:endParaRPr lang="en-US" sz="2000" dirty="0">
                <a:effectLst/>
                <a:latin typeface="Trebuchet MS" panose="020B0603020202020204" pitchFamily="34" charset="0"/>
                <a:ea typeface="Times New Roman" panose="02020603050405020304" pitchFamily="18" charset="0"/>
              </a:endParaRPr>
            </a:p>
            <a:p>
              <a:pPr marL="584835" marR="874395" algn="ctr">
                <a:lnSpc>
                  <a:spcPts val="1005"/>
                </a:lnSpc>
                <a:spcBef>
                  <a:spcPts val="0"/>
                </a:spcBef>
                <a:spcAft>
                  <a:spcPts val="0"/>
                </a:spcAft>
              </a:pPr>
              <a:r>
                <a:rPr lang="en-US" sz="2000" dirty="0">
                  <a:effectLst/>
                  <a:latin typeface="Trebuchet MS" panose="020B0603020202020204" pitchFamily="34" charset="0"/>
                  <a:ea typeface="Times New Roman" panose="02020603050405020304" pitchFamily="18" charset="0"/>
                </a:rPr>
                <a:t>or third trimester</a:t>
              </a:r>
              <a:endParaRPr lang="en-US" sz="2000" dirty="0">
                <a:effectLst/>
                <a:latin typeface="Times New Roman" panose="02020603050405020304" pitchFamily="18" charset="0"/>
                <a:ea typeface="Times New Roman" panose="02020603050405020304" pitchFamily="18" charset="0"/>
              </a:endParaRPr>
            </a:p>
          </p:txBody>
        </p:sp>
        <p:sp>
          <p:nvSpPr>
            <p:cNvPr id="10" name="Text Box 21"/>
            <p:cNvSpPr txBox="1">
              <a:spLocks noChangeArrowheads="1"/>
            </p:cNvSpPr>
            <p:nvPr/>
          </p:nvSpPr>
          <p:spPr bwMode="auto">
            <a:xfrm>
              <a:off x="266" y="2046"/>
              <a:ext cx="1368" cy="650"/>
            </a:xfrm>
            <a:prstGeom prst="rect">
              <a:avLst/>
            </a:prstGeom>
            <a:solidFill>
              <a:srgbClr val="DDE6E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6365" marR="0" indent="60960">
                <a:lnSpc>
                  <a:spcPct val="95000"/>
                </a:lnSpc>
                <a:spcBef>
                  <a:spcPts val="375"/>
                </a:spcBef>
                <a:spcAft>
                  <a:spcPts val="0"/>
                </a:spcAft>
              </a:pPr>
              <a:endParaRPr lang="en-US" sz="1400" b="1" dirty="0">
                <a:effectLst/>
                <a:latin typeface="Trebuchet MS" panose="020B0603020202020204" pitchFamily="34" charset="0"/>
                <a:ea typeface="Times New Roman" panose="02020603050405020304" pitchFamily="18" charset="0"/>
              </a:endParaRPr>
            </a:p>
            <a:p>
              <a:pPr marL="126365" marR="0" indent="60960">
                <a:lnSpc>
                  <a:spcPct val="95000"/>
                </a:lnSpc>
                <a:spcBef>
                  <a:spcPts val="375"/>
                </a:spcBef>
                <a:spcAft>
                  <a:spcPts val="0"/>
                </a:spcAft>
              </a:pPr>
              <a:r>
                <a:rPr lang="en-US" b="1" dirty="0">
                  <a:solidFill>
                    <a:srgbClr val="0070C0"/>
                  </a:solidFill>
                  <a:effectLst/>
                  <a:latin typeface="Trebuchet MS" panose="020B0603020202020204" pitchFamily="34" charset="0"/>
                  <a:ea typeface="Times New Roman" panose="02020603050405020304" pitchFamily="18" charset="0"/>
                </a:rPr>
                <a:t>Complete blood count</a:t>
              </a:r>
              <a:endParaRPr lang="en-US" dirty="0">
                <a:solidFill>
                  <a:srgbClr val="0070C0"/>
                </a:solidFill>
                <a:effectLst/>
                <a:latin typeface="Times New Roman" panose="02020603050405020304" pitchFamily="18" charset="0"/>
                <a:ea typeface="Times New Roman" panose="02020603050405020304" pitchFamily="18" charset="0"/>
              </a:endParaRPr>
            </a:p>
          </p:txBody>
        </p:sp>
        <p:sp>
          <p:nvSpPr>
            <p:cNvPr id="11" name="Text Box 20"/>
            <p:cNvSpPr txBox="1">
              <a:spLocks noChangeArrowheads="1"/>
            </p:cNvSpPr>
            <p:nvPr/>
          </p:nvSpPr>
          <p:spPr bwMode="auto">
            <a:xfrm>
              <a:off x="2298" y="1281"/>
              <a:ext cx="1856" cy="1257"/>
            </a:xfrm>
            <a:prstGeom prst="rect">
              <a:avLst/>
            </a:prstGeom>
            <a:solidFill>
              <a:srgbClr val="DDE6E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94945" marR="193675" algn="ctr">
                <a:lnSpc>
                  <a:spcPct val="95000"/>
                </a:lnSpc>
                <a:spcBef>
                  <a:spcPts val="665"/>
                </a:spcBef>
                <a:spcAft>
                  <a:spcPts val="0"/>
                </a:spcAft>
              </a:pPr>
              <a:r>
                <a:rPr lang="en-US" b="1" dirty="0">
                  <a:solidFill>
                    <a:srgbClr val="0070C0"/>
                  </a:solidFill>
                  <a:effectLst/>
                  <a:latin typeface="Trebuchet MS" panose="020B0603020202020204" pitchFamily="34" charset="0"/>
                  <a:ea typeface="Times New Roman" panose="02020603050405020304" pitchFamily="18" charset="0"/>
                </a:rPr>
                <a:t>Biliary disease,</a:t>
              </a:r>
            </a:p>
            <a:p>
              <a:pPr marL="194945" marR="193675" algn="ctr">
                <a:lnSpc>
                  <a:spcPct val="95000"/>
                </a:lnSpc>
                <a:spcBef>
                  <a:spcPts val="665"/>
                </a:spcBef>
                <a:spcAft>
                  <a:spcPts val="0"/>
                </a:spcAft>
              </a:pPr>
              <a:r>
                <a:rPr lang="en-US" b="1" dirty="0">
                  <a:solidFill>
                    <a:srgbClr val="0070C0"/>
                  </a:solidFill>
                  <a:effectLst/>
                  <a:latin typeface="Trebuchet MS" panose="020B0603020202020204" pitchFamily="34" charset="0"/>
                  <a:ea typeface="Times New Roman" panose="02020603050405020304" pitchFamily="18" charset="0"/>
                </a:rPr>
                <a:t> viral causes,</a:t>
              </a:r>
              <a:endParaRPr lang="en-US" dirty="0">
                <a:solidFill>
                  <a:srgbClr val="0070C0"/>
                </a:solidFill>
                <a:effectLst/>
                <a:latin typeface="Times New Roman" panose="02020603050405020304" pitchFamily="18" charset="0"/>
                <a:ea typeface="Times New Roman" panose="02020603050405020304" pitchFamily="18" charset="0"/>
              </a:endParaRPr>
            </a:p>
            <a:p>
              <a:pPr marL="66040" marR="64135" algn="ctr">
                <a:lnSpc>
                  <a:spcPct val="95000"/>
                </a:lnSpc>
                <a:spcBef>
                  <a:spcPts val="0"/>
                </a:spcBef>
                <a:spcAft>
                  <a:spcPts val="0"/>
                </a:spcAft>
              </a:pPr>
              <a:r>
                <a:rPr lang="en-US" b="1" dirty="0">
                  <a:solidFill>
                    <a:srgbClr val="0070C0"/>
                  </a:solidFill>
                  <a:effectLst/>
                  <a:latin typeface="Trebuchet MS" panose="020B0603020202020204" pitchFamily="34" charset="0"/>
                  <a:ea typeface="Times New Roman" panose="02020603050405020304" pitchFamily="18" charset="0"/>
                </a:rPr>
                <a:t>autoimmune causes, and</a:t>
              </a:r>
            </a:p>
            <a:p>
              <a:pPr marL="66040" marR="64135" algn="ctr">
                <a:lnSpc>
                  <a:spcPct val="95000"/>
                </a:lnSpc>
                <a:spcBef>
                  <a:spcPts val="0"/>
                </a:spcBef>
                <a:spcAft>
                  <a:spcPts val="0"/>
                </a:spcAft>
              </a:pPr>
              <a:r>
                <a:rPr lang="en-US" b="1" dirty="0">
                  <a:solidFill>
                    <a:srgbClr val="0070C0"/>
                  </a:solidFill>
                  <a:effectLst/>
                  <a:latin typeface="Trebuchet MS" panose="020B0603020202020204" pitchFamily="34" charset="0"/>
                  <a:ea typeface="Times New Roman" panose="02020603050405020304" pitchFamily="18" charset="0"/>
                </a:rPr>
                <a:t> medications excluded</a:t>
              </a:r>
              <a:endParaRPr lang="en-US" dirty="0">
                <a:solidFill>
                  <a:srgbClr val="0070C0"/>
                </a:solidFill>
                <a:effectLst/>
                <a:latin typeface="Times New Roman" panose="02020603050405020304" pitchFamily="18" charset="0"/>
                <a:ea typeface="Times New Roman" panose="02020603050405020304" pitchFamily="18" charset="0"/>
              </a:endParaRPr>
            </a:p>
          </p:txBody>
        </p:sp>
        <p:sp>
          <p:nvSpPr>
            <p:cNvPr id="12" name="Text Box 19"/>
            <p:cNvSpPr txBox="1">
              <a:spLocks noChangeArrowheads="1"/>
            </p:cNvSpPr>
            <p:nvPr/>
          </p:nvSpPr>
          <p:spPr bwMode="auto">
            <a:xfrm>
              <a:off x="2344" y="4930"/>
              <a:ext cx="1440" cy="630"/>
            </a:xfrm>
            <a:prstGeom prst="rect">
              <a:avLst/>
            </a:prstGeom>
            <a:solidFill>
              <a:srgbClr val="DFCCE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83515" marR="183515" algn="ctr">
                <a:lnSpc>
                  <a:spcPts val="1020"/>
                </a:lnSpc>
                <a:spcBef>
                  <a:spcPts val="565"/>
                </a:spcBef>
                <a:spcAft>
                  <a:spcPts val="0"/>
                </a:spcAft>
              </a:pPr>
              <a:endParaRPr lang="en-US" sz="1400" b="1" dirty="0">
                <a:latin typeface="Trebuchet MS" panose="020B0603020202020204" pitchFamily="34" charset="0"/>
                <a:ea typeface="Times New Roman" panose="02020603050405020304" pitchFamily="18" charset="0"/>
              </a:endParaRPr>
            </a:p>
            <a:p>
              <a:pPr marL="183515" marR="183515" algn="ctr">
                <a:lnSpc>
                  <a:spcPts val="1020"/>
                </a:lnSpc>
                <a:spcBef>
                  <a:spcPts val="565"/>
                </a:spcBef>
                <a:spcAft>
                  <a:spcPts val="0"/>
                </a:spcAft>
              </a:pPr>
              <a:r>
                <a:rPr lang="en-US" sz="2000" b="1" dirty="0">
                  <a:solidFill>
                    <a:srgbClr val="0070C0"/>
                  </a:solidFill>
                  <a:effectLst/>
                  <a:latin typeface="Trebuchet MS" panose="020B0603020202020204" pitchFamily="34" charset="0"/>
                  <a:ea typeface="Times New Roman" panose="02020603050405020304" pitchFamily="18" charset="0"/>
                </a:rPr>
                <a:t>HELLP</a:t>
              </a:r>
              <a:r>
                <a:rPr lang="en-US" sz="2000" dirty="0">
                  <a:solidFill>
                    <a:srgbClr val="0070C0"/>
                  </a:solidFill>
                  <a:latin typeface="Times New Roman" panose="02020603050405020304" pitchFamily="18" charset="0"/>
                  <a:ea typeface="Times New Roman" panose="02020603050405020304" pitchFamily="18" charset="0"/>
                </a:rPr>
                <a:t> </a:t>
              </a:r>
              <a:r>
                <a:rPr lang="en-US" sz="2000" b="1" dirty="0">
                  <a:solidFill>
                    <a:srgbClr val="0070C0"/>
                  </a:solidFill>
                  <a:effectLst/>
                  <a:latin typeface="Trebuchet MS" panose="020B0603020202020204" pitchFamily="34" charset="0"/>
                  <a:ea typeface="Times New Roman" panose="02020603050405020304" pitchFamily="18" charset="0"/>
                </a:rPr>
                <a:t>syndrome</a:t>
              </a:r>
              <a:endParaRPr lang="en-US" sz="2000" dirty="0">
                <a:solidFill>
                  <a:srgbClr val="0070C0"/>
                </a:solidFill>
                <a:effectLst/>
                <a:latin typeface="Times New Roman" panose="02020603050405020304" pitchFamily="18" charset="0"/>
                <a:ea typeface="Times New Roman" panose="02020603050405020304" pitchFamily="18" charset="0"/>
              </a:endParaRPr>
            </a:p>
          </p:txBody>
        </p:sp>
        <p:sp>
          <p:nvSpPr>
            <p:cNvPr id="13" name="Text Box 18"/>
            <p:cNvSpPr txBox="1">
              <a:spLocks noChangeArrowheads="1"/>
            </p:cNvSpPr>
            <p:nvPr/>
          </p:nvSpPr>
          <p:spPr bwMode="auto">
            <a:xfrm>
              <a:off x="208" y="4930"/>
              <a:ext cx="1620" cy="630"/>
            </a:xfrm>
            <a:prstGeom prst="rect">
              <a:avLst/>
            </a:prstGeom>
            <a:solidFill>
              <a:srgbClr val="F2E8B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247650" marR="0">
                <a:lnSpc>
                  <a:spcPts val="1020"/>
                </a:lnSpc>
                <a:spcBef>
                  <a:spcPts val="565"/>
                </a:spcBef>
                <a:spcAft>
                  <a:spcPts val="0"/>
                </a:spcAft>
              </a:pPr>
              <a:endParaRPr lang="en-US" sz="1400" b="1" dirty="0">
                <a:effectLst/>
                <a:latin typeface="Trebuchet MS" panose="020B0603020202020204" pitchFamily="34" charset="0"/>
                <a:ea typeface="Times New Roman" panose="02020603050405020304" pitchFamily="18" charset="0"/>
              </a:endParaRPr>
            </a:p>
            <a:p>
              <a:pPr marL="247650" marR="0">
                <a:lnSpc>
                  <a:spcPts val="1020"/>
                </a:lnSpc>
                <a:spcBef>
                  <a:spcPts val="565"/>
                </a:spcBef>
                <a:spcAft>
                  <a:spcPts val="0"/>
                </a:spcAft>
              </a:pPr>
              <a:r>
                <a:rPr lang="en-US" sz="2000" b="1" dirty="0">
                  <a:solidFill>
                    <a:srgbClr val="0070C0"/>
                  </a:solidFill>
                  <a:effectLst/>
                  <a:latin typeface="Trebuchet MS" panose="020B0603020202020204" pitchFamily="34" charset="0"/>
                  <a:ea typeface="Times New Roman" panose="02020603050405020304" pitchFamily="18" charset="0"/>
                </a:rPr>
                <a:t>Not</a:t>
              </a:r>
              <a:r>
                <a:rPr lang="en-US" sz="2000" b="1" spc="-200" dirty="0">
                  <a:solidFill>
                    <a:srgbClr val="0070C0"/>
                  </a:solidFill>
                  <a:effectLst/>
                  <a:latin typeface="Trebuchet MS" panose="020B0603020202020204" pitchFamily="34" charset="0"/>
                  <a:ea typeface="Times New Roman" panose="02020603050405020304" pitchFamily="18" charset="0"/>
                </a:rPr>
                <a:t> </a:t>
              </a:r>
              <a:r>
                <a:rPr lang="en-US" sz="2000" b="1" dirty="0">
                  <a:solidFill>
                    <a:srgbClr val="0070C0"/>
                  </a:solidFill>
                  <a:effectLst/>
                  <a:latin typeface="Trebuchet MS" panose="020B0603020202020204" pitchFamily="34" charset="0"/>
                  <a:ea typeface="Times New Roman" panose="02020603050405020304" pitchFamily="18" charset="0"/>
                </a:rPr>
                <a:t>HELLP</a:t>
              </a:r>
              <a:r>
                <a:rPr lang="en-US" sz="2000" dirty="0">
                  <a:solidFill>
                    <a:srgbClr val="0070C0"/>
                  </a:solidFill>
                  <a:latin typeface="Times New Roman" panose="02020603050405020304" pitchFamily="18" charset="0"/>
                  <a:ea typeface="Times New Roman" panose="02020603050405020304" pitchFamily="18" charset="0"/>
                </a:rPr>
                <a:t> </a:t>
              </a:r>
              <a:r>
                <a:rPr lang="en-US" sz="2000" b="1" dirty="0">
                  <a:solidFill>
                    <a:srgbClr val="0070C0"/>
                  </a:solidFill>
                  <a:effectLst/>
                  <a:latin typeface="Trebuchet MS" panose="020B0603020202020204" pitchFamily="34" charset="0"/>
                  <a:ea typeface="Times New Roman" panose="02020603050405020304" pitchFamily="18" charset="0"/>
                </a:rPr>
                <a:t>syndrome</a:t>
              </a:r>
              <a:endParaRPr lang="en-US" sz="2000" dirty="0">
                <a:solidFill>
                  <a:srgbClr val="0070C0"/>
                </a:solidFill>
                <a:effectLst/>
                <a:latin typeface="Times New Roman" panose="02020603050405020304" pitchFamily="18" charset="0"/>
                <a:ea typeface="Times New Roman" panose="02020603050405020304" pitchFamily="18" charset="0"/>
              </a:endParaRPr>
            </a:p>
          </p:txBody>
        </p:sp>
        <p:sp>
          <p:nvSpPr>
            <p:cNvPr id="14" name="Text Box 17"/>
            <p:cNvSpPr txBox="1">
              <a:spLocks noChangeArrowheads="1"/>
            </p:cNvSpPr>
            <p:nvPr/>
          </p:nvSpPr>
          <p:spPr bwMode="auto">
            <a:xfrm>
              <a:off x="2683" y="3996"/>
              <a:ext cx="720" cy="520"/>
            </a:xfrm>
            <a:prstGeom prst="rect">
              <a:avLst/>
            </a:prstGeom>
            <a:solidFill>
              <a:srgbClr val="DFCCE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44780" marR="0">
                <a:spcBef>
                  <a:spcPts val="615"/>
                </a:spcBef>
                <a:spcAft>
                  <a:spcPts val="0"/>
                </a:spcAft>
              </a:pPr>
              <a:r>
                <a:rPr lang="en-US" sz="2000" b="1" dirty="0">
                  <a:solidFill>
                    <a:schemeClr val="bg1"/>
                  </a:solidFill>
                  <a:effectLst/>
                  <a:latin typeface="Trebuchet MS" panose="020B0603020202020204" pitchFamily="34" charset="0"/>
                  <a:ea typeface="Times New Roman" panose="02020603050405020304" pitchFamily="18" charset="0"/>
                </a:rPr>
                <a:t>Yes</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15" name="Text Box 16"/>
            <p:cNvSpPr txBox="1">
              <a:spLocks noChangeArrowheads="1"/>
            </p:cNvSpPr>
            <p:nvPr/>
          </p:nvSpPr>
          <p:spPr bwMode="auto">
            <a:xfrm>
              <a:off x="655" y="3906"/>
              <a:ext cx="720" cy="610"/>
            </a:xfrm>
            <a:prstGeom prst="rect">
              <a:avLst/>
            </a:prstGeom>
            <a:solidFill>
              <a:srgbClr val="F2E8B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41605" marR="141605" algn="ctr">
                <a:spcBef>
                  <a:spcPts val="615"/>
                </a:spcBef>
                <a:spcAft>
                  <a:spcPts val="0"/>
                </a:spcAft>
              </a:pPr>
              <a:r>
                <a:rPr lang="en-US" sz="2000" b="1" dirty="0">
                  <a:solidFill>
                    <a:srgbClr val="0070C0"/>
                  </a:solidFill>
                  <a:effectLst/>
                  <a:latin typeface="Trebuchet MS" panose="020B0603020202020204" pitchFamily="34" charset="0"/>
                  <a:ea typeface="Times New Roman" panose="02020603050405020304" pitchFamily="18" charset="0"/>
                </a:rPr>
                <a:t>No</a:t>
              </a:r>
              <a:endParaRPr lang="en-US" sz="2000" dirty="0">
                <a:solidFill>
                  <a:srgbClr val="0070C0"/>
                </a:solidFill>
                <a:effectLst/>
                <a:latin typeface="Times New Roman" panose="02020603050405020304" pitchFamily="18" charset="0"/>
                <a:ea typeface="Times New Roman" panose="02020603050405020304" pitchFamily="18" charset="0"/>
              </a:endParaRPr>
            </a:p>
          </p:txBody>
        </p:sp>
        <p:sp>
          <p:nvSpPr>
            <p:cNvPr id="16" name="Text Box 15"/>
            <p:cNvSpPr txBox="1">
              <a:spLocks noChangeArrowheads="1"/>
            </p:cNvSpPr>
            <p:nvPr/>
          </p:nvSpPr>
          <p:spPr bwMode="auto">
            <a:xfrm>
              <a:off x="930" y="2864"/>
              <a:ext cx="2070" cy="630"/>
            </a:xfrm>
            <a:prstGeom prst="rect">
              <a:avLst/>
            </a:prstGeom>
            <a:solidFill>
              <a:srgbClr val="D9EBC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77800" marR="0" indent="108585">
                <a:lnSpc>
                  <a:spcPct val="95000"/>
                </a:lnSpc>
                <a:spcBef>
                  <a:spcPts val="600"/>
                </a:spcBef>
                <a:spcAft>
                  <a:spcPts val="0"/>
                </a:spcAft>
              </a:pPr>
              <a:endParaRPr lang="en-US" sz="1400" b="1" dirty="0">
                <a:effectLst/>
                <a:latin typeface="Trebuchet MS" panose="020B0603020202020204" pitchFamily="34" charset="0"/>
                <a:ea typeface="Times New Roman" panose="02020603050405020304" pitchFamily="18" charset="0"/>
              </a:endParaRPr>
            </a:p>
            <a:p>
              <a:pPr marL="177800" marR="0" indent="108585">
                <a:lnSpc>
                  <a:spcPct val="95000"/>
                </a:lnSpc>
                <a:spcBef>
                  <a:spcPts val="600"/>
                </a:spcBef>
                <a:spcAft>
                  <a:spcPts val="0"/>
                </a:spcAft>
              </a:pPr>
              <a:r>
                <a:rPr lang="en-US" sz="2000" b="1" dirty="0">
                  <a:solidFill>
                    <a:schemeClr val="bg1"/>
                  </a:solidFill>
                  <a:effectLst/>
                  <a:latin typeface="Trebuchet MS" panose="020B0603020202020204" pitchFamily="34" charset="0"/>
                  <a:ea typeface="Times New Roman" panose="02020603050405020304" pitchFamily="18" charset="0"/>
                </a:rPr>
                <a:t>Hemolysis and thrombocytopenia</a:t>
              </a:r>
              <a:endParaRPr lang="en-US" sz="2000" dirty="0">
                <a:solidFill>
                  <a:schemeClr val="bg1"/>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958729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Main graphic"/>
          <p:cNvPicPr/>
          <p:nvPr/>
        </p:nvPicPr>
        <p:blipFill>
          <a:blip r:embed="rId3"/>
          <a:stretch/>
        </p:blipFill>
        <p:spPr>
          <a:xfrm>
            <a:off x="0" y="0"/>
            <a:ext cx="12192000" cy="6477120"/>
          </a:xfrm>
          <a:prstGeom prst="rect">
            <a:avLst/>
          </a:prstGeom>
          <a:ln>
            <a:noFill/>
          </a:ln>
        </p:spPr>
      </p:pic>
      <p:sp>
        <p:nvSpPr>
          <p:cNvPr id="50" name="TextShape 2"/>
          <p:cNvSpPr txBox="1"/>
          <p:nvPr/>
        </p:nvSpPr>
        <p:spPr>
          <a:xfrm>
            <a:off x="2222800" y="6508987"/>
            <a:ext cx="8254800" cy="231120"/>
          </a:xfrm>
          <a:prstGeom prst="rect">
            <a:avLst/>
          </a:prstGeom>
          <a:noFill/>
          <a:ln>
            <a:noFill/>
          </a:ln>
        </p:spPr>
        <p:txBody>
          <a:bodyPr lIns="90000" tIns="45000" rIns="90000" bIns="45000"/>
          <a:lstStyle/>
          <a:p>
            <a:r>
              <a:rPr lang="en-US" sz="900" i="1" spc="-1" dirty="0">
                <a:solidFill>
                  <a:srgbClr val="FFFFFF"/>
                </a:solidFill>
                <a:latin typeface="Arial"/>
              </a:rPr>
              <a:t>                                                                            Gastroenterology</a:t>
            </a:r>
            <a:r>
              <a:rPr lang="en-US" sz="900" spc="-1" dirty="0">
                <a:solidFill>
                  <a:srgbClr val="FFFFFF"/>
                </a:solidFill>
                <a:latin typeface="Arial"/>
              </a:rPr>
              <a:t> 2022 16397-117.e1DOI: (10.1053/j.gastro.2022.01.060) </a:t>
            </a:r>
          </a:p>
        </p:txBody>
      </p:sp>
      <p:sp>
        <p:nvSpPr>
          <p:cNvPr id="51" name="TextShape 3"/>
          <p:cNvSpPr txBox="1"/>
          <p:nvPr/>
        </p:nvSpPr>
        <p:spPr>
          <a:xfrm>
            <a:off x="4921360" y="6624547"/>
            <a:ext cx="5556240" cy="231120"/>
          </a:xfrm>
          <a:prstGeom prst="rect">
            <a:avLst/>
          </a:prstGeom>
          <a:noFill/>
          <a:ln>
            <a:noFill/>
          </a:ln>
        </p:spPr>
        <p:txBody>
          <a:bodyPr lIns="90000" tIns="46800" rIns="90000" bIns="46800" anchor="ctr"/>
          <a:lstStyle/>
          <a:p>
            <a:r>
              <a:rPr lang="en-US" sz="900" spc="-1" dirty="0">
                <a:solidFill>
                  <a:srgbClr val="FFFFFF"/>
                </a:solidFill>
                <a:latin typeface="Arial"/>
              </a:rPr>
              <a:t>Copyright © 2022 AGA Institute</a:t>
            </a:r>
            <a:r>
              <a:rPr lang="en-US" sz="900" spc="-1" dirty="0">
                <a:solidFill>
                  <a:srgbClr val="FFFFFF"/>
                </a:solidFill>
                <a:latin typeface="Arial"/>
                <a:hlinkClick r:id="rId4"/>
              </a:rPr>
              <a:t> Terms and Conditions</a:t>
            </a:r>
            <a:endParaRPr lang="en-US" sz="900" spc="-1" dirty="0">
              <a:solidFill>
                <a:srgbClr val="FFFFFF"/>
              </a:solidFill>
              <a:latin typeface="Arial"/>
            </a:endParaRPr>
          </a:p>
        </p:txBody>
      </p:sp>
    </p:spTree>
    <p:extLst>
      <p:ext uri="{BB962C8B-B14F-4D97-AF65-F5344CB8AC3E}">
        <p14:creationId xmlns:p14="http://schemas.microsoft.com/office/powerpoint/2010/main" val="461756239"/>
      </p:ext>
    </p:extLst>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Main graphic"/>
          <p:cNvPicPr/>
          <p:nvPr/>
        </p:nvPicPr>
        <p:blipFill>
          <a:blip r:embed="rId3"/>
          <a:stretch/>
        </p:blipFill>
        <p:spPr>
          <a:xfrm>
            <a:off x="0" y="0"/>
            <a:ext cx="12192000" cy="6477120"/>
          </a:xfrm>
          <a:prstGeom prst="rect">
            <a:avLst/>
          </a:prstGeom>
          <a:ln>
            <a:noFill/>
          </a:ln>
        </p:spPr>
      </p:pic>
      <p:sp>
        <p:nvSpPr>
          <p:cNvPr id="50" name="TextShape 2"/>
          <p:cNvSpPr txBox="1"/>
          <p:nvPr/>
        </p:nvSpPr>
        <p:spPr>
          <a:xfrm>
            <a:off x="2476560" y="6477120"/>
            <a:ext cx="8254800" cy="231120"/>
          </a:xfrm>
          <a:prstGeom prst="rect">
            <a:avLst/>
          </a:prstGeom>
          <a:noFill/>
          <a:ln>
            <a:noFill/>
          </a:ln>
        </p:spPr>
        <p:txBody>
          <a:bodyPr lIns="90000" tIns="45000" rIns="90000" bIns="45000"/>
          <a:lstStyle/>
          <a:p>
            <a:r>
              <a:rPr lang="en-US" sz="900" i="1" spc="-1" dirty="0">
                <a:solidFill>
                  <a:srgbClr val="FFFFFF"/>
                </a:solidFill>
                <a:latin typeface="Arial"/>
              </a:rPr>
              <a:t>                                                                Gastroenterology</a:t>
            </a:r>
            <a:r>
              <a:rPr lang="en-US" sz="900" spc="-1" dirty="0">
                <a:solidFill>
                  <a:srgbClr val="FFFFFF"/>
                </a:solidFill>
                <a:latin typeface="Arial"/>
              </a:rPr>
              <a:t> 2022 16397-117.e1DOI: (10.1053/j.gastro.2022.01.060) </a:t>
            </a:r>
          </a:p>
        </p:txBody>
      </p:sp>
      <p:sp>
        <p:nvSpPr>
          <p:cNvPr id="51" name="TextShape 3"/>
          <p:cNvSpPr txBox="1"/>
          <p:nvPr/>
        </p:nvSpPr>
        <p:spPr>
          <a:xfrm>
            <a:off x="2476560" y="6624000"/>
            <a:ext cx="7502508" cy="234000"/>
          </a:xfrm>
          <a:prstGeom prst="rect">
            <a:avLst/>
          </a:prstGeom>
          <a:noFill/>
          <a:ln>
            <a:noFill/>
          </a:ln>
        </p:spPr>
        <p:txBody>
          <a:bodyPr lIns="90000" tIns="46800" rIns="90000" bIns="46800" anchor="ctr"/>
          <a:lstStyle/>
          <a:p>
            <a:r>
              <a:rPr lang="en-US" sz="900" spc="-1" dirty="0">
                <a:solidFill>
                  <a:srgbClr val="FFFFFF"/>
                </a:solidFill>
                <a:latin typeface="Arial"/>
              </a:rPr>
              <a:t>                                                                 Copyright © 2022 AGA Institute</a:t>
            </a:r>
            <a:r>
              <a:rPr lang="en-US" sz="900" spc="-1" dirty="0">
                <a:solidFill>
                  <a:srgbClr val="FFFFFF"/>
                </a:solidFill>
                <a:latin typeface="Arial"/>
                <a:hlinkClick r:id="rId4"/>
              </a:rPr>
              <a:t> Terms and Conditions</a:t>
            </a:r>
            <a:endParaRPr lang="en-US" sz="900" spc="-1" dirty="0">
              <a:solidFill>
                <a:srgbClr val="FFFFFF"/>
              </a:solidFill>
              <a:latin typeface="Arial"/>
            </a:endParaRPr>
          </a:p>
        </p:txBody>
      </p:sp>
    </p:spTree>
    <p:extLst>
      <p:ext uri="{BB962C8B-B14F-4D97-AF65-F5344CB8AC3E}">
        <p14:creationId xmlns:p14="http://schemas.microsoft.com/office/powerpoint/2010/main" val="1899445947"/>
      </p:ext>
    </p:extLst>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1" y="218365"/>
            <a:ext cx="9860334" cy="682388"/>
          </a:xfrm>
        </p:spPr>
        <p:txBody>
          <a:bodyPr/>
          <a:lstStyle/>
          <a:p>
            <a:r>
              <a:rPr lang="en-US" sz="2800" b="1" dirty="0"/>
              <a:t>Swansea Criteria for AFLP</a:t>
            </a:r>
          </a:p>
        </p:txBody>
      </p:sp>
      <p:graphicFrame>
        <p:nvGraphicFramePr>
          <p:cNvPr id="4" name="Table 3"/>
          <p:cNvGraphicFramePr>
            <a:graphicFrameLocks noGrp="1"/>
          </p:cNvGraphicFramePr>
          <p:nvPr>
            <p:extLst>
              <p:ext uri="{D42A27DB-BD31-4B8C-83A1-F6EECF244321}">
                <p14:modId xmlns:p14="http://schemas.microsoft.com/office/powerpoint/2010/main" val="4132512437"/>
              </p:ext>
            </p:extLst>
          </p:nvPr>
        </p:nvGraphicFramePr>
        <p:xfrm>
          <a:off x="0" y="1128163"/>
          <a:ext cx="12191999" cy="5729841"/>
        </p:xfrm>
        <a:graphic>
          <a:graphicData uri="http://schemas.openxmlformats.org/drawingml/2006/table">
            <a:tbl>
              <a:tblPr firstRow="1" firstCol="1" lastRow="1" lastCol="1" bandRow="1" bandCol="1">
                <a:tableStyleId>{5C22544A-7EE6-4342-B048-85BDC9FD1C3A}</a:tableStyleId>
              </a:tblPr>
              <a:tblGrid>
                <a:gridCol w="12191999">
                  <a:extLst>
                    <a:ext uri="{9D8B030D-6E8A-4147-A177-3AD203B41FA5}">
                      <a16:colId xmlns:a16="http://schemas.microsoft.com/office/drawing/2014/main" val="2125556135"/>
                    </a:ext>
                  </a:extLst>
                </a:gridCol>
              </a:tblGrid>
              <a:tr h="391976">
                <a:tc>
                  <a:txBody>
                    <a:bodyPr/>
                    <a:lstStyle/>
                    <a:p>
                      <a:pPr marL="114300" marR="0">
                        <a:spcBef>
                          <a:spcPts val="370"/>
                        </a:spcBef>
                        <a:spcAft>
                          <a:spcPts val="0"/>
                        </a:spcAft>
                      </a:pPr>
                      <a:r>
                        <a:rPr lang="en-US" sz="2000" dirty="0">
                          <a:effectLst/>
                        </a:rPr>
                        <a:t>      </a:t>
                      </a:r>
                      <a:r>
                        <a:rPr lang="en-US" sz="2000" dirty="0">
                          <a:solidFill>
                            <a:srgbClr val="0070C0"/>
                          </a:solidFill>
                          <a:effectLst/>
                        </a:rPr>
                        <a:t> </a:t>
                      </a:r>
                      <a:r>
                        <a:rPr lang="en-US" sz="2400" b="1" dirty="0">
                          <a:solidFill>
                            <a:srgbClr val="00B0F0"/>
                          </a:solidFill>
                          <a:effectLst/>
                        </a:rPr>
                        <a:t>Symptoms</a:t>
                      </a:r>
                      <a:r>
                        <a:rPr lang="en-US" sz="2400" b="1" dirty="0">
                          <a:solidFill>
                            <a:srgbClr val="FF0000"/>
                          </a:solidFill>
                          <a:effectLst/>
                        </a:rPr>
                        <a:t> </a:t>
                      </a:r>
                      <a:r>
                        <a:rPr lang="en-US" sz="2000" dirty="0">
                          <a:solidFill>
                            <a:srgbClr val="0070C0"/>
                          </a:solidFill>
                          <a:effectLst/>
                        </a:rPr>
                        <a:t>               </a:t>
                      </a:r>
                      <a:endParaRPr lang="en-US" sz="2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300053885"/>
                  </a:ext>
                </a:extLst>
              </a:tr>
              <a:tr h="298890">
                <a:tc>
                  <a:txBody>
                    <a:bodyPr/>
                    <a:lstStyle/>
                    <a:p>
                      <a:pPr marL="114300" marR="0">
                        <a:spcBef>
                          <a:spcPts val="370"/>
                        </a:spcBef>
                        <a:spcAft>
                          <a:spcPts val="0"/>
                        </a:spcAft>
                      </a:pPr>
                      <a:r>
                        <a:rPr lang="en-US" sz="1800" dirty="0">
                          <a:effectLst/>
                        </a:rPr>
                        <a:t>                                    Vomiting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873341217"/>
                  </a:ext>
                </a:extLst>
              </a:tr>
              <a:tr h="298890">
                <a:tc>
                  <a:txBody>
                    <a:bodyPr/>
                    <a:lstStyle/>
                    <a:p>
                      <a:pPr marL="114300" marR="0">
                        <a:spcBef>
                          <a:spcPts val="370"/>
                        </a:spcBef>
                        <a:spcAft>
                          <a:spcPts val="0"/>
                        </a:spcAft>
                      </a:pPr>
                      <a:r>
                        <a:rPr lang="en-US" sz="1800" dirty="0">
                          <a:effectLst/>
                        </a:rPr>
                        <a:t>                                    Abdominal pain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3909508756"/>
                  </a:ext>
                </a:extLst>
              </a:tr>
              <a:tr h="298890">
                <a:tc>
                  <a:txBody>
                    <a:bodyPr/>
                    <a:lstStyle/>
                    <a:p>
                      <a:pPr marL="114300" marR="0">
                        <a:spcBef>
                          <a:spcPts val="370"/>
                        </a:spcBef>
                        <a:spcAft>
                          <a:spcPts val="0"/>
                        </a:spcAft>
                      </a:pPr>
                      <a:r>
                        <a:rPr lang="en-US" sz="1800" dirty="0">
                          <a:effectLst/>
                        </a:rPr>
                        <a:t>                                    Polydipsia/polyuria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400846496"/>
                  </a:ext>
                </a:extLst>
              </a:tr>
              <a:tr h="298890">
                <a:tc>
                  <a:txBody>
                    <a:bodyPr/>
                    <a:lstStyle/>
                    <a:p>
                      <a:pPr marL="114300" marR="0">
                        <a:spcBef>
                          <a:spcPts val="370"/>
                        </a:spcBef>
                        <a:spcAft>
                          <a:spcPts val="0"/>
                        </a:spcAft>
                      </a:pPr>
                      <a:r>
                        <a:rPr lang="en-US" sz="1800" dirty="0">
                          <a:effectLst/>
                        </a:rPr>
                        <a:t>                                    Encephalopathy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516093737"/>
                  </a:ext>
                </a:extLst>
              </a:tr>
              <a:tr h="391976">
                <a:tc>
                  <a:txBody>
                    <a:bodyPr/>
                    <a:lstStyle/>
                    <a:p>
                      <a:pPr marL="114300" marR="0">
                        <a:spcBef>
                          <a:spcPts val="370"/>
                        </a:spcBef>
                        <a:spcAft>
                          <a:spcPts val="0"/>
                        </a:spcAft>
                      </a:pPr>
                      <a:r>
                        <a:rPr lang="en-US" sz="2000" dirty="0">
                          <a:effectLst/>
                        </a:rPr>
                        <a:t>        </a:t>
                      </a:r>
                      <a:r>
                        <a:rPr lang="en-US" sz="2400" dirty="0">
                          <a:solidFill>
                            <a:srgbClr val="00B0F0"/>
                          </a:solidFill>
                          <a:effectLst/>
                        </a:rPr>
                        <a:t>Laboratory Tests</a:t>
                      </a:r>
                      <a:endParaRPr lang="en-US" sz="24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739003690"/>
                  </a:ext>
                </a:extLst>
              </a:tr>
              <a:tr h="298890">
                <a:tc>
                  <a:txBody>
                    <a:bodyPr/>
                    <a:lstStyle/>
                    <a:p>
                      <a:pPr marL="114300" marR="0">
                        <a:spcBef>
                          <a:spcPts val="370"/>
                        </a:spcBef>
                        <a:spcAft>
                          <a:spcPts val="0"/>
                        </a:spcAft>
                      </a:pPr>
                      <a:r>
                        <a:rPr lang="en-US" sz="1800" dirty="0">
                          <a:effectLst/>
                        </a:rPr>
                        <a:t>                                  Elevated bilirubin (&gt;0.82 mg/</a:t>
                      </a:r>
                      <a:r>
                        <a:rPr lang="en-US" sz="1800" dirty="0" err="1">
                          <a:effectLst/>
                        </a:rPr>
                        <a:t>dL</a:t>
                      </a:r>
                      <a:r>
                        <a:rPr lang="en-US" sz="1800" dirty="0">
                          <a:effectLst/>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290686524"/>
                  </a:ext>
                </a:extLst>
              </a:tr>
              <a:tr h="298890">
                <a:tc>
                  <a:txBody>
                    <a:bodyPr/>
                    <a:lstStyle/>
                    <a:p>
                      <a:pPr marL="114300" marR="0">
                        <a:spcBef>
                          <a:spcPts val="370"/>
                        </a:spcBef>
                        <a:spcAft>
                          <a:spcPts val="0"/>
                        </a:spcAft>
                      </a:pPr>
                      <a:r>
                        <a:rPr lang="en-US" sz="1800" dirty="0">
                          <a:effectLst/>
                        </a:rPr>
                        <a:t>                                  Hypoglycemia (&lt;72 mg/</a:t>
                      </a:r>
                      <a:r>
                        <a:rPr lang="en-US" sz="1800" dirty="0" err="1">
                          <a:effectLst/>
                        </a:rPr>
                        <a:t>dL</a:t>
                      </a:r>
                      <a:r>
                        <a:rPr lang="en-US" sz="1800" dirty="0">
                          <a:effectLst/>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3794586570"/>
                  </a:ext>
                </a:extLst>
              </a:tr>
              <a:tr h="298890">
                <a:tc>
                  <a:txBody>
                    <a:bodyPr/>
                    <a:lstStyle/>
                    <a:p>
                      <a:pPr marL="114300" marR="0">
                        <a:spcBef>
                          <a:spcPts val="370"/>
                        </a:spcBef>
                        <a:spcAft>
                          <a:spcPts val="0"/>
                        </a:spcAft>
                      </a:pPr>
                      <a:r>
                        <a:rPr lang="en-US" sz="1800" dirty="0">
                          <a:effectLst/>
                        </a:rPr>
                        <a:t>                                   Elevated uric acid (&gt;5.7 mg/</a:t>
                      </a:r>
                      <a:r>
                        <a:rPr lang="en-US" sz="1800" dirty="0" err="1">
                          <a:effectLst/>
                        </a:rPr>
                        <a:t>dL</a:t>
                      </a:r>
                      <a:r>
                        <a:rPr lang="en-US" sz="1800" dirty="0">
                          <a:effectLst/>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80654657"/>
                  </a:ext>
                </a:extLst>
              </a:tr>
              <a:tr h="298890">
                <a:tc>
                  <a:txBody>
                    <a:bodyPr/>
                    <a:lstStyle/>
                    <a:p>
                      <a:pPr marL="114300" marR="0">
                        <a:spcBef>
                          <a:spcPts val="370"/>
                        </a:spcBef>
                        <a:spcAft>
                          <a:spcPts val="0"/>
                        </a:spcAft>
                      </a:pPr>
                      <a:r>
                        <a:rPr lang="en-US" sz="1800" dirty="0">
                          <a:effectLst/>
                        </a:rPr>
                        <a:t>                                   Leukocytosis (&gt;11 × 109/L)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802729670"/>
                  </a:ext>
                </a:extLst>
              </a:tr>
              <a:tr h="298890">
                <a:tc>
                  <a:txBody>
                    <a:bodyPr/>
                    <a:lstStyle/>
                    <a:p>
                      <a:pPr marL="114300" marR="0">
                        <a:spcBef>
                          <a:spcPts val="370"/>
                        </a:spcBef>
                        <a:spcAft>
                          <a:spcPts val="0"/>
                        </a:spcAft>
                      </a:pPr>
                      <a:r>
                        <a:rPr lang="en-US" sz="1800" dirty="0">
                          <a:effectLst/>
                        </a:rPr>
                        <a:t>                                   High AST or ALT (&gt;42 IU/L)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962425194"/>
                  </a:ext>
                </a:extLst>
              </a:tr>
              <a:tr h="298890">
                <a:tc>
                  <a:txBody>
                    <a:bodyPr/>
                    <a:lstStyle/>
                    <a:p>
                      <a:pPr marL="114300" marR="0">
                        <a:spcBef>
                          <a:spcPts val="330"/>
                        </a:spcBef>
                        <a:spcAft>
                          <a:spcPts val="0"/>
                        </a:spcAft>
                      </a:pPr>
                      <a:r>
                        <a:rPr lang="en-US" sz="1800" dirty="0">
                          <a:effectLst/>
                        </a:rPr>
                        <a:t>                                  High ammonia (&gt;66 </a:t>
                      </a:r>
                      <a:r>
                        <a:rPr lang="en-US" sz="1800" dirty="0" err="1">
                          <a:effectLst/>
                        </a:rPr>
                        <a:t>mmol</a:t>
                      </a:r>
                      <a:r>
                        <a:rPr lang="en-US" sz="1800" dirty="0">
                          <a:effectLst/>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812913277"/>
                  </a:ext>
                </a:extLst>
              </a:tr>
              <a:tr h="298890">
                <a:tc>
                  <a:txBody>
                    <a:bodyPr/>
                    <a:lstStyle/>
                    <a:p>
                      <a:pPr marL="114300" marR="0">
                        <a:spcBef>
                          <a:spcPts val="370"/>
                        </a:spcBef>
                        <a:spcAft>
                          <a:spcPts val="0"/>
                        </a:spcAft>
                      </a:pPr>
                      <a:r>
                        <a:rPr lang="en-US" sz="1800" dirty="0">
                          <a:effectLst/>
                        </a:rPr>
                        <a:t>                                  Renal impairment (Cr &gt;1.7 mg/</a:t>
                      </a:r>
                      <a:r>
                        <a:rPr lang="en-US" sz="1800" dirty="0" err="1">
                          <a:effectLst/>
                        </a:rPr>
                        <a:t>dL</a:t>
                      </a:r>
                      <a:r>
                        <a:rPr lang="en-US" sz="1800" dirty="0">
                          <a:effectLst/>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548862229"/>
                  </a:ext>
                </a:extLst>
              </a:tr>
              <a:tr h="298890">
                <a:tc>
                  <a:txBody>
                    <a:bodyPr/>
                    <a:lstStyle/>
                    <a:p>
                      <a:pPr marL="114300" marR="0">
                        <a:spcBef>
                          <a:spcPts val="370"/>
                        </a:spcBef>
                        <a:spcAft>
                          <a:spcPts val="0"/>
                        </a:spcAft>
                      </a:pPr>
                      <a:r>
                        <a:rPr lang="en-US" sz="1800" dirty="0">
                          <a:effectLst/>
                        </a:rPr>
                        <a:t>                                  Coagulopathy (PT &gt;14 s or APTT &gt;34 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293499235"/>
                  </a:ext>
                </a:extLst>
              </a:tr>
              <a:tr h="391976">
                <a:tc>
                  <a:txBody>
                    <a:bodyPr/>
                    <a:lstStyle/>
                    <a:p>
                      <a:pPr marL="114300" marR="0">
                        <a:spcBef>
                          <a:spcPts val="370"/>
                        </a:spcBef>
                        <a:spcAft>
                          <a:spcPts val="0"/>
                        </a:spcAft>
                      </a:pPr>
                      <a:r>
                        <a:rPr lang="en-US" sz="2000" dirty="0">
                          <a:effectLst/>
                        </a:rPr>
                        <a:t>        </a:t>
                      </a:r>
                      <a:r>
                        <a:rPr lang="en-US" sz="2400" dirty="0">
                          <a:solidFill>
                            <a:srgbClr val="00B0F0"/>
                          </a:solidFill>
                          <a:effectLst/>
                        </a:rPr>
                        <a:t>Imaging</a:t>
                      </a:r>
                      <a:endParaRPr lang="en-US" sz="24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491892425"/>
                  </a:ext>
                </a:extLst>
              </a:tr>
              <a:tr h="298890">
                <a:tc>
                  <a:txBody>
                    <a:bodyPr/>
                    <a:lstStyle/>
                    <a:p>
                      <a:pPr marL="114300" marR="0">
                        <a:spcBef>
                          <a:spcPts val="370"/>
                        </a:spcBef>
                        <a:spcAft>
                          <a:spcPts val="0"/>
                        </a:spcAft>
                      </a:pPr>
                      <a:r>
                        <a:rPr lang="en-US" sz="1800" dirty="0">
                          <a:effectLst/>
                        </a:rPr>
                        <a:t>                                   Ascites or bright liver on ultrasound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54737884"/>
                  </a:ext>
                </a:extLst>
              </a:tr>
              <a:tr h="369453">
                <a:tc>
                  <a:txBody>
                    <a:bodyPr/>
                    <a:lstStyle/>
                    <a:p>
                      <a:pPr marL="114300" marR="0">
                        <a:spcBef>
                          <a:spcPts val="370"/>
                        </a:spcBef>
                        <a:spcAft>
                          <a:spcPts val="0"/>
                        </a:spcAft>
                      </a:pPr>
                      <a:r>
                        <a:rPr lang="en-US" sz="1800" dirty="0">
                          <a:effectLst/>
                        </a:rPr>
                        <a:t>        </a:t>
                      </a:r>
                      <a:r>
                        <a:rPr lang="en-US" sz="1800" baseline="0" dirty="0">
                          <a:effectLst/>
                        </a:rPr>
                        <a:t>  </a:t>
                      </a:r>
                      <a:r>
                        <a:rPr lang="en-US" sz="2400" dirty="0">
                          <a:solidFill>
                            <a:srgbClr val="00B0F0"/>
                          </a:solidFill>
                          <a:effectLst/>
                        </a:rPr>
                        <a:t>Histology</a:t>
                      </a:r>
                      <a:endParaRPr lang="en-US" sz="24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184352300"/>
                  </a:ext>
                </a:extLst>
              </a:tr>
              <a:tr h="298890">
                <a:tc>
                  <a:txBody>
                    <a:bodyPr/>
                    <a:lstStyle/>
                    <a:p>
                      <a:pPr marL="114300" marR="0">
                        <a:spcBef>
                          <a:spcPts val="370"/>
                        </a:spcBef>
                        <a:spcAft>
                          <a:spcPts val="0"/>
                        </a:spcAft>
                      </a:pPr>
                      <a:r>
                        <a:rPr lang="en-US" sz="1800" dirty="0">
                          <a:effectLst/>
                        </a:rPr>
                        <a:t>                                   Microvesicular steatosis on liver biopsy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538567480"/>
                  </a:ext>
                </a:extLst>
              </a:tr>
            </a:tbl>
          </a:graphicData>
        </a:graphic>
      </p:graphicFrame>
    </p:spTree>
    <p:extLst>
      <p:ext uri="{BB962C8B-B14F-4D97-AF65-F5344CB8AC3E}">
        <p14:creationId xmlns:p14="http://schemas.microsoft.com/office/powerpoint/2010/main" val="1717933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1484" y="1512344"/>
            <a:ext cx="6709906" cy="4360459"/>
          </a:xfrm>
        </p:spPr>
        <p:txBody>
          <a:bodyPr/>
          <a:lstStyle/>
          <a:p>
            <a:endParaRPr lang="en-US" dirty="0"/>
          </a:p>
          <a:p>
            <a:pPr marL="0" indent="0">
              <a:buNone/>
            </a:pPr>
            <a:endParaRPr lang="en-US" dirty="0"/>
          </a:p>
          <a:p>
            <a:pPr marL="0" indent="0">
              <a:buNone/>
            </a:pPr>
            <a:r>
              <a:rPr lang="en-US" dirty="0"/>
              <a:t>               </a:t>
            </a:r>
            <a:r>
              <a:rPr lang="en-US" dirty="0">
                <a:solidFill>
                  <a:schemeClr val="tx1"/>
                </a:solidFill>
              </a:rPr>
              <a:t>DR. TANVEER HUSSAIN</a:t>
            </a:r>
          </a:p>
          <a:p>
            <a:pPr marL="0" indent="0">
              <a:buNone/>
            </a:pPr>
            <a:r>
              <a:rPr lang="en-US" dirty="0">
                <a:solidFill>
                  <a:schemeClr val="tx1"/>
                </a:solidFill>
              </a:rPr>
              <a:t>                  </a:t>
            </a:r>
            <a:r>
              <a:rPr lang="en-US" sz="1600" dirty="0">
                <a:solidFill>
                  <a:schemeClr val="tx1"/>
                </a:solidFill>
              </a:rPr>
              <a:t>FCPS (Med), </a:t>
            </a:r>
            <a:r>
              <a:rPr lang="en-US" sz="1600" dirty="0"/>
              <a:t>F</a:t>
            </a:r>
            <a:r>
              <a:rPr lang="en-US" sz="1600" dirty="0">
                <a:solidFill>
                  <a:schemeClr val="tx1"/>
                </a:solidFill>
              </a:rPr>
              <a:t>RCP( </a:t>
            </a:r>
            <a:r>
              <a:rPr lang="en-US" sz="1600" dirty="0" err="1">
                <a:solidFill>
                  <a:schemeClr val="tx1"/>
                </a:solidFill>
              </a:rPr>
              <a:t>Glasg</a:t>
            </a:r>
            <a:r>
              <a:rPr lang="en-US" sz="1600" dirty="0">
                <a:solidFill>
                  <a:schemeClr val="tx1"/>
                </a:solidFill>
              </a:rPr>
              <a:t>)</a:t>
            </a:r>
          </a:p>
          <a:p>
            <a:pPr marL="0" indent="0">
              <a:buNone/>
            </a:pPr>
            <a:r>
              <a:rPr lang="en-US" sz="1600" dirty="0"/>
              <a:t>               </a:t>
            </a:r>
            <a:r>
              <a:rPr lang="en-US" sz="1600" dirty="0">
                <a:solidFill>
                  <a:schemeClr val="tx1"/>
                </a:solidFill>
              </a:rPr>
              <a:t>        FCPS (Gastro), CHPE</a:t>
            </a:r>
          </a:p>
          <a:p>
            <a:pPr marL="0" indent="0">
              <a:buNone/>
            </a:pPr>
            <a:r>
              <a:rPr lang="en-US" sz="1600" dirty="0">
                <a:solidFill>
                  <a:schemeClr val="tx1"/>
                </a:solidFill>
              </a:rPr>
              <a:t>                      Associate Professor &amp; HOD</a:t>
            </a:r>
          </a:p>
          <a:p>
            <a:pPr marL="0" indent="0">
              <a:buNone/>
            </a:pPr>
            <a:r>
              <a:rPr lang="en-US" sz="1600" dirty="0">
                <a:solidFill>
                  <a:schemeClr val="tx1"/>
                </a:solidFill>
              </a:rPr>
              <a:t>                       Gastroenterology,  RMU</a:t>
            </a:r>
          </a:p>
        </p:txBody>
      </p:sp>
    </p:spTree>
    <p:extLst>
      <p:ext uri="{BB962C8B-B14F-4D97-AF65-F5344CB8AC3E}">
        <p14:creationId xmlns:p14="http://schemas.microsoft.com/office/powerpoint/2010/main" val="2772346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17517" y="676895"/>
            <a:ext cx="6578929" cy="700644"/>
          </a:xfrm>
        </p:spPr>
        <p:txBody>
          <a:bodyPr>
            <a:noAutofit/>
          </a:bodyPr>
          <a:lstStyle/>
          <a:p>
            <a:pPr>
              <a:defRPr/>
            </a:pPr>
            <a:r>
              <a:rPr lang="en-US" altLang="zh-CN" sz="3200" dirty="0">
                <a:solidFill>
                  <a:srgbClr val="00B0F0"/>
                </a:solidFill>
              </a:rPr>
              <a:t>The principles in Medical Ethics</a:t>
            </a:r>
          </a:p>
        </p:txBody>
      </p:sp>
      <p:pic>
        <p:nvPicPr>
          <p:cNvPr id="4099" name="Picture 5" descr="C:\Users\user\Pictures\306\Healthcare-Law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114550"/>
            <a:ext cx="8324850" cy="474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817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46111" y="452718"/>
            <a:ext cx="9404723" cy="912944"/>
          </a:xfrm>
        </p:spPr>
        <p:txBody>
          <a:bodyPr>
            <a:normAutofit/>
          </a:bodyPr>
          <a:lstStyle/>
          <a:p>
            <a:pPr>
              <a:defRPr/>
            </a:pPr>
            <a:r>
              <a:rPr lang="en-US" sz="3200" dirty="0">
                <a:solidFill>
                  <a:srgbClr val="00B0F0"/>
                </a:solidFill>
              </a:rPr>
              <a:t>The</a:t>
            </a:r>
            <a:r>
              <a:rPr lang="en-US" sz="2800" dirty="0">
                <a:solidFill>
                  <a:srgbClr val="00B0F0"/>
                </a:solidFill>
              </a:rPr>
              <a:t> Principle of Confidentiality</a:t>
            </a:r>
          </a:p>
        </p:txBody>
      </p:sp>
      <p:sp>
        <p:nvSpPr>
          <p:cNvPr id="18435" name="Rectangle 3"/>
          <p:cNvSpPr>
            <a:spLocks noGrp="1" noChangeArrowheads="1"/>
          </p:cNvSpPr>
          <p:nvPr>
            <p:ph idx="1"/>
          </p:nvPr>
        </p:nvSpPr>
        <p:spPr>
          <a:xfrm>
            <a:off x="762000" y="1600200"/>
            <a:ext cx="10912258" cy="5257800"/>
          </a:xfrm>
        </p:spPr>
        <p:txBody>
          <a:bodyPr/>
          <a:lstStyle/>
          <a:p>
            <a:pPr algn="l" rtl="0" eaLnBrk="1" hangingPunct="1"/>
            <a:endParaRPr lang="en-US" altLang="en-US" sz="2400" dirty="0"/>
          </a:p>
          <a:p>
            <a:pPr algn="l" rtl="0" eaLnBrk="1" hangingPunct="1"/>
            <a:r>
              <a:rPr lang="en-US" altLang="en-US" sz="2400" dirty="0"/>
              <a:t>Based on loyalty and trust</a:t>
            </a:r>
          </a:p>
          <a:p>
            <a:pPr algn="l" rtl="0" eaLnBrk="1" hangingPunct="1"/>
            <a:r>
              <a:rPr lang="en-US" altLang="en-US" sz="2400" dirty="0"/>
              <a:t>Maintain the confidentiality of all personal, medical and treatment informations</a:t>
            </a:r>
          </a:p>
          <a:p>
            <a:pPr algn="l" rtl="0" eaLnBrk="1" hangingPunct="1"/>
            <a:r>
              <a:rPr lang="en-US" altLang="en-US" sz="2400" dirty="0"/>
              <a:t>Information to be revealed with consent and for the benefit of the patient</a:t>
            </a:r>
          </a:p>
          <a:p>
            <a:pPr algn="l" rtl="0" eaLnBrk="1" hangingPunct="1"/>
            <a:r>
              <a:rPr lang="en-US" altLang="en-US" sz="2400" dirty="0"/>
              <a:t>Except when ethically and legally required</a:t>
            </a:r>
          </a:p>
          <a:p>
            <a:pPr algn="l" rtl="0" eaLnBrk="1" hangingPunct="1"/>
            <a:r>
              <a:rPr lang="en-US" altLang="en-US" sz="2400" dirty="0"/>
              <a:t>Disclosure should not be beyond what is required </a:t>
            </a:r>
          </a:p>
          <a:p>
            <a:pPr eaLnBrk="1" hangingPunct="1"/>
            <a:endParaRPr lang="en-US" altLang="en-US" dirty="0"/>
          </a:p>
        </p:txBody>
      </p:sp>
    </p:spTree>
    <p:extLst>
      <p:ext uri="{BB962C8B-B14F-4D97-AF65-F5344CB8AC3E}">
        <p14:creationId xmlns:p14="http://schemas.microsoft.com/office/powerpoint/2010/main" val="19261850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 calcmode="lin" valueType="num">
                                      <p:cBhvr additive="base">
                                        <p:cTn id="7"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 calcmode="lin" valueType="num">
                                      <p:cBhvr additive="base">
                                        <p:cTn id="13" dur="500" fill="hold"/>
                                        <p:tgtEl>
                                          <p:spTgt spid="1843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 calcmode="lin" valueType="num">
                                      <p:cBhvr additive="base">
                                        <p:cTn id="19" dur="500" fill="hold"/>
                                        <p:tgtEl>
                                          <p:spTgt spid="1843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8435">
                                            <p:txEl>
                                              <p:pRg st="4" end="4"/>
                                            </p:txEl>
                                          </p:spTgt>
                                        </p:tgtEl>
                                        <p:attrNameLst>
                                          <p:attrName>style.visibility</p:attrName>
                                        </p:attrNameLst>
                                      </p:cBhvr>
                                      <p:to>
                                        <p:strVal val="visible"/>
                                      </p:to>
                                    </p:set>
                                    <p:anim calcmode="lin" valueType="num">
                                      <p:cBhvr additive="base">
                                        <p:cTn id="25" dur="500" fill="hold"/>
                                        <p:tgtEl>
                                          <p:spTgt spid="1843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8435">
                                            <p:txEl>
                                              <p:pRg st="5" end="5"/>
                                            </p:txEl>
                                          </p:spTgt>
                                        </p:tgtEl>
                                        <p:attrNameLst>
                                          <p:attrName>style.visibility</p:attrName>
                                        </p:attrNameLst>
                                      </p:cBhvr>
                                      <p:to>
                                        <p:strVal val="visible"/>
                                      </p:to>
                                    </p:set>
                                    <p:anim calcmode="lin" valueType="num">
                                      <p:cBhvr additive="base">
                                        <p:cTn id="31" dur="500" fill="hold"/>
                                        <p:tgtEl>
                                          <p:spTgt spid="1843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31698"/>
          </a:xfrm>
        </p:spPr>
        <p:txBody>
          <a:bodyPr/>
          <a:lstStyle/>
          <a:p>
            <a:pPr>
              <a:defRPr/>
            </a:pPr>
            <a:br>
              <a:rPr lang="en-US" sz="3200" dirty="0">
                <a:solidFill>
                  <a:srgbClr val="00B0F0"/>
                </a:solidFill>
              </a:rPr>
            </a:br>
            <a:r>
              <a:rPr lang="en-US" sz="3200" dirty="0">
                <a:solidFill>
                  <a:srgbClr val="00B0F0"/>
                </a:solidFill>
              </a:rPr>
              <a:t>Justice</a:t>
            </a:r>
            <a:endParaRPr lang="ar-SA" dirty="0">
              <a:solidFill>
                <a:srgbClr val="00B0F0"/>
              </a:solidFill>
            </a:endParaRPr>
          </a:p>
        </p:txBody>
      </p:sp>
      <p:sp>
        <p:nvSpPr>
          <p:cNvPr id="3" name="Content Placeholder 2"/>
          <p:cNvSpPr>
            <a:spLocks noGrp="1"/>
          </p:cNvSpPr>
          <p:nvPr>
            <p:ph idx="1"/>
          </p:nvPr>
        </p:nvSpPr>
        <p:spPr>
          <a:xfrm>
            <a:off x="733425" y="1484416"/>
            <a:ext cx="10744199" cy="5373583"/>
          </a:xfrm>
        </p:spPr>
        <p:txBody>
          <a:bodyPr rtlCol="0">
            <a:normAutofit/>
          </a:bodyPr>
          <a:lstStyle/>
          <a:p>
            <a:pPr>
              <a:defRPr/>
            </a:pPr>
            <a:endParaRPr lang="en-US" sz="2400" dirty="0"/>
          </a:p>
          <a:p>
            <a:pPr>
              <a:defRPr/>
            </a:pPr>
            <a:r>
              <a:rPr lang="en-US" sz="2400" dirty="0"/>
              <a:t>Justice is a complex ethical principle, with meanings that range from the fair treatment of individuals to the equitable allocation of healthcare money and resources. </a:t>
            </a:r>
          </a:p>
          <a:p>
            <a:pPr>
              <a:defRPr/>
            </a:pPr>
            <a:r>
              <a:rPr lang="en-US" sz="2400" dirty="0"/>
              <a:t> Justice is concerned with the equitable distribution of benefits and burdens to individuals in social institutions, and how the rights of various individuals are realized.</a:t>
            </a:r>
          </a:p>
          <a:p>
            <a:pPr>
              <a:defRPr/>
            </a:pPr>
            <a:r>
              <a:rPr lang="en-US" sz="2400" dirty="0"/>
              <a:t>Allocating scarce medical resources.</a:t>
            </a:r>
          </a:p>
          <a:p>
            <a:pPr marL="0" indent="0">
              <a:buNone/>
              <a:defRPr/>
            </a:pPr>
            <a:endParaRPr lang="en-US" sz="2400" dirty="0"/>
          </a:p>
          <a:p>
            <a:pPr>
              <a:defRPr/>
            </a:pPr>
            <a:r>
              <a:rPr lang="en-US" sz="2400" dirty="0"/>
              <a:t>Be able to justify your actions in every medical situation</a:t>
            </a:r>
            <a:r>
              <a:rPr lang="en-US" dirty="0"/>
              <a:t>.</a:t>
            </a:r>
          </a:p>
          <a:p>
            <a:pPr>
              <a:defRPr/>
            </a:pPr>
            <a:endParaRPr lang="ar-SA" dirty="0"/>
          </a:p>
        </p:txBody>
      </p:sp>
    </p:spTree>
    <p:extLst>
      <p:ext uri="{BB962C8B-B14F-4D97-AF65-F5344CB8AC3E}">
        <p14:creationId xmlns:p14="http://schemas.microsoft.com/office/powerpoint/2010/main" val="3826499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25260" y="188914"/>
            <a:ext cx="6851737" cy="1259875"/>
          </a:xfrm>
        </p:spPr>
        <p:txBody>
          <a:bodyPr>
            <a:normAutofit/>
          </a:bodyPr>
          <a:lstStyle/>
          <a:p>
            <a:pPr algn="ctr">
              <a:defRPr/>
            </a:pPr>
            <a:br>
              <a:rPr lang="en-US" sz="3200" dirty="0">
                <a:solidFill>
                  <a:srgbClr val="00B0F0"/>
                </a:solidFill>
                <a:latin typeface="Arial" pitchFamily="34" charset="0"/>
              </a:rPr>
            </a:br>
            <a:r>
              <a:rPr lang="en-US" sz="2800" dirty="0">
                <a:solidFill>
                  <a:srgbClr val="00B0F0"/>
                </a:solidFill>
                <a:latin typeface="Arial" pitchFamily="34" charset="0"/>
              </a:rPr>
              <a:t>Ethical Issues in Modern Healthcare </a:t>
            </a:r>
          </a:p>
        </p:txBody>
      </p:sp>
      <p:sp>
        <p:nvSpPr>
          <p:cNvPr id="261123" name="Rectangle 3"/>
          <p:cNvSpPr>
            <a:spLocks noGrp="1" noChangeArrowheads="1"/>
          </p:cNvSpPr>
          <p:nvPr>
            <p:ph idx="1"/>
          </p:nvPr>
        </p:nvSpPr>
        <p:spPr>
          <a:xfrm>
            <a:off x="781051" y="1581150"/>
            <a:ext cx="10630160" cy="5276850"/>
          </a:xfrm>
        </p:spPr>
        <p:txBody>
          <a:bodyPr/>
          <a:lstStyle/>
          <a:p>
            <a:pPr algn="l" rtl="0" eaLnBrk="1" hangingPunct="1">
              <a:lnSpc>
                <a:spcPct val="90000"/>
              </a:lnSpc>
              <a:buFontTx/>
              <a:buNone/>
            </a:pPr>
            <a:r>
              <a:rPr lang="en-US" altLang="en-US" sz="2400" dirty="0">
                <a:latin typeface="Arial" panose="020B0604020202020204" pitchFamily="34" charset="0"/>
              </a:rPr>
              <a:t> </a:t>
            </a:r>
          </a:p>
          <a:p>
            <a:pPr algn="l" rtl="0" eaLnBrk="1" hangingPunct="1">
              <a:lnSpc>
                <a:spcPct val="90000"/>
              </a:lnSpc>
              <a:buFontTx/>
              <a:buNone/>
            </a:pPr>
            <a:r>
              <a:rPr lang="en-US" altLang="en-US" sz="2400" dirty="0">
                <a:latin typeface="Arial" panose="020B0604020202020204" pitchFamily="34" charset="0"/>
              </a:rPr>
              <a:t>Value conflicts arise where there appears to be no clear consensus as to the “Right thing to do.” These conflicts present problems requiring moral decisions, and necessitates a choice between two or more alternatives.</a:t>
            </a:r>
          </a:p>
          <a:p>
            <a:pPr algn="l" rtl="0" eaLnBrk="1" hangingPunct="1">
              <a:lnSpc>
                <a:spcPct val="90000"/>
              </a:lnSpc>
              <a:buFontTx/>
              <a:buNone/>
            </a:pPr>
            <a:endParaRPr lang="en-US" altLang="en-US" sz="2400" dirty="0">
              <a:latin typeface="Arial" panose="020B0604020202020204" pitchFamily="34" charset="0"/>
            </a:endParaRPr>
          </a:p>
          <a:p>
            <a:pPr algn="l" rtl="0" eaLnBrk="1" hangingPunct="1">
              <a:lnSpc>
                <a:spcPct val="90000"/>
              </a:lnSpc>
              <a:buFontTx/>
              <a:buNone/>
            </a:pPr>
            <a:r>
              <a:rPr lang="en-US" altLang="en-US" sz="2400" b="1" dirty="0">
                <a:solidFill>
                  <a:srgbClr val="00B0F0"/>
                </a:solidFill>
                <a:latin typeface="Arial" panose="020B0604020202020204" pitchFamily="34" charset="0"/>
              </a:rPr>
              <a:t>Examples:</a:t>
            </a:r>
          </a:p>
          <a:p>
            <a:pPr algn="l" rtl="0" eaLnBrk="1" hangingPunct="1">
              <a:lnSpc>
                <a:spcPct val="90000"/>
              </a:lnSpc>
            </a:pPr>
            <a:r>
              <a:rPr lang="en-US" altLang="en-US" sz="2400" dirty="0">
                <a:latin typeface="Arial" panose="020B0604020202020204" pitchFamily="34" charset="0"/>
              </a:rPr>
              <a:t> Should a parent have a right to refuse immunizations for his or her child?</a:t>
            </a:r>
          </a:p>
          <a:p>
            <a:pPr marL="0" indent="0" algn="l" rtl="0" eaLnBrk="1" hangingPunct="1">
              <a:lnSpc>
                <a:spcPct val="90000"/>
              </a:lnSpc>
              <a:buNone/>
            </a:pPr>
            <a:endParaRPr lang="en-US" altLang="en-US" sz="2400" dirty="0">
              <a:latin typeface="Arial" panose="020B0604020202020204" pitchFamily="34" charset="0"/>
            </a:endParaRPr>
          </a:p>
          <a:p>
            <a:pPr algn="l" rtl="0" eaLnBrk="1" hangingPunct="1">
              <a:lnSpc>
                <a:spcPct val="90000"/>
              </a:lnSpc>
            </a:pPr>
            <a:r>
              <a:rPr lang="en-US" altLang="en-US" sz="2400" dirty="0">
                <a:latin typeface="Arial" panose="020B0604020202020204" pitchFamily="34" charset="0"/>
              </a:rPr>
              <a:t> Does public safety supersede an individual’s right?</a:t>
            </a:r>
          </a:p>
        </p:txBody>
      </p:sp>
    </p:spTree>
    <p:extLst>
      <p:ext uri="{BB962C8B-B14F-4D97-AF65-F5344CB8AC3E}">
        <p14:creationId xmlns:p14="http://schemas.microsoft.com/office/powerpoint/2010/main" val="8209659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 calcmode="lin" valueType="num">
                                      <p:cBhvr additive="base">
                                        <p:cTn id="7" dur="500" fill="hold"/>
                                        <p:tgtEl>
                                          <p:spTgt spid="2611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61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1123">
                                            <p:txEl>
                                              <p:pRg st="1" end="1"/>
                                            </p:txEl>
                                          </p:spTgt>
                                        </p:tgtEl>
                                        <p:attrNameLst>
                                          <p:attrName>style.visibility</p:attrName>
                                        </p:attrNameLst>
                                      </p:cBhvr>
                                      <p:to>
                                        <p:strVal val="visible"/>
                                      </p:to>
                                    </p:set>
                                    <p:anim calcmode="lin" valueType="num">
                                      <p:cBhvr additive="base">
                                        <p:cTn id="13" dur="500" fill="hold"/>
                                        <p:tgtEl>
                                          <p:spTgt spid="26112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61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61123">
                                            <p:txEl>
                                              <p:pRg st="3" end="3"/>
                                            </p:txEl>
                                          </p:spTgt>
                                        </p:tgtEl>
                                        <p:attrNameLst>
                                          <p:attrName>style.visibility</p:attrName>
                                        </p:attrNameLst>
                                      </p:cBhvr>
                                      <p:to>
                                        <p:strVal val="visible"/>
                                      </p:to>
                                    </p:set>
                                    <p:anim calcmode="lin" valueType="num">
                                      <p:cBhvr additive="base">
                                        <p:cTn id="19" dur="500" fill="hold"/>
                                        <p:tgtEl>
                                          <p:spTgt spid="26112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61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61123">
                                            <p:txEl>
                                              <p:pRg st="4" end="4"/>
                                            </p:txEl>
                                          </p:spTgt>
                                        </p:tgtEl>
                                        <p:attrNameLst>
                                          <p:attrName>style.visibility</p:attrName>
                                        </p:attrNameLst>
                                      </p:cBhvr>
                                      <p:to>
                                        <p:strVal val="visible"/>
                                      </p:to>
                                    </p:set>
                                    <p:anim calcmode="lin" valueType="num">
                                      <p:cBhvr additive="base">
                                        <p:cTn id="25" dur="500" fill="hold"/>
                                        <p:tgtEl>
                                          <p:spTgt spid="26112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611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61123">
                                            <p:txEl>
                                              <p:pRg st="6" end="6"/>
                                            </p:txEl>
                                          </p:spTgt>
                                        </p:tgtEl>
                                        <p:attrNameLst>
                                          <p:attrName>style.visibility</p:attrName>
                                        </p:attrNameLst>
                                      </p:cBhvr>
                                      <p:to>
                                        <p:strVal val="visible"/>
                                      </p:to>
                                    </p:set>
                                    <p:anim calcmode="lin" valueType="num">
                                      <p:cBhvr additive="base">
                                        <p:cTn id="31" dur="500" fill="hold"/>
                                        <p:tgtEl>
                                          <p:spTgt spid="261123">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6112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50729" y="609600"/>
            <a:ext cx="6363222" cy="1019175"/>
          </a:xfrm>
        </p:spPr>
        <p:txBody>
          <a:bodyPr>
            <a:normAutofit/>
          </a:bodyPr>
          <a:lstStyle/>
          <a:p>
            <a:pPr algn="ctr">
              <a:defRPr/>
            </a:pPr>
            <a:r>
              <a:rPr lang="en-US" sz="2800" dirty="0">
                <a:solidFill>
                  <a:srgbClr val="00B0F0"/>
                </a:solidFill>
                <a:latin typeface="Arial" pitchFamily="34" charset="0"/>
              </a:rPr>
              <a:t>Research Driven Ethical Issues</a:t>
            </a:r>
          </a:p>
        </p:txBody>
      </p:sp>
      <p:sp>
        <p:nvSpPr>
          <p:cNvPr id="23555" name="Rectangle 3"/>
          <p:cNvSpPr>
            <a:spLocks noGrp="1" noChangeArrowheads="1"/>
          </p:cNvSpPr>
          <p:nvPr>
            <p:ph idx="1"/>
          </p:nvPr>
        </p:nvSpPr>
        <p:spPr>
          <a:xfrm>
            <a:off x="1774825" y="2349500"/>
            <a:ext cx="8066088" cy="2984500"/>
          </a:xfrm>
        </p:spPr>
        <p:txBody>
          <a:bodyPr/>
          <a:lstStyle/>
          <a:p>
            <a:pPr algn="l" rtl="0" eaLnBrk="1" hangingPunct="1">
              <a:lnSpc>
                <a:spcPct val="90000"/>
              </a:lnSpc>
            </a:pPr>
            <a:r>
              <a:rPr lang="en-US" altLang="en-US" sz="2400" dirty="0">
                <a:latin typeface="Arial" panose="020B0604020202020204" pitchFamily="34" charset="0"/>
              </a:rPr>
              <a:t>Stem Cell Research</a:t>
            </a:r>
          </a:p>
          <a:p>
            <a:pPr algn="l" rtl="0" eaLnBrk="1" hangingPunct="1">
              <a:lnSpc>
                <a:spcPct val="90000"/>
              </a:lnSpc>
            </a:pPr>
            <a:r>
              <a:rPr lang="en-US" altLang="en-US" sz="2400" dirty="0">
                <a:latin typeface="Arial" panose="020B0604020202020204" pitchFamily="34" charset="0"/>
              </a:rPr>
              <a:t>Research Cloning</a:t>
            </a:r>
          </a:p>
          <a:p>
            <a:pPr algn="l" rtl="0" eaLnBrk="1" hangingPunct="1">
              <a:lnSpc>
                <a:spcPct val="90000"/>
              </a:lnSpc>
            </a:pPr>
            <a:r>
              <a:rPr lang="en-US" altLang="en-US" sz="2400" dirty="0">
                <a:latin typeface="Arial" panose="020B0604020202020204" pitchFamily="34" charset="0"/>
              </a:rPr>
              <a:t>Genome Project Results</a:t>
            </a:r>
          </a:p>
          <a:p>
            <a:pPr algn="l" rtl="0" eaLnBrk="1" hangingPunct="1">
              <a:lnSpc>
                <a:spcPct val="90000"/>
              </a:lnSpc>
            </a:pPr>
            <a:r>
              <a:rPr lang="en-US" altLang="en-US" sz="2400" dirty="0">
                <a:latin typeface="Arial" panose="020B0604020202020204" pitchFamily="34" charset="0"/>
              </a:rPr>
              <a:t>Fertility Research</a:t>
            </a:r>
          </a:p>
          <a:p>
            <a:pPr algn="l" rtl="0" eaLnBrk="1" hangingPunct="1">
              <a:lnSpc>
                <a:spcPct val="90000"/>
              </a:lnSpc>
            </a:pPr>
            <a:endParaRPr lang="en-US" altLang="en-US" dirty="0">
              <a:latin typeface="Arial" panose="020B0604020202020204" pitchFamily="34" charset="0"/>
            </a:endParaRPr>
          </a:p>
        </p:txBody>
      </p:sp>
    </p:spTree>
    <p:extLst>
      <p:ext uri="{BB962C8B-B14F-4D97-AF65-F5344CB8AC3E}">
        <p14:creationId xmlns:p14="http://schemas.microsoft.com/office/powerpoint/2010/main" val="192890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1A952543-C855-63FC-8D32-D88F9CEF0AEF}"/>
              </a:ext>
            </a:extLst>
          </p:cNvPr>
          <p:cNvSpPr>
            <a:spLocks noGrp="1" noChangeArrowheads="1"/>
          </p:cNvSpPr>
          <p:nvPr>
            <p:ph type="title"/>
          </p:nvPr>
        </p:nvSpPr>
        <p:spPr>
          <a:xfrm>
            <a:off x="914400" y="838200"/>
            <a:ext cx="8153400" cy="609600"/>
          </a:xfrm>
        </p:spPr>
        <p:txBody>
          <a:bodyPr>
            <a:normAutofit/>
          </a:bodyPr>
          <a:lstStyle/>
          <a:p>
            <a:pPr eaLnBrk="1" hangingPunct="1"/>
            <a:r>
              <a:rPr lang="en-US" altLang="en-US" sz="3200" dirty="0"/>
              <a:t>Research</a:t>
            </a:r>
          </a:p>
        </p:txBody>
      </p:sp>
      <p:sp>
        <p:nvSpPr>
          <p:cNvPr id="53250" name="Rectangle 3">
            <a:extLst>
              <a:ext uri="{FF2B5EF4-FFF2-40B4-BE49-F238E27FC236}">
                <a16:creationId xmlns:a16="http://schemas.microsoft.com/office/drawing/2014/main" id="{9FF92CFE-81CF-DF98-CEE1-0913CF5C719D}"/>
              </a:ext>
            </a:extLst>
          </p:cNvPr>
          <p:cNvSpPr>
            <a:spLocks noGrp="1" noChangeArrowheads="1"/>
          </p:cNvSpPr>
          <p:nvPr>
            <p:ph idx="1"/>
          </p:nvPr>
        </p:nvSpPr>
        <p:spPr>
          <a:xfrm>
            <a:off x="1419225" y="2124075"/>
            <a:ext cx="7934325" cy="3348038"/>
          </a:xfrm>
        </p:spPr>
        <p:txBody>
          <a:bodyPr>
            <a:normAutofit/>
          </a:bodyPr>
          <a:lstStyle/>
          <a:p>
            <a:pPr fontAlgn="base"/>
            <a:r>
              <a:rPr lang="en-US" dirty="0"/>
              <a:t>Davidson's Principles and Practice of Medicine</a:t>
            </a:r>
          </a:p>
          <a:p>
            <a:pPr marL="0" indent="0" fontAlgn="base">
              <a:buNone/>
            </a:pPr>
            <a:r>
              <a:rPr lang="en-US" dirty="0"/>
              <a:t>                 24th Edition - March 1, 2022</a:t>
            </a:r>
          </a:p>
          <a:p>
            <a:pPr fontAlgn="base"/>
            <a:r>
              <a:rPr lang="en-US" i="1" spc="-1" dirty="0">
                <a:solidFill>
                  <a:srgbClr val="FFFFFF"/>
                </a:solidFill>
                <a:latin typeface="Arial"/>
              </a:rPr>
              <a:t>Gastroenterology</a:t>
            </a:r>
            <a:r>
              <a:rPr lang="en-US" spc="-1" dirty="0">
                <a:solidFill>
                  <a:srgbClr val="FFFFFF"/>
                </a:solidFill>
                <a:latin typeface="Arial"/>
              </a:rPr>
              <a:t> 2022 16397-117.e1DOI: (10.1053/j.gastro.2022.01.060</a:t>
            </a:r>
            <a:endParaRPr lang="en-US" dirty="0"/>
          </a:p>
          <a:p>
            <a:pPr marL="0" indent="0" fontAlgn="base">
              <a:buNone/>
            </a:pPr>
            <a:endParaRPr lang="en-US" dirty="0"/>
          </a:p>
          <a:p>
            <a:pPr marL="0" indent="0" fontAlgn="base">
              <a:buNone/>
            </a:pPr>
            <a:endParaRPr lang="en-US" dirty="0"/>
          </a:p>
          <a:p>
            <a:pPr marL="0" indent="0" fontAlgn="base">
              <a:buNone/>
            </a:pPr>
            <a:endParaRPr lang="en-US" dirty="0"/>
          </a:p>
        </p:txBody>
      </p:sp>
    </p:spTree>
    <p:extLst>
      <p:ext uri="{BB962C8B-B14F-4D97-AF65-F5344CB8AC3E}">
        <p14:creationId xmlns:p14="http://schemas.microsoft.com/office/powerpoint/2010/main" val="497655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pPr>
              <a:buNone/>
            </a:pPr>
            <a:r>
              <a:rPr lang="en-US" sz="3600" dirty="0"/>
              <a:t>                        </a:t>
            </a:r>
            <a:r>
              <a:rPr lang="en-US" sz="3600" dirty="0">
                <a:solidFill>
                  <a:schemeClr val="tx1"/>
                </a:solidFill>
              </a:rPr>
              <a:t>THANK YOU</a:t>
            </a:r>
          </a:p>
        </p:txBody>
      </p:sp>
    </p:spTree>
    <p:extLst>
      <p:ext uri="{BB962C8B-B14F-4D97-AF65-F5344CB8AC3E}">
        <p14:creationId xmlns:p14="http://schemas.microsoft.com/office/powerpoint/2010/main" val="1621879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FF8EA3A1-8E65-5C46-4BFC-550B616938DF}"/>
              </a:ext>
            </a:extLst>
          </p:cNvPr>
          <p:cNvSpPr>
            <a:spLocks noGrp="1" noChangeArrowheads="1"/>
          </p:cNvSpPr>
          <p:nvPr>
            <p:ph type="title"/>
          </p:nvPr>
        </p:nvSpPr>
        <p:spPr>
          <a:xfrm>
            <a:off x="0" y="0"/>
            <a:ext cx="9067800" cy="2057400"/>
          </a:xfrm>
        </p:spPr>
        <p:txBody>
          <a:bodyPr>
            <a:normAutofit fontScale="90000"/>
          </a:bodyPr>
          <a:lstStyle/>
          <a:p>
            <a:r>
              <a:rPr lang="en-US" altLang="en-US" sz="2800" b="1" dirty="0">
                <a:solidFill>
                  <a:schemeClr val="tx1"/>
                </a:solidFill>
                <a:cs typeface="Times New Roman" panose="02020603050405020304" pitchFamily="18" charset="0"/>
              </a:rPr>
              <a:t>University Motto, Vision, Values &amp; Goals</a:t>
            </a:r>
            <a:br>
              <a:rPr lang="en-US" altLang="en-US" sz="2000" b="1" dirty="0">
                <a:solidFill>
                  <a:schemeClr val="tx1"/>
                </a:solidFill>
                <a:cs typeface="Times New Roman" panose="02020603050405020304" pitchFamily="18" charset="0"/>
              </a:rPr>
            </a:br>
            <a:br>
              <a:rPr lang="en-US" altLang="en-US" sz="2700" b="1" dirty="0">
                <a:solidFill>
                  <a:srgbClr val="01153E"/>
                </a:solidFill>
                <a:cs typeface="Times New Roman" panose="02020603050405020304" pitchFamily="18" charset="0"/>
              </a:rPr>
            </a:br>
            <a:br>
              <a:rPr lang="en-US" altLang="en-US" sz="2700" b="1" dirty="0">
                <a:solidFill>
                  <a:srgbClr val="01153E"/>
                </a:solidFill>
                <a:cs typeface="Times New Roman" panose="02020603050405020304" pitchFamily="18" charset="0"/>
              </a:rPr>
            </a:br>
            <a:br>
              <a:rPr lang="en-US" altLang="en-US" sz="2700" b="1" dirty="0">
                <a:solidFill>
                  <a:srgbClr val="01153E"/>
                </a:solidFill>
                <a:cs typeface="Times New Roman" panose="02020603050405020304" pitchFamily="18" charset="0"/>
              </a:rPr>
            </a:br>
            <a:br>
              <a:rPr lang="en-US" altLang="en-US" sz="2700" b="1" dirty="0">
                <a:solidFill>
                  <a:srgbClr val="01153E"/>
                </a:solidFill>
                <a:cs typeface="Times New Roman" panose="02020603050405020304" pitchFamily="18" charset="0"/>
              </a:rPr>
            </a:br>
            <a:br>
              <a:rPr lang="en-US" altLang="en-US" sz="2700" b="1" dirty="0">
                <a:solidFill>
                  <a:srgbClr val="01153E"/>
                </a:solidFill>
                <a:cs typeface="Times New Roman" panose="02020603050405020304" pitchFamily="18" charset="0"/>
              </a:rPr>
            </a:br>
            <a:br>
              <a:rPr lang="en-US" altLang="en-US" sz="2700" b="1" dirty="0">
                <a:solidFill>
                  <a:srgbClr val="01153E"/>
                </a:solidFill>
                <a:cs typeface="Times New Roman" panose="02020603050405020304" pitchFamily="18" charset="0"/>
              </a:rPr>
            </a:br>
            <a:r>
              <a:rPr lang="en-US" altLang="en-US" sz="2700" b="1" dirty="0">
                <a:solidFill>
                  <a:srgbClr val="01153E"/>
                </a:solidFill>
                <a:cs typeface="Times New Roman" panose="02020603050405020304" pitchFamily="18" charset="0"/>
              </a:rPr>
              <a:t>   </a:t>
            </a:r>
            <a:r>
              <a:rPr lang="en-US" altLang="en-US" sz="3100" b="1" dirty="0">
                <a:solidFill>
                  <a:schemeClr val="tx1"/>
                </a:solidFill>
                <a:cs typeface="Times New Roman" panose="02020603050405020304" pitchFamily="18" charset="0"/>
              </a:rPr>
              <a:t>University Motto, Vision, Values &amp; Goals</a:t>
            </a:r>
            <a:br>
              <a:rPr lang="en-US" altLang="en-US" sz="2400" b="1" dirty="0">
                <a:solidFill>
                  <a:schemeClr val="tx1"/>
                </a:solidFill>
                <a:cs typeface="Times New Roman" panose="02020603050405020304" pitchFamily="18" charset="0"/>
              </a:rPr>
            </a:br>
            <a:endParaRPr lang="en-US" altLang="en-US" dirty="0"/>
          </a:p>
        </p:txBody>
      </p:sp>
      <p:graphicFrame>
        <p:nvGraphicFramePr>
          <p:cNvPr id="4" name="Content Placeholder 3">
            <a:extLst>
              <a:ext uri="{FF2B5EF4-FFF2-40B4-BE49-F238E27FC236}">
                <a16:creationId xmlns:a16="http://schemas.microsoft.com/office/drawing/2014/main" id="{597267EB-3B7A-2FE9-0713-A4A6B18F0B6C}"/>
              </a:ext>
            </a:extLst>
          </p:cNvPr>
          <p:cNvGraphicFramePr>
            <a:graphicFrameLocks noGrp="1"/>
          </p:cNvGraphicFramePr>
          <p:nvPr>
            <p:ph idx="1"/>
            <p:extLst>
              <p:ext uri="{D42A27DB-BD31-4B8C-83A1-F6EECF244321}">
                <p14:modId xmlns:p14="http://schemas.microsoft.com/office/powerpoint/2010/main" val="2564251808"/>
              </p:ext>
            </p:extLst>
          </p:nvPr>
        </p:nvGraphicFramePr>
        <p:xfrm>
          <a:off x="0" y="1147665"/>
          <a:ext cx="9417132" cy="5710335"/>
        </p:xfrm>
        <a:graphic>
          <a:graphicData uri="http://schemas.openxmlformats.org/drawingml/2006/table">
            <a:tbl>
              <a:tblPr/>
              <a:tblGrid>
                <a:gridCol w="9417132">
                  <a:extLst>
                    <a:ext uri="{9D8B030D-6E8A-4147-A177-3AD203B41FA5}">
                      <a16:colId xmlns:a16="http://schemas.microsoft.com/office/drawing/2014/main" val="20000"/>
                    </a:ext>
                  </a:extLst>
                </a:gridCol>
              </a:tblGrid>
              <a:tr h="5406547">
                <a:tc>
                  <a:txBody>
                    <a:bodyPr/>
                    <a:lstStyle>
                      <a:lvl1pPr marL="236538">
                        <a:spcBef>
                          <a:spcPts val="1000"/>
                        </a:spcBef>
                        <a:buClr>
                          <a:schemeClr val="accent1"/>
                        </a:buClr>
                        <a:buFont typeface="Wingdings 3" pitchFamily="2" charset="2"/>
                        <a:defRPr sz="1600">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defRPr sz="14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defRPr sz="12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defRPr sz="10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defRPr sz="1000">
                          <a:solidFill>
                            <a:srgbClr val="404040"/>
                          </a:solidFill>
                          <a:latin typeface="Century Gothic" panose="020B0502020202020204" pitchFamily="34" charset="0"/>
                        </a:defRPr>
                      </a:lvl9pPr>
                    </a:lstStyle>
                    <a:p>
                      <a:pPr marL="236538" marR="0" lvl="0" indent="0" algn="l" defTabSz="457200" rtl="0" eaLnBrk="1" fontAlgn="base" latinLnBrk="0" hangingPunct="1">
                        <a:lnSpc>
                          <a:spcPts val="1550"/>
                        </a:lnSpc>
                        <a:spcBef>
                          <a:spcPct val="0"/>
                        </a:spcBef>
                        <a:spcAft>
                          <a:spcPct val="0"/>
                        </a:spcAft>
                        <a:buClrTx/>
                        <a:buSzTx/>
                        <a:buFontTx/>
                        <a:buNone/>
                        <a:tabLst/>
                      </a:pPr>
                      <a:endParaRPr kumimoji="0" lang="en-US" altLang="en-US" sz="1400" b="1" i="0" u="none" strike="noStrike" cap="none" normalizeH="0" baseline="0" dirty="0">
                        <a:ln>
                          <a:noFill/>
                        </a:ln>
                        <a:solidFill>
                          <a:srgbClr val="0070C0"/>
                        </a:solidFill>
                        <a:effectLst/>
                        <a:latin typeface="Century Gothic" panose="020B0502020202020204" pitchFamily="34" charset="0"/>
                      </a:endParaRPr>
                    </a:p>
                    <a:p>
                      <a:pPr marL="236538" marR="0" lvl="0" indent="0" algn="l" defTabSz="457200" rtl="0" eaLnBrk="1" fontAlgn="base" latinLnBrk="0" hangingPunct="1">
                        <a:lnSpc>
                          <a:spcPts val="1550"/>
                        </a:lnSpc>
                        <a:spcBef>
                          <a:spcPct val="0"/>
                        </a:spcBef>
                        <a:spcAft>
                          <a:spcPct val="0"/>
                        </a:spcAft>
                        <a:buClrTx/>
                        <a:buSzTx/>
                        <a:buFontTx/>
                        <a:buNone/>
                        <a:tabLst/>
                      </a:pPr>
                      <a:r>
                        <a:rPr kumimoji="0" lang="en-US" altLang="en-US" sz="2000" b="1" i="0" u="none" strike="noStrike" cap="none" normalizeH="0" baseline="0" dirty="0">
                          <a:ln>
                            <a:noFill/>
                          </a:ln>
                          <a:solidFill>
                            <a:srgbClr val="0070C0"/>
                          </a:solidFill>
                          <a:effectLst/>
                          <a:latin typeface="Century Gothic" panose="020B0502020202020204" pitchFamily="34" charset="0"/>
                        </a:rPr>
                        <a:t>Mission Statement</a:t>
                      </a:r>
                    </a:p>
                    <a:p>
                      <a:pPr marL="236538" marR="0" lvl="0" indent="0" algn="l" defTabSz="457200" rtl="0" eaLnBrk="1" fontAlgn="base" latinLnBrk="0" hangingPunct="1">
                        <a:lnSpc>
                          <a:spcPts val="1550"/>
                        </a:lnSpc>
                        <a:spcBef>
                          <a:spcPct val="0"/>
                        </a:spcBef>
                        <a:spcAft>
                          <a:spcPct val="0"/>
                        </a:spcAft>
                        <a:buClrTx/>
                        <a:buSzTx/>
                        <a:buFontTx/>
                        <a:buNone/>
                        <a:tabLst/>
                      </a:pPr>
                      <a:endParaRPr kumimoji="0" lang="en-US" altLang="en-US" sz="1200" b="1" i="0" u="none" strike="noStrike" cap="none" normalizeH="0" baseline="0" dirty="0">
                        <a:ln>
                          <a:noFill/>
                        </a:ln>
                        <a:solidFill>
                          <a:srgbClr val="0070C0"/>
                        </a:solidFill>
                        <a:effectLst/>
                        <a:latin typeface="Century Gothic" panose="020B0502020202020204" pitchFamily="34" charset="0"/>
                      </a:endParaRPr>
                    </a:p>
                    <a:p>
                      <a:pPr marL="236538" marR="0" lvl="0" indent="0" algn="l" defTabSz="457200" rtl="0" eaLnBrk="1" fontAlgn="base" latinLnBrk="0" hangingPunct="1">
                        <a:lnSpc>
                          <a:spcPts val="155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entury Gothic" panose="020B0502020202020204" pitchFamily="34" charset="0"/>
                        </a:rPr>
                        <a:t>To impart evidence-based research-oriented health professional education Best possible patient care</a:t>
                      </a:r>
                    </a:p>
                    <a:p>
                      <a:pPr marL="236538" marR="0" lvl="0" indent="0" algn="l" defTabSz="457200" rtl="0" eaLnBrk="1" fontAlgn="base" latinLnBrk="0" hangingPunct="1">
                        <a:lnSpc>
                          <a:spcPts val="155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entury Gothic" panose="020B0502020202020204" pitchFamily="34" charset="0"/>
                        </a:rPr>
                        <a:t>Mutual respect, ethical practice of healthcare and social accountability</a:t>
                      </a:r>
                      <a:r>
                        <a:rPr kumimoji="0" lang="en-US" altLang="en-US" sz="1200" b="1" i="0" u="none" strike="noStrike" cap="none" normalizeH="0" baseline="0" dirty="0">
                          <a:ln>
                            <a:noFill/>
                          </a:ln>
                          <a:solidFill>
                            <a:srgbClr val="FFFFFF"/>
                          </a:solidFill>
                          <a:effectLst/>
                          <a:latin typeface="Century Gothic" panose="020B0502020202020204" pitchFamily="34" charset="0"/>
                        </a:rPr>
                        <a:t>.</a:t>
                      </a:r>
                    </a:p>
                    <a:p>
                      <a:pPr marL="236538" marR="0" lvl="0" indent="0" algn="l" defTabSz="457200" rtl="0" eaLnBrk="1" fontAlgn="base" latinLnBrk="0" hangingPunct="1">
                        <a:lnSpc>
                          <a:spcPts val="1600"/>
                        </a:lnSpc>
                        <a:spcBef>
                          <a:spcPct val="0"/>
                        </a:spcBef>
                        <a:spcAft>
                          <a:spcPct val="0"/>
                        </a:spcAft>
                        <a:buClrTx/>
                        <a:buSzTx/>
                        <a:buFontTx/>
                        <a:buNone/>
                        <a:tabLst/>
                      </a:pPr>
                      <a:endParaRPr kumimoji="0" lang="en-US" altLang="en-US" sz="1400" b="1" i="0" u="none" strike="noStrike" cap="none" normalizeH="0" baseline="0" dirty="0">
                        <a:ln>
                          <a:noFill/>
                        </a:ln>
                        <a:solidFill>
                          <a:srgbClr val="FFFFFF"/>
                        </a:solidFill>
                        <a:effectLst/>
                        <a:latin typeface="Century Gothic" panose="020B0502020202020204" pitchFamily="34" charset="0"/>
                      </a:endParaRPr>
                    </a:p>
                    <a:p>
                      <a:pPr marL="236538" marR="0" lvl="0" indent="0" algn="l" defTabSz="457200" rtl="0" eaLnBrk="1" fontAlgn="base" latinLnBrk="0" hangingPunct="1">
                        <a:lnSpc>
                          <a:spcPts val="1600"/>
                        </a:lnSpc>
                        <a:spcBef>
                          <a:spcPct val="0"/>
                        </a:spcBef>
                        <a:spcAft>
                          <a:spcPct val="0"/>
                        </a:spcAft>
                        <a:buClrTx/>
                        <a:buSzTx/>
                        <a:buFontTx/>
                        <a:buNone/>
                        <a:tabLst/>
                      </a:pPr>
                      <a:endParaRPr kumimoji="0" lang="en-US" altLang="en-US" sz="1400" b="1" i="0" u="none" strike="noStrike" cap="none" normalizeH="0" baseline="0" dirty="0">
                        <a:ln>
                          <a:noFill/>
                        </a:ln>
                        <a:solidFill>
                          <a:srgbClr val="0070C0"/>
                        </a:solidFill>
                        <a:effectLst/>
                        <a:latin typeface="Century Gothic" panose="020B0502020202020204" pitchFamily="34" charset="0"/>
                      </a:endParaRPr>
                    </a:p>
                    <a:p>
                      <a:pPr marL="236538" marR="0" lvl="0" indent="0" algn="l" defTabSz="457200" rtl="0" eaLnBrk="1" fontAlgn="base" latinLnBrk="0" hangingPunct="1">
                        <a:lnSpc>
                          <a:spcPts val="1600"/>
                        </a:lnSpc>
                        <a:spcBef>
                          <a:spcPct val="0"/>
                        </a:spcBef>
                        <a:spcAft>
                          <a:spcPct val="0"/>
                        </a:spcAft>
                        <a:buClrTx/>
                        <a:buSzTx/>
                        <a:buFontTx/>
                        <a:buNone/>
                        <a:tabLst/>
                      </a:pPr>
                      <a:r>
                        <a:rPr kumimoji="0" lang="en-US" altLang="en-US" sz="2000" b="1" i="0" u="none" strike="noStrike" cap="none" normalizeH="0" baseline="0" dirty="0">
                          <a:ln>
                            <a:noFill/>
                          </a:ln>
                          <a:solidFill>
                            <a:srgbClr val="0070C0"/>
                          </a:solidFill>
                          <a:effectLst/>
                          <a:latin typeface="Century Gothic" panose="020B0502020202020204" pitchFamily="34" charset="0"/>
                        </a:rPr>
                        <a:t>Vision and Values</a:t>
                      </a:r>
                    </a:p>
                    <a:p>
                      <a:pPr marL="236538" marR="0" lvl="0" indent="0" algn="l" defTabSz="4572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entury Gothic" panose="020B0502020202020204" pitchFamily="34" charset="0"/>
                        </a:rPr>
                        <a:t>Highly recognized and accredited center of excellence in Medical Education, using evidence-based training techniques for development of highly competent health professionals, who are lifelong experiential learner and are socially accountable.</a:t>
                      </a:r>
                    </a:p>
                    <a:p>
                      <a:pPr marL="236538" marR="0" lvl="0" indent="0" algn="l" defTabSz="457200" rtl="0" eaLnBrk="1" fontAlgn="base" latinLnBrk="0" hangingPunct="1">
                        <a:lnSpc>
                          <a:spcPct val="100000"/>
                        </a:lnSpc>
                        <a:spcBef>
                          <a:spcPts val="25"/>
                        </a:spcBef>
                        <a:spcAft>
                          <a:spcPct val="0"/>
                        </a:spcAft>
                        <a:buClrTx/>
                        <a:buSzTx/>
                        <a:buFontTx/>
                        <a:buNone/>
                        <a:tabLst/>
                      </a:pPr>
                      <a:endParaRPr kumimoji="0" lang="en-US" altLang="en-US" sz="1800" b="1" i="0" u="none" strike="noStrike" cap="none" normalizeH="0" baseline="0" dirty="0">
                        <a:ln>
                          <a:noFill/>
                        </a:ln>
                        <a:solidFill>
                          <a:srgbClr val="0070C0"/>
                        </a:solidFill>
                        <a:effectLst/>
                        <a:latin typeface="Century Gothic" panose="020B0502020202020204" pitchFamily="34" charset="0"/>
                      </a:endParaRPr>
                    </a:p>
                    <a:p>
                      <a:pPr marL="236538" marR="0" lvl="0" indent="0" algn="l" defTabSz="457200" rtl="0" eaLnBrk="1" fontAlgn="base" latinLnBrk="0" hangingPunct="1">
                        <a:lnSpc>
                          <a:spcPct val="100000"/>
                        </a:lnSpc>
                        <a:spcBef>
                          <a:spcPts val="25"/>
                        </a:spcBef>
                        <a:spcAft>
                          <a:spcPct val="0"/>
                        </a:spcAft>
                        <a:buClrTx/>
                        <a:buSzTx/>
                        <a:buFontTx/>
                        <a:buNone/>
                        <a:tabLst/>
                      </a:pPr>
                      <a:r>
                        <a:rPr kumimoji="0" lang="en-US" altLang="en-US" sz="2000" b="1" i="0" u="none" strike="noStrike" cap="none" normalizeH="0" baseline="0" dirty="0">
                          <a:ln>
                            <a:noFill/>
                          </a:ln>
                          <a:solidFill>
                            <a:srgbClr val="0070C0"/>
                          </a:solidFill>
                          <a:effectLst/>
                          <a:latin typeface="Century Gothic" panose="020B0502020202020204" pitchFamily="34" charset="0"/>
                        </a:rPr>
                        <a:t>Goals</a:t>
                      </a:r>
                    </a:p>
                    <a:p>
                      <a:pPr marL="236538" marR="0" lvl="0" indent="0" algn="l" defTabSz="457200" rtl="0" eaLnBrk="1" fontAlgn="base" latinLnBrk="0" hangingPunct="1">
                        <a:lnSpc>
                          <a:spcPct val="150000"/>
                        </a:lnSpc>
                        <a:spcBef>
                          <a:spcPts val="775"/>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entury Gothic" panose="020B0502020202020204" pitchFamily="34" charset="0"/>
                        </a:rPr>
                        <a:t>The Undergraduate Integrated Learning Program is geared to provide you with quality medical education in an environment designed to:</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6C882"/>
                    </a:solidFill>
                  </a:tcPr>
                </a:tc>
                <a:extLst>
                  <a:ext uri="{0D108BD9-81ED-4DB2-BD59-A6C34878D82A}">
                    <a16:rowId xmlns:a16="http://schemas.microsoft.com/office/drawing/2014/main" val="10000"/>
                  </a:ext>
                </a:extLst>
              </a:tr>
              <a:tr h="303788">
                <a:tc>
                  <a:txBody>
                    <a:bodyPr/>
                    <a:lstStyle/>
                    <a:p>
                      <a:pPr marL="236538" marR="0" lvl="0" indent="0" algn="l" defTabSz="457200" rtl="0" eaLnBrk="1" fontAlgn="base" latinLnBrk="0" hangingPunct="1">
                        <a:lnSpc>
                          <a:spcPct val="150000"/>
                        </a:lnSpc>
                        <a:spcBef>
                          <a:spcPts val="775"/>
                        </a:spcBef>
                        <a:spcAft>
                          <a:spcPct val="0"/>
                        </a:spcAft>
                        <a:buClrTx/>
                        <a:buSzTx/>
                        <a:buFontTx/>
                        <a:buNone/>
                        <a:tabLst/>
                      </a:pPr>
                      <a:endParaRPr kumimoji="0" lang="en-US" altLang="en-US" sz="1200" b="1" i="0" u="none" strike="noStrike" cap="none" normalizeH="0" baseline="0" dirty="0">
                        <a:ln>
                          <a:noFill/>
                        </a:ln>
                        <a:solidFill>
                          <a:srgbClr val="FFFFFF"/>
                        </a:solidFill>
                        <a:effectLst/>
                        <a:latin typeface="Century Gothic" panose="020B0502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6C882"/>
                    </a:solidFill>
                  </a:tcPr>
                </a:tc>
                <a:extLst>
                  <a:ext uri="{0D108BD9-81ED-4DB2-BD59-A6C34878D82A}">
                    <a16:rowId xmlns:a16="http://schemas.microsoft.com/office/drawing/2014/main" val="2170662804"/>
                  </a:ext>
                </a:extLst>
              </a:tr>
            </a:tbl>
          </a:graphicData>
        </a:graphic>
      </p:graphicFrame>
      <p:pic>
        <p:nvPicPr>
          <p:cNvPr id="20488" name="image3.png">
            <a:extLst>
              <a:ext uri="{FF2B5EF4-FFF2-40B4-BE49-F238E27FC236}">
                <a16:creationId xmlns:a16="http://schemas.microsoft.com/office/drawing/2014/main" id="{48A897F5-C8CF-A7F3-46C9-A8F10CA5E7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12135" y="1600200"/>
            <a:ext cx="247006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6225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6BC9DB14-1B1E-946A-17FF-884BA1B23625}"/>
              </a:ext>
            </a:extLst>
          </p:cNvPr>
          <p:cNvSpPr>
            <a:spLocks noGrp="1" noChangeArrowheads="1"/>
          </p:cNvSpPr>
          <p:nvPr>
            <p:ph type="title"/>
          </p:nvPr>
        </p:nvSpPr>
        <p:spPr>
          <a:xfrm>
            <a:off x="0" y="1"/>
            <a:ext cx="8035370" cy="634482"/>
          </a:xfrm>
        </p:spPr>
        <p:txBody>
          <a:bodyPr/>
          <a:lstStyle/>
          <a:p>
            <a:br>
              <a:rPr lang="en-US" altLang="en-US" sz="2400" b="1" dirty="0"/>
            </a:br>
            <a:r>
              <a:rPr lang="en-US" altLang="en-US" sz="2400" b="1" dirty="0"/>
              <a:t>RMU Integrated Lecture Model</a:t>
            </a:r>
          </a:p>
        </p:txBody>
      </p:sp>
      <p:pic>
        <p:nvPicPr>
          <p:cNvPr id="23554" name="Picture 3">
            <a:extLst>
              <a:ext uri="{FF2B5EF4-FFF2-40B4-BE49-F238E27FC236}">
                <a16:creationId xmlns:a16="http://schemas.microsoft.com/office/drawing/2014/main" id="{4F500807-2B14-15E4-9098-4876DECB01C6}"/>
              </a:ext>
            </a:extLst>
          </p:cNvPr>
          <p:cNvPicPr>
            <a:picLocks noChangeAspect="1" noEditPoint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140032"/>
            <a:ext cx="12191999" cy="571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938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1"/>
            <a:ext cx="8825658" cy="2005084"/>
          </a:xfrm>
        </p:spPr>
        <p:txBody>
          <a:bodyPr/>
          <a:lstStyle/>
          <a:p>
            <a:r>
              <a:rPr lang="en-US" sz="3200" dirty="0"/>
              <a:t>         </a:t>
            </a:r>
            <a:r>
              <a:rPr lang="en-US" sz="3600" dirty="0"/>
              <a:t>Liver diseases and Pregnancy</a:t>
            </a:r>
          </a:p>
        </p:txBody>
      </p:sp>
    </p:spTree>
    <p:extLst>
      <p:ext uri="{BB962C8B-B14F-4D97-AF65-F5344CB8AC3E}">
        <p14:creationId xmlns:p14="http://schemas.microsoft.com/office/powerpoint/2010/main" val="2590535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449" y="1147665"/>
            <a:ext cx="10795518" cy="5710335"/>
          </a:xfrm>
        </p:spPr>
        <p:txBody>
          <a:bodyPr/>
          <a:lstStyle/>
          <a:p>
            <a:pPr marL="0" indent="0">
              <a:buNone/>
            </a:pPr>
            <a:r>
              <a:rPr lang="en-US" sz="2400" dirty="0"/>
              <a:t>LOS</a:t>
            </a:r>
          </a:p>
          <a:p>
            <a:pPr marL="0" indent="0">
              <a:buNone/>
            </a:pPr>
            <a:endParaRPr lang="en-US" sz="2400" dirty="0"/>
          </a:p>
          <a:p>
            <a:pPr marL="0" indent="0">
              <a:buNone/>
            </a:pPr>
            <a:r>
              <a:rPr lang="en-US" sz="2400" dirty="0"/>
              <a:t>At the end of lecture, students will be able to understand</a:t>
            </a:r>
          </a:p>
          <a:p>
            <a:pPr marL="0" indent="0">
              <a:buNone/>
            </a:pPr>
            <a:endParaRPr lang="en-US" sz="2400" dirty="0"/>
          </a:p>
          <a:p>
            <a:pPr>
              <a:buFont typeface="Wingdings" panose="05000000000000000000" pitchFamily="2" charset="2"/>
              <a:buChar char="ü"/>
            </a:pPr>
            <a:r>
              <a:rPr lang="en-US" sz="2400" dirty="0"/>
              <a:t>Etiopathogenesis  &amp; clinical features of the disease</a:t>
            </a:r>
          </a:p>
          <a:p>
            <a:pPr>
              <a:buFont typeface="Wingdings" panose="05000000000000000000" pitchFamily="2" charset="2"/>
              <a:buChar char="ü"/>
            </a:pPr>
            <a:r>
              <a:rPr lang="en-US" sz="2400" dirty="0"/>
              <a:t>Specific investigations of the disease</a:t>
            </a:r>
          </a:p>
          <a:p>
            <a:pPr>
              <a:buFont typeface="Wingdings" panose="05000000000000000000" pitchFamily="2" charset="2"/>
              <a:buChar char="ü"/>
            </a:pPr>
            <a:r>
              <a:rPr lang="en-US" sz="2400" dirty="0"/>
              <a:t>Treatment plan of the disease</a:t>
            </a:r>
          </a:p>
          <a:p>
            <a:pPr>
              <a:buFont typeface="Wingdings" panose="05000000000000000000" pitchFamily="2" charset="2"/>
              <a:buChar char="ü"/>
            </a:pPr>
            <a:r>
              <a:rPr lang="en-US" sz="2400" dirty="0"/>
              <a:t>Complication of the disease</a:t>
            </a:r>
          </a:p>
        </p:txBody>
      </p:sp>
    </p:spTree>
    <p:extLst>
      <p:ext uri="{BB962C8B-B14F-4D97-AF65-F5344CB8AC3E}">
        <p14:creationId xmlns:p14="http://schemas.microsoft.com/office/powerpoint/2010/main" val="636207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
            <a:ext cx="8534400" cy="1364776"/>
          </a:xfrm>
        </p:spPr>
        <p:txBody>
          <a:bodyPr/>
          <a:lstStyle/>
          <a:p>
            <a:r>
              <a:rPr lang="en-US" sz="3200" dirty="0"/>
              <a:t>  </a:t>
            </a:r>
            <a:br>
              <a:rPr lang="en-US" sz="3200" dirty="0"/>
            </a:br>
            <a:r>
              <a:rPr lang="en-US" sz="3200" dirty="0">
                <a:solidFill>
                  <a:schemeClr val="tx1"/>
                </a:solidFill>
              </a:rPr>
              <a:t>Liver diseases and Pregnancy</a:t>
            </a:r>
          </a:p>
        </p:txBody>
      </p:sp>
      <p:sp>
        <p:nvSpPr>
          <p:cNvPr id="4" name="Rectangle 3"/>
          <p:cNvSpPr/>
          <p:nvPr/>
        </p:nvSpPr>
        <p:spPr>
          <a:xfrm>
            <a:off x="684212" y="1637741"/>
            <a:ext cx="10773780" cy="4619085"/>
          </a:xfrm>
          <a:prstGeom prst="rect">
            <a:avLst/>
          </a:prstGeom>
        </p:spPr>
        <p:txBody>
          <a:bodyPr wrap="square">
            <a:spAutoFit/>
          </a:bodyPr>
          <a:lstStyle/>
          <a:p>
            <a:pPr marL="342900" indent="-342900">
              <a:lnSpc>
                <a:spcPct val="210000"/>
              </a:lnSpc>
              <a:buFont typeface="Arial" panose="020B0604020202020204" pitchFamily="34" charset="0"/>
              <a:buChar char="•"/>
            </a:pPr>
            <a:r>
              <a:rPr lang="en-US" altLang="en-US" sz="2400" dirty="0"/>
              <a:t>Evaluation of  Pregnant patient with abnormal  Liver tests</a:t>
            </a:r>
          </a:p>
          <a:p>
            <a:pPr marL="342900" indent="-342900">
              <a:lnSpc>
                <a:spcPct val="210000"/>
              </a:lnSpc>
              <a:buFont typeface="Arial" panose="020B0604020202020204" pitchFamily="34" charset="0"/>
              <a:buChar char="•"/>
            </a:pPr>
            <a:r>
              <a:rPr lang="en-US" altLang="en-US" sz="2400" dirty="0">
                <a:solidFill>
                  <a:srgbClr val="FF0000"/>
                </a:solidFill>
              </a:rPr>
              <a:t>  Liver diseases unique to Pregnancy</a:t>
            </a:r>
          </a:p>
          <a:p>
            <a:pPr marL="342900" indent="-342900">
              <a:lnSpc>
                <a:spcPct val="210000"/>
              </a:lnSpc>
              <a:buFont typeface="Arial" panose="020B0604020202020204" pitchFamily="34" charset="0"/>
              <a:buChar char="•"/>
            </a:pPr>
            <a:r>
              <a:rPr lang="en-US" altLang="en-US" sz="2400" dirty="0"/>
              <a:t>  Coincident Liver disease (HAV, HEV, HSV)</a:t>
            </a:r>
          </a:p>
          <a:p>
            <a:pPr marL="342900" indent="-342900">
              <a:lnSpc>
                <a:spcPct val="210000"/>
              </a:lnSpc>
              <a:buFont typeface="Arial" panose="020B0604020202020204" pitchFamily="34" charset="0"/>
              <a:buChar char="•"/>
            </a:pPr>
            <a:r>
              <a:rPr lang="en-US" altLang="en-US" sz="2400" dirty="0"/>
              <a:t>  CLD, Cirrhosis and complication </a:t>
            </a:r>
          </a:p>
          <a:p>
            <a:pPr marL="342900" indent="-342900">
              <a:lnSpc>
                <a:spcPct val="210000"/>
              </a:lnSpc>
              <a:buFont typeface="Arial" panose="020B0604020202020204" pitchFamily="34" charset="0"/>
              <a:buChar char="•"/>
            </a:pPr>
            <a:r>
              <a:rPr lang="en-US" altLang="en-US" sz="2400" dirty="0"/>
              <a:t>   Liver Masses in Pregnancy</a:t>
            </a:r>
          </a:p>
          <a:p>
            <a:pPr>
              <a:lnSpc>
                <a:spcPct val="210000"/>
              </a:lnSpc>
            </a:pPr>
            <a:endParaRPr lang="en-US" altLang="en-US" sz="2400" b="1" dirty="0">
              <a:solidFill>
                <a:srgbClr val="FF0000"/>
              </a:solidFill>
            </a:endParaRPr>
          </a:p>
        </p:txBody>
      </p:sp>
    </p:spTree>
    <p:extLst>
      <p:ext uri="{BB962C8B-B14F-4D97-AF65-F5344CB8AC3E}">
        <p14:creationId xmlns:p14="http://schemas.microsoft.com/office/powerpoint/2010/main" val="1921100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86603"/>
            <a:ext cx="9404723" cy="600502"/>
          </a:xfrm>
        </p:spPr>
        <p:txBody>
          <a:bodyPr>
            <a:normAutofit/>
          </a:bodyPr>
          <a:lstStyle/>
          <a:p>
            <a:r>
              <a:rPr lang="en-US" sz="2800" b="1" dirty="0">
                <a:solidFill>
                  <a:schemeClr val="tx1"/>
                </a:solidFill>
              </a:rPr>
              <a:t>Changes in different Tests during Pregnancy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6769340"/>
              </p:ext>
            </p:extLst>
          </p:nvPr>
        </p:nvGraphicFramePr>
        <p:xfrm>
          <a:off x="65314" y="1128157"/>
          <a:ext cx="12126686" cy="5729842"/>
        </p:xfrm>
        <a:graphic>
          <a:graphicData uri="http://schemas.openxmlformats.org/drawingml/2006/table">
            <a:tbl>
              <a:tblPr firstRow="1" firstCol="1" lastRow="1" lastCol="1" bandRow="1" bandCol="1">
                <a:tableStyleId>{5C22544A-7EE6-4342-B048-85BDC9FD1C3A}</a:tableStyleId>
              </a:tblPr>
              <a:tblGrid>
                <a:gridCol w="6821778">
                  <a:extLst>
                    <a:ext uri="{9D8B030D-6E8A-4147-A177-3AD203B41FA5}">
                      <a16:colId xmlns:a16="http://schemas.microsoft.com/office/drawing/2014/main" val="894096639"/>
                    </a:ext>
                  </a:extLst>
                </a:gridCol>
                <a:gridCol w="5304908">
                  <a:extLst>
                    <a:ext uri="{9D8B030D-6E8A-4147-A177-3AD203B41FA5}">
                      <a16:colId xmlns:a16="http://schemas.microsoft.com/office/drawing/2014/main" val="994314228"/>
                    </a:ext>
                  </a:extLst>
                </a:gridCol>
              </a:tblGrid>
              <a:tr h="825522">
                <a:tc>
                  <a:txBody>
                    <a:bodyPr/>
                    <a:lstStyle/>
                    <a:p>
                      <a:pPr marL="114300" marR="0">
                        <a:spcBef>
                          <a:spcPts val="845"/>
                        </a:spcBef>
                        <a:spcAft>
                          <a:spcPts val="0"/>
                        </a:spcAft>
                      </a:pPr>
                      <a:r>
                        <a:rPr lang="en-US" sz="2000" dirty="0">
                          <a:effectLst/>
                        </a:rPr>
                        <a:t>Laboratory Test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166370" marR="0" indent="127000">
                        <a:lnSpc>
                          <a:spcPct val="86000"/>
                        </a:lnSpc>
                        <a:spcBef>
                          <a:spcPts val="505"/>
                        </a:spcBef>
                        <a:spcAft>
                          <a:spcPts val="0"/>
                        </a:spcAft>
                      </a:pPr>
                      <a:r>
                        <a:rPr lang="en-US" sz="2000" dirty="0">
                          <a:effectLst/>
                        </a:rPr>
                        <a:t>            </a:t>
                      </a:r>
                    </a:p>
                    <a:p>
                      <a:pPr marL="166370" marR="0" indent="127000">
                        <a:lnSpc>
                          <a:spcPct val="86000"/>
                        </a:lnSpc>
                        <a:spcBef>
                          <a:spcPts val="505"/>
                        </a:spcBef>
                        <a:spcAft>
                          <a:spcPts val="0"/>
                        </a:spcAft>
                      </a:pPr>
                      <a:r>
                        <a:rPr lang="en-US" sz="2000" dirty="0">
                          <a:effectLst/>
                        </a:rPr>
                        <a:t>               Changes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3306384348"/>
                  </a:ext>
                </a:extLst>
              </a:tr>
              <a:tr h="490432">
                <a:tc>
                  <a:txBody>
                    <a:bodyPr/>
                    <a:lstStyle/>
                    <a:p>
                      <a:pPr marL="114300" marR="0">
                        <a:spcBef>
                          <a:spcPts val="370"/>
                        </a:spcBef>
                        <a:spcAft>
                          <a:spcPts val="0"/>
                        </a:spcAft>
                      </a:pPr>
                      <a:r>
                        <a:rPr lang="en-US" sz="1800" dirty="0">
                          <a:effectLst/>
                        </a:rPr>
                        <a:t>White cell count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352425" marR="349250" algn="ctr">
                        <a:spcBef>
                          <a:spcPts val="370"/>
                        </a:spcBef>
                        <a:spcAft>
                          <a:spcPts val="0"/>
                        </a:spcAft>
                      </a:pPr>
                      <a:r>
                        <a:rPr lang="en-US" sz="1800" dirty="0">
                          <a:solidFill>
                            <a:srgbClr val="00B050"/>
                          </a:solidFill>
                          <a:effectLst/>
                        </a:rPr>
                        <a:t>No change</a:t>
                      </a:r>
                      <a:endParaRPr lang="en-US"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608992041"/>
                  </a:ext>
                </a:extLst>
              </a:tr>
              <a:tr h="490432">
                <a:tc>
                  <a:txBody>
                    <a:bodyPr/>
                    <a:lstStyle/>
                    <a:p>
                      <a:pPr marL="114300" marR="0">
                        <a:spcBef>
                          <a:spcPts val="370"/>
                        </a:spcBef>
                        <a:spcAft>
                          <a:spcPts val="0"/>
                        </a:spcAft>
                      </a:pPr>
                      <a:r>
                        <a:rPr lang="en-US" sz="1800" dirty="0">
                          <a:effectLst/>
                        </a:rPr>
                        <a:t>Hemoglobin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352425" marR="349250" algn="ctr">
                        <a:spcBef>
                          <a:spcPts val="370"/>
                        </a:spcBef>
                        <a:spcAft>
                          <a:spcPts val="0"/>
                        </a:spcAft>
                      </a:pPr>
                      <a:r>
                        <a:rPr lang="en-US" sz="1800" dirty="0">
                          <a:solidFill>
                            <a:srgbClr val="00B0F0"/>
                          </a:solidFill>
                          <a:effectLst/>
                        </a:rPr>
                        <a:t>Decreased</a:t>
                      </a:r>
                      <a:endParaRPr lang="en-US" sz="18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620391581"/>
                  </a:ext>
                </a:extLst>
              </a:tr>
              <a:tr h="490432">
                <a:tc>
                  <a:txBody>
                    <a:bodyPr/>
                    <a:lstStyle/>
                    <a:p>
                      <a:pPr marL="114300" marR="0">
                        <a:spcBef>
                          <a:spcPts val="370"/>
                        </a:spcBef>
                        <a:spcAft>
                          <a:spcPts val="0"/>
                        </a:spcAft>
                      </a:pPr>
                      <a:r>
                        <a:rPr lang="en-US" sz="1800" dirty="0">
                          <a:effectLst/>
                        </a:rPr>
                        <a:t>Platelets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352425" marR="349250" algn="ctr">
                        <a:spcBef>
                          <a:spcPts val="370"/>
                        </a:spcBef>
                        <a:spcAft>
                          <a:spcPts val="0"/>
                        </a:spcAft>
                      </a:pPr>
                      <a:r>
                        <a:rPr lang="en-US" sz="1800" dirty="0">
                          <a:solidFill>
                            <a:srgbClr val="00B050"/>
                          </a:solidFill>
                          <a:effectLst/>
                        </a:rPr>
                        <a:t>No change</a:t>
                      </a:r>
                      <a:endParaRPr lang="en-US"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4114928840"/>
                  </a:ext>
                </a:extLst>
              </a:tr>
              <a:tr h="490432">
                <a:tc>
                  <a:txBody>
                    <a:bodyPr/>
                    <a:lstStyle/>
                    <a:p>
                      <a:pPr marL="114300" marR="0">
                        <a:spcBef>
                          <a:spcPts val="385"/>
                        </a:spcBef>
                        <a:spcAft>
                          <a:spcPts val="0"/>
                        </a:spcAft>
                      </a:pPr>
                      <a:r>
                        <a:rPr lang="en-US" sz="1800" dirty="0">
                          <a:effectLst/>
                        </a:rPr>
                        <a:t>Aminotransferases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352425" marR="349885" algn="ctr">
                        <a:spcBef>
                          <a:spcPts val="370"/>
                        </a:spcBef>
                        <a:spcAft>
                          <a:spcPts val="0"/>
                        </a:spcAft>
                      </a:pPr>
                      <a:r>
                        <a:rPr lang="en-US" sz="1800" dirty="0">
                          <a:solidFill>
                            <a:srgbClr val="00B050"/>
                          </a:solidFill>
                          <a:effectLst/>
                        </a:rPr>
                        <a:t>No change</a:t>
                      </a:r>
                      <a:endParaRPr lang="en-US"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3780142724"/>
                  </a:ext>
                </a:extLst>
              </a:tr>
              <a:tr h="490432">
                <a:tc>
                  <a:txBody>
                    <a:bodyPr/>
                    <a:lstStyle/>
                    <a:p>
                      <a:pPr marL="113665" marR="0">
                        <a:spcBef>
                          <a:spcPts val="370"/>
                        </a:spcBef>
                        <a:spcAft>
                          <a:spcPts val="0"/>
                        </a:spcAft>
                      </a:pPr>
                      <a:r>
                        <a:rPr lang="en-US" sz="1800" dirty="0">
                          <a:effectLst/>
                        </a:rPr>
                        <a:t>Total bilirubin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352425" marR="349885" algn="ctr">
                        <a:spcBef>
                          <a:spcPts val="370"/>
                        </a:spcBef>
                        <a:spcAft>
                          <a:spcPts val="0"/>
                        </a:spcAft>
                      </a:pPr>
                      <a:r>
                        <a:rPr lang="en-US" sz="1800" dirty="0">
                          <a:solidFill>
                            <a:srgbClr val="00B050"/>
                          </a:solidFill>
                          <a:effectLst/>
                        </a:rPr>
                        <a:t>No change</a:t>
                      </a:r>
                      <a:endParaRPr lang="en-US"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603223521"/>
                  </a:ext>
                </a:extLst>
              </a:tr>
              <a:tr h="490432">
                <a:tc>
                  <a:txBody>
                    <a:bodyPr/>
                    <a:lstStyle/>
                    <a:p>
                      <a:pPr marL="113665" marR="0">
                        <a:spcBef>
                          <a:spcPts val="370"/>
                        </a:spcBef>
                        <a:spcAft>
                          <a:spcPts val="0"/>
                        </a:spcAft>
                      </a:pPr>
                      <a:r>
                        <a:rPr lang="en-US" sz="1800" dirty="0">
                          <a:effectLst/>
                        </a:rPr>
                        <a:t>Alkaline phosphatase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352425" marR="349885" algn="ctr">
                        <a:spcBef>
                          <a:spcPts val="370"/>
                        </a:spcBef>
                        <a:spcAft>
                          <a:spcPts val="0"/>
                        </a:spcAft>
                      </a:pPr>
                      <a:r>
                        <a:rPr lang="en-US" sz="1800" dirty="0">
                          <a:solidFill>
                            <a:srgbClr val="00B0F0"/>
                          </a:solidFill>
                          <a:effectLst/>
                        </a:rPr>
                        <a:t>Elevated</a:t>
                      </a:r>
                      <a:endParaRPr lang="en-US" sz="18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685365624"/>
                  </a:ext>
                </a:extLst>
              </a:tr>
              <a:tr h="490432">
                <a:tc>
                  <a:txBody>
                    <a:bodyPr/>
                    <a:lstStyle/>
                    <a:p>
                      <a:pPr marL="113665" marR="0">
                        <a:spcBef>
                          <a:spcPts val="370"/>
                        </a:spcBef>
                        <a:spcAft>
                          <a:spcPts val="0"/>
                        </a:spcAft>
                      </a:pPr>
                      <a:r>
                        <a:rPr lang="en-US" sz="1800" dirty="0">
                          <a:effectLst/>
                        </a:rPr>
                        <a:t>Gamma-</a:t>
                      </a:r>
                      <a:r>
                        <a:rPr lang="en-US" sz="1800" dirty="0" err="1">
                          <a:effectLst/>
                        </a:rPr>
                        <a:t>glutamyl</a:t>
                      </a:r>
                      <a:r>
                        <a:rPr lang="en-US" sz="1800" dirty="0">
                          <a:effectLst/>
                        </a:rPr>
                        <a:t> transferase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352425" marR="349885" algn="ctr">
                        <a:spcBef>
                          <a:spcPts val="370"/>
                        </a:spcBef>
                        <a:spcAft>
                          <a:spcPts val="0"/>
                        </a:spcAft>
                      </a:pPr>
                      <a:r>
                        <a:rPr lang="en-US" sz="1800" dirty="0">
                          <a:solidFill>
                            <a:srgbClr val="00B050"/>
                          </a:solidFill>
                          <a:effectLst/>
                        </a:rPr>
                        <a:t>No change</a:t>
                      </a:r>
                      <a:endParaRPr lang="en-US"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38038494"/>
                  </a:ext>
                </a:extLst>
              </a:tr>
              <a:tr h="490432">
                <a:tc>
                  <a:txBody>
                    <a:bodyPr/>
                    <a:lstStyle/>
                    <a:p>
                      <a:pPr marL="113665" marR="0">
                        <a:spcBef>
                          <a:spcPts val="370"/>
                        </a:spcBef>
                        <a:spcAft>
                          <a:spcPts val="0"/>
                        </a:spcAft>
                      </a:pPr>
                      <a:r>
                        <a:rPr lang="en-US" sz="1800" dirty="0">
                          <a:effectLst/>
                        </a:rPr>
                        <a:t>Albumin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352425" marR="349885" algn="ctr">
                        <a:spcBef>
                          <a:spcPts val="370"/>
                        </a:spcBef>
                        <a:spcAft>
                          <a:spcPts val="0"/>
                        </a:spcAft>
                      </a:pPr>
                      <a:r>
                        <a:rPr lang="en-US" sz="1800" dirty="0">
                          <a:solidFill>
                            <a:srgbClr val="00B0F0"/>
                          </a:solidFill>
                          <a:effectLst/>
                        </a:rPr>
                        <a:t>Decreased</a:t>
                      </a:r>
                      <a:endParaRPr lang="en-US" sz="18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87309613"/>
                  </a:ext>
                </a:extLst>
              </a:tr>
              <a:tr h="490432">
                <a:tc>
                  <a:txBody>
                    <a:bodyPr/>
                    <a:lstStyle/>
                    <a:p>
                      <a:pPr marL="113665" marR="0">
                        <a:spcBef>
                          <a:spcPts val="370"/>
                        </a:spcBef>
                        <a:spcAft>
                          <a:spcPts val="0"/>
                        </a:spcAft>
                      </a:pPr>
                      <a:r>
                        <a:rPr lang="en-US" sz="1800" dirty="0">
                          <a:effectLst/>
                        </a:rPr>
                        <a:t>International normalized ratio</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352425" marR="349885" algn="ctr">
                        <a:spcBef>
                          <a:spcPts val="370"/>
                        </a:spcBef>
                        <a:spcAft>
                          <a:spcPts val="0"/>
                        </a:spcAft>
                      </a:pPr>
                      <a:r>
                        <a:rPr lang="en-US" sz="1800" dirty="0">
                          <a:solidFill>
                            <a:srgbClr val="00B050"/>
                          </a:solidFill>
                          <a:effectLst/>
                        </a:rPr>
                        <a:t>No change</a:t>
                      </a:r>
                      <a:endParaRPr lang="en-US"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340059234"/>
                  </a:ext>
                </a:extLst>
              </a:tr>
              <a:tr h="490432">
                <a:tc>
                  <a:txBody>
                    <a:bodyPr/>
                    <a:lstStyle/>
                    <a:p>
                      <a:pPr marL="113665" marR="0">
                        <a:spcBef>
                          <a:spcPts val="370"/>
                        </a:spcBef>
                        <a:spcAft>
                          <a:spcPts val="0"/>
                        </a:spcAft>
                      </a:pPr>
                      <a:r>
                        <a:rPr lang="en-US" sz="1800" dirty="0">
                          <a:effectLst/>
                        </a:rPr>
                        <a:t>Alpha-fetoprotein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L="352425" marR="349885" algn="ctr">
                        <a:spcBef>
                          <a:spcPts val="370"/>
                        </a:spcBef>
                        <a:spcAft>
                          <a:spcPts val="0"/>
                        </a:spcAft>
                      </a:pPr>
                      <a:r>
                        <a:rPr lang="en-US" sz="1800" dirty="0">
                          <a:solidFill>
                            <a:srgbClr val="00B0F0"/>
                          </a:solidFill>
                          <a:effectLst/>
                        </a:rPr>
                        <a:t>Elevated</a:t>
                      </a:r>
                      <a:endParaRPr lang="en-US" sz="18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757125942"/>
                  </a:ext>
                </a:extLst>
              </a:tr>
            </a:tbl>
          </a:graphicData>
        </a:graphic>
      </p:graphicFrame>
    </p:spTree>
    <p:extLst>
      <p:ext uri="{BB962C8B-B14F-4D97-AF65-F5344CB8AC3E}">
        <p14:creationId xmlns:p14="http://schemas.microsoft.com/office/powerpoint/2010/main" val="312619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a:xfrm>
            <a:off x="646111" y="191070"/>
            <a:ext cx="9404723" cy="668740"/>
          </a:xfrm>
        </p:spPr>
        <p:txBody>
          <a:bodyPr>
            <a:normAutofit fontScale="90000"/>
          </a:bodyPr>
          <a:lstStyle/>
          <a:p>
            <a:r>
              <a:rPr lang="en-US" altLang="en-US" sz="3200" b="1" dirty="0">
                <a:solidFill>
                  <a:schemeClr val="tx1"/>
                </a:solidFill>
              </a:rPr>
              <a:t>Evaluation of abnormal  Liver test</a:t>
            </a:r>
            <a:br>
              <a:rPr lang="en-US" altLang="en-US" sz="4400" b="1" dirty="0">
                <a:solidFill>
                  <a:srgbClr val="FF0000"/>
                </a:solidFill>
              </a:rPr>
            </a:br>
            <a:endParaRPr lang="fa-IR" altLang="en-US" dirty="0"/>
          </a:p>
        </p:txBody>
      </p:sp>
      <p:sp>
        <p:nvSpPr>
          <p:cNvPr id="15362" name="Content Placeholder 2"/>
          <p:cNvSpPr>
            <a:spLocks noGrp="1"/>
          </p:cNvSpPr>
          <p:nvPr>
            <p:ph idx="1"/>
          </p:nvPr>
        </p:nvSpPr>
        <p:spPr/>
        <p:txBody>
          <a:bodyPr/>
          <a:lstStyle/>
          <a:p>
            <a:pPr eaLnBrk="1" hangingPunct="1"/>
            <a:endParaRPr lang="fa-IR" altLang="en-US" dirty="0"/>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l="9523" t="17778" r="49210" b="10828"/>
          <a:stretch>
            <a:fillRect/>
          </a:stretch>
        </p:blipFill>
        <p:spPr bwMode="auto">
          <a:xfrm>
            <a:off x="0" y="1146412"/>
            <a:ext cx="12192000" cy="57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6547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498</TotalTime>
  <Words>1359</Words>
  <Application>Microsoft Office PowerPoint</Application>
  <PresentationFormat>Widescreen</PresentationFormat>
  <Paragraphs>225</Paragraphs>
  <Slides>26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Century Gothic</vt:lpstr>
      <vt:lpstr>Times New Roman</vt:lpstr>
      <vt:lpstr>Trebuchet MS</vt:lpstr>
      <vt:lpstr>Wingdings</vt:lpstr>
      <vt:lpstr>Wingdings 3</vt:lpstr>
      <vt:lpstr>Ion</vt:lpstr>
      <vt:lpstr>PowerPoint Presentation</vt:lpstr>
      <vt:lpstr>PowerPoint Presentation</vt:lpstr>
      <vt:lpstr>University Motto, Vision, Values &amp; Goals          University Motto, Vision, Values &amp; Goals </vt:lpstr>
      <vt:lpstr> RMU Integrated Lecture Model</vt:lpstr>
      <vt:lpstr>         Liver diseases and Pregnancy</vt:lpstr>
      <vt:lpstr>PowerPoint Presentation</vt:lpstr>
      <vt:lpstr>   Liver diseases and Pregnancy</vt:lpstr>
      <vt:lpstr>Changes in different Tests during Pregnancy</vt:lpstr>
      <vt:lpstr>Evaluation of abnormal  Liver test </vt:lpstr>
      <vt:lpstr>Timeline of Liver diseases unique to Pregnancy </vt:lpstr>
      <vt:lpstr> Liver Test Abnormalities</vt:lpstr>
      <vt:lpstr>Evaluation of hyperemesis gravidarum</vt:lpstr>
      <vt:lpstr>PowerPoint Presentation</vt:lpstr>
      <vt:lpstr>Evaluation of patient with  IHCP</vt:lpstr>
      <vt:lpstr>Evaluation of patient with preeclampsia</vt:lpstr>
      <vt:lpstr>Evaluation of a patient suspected of HELLP</vt:lpstr>
      <vt:lpstr>PowerPoint Presentation</vt:lpstr>
      <vt:lpstr>PowerPoint Presentation</vt:lpstr>
      <vt:lpstr>Swansea Criteria for AFLP</vt:lpstr>
      <vt:lpstr>The principles in Medical Ethics</vt:lpstr>
      <vt:lpstr>The Principle of Confidentiality</vt:lpstr>
      <vt:lpstr> Justice</vt:lpstr>
      <vt:lpstr> Ethical Issues in Modern Healthcare </vt:lpstr>
      <vt:lpstr>Research Driven Ethical Issues</vt:lpstr>
      <vt:lpstr>Research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TANVEER HUSSAIN</dc:creator>
  <cp:lastModifiedBy>Tanveer Hussain</cp:lastModifiedBy>
  <cp:revision>18</cp:revision>
  <dcterms:created xsi:type="dcterms:W3CDTF">2022-04-10T13:20:44Z</dcterms:created>
  <dcterms:modified xsi:type="dcterms:W3CDTF">2025-03-09T11:16:30Z</dcterms:modified>
</cp:coreProperties>
</file>