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46" r:id="rId52"/>
    <p:sldId id="349" r:id="rId53"/>
    <p:sldId id="351" r:id="rId54"/>
    <p:sldId id="306" r:id="rId55"/>
  </p:sldIdLst>
  <p:sldSz cx="9144000" cy="6858000" type="screen4x3"/>
  <p:notesSz cx="9144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sz="3950" b="1" i="0">
                <a:solidFill>
                  <a:schemeClr val="bg1"/>
                </a:solidFill>
                <a:latin typeface="Arial"/>
                <a:cs typeface="Arial"/>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sz="2400" b="0" i="0">
                <a:solidFill>
                  <a:srgbClr val="404040"/>
                </a:solidFill>
                <a:latin typeface="Arial MT"/>
                <a:cs typeface="Arial M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95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400" b="0" i="0">
                <a:solidFill>
                  <a:srgbClr val="404040"/>
                </a:solidFill>
                <a:latin typeface="Arial MT"/>
                <a:cs typeface="Arial M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950" b="1" i="0">
                <a:solidFill>
                  <a:schemeClr val="bg1"/>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95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9115425" cy="6857999"/>
          </a:xfrm>
          <a:prstGeom prst="rect">
            <a:avLst/>
          </a:prstGeom>
        </p:spPr>
      </p:pic>
      <p:pic>
        <p:nvPicPr>
          <p:cNvPr id="17" name="bg object 17"/>
          <p:cNvPicPr/>
          <p:nvPr/>
        </p:nvPicPr>
        <p:blipFill>
          <a:blip r:embed="rId3" cstate="print"/>
          <a:stretch>
            <a:fillRect/>
          </a:stretch>
        </p:blipFill>
        <p:spPr>
          <a:xfrm>
            <a:off x="0" y="2895600"/>
            <a:ext cx="2362200" cy="2362200"/>
          </a:xfrm>
          <a:prstGeom prst="rect">
            <a:avLst/>
          </a:prstGeom>
        </p:spPr>
      </p:pic>
      <p:pic>
        <p:nvPicPr>
          <p:cNvPr id="18" name="bg object 18"/>
          <p:cNvPicPr/>
          <p:nvPr/>
        </p:nvPicPr>
        <p:blipFill>
          <a:blip r:embed="rId4" cstate="print"/>
          <a:stretch>
            <a:fillRect/>
          </a:stretch>
        </p:blipFill>
        <p:spPr>
          <a:xfrm>
            <a:off x="6296025" y="1676400"/>
            <a:ext cx="2819400" cy="2819400"/>
          </a:xfrm>
          <a:prstGeom prst="rect">
            <a:avLst/>
          </a:prstGeom>
        </p:spPr>
      </p:pic>
      <p:pic>
        <p:nvPicPr>
          <p:cNvPr id="19" name="bg object 19"/>
          <p:cNvPicPr/>
          <p:nvPr/>
        </p:nvPicPr>
        <p:blipFill>
          <a:blip r:embed="rId5" cstate="print"/>
          <a:stretch>
            <a:fillRect/>
          </a:stretch>
        </p:blipFill>
        <p:spPr>
          <a:xfrm>
            <a:off x="5686425" y="0"/>
            <a:ext cx="1600200" cy="1600200"/>
          </a:xfrm>
          <a:prstGeom prst="rect">
            <a:avLst/>
          </a:prstGeom>
        </p:spPr>
      </p:pic>
      <p:pic>
        <p:nvPicPr>
          <p:cNvPr id="20" name="bg object 20"/>
          <p:cNvPicPr/>
          <p:nvPr/>
        </p:nvPicPr>
        <p:blipFill>
          <a:blip r:embed="rId6" cstate="print"/>
          <a:stretch>
            <a:fillRect/>
          </a:stretch>
        </p:blipFill>
        <p:spPr>
          <a:xfrm>
            <a:off x="6296025" y="5867400"/>
            <a:ext cx="990600" cy="990600"/>
          </a:xfrm>
          <a:prstGeom prst="rect">
            <a:avLst/>
          </a:prstGeom>
        </p:spPr>
      </p:pic>
      <p:pic>
        <p:nvPicPr>
          <p:cNvPr id="21" name="bg object 21"/>
          <p:cNvPicPr/>
          <p:nvPr/>
        </p:nvPicPr>
        <p:blipFill>
          <a:blip r:embed="rId7" cstate="print"/>
          <a:stretch>
            <a:fillRect/>
          </a:stretch>
        </p:blipFill>
        <p:spPr>
          <a:xfrm>
            <a:off x="0" y="2667000"/>
            <a:ext cx="4191000" cy="4191000"/>
          </a:xfrm>
          <a:prstGeom prst="rect">
            <a:avLst/>
          </a:prstGeom>
        </p:spPr>
      </p:pic>
      <p:sp>
        <p:nvSpPr>
          <p:cNvPr id="22" name="bg object 22"/>
          <p:cNvSpPr/>
          <p:nvPr/>
        </p:nvSpPr>
        <p:spPr>
          <a:xfrm>
            <a:off x="6368034" y="1589658"/>
            <a:ext cx="2369820" cy="553720"/>
          </a:xfrm>
          <a:custGeom>
            <a:avLst/>
            <a:gdLst/>
            <a:ahLst/>
            <a:cxnLst/>
            <a:rect l="l" t="t" r="r" b="b"/>
            <a:pathLst>
              <a:path w="2369820" h="553719">
                <a:moveTo>
                  <a:pt x="2324989" y="0"/>
                </a:moveTo>
                <a:lnTo>
                  <a:pt x="2097023" y="75437"/>
                </a:lnTo>
                <a:lnTo>
                  <a:pt x="1867154" y="144525"/>
                </a:lnTo>
                <a:lnTo>
                  <a:pt x="1791208" y="165735"/>
                </a:lnTo>
                <a:lnTo>
                  <a:pt x="1636902" y="207010"/>
                </a:lnTo>
                <a:lnTo>
                  <a:pt x="1484375" y="245363"/>
                </a:lnTo>
                <a:lnTo>
                  <a:pt x="1408557" y="263525"/>
                </a:lnTo>
                <a:lnTo>
                  <a:pt x="1181608" y="314325"/>
                </a:lnTo>
                <a:lnTo>
                  <a:pt x="958468" y="359537"/>
                </a:lnTo>
                <a:lnTo>
                  <a:pt x="812418" y="386841"/>
                </a:lnTo>
                <a:lnTo>
                  <a:pt x="597535" y="424052"/>
                </a:lnTo>
                <a:lnTo>
                  <a:pt x="322834" y="466089"/>
                </a:lnTo>
                <a:lnTo>
                  <a:pt x="125856" y="492760"/>
                </a:lnTo>
                <a:lnTo>
                  <a:pt x="0" y="508126"/>
                </a:lnTo>
                <a:lnTo>
                  <a:pt x="6992" y="519175"/>
                </a:lnTo>
                <a:lnTo>
                  <a:pt x="21074" y="541274"/>
                </a:lnTo>
                <a:lnTo>
                  <a:pt x="28066" y="552323"/>
                </a:lnTo>
                <a:lnTo>
                  <a:pt x="58029" y="553104"/>
                </a:lnTo>
                <a:lnTo>
                  <a:pt x="85715" y="553296"/>
                </a:lnTo>
                <a:lnTo>
                  <a:pt x="118390" y="553104"/>
                </a:lnTo>
                <a:lnTo>
                  <a:pt x="153486" y="552478"/>
                </a:lnTo>
                <a:lnTo>
                  <a:pt x="230506" y="549978"/>
                </a:lnTo>
                <a:lnTo>
                  <a:pt x="361471" y="543314"/>
                </a:lnTo>
                <a:lnTo>
                  <a:pt x="613631" y="525342"/>
                </a:lnTo>
                <a:lnTo>
                  <a:pt x="1014907" y="488627"/>
                </a:lnTo>
                <a:lnTo>
                  <a:pt x="1558574" y="428485"/>
                </a:lnTo>
                <a:lnTo>
                  <a:pt x="1956169" y="377497"/>
                </a:lnTo>
                <a:lnTo>
                  <a:pt x="2203727" y="341684"/>
                </a:lnTo>
                <a:lnTo>
                  <a:pt x="2331142" y="321256"/>
                </a:lnTo>
                <a:lnTo>
                  <a:pt x="2369439" y="314705"/>
                </a:lnTo>
                <a:lnTo>
                  <a:pt x="2362448" y="263525"/>
                </a:lnTo>
                <a:lnTo>
                  <a:pt x="2357062" y="224796"/>
                </a:lnTo>
                <a:lnTo>
                  <a:pt x="2353052" y="196683"/>
                </a:lnTo>
                <a:lnTo>
                  <a:pt x="2349915" y="175308"/>
                </a:lnTo>
                <a:lnTo>
                  <a:pt x="2344512" y="139305"/>
                </a:lnTo>
                <a:lnTo>
                  <a:pt x="2341375" y="117942"/>
                </a:lnTo>
                <a:lnTo>
                  <a:pt x="2337365" y="89848"/>
                </a:lnTo>
                <a:lnTo>
                  <a:pt x="2332049" y="51657"/>
                </a:lnTo>
                <a:lnTo>
                  <a:pt x="2324989" y="0"/>
                </a:lnTo>
                <a:close/>
              </a:path>
            </a:pathLst>
          </a:custGeom>
          <a:solidFill>
            <a:srgbClr val="FFFFFF">
              <a:alpha val="19999"/>
            </a:srgbClr>
          </a:solidFill>
        </p:spPr>
        <p:txBody>
          <a:bodyPr wrap="square" lIns="0" tIns="0" rIns="0" bIns="0" rtlCol="0"/>
          <a:lstStyle/>
          <a:p>
            <a:endParaRPr/>
          </a:p>
        </p:txBody>
      </p:sp>
      <p:sp>
        <p:nvSpPr>
          <p:cNvPr id="23" name="bg object 23"/>
          <p:cNvSpPr/>
          <p:nvPr/>
        </p:nvSpPr>
        <p:spPr>
          <a:xfrm>
            <a:off x="0" y="0"/>
            <a:ext cx="9144000" cy="6858000"/>
          </a:xfrm>
          <a:custGeom>
            <a:avLst/>
            <a:gdLst/>
            <a:ahLst/>
            <a:cxnLst/>
            <a:rect l="l" t="t" r="r" b="b"/>
            <a:pathLst>
              <a:path w="9144000" h="6858000">
                <a:moveTo>
                  <a:pt x="9144000" y="0"/>
                </a:moveTo>
                <a:lnTo>
                  <a:pt x="8642350" y="0"/>
                </a:lnTo>
                <a:lnTo>
                  <a:pt x="8642350" y="514350"/>
                </a:lnTo>
                <a:lnTo>
                  <a:pt x="8642350" y="1859775"/>
                </a:lnTo>
                <a:lnTo>
                  <a:pt x="8285861" y="1913382"/>
                </a:lnTo>
                <a:lnTo>
                  <a:pt x="7916799" y="1962785"/>
                </a:lnTo>
                <a:lnTo>
                  <a:pt x="7175373" y="2045208"/>
                </a:lnTo>
                <a:lnTo>
                  <a:pt x="6806184" y="2074799"/>
                </a:lnTo>
                <a:lnTo>
                  <a:pt x="6074664" y="2117725"/>
                </a:lnTo>
                <a:lnTo>
                  <a:pt x="5362829" y="2140712"/>
                </a:lnTo>
                <a:lnTo>
                  <a:pt x="5013579" y="2144014"/>
                </a:lnTo>
                <a:lnTo>
                  <a:pt x="4338066" y="2144014"/>
                </a:lnTo>
                <a:lnTo>
                  <a:pt x="4011803" y="2137410"/>
                </a:lnTo>
                <a:lnTo>
                  <a:pt x="3695446" y="2127504"/>
                </a:lnTo>
                <a:lnTo>
                  <a:pt x="3092450" y="2101215"/>
                </a:lnTo>
                <a:lnTo>
                  <a:pt x="2535428" y="2068195"/>
                </a:lnTo>
                <a:lnTo>
                  <a:pt x="2031238" y="2028698"/>
                </a:lnTo>
                <a:lnTo>
                  <a:pt x="904278" y="1913382"/>
                </a:lnTo>
                <a:lnTo>
                  <a:pt x="514350" y="1861210"/>
                </a:lnTo>
                <a:lnTo>
                  <a:pt x="514350" y="514350"/>
                </a:lnTo>
                <a:lnTo>
                  <a:pt x="8642350" y="514350"/>
                </a:lnTo>
                <a:lnTo>
                  <a:pt x="8642350" y="0"/>
                </a:lnTo>
                <a:lnTo>
                  <a:pt x="0" y="0"/>
                </a:lnTo>
                <a:lnTo>
                  <a:pt x="0" y="514350"/>
                </a:lnTo>
                <a:lnTo>
                  <a:pt x="0" y="6356350"/>
                </a:lnTo>
                <a:lnTo>
                  <a:pt x="0" y="6858000"/>
                </a:lnTo>
                <a:lnTo>
                  <a:pt x="9144000" y="6858000"/>
                </a:lnTo>
                <a:lnTo>
                  <a:pt x="9144000" y="6356350"/>
                </a:lnTo>
                <a:lnTo>
                  <a:pt x="9144000" y="514350"/>
                </a:lnTo>
                <a:lnTo>
                  <a:pt x="9144000" y="0"/>
                </a:lnTo>
                <a:close/>
              </a:path>
            </a:pathLst>
          </a:custGeom>
          <a:solidFill>
            <a:srgbClr val="FFFFFF"/>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7.png"/><Relationship Id="rId3" Type="http://schemas.openxmlformats.org/officeDocument/2006/relationships/slideLayout" Target="../slideLayouts/slideLayout3.xml"/><Relationship Id="rId7" Type="http://schemas.openxmlformats.org/officeDocument/2006/relationships/image" Target="../media/image1.jpg"/><Relationship Id="rId12"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5.png"/><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9115425" cy="6857999"/>
          </a:xfrm>
          <a:prstGeom prst="rect">
            <a:avLst/>
          </a:prstGeom>
        </p:spPr>
      </p:pic>
      <p:pic>
        <p:nvPicPr>
          <p:cNvPr id="17" name="bg object 17"/>
          <p:cNvPicPr/>
          <p:nvPr/>
        </p:nvPicPr>
        <p:blipFill>
          <a:blip r:embed="rId8" cstate="print"/>
          <a:stretch>
            <a:fillRect/>
          </a:stretch>
        </p:blipFill>
        <p:spPr>
          <a:xfrm>
            <a:off x="0" y="2895600"/>
            <a:ext cx="2362200" cy="2362200"/>
          </a:xfrm>
          <a:prstGeom prst="rect">
            <a:avLst/>
          </a:prstGeom>
        </p:spPr>
      </p:pic>
      <p:pic>
        <p:nvPicPr>
          <p:cNvPr id="18" name="bg object 18"/>
          <p:cNvPicPr/>
          <p:nvPr/>
        </p:nvPicPr>
        <p:blipFill>
          <a:blip r:embed="rId9" cstate="print"/>
          <a:stretch>
            <a:fillRect/>
          </a:stretch>
        </p:blipFill>
        <p:spPr>
          <a:xfrm>
            <a:off x="6296025" y="1676400"/>
            <a:ext cx="2819400" cy="2819400"/>
          </a:xfrm>
          <a:prstGeom prst="rect">
            <a:avLst/>
          </a:prstGeom>
        </p:spPr>
      </p:pic>
      <p:pic>
        <p:nvPicPr>
          <p:cNvPr id="19" name="bg object 19"/>
          <p:cNvPicPr/>
          <p:nvPr/>
        </p:nvPicPr>
        <p:blipFill>
          <a:blip r:embed="rId10" cstate="print"/>
          <a:stretch>
            <a:fillRect/>
          </a:stretch>
        </p:blipFill>
        <p:spPr>
          <a:xfrm>
            <a:off x="5686425" y="0"/>
            <a:ext cx="1600200" cy="1600200"/>
          </a:xfrm>
          <a:prstGeom prst="rect">
            <a:avLst/>
          </a:prstGeom>
        </p:spPr>
      </p:pic>
      <p:pic>
        <p:nvPicPr>
          <p:cNvPr id="20" name="bg object 20"/>
          <p:cNvPicPr/>
          <p:nvPr/>
        </p:nvPicPr>
        <p:blipFill>
          <a:blip r:embed="rId11" cstate="print"/>
          <a:stretch>
            <a:fillRect/>
          </a:stretch>
        </p:blipFill>
        <p:spPr>
          <a:xfrm>
            <a:off x="6296025" y="5867400"/>
            <a:ext cx="990600" cy="990600"/>
          </a:xfrm>
          <a:prstGeom prst="rect">
            <a:avLst/>
          </a:prstGeom>
        </p:spPr>
      </p:pic>
      <p:pic>
        <p:nvPicPr>
          <p:cNvPr id="21" name="bg object 21"/>
          <p:cNvPicPr/>
          <p:nvPr/>
        </p:nvPicPr>
        <p:blipFill>
          <a:blip r:embed="rId12" cstate="print"/>
          <a:stretch>
            <a:fillRect/>
          </a:stretch>
        </p:blipFill>
        <p:spPr>
          <a:xfrm>
            <a:off x="0" y="2667000"/>
            <a:ext cx="4191000" cy="4191000"/>
          </a:xfrm>
          <a:prstGeom prst="rect">
            <a:avLst/>
          </a:prstGeom>
        </p:spPr>
      </p:pic>
      <p:sp>
        <p:nvSpPr>
          <p:cNvPr id="22" name="bg object 22"/>
          <p:cNvSpPr/>
          <p:nvPr/>
        </p:nvSpPr>
        <p:spPr>
          <a:xfrm>
            <a:off x="6368034" y="1589658"/>
            <a:ext cx="2369820" cy="553720"/>
          </a:xfrm>
          <a:custGeom>
            <a:avLst/>
            <a:gdLst/>
            <a:ahLst/>
            <a:cxnLst/>
            <a:rect l="l" t="t" r="r" b="b"/>
            <a:pathLst>
              <a:path w="2369820" h="553719">
                <a:moveTo>
                  <a:pt x="2324989" y="0"/>
                </a:moveTo>
                <a:lnTo>
                  <a:pt x="2097023" y="75437"/>
                </a:lnTo>
                <a:lnTo>
                  <a:pt x="1867154" y="144525"/>
                </a:lnTo>
                <a:lnTo>
                  <a:pt x="1791208" y="165735"/>
                </a:lnTo>
                <a:lnTo>
                  <a:pt x="1636902" y="207010"/>
                </a:lnTo>
                <a:lnTo>
                  <a:pt x="1484375" y="245363"/>
                </a:lnTo>
                <a:lnTo>
                  <a:pt x="1408557" y="263525"/>
                </a:lnTo>
                <a:lnTo>
                  <a:pt x="1181608" y="314325"/>
                </a:lnTo>
                <a:lnTo>
                  <a:pt x="958468" y="359537"/>
                </a:lnTo>
                <a:lnTo>
                  <a:pt x="812418" y="386841"/>
                </a:lnTo>
                <a:lnTo>
                  <a:pt x="597535" y="424052"/>
                </a:lnTo>
                <a:lnTo>
                  <a:pt x="322834" y="466089"/>
                </a:lnTo>
                <a:lnTo>
                  <a:pt x="125856" y="492760"/>
                </a:lnTo>
                <a:lnTo>
                  <a:pt x="0" y="508126"/>
                </a:lnTo>
                <a:lnTo>
                  <a:pt x="6992" y="519175"/>
                </a:lnTo>
                <a:lnTo>
                  <a:pt x="21074" y="541274"/>
                </a:lnTo>
                <a:lnTo>
                  <a:pt x="28066" y="552323"/>
                </a:lnTo>
                <a:lnTo>
                  <a:pt x="58029" y="553104"/>
                </a:lnTo>
                <a:lnTo>
                  <a:pt x="85715" y="553296"/>
                </a:lnTo>
                <a:lnTo>
                  <a:pt x="118390" y="553104"/>
                </a:lnTo>
                <a:lnTo>
                  <a:pt x="153486" y="552478"/>
                </a:lnTo>
                <a:lnTo>
                  <a:pt x="230506" y="549978"/>
                </a:lnTo>
                <a:lnTo>
                  <a:pt x="361471" y="543314"/>
                </a:lnTo>
                <a:lnTo>
                  <a:pt x="613631" y="525342"/>
                </a:lnTo>
                <a:lnTo>
                  <a:pt x="1014907" y="488627"/>
                </a:lnTo>
                <a:lnTo>
                  <a:pt x="1558574" y="428485"/>
                </a:lnTo>
                <a:lnTo>
                  <a:pt x="1956169" y="377497"/>
                </a:lnTo>
                <a:lnTo>
                  <a:pt x="2203727" y="341684"/>
                </a:lnTo>
                <a:lnTo>
                  <a:pt x="2331142" y="321256"/>
                </a:lnTo>
                <a:lnTo>
                  <a:pt x="2369439" y="314705"/>
                </a:lnTo>
                <a:lnTo>
                  <a:pt x="2362448" y="263525"/>
                </a:lnTo>
                <a:lnTo>
                  <a:pt x="2357062" y="224796"/>
                </a:lnTo>
                <a:lnTo>
                  <a:pt x="2353052" y="196683"/>
                </a:lnTo>
                <a:lnTo>
                  <a:pt x="2349915" y="175308"/>
                </a:lnTo>
                <a:lnTo>
                  <a:pt x="2344512" y="139305"/>
                </a:lnTo>
                <a:lnTo>
                  <a:pt x="2341375" y="117942"/>
                </a:lnTo>
                <a:lnTo>
                  <a:pt x="2337365" y="89848"/>
                </a:lnTo>
                <a:lnTo>
                  <a:pt x="2332049" y="51657"/>
                </a:lnTo>
                <a:lnTo>
                  <a:pt x="2324989" y="0"/>
                </a:lnTo>
                <a:close/>
              </a:path>
            </a:pathLst>
          </a:custGeom>
          <a:solidFill>
            <a:srgbClr val="FFFFFF">
              <a:alpha val="19999"/>
            </a:srgbClr>
          </a:solidFill>
        </p:spPr>
        <p:txBody>
          <a:bodyPr wrap="square" lIns="0" tIns="0" rIns="0" bIns="0" rtlCol="0"/>
          <a:lstStyle/>
          <a:p>
            <a:endParaRPr/>
          </a:p>
        </p:txBody>
      </p:sp>
      <p:sp>
        <p:nvSpPr>
          <p:cNvPr id="23" name="bg object 23"/>
          <p:cNvSpPr/>
          <p:nvPr/>
        </p:nvSpPr>
        <p:spPr>
          <a:xfrm>
            <a:off x="0" y="0"/>
            <a:ext cx="9144000" cy="6858000"/>
          </a:xfrm>
          <a:custGeom>
            <a:avLst/>
            <a:gdLst/>
            <a:ahLst/>
            <a:cxnLst/>
            <a:rect l="l" t="t" r="r" b="b"/>
            <a:pathLst>
              <a:path w="9144000" h="6858000">
                <a:moveTo>
                  <a:pt x="9144000" y="0"/>
                </a:moveTo>
                <a:lnTo>
                  <a:pt x="8642350" y="0"/>
                </a:lnTo>
                <a:lnTo>
                  <a:pt x="8642350" y="514350"/>
                </a:lnTo>
                <a:lnTo>
                  <a:pt x="8642350" y="1859775"/>
                </a:lnTo>
                <a:lnTo>
                  <a:pt x="8285861" y="1913382"/>
                </a:lnTo>
                <a:lnTo>
                  <a:pt x="7916799" y="1962785"/>
                </a:lnTo>
                <a:lnTo>
                  <a:pt x="7175373" y="2045208"/>
                </a:lnTo>
                <a:lnTo>
                  <a:pt x="6806184" y="2074799"/>
                </a:lnTo>
                <a:lnTo>
                  <a:pt x="6074664" y="2117725"/>
                </a:lnTo>
                <a:lnTo>
                  <a:pt x="5362829" y="2140712"/>
                </a:lnTo>
                <a:lnTo>
                  <a:pt x="5013579" y="2144014"/>
                </a:lnTo>
                <a:lnTo>
                  <a:pt x="4338066" y="2144014"/>
                </a:lnTo>
                <a:lnTo>
                  <a:pt x="4011803" y="2137410"/>
                </a:lnTo>
                <a:lnTo>
                  <a:pt x="3695446" y="2127504"/>
                </a:lnTo>
                <a:lnTo>
                  <a:pt x="3092450" y="2101215"/>
                </a:lnTo>
                <a:lnTo>
                  <a:pt x="2535428" y="2068195"/>
                </a:lnTo>
                <a:lnTo>
                  <a:pt x="2031238" y="2028698"/>
                </a:lnTo>
                <a:lnTo>
                  <a:pt x="904278" y="1913382"/>
                </a:lnTo>
                <a:lnTo>
                  <a:pt x="514350" y="1861210"/>
                </a:lnTo>
                <a:lnTo>
                  <a:pt x="514350" y="514350"/>
                </a:lnTo>
                <a:lnTo>
                  <a:pt x="8642350" y="514350"/>
                </a:lnTo>
                <a:lnTo>
                  <a:pt x="8642350" y="0"/>
                </a:lnTo>
                <a:lnTo>
                  <a:pt x="0" y="0"/>
                </a:lnTo>
                <a:lnTo>
                  <a:pt x="0" y="514350"/>
                </a:lnTo>
                <a:lnTo>
                  <a:pt x="0" y="6356350"/>
                </a:lnTo>
                <a:lnTo>
                  <a:pt x="0" y="6858000"/>
                </a:lnTo>
                <a:lnTo>
                  <a:pt x="9144000" y="6858000"/>
                </a:lnTo>
                <a:lnTo>
                  <a:pt x="9144000" y="6356350"/>
                </a:lnTo>
                <a:lnTo>
                  <a:pt x="9144000" y="514350"/>
                </a:lnTo>
                <a:lnTo>
                  <a:pt x="9144000" y="0"/>
                </a:lnTo>
                <a:close/>
              </a:path>
            </a:pathLst>
          </a:custGeom>
          <a:solidFill>
            <a:srgbClr val="FFFFFF"/>
          </a:solidFill>
        </p:spPr>
        <p:txBody>
          <a:bodyPr wrap="square" lIns="0" tIns="0" rIns="0" bIns="0" rtlCol="0"/>
          <a:lstStyle/>
          <a:p>
            <a:endParaRPr/>
          </a:p>
        </p:txBody>
      </p:sp>
      <p:pic>
        <p:nvPicPr>
          <p:cNvPr id="24" name="bg object 24"/>
          <p:cNvPicPr/>
          <p:nvPr/>
        </p:nvPicPr>
        <p:blipFill>
          <a:blip r:embed="rId13" cstate="print"/>
          <a:stretch>
            <a:fillRect/>
          </a:stretch>
        </p:blipFill>
        <p:spPr>
          <a:xfrm>
            <a:off x="7696200" y="0"/>
            <a:ext cx="776287" cy="1166749"/>
          </a:xfrm>
          <a:prstGeom prst="rect">
            <a:avLst/>
          </a:prstGeom>
        </p:spPr>
      </p:pic>
      <p:sp>
        <p:nvSpPr>
          <p:cNvPr id="25" name="bg object 25"/>
          <p:cNvSpPr/>
          <p:nvPr/>
        </p:nvSpPr>
        <p:spPr>
          <a:xfrm>
            <a:off x="7743825" y="0"/>
            <a:ext cx="685800" cy="1095375"/>
          </a:xfrm>
          <a:custGeom>
            <a:avLst/>
            <a:gdLst/>
            <a:ahLst/>
            <a:cxnLst/>
            <a:rect l="l" t="t" r="r" b="b"/>
            <a:pathLst>
              <a:path w="685800" h="1095375">
                <a:moveTo>
                  <a:pt x="685800" y="0"/>
                </a:moveTo>
                <a:lnTo>
                  <a:pt x="0" y="0"/>
                </a:lnTo>
                <a:lnTo>
                  <a:pt x="0" y="1095375"/>
                </a:lnTo>
                <a:lnTo>
                  <a:pt x="685800" y="1095375"/>
                </a:lnTo>
                <a:lnTo>
                  <a:pt x="685800" y="0"/>
                </a:lnTo>
                <a:close/>
              </a:path>
            </a:pathLst>
          </a:custGeom>
          <a:solidFill>
            <a:srgbClr val="B31166"/>
          </a:solidFill>
        </p:spPr>
        <p:txBody>
          <a:bodyPr wrap="square" lIns="0" tIns="0" rIns="0" bIns="0" rtlCol="0"/>
          <a:lstStyle/>
          <a:p>
            <a:endParaRPr/>
          </a:p>
        </p:txBody>
      </p:sp>
      <p:sp>
        <p:nvSpPr>
          <p:cNvPr id="2" name="Holder 2"/>
          <p:cNvSpPr>
            <a:spLocks noGrp="1"/>
          </p:cNvSpPr>
          <p:nvPr>
            <p:ph type="title"/>
          </p:nvPr>
        </p:nvSpPr>
        <p:spPr>
          <a:xfrm>
            <a:off x="536575" y="443230"/>
            <a:ext cx="7268209" cy="1364868"/>
          </a:xfrm>
          <a:prstGeom prst="rect">
            <a:avLst/>
          </a:prstGeom>
        </p:spPr>
        <p:txBody>
          <a:bodyPr wrap="square" lIns="0" tIns="0" rIns="0" bIns="0">
            <a:spAutoFit/>
          </a:bodyPr>
          <a:lstStyle>
            <a:lvl1pPr>
              <a:defRPr sz="3950" b="1" i="0">
                <a:solidFill>
                  <a:schemeClr val="bg1"/>
                </a:solidFill>
                <a:latin typeface="Arial"/>
                <a:cs typeface="Arial"/>
              </a:defRPr>
            </a:lvl1pPr>
          </a:lstStyle>
          <a:p>
            <a:endParaRPr/>
          </a:p>
        </p:txBody>
      </p:sp>
      <p:sp>
        <p:nvSpPr>
          <p:cNvPr id="3" name="Holder 3"/>
          <p:cNvSpPr>
            <a:spLocks noGrp="1"/>
          </p:cNvSpPr>
          <p:nvPr>
            <p:ph type="body" idx="1"/>
          </p:nvPr>
        </p:nvSpPr>
        <p:spPr>
          <a:xfrm>
            <a:off x="383857" y="2146236"/>
            <a:ext cx="8126730" cy="4025900"/>
          </a:xfrm>
          <a:prstGeom prst="rect">
            <a:avLst/>
          </a:prstGeom>
        </p:spPr>
        <p:txBody>
          <a:bodyPr wrap="square" lIns="0" tIns="0" rIns="0" bIns="0">
            <a:spAutoFit/>
          </a:bodyPr>
          <a:lstStyle>
            <a:lvl1pPr>
              <a:defRPr sz="2400" b="0" i="0">
                <a:solidFill>
                  <a:srgbClr val="404040"/>
                </a:solidFill>
                <a:latin typeface="Arial MT"/>
                <a:cs typeface="Arial MT"/>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3/1/2025</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jpg"/></Relationships>
</file>

<file path=ppt/slides/_rels/slide10.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13.jpg"/></Relationships>
</file>

<file path=ppt/slides/_rels/slide14.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13.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5.jpg"/><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image" Target="../media/image26.jpg"/><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13.jp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2" Type="http://schemas.openxmlformats.org/officeDocument/2006/relationships/image" Target="../media/image27.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9.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9115425" cy="6858000"/>
            <a:chOff x="0" y="0"/>
            <a:chExt cx="9115425" cy="6858000"/>
          </a:xfrm>
        </p:grpSpPr>
        <p:pic>
          <p:nvPicPr>
            <p:cNvPr id="3" name="object 3"/>
            <p:cNvPicPr/>
            <p:nvPr/>
          </p:nvPicPr>
          <p:blipFill>
            <a:blip r:embed="rId2" cstate="print"/>
            <a:stretch>
              <a:fillRect/>
            </a:stretch>
          </p:blipFill>
          <p:spPr>
            <a:xfrm>
              <a:off x="0" y="0"/>
              <a:ext cx="9115425" cy="6857999"/>
            </a:xfrm>
            <a:prstGeom prst="rect">
              <a:avLst/>
            </a:prstGeom>
          </p:spPr>
        </p:pic>
        <p:pic>
          <p:nvPicPr>
            <p:cNvPr id="4" name="object 4"/>
            <p:cNvPicPr/>
            <p:nvPr/>
          </p:nvPicPr>
          <p:blipFill>
            <a:blip r:embed="rId3" cstate="print"/>
            <a:stretch>
              <a:fillRect/>
            </a:stretch>
          </p:blipFill>
          <p:spPr>
            <a:xfrm>
              <a:off x="0" y="2895600"/>
              <a:ext cx="2362200" cy="2362200"/>
            </a:xfrm>
            <a:prstGeom prst="rect">
              <a:avLst/>
            </a:prstGeom>
          </p:spPr>
        </p:pic>
        <p:pic>
          <p:nvPicPr>
            <p:cNvPr id="5" name="object 5"/>
            <p:cNvPicPr/>
            <p:nvPr/>
          </p:nvPicPr>
          <p:blipFill>
            <a:blip r:embed="rId4" cstate="print"/>
            <a:stretch>
              <a:fillRect/>
            </a:stretch>
          </p:blipFill>
          <p:spPr>
            <a:xfrm>
              <a:off x="6296025" y="1676400"/>
              <a:ext cx="2819400" cy="2819400"/>
            </a:xfrm>
            <a:prstGeom prst="rect">
              <a:avLst/>
            </a:prstGeom>
          </p:spPr>
        </p:pic>
        <p:pic>
          <p:nvPicPr>
            <p:cNvPr id="6" name="object 6"/>
            <p:cNvPicPr/>
            <p:nvPr/>
          </p:nvPicPr>
          <p:blipFill>
            <a:blip r:embed="rId5" cstate="print"/>
            <a:stretch>
              <a:fillRect/>
            </a:stretch>
          </p:blipFill>
          <p:spPr>
            <a:xfrm>
              <a:off x="5686425" y="0"/>
              <a:ext cx="1600200" cy="1600200"/>
            </a:xfrm>
            <a:prstGeom prst="rect">
              <a:avLst/>
            </a:prstGeom>
          </p:spPr>
        </p:pic>
        <p:pic>
          <p:nvPicPr>
            <p:cNvPr id="7" name="object 7"/>
            <p:cNvPicPr/>
            <p:nvPr/>
          </p:nvPicPr>
          <p:blipFill>
            <a:blip r:embed="rId6" cstate="print"/>
            <a:stretch>
              <a:fillRect/>
            </a:stretch>
          </p:blipFill>
          <p:spPr>
            <a:xfrm>
              <a:off x="6296025" y="5867400"/>
              <a:ext cx="990600" cy="990600"/>
            </a:xfrm>
            <a:prstGeom prst="rect">
              <a:avLst/>
            </a:prstGeom>
          </p:spPr>
        </p:pic>
        <p:pic>
          <p:nvPicPr>
            <p:cNvPr id="8" name="object 8"/>
            <p:cNvPicPr/>
            <p:nvPr/>
          </p:nvPicPr>
          <p:blipFill>
            <a:blip r:embed="rId7" cstate="print"/>
            <a:stretch>
              <a:fillRect/>
            </a:stretch>
          </p:blipFill>
          <p:spPr>
            <a:xfrm>
              <a:off x="0" y="2667000"/>
              <a:ext cx="4191000" cy="4191000"/>
            </a:xfrm>
            <a:prstGeom prst="rect">
              <a:avLst/>
            </a:prstGeom>
          </p:spPr>
        </p:pic>
      </p:grpSp>
      <p:grpSp>
        <p:nvGrpSpPr>
          <p:cNvPr id="9" name="object 9"/>
          <p:cNvGrpSpPr/>
          <p:nvPr/>
        </p:nvGrpSpPr>
        <p:grpSpPr>
          <a:xfrm>
            <a:off x="0" y="0"/>
            <a:ext cx="9144000" cy="6858000"/>
            <a:chOff x="0" y="0"/>
            <a:chExt cx="9144000" cy="6858000"/>
          </a:xfrm>
        </p:grpSpPr>
        <p:sp>
          <p:nvSpPr>
            <p:cNvPr id="10" name="object 10"/>
            <p:cNvSpPr/>
            <p:nvPr/>
          </p:nvSpPr>
          <p:spPr>
            <a:xfrm>
              <a:off x="0" y="0"/>
              <a:ext cx="9144000" cy="6858000"/>
            </a:xfrm>
            <a:custGeom>
              <a:avLst/>
              <a:gdLst/>
              <a:ahLst/>
              <a:cxnLst/>
              <a:rect l="l" t="t" r="r" b="b"/>
              <a:pathLst>
                <a:path w="9144000" h="6858000">
                  <a:moveTo>
                    <a:pt x="9144000" y="0"/>
                  </a:moveTo>
                  <a:lnTo>
                    <a:pt x="8642350" y="0"/>
                  </a:lnTo>
                  <a:lnTo>
                    <a:pt x="8642350" y="514350"/>
                  </a:lnTo>
                  <a:lnTo>
                    <a:pt x="8642350" y="6356350"/>
                  </a:lnTo>
                  <a:lnTo>
                    <a:pt x="514350" y="6356350"/>
                  </a:lnTo>
                  <a:lnTo>
                    <a:pt x="514350" y="514350"/>
                  </a:lnTo>
                  <a:lnTo>
                    <a:pt x="8642350" y="514350"/>
                  </a:lnTo>
                  <a:lnTo>
                    <a:pt x="8642350" y="0"/>
                  </a:lnTo>
                  <a:lnTo>
                    <a:pt x="0" y="0"/>
                  </a:lnTo>
                  <a:lnTo>
                    <a:pt x="0" y="514350"/>
                  </a:lnTo>
                  <a:lnTo>
                    <a:pt x="0" y="6356350"/>
                  </a:lnTo>
                  <a:lnTo>
                    <a:pt x="0" y="6858000"/>
                  </a:lnTo>
                  <a:lnTo>
                    <a:pt x="9144000" y="6858000"/>
                  </a:lnTo>
                  <a:lnTo>
                    <a:pt x="9144000" y="6356350"/>
                  </a:lnTo>
                  <a:lnTo>
                    <a:pt x="9144000" y="514350"/>
                  </a:lnTo>
                  <a:lnTo>
                    <a:pt x="9144000" y="0"/>
                  </a:lnTo>
                  <a:close/>
                </a:path>
              </a:pathLst>
            </a:custGeom>
            <a:solidFill>
              <a:srgbClr val="FFFFFF"/>
            </a:solidFill>
          </p:spPr>
          <p:txBody>
            <a:bodyPr wrap="square" lIns="0" tIns="0" rIns="0" bIns="0" rtlCol="0"/>
            <a:lstStyle/>
            <a:p>
              <a:endParaRPr/>
            </a:p>
          </p:txBody>
        </p:sp>
        <p:pic>
          <p:nvPicPr>
            <p:cNvPr id="11" name="object 11"/>
            <p:cNvPicPr/>
            <p:nvPr/>
          </p:nvPicPr>
          <p:blipFill>
            <a:blip r:embed="rId8" cstate="print"/>
            <a:stretch>
              <a:fillRect/>
            </a:stretch>
          </p:blipFill>
          <p:spPr>
            <a:xfrm>
              <a:off x="7696200" y="0"/>
              <a:ext cx="776287" cy="1166749"/>
            </a:xfrm>
            <a:prstGeom prst="rect">
              <a:avLst/>
            </a:prstGeom>
          </p:spPr>
        </p:pic>
        <p:sp>
          <p:nvSpPr>
            <p:cNvPr id="12" name="object 12"/>
            <p:cNvSpPr/>
            <p:nvPr/>
          </p:nvSpPr>
          <p:spPr>
            <a:xfrm>
              <a:off x="7743825" y="0"/>
              <a:ext cx="685800" cy="1095375"/>
            </a:xfrm>
            <a:custGeom>
              <a:avLst/>
              <a:gdLst/>
              <a:ahLst/>
              <a:cxnLst/>
              <a:rect l="l" t="t" r="r" b="b"/>
              <a:pathLst>
                <a:path w="685800" h="1095375">
                  <a:moveTo>
                    <a:pt x="685800" y="0"/>
                  </a:moveTo>
                  <a:lnTo>
                    <a:pt x="0" y="0"/>
                  </a:lnTo>
                  <a:lnTo>
                    <a:pt x="0" y="1095375"/>
                  </a:lnTo>
                  <a:lnTo>
                    <a:pt x="685800" y="1095375"/>
                  </a:lnTo>
                  <a:lnTo>
                    <a:pt x="685800" y="0"/>
                  </a:lnTo>
                  <a:close/>
                </a:path>
              </a:pathLst>
            </a:custGeom>
            <a:solidFill>
              <a:srgbClr val="B31166"/>
            </a:solidFill>
          </p:spPr>
          <p:txBody>
            <a:bodyPr wrap="square" lIns="0" tIns="0" rIns="0" bIns="0" rtlCol="0"/>
            <a:lstStyle/>
            <a:p>
              <a:endParaRPr/>
            </a:p>
          </p:txBody>
        </p:sp>
        <p:pic>
          <p:nvPicPr>
            <p:cNvPr id="13" name="object 13"/>
            <p:cNvPicPr/>
            <p:nvPr/>
          </p:nvPicPr>
          <p:blipFill>
            <a:blip r:embed="rId9" cstate="print"/>
            <a:stretch>
              <a:fillRect/>
            </a:stretch>
          </p:blipFill>
          <p:spPr>
            <a:xfrm>
              <a:off x="5562600" y="533400"/>
              <a:ext cx="3048000" cy="1905000"/>
            </a:xfrm>
            <a:prstGeom prst="rect">
              <a:avLst/>
            </a:prstGeom>
          </p:spPr>
        </p:pic>
      </p:grpSp>
      <p:sp>
        <p:nvSpPr>
          <p:cNvPr id="14" name="object 14"/>
          <p:cNvSpPr txBox="1"/>
          <p:nvPr/>
        </p:nvSpPr>
        <p:spPr>
          <a:xfrm>
            <a:off x="946150" y="3058096"/>
            <a:ext cx="5711825" cy="1670050"/>
          </a:xfrm>
          <a:prstGeom prst="rect">
            <a:avLst/>
          </a:prstGeom>
        </p:spPr>
        <p:txBody>
          <a:bodyPr vert="horz" wrap="square" lIns="0" tIns="29209" rIns="0" bIns="0" rtlCol="0">
            <a:spAutoFit/>
          </a:bodyPr>
          <a:lstStyle/>
          <a:p>
            <a:pPr marL="12700" marR="5080">
              <a:lnSpc>
                <a:spcPts val="6459"/>
              </a:lnSpc>
              <a:spcBef>
                <a:spcPts val="229"/>
              </a:spcBef>
            </a:pPr>
            <a:r>
              <a:rPr sz="5400" b="1" dirty="0">
                <a:solidFill>
                  <a:srgbClr val="FFFFFF"/>
                </a:solidFill>
                <a:latin typeface="Arial"/>
                <a:cs typeface="Arial"/>
              </a:rPr>
              <a:t>LIVER </a:t>
            </a:r>
            <a:r>
              <a:rPr sz="5400" b="1" spc="-10" dirty="0">
                <a:solidFill>
                  <a:srgbClr val="FFFFFF"/>
                </a:solidFill>
                <a:latin typeface="Arial"/>
                <a:cs typeface="Arial"/>
              </a:rPr>
              <a:t>DISEASES </a:t>
            </a:r>
            <a:r>
              <a:rPr sz="5400" b="1" dirty="0">
                <a:solidFill>
                  <a:srgbClr val="FFFFFF"/>
                </a:solidFill>
                <a:latin typeface="Arial"/>
                <a:cs typeface="Arial"/>
              </a:rPr>
              <a:t>IN </a:t>
            </a:r>
            <a:r>
              <a:rPr sz="5400" b="1" spc="-10" dirty="0">
                <a:solidFill>
                  <a:srgbClr val="FFFFFF"/>
                </a:solidFill>
                <a:latin typeface="Arial"/>
                <a:cs typeface="Arial"/>
              </a:rPr>
              <a:t>PREGNANCY</a:t>
            </a:r>
            <a:endParaRPr sz="5400">
              <a:latin typeface="Arial"/>
              <a:cs typeface="Arial"/>
            </a:endParaRPr>
          </a:p>
        </p:txBody>
      </p:sp>
      <p:sp>
        <p:nvSpPr>
          <p:cNvPr id="15" name="object 15"/>
          <p:cNvSpPr txBox="1"/>
          <p:nvPr/>
        </p:nvSpPr>
        <p:spPr>
          <a:xfrm>
            <a:off x="4246626" y="4685855"/>
            <a:ext cx="2465705" cy="1513205"/>
          </a:xfrm>
          <a:prstGeom prst="rect">
            <a:avLst/>
          </a:prstGeom>
        </p:spPr>
        <p:txBody>
          <a:bodyPr vert="horz" wrap="square" lIns="0" tIns="147320" rIns="0" bIns="0" rtlCol="0">
            <a:spAutoFit/>
          </a:bodyPr>
          <a:lstStyle/>
          <a:p>
            <a:pPr marL="500380">
              <a:lnSpc>
                <a:spcPct val="100000"/>
              </a:lnSpc>
              <a:spcBef>
                <a:spcPts val="1160"/>
              </a:spcBef>
            </a:pPr>
            <a:r>
              <a:rPr sz="1550" b="1" dirty="0">
                <a:solidFill>
                  <a:srgbClr val="EE52A4"/>
                </a:solidFill>
                <a:latin typeface="Arial"/>
                <a:cs typeface="Arial"/>
              </a:rPr>
              <a:t>DR.</a:t>
            </a:r>
            <a:r>
              <a:rPr sz="1550" b="1" spc="100" dirty="0">
                <a:solidFill>
                  <a:srgbClr val="EE52A4"/>
                </a:solidFill>
                <a:latin typeface="Arial"/>
                <a:cs typeface="Arial"/>
              </a:rPr>
              <a:t> </a:t>
            </a:r>
            <a:r>
              <a:rPr sz="1550" b="1" dirty="0">
                <a:solidFill>
                  <a:srgbClr val="EE52A4"/>
                </a:solidFill>
                <a:latin typeface="Arial"/>
                <a:cs typeface="Arial"/>
              </a:rPr>
              <a:t>KHANSA</a:t>
            </a:r>
            <a:r>
              <a:rPr sz="1550" b="1" spc="75" dirty="0">
                <a:solidFill>
                  <a:srgbClr val="EE52A4"/>
                </a:solidFill>
                <a:latin typeface="Arial"/>
                <a:cs typeface="Arial"/>
              </a:rPr>
              <a:t> </a:t>
            </a:r>
            <a:r>
              <a:rPr sz="1550" b="1" spc="-20" dirty="0">
                <a:solidFill>
                  <a:srgbClr val="EE52A4"/>
                </a:solidFill>
                <a:latin typeface="Arial"/>
                <a:cs typeface="Arial"/>
              </a:rPr>
              <a:t>IQBAL</a:t>
            </a:r>
            <a:endParaRPr sz="1550">
              <a:latin typeface="Arial"/>
              <a:cs typeface="Arial"/>
            </a:endParaRPr>
          </a:p>
          <a:p>
            <a:pPr marR="5080" algn="r">
              <a:lnSpc>
                <a:spcPct val="100000"/>
              </a:lnSpc>
              <a:spcBef>
                <a:spcPts val="1065"/>
              </a:spcBef>
            </a:pPr>
            <a:r>
              <a:rPr sz="1550" dirty="0">
                <a:solidFill>
                  <a:srgbClr val="EE52A4"/>
                </a:solidFill>
                <a:latin typeface="Arial MT"/>
                <a:cs typeface="Arial MT"/>
              </a:rPr>
              <a:t>ASSISTANT</a:t>
            </a:r>
            <a:r>
              <a:rPr sz="1550" spc="20" dirty="0">
                <a:solidFill>
                  <a:srgbClr val="EE52A4"/>
                </a:solidFill>
                <a:latin typeface="Arial MT"/>
                <a:cs typeface="Arial MT"/>
              </a:rPr>
              <a:t> </a:t>
            </a:r>
            <a:r>
              <a:rPr sz="1550" spc="-10" dirty="0">
                <a:solidFill>
                  <a:srgbClr val="EE52A4"/>
                </a:solidFill>
                <a:latin typeface="Arial MT"/>
                <a:cs typeface="Arial MT"/>
              </a:rPr>
              <a:t>PROFESSOR</a:t>
            </a:r>
            <a:endParaRPr sz="1550">
              <a:latin typeface="Arial MT"/>
              <a:cs typeface="Arial MT"/>
            </a:endParaRPr>
          </a:p>
          <a:p>
            <a:pPr marR="10795" algn="r">
              <a:lnSpc>
                <a:spcPct val="100000"/>
              </a:lnSpc>
              <a:spcBef>
                <a:spcPts val="1070"/>
              </a:spcBef>
            </a:pPr>
            <a:r>
              <a:rPr sz="1550" dirty="0">
                <a:solidFill>
                  <a:srgbClr val="EE52A4"/>
                </a:solidFill>
                <a:latin typeface="Arial MT"/>
                <a:cs typeface="Arial MT"/>
              </a:rPr>
              <a:t>GU-II</a:t>
            </a:r>
            <a:r>
              <a:rPr sz="1550" spc="125" dirty="0">
                <a:solidFill>
                  <a:srgbClr val="EE52A4"/>
                </a:solidFill>
                <a:latin typeface="Arial MT"/>
                <a:cs typeface="Arial MT"/>
              </a:rPr>
              <a:t> </a:t>
            </a:r>
            <a:r>
              <a:rPr sz="1550" spc="-25" dirty="0">
                <a:solidFill>
                  <a:srgbClr val="EE52A4"/>
                </a:solidFill>
                <a:latin typeface="Arial MT"/>
                <a:cs typeface="Arial MT"/>
              </a:rPr>
              <a:t>HFH</a:t>
            </a:r>
            <a:endParaRPr sz="1550">
              <a:latin typeface="Arial MT"/>
              <a:cs typeface="Arial MT"/>
            </a:endParaRPr>
          </a:p>
          <a:p>
            <a:pPr marR="8255" algn="r">
              <a:lnSpc>
                <a:spcPct val="100000"/>
              </a:lnSpc>
              <a:spcBef>
                <a:spcPts val="1070"/>
              </a:spcBef>
            </a:pPr>
            <a:r>
              <a:rPr sz="1550" spc="-25" dirty="0">
                <a:solidFill>
                  <a:srgbClr val="EE52A4"/>
                </a:solidFill>
                <a:latin typeface="Arial MT"/>
                <a:cs typeface="Arial MT"/>
              </a:rPr>
              <a:t>RWP</a:t>
            </a:r>
            <a:endParaRPr sz="1550">
              <a:latin typeface="Arial MT"/>
              <a:cs typeface="Arial M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67702" y="644905"/>
            <a:ext cx="4331335" cy="1061085"/>
          </a:xfrm>
          <a:prstGeom prst="rect">
            <a:avLst/>
          </a:prstGeom>
        </p:spPr>
        <p:txBody>
          <a:bodyPr vert="horz" wrap="square" lIns="0" tIns="70485" rIns="0" bIns="0" rtlCol="0">
            <a:spAutoFit/>
          </a:bodyPr>
          <a:lstStyle/>
          <a:p>
            <a:pPr marL="12700" marR="5080">
              <a:lnSpc>
                <a:spcPts val="3900"/>
              </a:lnSpc>
              <a:spcBef>
                <a:spcPts val="555"/>
              </a:spcBef>
            </a:pPr>
            <a:r>
              <a:rPr sz="3200" dirty="0"/>
              <a:t>Conditions</a:t>
            </a:r>
            <a:r>
              <a:rPr sz="3200" spc="-85" dirty="0"/>
              <a:t> </a:t>
            </a:r>
            <a:r>
              <a:rPr sz="3200" dirty="0"/>
              <a:t>Spec</a:t>
            </a:r>
            <a:r>
              <a:rPr sz="3600" dirty="0"/>
              <a:t>i</a:t>
            </a:r>
            <a:r>
              <a:rPr sz="3200" dirty="0"/>
              <a:t>fic</a:t>
            </a:r>
            <a:r>
              <a:rPr sz="3200" spc="-10" dirty="0"/>
              <a:t> </a:t>
            </a:r>
            <a:r>
              <a:rPr sz="3200" spc="-25" dirty="0"/>
              <a:t>to </a:t>
            </a:r>
            <a:r>
              <a:rPr sz="3200" spc="-10" dirty="0"/>
              <a:t>pregnancy</a:t>
            </a:r>
            <a:endParaRPr sz="3200"/>
          </a:p>
        </p:txBody>
      </p:sp>
      <p:sp>
        <p:nvSpPr>
          <p:cNvPr id="3" name="object 3"/>
          <p:cNvSpPr txBox="1"/>
          <p:nvPr/>
        </p:nvSpPr>
        <p:spPr>
          <a:xfrm>
            <a:off x="193357" y="2198306"/>
            <a:ext cx="5059680" cy="2423795"/>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404040"/>
                </a:solidFill>
                <a:latin typeface="Arial MT"/>
                <a:cs typeface="Arial MT"/>
              </a:rPr>
              <a:t>Hyperemesis</a:t>
            </a:r>
            <a:r>
              <a:rPr sz="2400" spc="-135" dirty="0">
                <a:solidFill>
                  <a:srgbClr val="404040"/>
                </a:solidFill>
                <a:latin typeface="Arial MT"/>
                <a:cs typeface="Arial MT"/>
              </a:rPr>
              <a:t> </a:t>
            </a:r>
            <a:r>
              <a:rPr sz="2400" spc="-10" dirty="0">
                <a:solidFill>
                  <a:srgbClr val="404040"/>
                </a:solidFill>
                <a:latin typeface="Arial MT"/>
                <a:cs typeface="Arial MT"/>
              </a:rPr>
              <a:t>gravidarum</a:t>
            </a:r>
            <a:endParaRPr sz="2400">
              <a:latin typeface="Arial MT"/>
              <a:cs typeface="Arial MT"/>
            </a:endParaRPr>
          </a:p>
          <a:p>
            <a:pPr marL="12700" marR="5080">
              <a:lnSpc>
                <a:spcPct val="185100"/>
              </a:lnSpc>
              <a:spcBef>
                <a:spcPts val="5"/>
              </a:spcBef>
            </a:pPr>
            <a:r>
              <a:rPr sz="2400" dirty="0">
                <a:solidFill>
                  <a:srgbClr val="404040"/>
                </a:solidFill>
                <a:latin typeface="Arial MT"/>
                <a:cs typeface="Arial MT"/>
              </a:rPr>
              <a:t>Intrahepatic</a:t>
            </a:r>
            <a:r>
              <a:rPr sz="2400" spc="-85" dirty="0">
                <a:solidFill>
                  <a:srgbClr val="404040"/>
                </a:solidFill>
                <a:latin typeface="Arial MT"/>
                <a:cs typeface="Arial MT"/>
              </a:rPr>
              <a:t> </a:t>
            </a:r>
            <a:r>
              <a:rPr sz="2400" dirty="0">
                <a:solidFill>
                  <a:srgbClr val="404040"/>
                </a:solidFill>
                <a:latin typeface="Arial MT"/>
                <a:cs typeface="Arial MT"/>
              </a:rPr>
              <a:t>cholestasis</a:t>
            </a:r>
            <a:r>
              <a:rPr sz="2400" spc="-80" dirty="0">
                <a:solidFill>
                  <a:srgbClr val="404040"/>
                </a:solidFill>
                <a:latin typeface="Arial MT"/>
                <a:cs typeface="Arial MT"/>
              </a:rPr>
              <a:t> </a:t>
            </a:r>
            <a:r>
              <a:rPr sz="2400" dirty="0">
                <a:solidFill>
                  <a:srgbClr val="404040"/>
                </a:solidFill>
                <a:latin typeface="Arial MT"/>
                <a:cs typeface="Arial MT"/>
              </a:rPr>
              <a:t>of</a:t>
            </a:r>
            <a:r>
              <a:rPr sz="2400" spc="-70" dirty="0">
                <a:solidFill>
                  <a:srgbClr val="404040"/>
                </a:solidFill>
                <a:latin typeface="Arial MT"/>
                <a:cs typeface="Arial MT"/>
              </a:rPr>
              <a:t> </a:t>
            </a:r>
            <a:r>
              <a:rPr sz="2400" spc="-10" dirty="0">
                <a:solidFill>
                  <a:srgbClr val="404040"/>
                </a:solidFill>
                <a:latin typeface="Arial MT"/>
                <a:cs typeface="Arial MT"/>
              </a:rPr>
              <a:t>pregnancy </a:t>
            </a:r>
            <a:r>
              <a:rPr sz="2400" dirty="0">
                <a:solidFill>
                  <a:srgbClr val="404040"/>
                </a:solidFill>
                <a:latin typeface="Arial MT"/>
                <a:cs typeface="Arial MT"/>
              </a:rPr>
              <a:t>Acute</a:t>
            </a:r>
            <a:r>
              <a:rPr sz="2400" spc="-45" dirty="0">
                <a:solidFill>
                  <a:srgbClr val="404040"/>
                </a:solidFill>
                <a:latin typeface="Arial MT"/>
                <a:cs typeface="Arial MT"/>
              </a:rPr>
              <a:t> </a:t>
            </a:r>
            <a:r>
              <a:rPr sz="2400" dirty="0">
                <a:solidFill>
                  <a:srgbClr val="404040"/>
                </a:solidFill>
                <a:latin typeface="Arial MT"/>
                <a:cs typeface="Arial MT"/>
              </a:rPr>
              <a:t>fatty</a:t>
            </a:r>
            <a:r>
              <a:rPr sz="2400" spc="-60" dirty="0">
                <a:solidFill>
                  <a:srgbClr val="404040"/>
                </a:solidFill>
                <a:latin typeface="Arial MT"/>
                <a:cs typeface="Arial MT"/>
              </a:rPr>
              <a:t> </a:t>
            </a:r>
            <a:r>
              <a:rPr sz="2400" dirty="0">
                <a:solidFill>
                  <a:srgbClr val="404040"/>
                </a:solidFill>
                <a:latin typeface="Arial MT"/>
                <a:cs typeface="Arial MT"/>
              </a:rPr>
              <a:t>liver</a:t>
            </a:r>
            <a:r>
              <a:rPr sz="2400" spc="-40" dirty="0">
                <a:solidFill>
                  <a:srgbClr val="404040"/>
                </a:solidFill>
                <a:latin typeface="Arial MT"/>
                <a:cs typeface="Arial MT"/>
              </a:rPr>
              <a:t> </a:t>
            </a:r>
            <a:r>
              <a:rPr sz="2400" dirty="0">
                <a:solidFill>
                  <a:srgbClr val="404040"/>
                </a:solidFill>
                <a:latin typeface="Arial MT"/>
                <a:cs typeface="Arial MT"/>
              </a:rPr>
              <a:t>of</a:t>
            </a:r>
            <a:r>
              <a:rPr sz="2400" spc="-50" dirty="0">
                <a:solidFill>
                  <a:srgbClr val="404040"/>
                </a:solidFill>
                <a:latin typeface="Arial MT"/>
                <a:cs typeface="Arial MT"/>
              </a:rPr>
              <a:t> </a:t>
            </a:r>
            <a:r>
              <a:rPr sz="2400" spc="-10" dirty="0">
                <a:solidFill>
                  <a:srgbClr val="404040"/>
                </a:solidFill>
                <a:latin typeface="Arial MT"/>
                <a:cs typeface="Arial MT"/>
              </a:rPr>
              <a:t>pregnancy</a:t>
            </a:r>
            <a:endParaRPr sz="2400">
              <a:latin typeface="Arial MT"/>
              <a:cs typeface="Arial MT"/>
            </a:endParaRPr>
          </a:p>
          <a:p>
            <a:pPr marL="12700">
              <a:lnSpc>
                <a:spcPct val="100000"/>
              </a:lnSpc>
              <a:spcBef>
                <a:spcPts val="2450"/>
              </a:spcBef>
            </a:pPr>
            <a:r>
              <a:rPr sz="2400" spc="-10" dirty="0">
                <a:solidFill>
                  <a:srgbClr val="404040"/>
                </a:solidFill>
                <a:latin typeface="Arial MT"/>
                <a:cs typeface="Arial MT"/>
              </a:rPr>
              <a:t>HELLP</a:t>
            </a:r>
            <a:endParaRPr sz="2400">
              <a:latin typeface="Arial MT"/>
              <a:cs typeface="Arial MT"/>
            </a:endParaRPr>
          </a:p>
        </p:txBody>
      </p:sp>
      <p:pic>
        <p:nvPicPr>
          <p:cNvPr id="4" name="object 4"/>
          <p:cNvPicPr/>
          <p:nvPr/>
        </p:nvPicPr>
        <p:blipFill>
          <a:blip r:embed="rId2" cstate="print"/>
          <a:stretch>
            <a:fillRect/>
          </a:stretch>
        </p:blipFill>
        <p:spPr>
          <a:xfrm>
            <a:off x="7239000" y="0"/>
            <a:ext cx="1905000" cy="119062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47955" rIns="0" bIns="0" rtlCol="0">
            <a:spAutoFit/>
          </a:bodyPr>
          <a:lstStyle/>
          <a:p>
            <a:pPr marL="241300" marR="5080">
              <a:lnSpc>
                <a:spcPct val="101699"/>
              </a:lnSpc>
              <a:spcBef>
                <a:spcPts val="65"/>
              </a:spcBef>
            </a:pPr>
            <a:r>
              <a:rPr sz="3200" dirty="0"/>
              <a:t>Condition</a:t>
            </a:r>
            <a:r>
              <a:rPr sz="3200" spc="-85" dirty="0"/>
              <a:t> </a:t>
            </a:r>
            <a:r>
              <a:rPr sz="3200" dirty="0"/>
              <a:t>Coincident</a:t>
            </a:r>
            <a:r>
              <a:rPr sz="3200" spc="-90" dirty="0"/>
              <a:t> </a:t>
            </a:r>
            <a:r>
              <a:rPr sz="3200" spc="-20" dirty="0"/>
              <a:t>with </a:t>
            </a:r>
            <a:r>
              <a:rPr sz="3200" spc="-10" dirty="0"/>
              <a:t>pregnancy</a:t>
            </a:r>
            <a:endParaRPr sz="3200"/>
          </a:p>
        </p:txBody>
      </p:sp>
      <p:sp>
        <p:nvSpPr>
          <p:cNvPr id="3" name="object 3"/>
          <p:cNvSpPr txBox="1"/>
          <p:nvPr/>
        </p:nvSpPr>
        <p:spPr>
          <a:xfrm>
            <a:off x="585152" y="2361247"/>
            <a:ext cx="6121400" cy="3835400"/>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404040"/>
                </a:solidFill>
                <a:latin typeface="Arial MT"/>
                <a:cs typeface="Arial MT"/>
              </a:rPr>
              <a:t>Viral</a:t>
            </a:r>
            <a:r>
              <a:rPr sz="2400" spc="-114" dirty="0">
                <a:solidFill>
                  <a:srgbClr val="404040"/>
                </a:solidFill>
                <a:latin typeface="Arial MT"/>
                <a:cs typeface="Arial MT"/>
              </a:rPr>
              <a:t> </a:t>
            </a:r>
            <a:r>
              <a:rPr sz="2400" spc="-10" dirty="0">
                <a:solidFill>
                  <a:srgbClr val="404040"/>
                </a:solidFill>
                <a:latin typeface="Arial MT"/>
                <a:cs typeface="Arial MT"/>
              </a:rPr>
              <a:t>hepatitis.</a:t>
            </a:r>
            <a:endParaRPr sz="2400">
              <a:latin typeface="Arial MT"/>
              <a:cs typeface="Arial MT"/>
            </a:endParaRPr>
          </a:p>
          <a:p>
            <a:pPr marL="12700">
              <a:lnSpc>
                <a:spcPct val="100000"/>
              </a:lnSpc>
              <a:spcBef>
                <a:spcPts val="2755"/>
              </a:spcBef>
            </a:pPr>
            <a:r>
              <a:rPr sz="2400" dirty="0">
                <a:solidFill>
                  <a:srgbClr val="404040"/>
                </a:solidFill>
                <a:latin typeface="Arial MT"/>
                <a:cs typeface="Arial MT"/>
              </a:rPr>
              <a:t>Biliary</a:t>
            </a:r>
            <a:r>
              <a:rPr sz="2400" spc="-65" dirty="0">
                <a:solidFill>
                  <a:srgbClr val="404040"/>
                </a:solidFill>
                <a:latin typeface="Arial MT"/>
                <a:cs typeface="Arial MT"/>
              </a:rPr>
              <a:t> </a:t>
            </a:r>
            <a:r>
              <a:rPr sz="2400" dirty="0">
                <a:solidFill>
                  <a:srgbClr val="404040"/>
                </a:solidFill>
                <a:latin typeface="Arial MT"/>
                <a:cs typeface="Arial MT"/>
              </a:rPr>
              <a:t>disease</a:t>
            </a:r>
            <a:r>
              <a:rPr sz="2400" spc="-65" dirty="0">
                <a:solidFill>
                  <a:srgbClr val="404040"/>
                </a:solidFill>
                <a:latin typeface="Arial MT"/>
                <a:cs typeface="Arial MT"/>
              </a:rPr>
              <a:t> </a:t>
            </a:r>
            <a:r>
              <a:rPr sz="2400" dirty="0">
                <a:solidFill>
                  <a:srgbClr val="404040"/>
                </a:solidFill>
                <a:latin typeface="Arial MT"/>
                <a:cs typeface="Arial MT"/>
              </a:rPr>
              <a:t>(e.g</a:t>
            </a:r>
            <a:r>
              <a:rPr sz="2400" spc="-85" dirty="0">
                <a:solidFill>
                  <a:srgbClr val="404040"/>
                </a:solidFill>
                <a:latin typeface="Arial MT"/>
                <a:cs typeface="Arial MT"/>
              </a:rPr>
              <a:t> </a:t>
            </a:r>
            <a:r>
              <a:rPr sz="2400" dirty="0">
                <a:solidFill>
                  <a:srgbClr val="404040"/>
                </a:solidFill>
                <a:latin typeface="Arial MT"/>
                <a:cs typeface="Arial MT"/>
              </a:rPr>
              <a:t>cholelithiasis</a:t>
            </a:r>
            <a:r>
              <a:rPr sz="2400" spc="-65" dirty="0">
                <a:solidFill>
                  <a:srgbClr val="404040"/>
                </a:solidFill>
                <a:latin typeface="Arial MT"/>
                <a:cs typeface="Arial MT"/>
              </a:rPr>
              <a:t> </a:t>
            </a:r>
            <a:r>
              <a:rPr sz="2400" dirty="0">
                <a:solidFill>
                  <a:srgbClr val="404040"/>
                </a:solidFill>
                <a:latin typeface="Arial MT"/>
                <a:cs typeface="Arial MT"/>
              </a:rPr>
              <a:t>and</a:t>
            </a:r>
            <a:r>
              <a:rPr sz="2400" spc="-50" dirty="0">
                <a:solidFill>
                  <a:srgbClr val="404040"/>
                </a:solidFill>
                <a:latin typeface="Arial MT"/>
                <a:cs typeface="Arial MT"/>
              </a:rPr>
              <a:t> </a:t>
            </a:r>
            <a:r>
              <a:rPr sz="2400" spc="-10" dirty="0">
                <a:solidFill>
                  <a:srgbClr val="404040"/>
                </a:solidFill>
                <a:latin typeface="Arial MT"/>
                <a:cs typeface="Arial MT"/>
              </a:rPr>
              <a:t>primary</a:t>
            </a:r>
            <a:endParaRPr sz="2400">
              <a:latin typeface="Arial MT"/>
              <a:cs typeface="Arial MT"/>
            </a:endParaRPr>
          </a:p>
          <a:p>
            <a:pPr marL="12700">
              <a:lnSpc>
                <a:spcPct val="100000"/>
              </a:lnSpc>
              <a:spcBef>
                <a:spcPts val="1700"/>
              </a:spcBef>
            </a:pPr>
            <a:r>
              <a:rPr sz="2400" dirty="0">
                <a:solidFill>
                  <a:srgbClr val="404040"/>
                </a:solidFill>
                <a:latin typeface="Arial MT"/>
                <a:cs typeface="Arial MT"/>
              </a:rPr>
              <a:t>sclerosing</a:t>
            </a:r>
            <a:r>
              <a:rPr sz="2400" spc="-95" dirty="0">
                <a:solidFill>
                  <a:srgbClr val="404040"/>
                </a:solidFill>
                <a:latin typeface="Arial MT"/>
                <a:cs typeface="Arial MT"/>
              </a:rPr>
              <a:t> </a:t>
            </a:r>
            <a:r>
              <a:rPr sz="2400" spc="-10" dirty="0">
                <a:solidFill>
                  <a:srgbClr val="404040"/>
                </a:solidFill>
                <a:latin typeface="Arial MT"/>
                <a:cs typeface="Arial MT"/>
              </a:rPr>
              <a:t>cholangitis)</a:t>
            </a:r>
            <a:endParaRPr sz="2400">
              <a:latin typeface="Arial MT"/>
              <a:cs typeface="Arial MT"/>
            </a:endParaRPr>
          </a:p>
          <a:p>
            <a:pPr marL="12700">
              <a:lnSpc>
                <a:spcPct val="100000"/>
              </a:lnSpc>
              <a:spcBef>
                <a:spcPts val="2750"/>
              </a:spcBef>
            </a:pPr>
            <a:r>
              <a:rPr sz="2400" spc="-20" dirty="0">
                <a:solidFill>
                  <a:srgbClr val="404040"/>
                </a:solidFill>
                <a:latin typeface="Arial MT"/>
                <a:cs typeface="Arial MT"/>
              </a:rPr>
              <a:t>Vascular</a:t>
            </a:r>
            <a:r>
              <a:rPr sz="2400" spc="-75" dirty="0">
                <a:solidFill>
                  <a:srgbClr val="404040"/>
                </a:solidFill>
                <a:latin typeface="Arial MT"/>
                <a:cs typeface="Arial MT"/>
              </a:rPr>
              <a:t> </a:t>
            </a:r>
            <a:r>
              <a:rPr sz="2400" dirty="0">
                <a:solidFill>
                  <a:srgbClr val="404040"/>
                </a:solidFill>
                <a:latin typeface="Arial MT"/>
                <a:cs typeface="Arial MT"/>
              </a:rPr>
              <a:t>alterations</a:t>
            </a:r>
            <a:r>
              <a:rPr sz="2400" spc="-30" dirty="0">
                <a:solidFill>
                  <a:srgbClr val="404040"/>
                </a:solidFill>
                <a:latin typeface="Arial MT"/>
                <a:cs typeface="Arial MT"/>
              </a:rPr>
              <a:t> </a:t>
            </a:r>
            <a:r>
              <a:rPr sz="2400" dirty="0">
                <a:solidFill>
                  <a:srgbClr val="404040"/>
                </a:solidFill>
                <a:latin typeface="Arial MT"/>
                <a:cs typeface="Arial MT"/>
              </a:rPr>
              <a:t>(Budd–Chiari</a:t>
            </a:r>
            <a:r>
              <a:rPr sz="2400" spc="-25" dirty="0">
                <a:solidFill>
                  <a:srgbClr val="404040"/>
                </a:solidFill>
                <a:latin typeface="Arial MT"/>
                <a:cs typeface="Arial MT"/>
              </a:rPr>
              <a:t> </a:t>
            </a:r>
            <a:r>
              <a:rPr sz="2400" spc="-10" dirty="0">
                <a:solidFill>
                  <a:srgbClr val="404040"/>
                </a:solidFill>
                <a:latin typeface="Arial MT"/>
                <a:cs typeface="Arial MT"/>
              </a:rPr>
              <a:t>syndrome)</a:t>
            </a:r>
            <a:endParaRPr sz="2400">
              <a:latin typeface="Arial MT"/>
              <a:cs typeface="Arial MT"/>
            </a:endParaRPr>
          </a:p>
          <a:p>
            <a:pPr marL="12700" marR="2317115">
              <a:lnSpc>
                <a:spcPct val="195600"/>
              </a:lnSpc>
              <a:spcBef>
                <a:spcPts val="5"/>
              </a:spcBef>
            </a:pPr>
            <a:r>
              <a:rPr sz="2400" spc="-10" dirty="0">
                <a:solidFill>
                  <a:srgbClr val="404040"/>
                </a:solidFill>
                <a:latin typeface="Arial MT"/>
                <a:cs typeface="Arial MT"/>
              </a:rPr>
              <a:t>Drug-</a:t>
            </a:r>
            <a:r>
              <a:rPr sz="2400" dirty="0">
                <a:solidFill>
                  <a:srgbClr val="404040"/>
                </a:solidFill>
                <a:latin typeface="Arial MT"/>
                <a:cs typeface="Arial MT"/>
              </a:rPr>
              <a:t>induced</a:t>
            </a:r>
            <a:r>
              <a:rPr sz="2400" spc="-110" dirty="0">
                <a:solidFill>
                  <a:srgbClr val="404040"/>
                </a:solidFill>
                <a:latin typeface="Arial MT"/>
                <a:cs typeface="Arial MT"/>
              </a:rPr>
              <a:t> </a:t>
            </a:r>
            <a:r>
              <a:rPr sz="2400" spc="-10" dirty="0">
                <a:solidFill>
                  <a:srgbClr val="404040"/>
                </a:solidFill>
                <a:latin typeface="Arial MT"/>
                <a:cs typeface="Arial MT"/>
              </a:rPr>
              <a:t>hepatotoxicity </a:t>
            </a:r>
            <a:r>
              <a:rPr sz="2400" dirty="0">
                <a:solidFill>
                  <a:srgbClr val="404040"/>
                </a:solidFill>
                <a:latin typeface="Arial MT"/>
                <a:cs typeface="Arial MT"/>
              </a:rPr>
              <a:t>Liver</a:t>
            </a:r>
            <a:r>
              <a:rPr sz="2400" spc="-90" dirty="0">
                <a:solidFill>
                  <a:srgbClr val="404040"/>
                </a:solidFill>
                <a:latin typeface="Arial MT"/>
                <a:cs typeface="Arial MT"/>
              </a:rPr>
              <a:t> </a:t>
            </a:r>
            <a:r>
              <a:rPr sz="2400" spc="-10" dirty="0">
                <a:solidFill>
                  <a:srgbClr val="404040"/>
                </a:solidFill>
                <a:latin typeface="Arial MT"/>
                <a:cs typeface="Arial MT"/>
              </a:rPr>
              <a:t>transplantation</a:t>
            </a:r>
            <a:endParaRPr sz="2400">
              <a:latin typeface="Arial MT"/>
              <a:cs typeface="Arial M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302514" rIns="0" bIns="0" rtlCol="0">
            <a:spAutoFit/>
          </a:bodyPr>
          <a:lstStyle/>
          <a:p>
            <a:pPr marL="184150" marR="5080">
              <a:lnSpc>
                <a:spcPts val="3910"/>
              </a:lnSpc>
              <a:spcBef>
                <a:spcPts val="535"/>
              </a:spcBef>
            </a:pPr>
            <a:r>
              <a:rPr sz="3600" b="0" dirty="0">
                <a:latin typeface="Arial MT"/>
                <a:cs typeface="Arial MT"/>
              </a:rPr>
              <a:t>Pregnancy</a:t>
            </a:r>
            <a:r>
              <a:rPr sz="3600" b="0" spc="-125" dirty="0">
                <a:latin typeface="Arial MT"/>
                <a:cs typeface="Arial MT"/>
              </a:rPr>
              <a:t> </a:t>
            </a:r>
            <a:r>
              <a:rPr sz="3200" b="0" dirty="0">
                <a:latin typeface="Arial MT"/>
                <a:cs typeface="Arial MT"/>
              </a:rPr>
              <a:t>in</a:t>
            </a:r>
            <a:r>
              <a:rPr sz="3200" b="0" spc="-100" dirty="0">
                <a:latin typeface="Arial MT"/>
                <a:cs typeface="Arial MT"/>
              </a:rPr>
              <a:t> </a:t>
            </a:r>
            <a:r>
              <a:rPr sz="3200" b="0" dirty="0">
                <a:latin typeface="Arial MT"/>
                <a:cs typeface="Arial MT"/>
              </a:rPr>
              <a:t>preexisting</a:t>
            </a:r>
            <a:r>
              <a:rPr sz="3200" b="0" spc="-30" dirty="0">
                <a:latin typeface="Arial MT"/>
                <a:cs typeface="Arial MT"/>
              </a:rPr>
              <a:t> </a:t>
            </a:r>
            <a:r>
              <a:rPr sz="3200" b="0" dirty="0">
                <a:latin typeface="Arial MT"/>
                <a:cs typeface="Arial MT"/>
              </a:rPr>
              <a:t>chronic</a:t>
            </a:r>
            <a:r>
              <a:rPr sz="3200" b="0" spc="-70" dirty="0">
                <a:latin typeface="Arial MT"/>
                <a:cs typeface="Arial MT"/>
              </a:rPr>
              <a:t> </a:t>
            </a:r>
            <a:r>
              <a:rPr sz="3200" b="0" spc="-10" dirty="0">
                <a:latin typeface="Arial MT"/>
                <a:cs typeface="Arial MT"/>
              </a:rPr>
              <a:t>liver diseases</a:t>
            </a:r>
            <a:endParaRPr sz="3200">
              <a:latin typeface="Arial MT"/>
              <a:cs typeface="Arial MT"/>
            </a:endParaRPr>
          </a:p>
        </p:txBody>
      </p:sp>
      <p:sp>
        <p:nvSpPr>
          <p:cNvPr id="3" name="object 3"/>
          <p:cNvSpPr txBox="1"/>
          <p:nvPr/>
        </p:nvSpPr>
        <p:spPr>
          <a:xfrm>
            <a:off x="231457" y="2808922"/>
            <a:ext cx="4496435" cy="3100705"/>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404040"/>
                </a:solidFill>
                <a:latin typeface="Arial MT"/>
                <a:cs typeface="Arial MT"/>
              </a:rPr>
              <a:t>Cirrhosis</a:t>
            </a:r>
            <a:r>
              <a:rPr sz="2400" spc="-110" dirty="0">
                <a:solidFill>
                  <a:srgbClr val="404040"/>
                </a:solidFill>
                <a:latin typeface="Arial MT"/>
                <a:cs typeface="Arial MT"/>
              </a:rPr>
              <a:t> </a:t>
            </a:r>
            <a:r>
              <a:rPr sz="2400" dirty="0">
                <a:solidFill>
                  <a:srgbClr val="404040"/>
                </a:solidFill>
                <a:latin typeface="Arial MT"/>
                <a:cs typeface="Arial MT"/>
              </a:rPr>
              <a:t>and</a:t>
            </a:r>
            <a:r>
              <a:rPr sz="2400" spc="-30" dirty="0">
                <a:solidFill>
                  <a:srgbClr val="404040"/>
                </a:solidFill>
                <a:latin typeface="Arial MT"/>
                <a:cs typeface="Arial MT"/>
              </a:rPr>
              <a:t> </a:t>
            </a:r>
            <a:r>
              <a:rPr sz="2400" dirty="0">
                <a:solidFill>
                  <a:srgbClr val="404040"/>
                </a:solidFill>
                <a:latin typeface="Arial MT"/>
                <a:cs typeface="Arial MT"/>
              </a:rPr>
              <a:t>portal</a:t>
            </a:r>
            <a:r>
              <a:rPr sz="2400" spc="-50" dirty="0">
                <a:solidFill>
                  <a:srgbClr val="404040"/>
                </a:solidFill>
                <a:latin typeface="Arial MT"/>
                <a:cs typeface="Arial MT"/>
              </a:rPr>
              <a:t> </a:t>
            </a:r>
            <a:r>
              <a:rPr sz="2400" spc="-10" dirty="0">
                <a:solidFill>
                  <a:srgbClr val="404040"/>
                </a:solidFill>
                <a:latin typeface="Arial MT"/>
                <a:cs typeface="Arial MT"/>
              </a:rPr>
              <a:t>hypertension</a:t>
            </a:r>
            <a:endParaRPr sz="2400">
              <a:latin typeface="Arial MT"/>
              <a:cs typeface="Arial MT"/>
            </a:endParaRPr>
          </a:p>
          <a:p>
            <a:pPr marL="12700">
              <a:lnSpc>
                <a:spcPct val="100000"/>
              </a:lnSpc>
              <a:spcBef>
                <a:spcPts val="2455"/>
              </a:spcBef>
            </a:pPr>
            <a:r>
              <a:rPr sz="2400" dirty="0">
                <a:solidFill>
                  <a:srgbClr val="404040"/>
                </a:solidFill>
                <a:latin typeface="Arial MT"/>
                <a:cs typeface="Arial MT"/>
              </a:rPr>
              <a:t>Hepatitis</a:t>
            </a:r>
            <a:r>
              <a:rPr sz="2400" spc="-45" dirty="0">
                <a:solidFill>
                  <a:srgbClr val="404040"/>
                </a:solidFill>
                <a:latin typeface="Arial MT"/>
                <a:cs typeface="Arial MT"/>
              </a:rPr>
              <a:t> </a:t>
            </a:r>
            <a:r>
              <a:rPr sz="2400" dirty="0">
                <a:solidFill>
                  <a:srgbClr val="404040"/>
                </a:solidFill>
                <a:latin typeface="Arial MT"/>
                <a:cs typeface="Arial MT"/>
              </a:rPr>
              <a:t>B,</a:t>
            </a:r>
            <a:r>
              <a:rPr sz="2400" spc="-35" dirty="0">
                <a:solidFill>
                  <a:srgbClr val="404040"/>
                </a:solidFill>
                <a:latin typeface="Arial MT"/>
                <a:cs typeface="Arial MT"/>
              </a:rPr>
              <a:t> </a:t>
            </a:r>
            <a:r>
              <a:rPr sz="2400" dirty="0">
                <a:solidFill>
                  <a:srgbClr val="404040"/>
                </a:solidFill>
                <a:latin typeface="Arial MT"/>
                <a:cs typeface="Arial MT"/>
              </a:rPr>
              <a:t>C</a:t>
            </a:r>
            <a:r>
              <a:rPr sz="2400" spc="-45" dirty="0">
                <a:solidFill>
                  <a:srgbClr val="404040"/>
                </a:solidFill>
                <a:latin typeface="Arial MT"/>
                <a:cs typeface="Arial MT"/>
              </a:rPr>
              <a:t> </a:t>
            </a:r>
            <a:r>
              <a:rPr sz="2400" dirty="0">
                <a:solidFill>
                  <a:srgbClr val="404040"/>
                </a:solidFill>
                <a:latin typeface="Arial MT"/>
                <a:cs typeface="Arial MT"/>
              </a:rPr>
              <a:t>and</a:t>
            </a:r>
            <a:r>
              <a:rPr sz="2400" spc="-35" dirty="0">
                <a:solidFill>
                  <a:srgbClr val="404040"/>
                </a:solidFill>
                <a:latin typeface="Arial MT"/>
                <a:cs typeface="Arial MT"/>
              </a:rPr>
              <a:t> </a:t>
            </a:r>
            <a:r>
              <a:rPr sz="2400" spc="-50" dirty="0">
                <a:solidFill>
                  <a:srgbClr val="404040"/>
                </a:solidFill>
                <a:latin typeface="Arial MT"/>
                <a:cs typeface="Arial MT"/>
              </a:rPr>
              <a:t>E</a:t>
            </a:r>
            <a:endParaRPr sz="2400">
              <a:latin typeface="Arial MT"/>
              <a:cs typeface="Arial MT"/>
            </a:endParaRPr>
          </a:p>
          <a:p>
            <a:pPr marL="12700" marR="187960">
              <a:lnSpc>
                <a:spcPct val="185100"/>
              </a:lnSpc>
            </a:pPr>
            <a:r>
              <a:rPr sz="2400" spc="-10" dirty="0">
                <a:solidFill>
                  <a:srgbClr val="404040"/>
                </a:solidFill>
                <a:latin typeface="Arial MT"/>
                <a:cs typeface="Arial MT"/>
              </a:rPr>
              <a:t>Non-</a:t>
            </a:r>
            <a:r>
              <a:rPr sz="2400" dirty="0">
                <a:solidFill>
                  <a:srgbClr val="404040"/>
                </a:solidFill>
                <a:latin typeface="Arial MT"/>
                <a:cs typeface="Arial MT"/>
              </a:rPr>
              <a:t>alcoholic</a:t>
            </a:r>
            <a:r>
              <a:rPr sz="2400" spc="-30" dirty="0">
                <a:solidFill>
                  <a:srgbClr val="404040"/>
                </a:solidFill>
                <a:latin typeface="Arial MT"/>
                <a:cs typeface="Arial MT"/>
              </a:rPr>
              <a:t> </a:t>
            </a:r>
            <a:r>
              <a:rPr sz="2400" dirty="0">
                <a:solidFill>
                  <a:srgbClr val="404040"/>
                </a:solidFill>
                <a:latin typeface="Arial MT"/>
                <a:cs typeface="Arial MT"/>
              </a:rPr>
              <a:t>fatty</a:t>
            </a:r>
            <a:r>
              <a:rPr sz="2400" spc="-25" dirty="0">
                <a:solidFill>
                  <a:srgbClr val="404040"/>
                </a:solidFill>
                <a:latin typeface="Arial MT"/>
                <a:cs typeface="Arial MT"/>
              </a:rPr>
              <a:t> </a:t>
            </a:r>
            <a:r>
              <a:rPr sz="2400" dirty="0">
                <a:solidFill>
                  <a:srgbClr val="404040"/>
                </a:solidFill>
                <a:latin typeface="Arial MT"/>
                <a:cs typeface="Arial MT"/>
              </a:rPr>
              <a:t>liver</a:t>
            </a:r>
            <a:r>
              <a:rPr sz="2400" spc="-5" dirty="0">
                <a:solidFill>
                  <a:srgbClr val="404040"/>
                </a:solidFill>
                <a:latin typeface="Arial MT"/>
                <a:cs typeface="Arial MT"/>
              </a:rPr>
              <a:t> </a:t>
            </a:r>
            <a:r>
              <a:rPr sz="2400" spc="-10" dirty="0">
                <a:solidFill>
                  <a:srgbClr val="404040"/>
                </a:solidFill>
                <a:latin typeface="Arial MT"/>
                <a:cs typeface="Arial MT"/>
              </a:rPr>
              <a:t>disease </a:t>
            </a:r>
            <a:r>
              <a:rPr sz="2400" dirty="0">
                <a:solidFill>
                  <a:srgbClr val="404040"/>
                </a:solidFill>
                <a:latin typeface="Arial MT"/>
                <a:cs typeface="Arial MT"/>
              </a:rPr>
              <a:t>Wilson's</a:t>
            </a:r>
            <a:r>
              <a:rPr sz="2400" spc="-70" dirty="0">
                <a:solidFill>
                  <a:srgbClr val="404040"/>
                </a:solidFill>
                <a:latin typeface="Arial MT"/>
                <a:cs typeface="Arial MT"/>
              </a:rPr>
              <a:t> </a:t>
            </a:r>
            <a:r>
              <a:rPr sz="2400" spc="-10" dirty="0">
                <a:solidFill>
                  <a:srgbClr val="404040"/>
                </a:solidFill>
                <a:latin typeface="Arial MT"/>
                <a:cs typeface="Arial MT"/>
              </a:rPr>
              <a:t>disease</a:t>
            </a:r>
            <a:endParaRPr sz="2400">
              <a:latin typeface="Arial MT"/>
              <a:cs typeface="Arial MT"/>
            </a:endParaRPr>
          </a:p>
          <a:p>
            <a:pPr marL="12700">
              <a:lnSpc>
                <a:spcPct val="100000"/>
              </a:lnSpc>
              <a:spcBef>
                <a:spcPts val="2450"/>
              </a:spcBef>
            </a:pPr>
            <a:r>
              <a:rPr sz="2400" dirty="0">
                <a:solidFill>
                  <a:srgbClr val="404040"/>
                </a:solidFill>
                <a:latin typeface="Arial MT"/>
                <a:cs typeface="Arial MT"/>
              </a:rPr>
              <a:t>Autoimmune</a:t>
            </a:r>
            <a:r>
              <a:rPr sz="2400" spc="-40" dirty="0">
                <a:solidFill>
                  <a:srgbClr val="404040"/>
                </a:solidFill>
                <a:latin typeface="Arial MT"/>
                <a:cs typeface="Arial MT"/>
              </a:rPr>
              <a:t> </a:t>
            </a:r>
            <a:r>
              <a:rPr sz="2400" dirty="0">
                <a:solidFill>
                  <a:srgbClr val="404040"/>
                </a:solidFill>
                <a:latin typeface="Arial MT"/>
                <a:cs typeface="Arial MT"/>
              </a:rPr>
              <a:t>liver</a:t>
            </a:r>
            <a:r>
              <a:rPr sz="2400" spc="-90" dirty="0">
                <a:solidFill>
                  <a:srgbClr val="404040"/>
                </a:solidFill>
                <a:latin typeface="Arial MT"/>
                <a:cs typeface="Arial MT"/>
              </a:rPr>
              <a:t> </a:t>
            </a:r>
            <a:r>
              <a:rPr sz="2400" spc="-10" dirty="0">
                <a:solidFill>
                  <a:srgbClr val="404040"/>
                </a:solidFill>
                <a:latin typeface="Arial MT"/>
                <a:cs typeface="Arial MT"/>
              </a:rPr>
              <a:t>disease</a:t>
            </a:r>
            <a:endParaRPr sz="2400">
              <a:latin typeface="Arial MT"/>
              <a:cs typeface="Arial MT"/>
            </a:endParaRPr>
          </a:p>
        </p:txBody>
      </p:sp>
      <p:pic>
        <p:nvPicPr>
          <p:cNvPr id="4" name="object 4"/>
          <p:cNvPicPr/>
          <p:nvPr/>
        </p:nvPicPr>
        <p:blipFill>
          <a:blip r:embed="rId2" cstate="print"/>
          <a:stretch>
            <a:fillRect/>
          </a:stretch>
        </p:blipFill>
        <p:spPr>
          <a:xfrm>
            <a:off x="6781800" y="2066925"/>
            <a:ext cx="1905000" cy="120015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9115425" cy="6858000"/>
            <a:chOff x="0" y="0"/>
            <a:chExt cx="9115425" cy="6858000"/>
          </a:xfrm>
        </p:grpSpPr>
        <p:pic>
          <p:nvPicPr>
            <p:cNvPr id="3" name="object 3"/>
            <p:cNvPicPr/>
            <p:nvPr/>
          </p:nvPicPr>
          <p:blipFill>
            <a:blip r:embed="rId2" cstate="print"/>
            <a:stretch>
              <a:fillRect/>
            </a:stretch>
          </p:blipFill>
          <p:spPr>
            <a:xfrm>
              <a:off x="0" y="0"/>
              <a:ext cx="9115425" cy="6857999"/>
            </a:xfrm>
            <a:prstGeom prst="rect">
              <a:avLst/>
            </a:prstGeom>
          </p:spPr>
        </p:pic>
        <p:pic>
          <p:nvPicPr>
            <p:cNvPr id="4" name="object 4"/>
            <p:cNvPicPr/>
            <p:nvPr/>
          </p:nvPicPr>
          <p:blipFill>
            <a:blip r:embed="rId3" cstate="print"/>
            <a:stretch>
              <a:fillRect/>
            </a:stretch>
          </p:blipFill>
          <p:spPr>
            <a:xfrm>
              <a:off x="0" y="2895600"/>
              <a:ext cx="2362200" cy="2362200"/>
            </a:xfrm>
            <a:prstGeom prst="rect">
              <a:avLst/>
            </a:prstGeom>
          </p:spPr>
        </p:pic>
        <p:pic>
          <p:nvPicPr>
            <p:cNvPr id="5" name="object 5"/>
            <p:cNvPicPr/>
            <p:nvPr/>
          </p:nvPicPr>
          <p:blipFill>
            <a:blip r:embed="rId4" cstate="print"/>
            <a:stretch>
              <a:fillRect/>
            </a:stretch>
          </p:blipFill>
          <p:spPr>
            <a:xfrm>
              <a:off x="6296025" y="1676400"/>
              <a:ext cx="2819400" cy="2819400"/>
            </a:xfrm>
            <a:prstGeom prst="rect">
              <a:avLst/>
            </a:prstGeom>
          </p:spPr>
        </p:pic>
        <p:pic>
          <p:nvPicPr>
            <p:cNvPr id="6" name="object 6"/>
            <p:cNvPicPr/>
            <p:nvPr/>
          </p:nvPicPr>
          <p:blipFill>
            <a:blip r:embed="rId5" cstate="print"/>
            <a:stretch>
              <a:fillRect/>
            </a:stretch>
          </p:blipFill>
          <p:spPr>
            <a:xfrm>
              <a:off x="5686425" y="0"/>
              <a:ext cx="1600200" cy="1600200"/>
            </a:xfrm>
            <a:prstGeom prst="rect">
              <a:avLst/>
            </a:prstGeom>
          </p:spPr>
        </p:pic>
        <p:pic>
          <p:nvPicPr>
            <p:cNvPr id="7" name="object 7"/>
            <p:cNvPicPr/>
            <p:nvPr/>
          </p:nvPicPr>
          <p:blipFill>
            <a:blip r:embed="rId6" cstate="print"/>
            <a:stretch>
              <a:fillRect/>
            </a:stretch>
          </p:blipFill>
          <p:spPr>
            <a:xfrm>
              <a:off x="6296025" y="5867400"/>
              <a:ext cx="990600" cy="990600"/>
            </a:xfrm>
            <a:prstGeom prst="rect">
              <a:avLst/>
            </a:prstGeom>
          </p:spPr>
        </p:pic>
        <p:pic>
          <p:nvPicPr>
            <p:cNvPr id="8" name="object 8"/>
            <p:cNvPicPr/>
            <p:nvPr/>
          </p:nvPicPr>
          <p:blipFill>
            <a:blip r:embed="rId7" cstate="print"/>
            <a:stretch>
              <a:fillRect/>
            </a:stretch>
          </p:blipFill>
          <p:spPr>
            <a:xfrm>
              <a:off x="0" y="2667000"/>
              <a:ext cx="4191000" cy="4191000"/>
            </a:xfrm>
            <a:prstGeom prst="rect">
              <a:avLst/>
            </a:prstGeom>
          </p:spPr>
        </p:pic>
      </p:grpSp>
      <p:grpSp>
        <p:nvGrpSpPr>
          <p:cNvPr id="9" name="object 9"/>
          <p:cNvGrpSpPr/>
          <p:nvPr/>
        </p:nvGrpSpPr>
        <p:grpSpPr>
          <a:xfrm>
            <a:off x="0" y="1589658"/>
            <a:ext cx="9144000" cy="5268595"/>
            <a:chOff x="0" y="1589658"/>
            <a:chExt cx="9144000" cy="5268595"/>
          </a:xfrm>
        </p:grpSpPr>
        <p:sp>
          <p:nvSpPr>
            <p:cNvPr id="10" name="object 10"/>
            <p:cNvSpPr/>
            <p:nvPr/>
          </p:nvSpPr>
          <p:spPr>
            <a:xfrm>
              <a:off x="6368034" y="1589658"/>
              <a:ext cx="2369820" cy="553720"/>
            </a:xfrm>
            <a:custGeom>
              <a:avLst/>
              <a:gdLst/>
              <a:ahLst/>
              <a:cxnLst/>
              <a:rect l="l" t="t" r="r" b="b"/>
              <a:pathLst>
                <a:path w="2369820" h="553719">
                  <a:moveTo>
                    <a:pt x="2324989" y="0"/>
                  </a:moveTo>
                  <a:lnTo>
                    <a:pt x="2097023" y="75437"/>
                  </a:lnTo>
                  <a:lnTo>
                    <a:pt x="1867154" y="144525"/>
                  </a:lnTo>
                  <a:lnTo>
                    <a:pt x="1791208" y="165735"/>
                  </a:lnTo>
                  <a:lnTo>
                    <a:pt x="1636902" y="207010"/>
                  </a:lnTo>
                  <a:lnTo>
                    <a:pt x="1484375" y="245363"/>
                  </a:lnTo>
                  <a:lnTo>
                    <a:pt x="1408557" y="263525"/>
                  </a:lnTo>
                  <a:lnTo>
                    <a:pt x="1181608" y="314325"/>
                  </a:lnTo>
                  <a:lnTo>
                    <a:pt x="958468" y="359537"/>
                  </a:lnTo>
                  <a:lnTo>
                    <a:pt x="812418" y="386841"/>
                  </a:lnTo>
                  <a:lnTo>
                    <a:pt x="597535" y="424052"/>
                  </a:lnTo>
                  <a:lnTo>
                    <a:pt x="322834" y="466089"/>
                  </a:lnTo>
                  <a:lnTo>
                    <a:pt x="125856" y="492760"/>
                  </a:lnTo>
                  <a:lnTo>
                    <a:pt x="0" y="508126"/>
                  </a:lnTo>
                  <a:lnTo>
                    <a:pt x="6992" y="519175"/>
                  </a:lnTo>
                  <a:lnTo>
                    <a:pt x="21074" y="541274"/>
                  </a:lnTo>
                  <a:lnTo>
                    <a:pt x="28066" y="552323"/>
                  </a:lnTo>
                  <a:lnTo>
                    <a:pt x="58029" y="553104"/>
                  </a:lnTo>
                  <a:lnTo>
                    <a:pt x="85715" y="553296"/>
                  </a:lnTo>
                  <a:lnTo>
                    <a:pt x="118390" y="553104"/>
                  </a:lnTo>
                  <a:lnTo>
                    <a:pt x="153486" y="552478"/>
                  </a:lnTo>
                  <a:lnTo>
                    <a:pt x="230506" y="549978"/>
                  </a:lnTo>
                  <a:lnTo>
                    <a:pt x="361471" y="543314"/>
                  </a:lnTo>
                  <a:lnTo>
                    <a:pt x="613631" y="525342"/>
                  </a:lnTo>
                  <a:lnTo>
                    <a:pt x="1014907" y="488627"/>
                  </a:lnTo>
                  <a:lnTo>
                    <a:pt x="1558574" y="428485"/>
                  </a:lnTo>
                  <a:lnTo>
                    <a:pt x="1956169" y="377497"/>
                  </a:lnTo>
                  <a:lnTo>
                    <a:pt x="2203727" y="341684"/>
                  </a:lnTo>
                  <a:lnTo>
                    <a:pt x="2331142" y="321256"/>
                  </a:lnTo>
                  <a:lnTo>
                    <a:pt x="2369439" y="314705"/>
                  </a:lnTo>
                  <a:lnTo>
                    <a:pt x="2362448" y="263525"/>
                  </a:lnTo>
                  <a:lnTo>
                    <a:pt x="2357062" y="224796"/>
                  </a:lnTo>
                  <a:lnTo>
                    <a:pt x="2353052" y="196683"/>
                  </a:lnTo>
                  <a:lnTo>
                    <a:pt x="2349915" y="175308"/>
                  </a:lnTo>
                  <a:lnTo>
                    <a:pt x="2344512" y="139305"/>
                  </a:lnTo>
                  <a:lnTo>
                    <a:pt x="2341375" y="117942"/>
                  </a:lnTo>
                  <a:lnTo>
                    <a:pt x="2337365" y="89848"/>
                  </a:lnTo>
                  <a:lnTo>
                    <a:pt x="2332049" y="51657"/>
                  </a:lnTo>
                  <a:lnTo>
                    <a:pt x="2324989" y="0"/>
                  </a:lnTo>
                  <a:close/>
                </a:path>
              </a:pathLst>
            </a:custGeom>
            <a:solidFill>
              <a:srgbClr val="FFFFFF">
                <a:alpha val="19999"/>
              </a:srgbClr>
            </a:solidFill>
          </p:spPr>
          <p:txBody>
            <a:bodyPr wrap="square" lIns="0" tIns="0" rIns="0" bIns="0" rtlCol="0"/>
            <a:lstStyle/>
            <a:p>
              <a:endParaRPr/>
            </a:p>
          </p:txBody>
        </p:sp>
        <p:sp>
          <p:nvSpPr>
            <p:cNvPr id="11" name="object 11"/>
            <p:cNvSpPr/>
            <p:nvPr/>
          </p:nvSpPr>
          <p:spPr>
            <a:xfrm>
              <a:off x="0" y="1857374"/>
              <a:ext cx="9144000" cy="5000625"/>
            </a:xfrm>
            <a:custGeom>
              <a:avLst/>
              <a:gdLst/>
              <a:ahLst/>
              <a:cxnLst/>
              <a:rect l="l" t="t" r="r" b="b"/>
              <a:pathLst>
                <a:path w="9144000" h="5000625">
                  <a:moveTo>
                    <a:pt x="9144000" y="4498975"/>
                  </a:moveTo>
                  <a:lnTo>
                    <a:pt x="8658225" y="4498975"/>
                  </a:lnTo>
                  <a:lnTo>
                    <a:pt x="8658225" y="286639"/>
                  </a:lnTo>
                  <a:lnTo>
                    <a:pt x="8658225" y="0"/>
                  </a:lnTo>
                  <a:lnTo>
                    <a:pt x="8285861" y="56007"/>
                  </a:lnTo>
                  <a:lnTo>
                    <a:pt x="7916799" y="105410"/>
                  </a:lnTo>
                  <a:lnTo>
                    <a:pt x="7175373" y="187833"/>
                  </a:lnTo>
                  <a:lnTo>
                    <a:pt x="6806184" y="217424"/>
                  </a:lnTo>
                  <a:lnTo>
                    <a:pt x="6074664" y="260350"/>
                  </a:lnTo>
                  <a:lnTo>
                    <a:pt x="5362829" y="283337"/>
                  </a:lnTo>
                  <a:lnTo>
                    <a:pt x="5013579" y="286639"/>
                  </a:lnTo>
                  <a:lnTo>
                    <a:pt x="4338066" y="286639"/>
                  </a:lnTo>
                  <a:lnTo>
                    <a:pt x="4011803" y="280035"/>
                  </a:lnTo>
                  <a:lnTo>
                    <a:pt x="3695446" y="270129"/>
                  </a:lnTo>
                  <a:lnTo>
                    <a:pt x="3092450" y="243840"/>
                  </a:lnTo>
                  <a:lnTo>
                    <a:pt x="2535428" y="210820"/>
                  </a:lnTo>
                  <a:lnTo>
                    <a:pt x="2031238" y="171323"/>
                  </a:lnTo>
                  <a:lnTo>
                    <a:pt x="904278" y="56007"/>
                  </a:lnTo>
                  <a:lnTo>
                    <a:pt x="485775" y="0"/>
                  </a:lnTo>
                  <a:lnTo>
                    <a:pt x="485775" y="4498975"/>
                  </a:lnTo>
                  <a:lnTo>
                    <a:pt x="0" y="4498975"/>
                  </a:lnTo>
                  <a:lnTo>
                    <a:pt x="0" y="5000625"/>
                  </a:lnTo>
                  <a:lnTo>
                    <a:pt x="9144000" y="5000625"/>
                  </a:lnTo>
                  <a:lnTo>
                    <a:pt x="9144000" y="4498975"/>
                  </a:lnTo>
                  <a:close/>
                </a:path>
              </a:pathLst>
            </a:custGeom>
            <a:solidFill>
              <a:srgbClr val="FFFFFF"/>
            </a:solidFill>
          </p:spPr>
          <p:txBody>
            <a:bodyPr wrap="square" lIns="0" tIns="0" rIns="0" bIns="0" rtlCol="0"/>
            <a:lstStyle/>
            <a:p>
              <a:endParaRPr/>
            </a:p>
          </p:txBody>
        </p:sp>
      </p:grpSp>
      <p:grpSp>
        <p:nvGrpSpPr>
          <p:cNvPr id="12" name="object 12"/>
          <p:cNvGrpSpPr/>
          <p:nvPr/>
        </p:nvGrpSpPr>
        <p:grpSpPr>
          <a:xfrm>
            <a:off x="0" y="0"/>
            <a:ext cx="9144000" cy="6356350"/>
            <a:chOff x="0" y="0"/>
            <a:chExt cx="9144000" cy="6356350"/>
          </a:xfrm>
        </p:grpSpPr>
        <p:sp>
          <p:nvSpPr>
            <p:cNvPr id="13" name="object 13"/>
            <p:cNvSpPr/>
            <p:nvPr/>
          </p:nvSpPr>
          <p:spPr>
            <a:xfrm>
              <a:off x="0" y="0"/>
              <a:ext cx="9144000" cy="6356350"/>
            </a:xfrm>
            <a:custGeom>
              <a:avLst/>
              <a:gdLst/>
              <a:ahLst/>
              <a:cxnLst/>
              <a:rect l="l" t="t" r="r" b="b"/>
              <a:pathLst>
                <a:path w="9144000" h="6356350">
                  <a:moveTo>
                    <a:pt x="9144000" y="0"/>
                  </a:moveTo>
                  <a:lnTo>
                    <a:pt x="0" y="0"/>
                  </a:lnTo>
                  <a:lnTo>
                    <a:pt x="0" y="514350"/>
                  </a:lnTo>
                  <a:lnTo>
                    <a:pt x="8642350" y="514350"/>
                  </a:lnTo>
                  <a:lnTo>
                    <a:pt x="8642350" y="6356350"/>
                  </a:lnTo>
                  <a:lnTo>
                    <a:pt x="9144000" y="6356350"/>
                  </a:lnTo>
                  <a:lnTo>
                    <a:pt x="9144000" y="514350"/>
                  </a:lnTo>
                  <a:lnTo>
                    <a:pt x="9144000" y="0"/>
                  </a:lnTo>
                  <a:close/>
                </a:path>
              </a:pathLst>
            </a:custGeom>
            <a:solidFill>
              <a:srgbClr val="FFFFFF"/>
            </a:solidFill>
          </p:spPr>
          <p:txBody>
            <a:bodyPr wrap="square" lIns="0" tIns="0" rIns="0" bIns="0" rtlCol="0"/>
            <a:lstStyle/>
            <a:p>
              <a:endParaRPr/>
            </a:p>
          </p:txBody>
        </p:sp>
        <p:pic>
          <p:nvPicPr>
            <p:cNvPr id="14" name="object 14"/>
            <p:cNvPicPr/>
            <p:nvPr/>
          </p:nvPicPr>
          <p:blipFill>
            <a:blip r:embed="rId8" cstate="print"/>
            <a:stretch>
              <a:fillRect/>
            </a:stretch>
          </p:blipFill>
          <p:spPr>
            <a:xfrm>
              <a:off x="7696200" y="0"/>
              <a:ext cx="776287" cy="1166749"/>
            </a:xfrm>
            <a:prstGeom prst="rect">
              <a:avLst/>
            </a:prstGeom>
          </p:spPr>
        </p:pic>
        <p:sp>
          <p:nvSpPr>
            <p:cNvPr id="15" name="object 15"/>
            <p:cNvSpPr/>
            <p:nvPr/>
          </p:nvSpPr>
          <p:spPr>
            <a:xfrm>
              <a:off x="7743825" y="0"/>
              <a:ext cx="685800" cy="1095375"/>
            </a:xfrm>
            <a:custGeom>
              <a:avLst/>
              <a:gdLst/>
              <a:ahLst/>
              <a:cxnLst/>
              <a:rect l="l" t="t" r="r" b="b"/>
              <a:pathLst>
                <a:path w="685800" h="1095375">
                  <a:moveTo>
                    <a:pt x="685800" y="0"/>
                  </a:moveTo>
                  <a:lnTo>
                    <a:pt x="0" y="0"/>
                  </a:lnTo>
                  <a:lnTo>
                    <a:pt x="0" y="1095375"/>
                  </a:lnTo>
                  <a:lnTo>
                    <a:pt x="685800" y="1095375"/>
                  </a:lnTo>
                  <a:lnTo>
                    <a:pt x="685800" y="0"/>
                  </a:lnTo>
                  <a:close/>
                </a:path>
              </a:pathLst>
            </a:custGeom>
            <a:solidFill>
              <a:srgbClr val="B31166"/>
            </a:solidFill>
          </p:spPr>
          <p:txBody>
            <a:bodyPr wrap="square" lIns="0" tIns="0" rIns="0" bIns="0" rtlCol="0"/>
            <a:lstStyle/>
            <a:p>
              <a:endParaRPr/>
            </a:p>
          </p:txBody>
        </p:sp>
        <p:pic>
          <p:nvPicPr>
            <p:cNvPr id="16" name="object 16"/>
            <p:cNvPicPr/>
            <p:nvPr/>
          </p:nvPicPr>
          <p:blipFill>
            <a:blip r:embed="rId9" cstate="print"/>
            <a:stretch>
              <a:fillRect/>
            </a:stretch>
          </p:blipFill>
          <p:spPr>
            <a:xfrm>
              <a:off x="7086600" y="152400"/>
              <a:ext cx="1905000" cy="1190625"/>
            </a:xfrm>
            <a:prstGeom prst="rect">
              <a:avLst/>
            </a:prstGeom>
          </p:spPr>
        </p:pic>
      </p:grpSp>
      <p:sp>
        <p:nvSpPr>
          <p:cNvPr id="17" name="object 17"/>
          <p:cNvSpPr txBox="1">
            <a:spLocks noGrp="1"/>
          </p:cNvSpPr>
          <p:nvPr>
            <p:ph type="title"/>
          </p:nvPr>
        </p:nvSpPr>
        <p:spPr>
          <a:prstGeom prst="rect">
            <a:avLst/>
          </a:prstGeom>
        </p:spPr>
        <p:txBody>
          <a:bodyPr vert="horz" wrap="square" lIns="0" tIns="648906" rIns="0" bIns="0" rtlCol="0">
            <a:spAutoFit/>
          </a:bodyPr>
          <a:lstStyle/>
          <a:p>
            <a:pPr marL="88900">
              <a:lnSpc>
                <a:spcPct val="100000"/>
              </a:lnSpc>
              <a:spcBef>
                <a:spcPts val="125"/>
              </a:spcBef>
            </a:pPr>
            <a:r>
              <a:rPr sz="3200" b="0" dirty="0">
                <a:latin typeface="Arial MT"/>
                <a:cs typeface="Arial MT"/>
              </a:rPr>
              <a:t>Hyperemesis</a:t>
            </a:r>
            <a:r>
              <a:rPr sz="3200" b="0" spc="-125" dirty="0">
                <a:latin typeface="Arial MT"/>
                <a:cs typeface="Arial MT"/>
              </a:rPr>
              <a:t> </a:t>
            </a:r>
            <a:r>
              <a:rPr sz="3200" b="0" spc="-10" dirty="0">
                <a:latin typeface="Arial MT"/>
                <a:cs typeface="Arial MT"/>
              </a:rPr>
              <a:t>gravidarum</a:t>
            </a:r>
            <a:endParaRPr sz="3200">
              <a:latin typeface="Arial MT"/>
              <a:cs typeface="Arial MT"/>
            </a:endParaRPr>
          </a:p>
        </p:txBody>
      </p:sp>
      <p:sp>
        <p:nvSpPr>
          <p:cNvPr id="18" name="object 18"/>
          <p:cNvSpPr txBox="1"/>
          <p:nvPr/>
        </p:nvSpPr>
        <p:spPr>
          <a:xfrm>
            <a:off x="642937" y="2443162"/>
            <a:ext cx="7122159" cy="391795"/>
          </a:xfrm>
          <a:prstGeom prst="rect">
            <a:avLst/>
          </a:prstGeom>
        </p:spPr>
        <p:txBody>
          <a:bodyPr vert="horz" wrap="square" lIns="0" tIns="12700" rIns="0" bIns="0" rtlCol="0">
            <a:spAutoFit/>
          </a:bodyPr>
          <a:lstStyle/>
          <a:p>
            <a:pPr marL="12700">
              <a:lnSpc>
                <a:spcPct val="100000"/>
              </a:lnSpc>
              <a:spcBef>
                <a:spcPts val="100"/>
              </a:spcBef>
              <a:tabLst>
                <a:tab pos="1191895" algn="l"/>
                <a:tab pos="1917700" algn="l"/>
                <a:tab pos="3259454" algn="l"/>
                <a:tab pos="3918585" algn="l"/>
                <a:tab pos="5270500" algn="l"/>
                <a:tab pos="5759450" algn="l"/>
              </a:tabLst>
            </a:pPr>
            <a:r>
              <a:rPr sz="2400" spc="-10" dirty="0">
                <a:latin typeface="Calibri"/>
                <a:cs typeface="Calibri"/>
              </a:rPr>
              <a:t>Nausea</a:t>
            </a:r>
            <a:r>
              <a:rPr sz="2400" dirty="0">
                <a:latin typeface="Calibri"/>
                <a:cs typeface="Calibri"/>
              </a:rPr>
              <a:t>	</a:t>
            </a:r>
            <a:r>
              <a:rPr sz="2400" spc="-25" dirty="0">
                <a:latin typeface="Calibri"/>
                <a:cs typeface="Calibri"/>
              </a:rPr>
              <a:t>and</a:t>
            </a:r>
            <a:r>
              <a:rPr sz="2400" dirty="0">
                <a:latin typeface="Calibri"/>
                <a:cs typeface="Calibri"/>
              </a:rPr>
              <a:t>	</a:t>
            </a:r>
            <a:r>
              <a:rPr sz="2400" spc="-10" dirty="0">
                <a:latin typeface="Calibri"/>
                <a:cs typeface="Calibri"/>
              </a:rPr>
              <a:t>vomiting</a:t>
            </a:r>
            <a:r>
              <a:rPr sz="2400" dirty="0">
                <a:latin typeface="Calibri"/>
                <a:cs typeface="Calibri"/>
              </a:rPr>
              <a:t>	</a:t>
            </a:r>
            <a:r>
              <a:rPr sz="2400" spc="-25" dirty="0">
                <a:latin typeface="Calibri"/>
                <a:cs typeface="Calibri"/>
              </a:rPr>
              <a:t>are</a:t>
            </a:r>
            <a:r>
              <a:rPr sz="2400" dirty="0">
                <a:latin typeface="Calibri"/>
                <a:cs typeface="Calibri"/>
              </a:rPr>
              <a:t>	</a:t>
            </a:r>
            <a:r>
              <a:rPr sz="2400" spc="-10" dirty="0">
                <a:latin typeface="Calibri"/>
                <a:cs typeface="Calibri"/>
              </a:rPr>
              <a:t>common</a:t>
            </a:r>
            <a:r>
              <a:rPr sz="2400" dirty="0">
                <a:latin typeface="Calibri"/>
                <a:cs typeface="Calibri"/>
              </a:rPr>
              <a:t>	</a:t>
            </a:r>
            <a:r>
              <a:rPr sz="2400" spc="-25" dirty="0">
                <a:latin typeface="Calibri"/>
                <a:cs typeface="Calibri"/>
              </a:rPr>
              <a:t>in</a:t>
            </a:r>
            <a:r>
              <a:rPr sz="2400" dirty="0">
                <a:latin typeface="Calibri"/>
                <a:cs typeface="Calibri"/>
              </a:rPr>
              <a:t>	</a:t>
            </a:r>
            <a:r>
              <a:rPr sz="2400" spc="-20" dirty="0">
                <a:latin typeface="Calibri"/>
                <a:cs typeface="Calibri"/>
              </a:rPr>
              <a:t>pregnancy.</a:t>
            </a:r>
            <a:endParaRPr sz="2400">
              <a:latin typeface="Calibri"/>
              <a:cs typeface="Calibri"/>
            </a:endParaRPr>
          </a:p>
        </p:txBody>
      </p:sp>
      <p:sp>
        <p:nvSpPr>
          <p:cNvPr id="19" name="object 19"/>
          <p:cNvSpPr txBox="1"/>
          <p:nvPr/>
        </p:nvSpPr>
        <p:spPr>
          <a:xfrm>
            <a:off x="0" y="514350"/>
            <a:ext cx="527050" cy="5842000"/>
          </a:xfrm>
          <a:prstGeom prst="rect">
            <a:avLst/>
          </a:prstGeom>
          <a:solidFill>
            <a:srgbClr val="FFFFFF"/>
          </a:solidFill>
        </p:spPr>
        <p:txBody>
          <a:bodyPr vert="horz" wrap="square" lIns="0" tIns="0" rIns="0" bIns="0" rtlCol="0">
            <a:spAutoFit/>
          </a:bodyPr>
          <a:lstStyle/>
          <a:p>
            <a:pPr marR="3175">
              <a:lnSpc>
                <a:spcPct val="100000"/>
              </a:lnSpc>
            </a:pPr>
            <a:endParaRPr sz="2400">
              <a:latin typeface="Times New Roman"/>
              <a:cs typeface="Times New Roman"/>
            </a:endParaRPr>
          </a:p>
          <a:p>
            <a:pPr marR="3175">
              <a:lnSpc>
                <a:spcPct val="100000"/>
              </a:lnSpc>
            </a:pPr>
            <a:endParaRPr sz="2400">
              <a:latin typeface="Times New Roman"/>
              <a:cs typeface="Times New Roman"/>
            </a:endParaRPr>
          </a:p>
          <a:p>
            <a:pPr marR="3175">
              <a:lnSpc>
                <a:spcPct val="100000"/>
              </a:lnSpc>
            </a:pPr>
            <a:endParaRPr sz="2400">
              <a:latin typeface="Times New Roman"/>
              <a:cs typeface="Times New Roman"/>
            </a:endParaRPr>
          </a:p>
          <a:p>
            <a:pPr marR="3175">
              <a:lnSpc>
                <a:spcPct val="100000"/>
              </a:lnSpc>
            </a:pPr>
            <a:endParaRPr sz="2400">
              <a:latin typeface="Times New Roman"/>
              <a:cs typeface="Times New Roman"/>
            </a:endParaRPr>
          </a:p>
          <a:p>
            <a:pPr marR="3175">
              <a:lnSpc>
                <a:spcPct val="100000"/>
              </a:lnSpc>
              <a:spcBef>
                <a:spcPts val="1490"/>
              </a:spcBef>
            </a:pPr>
            <a:endParaRPr sz="2400">
              <a:latin typeface="Times New Roman"/>
              <a:cs typeface="Times New Roman"/>
            </a:endParaRPr>
          </a:p>
          <a:p>
            <a:pPr marL="243840">
              <a:lnSpc>
                <a:spcPct val="100000"/>
              </a:lnSpc>
            </a:pPr>
            <a:r>
              <a:rPr sz="2400" spc="-50" dirty="0">
                <a:latin typeface="Wingdings"/>
                <a:cs typeface="Wingdings"/>
              </a:rPr>
              <a:t></a:t>
            </a:r>
            <a:endParaRPr sz="2400">
              <a:latin typeface="Wingdings"/>
              <a:cs typeface="Wingdings"/>
            </a:endParaRPr>
          </a:p>
          <a:p>
            <a:pPr marR="3175">
              <a:lnSpc>
                <a:spcPct val="100000"/>
              </a:lnSpc>
            </a:pPr>
            <a:endParaRPr sz="2400">
              <a:latin typeface="Wingdings"/>
              <a:cs typeface="Wingdings"/>
            </a:endParaRPr>
          </a:p>
          <a:p>
            <a:pPr marR="3175">
              <a:lnSpc>
                <a:spcPct val="100000"/>
              </a:lnSpc>
            </a:pPr>
            <a:endParaRPr sz="2400">
              <a:latin typeface="Wingdings"/>
              <a:cs typeface="Wingdings"/>
            </a:endParaRPr>
          </a:p>
          <a:p>
            <a:pPr marR="3175">
              <a:lnSpc>
                <a:spcPct val="100000"/>
              </a:lnSpc>
              <a:spcBef>
                <a:spcPts val="695"/>
              </a:spcBef>
            </a:pPr>
            <a:endParaRPr sz="2400">
              <a:latin typeface="Wingdings"/>
              <a:cs typeface="Wingdings"/>
            </a:endParaRPr>
          </a:p>
          <a:p>
            <a:pPr marL="243840">
              <a:lnSpc>
                <a:spcPct val="100000"/>
              </a:lnSpc>
            </a:pPr>
            <a:r>
              <a:rPr sz="2400" spc="-50" dirty="0">
                <a:latin typeface="Wingdings"/>
                <a:cs typeface="Wingdings"/>
              </a:rPr>
              <a:t></a:t>
            </a:r>
            <a:endParaRPr sz="2400">
              <a:latin typeface="Wingdings"/>
              <a:cs typeface="Wingdings"/>
            </a:endParaRPr>
          </a:p>
        </p:txBody>
      </p:sp>
      <p:sp>
        <p:nvSpPr>
          <p:cNvPr id="20" name="object 20"/>
          <p:cNvSpPr txBox="1"/>
          <p:nvPr/>
        </p:nvSpPr>
        <p:spPr>
          <a:xfrm>
            <a:off x="574675" y="2815272"/>
            <a:ext cx="7192645" cy="2223135"/>
          </a:xfrm>
          <a:prstGeom prst="rect">
            <a:avLst/>
          </a:prstGeom>
        </p:spPr>
        <p:txBody>
          <a:bodyPr vert="horz" wrap="square" lIns="0" tIns="11430" rIns="0" bIns="0" rtlCol="0">
            <a:spAutoFit/>
          </a:bodyPr>
          <a:lstStyle/>
          <a:p>
            <a:pPr marL="12700" marR="5080" algn="just">
              <a:lnSpc>
                <a:spcPct val="100400"/>
              </a:lnSpc>
              <a:spcBef>
                <a:spcPts val="90"/>
              </a:spcBef>
            </a:pPr>
            <a:r>
              <a:rPr sz="2400" dirty="0">
                <a:latin typeface="Calibri"/>
                <a:cs typeface="Calibri"/>
              </a:rPr>
              <a:t>Most</a:t>
            </a:r>
            <a:r>
              <a:rPr sz="2400" spc="335" dirty="0">
                <a:latin typeface="Calibri"/>
                <a:cs typeface="Calibri"/>
              </a:rPr>
              <a:t> </a:t>
            </a:r>
            <a:r>
              <a:rPr sz="2400" dirty="0">
                <a:latin typeface="Calibri"/>
                <a:cs typeface="Calibri"/>
              </a:rPr>
              <a:t>frequently</a:t>
            </a:r>
            <a:r>
              <a:rPr sz="2400" spc="305" dirty="0">
                <a:latin typeface="Calibri"/>
                <a:cs typeface="Calibri"/>
              </a:rPr>
              <a:t>  </a:t>
            </a:r>
            <a:r>
              <a:rPr sz="2400" dirty="0">
                <a:latin typeface="Calibri"/>
                <a:cs typeface="Calibri"/>
              </a:rPr>
              <a:t>used</a:t>
            </a:r>
            <a:r>
              <a:rPr sz="2400" spc="345" dirty="0">
                <a:latin typeface="Calibri"/>
                <a:cs typeface="Calibri"/>
              </a:rPr>
              <a:t> </a:t>
            </a:r>
            <a:r>
              <a:rPr sz="2400" dirty="0">
                <a:latin typeface="Calibri"/>
                <a:cs typeface="Calibri"/>
              </a:rPr>
              <a:t>definition</a:t>
            </a:r>
            <a:r>
              <a:rPr sz="2400" spc="315" dirty="0">
                <a:latin typeface="Calibri"/>
                <a:cs typeface="Calibri"/>
              </a:rPr>
              <a:t> </a:t>
            </a:r>
            <a:r>
              <a:rPr sz="2400" dirty="0">
                <a:latin typeface="Calibri"/>
                <a:cs typeface="Calibri"/>
              </a:rPr>
              <a:t>is</a:t>
            </a:r>
            <a:r>
              <a:rPr sz="2400" spc="335" dirty="0">
                <a:latin typeface="Calibri"/>
                <a:cs typeface="Calibri"/>
              </a:rPr>
              <a:t> </a:t>
            </a:r>
            <a:r>
              <a:rPr sz="2400" dirty="0">
                <a:latin typeface="Calibri"/>
                <a:cs typeface="Calibri"/>
              </a:rPr>
              <a:t>intractable</a:t>
            </a:r>
            <a:r>
              <a:rPr sz="2400" spc="300" dirty="0">
                <a:latin typeface="Calibri"/>
                <a:cs typeface="Calibri"/>
              </a:rPr>
              <a:t> </a:t>
            </a:r>
            <a:r>
              <a:rPr sz="2400" spc="-10" dirty="0">
                <a:latin typeface="Calibri"/>
                <a:cs typeface="Calibri"/>
              </a:rPr>
              <a:t>vomiting </a:t>
            </a:r>
            <a:r>
              <a:rPr sz="2400" dirty="0">
                <a:latin typeface="Calibri"/>
                <a:cs typeface="Calibri"/>
              </a:rPr>
              <a:t>resulting</a:t>
            </a:r>
            <a:r>
              <a:rPr sz="2400" spc="75" dirty="0">
                <a:latin typeface="Calibri"/>
                <a:cs typeface="Calibri"/>
              </a:rPr>
              <a:t> </a:t>
            </a:r>
            <a:r>
              <a:rPr sz="2400" dirty="0">
                <a:latin typeface="Calibri"/>
                <a:cs typeface="Calibri"/>
              </a:rPr>
              <a:t>in</a:t>
            </a:r>
            <a:r>
              <a:rPr sz="2400" spc="70" dirty="0">
                <a:latin typeface="Calibri"/>
                <a:cs typeface="Calibri"/>
              </a:rPr>
              <a:t> </a:t>
            </a:r>
            <a:r>
              <a:rPr sz="2400" dirty="0">
                <a:latin typeface="Calibri"/>
                <a:cs typeface="Calibri"/>
              </a:rPr>
              <a:t>ketosis,</a:t>
            </a:r>
            <a:r>
              <a:rPr sz="2400" spc="55" dirty="0">
                <a:latin typeface="Calibri"/>
                <a:cs typeface="Calibri"/>
              </a:rPr>
              <a:t> </a:t>
            </a:r>
            <a:r>
              <a:rPr sz="2400" dirty="0">
                <a:latin typeface="Calibri"/>
                <a:cs typeface="Calibri"/>
              </a:rPr>
              <a:t>dehydration</a:t>
            </a:r>
            <a:r>
              <a:rPr sz="2400" spc="80" dirty="0">
                <a:latin typeface="Calibri"/>
                <a:cs typeface="Calibri"/>
              </a:rPr>
              <a:t> </a:t>
            </a:r>
            <a:r>
              <a:rPr sz="2400" dirty="0">
                <a:latin typeface="Calibri"/>
                <a:cs typeface="Calibri"/>
              </a:rPr>
              <a:t>and</a:t>
            </a:r>
            <a:r>
              <a:rPr sz="2400" spc="65" dirty="0">
                <a:latin typeface="Calibri"/>
                <a:cs typeface="Calibri"/>
              </a:rPr>
              <a:t> </a:t>
            </a:r>
            <a:r>
              <a:rPr sz="2400" dirty="0">
                <a:latin typeface="Calibri"/>
                <a:cs typeface="Calibri"/>
              </a:rPr>
              <a:t>weight</a:t>
            </a:r>
            <a:r>
              <a:rPr sz="2400" spc="70" dirty="0">
                <a:latin typeface="Calibri"/>
                <a:cs typeface="Calibri"/>
              </a:rPr>
              <a:t> </a:t>
            </a:r>
            <a:r>
              <a:rPr sz="2400" dirty="0">
                <a:latin typeface="Calibri"/>
                <a:cs typeface="Calibri"/>
              </a:rPr>
              <a:t>loss</a:t>
            </a:r>
            <a:r>
              <a:rPr sz="2400" spc="30" dirty="0">
                <a:latin typeface="Calibri"/>
                <a:cs typeface="Calibri"/>
              </a:rPr>
              <a:t> </a:t>
            </a:r>
            <a:r>
              <a:rPr sz="2400" dirty="0">
                <a:latin typeface="Calibri"/>
                <a:cs typeface="Calibri"/>
              </a:rPr>
              <a:t>of</a:t>
            </a:r>
            <a:r>
              <a:rPr sz="2400" spc="40" dirty="0">
                <a:latin typeface="Calibri"/>
                <a:cs typeface="Calibri"/>
              </a:rPr>
              <a:t> </a:t>
            </a:r>
            <a:r>
              <a:rPr sz="2400" dirty="0">
                <a:latin typeface="Calibri"/>
                <a:cs typeface="Calibri"/>
              </a:rPr>
              <a:t>5%</a:t>
            </a:r>
            <a:r>
              <a:rPr sz="2400" spc="40" dirty="0">
                <a:latin typeface="Calibri"/>
                <a:cs typeface="Calibri"/>
              </a:rPr>
              <a:t> </a:t>
            </a:r>
            <a:r>
              <a:rPr sz="2400" spc="-25" dirty="0">
                <a:latin typeface="Calibri"/>
                <a:cs typeface="Calibri"/>
              </a:rPr>
              <a:t>or </a:t>
            </a:r>
            <a:r>
              <a:rPr sz="2400" spc="-10" dirty="0">
                <a:latin typeface="Calibri"/>
                <a:cs typeface="Calibri"/>
              </a:rPr>
              <a:t>greater</a:t>
            </a:r>
            <a:r>
              <a:rPr sz="2400" spc="-30" dirty="0">
                <a:latin typeface="Calibri"/>
                <a:cs typeface="Calibri"/>
              </a:rPr>
              <a:t> </a:t>
            </a:r>
            <a:r>
              <a:rPr sz="2400" dirty="0">
                <a:latin typeface="Calibri"/>
                <a:cs typeface="Calibri"/>
              </a:rPr>
              <a:t>of</a:t>
            </a:r>
            <a:r>
              <a:rPr sz="2400" spc="-45" dirty="0">
                <a:latin typeface="Calibri"/>
                <a:cs typeface="Calibri"/>
              </a:rPr>
              <a:t> </a:t>
            </a:r>
            <a:r>
              <a:rPr sz="2400" spc="-20" dirty="0">
                <a:latin typeface="Calibri"/>
                <a:cs typeface="Calibri"/>
              </a:rPr>
              <a:t>body.</a:t>
            </a:r>
            <a:endParaRPr sz="2400">
              <a:latin typeface="Calibri"/>
              <a:cs typeface="Calibri"/>
            </a:endParaRPr>
          </a:p>
          <a:p>
            <a:pPr marL="80645" algn="just">
              <a:lnSpc>
                <a:spcPts val="2840"/>
              </a:lnSpc>
            </a:pPr>
            <a:r>
              <a:rPr sz="2400" dirty="0">
                <a:latin typeface="Calibri"/>
                <a:cs typeface="Calibri"/>
              </a:rPr>
              <a:t>Abnormal</a:t>
            </a:r>
            <a:r>
              <a:rPr sz="2400" spc="-30" dirty="0">
                <a:latin typeface="Calibri"/>
                <a:cs typeface="Calibri"/>
              </a:rPr>
              <a:t> </a:t>
            </a:r>
            <a:r>
              <a:rPr sz="2400" dirty="0">
                <a:latin typeface="Calibri"/>
                <a:cs typeface="Calibri"/>
              </a:rPr>
              <a:t>gastric</a:t>
            </a:r>
            <a:r>
              <a:rPr sz="2400" spc="-15" dirty="0">
                <a:latin typeface="Calibri"/>
                <a:cs typeface="Calibri"/>
              </a:rPr>
              <a:t> </a:t>
            </a:r>
            <a:r>
              <a:rPr sz="2400" dirty="0">
                <a:latin typeface="Calibri"/>
                <a:cs typeface="Calibri"/>
              </a:rPr>
              <a:t>motility</a:t>
            </a:r>
            <a:r>
              <a:rPr sz="2400" spc="-35" dirty="0">
                <a:latin typeface="Calibri"/>
                <a:cs typeface="Calibri"/>
              </a:rPr>
              <a:t> </a:t>
            </a:r>
            <a:r>
              <a:rPr sz="2400" dirty="0">
                <a:latin typeface="Calibri"/>
                <a:cs typeface="Calibri"/>
              </a:rPr>
              <a:t>,</a:t>
            </a:r>
            <a:r>
              <a:rPr sz="2400" spc="-30" dirty="0">
                <a:latin typeface="Calibri"/>
                <a:cs typeface="Calibri"/>
              </a:rPr>
              <a:t> </a:t>
            </a:r>
            <a:r>
              <a:rPr sz="2400" dirty="0">
                <a:latin typeface="Calibri"/>
                <a:cs typeface="Calibri"/>
              </a:rPr>
              <a:t>hormonal factors</a:t>
            </a:r>
            <a:r>
              <a:rPr sz="2400" spc="-45" dirty="0">
                <a:latin typeface="Calibri"/>
                <a:cs typeface="Calibri"/>
              </a:rPr>
              <a:t> </a:t>
            </a:r>
            <a:r>
              <a:rPr sz="2400" dirty="0">
                <a:latin typeface="Calibri"/>
                <a:cs typeface="Calibri"/>
              </a:rPr>
              <a:t>and</a:t>
            </a:r>
            <a:r>
              <a:rPr sz="2400" spc="-15" dirty="0">
                <a:latin typeface="Calibri"/>
                <a:cs typeface="Calibri"/>
              </a:rPr>
              <a:t> </a:t>
            </a:r>
            <a:r>
              <a:rPr sz="2400" spc="-10" dirty="0">
                <a:latin typeface="Calibri"/>
                <a:cs typeface="Calibri"/>
              </a:rPr>
              <a:t>changes</a:t>
            </a:r>
            <a:endParaRPr sz="2400">
              <a:latin typeface="Calibri"/>
              <a:cs typeface="Calibri"/>
            </a:endParaRPr>
          </a:p>
          <a:p>
            <a:pPr marL="12700" marR="11430" algn="just">
              <a:lnSpc>
                <a:spcPts val="2930"/>
              </a:lnSpc>
              <a:spcBef>
                <a:spcPts val="35"/>
              </a:spcBef>
            </a:pPr>
            <a:r>
              <a:rPr sz="2400" dirty="0">
                <a:latin typeface="Calibri"/>
                <a:cs typeface="Calibri"/>
              </a:rPr>
              <a:t>in</a:t>
            </a:r>
            <a:r>
              <a:rPr sz="2400" spc="310" dirty="0">
                <a:latin typeface="Calibri"/>
                <a:cs typeface="Calibri"/>
              </a:rPr>
              <a:t> </a:t>
            </a:r>
            <a:r>
              <a:rPr sz="2400" dirty="0">
                <a:latin typeface="Calibri"/>
                <a:cs typeface="Calibri"/>
              </a:rPr>
              <a:t>autonomic</a:t>
            </a:r>
            <a:r>
              <a:rPr sz="2400" spc="295" dirty="0">
                <a:latin typeface="Calibri"/>
                <a:cs typeface="Calibri"/>
              </a:rPr>
              <a:t> </a:t>
            </a:r>
            <a:r>
              <a:rPr sz="2400" dirty="0">
                <a:latin typeface="Calibri"/>
                <a:cs typeface="Calibri"/>
              </a:rPr>
              <a:t>nervous</a:t>
            </a:r>
            <a:r>
              <a:rPr sz="2400" spc="310" dirty="0">
                <a:latin typeface="Calibri"/>
                <a:cs typeface="Calibri"/>
              </a:rPr>
              <a:t> </a:t>
            </a:r>
            <a:r>
              <a:rPr sz="2400" dirty="0">
                <a:latin typeface="Calibri"/>
                <a:cs typeface="Calibri"/>
              </a:rPr>
              <a:t>system</a:t>
            </a:r>
            <a:r>
              <a:rPr sz="2400" spc="260" dirty="0">
                <a:latin typeface="Calibri"/>
                <a:cs typeface="Calibri"/>
              </a:rPr>
              <a:t> </a:t>
            </a:r>
            <a:r>
              <a:rPr sz="2400" dirty="0">
                <a:latin typeface="Calibri"/>
                <a:cs typeface="Calibri"/>
              </a:rPr>
              <a:t>are</a:t>
            </a:r>
            <a:r>
              <a:rPr sz="2400" spc="300" dirty="0">
                <a:latin typeface="Calibri"/>
                <a:cs typeface="Calibri"/>
              </a:rPr>
              <a:t> </a:t>
            </a:r>
            <a:r>
              <a:rPr sz="2400" dirty="0">
                <a:latin typeface="Calibri"/>
                <a:cs typeface="Calibri"/>
              </a:rPr>
              <a:t>thought</a:t>
            </a:r>
            <a:r>
              <a:rPr sz="2400" spc="265" dirty="0">
                <a:latin typeface="Calibri"/>
                <a:cs typeface="Calibri"/>
              </a:rPr>
              <a:t> </a:t>
            </a:r>
            <a:r>
              <a:rPr sz="2400" dirty="0">
                <a:latin typeface="Calibri"/>
                <a:cs typeface="Calibri"/>
              </a:rPr>
              <a:t>to</a:t>
            </a:r>
            <a:r>
              <a:rPr sz="2400" spc="310" dirty="0">
                <a:latin typeface="Calibri"/>
                <a:cs typeface="Calibri"/>
              </a:rPr>
              <a:t> </a:t>
            </a:r>
            <a:r>
              <a:rPr sz="2400" dirty="0">
                <a:latin typeface="Calibri"/>
                <a:cs typeface="Calibri"/>
              </a:rPr>
              <a:t>play</a:t>
            </a:r>
            <a:r>
              <a:rPr sz="2400" spc="265" dirty="0">
                <a:latin typeface="Calibri"/>
                <a:cs typeface="Calibri"/>
              </a:rPr>
              <a:t> </a:t>
            </a:r>
            <a:r>
              <a:rPr sz="2400" dirty="0">
                <a:latin typeface="Calibri"/>
                <a:cs typeface="Calibri"/>
              </a:rPr>
              <a:t>a</a:t>
            </a:r>
            <a:r>
              <a:rPr sz="2400" spc="290" dirty="0">
                <a:latin typeface="Calibri"/>
                <a:cs typeface="Calibri"/>
              </a:rPr>
              <a:t> </a:t>
            </a:r>
            <a:r>
              <a:rPr sz="2400" spc="-25" dirty="0">
                <a:latin typeface="Calibri"/>
                <a:cs typeface="Calibri"/>
              </a:rPr>
              <a:t>key </a:t>
            </a:r>
            <a:r>
              <a:rPr sz="2400" spc="-20" dirty="0">
                <a:latin typeface="Calibri"/>
                <a:cs typeface="Calibri"/>
              </a:rPr>
              <a:t>role</a:t>
            </a:r>
            <a:endParaRPr sz="2400">
              <a:latin typeface="Calibri"/>
              <a:cs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323850" y="1114361"/>
            <a:ext cx="2795651" cy="1033462"/>
          </a:xfrm>
          <a:prstGeom prst="rect">
            <a:avLst/>
          </a:prstGeom>
        </p:spPr>
      </p:pic>
      <p:sp>
        <p:nvSpPr>
          <p:cNvPr id="3" name="object 3"/>
          <p:cNvSpPr txBox="1">
            <a:spLocks noGrp="1"/>
          </p:cNvSpPr>
          <p:nvPr>
            <p:ph type="title"/>
          </p:nvPr>
        </p:nvSpPr>
        <p:spPr>
          <a:prstGeom prst="rect">
            <a:avLst/>
          </a:prstGeom>
        </p:spPr>
        <p:txBody>
          <a:bodyPr vert="horz" wrap="square" lIns="0" tIns="802893" rIns="0" bIns="0" rtlCol="0">
            <a:spAutoFit/>
          </a:bodyPr>
          <a:lstStyle/>
          <a:p>
            <a:pPr marL="88900">
              <a:lnSpc>
                <a:spcPct val="100000"/>
              </a:lnSpc>
              <a:spcBef>
                <a:spcPts val="105"/>
              </a:spcBef>
            </a:pPr>
            <a:r>
              <a:rPr sz="3600" dirty="0">
                <a:latin typeface="Calibri"/>
                <a:cs typeface="Calibri"/>
              </a:rPr>
              <a:t>Risk</a:t>
            </a:r>
            <a:r>
              <a:rPr sz="3600" spc="-10" dirty="0">
                <a:latin typeface="Calibri"/>
                <a:cs typeface="Calibri"/>
              </a:rPr>
              <a:t> factors</a:t>
            </a:r>
            <a:endParaRPr sz="3600">
              <a:latin typeface="Calibri"/>
              <a:cs typeface="Calibri"/>
            </a:endParaRPr>
          </a:p>
        </p:txBody>
      </p:sp>
      <p:sp>
        <p:nvSpPr>
          <p:cNvPr id="4" name="object 4"/>
          <p:cNvSpPr txBox="1"/>
          <p:nvPr/>
        </p:nvSpPr>
        <p:spPr>
          <a:xfrm>
            <a:off x="612775" y="2110803"/>
            <a:ext cx="5433060" cy="3319779"/>
          </a:xfrm>
          <a:prstGeom prst="rect">
            <a:avLst/>
          </a:prstGeom>
        </p:spPr>
        <p:txBody>
          <a:bodyPr vert="horz" wrap="square" lIns="0" tIns="12700" rIns="0" bIns="0" rtlCol="0">
            <a:spAutoFit/>
          </a:bodyPr>
          <a:lstStyle/>
          <a:p>
            <a:pPr marL="12700">
              <a:lnSpc>
                <a:spcPct val="100000"/>
              </a:lnSpc>
              <a:spcBef>
                <a:spcPts val="100"/>
              </a:spcBef>
            </a:pPr>
            <a:r>
              <a:rPr sz="2400" dirty="0">
                <a:latin typeface="Calibri"/>
                <a:cs typeface="Calibri"/>
              </a:rPr>
              <a:t>Multiple</a:t>
            </a:r>
            <a:r>
              <a:rPr sz="2400" spc="-60" dirty="0">
                <a:latin typeface="Calibri"/>
                <a:cs typeface="Calibri"/>
              </a:rPr>
              <a:t> </a:t>
            </a:r>
            <a:r>
              <a:rPr sz="2400" spc="-10" dirty="0">
                <a:latin typeface="Calibri"/>
                <a:cs typeface="Calibri"/>
              </a:rPr>
              <a:t>gestations</a:t>
            </a:r>
            <a:endParaRPr sz="2400">
              <a:latin typeface="Calibri"/>
              <a:cs typeface="Calibri"/>
            </a:endParaRPr>
          </a:p>
          <a:p>
            <a:pPr marL="12700" marR="2929890">
              <a:lnSpc>
                <a:spcPts val="5780"/>
              </a:lnSpc>
              <a:spcBef>
                <a:spcPts val="680"/>
              </a:spcBef>
            </a:pPr>
            <a:r>
              <a:rPr sz="2400" dirty="0">
                <a:latin typeface="Calibri"/>
                <a:cs typeface="Calibri"/>
              </a:rPr>
              <a:t>Increase</a:t>
            </a:r>
            <a:r>
              <a:rPr sz="2400" spc="-105" dirty="0">
                <a:latin typeface="Calibri"/>
                <a:cs typeface="Calibri"/>
              </a:rPr>
              <a:t> </a:t>
            </a:r>
            <a:r>
              <a:rPr sz="2400" spc="-25" dirty="0">
                <a:latin typeface="Calibri"/>
                <a:cs typeface="Calibri"/>
              </a:rPr>
              <a:t>BMI </a:t>
            </a:r>
            <a:r>
              <a:rPr sz="2400" spc="-10" dirty="0">
                <a:latin typeface="Calibri"/>
                <a:cs typeface="Calibri"/>
              </a:rPr>
              <a:t>Preexisting</a:t>
            </a:r>
            <a:r>
              <a:rPr sz="2400" spc="-75" dirty="0">
                <a:latin typeface="Calibri"/>
                <a:cs typeface="Calibri"/>
              </a:rPr>
              <a:t> </a:t>
            </a:r>
            <a:r>
              <a:rPr sz="2400" spc="-10" dirty="0">
                <a:latin typeface="Calibri"/>
                <a:cs typeface="Calibri"/>
              </a:rPr>
              <a:t>diabetes Psychiatric</a:t>
            </a:r>
            <a:r>
              <a:rPr sz="2400" spc="-60" dirty="0">
                <a:latin typeface="Calibri"/>
                <a:cs typeface="Calibri"/>
              </a:rPr>
              <a:t> </a:t>
            </a:r>
            <a:r>
              <a:rPr sz="2400" spc="-10" dirty="0">
                <a:latin typeface="Calibri"/>
                <a:cs typeface="Calibri"/>
              </a:rPr>
              <a:t>illness</a:t>
            </a:r>
            <a:endParaRPr sz="2400">
              <a:latin typeface="Calibri"/>
              <a:cs typeface="Calibri"/>
            </a:endParaRPr>
          </a:p>
          <a:p>
            <a:pPr marL="12700">
              <a:lnSpc>
                <a:spcPct val="100000"/>
              </a:lnSpc>
              <a:spcBef>
                <a:spcPts val="2155"/>
              </a:spcBef>
            </a:pPr>
            <a:r>
              <a:rPr sz="2400" dirty="0">
                <a:latin typeface="Calibri"/>
                <a:cs typeface="Calibri"/>
              </a:rPr>
              <a:t>Previous</a:t>
            </a:r>
            <a:r>
              <a:rPr sz="2400" spc="-105" dirty="0">
                <a:latin typeface="Calibri"/>
                <a:cs typeface="Calibri"/>
              </a:rPr>
              <a:t> </a:t>
            </a:r>
            <a:r>
              <a:rPr sz="2400" dirty="0">
                <a:latin typeface="Calibri"/>
                <a:cs typeface="Calibri"/>
              </a:rPr>
              <a:t>history</a:t>
            </a:r>
            <a:r>
              <a:rPr sz="2400" spc="-40" dirty="0">
                <a:latin typeface="Calibri"/>
                <a:cs typeface="Calibri"/>
              </a:rPr>
              <a:t> </a:t>
            </a:r>
            <a:r>
              <a:rPr sz="2400" dirty="0">
                <a:latin typeface="Calibri"/>
                <a:cs typeface="Calibri"/>
              </a:rPr>
              <a:t>of</a:t>
            </a:r>
            <a:r>
              <a:rPr sz="2400" spc="-55" dirty="0">
                <a:latin typeface="Calibri"/>
                <a:cs typeface="Calibri"/>
              </a:rPr>
              <a:t> </a:t>
            </a:r>
            <a:r>
              <a:rPr sz="2400" spc="-10" dirty="0">
                <a:latin typeface="Calibri"/>
                <a:cs typeface="Calibri"/>
              </a:rPr>
              <a:t>hyperemesis</a:t>
            </a:r>
            <a:r>
              <a:rPr sz="2400" spc="-40" dirty="0">
                <a:latin typeface="Calibri"/>
                <a:cs typeface="Calibri"/>
              </a:rPr>
              <a:t> </a:t>
            </a:r>
            <a:r>
              <a:rPr sz="2400" spc="-10" dirty="0">
                <a:latin typeface="Calibri"/>
                <a:cs typeface="Calibri"/>
              </a:rPr>
              <a:t>gravidarum</a:t>
            </a:r>
            <a:endParaRPr sz="2400">
              <a:latin typeface="Calibri"/>
              <a:cs typeface="Calibri"/>
            </a:endParaRPr>
          </a:p>
        </p:txBody>
      </p:sp>
      <p:pic>
        <p:nvPicPr>
          <p:cNvPr id="5" name="object 5"/>
          <p:cNvPicPr/>
          <p:nvPr/>
        </p:nvPicPr>
        <p:blipFill>
          <a:blip r:embed="rId3" cstate="print"/>
          <a:stretch>
            <a:fillRect/>
          </a:stretch>
        </p:blipFill>
        <p:spPr>
          <a:xfrm>
            <a:off x="7086600" y="228600"/>
            <a:ext cx="1905000" cy="119062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556894" rIns="0" bIns="0" rtlCol="0">
            <a:spAutoFit/>
          </a:bodyPr>
          <a:lstStyle/>
          <a:p>
            <a:pPr marL="421640">
              <a:lnSpc>
                <a:spcPct val="100000"/>
              </a:lnSpc>
              <a:spcBef>
                <a:spcPts val="105"/>
              </a:spcBef>
            </a:pPr>
            <a:r>
              <a:rPr sz="3600" u="sng" spc="-10" dirty="0">
                <a:uFill>
                  <a:solidFill>
                    <a:srgbClr val="FFFFFF"/>
                  </a:solidFill>
                </a:uFill>
              </a:rPr>
              <a:t>Management</a:t>
            </a:r>
            <a:endParaRPr sz="3600"/>
          </a:p>
        </p:txBody>
      </p:sp>
      <p:sp>
        <p:nvSpPr>
          <p:cNvPr id="3" name="object 3"/>
          <p:cNvSpPr txBox="1"/>
          <p:nvPr/>
        </p:nvSpPr>
        <p:spPr>
          <a:xfrm>
            <a:off x="460375" y="2297493"/>
            <a:ext cx="7332980" cy="3974465"/>
          </a:xfrm>
          <a:prstGeom prst="rect">
            <a:avLst/>
          </a:prstGeom>
        </p:spPr>
        <p:txBody>
          <a:bodyPr vert="horz" wrap="square" lIns="0" tIns="142875" rIns="0" bIns="0" rtlCol="0">
            <a:spAutoFit/>
          </a:bodyPr>
          <a:lstStyle/>
          <a:p>
            <a:pPr marL="354965" indent="-342265">
              <a:lnSpc>
                <a:spcPct val="100000"/>
              </a:lnSpc>
              <a:spcBef>
                <a:spcPts val="1125"/>
              </a:spcBef>
              <a:buClr>
                <a:srgbClr val="B31166"/>
              </a:buClr>
              <a:buSzPct val="81250"/>
              <a:buFont typeface="Wingdings"/>
              <a:buChar char=""/>
              <a:tabLst>
                <a:tab pos="354965" algn="l"/>
              </a:tabLst>
            </a:pPr>
            <a:r>
              <a:rPr sz="2400" dirty="0">
                <a:solidFill>
                  <a:srgbClr val="404040"/>
                </a:solidFill>
                <a:latin typeface="Arial MT"/>
                <a:cs typeface="Arial MT"/>
              </a:rPr>
              <a:t>Initial</a:t>
            </a:r>
            <a:r>
              <a:rPr sz="2400" spc="-70" dirty="0">
                <a:solidFill>
                  <a:srgbClr val="404040"/>
                </a:solidFill>
                <a:latin typeface="Arial MT"/>
                <a:cs typeface="Arial MT"/>
              </a:rPr>
              <a:t> </a:t>
            </a:r>
            <a:r>
              <a:rPr sz="2400" dirty="0">
                <a:solidFill>
                  <a:srgbClr val="404040"/>
                </a:solidFill>
                <a:latin typeface="Arial MT"/>
                <a:cs typeface="Arial MT"/>
              </a:rPr>
              <a:t>management</a:t>
            </a:r>
            <a:r>
              <a:rPr sz="2400" spc="-55" dirty="0">
                <a:solidFill>
                  <a:srgbClr val="404040"/>
                </a:solidFill>
                <a:latin typeface="Arial MT"/>
                <a:cs typeface="Arial MT"/>
              </a:rPr>
              <a:t> </a:t>
            </a:r>
            <a:r>
              <a:rPr sz="2400" dirty="0">
                <a:solidFill>
                  <a:srgbClr val="404040"/>
                </a:solidFill>
                <a:latin typeface="Arial MT"/>
                <a:cs typeface="Arial MT"/>
              </a:rPr>
              <a:t>is</a:t>
            </a:r>
            <a:r>
              <a:rPr sz="2400" spc="-60" dirty="0">
                <a:solidFill>
                  <a:srgbClr val="404040"/>
                </a:solidFill>
                <a:latin typeface="Arial MT"/>
                <a:cs typeface="Arial MT"/>
              </a:rPr>
              <a:t> </a:t>
            </a:r>
            <a:r>
              <a:rPr sz="2400" spc="-10" dirty="0">
                <a:solidFill>
                  <a:srgbClr val="404040"/>
                </a:solidFill>
                <a:latin typeface="Arial MT"/>
                <a:cs typeface="Arial MT"/>
              </a:rPr>
              <a:t>conservative</a:t>
            </a:r>
            <a:endParaRPr sz="2400">
              <a:latin typeface="Arial MT"/>
              <a:cs typeface="Arial MT"/>
            </a:endParaRPr>
          </a:p>
          <a:p>
            <a:pPr marL="354965" indent="-342265">
              <a:lnSpc>
                <a:spcPct val="100000"/>
              </a:lnSpc>
              <a:spcBef>
                <a:spcPts val="1025"/>
              </a:spcBef>
              <a:buClr>
                <a:srgbClr val="B31166"/>
              </a:buClr>
              <a:buSzPct val="81250"/>
              <a:buFont typeface="Wingdings"/>
              <a:buChar char=""/>
              <a:tabLst>
                <a:tab pos="354965" algn="l"/>
              </a:tabLst>
            </a:pPr>
            <a:r>
              <a:rPr sz="2400" dirty="0">
                <a:solidFill>
                  <a:srgbClr val="404040"/>
                </a:solidFill>
                <a:latin typeface="Arial MT"/>
                <a:cs typeface="Arial MT"/>
              </a:rPr>
              <a:t>Intravenous</a:t>
            </a:r>
            <a:r>
              <a:rPr sz="2400" spc="-150" dirty="0">
                <a:solidFill>
                  <a:srgbClr val="404040"/>
                </a:solidFill>
                <a:latin typeface="Arial MT"/>
                <a:cs typeface="Arial MT"/>
              </a:rPr>
              <a:t> </a:t>
            </a:r>
            <a:r>
              <a:rPr sz="2400" spc="-10" dirty="0">
                <a:solidFill>
                  <a:srgbClr val="404040"/>
                </a:solidFill>
                <a:latin typeface="Arial MT"/>
                <a:cs typeface="Arial MT"/>
              </a:rPr>
              <a:t>hydration</a:t>
            </a:r>
            <a:endParaRPr sz="2400">
              <a:latin typeface="Arial MT"/>
              <a:cs typeface="Arial MT"/>
            </a:endParaRPr>
          </a:p>
          <a:p>
            <a:pPr>
              <a:lnSpc>
                <a:spcPct val="100000"/>
              </a:lnSpc>
              <a:spcBef>
                <a:spcPts val="2090"/>
              </a:spcBef>
              <a:buClr>
                <a:srgbClr val="B31166"/>
              </a:buClr>
              <a:buFont typeface="Wingdings"/>
              <a:buChar char=""/>
            </a:pPr>
            <a:endParaRPr sz="2400">
              <a:latin typeface="Arial MT"/>
              <a:cs typeface="Arial MT"/>
            </a:endParaRPr>
          </a:p>
          <a:p>
            <a:pPr marL="354965" indent="-342265">
              <a:lnSpc>
                <a:spcPct val="100000"/>
              </a:lnSpc>
              <a:spcBef>
                <a:spcPts val="5"/>
              </a:spcBef>
              <a:buClr>
                <a:srgbClr val="B31166"/>
              </a:buClr>
              <a:buSzPct val="81250"/>
              <a:buFont typeface="Wingdings"/>
              <a:buChar char=""/>
              <a:tabLst>
                <a:tab pos="354965" algn="l"/>
              </a:tabLst>
            </a:pPr>
            <a:r>
              <a:rPr sz="2400" dirty="0">
                <a:solidFill>
                  <a:srgbClr val="404040"/>
                </a:solidFill>
                <a:latin typeface="Arial MT"/>
                <a:cs typeface="Arial MT"/>
              </a:rPr>
              <a:t>Drug</a:t>
            </a:r>
            <a:r>
              <a:rPr sz="2400" spc="-80" dirty="0">
                <a:solidFill>
                  <a:srgbClr val="404040"/>
                </a:solidFill>
                <a:latin typeface="Arial MT"/>
                <a:cs typeface="Arial MT"/>
              </a:rPr>
              <a:t> </a:t>
            </a:r>
            <a:r>
              <a:rPr sz="2400" dirty="0">
                <a:solidFill>
                  <a:srgbClr val="404040"/>
                </a:solidFill>
                <a:latin typeface="Arial MT"/>
                <a:cs typeface="Arial MT"/>
              </a:rPr>
              <a:t>of</a:t>
            </a:r>
            <a:r>
              <a:rPr sz="2400" spc="-5" dirty="0">
                <a:solidFill>
                  <a:srgbClr val="404040"/>
                </a:solidFill>
                <a:latin typeface="Arial MT"/>
                <a:cs typeface="Arial MT"/>
              </a:rPr>
              <a:t> </a:t>
            </a:r>
            <a:r>
              <a:rPr sz="2400" dirty="0">
                <a:solidFill>
                  <a:srgbClr val="404040"/>
                </a:solidFill>
                <a:latin typeface="Arial MT"/>
                <a:cs typeface="Arial MT"/>
              </a:rPr>
              <a:t>choice</a:t>
            </a:r>
            <a:r>
              <a:rPr sz="2400" spc="-85" dirty="0">
                <a:solidFill>
                  <a:srgbClr val="404040"/>
                </a:solidFill>
                <a:latin typeface="Arial MT"/>
                <a:cs typeface="Arial MT"/>
              </a:rPr>
              <a:t> </a:t>
            </a:r>
            <a:r>
              <a:rPr sz="2400" dirty="0">
                <a:solidFill>
                  <a:srgbClr val="404040"/>
                </a:solidFill>
                <a:latin typeface="Arial MT"/>
                <a:cs typeface="Arial MT"/>
              </a:rPr>
              <a:t>is</a:t>
            </a:r>
            <a:r>
              <a:rPr sz="2400" spc="-10" dirty="0">
                <a:solidFill>
                  <a:srgbClr val="404040"/>
                </a:solidFill>
                <a:latin typeface="Arial MT"/>
                <a:cs typeface="Arial MT"/>
              </a:rPr>
              <a:t> </a:t>
            </a:r>
            <a:r>
              <a:rPr sz="2400" dirty="0">
                <a:solidFill>
                  <a:srgbClr val="404040"/>
                </a:solidFill>
                <a:latin typeface="Arial MT"/>
                <a:cs typeface="Arial MT"/>
              </a:rPr>
              <a:t>doxylamine(</a:t>
            </a:r>
            <a:r>
              <a:rPr sz="2400" spc="10" dirty="0">
                <a:solidFill>
                  <a:srgbClr val="404040"/>
                </a:solidFill>
                <a:latin typeface="Arial MT"/>
                <a:cs typeface="Arial MT"/>
              </a:rPr>
              <a:t> </a:t>
            </a:r>
            <a:r>
              <a:rPr sz="2400" dirty="0">
                <a:solidFill>
                  <a:srgbClr val="404040"/>
                </a:solidFill>
                <a:latin typeface="Arial MT"/>
                <a:cs typeface="Arial MT"/>
              </a:rPr>
              <a:t>pyridoxine</a:t>
            </a:r>
            <a:r>
              <a:rPr sz="2400" spc="-35" dirty="0">
                <a:solidFill>
                  <a:srgbClr val="404040"/>
                </a:solidFill>
                <a:latin typeface="Arial MT"/>
                <a:cs typeface="Arial MT"/>
              </a:rPr>
              <a:t> </a:t>
            </a:r>
            <a:r>
              <a:rPr sz="2400" dirty="0">
                <a:solidFill>
                  <a:srgbClr val="404040"/>
                </a:solidFill>
                <a:latin typeface="Arial MT"/>
                <a:cs typeface="Arial MT"/>
              </a:rPr>
              <a:t>Vit</a:t>
            </a:r>
            <a:r>
              <a:rPr sz="2400" spc="-30" dirty="0">
                <a:solidFill>
                  <a:srgbClr val="404040"/>
                </a:solidFill>
                <a:latin typeface="Arial MT"/>
                <a:cs typeface="Arial MT"/>
              </a:rPr>
              <a:t> </a:t>
            </a:r>
            <a:r>
              <a:rPr sz="2400" spc="-25" dirty="0">
                <a:solidFill>
                  <a:srgbClr val="404040"/>
                </a:solidFill>
                <a:latin typeface="Arial MT"/>
                <a:cs typeface="Arial MT"/>
              </a:rPr>
              <a:t>B6)</a:t>
            </a:r>
            <a:endParaRPr sz="2400">
              <a:latin typeface="Arial MT"/>
              <a:cs typeface="Arial MT"/>
            </a:endParaRPr>
          </a:p>
          <a:p>
            <a:pPr>
              <a:lnSpc>
                <a:spcPct val="100000"/>
              </a:lnSpc>
              <a:spcBef>
                <a:spcPts val="2170"/>
              </a:spcBef>
              <a:buClr>
                <a:srgbClr val="B31166"/>
              </a:buClr>
              <a:buFont typeface="Wingdings"/>
              <a:buChar char=""/>
            </a:pPr>
            <a:endParaRPr sz="2400">
              <a:latin typeface="Arial MT"/>
              <a:cs typeface="Arial MT"/>
            </a:endParaRPr>
          </a:p>
          <a:p>
            <a:pPr marL="354965" indent="-342265">
              <a:lnSpc>
                <a:spcPct val="100000"/>
              </a:lnSpc>
              <a:buClr>
                <a:srgbClr val="B31166"/>
              </a:buClr>
              <a:buSzPct val="81250"/>
              <a:buFont typeface="Wingdings"/>
              <a:buChar char=""/>
              <a:tabLst>
                <a:tab pos="354965" algn="l"/>
              </a:tabLst>
            </a:pPr>
            <a:r>
              <a:rPr sz="2400" dirty="0">
                <a:solidFill>
                  <a:srgbClr val="404040"/>
                </a:solidFill>
                <a:latin typeface="Arial MT"/>
                <a:cs typeface="Arial MT"/>
              </a:rPr>
              <a:t>Ginger</a:t>
            </a:r>
            <a:r>
              <a:rPr sz="2400" spc="-80" dirty="0">
                <a:solidFill>
                  <a:srgbClr val="404040"/>
                </a:solidFill>
                <a:latin typeface="Arial MT"/>
                <a:cs typeface="Arial MT"/>
              </a:rPr>
              <a:t> </a:t>
            </a:r>
            <a:r>
              <a:rPr sz="2400" dirty="0">
                <a:solidFill>
                  <a:srgbClr val="404040"/>
                </a:solidFill>
                <a:latin typeface="Arial MT"/>
                <a:cs typeface="Arial MT"/>
              </a:rPr>
              <a:t>may</a:t>
            </a:r>
            <a:r>
              <a:rPr sz="2400" spc="-95" dirty="0">
                <a:solidFill>
                  <a:srgbClr val="404040"/>
                </a:solidFill>
                <a:latin typeface="Arial MT"/>
                <a:cs typeface="Arial MT"/>
              </a:rPr>
              <a:t> </a:t>
            </a:r>
            <a:r>
              <a:rPr sz="2400" dirty="0">
                <a:solidFill>
                  <a:srgbClr val="404040"/>
                </a:solidFill>
                <a:latin typeface="Arial MT"/>
                <a:cs typeface="Arial MT"/>
              </a:rPr>
              <a:t>be</a:t>
            </a:r>
            <a:r>
              <a:rPr sz="2400" spc="-20" dirty="0">
                <a:solidFill>
                  <a:srgbClr val="404040"/>
                </a:solidFill>
                <a:latin typeface="Arial MT"/>
                <a:cs typeface="Arial MT"/>
              </a:rPr>
              <a:t> </a:t>
            </a:r>
            <a:r>
              <a:rPr sz="2400" dirty="0">
                <a:solidFill>
                  <a:srgbClr val="404040"/>
                </a:solidFill>
                <a:latin typeface="Arial MT"/>
                <a:cs typeface="Arial MT"/>
              </a:rPr>
              <a:t>used</a:t>
            </a:r>
            <a:r>
              <a:rPr sz="2400" spc="-85" dirty="0">
                <a:solidFill>
                  <a:srgbClr val="404040"/>
                </a:solidFill>
                <a:latin typeface="Arial MT"/>
                <a:cs typeface="Arial MT"/>
              </a:rPr>
              <a:t> </a:t>
            </a:r>
            <a:r>
              <a:rPr sz="2400" dirty="0">
                <a:solidFill>
                  <a:srgbClr val="404040"/>
                </a:solidFill>
                <a:latin typeface="Arial MT"/>
                <a:cs typeface="Arial MT"/>
              </a:rPr>
              <a:t>as</a:t>
            </a:r>
            <a:r>
              <a:rPr sz="2400" spc="-30" dirty="0">
                <a:solidFill>
                  <a:srgbClr val="404040"/>
                </a:solidFill>
                <a:latin typeface="Arial MT"/>
                <a:cs typeface="Arial MT"/>
              </a:rPr>
              <a:t> </a:t>
            </a:r>
            <a:r>
              <a:rPr sz="2400" dirty="0">
                <a:solidFill>
                  <a:srgbClr val="404040"/>
                </a:solidFill>
                <a:latin typeface="Arial MT"/>
                <a:cs typeface="Arial MT"/>
              </a:rPr>
              <a:t>non</a:t>
            </a:r>
            <a:r>
              <a:rPr sz="2400" spc="-90" dirty="0">
                <a:solidFill>
                  <a:srgbClr val="404040"/>
                </a:solidFill>
                <a:latin typeface="Arial MT"/>
                <a:cs typeface="Arial MT"/>
              </a:rPr>
              <a:t> </a:t>
            </a:r>
            <a:r>
              <a:rPr sz="2400" dirty="0">
                <a:solidFill>
                  <a:srgbClr val="404040"/>
                </a:solidFill>
                <a:latin typeface="Arial MT"/>
                <a:cs typeface="Arial MT"/>
              </a:rPr>
              <a:t>pharmacological</a:t>
            </a:r>
            <a:r>
              <a:rPr sz="2400" spc="-35" dirty="0">
                <a:solidFill>
                  <a:srgbClr val="404040"/>
                </a:solidFill>
                <a:latin typeface="Arial MT"/>
                <a:cs typeface="Arial MT"/>
              </a:rPr>
              <a:t> </a:t>
            </a:r>
            <a:r>
              <a:rPr sz="2400" spc="-10" dirty="0">
                <a:solidFill>
                  <a:srgbClr val="404040"/>
                </a:solidFill>
                <a:latin typeface="Arial MT"/>
                <a:cs typeface="Arial MT"/>
              </a:rPr>
              <a:t>option</a:t>
            </a:r>
            <a:endParaRPr sz="2400">
              <a:latin typeface="Arial MT"/>
              <a:cs typeface="Arial MT"/>
            </a:endParaRPr>
          </a:p>
          <a:p>
            <a:pPr>
              <a:lnSpc>
                <a:spcPct val="100000"/>
              </a:lnSpc>
              <a:spcBef>
                <a:spcPts val="2095"/>
              </a:spcBef>
              <a:buClr>
                <a:srgbClr val="B31166"/>
              </a:buClr>
              <a:buFont typeface="Wingdings"/>
              <a:buChar char=""/>
            </a:pPr>
            <a:endParaRPr sz="2400">
              <a:latin typeface="Arial MT"/>
              <a:cs typeface="Arial MT"/>
            </a:endParaRPr>
          </a:p>
          <a:p>
            <a:pPr marL="354965" indent="-342265">
              <a:lnSpc>
                <a:spcPct val="100000"/>
              </a:lnSpc>
              <a:buClr>
                <a:srgbClr val="B31166"/>
              </a:buClr>
              <a:buSzPct val="81250"/>
              <a:buFont typeface="Wingdings"/>
              <a:buChar char=""/>
              <a:tabLst>
                <a:tab pos="354965" algn="l"/>
              </a:tabLst>
            </a:pPr>
            <a:r>
              <a:rPr sz="2400" dirty="0">
                <a:solidFill>
                  <a:srgbClr val="404040"/>
                </a:solidFill>
                <a:latin typeface="Arial MT"/>
                <a:cs typeface="Arial MT"/>
              </a:rPr>
              <a:t>In</a:t>
            </a:r>
            <a:r>
              <a:rPr sz="2400" spc="-45" dirty="0">
                <a:solidFill>
                  <a:srgbClr val="404040"/>
                </a:solidFill>
                <a:latin typeface="Arial MT"/>
                <a:cs typeface="Arial MT"/>
              </a:rPr>
              <a:t> </a:t>
            </a:r>
            <a:r>
              <a:rPr sz="2400" dirty="0">
                <a:solidFill>
                  <a:srgbClr val="404040"/>
                </a:solidFill>
                <a:latin typeface="Arial MT"/>
                <a:cs typeface="Arial MT"/>
              </a:rPr>
              <a:t>severe</a:t>
            </a:r>
            <a:r>
              <a:rPr sz="2400" spc="-50" dirty="0">
                <a:solidFill>
                  <a:srgbClr val="404040"/>
                </a:solidFill>
                <a:latin typeface="Arial MT"/>
                <a:cs typeface="Arial MT"/>
              </a:rPr>
              <a:t> </a:t>
            </a:r>
            <a:r>
              <a:rPr sz="2400" dirty="0">
                <a:solidFill>
                  <a:srgbClr val="404040"/>
                </a:solidFill>
                <a:latin typeface="Arial MT"/>
                <a:cs typeface="Arial MT"/>
              </a:rPr>
              <a:t>cases</a:t>
            </a:r>
            <a:r>
              <a:rPr sz="2400" spc="-20" dirty="0">
                <a:solidFill>
                  <a:srgbClr val="404040"/>
                </a:solidFill>
                <a:latin typeface="Arial MT"/>
                <a:cs typeface="Arial MT"/>
              </a:rPr>
              <a:t> </a:t>
            </a:r>
            <a:r>
              <a:rPr sz="2400" dirty="0">
                <a:solidFill>
                  <a:srgbClr val="404040"/>
                </a:solidFill>
                <a:latin typeface="Arial MT"/>
                <a:cs typeface="Arial MT"/>
              </a:rPr>
              <a:t>ondansterone</a:t>
            </a:r>
            <a:r>
              <a:rPr sz="2400" spc="-25" dirty="0">
                <a:solidFill>
                  <a:srgbClr val="404040"/>
                </a:solidFill>
                <a:latin typeface="Arial MT"/>
                <a:cs typeface="Arial MT"/>
              </a:rPr>
              <a:t> </a:t>
            </a:r>
            <a:r>
              <a:rPr sz="2400" dirty="0">
                <a:solidFill>
                  <a:srgbClr val="404040"/>
                </a:solidFill>
                <a:latin typeface="Arial MT"/>
                <a:cs typeface="Arial MT"/>
              </a:rPr>
              <a:t>is</a:t>
            </a:r>
            <a:r>
              <a:rPr sz="2400" spc="-50" dirty="0">
                <a:solidFill>
                  <a:srgbClr val="404040"/>
                </a:solidFill>
                <a:latin typeface="Arial MT"/>
                <a:cs typeface="Arial MT"/>
              </a:rPr>
              <a:t> </a:t>
            </a:r>
            <a:r>
              <a:rPr sz="2400" spc="-10" dirty="0">
                <a:solidFill>
                  <a:srgbClr val="404040"/>
                </a:solidFill>
                <a:latin typeface="Arial MT"/>
                <a:cs typeface="Arial MT"/>
              </a:rPr>
              <a:t>advised</a:t>
            </a:r>
            <a:endParaRPr sz="2400">
              <a:latin typeface="Arial MT"/>
              <a:cs typeface="Arial MT"/>
            </a:endParaRPr>
          </a:p>
        </p:txBody>
      </p:sp>
      <p:pic>
        <p:nvPicPr>
          <p:cNvPr id="4" name="object 4"/>
          <p:cNvPicPr/>
          <p:nvPr/>
        </p:nvPicPr>
        <p:blipFill>
          <a:blip r:embed="rId2" cstate="print"/>
          <a:stretch>
            <a:fillRect/>
          </a:stretch>
        </p:blipFill>
        <p:spPr>
          <a:xfrm>
            <a:off x="7086600" y="152400"/>
            <a:ext cx="1905000" cy="119062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49224" rIns="0" bIns="0" rtlCol="0">
            <a:spAutoFit/>
          </a:bodyPr>
          <a:lstStyle/>
          <a:p>
            <a:pPr marL="12700" marR="5080">
              <a:lnSpc>
                <a:spcPts val="4280"/>
              </a:lnSpc>
              <a:spcBef>
                <a:spcPts val="245"/>
              </a:spcBef>
            </a:pPr>
            <a:r>
              <a:rPr sz="3600" b="0" dirty="0">
                <a:latin typeface="Arial MT"/>
                <a:cs typeface="Arial MT"/>
              </a:rPr>
              <a:t>Intrahepatic</a:t>
            </a:r>
            <a:r>
              <a:rPr sz="3600" b="0" spc="-110" dirty="0">
                <a:latin typeface="Arial MT"/>
                <a:cs typeface="Arial MT"/>
              </a:rPr>
              <a:t> </a:t>
            </a:r>
            <a:r>
              <a:rPr sz="3600" b="0" dirty="0">
                <a:latin typeface="Arial MT"/>
                <a:cs typeface="Arial MT"/>
              </a:rPr>
              <a:t>cholestasis</a:t>
            </a:r>
            <a:r>
              <a:rPr sz="3600" b="0" spc="-25" dirty="0">
                <a:latin typeface="Arial MT"/>
                <a:cs typeface="Arial MT"/>
              </a:rPr>
              <a:t> of </a:t>
            </a:r>
            <a:r>
              <a:rPr sz="3600" b="0" spc="-10" dirty="0">
                <a:latin typeface="Arial MT"/>
                <a:cs typeface="Arial MT"/>
              </a:rPr>
              <a:t>pregnancy</a:t>
            </a:r>
            <a:endParaRPr sz="3600">
              <a:latin typeface="Arial MT"/>
              <a:cs typeface="Arial MT"/>
            </a:endParaRPr>
          </a:p>
        </p:txBody>
      </p:sp>
      <p:sp>
        <p:nvSpPr>
          <p:cNvPr id="3" name="object 3"/>
          <p:cNvSpPr txBox="1"/>
          <p:nvPr/>
        </p:nvSpPr>
        <p:spPr>
          <a:xfrm>
            <a:off x="269557" y="2107064"/>
            <a:ext cx="8142605" cy="4088765"/>
          </a:xfrm>
          <a:prstGeom prst="rect">
            <a:avLst/>
          </a:prstGeom>
        </p:spPr>
        <p:txBody>
          <a:bodyPr vert="horz" wrap="square" lIns="0" tIns="142240" rIns="0" bIns="0" rtlCol="0">
            <a:spAutoFit/>
          </a:bodyPr>
          <a:lstStyle/>
          <a:p>
            <a:pPr marL="393065" indent="-342265">
              <a:lnSpc>
                <a:spcPct val="100000"/>
              </a:lnSpc>
              <a:spcBef>
                <a:spcPts val="1120"/>
              </a:spcBef>
              <a:buClr>
                <a:srgbClr val="B31166"/>
              </a:buClr>
              <a:buSzPct val="81250"/>
              <a:buFont typeface="Wingdings"/>
              <a:buChar char=""/>
              <a:tabLst>
                <a:tab pos="393065" algn="l"/>
              </a:tabLst>
            </a:pPr>
            <a:r>
              <a:rPr sz="2400" dirty="0">
                <a:solidFill>
                  <a:srgbClr val="404040"/>
                </a:solidFill>
                <a:latin typeface="Arial MT"/>
                <a:cs typeface="Arial MT"/>
              </a:rPr>
              <a:t>also</a:t>
            </a:r>
            <a:r>
              <a:rPr sz="2400" spc="-35" dirty="0">
                <a:solidFill>
                  <a:srgbClr val="404040"/>
                </a:solidFill>
                <a:latin typeface="Arial MT"/>
                <a:cs typeface="Arial MT"/>
              </a:rPr>
              <a:t> </a:t>
            </a:r>
            <a:r>
              <a:rPr sz="2400" dirty="0">
                <a:solidFill>
                  <a:srgbClr val="404040"/>
                </a:solidFill>
                <a:latin typeface="Arial MT"/>
                <a:cs typeface="Arial MT"/>
              </a:rPr>
              <a:t>known</a:t>
            </a:r>
            <a:r>
              <a:rPr sz="2400" spc="-95" dirty="0">
                <a:solidFill>
                  <a:srgbClr val="404040"/>
                </a:solidFill>
                <a:latin typeface="Arial MT"/>
                <a:cs typeface="Arial MT"/>
              </a:rPr>
              <a:t> </a:t>
            </a:r>
            <a:r>
              <a:rPr sz="2400" dirty="0">
                <a:solidFill>
                  <a:srgbClr val="404040"/>
                </a:solidFill>
                <a:latin typeface="Arial MT"/>
                <a:cs typeface="Arial MT"/>
              </a:rPr>
              <a:t>as</a:t>
            </a:r>
            <a:r>
              <a:rPr sz="2400" spc="-35" dirty="0">
                <a:solidFill>
                  <a:srgbClr val="404040"/>
                </a:solidFill>
                <a:latin typeface="Arial MT"/>
                <a:cs typeface="Arial MT"/>
              </a:rPr>
              <a:t> </a:t>
            </a:r>
            <a:r>
              <a:rPr sz="2400" dirty="0">
                <a:solidFill>
                  <a:srgbClr val="404040"/>
                </a:solidFill>
                <a:latin typeface="Arial MT"/>
                <a:cs typeface="Arial MT"/>
              </a:rPr>
              <a:t>obstetric</a:t>
            </a:r>
            <a:r>
              <a:rPr sz="2400" spc="-35" dirty="0">
                <a:solidFill>
                  <a:srgbClr val="404040"/>
                </a:solidFill>
                <a:latin typeface="Arial MT"/>
                <a:cs typeface="Arial MT"/>
              </a:rPr>
              <a:t> </a:t>
            </a:r>
            <a:r>
              <a:rPr sz="2400" spc="-10" dirty="0">
                <a:solidFill>
                  <a:srgbClr val="404040"/>
                </a:solidFill>
                <a:latin typeface="Arial MT"/>
                <a:cs typeface="Arial MT"/>
              </a:rPr>
              <a:t>cholestasis</a:t>
            </a:r>
            <a:endParaRPr sz="2400">
              <a:latin typeface="Arial MT"/>
              <a:cs typeface="Arial MT"/>
            </a:endParaRPr>
          </a:p>
          <a:p>
            <a:pPr marL="393065" indent="-342265">
              <a:lnSpc>
                <a:spcPts val="2870"/>
              </a:lnSpc>
              <a:spcBef>
                <a:spcPts val="1025"/>
              </a:spcBef>
              <a:buClr>
                <a:srgbClr val="B31166"/>
              </a:buClr>
              <a:buSzPct val="81250"/>
              <a:buFont typeface="Wingdings"/>
              <a:buChar char=""/>
              <a:tabLst>
                <a:tab pos="393065" algn="l"/>
              </a:tabLst>
            </a:pPr>
            <a:r>
              <a:rPr sz="2400" dirty="0">
                <a:solidFill>
                  <a:srgbClr val="404040"/>
                </a:solidFill>
                <a:latin typeface="Arial MT"/>
                <a:cs typeface="Arial MT"/>
              </a:rPr>
              <a:t>Unexplained</a:t>
            </a:r>
            <a:r>
              <a:rPr sz="2400" spc="-25" dirty="0">
                <a:solidFill>
                  <a:srgbClr val="404040"/>
                </a:solidFill>
                <a:latin typeface="Arial MT"/>
                <a:cs typeface="Arial MT"/>
              </a:rPr>
              <a:t> </a:t>
            </a:r>
            <a:r>
              <a:rPr sz="2400" dirty="0">
                <a:solidFill>
                  <a:srgbClr val="404040"/>
                </a:solidFill>
                <a:latin typeface="Arial MT"/>
                <a:cs typeface="Arial MT"/>
              </a:rPr>
              <a:t>pruritis</a:t>
            </a:r>
            <a:r>
              <a:rPr sz="2400" spc="15" dirty="0">
                <a:solidFill>
                  <a:srgbClr val="404040"/>
                </a:solidFill>
                <a:latin typeface="Arial MT"/>
                <a:cs typeface="Arial MT"/>
              </a:rPr>
              <a:t> </a:t>
            </a:r>
            <a:r>
              <a:rPr sz="2400" dirty="0">
                <a:solidFill>
                  <a:srgbClr val="404040"/>
                </a:solidFill>
                <a:latin typeface="Arial MT"/>
                <a:cs typeface="Arial MT"/>
              </a:rPr>
              <a:t>in</a:t>
            </a:r>
            <a:r>
              <a:rPr sz="2400" spc="20" dirty="0">
                <a:solidFill>
                  <a:srgbClr val="404040"/>
                </a:solidFill>
                <a:latin typeface="Arial MT"/>
                <a:cs typeface="Arial MT"/>
              </a:rPr>
              <a:t> </a:t>
            </a:r>
            <a:r>
              <a:rPr sz="2400" dirty="0">
                <a:solidFill>
                  <a:srgbClr val="404040"/>
                </a:solidFill>
                <a:latin typeface="Arial MT"/>
                <a:cs typeface="Arial MT"/>
              </a:rPr>
              <a:t>pregnancy</a:t>
            </a:r>
            <a:r>
              <a:rPr sz="2400" spc="-60" dirty="0">
                <a:solidFill>
                  <a:srgbClr val="404040"/>
                </a:solidFill>
                <a:latin typeface="Arial MT"/>
                <a:cs typeface="Arial MT"/>
              </a:rPr>
              <a:t> </a:t>
            </a:r>
            <a:r>
              <a:rPr sz="2400" dirty="0">
                <a:solidFill>
                  <a:srgbClr val="404040"/>
                </a:solidFill>
                <a:latin typeface="Arial MT"/>
                <a:cs typeface="Arial MT"/>
              </a:rPr>
              <a:t>with</a:t>
            </a:r>
            <a:r>
              <a:rPr sz="2400" spc="-55" dirty="0">
                <a:solidFill>
                  <a:srgbClr val="404040"/>
                </a:solidFill>
                <a:latin typeface="Arial MT"/>
                <a:cs typeface="Arial MT"/>
              </a:rPr>
              <a:t> </a:t>
            </a:r>
            <a:r>
              <a:rPr sz="2400" dirty="0">
                <a:solidFill>
                  <a:srgbClr val="404040"/>
                </a:solidFill>
                <a:latin typeface="Arial MT"/>
                <a:cs typeface="Arial MT"/>
              </a:rPr>
              <a:t>abnormal</a:t>
            </a:r>
            <a:r>
              <a:rPr sz="2400" spc="-5" dirty="0">
                <a:solidFill>
                  <a:srgbClr val="404040"/>
                </a:solidFill>
                <a:latin typeface="Arial MT"/>
                <a:cs typeface="Arial MT"/>
              </a:rPr>
              <a:t> </a:t>
            </a:r>
            <a:r>
              <a:rPr sz="2400" spc="-10" dirty="0">
                <a:solidFill>
                  <a:srgbClr val="404040"/>
                </a:solidFill>
                <a:latin typeface="Arial MT"/>
                <a:cs typeface="Arial MT"/>
              </a:rPr>
              <a:t>liver</a:t>
            </a:r>
            <a:endParaRPr sz="2400">
              <a:latin typeface="Arial MT"/>
              <a:cs typeface="Arial MT"/>
            </a:endParaRPr>
          </a:p>
          <a:p>
            <a:pPr marL="393700">
              <a:lnSpc>
                <a:spcPts val="2870"/>
              </a:lnSpc>
            </a:pPr>
            <a:r>
              <a:rPr sz="2400" dirty="0">
                <a:solidFill>
                  <a:srgbClr val="404040"/>
                </a:solidFill>
                <a:latin typeface="Arial MT"/>
                <a:cs typeface="Arial MT"/>
              </a:rPr>
              <a:t>function</a:t>
            </a:r>
            <a:r>
              <a:rPr sz="2400" spc="-25" dirty="0">
                <a:solidFill>
                  <a:srgbClr val="404040"/>
                </a:solidFill>
                <a:latin typeface="Arial MT"/>
                <a:cs typeface="Arial MT"/>
              </a:rPr>
              <a:t> </a:t>
            </a:r>
            <a:r>
              <a:rPr sz="2400" dirty="0">
                <a:solidFill>
                  <a:srgbClr val="404040"/>
                </a:solidFill>
                <a:latin typeface="Arial MT"/>
                <a:cs typeface="Arial MT"/>
              </a:rPr>
              <a:t>test</a:t>
            </a:r>
            <a:r>
              <a:rPr sz="2400" spc="-100" dirty="0">
                <a:solidFill>
                  <a:srgbClr val="404040"/>
                </a:solidFill>
                <a:latin typeface="Arial MT"/>
                <a:cs typeface="Arial MT"/>
              </a:rPr>
              <a:t> </a:t>
            </a:r>
            <a:r>
              <a:rPr sz="2400" dirty="0">
                <a:solidFill>
                  <a:srgbClr val="404040"/>
                </a:solidFill>
                <a:latin typeface="Arial MT"/>
                <a:cs typeface="Arial MT"/>
              </a:rPr>
              <a:t>with</a:t>
            </a:r>
            <a:r>
              <a:rPr sz="2400" spc="-85" dirty="0">
                <a:solidFill>
                  <a:srgbClr val="404040"/>
                </a:solidFill>
                <a:latin typeface="Arial MT"/>
                <a:cs typeface="Arial MT"/>
              </a:rPr>
              <a:t> </a:t>
            </a:r>
            <a:r>
              <a:rPr sz="2400" dirty="0">
                <a:solidFill>
                  <a:srgbClr val="404040"/>
                </a:solidFill>
                <a:latin typeface="Arial MT"/>
                <a:cs typeface="Arial MT"/>
              </a:rPr>
              <a:t>raised</a:t>
            </a:r>
            <a:r>
              <a:rPr sz="2400" spc="-85" dirty="0">
                <a:solidFill>
                  <a:srgbClr val="404040"/>
                </a:solidFill>
                <a:latin typeface="Arial MT"/>
                <a:cs typeface="Arial MT"/>
              </a:rPr>
              <a:t> </a:t>
            </a:r>
            <a:r>
              <a:rPr sz="2400" dirty="0">
                <a:solidFill>
                  <a:srgbClr val="404040"/>
                </a:solidFill>
                <a:latin typeface="Arial MT"/>
                <a:cs typeface="Arial MT"/>
              </a:rPr>
              <a:t>bile</a:t>
            </a:r>
            <a:r>
              <a:rPr sz="2400" spc="-95" dirty="0">
                <a:solidFill>
                  <a:srgbClr val="404040"/>
                </a:solidFill>
                <a:latin typeface="Arial MT"/>
                <a:cs typeface="Arial MT"/>
              </a:rPr>
              <a:t> </a:t>
            </a:r>
            <a:r>
              <a:rPr sz="2400" dirty="0">
                <a:solidFill>
                  <a:srgbClr val="404040"/>
                </a:solidFill>
                <a:latin typeface="Arial MT"/>
                <a:cs typeface="Arial MT"/>
              </a:rPr>
              <a:t>acids</a:t>
            </a:r>
            <a:r>
              <a:rPr sz="2400" spc="-30" dirty="0">
                <a:solidFill>
                  <a:srgbClr val="404040"/>
                </a:solidFill>
                <a:latin typeface="Arial MT"/>
                <a:cs typeface="Arial MT"/>
              </a:rPr>
              <a:t> </a:t>
            </a:r>
            <a:r>
              <a:rPr sz="2400" dirty="0">
                <a:solidFill>
                  <a:srgbClr val="404040"/>
                </a:solidFill>
                <a:latin typeface="Arial MT"/>
                <a:cs typeface="Arial MT"/>
              </a:rPr>
              <a:t>resolving</a:t>
            </a:r>
            <a:r>
              <a:rPr sz="2400" spc="-25" dirty="0">
                <a:solidFill>
                  <a:srgbClr val="404040"/>
                </a:solidFill>
                <a:latin typeface="Arial MT"/>
                <a:cs typeface="Arial MT"/>
              </a:rPr>
              <a:t> </a:t>
            </a:r>
            <a:r>
              <a:rPr sz="2400" dirty="0">
                <a:solidFill>
                  <a:srgbClr val="404040"/>
                </a:solidFill>
                <a:latin typeface="Arial MT"/>
                <a:cs typeface="Arial MT"/>
              </a:rPr>
              <a:t>after</a:t>
            </a:r>
            <a:r>
              <a:rPr sz="2400" spc="-15" dirty="0">
                <a:solidFill>
                  <a:srgbClr val="404040"/>
                </a:solidFill>
                <a:latin typeface="Arial MT"/>
                <a:cs typeface="Arial MT"/>
              </a:rPr>
              <a:t> </a:t>
            </a:r>
            <a:r>
              <a:rPr sz="2400" spc="-10" dirty="0">
                <a:solidFill>
                  <a:srgbClr val="404040"/>
                </a:solidFill>
                <a:latin typeface="Arial MT"/>
                <a:cs typeface="Arial MT"/>
              </a:rPr>
              <a:t>delivery</a:t>
            </a:r>
            <a:endParaRPr sz="2400">
              <a:latin typeface="Arial MT"/>
              <a:cs typeface="Arial MT"/>
            </a:endParaRPr>
          </a:p>
          <a:p>
            <a:pPr marL="392430" marR="643890" indent="-342265">
              <a:lnSpc>
                <a:spcPts val="2860"/>
              </a:lnSpc>
              <a:spcBef>
                <a:spcPts val="1135"/>
              </a:spcBef>
              <a:buClr>
                <a:srgbClr val="B31166"/>
              </a:buClr>
              <a:buSzPct val="81250"/>
              <a:buFont typeface="Wingdings"/>
              <a:buChar char=""/>
              <a:tabLst>
                <a:tab pos="393700" algn="l"/>
              </a:tabLst>
            </a:pPr>
            <a:r>
              <a:rPr sz="2400" dirty="0">
                <a:solidFill>
                  <a:srgbClr val="404040"/>
                </a:solidFill>
                <a:latin typeface="Arial MT"/>
                <a:cs typeface="Arial MT"/>
              </a:rPr>
              <a:t>Pruritis</a:t>
            </a:r>
            <a:r>
              <a:rPr sz="2400" spc="-65" dirty="0">
                <a:solidFill>
                  <a:srgbClr val="404040"/>
                </a:solidFill>
                <a:latin typeface="Arial MT"/>
                <a:cs typeface="Arial MT"/>
              </a:rPr>
              <a:t> </a:t>
            </a:r>
            <a:r>
              <a:rPr sz="2400" dirty="0">
                <a:solidFill>
                  <a:srgbClr val="404040"/>
                </a:solidFill>
                <a:latin typeface="Arial MT"/>
                <a:cs typeface="Arial MT"/>
              </a:rPr>
              <a:t>that</a:t>
            </a:r>
            <a:r>
              <a:rPr sz="2400" spc="-100" dirty="0">
                <a:solidFill>
                  <a:srgbClr val="404040"/>
                </a:solidFill>
                <a:latin typeface="Arial MT"/>
                <a:cs typeface="Arial MT"/>
              </a:rPr>
              <a:t> </a:t>
            </a:r>
            <a:r>
              <a:rPr sz="2400" dirty="0">
                <a:solidFill>
                  <a:srgbClr val="404040"/>
                </a:solidFill>
                <a:latin typeface="Arial MT"/>
                <a:cs typeface="Arial MT"/>
              </a:rPr>
              <a:t>involves</a:t>
            </a:r>
            <a:r>
              <a:rPr sz="2400" spc="-40" dirty="0">
                <a:solidFill>
                  <a:srgbClr val="404040"/>
                </a:solidFill>
                <a:latin typeface="Arial MT"/>
                <a:cs typeface="Arial MT"/>
              </a:rPr>
              <a:t> </a:t>
            </a:r>
            <a:r>
              <a:rPr sz="2400" dirty="0">
                <a:solidFill>
                  <a:srgbClr val="404040"/>
                </a:solidFill>
                <a:latin typeface="Arial MT"/>
                <a:cs typeface="Arial MT"/>
              </a:rPr>
              <a:t>palms</a:t>
            </a:r>
            <a:r>
              <a:rPr sz="2400" spc="-35" dirty="0">
                <a:solidFill>
                  <a:srgbClr val="404040"/>
                </a:solidFill>
                <a:latin typeface="Arial MT"/>
                <a:cs typeface="Arial MT"/>
              </a:rPr>
              <a:t> </a:t>
            </a:r>
            <a:r>
              <a:rPr sz="2400" dirty="0">
                <a:solidFill>
                  <a:srgbClr val="404040"/>
                </a:solidFill>
                <a:latin typeface="Arial MT"/>
                <a:cs typeface="Arial MT"/>
              </a:rPr>
              <a:t>and</a:t>
            </a:r>
            <a:r>
              <a:rPr sz="2400" spc="-25" dirty="0">
                <a:solidFill>
                  <a:srgbClr val="404040"/>
                </a:solidFill>
                <a:latin typeface="Arial MT"/>
                <a:cs typeface="Arial MT"/>
              </a:rPr>
              <a:t> </a:t>
            </a:r>
            <a:r>
              <a:rPr sz="2400" dirty="0">
                <a:solidFill>
                  <a:srgbClr val="404040"/>
                </a:solidFill>
                <a:latin typeface="Arial MT"/>
                <a:cs typeface="Arial MT"/>
              </a:rPr>
              <a:t>soles</a:t>
            </a:r>
            <a:r>
              <a:rPr sz="2400" spc="-40" dirty="0">
                <a:solidFill>
                  <a:srgbClr val="404040"/>
                </a:solidFill>
                <a:latin typeface="Arial MT"/>
                <a:cs typeface="Arial MT"/>
              </a:rPr>
              <a:t> </a:t>
            </a:r>
            <a:r>
              <a:rPr sz="2400" dirty="0">
                <a:solidFill>
                  <a:srgbClr val="404040"/>
                </a:solidFill>
                <a:latin typeface="Arial MT"/>
                <a:cs typeface="Arial MT"/>
              </a:rPr>
              <a:t>are</a:t>
            </a:r>
            <a:r>
              <a:rPr sz="2400" spc="-85" dirty="0">
                <a:solidFill>
                  <a:srgbClr val="404040"/>
                </a:solidFill>
                <a:latin typeface="Arial MT"/>
                <a:cs typeface="Arial MT"/>
              </a:rPr>
              <a:t> </a:t>
            </a:r>
            <a:r>
              <a:rPr sz="2400" spc="-10" dirty="0">
                <a:solidFill>
                  <a:srgbClr val="404040"/>
                </a:solidFill>
                <a:latin typeface="Arial MT"/>
                <a:cs typeface="Arial MT"/>
              </a:rPr>
              <a:t>particularly 	suggestive</a:t>
            </a:r>
            <a:endParaRPr sz="2400">
              <a:latin typeface="Arial MT"/>
              <a:cs typeface="Arial MT"/>
            </a:endParaRPr>
          </a:p>
          <a:p>
            <a:pPr marL="393065" indent="-342265">
              <a:lnSpc>
                <a:spcPct val="100000"/>
              </a:lnSpc>
              <a:spcBef>
                <a:spcPts val="930"/>
              </a:spcBef>
              <a:buClr>
                <a:srgbClr val="B31166"/>
              </a:buClr>
              <a:buSzPct val="81250"/>
              <a:buFont typeface="Wingdings"/>
              <a:buChar char=""/>
              <a:tabLst>
                <a:tab pos="393065" algn="l"/>
              </a:tabLst>
            </a:pPr>
            <a:r>
              <a:rPr sz="2400" dirty="0">
                <a:solidFill>
                  <a:srgbClr val="404040"/>
                </a:solidFill>
                <a:latin typeface="Arial MT"/>
                <a:cs typeface="Arial MT"/>
              </a:rPr>
              <a:t>Most</a:t>
            </a:r>
            <a:r>
              <a:rPr sz="2400" spc="-100" dirty="0">
                <a:solidFill>
                  <a:srgbClr val="404040"/>
                </a:solidFill>
                <a:latin typeface="Arial MT"/>
                <a:cs typeface="Arial MT"/>
              </a:rPr>
              <a:t> </a:t>
            </a:r>
            <a:r>
              <a:rPr sz="2400" dirty="0">
                <a:solidFill>
                  <a:srgbClr val="404040"/>
                </a:solidFill>
                <a:latin typeface="Arial MT"/>
                <a:cs typeface="Arial MT"/>
              </a:rPr>
              <a:t>common</a:t>
            </a:r>
            <a:r>
              <a:rPr sz="2400" spc="-15" dirty="0">
                <a:solidFill>
                  <a:srgbClr val="404040"/>
                </a:solidFill>
                <a:latin typeface="Arial MT"/>
                <a:cs typeface="Arial MT"/>
              </a:rPr>
              <a:t> </a:t>
            </a:r>
            <a:r>
              <a:rPr sz="2400" dirty="0">
                <a:solidFill>
                  <a:srgbClr val="404040"/>
                </a:solidFill>
                <a:latin typeface="Arial MT"/>
                <a:cs typeface="Arial MT"/>
              </a:rPr>
              <a:t>cause</a:t>
            </a:r>
            <a:r>
              <a:rPr sz="2400" spc="-100" dirty="0">
                <a:solidFill>
                  <a:srgbClr val="404040"/>
                </a:solidFill>
                <a:latin typeface="Arial MT"/>
                <a:cs typeface="Arial MT"/>
              </a:rPr>
              <a:t> </a:t>
            </a:r>
            <a:r>
              <a:rPr sz="2400" dirty="0">
                <a:solidFill>
                  <a:srgbClr val="404040"/>
                </a:solidFill>
                <a:latin typeface="Arial MT"/>
                <a:cs typeface="Arial MT"/>
              </a:rPr>
              <a:t>of</a:t>
            </a:r>
            <a:r>
              <a:rPr sz="2400" spc="-20" dirty="0">
                <a:solidFill>
                  <a:srgbClr val="404040"/>
                </a:solidFill>
                <a:latin typeface="Arial MT"/>
                <a:cs typeface="Arial MT"/>
              </a:rPr>
              <a:t> </a:t>
            </a:r>
            <a:r>
              <a:rPr sz="2400" dirty="0">
                <a:solidFill>
                  <a:srgbClr val="404040"/>
                </a:solidFill>
                <a:latin typeface="Arial MT"/>
                <a:cs typeface="Arial MT"/>
              </a:rPr>
              <a:t>jaundice</a:t>
            </a:r>
            <a:r>
              <a:rPr sz="2400" spc="-25" dirty="0">
                <a:solidFill>
                  <a:srgbClr val="404040"/>
                </a:solidFill>
                <a:latin typeface="Arial MT"/>
                <a:cs typeface="Arial MT"/>
              </a:rPr>
              <a:t> </a:t>
            </a:r>
            <a:r>
              <a:rPr sz="2400" dirty="0">
                <a:solidFill>
                  <a:srgbClr val="404040"/>
                </a:solidFill>
                <a:latin typeface="Arial MT"/>
                <a:cs typeface="Arial MT"/>
              </a:rPr>
              <a:t>in</a:t>
            </a:r>
            <a:r>
              <a:rPr sz="2400" spc="-20" dirty="0">
                <a:solidFill>
                  <a:srgbClr val="404040"/>
                </a:solidFill>
                <a:latin typeface="Arial MT"/>
                <a:cs typeface="Arial MT"/>
              </a:rPr>
              <a:t> </a:t>
            </a:r>
            <a:r>
              <a:rPr sz="2400" dirty="0">
                <a:solidFill>
                  <a:srgbClr val="404040"/>
                </a:solidFill>
                <a:latin typeface="Arial MT"/>
                <a:cs typeface="Arial MT"/>
              </a:rPr>
              <a:t>pregnancy</a:t>
            </a:r>
            <a:r>
              <a:rPr sz="2400" spc="-90" dirty="0">
                <a:solidFill>
                  <a:srgbClr val="404040"/>
                </a:solidFill>
                <a:latin typeface="Arial MT"/>
                <a:cs typeface="Arial MT"/>
              </a:rPr>
              <a:t> </a:t>
            </a:r>
            <a:r>
              <a:rPr sz="2400" dirty="0">
                <a:solidFill>
                  <a:srgbClr val="404040"/>
                </a:solidFill>
                <a:latin typeface="Arial MT"/>
                <a:cs typeface="Arial MT"/>
              </a:rPr>
              <a:t>in</a:t>
            </a:r>
            <a:r>
              <a:rPr sz="2400" spc="-90" dirty="0">
                <a:solidFill>
                  <a:srgbClr val="404040"/>
                </a:solidFill>
                <a:latin typeface="Arial MT"/>
                <a:cs typeface="Arial MT"/>
              </a:rPr>
              <a:t> </a:t>
            </a:r>
            <a:r>
              <a:rPr sz="2400" dirty="0">
                <a:solidFill>
                  <a:srgbClr val="404040"/>
                </a:solidFill>
                <a:latin typeface="Arial MT"/>
                <a:cs typeface="Arial MT"/>
              </a:rPr>
              <a:t>late</a:t>
            </a:r>
            <a:r>
              <a:rPr sz="2400" spc="-10" dirty="0">
                <a:solidFill>
                  <a:srgbClr val="404040"/>
                </a:solidFill>
                <a:latin typeface="Arial MT"/>
                <a:cs typeface="Arial MT"/>
              </a:rPr>
              <a:t> </a:t>
            </a:r>
            <a:r>
              <a:rPr sz="2400" spc="-25" dirty="0">
                <a:solidFill>
                  <a:srgbClr val="404040"/>
                </a:solidFill>
                <a:latin typeface="Arial MT"/>
                <a:cs typeface="Arial MT"/>
              </a:rPr>
              <a:t>2nd</a:t>
            </a:r>
            <a:endParaRPr sz="2400">
              <a:latin typeface="Arial MT"/>
              <a:cs typeface="Arial MT"/>
            </a:endParaRPr>
          </a:p>
          <a:p>
            <a:pPr marL="393700">
              <a:lnSpc>
                <a:spcPct val="100000"/>
              </a:lnSpc>
              <a:spcBef>
                <a:spcPts val="45"/>
              </a:spcBef>
            </a:pPr>
            <a:r>
              <a:rPr sz="2400" dirty="0">
                <a:solidFill>
                  <a:srgbClr val="404040"/>
                </a:solidFill>
                <a:latin typeface="Arial MT"/>
                <a:cs typeface="Arial MT"/>
              </a:rPr>
              <a:t>and</a:t>
            </a:r>
            <a:r>
              <a:rPr sz="2400" spc="-30" dirty="0">
                <a:solidFill>
                  <a:srgbClr val="404040"/>
                </a:solidFill>
                <a:latin typeface="Arial MT"/>
                <a:cs typeface="Arial MT"/>
              </a:rPr>
              <a:t> </a:t>
            </a:r>
            <a:r>
              <a:rPr sz="2400" dirty="0">
                <a:solidFill>
                  <a:srgbClr val="404040"/>
                </a:solidFill>
                <a:latin typeface="Arial MT"/>
                <a:cs typeface="Arial MT"/>
              </a:rPr>
              <a:t>3</a:t>
            </a:r>
            <a:r>
              <a:rPr sz="2325" baseline="26881" dirty="0">
                <a:solidFill>
                  <a:srgbClr val="404040"/>
                </a:solidFill>
                <a:latin typeface="Arial MT"/>
                <a:cs typeface="Arial MT"/>
              </a:rPr>
              <a:t>rd</a:t>
            </a:r>
            <a:r>
              <a:rPr sz="2325" spc="419" baseline="26881" dirty="0">
                <a:solidFill>
                  <a:srgbClr val="404040"/>
                </a:solidFill>
                <a:latin typeface="Arial MT"/>
                <a:cs typeface="Arial MT"/>
              </a:rPr>
              <a:t> </a:t>
            </a:r>
            <a:r>
              <a:rPr sz="2400" spc="-10" dirty="0">
                <a:solidFill>
                  <a:srgbClr val="404040"/>
                </a:solidFill>
                <a:latin typeface="Arial MT"/>
                <a:cs typeface="Arial MT"/>
              </a:rPr>
              <a:t>trimester</a:t>
            </a:r>
            <a:endParaRPr sz="2400">
              <a:latin typeface="Arial MT"/>
              <a:cs typeface="Arial MT"/>
            </a:endParaRPr>
          </a:p>
          <a:p>
            <a:pPr marL="393700" indent="-342900">
              <a:lnSpc>
                <a:spcPct val="100000"/>
              </a:lnSpc>
              <a:spcBef>
                <a:spcPts val="950"/>
              </a:spcBef>
              <a:buClr>
                <a:srgbClr val="B31166"/>
              </a:buClr>
              <a:buSzPct val="81250"/>
              <a:buFont typeface="Wingdings"/>
              <a:buChar char=""/>
              <a:tabLst>
                <a:tab pos="393700" algn="l"/>
              </a:tabLst>
            </a:pPr>
            <a:r>
              <a:rPr sz="2400" dirty="0">
                <a:solidFill>
                  <a:srgbClr val="404040"/>
                </a:solidFill>
                <a:latin typeface="Arial MT"/>
                <a:cs typeface="Arial MT"/>
              </a:rPr>
              <a:t>Rapid</a:t>
            </a:r>
            <a:r>
              <a:rPr sz="2400" spc="-20" dirty="0">
                <a:solidFill>
                  <a:srgbClr val="404040"/>
                </a:solidFill>
                <a:latin typeface="Arial MT"/>
                <a:cs typeface="Arial MT"/>
              </a:rPr>
              <a:t> </a:t>
            </a:r>
            <a:r>
              <a:rPr sz="2400" dirty="0">
                <a:solidFill>
                  <a:srgbClr val="404040"/>
                </a:solidFill>
                <a:latin typeface="Arial MT"/>
                <a:cs typeface="Arial MT"/>
              </a:rPr>
              <a:t>postnatal</a:t>
            </a:r>
            <a:r>
              <a:rPr sz="2400" spc="-35" dirty="0">
                <a:solidFill>
                  <a:srgbClr val="404040"/>
                </a:solidFill>
                <a:latin typeface="Arial MT"/>
                <a:cs typeface="Arial MT"/>
              </a:rPr>
              <a:t> </a:t>
            </a:r>
            <a:r>
              <a:rPr sz="2400" spc="-10" dirty="0">
                <a:solidFill>
                  <a:srgbClr val="404040"/>
                </a:solidFill>
                <a:latin typeface="Arial MT"/>
                <a:cs typeface="Arial MT"/>
              </a:rPr>
              <a:t>resolution</a:t>
            </a:r>
            <a:endParaRPr sz="2400">
              <a:latin typeface="Arial MT"/>
              <a:cs typeface="Arial MT"/>
            </a:endParaRPr>
          </a:p>
          <a:p>
            <a:pPr marL="393065" indent="-342265">
              <a:lnSpc>
                <a:spcPct val="100000"/>
              </a:lnSpc>
              <a:spcBef>
                <a:spcPts val="1030"/>
              </a:spcBef>
              <a:buClr>
                <a:srgbClr val="B31166"/>
              </a:buClr>
              <a:buSzPct val="81250"/>
              <a:buFont typeface="Wingdings"/>
              <a:buChar char=""/>
              <a:tabLst>
                <a:tab pos="393065" algn="l"/>
                <a:tab pos="2555875" algn="l"/>
              </a:tabLst>
            </a:pPr>
            <a:r>
              <a:rPr sz="2400" dirty="0">
                <a:solidFill>
                  <a:srgbClr val="404040"/>
                </a:solidFill>
                <a:latin typeface="Arial MT"/>
                <a:cs typeface="Arial MT"/>
              </a:rPr>
              <a:t>It</a:t>
            </a:r>
            <a:r>
              <a:rPr sz="2400" spc="-55" dirty="0">
                <a:solidFill>
                  <a:srgbClr val="404040"/>
                </a:solidFill>
                <a:latin typeface="Arial MT"/>
                <a:cs typeface="Arial MT"/>
              </a:rPr>
              <a:t> </a:t>
            </a:r>
            <a:r>
              <a:rPr sz="2400" dirty="0">
                <a:solidFill>
                  <a:srgbClr val="404040"/>
                </a:solidFill>
                <a:latin typeface="Arial MT"/>
                <a:cs typeface="Arial MT"/>
              </a:rPr>
              <a:t>affects</a:t>
            </a:r>
            <a:r>
              <a:rPr sz="2400" spc="-60" dirty="0">
                <a:solidFill>
                  <a:srgbClr val="404040"/>
                </a:solidFill>
                <a:latin typeface="Arial MT"/>
                <a:cs typeface="Arial MT"/>
              </a:rPr>
              <a:t> </a:t>
            </a:r>
            <a:r>
              <a:rPr sz="2400" spc="-10" dirty="0">
                <a:solidFill>
                  <a:srgbClr val="404040"/>
                </a:solidFill>
                <a:latin typeface="Arial MT"/>
                <a:cs typeface="Arial MT"/>
              </a:rPr>
              <a:t>about</a:t>
            </a:r>
            <a:r>
              <a:rPr sz="2400" dirty="0">
                <a:solidFill>
                  <a:srgbClr val="404040"/>
                </a:solidFill>
                <a:latin typeface="Arial MT"/>
                <a:cs typeface="Arial MT"/>
              </a:rPr>
              <a:t>	1.2%–1.5%</a:t>
            </a:r>
            <a:r>
              <a:rPr sz="2400" spc="-70" dirty="0">
                <a:solidFill>
                  <a:srgbClr val="404040"/>
                </a:solidFill>
                <a:latin typeface="Arial MT"/>
                <a:cs typeface="Arial MT"/>
              </a:rPr>
              <a:t> </a:t>
            </a:r>
            <a:r>
              <a:rPr sz="2400" dirty="0">
                <a:solidFill>
                  <a:srgbClr val="404040"/>
                </a:solidFill>
                <a:latin typeface="Arial MT"/>
                <a:cs typeface="Arial MT"/>
              </a:rPr>
              <a:t>of</a:t>
            </a:r>
            <a:r>
              <a:rPr sz="2400" spc="-90" dirty="0">
                <a:solidFill>
                  <a:srgbClr val="404040"/>
                </a:solidFill>
                <a:latin typeface="Arial MT"/>
                <a:cs typeface="Arial MT"/>
              </a:rPr>
              <a:t> </a:t>
            </a:r>
            <a:r>
              <a:rPr sz="2400" spc="-10" dirty="0">
                <a:solidFill>
                  <a:srgbClr val="404040"/>
                </a:solidFill>
                <a:latin typeface="Arial MT"/>
                <a:cs typeface="Arial MT"/>
              </a:rPr>
              <a:t>pregnancies</a:t>
            </a:r>
            <a:endParaRPr sz="2400">
              <a:latin typeface="Arial MT"/>
              <a:cs typeface="Arial MT"/>
            </a:endParaRPr>
          </a:p>
        </p:txBody>
      </p:sp>
      <p:pic>
        <p:nvPicPr>
          <p:cNvPr id="4" name="object 4"/>
          <p:cNvPicPr/>
          <p:nvPr/>
        </p:nvPicPr>
        <p:blipFill>
          <a:blip r:embed="rId2" cstate="print"/>
          <a:stretch>
            <a:fillRect/>
          </a:stretch>
        </p:blipFill>
        <p:spPr>
          <a:xfrm>
            <a:off x="7086600" y="781050"/>
            <a:ext cx="1905000" cy="119062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1459" rIns="0" bIns="0" rtlCol="0">
            <a:spAutoFit/>
          </a:bodyPr>
          <a:lstStyle/>
          <a:p>
            <a:pPr marL="68580" marR="5080">
              <a:lnSpc>
                <a:spcPts val="4280"/>
              </a:lnSpc>
              <a:spcBef>
                <a:spcPts val="245"/>
              </a:spcBef>
            </a:pPr>
            <a:r>
              <a:rPr sz="3600" b="0" dirty="0">
                <a:latin typeface="Arial MT"/>
                <a:cs typeface="Arial MT"/>
              </a:rPr>
              <a:t>Adverse</a:t>
            </a:r>
            <a:r>
              <a:rPr sz="3600" b="0" spc="-60" dirty="0">
                <a:latin typeface="Arial MT"/>
                <a:cs typeface="Arial MT"/>
              </a:rPr>
              <a:t> </a:t>
            </a:r>
            <a:r>
              <a:rPr sz="3600" b="0" dirty="0">
                <a:latin typeface="Arial MT"/>
                <a:cs typeface="Arial MT"/>
              </a:rPr>
              <a:t>Effects</a:t>
            </a:r>
            <a:r>
              <a:rPr sz="3600" b="0" spc="-70" dirty="0">
                <a:latin typeface="Arial MT"/>
                <a:cs typeface="Arial MT"/>
              </a:rPr>
              <a:t> </a:t>
            </a:r>
            <a:r>
              <a:rPr sz="3600" b="0" dirty="0">
                <a:latin typeface="Arial MT"/>
                <a:cs typeface="Arial MT"/>
              </a:rPr>
              <a:t>of</a:t>
            </a:r>
            <a:r>
              <a:rPr sz="3600" b="0" spc="-25" dirty="0">
                <a:latin typeface="Arial MT"/>
                <a:cs typeface="Arial MT"/>
              </a:rPr>
              <a:t> </a:t>
            </a:r>
            <a:r>
              <a:rPr sz="3600" b="0" spc="-10" dirty="0">
                <a:latin typeface="Arial MT"/>
                <a:cs typeface="Arial MT"/>
              </a:rPr>
              <a:t>intrahepatic cholestasis</a:t>
            </a:r>
            <a:endParaRPr sz="3600">
              <a:latin typeface="Arial MT"/>
              <a:cs typeface="Arial MT"/>
            </a:endParaRPr>
          </a:p>
        </p:txBody>
      </p:sp>
      <p:grpSp>
        <p:nvGrpSpPr>
          <p:cNvPr id="3" name="object 3"/>
          <p:cNvGrpSpPr/>
          <p:nvPr/>
        </p:nvGrpSpPr>
        <p:grpSpPr>
          <a:xfrm>
            <a:off x="4829175" y="2219325"/>
            <a:ext cx="3600450" cy="1314450"/>
            <a:chOff x="4829175" y="2219325"/>
            <a:chExt cx="3600450" cy="1314450"/>
          </a:xfrm>
        </p:grpSpPr>
        <p:sp>
          <p:nvSpPr>
            <p:cNvPr id="4" name="object 4"/>
            <p:cNvSpPr/>
            <p:nvPr/>
          </p:nvSpPr>
          <p:spPr>
            <a:xfrm>
              <a:off x="4838700" y="2228850"/>
              <a:ext cx="3581400" cy="1295400"/>
            </a:xfrm>
            <a:custGeom>
              <a:avLst/>
              <a:gdLst/>
              <a:ahLst/>
              <a:cxnLst/>
              <a:rect l="l" t="t" r="r" b="b"/>
              <a:pathLst>
                <a:path w="3581400" h="1295400">
                  <a:moveTo>
                    <a:pt x="3365500" y="0"/>
                  </a:moveTo>
                  <a:lnTo>
                    <a:pt x="215900" y="0"/>
                  </a:lnTo>
                  <a:lnTo>
                    <a:pt x="166391" y="5701"/>
                  </a:lnTo>
                  <a:lnTo>
                    <a:pt x="120946" y="21941"/>
                  </a:lnTo>
                  <a:lnTo>
                    <a:pt x="80859" y="47426"/>
                  </a:lnTo>
                  <a:lnTo>
                    <a:pt x="47426" y="80859"/>
                  </a:lnTo>
                  <a:lnTo>
                    <a:pt x="21941" y="120946"/>
                  </a:lnTo>
                  <a:lnTo>
                    <a:pt x="5701" y="166391"/>
                  </a:lnTo>
                  <a:lnTo>
                    <a:pt x="0" y="215900"/>
                  </a:lnTo>
                  <a:lnTo>
                    <a:pt x="0" y="1079500"/>
                  </a:lnTo>
                  <a:lnTo>
                    <a:pt x="5701" y="1129008"/>
                  </a:lnTo>
                  <a:lnTo>
                    <a:pt x="21941" y="1174453"/>
                  </a:lnTo>
                  <a:lnTo>
                    <a:pt x="47426" y="1214540"/>
                  </a:lnTo>
                  <a:lnTo>
                    <a:pt x="80859" y="1247973"/>
                  </a:lnTo>
                  <a:lnTo>
                    <a:pt x="120946" y="1273458"/>
                  </a:lnTo>
                  <a:lnTo>
                    <a:pt x="166391" y="1289698"/>
                  </a:lnTo>
                  <a:lnTo>
                    <a:pt x="215900" y="1295400"/>
                  </a:lnTo>
                  <a:lnTo>
                    <a:pt x="3365500" y="1295400"/>
                  </a:lnTo>
                  <a:lnTo>
                    <a:pt x="3415008" y="1289698"/>
                  </a:lnTo>
                  <a:lnTo>
                    <a:pt x="3460453" y="1273458"/>
                  </a:lnTo>
                  <a:lnTo>
                    <a:pt x="3500540" y="1247973"/>
                  </a:lnTo>
                  <a:lnTo>
                    <a:pt x="3533973" y="1214540"/>
                  </a:lnTo>
                  <a:lnTo>
                    <a:pt x="3559458" y="1174453"/>
                  </a:lnTo>
                  <a:lnTo>
                    <a:pt x="3575698" y="1129008"/>
                  </a:lnTo>
                  <a:lnTo>
                    <a:pt x="3581400" y="1079500"/>
                  </a:lnTo>
                  <a:lnTo>
                    <a:pt x="3581400" y="215900"/>
                  </a:lnTo>
                  <a:lnTo>
                    <a:pt x="3575698" y="166391"/>
                  </a:lnTo>
                  <a:lnTo>
                    <a:pt x="3559458" y="120946"/>
                  </a:lnTo>
                  <a:lnTo>
                    <a:pt x="3533973" y="80859"/>
                  </a:lnTo>
                  <a:lnTo>
                    <a:pt x="3500540" y="47426"/>
                  </a:lnTo>
                  <a:lnTo>
                    <a:pt x="3460453" y="21941"/>
                  </a:lnTo>
                  <a:lnTo>
                    <a:pt x="3415008" y="5701"/>
                  </a:lnTo>
                  <a:lnTo>
                    <a:pt x="3365500" y="0"/>
                  </a:lnTo>
                  <a:close/>
                </a:path>
              </a:pathLst>
            </a:custGeom>
            <a:solidFill>
              <a:srgbClr val="B31166"/>
            </a:solidFill>
          </p:spPr>
          <p:txBody>
            <a:bodyPr wrap="square" lIns="0" tIns="0" rIns="0" bIns="0" rtlCol="0"/>
            <a:lstStyle/>
            <a:p>
              <a:endParaRPr/>
            </a:p>
          </p:txBody>
        </p:sp>
        <p:sp>
          <p:nvSpPr>
            <p:cNvPr id="5" name="object 5"/>
            <p:cNvSpPr/>
            <p:nvPr/>
          </p:nvSpPr>
          <p:spPr>
            <a:xfrm>
              <a:off x="4838700" y="2228850"/>
              <a:ext cx="3581400" cy="1295400"/>
            </a:xfrm>
            <a:custGeom>
              <a:avLst/>
              <a:gdLst/>
              <a:ahLst/>
              <a:cxnLst/>
              <a:rect l="l" t="t" r="r" b="b"/>
              <a:pathLst>
                <a:path w="3581400" h="1295400">
                  <a:moveTo>
                    <a:pt x="0" y="215900"/>
                  </a:moveTo>
                  <a:lnTo>
                    <a:pt x="5701" y="166391"/>
                  </a:lnTo>
                  <a:lnTo>
                    <a:pt x="21941" y="120946"/>
                  </a:lnTo>
                  <a:lnTo>
                    <a:pt x="47426" y="80859"/>
                  </a:lnTo>
                  <a:lnTo>
                    <a:pt x="80859" y="47426"/>
                  </a:lnTo>
                  <a:lnTo>
                    <a:pt x="120946" y="21941"/>
                  </a:lnTo>
                  <a:lnTo>
                    <a:pt x="166391" y="5701"/>
                  </a:lnTo>
                  <a:lnTo>
                    <a:pt x="215900" y="0"/>
                  </a:lnTo>
                  <a:lnTo>
                    <a:pt x="3365500" y="0"/>
                  </a:lnTo>
                  <a:lnTo>
                    <a:pt x="3415008" y="5701"/>
                  </a:lnTo>
                  <a:lnTo>
                    <a:pt x="3460453" y="21941"/>
                  </a:lnTo>
                  <a:lnTo>
                    <a:pt x="3500540" y="47426"/>
                  </a:lnTo>
                  <a:lnTo>
                    <a:pt x="3533973" y="80859"/>
                  </a:lnTo>
                  <a:lnTo>
                    <a:pt x="3559458" y="120946"/>
                  </a:lnTo>
                  <a:lnTo>
                    <a:pt x="3575698" y="166391"/>
                  </a:lnTo>
                  <a:lnTo>
                    <a:pt x="3581400" y="215900"/>
                  </a:lnTo>
                  <a:lnTo>
                    <a:pt x="3581400" y="1079500"/>
                  </a:lnTo>
                  <a:lnTo>
                    <a:pt x="3575698" y="1129008"/>
                  </a:lnTo>
                  <a:lnTo>
                    <a:pt x="3559458" y="1174453"/>
                  </a:lnTo>
                  <a:lnTo>
                    <a:pt x="3533973" y="1214540"/>
                  </a:lnTo>
                  <a:lnTo>
                    <a:pt x="3500540" y="1247973"/>
                  </a:lnTo>
                  <a:lnTo>
                    <a:pt x="3460453" y="1273458"/>
                  </a:lnTo>
                  <a:lnTo>
                    <a:pt x="3415008" y="1289698"/>
                  </a:lnTo>
                  <a:lnTo>
                    <a:pt x="3365500" y="1295400"/>
                  </a:lnTo>
                  <a:lnTo>
                    <a:pt x="215900" y="1295400"/>
                  </a:lnTo>
                  <a:lnTo>
                    <a:pt x="166391" y="1289698"/>
                  </a:lnTo>
                  <a:lnTo>
                    <a:pt x="120946" y="1273458"/>
                  </a:lnTo>
                  <a:lnTo>
                    <a:pt x="80859" y="1247973"/>
                  </a:lnTo>
                  <a:lnTo>
                    <a:pt x="47426" y="1214540"/>
                  </a:lnTo>
                  <a:lnTo>
                    <a:pt x="21941" y="1174453"/>
                  </a:lnTo>
                  <a:lnTo>
                    <a:pt x="5701" y="1129008"/>
                  </a:lnTo>
                  <a:lnTo>
                    <a:pt x="0" y="1079500"/>
                  </a:lnTo>
                  <a:lnTo>
                    <a:pt x="0" y="215900"/>
                  </a:lnTo>
                  <a:close/>
                </a:path>
              </a:pathLst>
            </a:custGeom>
            <a:ln w="19050">
              <a:solidFill>
                <a:srgbClr val="830948"/>
              </a:solidFill>
            </a:ln>
          </p:spPr>
          <p:txBody>
            <a:bodyPr wrap="square" lIns="0" tIns="0" rIns="0" bIns="0" rtlCol="0"/>
            <a:lstStyle/>
            <a:p>
              <a:endParaRPr/>
            </a:p>
          </p:txBody>
        </p:sp>
      </p:grpSp>
      <p:sp>
        <p:nvSpPr>
          <p:cNvPr id="6" name="object 6"/>
          <p:cNvSpPr txBox="1"/>
          <p:nvPr/>
        </p:nvSpPr>
        <p:spPr>
          <a:xfrm>
            <a:off x="4982590" y="2430144"/>
            <a:ext cx="1752600" cy="878840"/>
          </a:xfrm>
          <a:prstGeom prst="rect">
            <a:avLst/>
          </a:prstGeom>
        </p:spPr>
        <p:txBody>
          <a:bodyPr vert="horz" wrap="square" lIns="0" tIns="6350" rIns="0" bIns="0" rtlCol="0">
            <a:spAutoFit/>
          </a:bodyPr>
          <a:lstStyle/>
          <a:p>
            <a:pPr marL="12700" marR="5080" indent="63500">
              <a:lnSpc>
                <a:spcPct val="102400"/>
              </a:lnSpc>
              <a:spcBef>
                <a:spcPts val="50"/>
              </a:spcBef>
            </a:pPr>
            <a:r>
              <a:rPr sz="2750" spc="-10" dirty="0">
                <a:solidFill>
                  <a:srgbClr val="FFFFFF"/>
                </a:solidFill>
                <a:latin typeface="Arial MT"/>
                <a:cs typeface="Arial MT"/>
              </a:rPr>
              <a:t>Premature labour</a:t>
            </a:r>
            <a:endParaRPr sz="2750">
              <a:latin typeface="Arial MT"/>
              <a:cs typeface="Arial MT"/>
            </a:endParaRPr>
          </a:p>
        </p:txBody>
      </p:sp>
      <p:grpSp>
        <p:nvGrpSpPr>
          <p:cNvPr id="7" name="object 7"/>
          <p:cNvGrpSpPr/>
          <p:nvPr/>
        </p:nvGrpSpPr>
        <p:grpSpPr>
          <a:xfrm>
            <a:off x="2657475" y="4362450"/>
            <a:ext cx="3295650" cy="1390650"/>
            <a:chOff x="2657475" y="4362450"/>
            <a:chExt cx="3295650" cy="1390650"/>
          </a:xfrm>
        </p:grpSpPr>
        <p:sp>
          <p:nvSpPr>
            <p:cNvPr id="8" name="object 8"/>
            <p:cNvSpPr/>
            <p:nvPr/>
          </p:nvSpPr>
          <p:spPr>
            <a:xfrm>
              <a:off x="2667000" y="4371975"/>
              <a:ext cx="3276600" cy="1371600"/>
            </a:xfrm>
            <a:custGeom>
              <a:avLst/>
              <a:gdLst/>
              <a:ahLst/>
              <a:cxnLst/>
              <a:rect l="l" t="t" r="r" b="b"/>
              <a:pathLst>
                <a:path w="3276600" h="1371600">
                  <a:moveTo>
                    <a:pt x="3048000" y="0"/>
                  </a:moveTo>
                  <a:lnTo>
                    <a:pt x="228600" y="0"/>
                  </a:lnTo>
                  <a:lnTo>
                    <a:pt x="182533" y="4644"/>
                  </a:lnTo>
                  <a:lnTo>
                    <a:pt x="139624" y="17966"/>
                  </a:lnTo>
                  <a:lnTo>
                    <a:pt x="100793" y="39045"/>
                  </a:lnTo>
                  <a:lnTo>
                    <a:pt x="66960" y="66960"/>
                  </a:lnTo>
                  <a:lnTo>
                    <a:pt x="39045" y="100793"/>
                  </a:lnTo>
                  <a:lnTo>
                    <a:pt x="17966" y="139624"/>
                  </a:lnTo>
                  <a:lnTo>
                    <a:pt x="4644" y="182533"/>
                  </a:lnTo>
                  <a:lnTo>
                    <a:pt x="0" y="228600"/>
                  </a:lnTo>
                  <a:lnTo>
                    <a:pt x="0" y="1143000"/>
                  </a:lnTo>
                  <a:lnTo>
                    <a:pt x="4644" y="1189070"/>
                  </a:lnTo>
                  <a:lnTo>
                    <a:pt x="17966" y="1231980"/>
                  </a:lnTo>
                  <a:lnTo>
                    <a:pt x="39045" y="1270811"/>
                  </a:lnTo>
                  <a:lnTo>
                    <a:pt x="66960" y="1304644"/>
                  </a:lnTo>
                  <a:lnTo>
                    <a:pt x="100793" y="1332558"/>
                  </a:lnTo>
                  <a:lnTo>
                    <a:pt x="139624" y="1353635"/>
                  </a:lnTo>
                  <a:lnTo>
                    <a:pt x="182533" y="1366955"/>
                  </a:lnTo>
                  <a:lnTo>
                    <a:pt x="228600" y="1371600"/>
                  </a:lnTo>
                  <a:lnTo>
                    <a:pt x="3048000" y="1371600"/>
                  </a:lnTo>
                  <a:lnTo>
                    <a:pt x="3094066" y="1366955"/>
                  </a:lnTo>
                  <a:lnTo>
                    <a:pt x="3136975" y="1353635"/>
                  </a:lnTo>
                  <a:lnTo>
                    <a:pt x="3175806" y="1332558"/>
                  </a:lnTo>
                  <a:lnTo>
                    <a:pt x="3209639" y="1304644"/>
                  </a:lnTo>
                  <a:lnTo>
                    <a:pt x="3237554" y="1270811"/>
                  </a:lnTo>
                  <a:lnTo>
                    <a:pt x="3258633" y="1231980"/>
                  </a:lnTo>
                  <a:lnTo>
                    <a:pt x="3271955" y="1189070"/>
                  </a:lnTo>
                  <a:lnTo>
                    <a:pt x="3276600" y="1143000"/>
                  </a:lnTo>
                  <a:lnTo>
                    <a:pt x="3276600" y="228600"/>
                  </a:lnTo>
                  <a:lnTo>
                    <a:pt x="3271955" y="182533"/>
                  </a:lnTo>
                  <a:lnTo>
                    <a:pt x="3258633" y="139624"/>
                  </a:lnTo>
                  <a:lnTo>
                    <a:pt x="3237554" y="100793"/>
                  </a:lnTo>
                  <a:lnTo>
                    <a:pt x="3209639" y="66960"/>
                  </a:lnTo>
                  <a:lnTo>
                    <a:pt x="3175806" y="39045"/>
                  </a:lnTo>
                  <a:lnTo>
                    <a:pt x="3136975" y="17966"/>
                  </a:lnTo>
                  <a:lnTo>
                    <a:pt x="3094066" y="4644"/>
                  </a:lnTo>
                  <a:lnTo>
                    <a:pt x="3048000" y="0"/>
                  </a:lnTo>
                  <a:close/>
                </a:path>
              </a:pathLst>
            </a:custGeom>
            <a:solidFill>
              <a:srgbClr val="B31166"/>
            </a:solidFill>
          </p:spPr>
          <p:txBody>
            <a:bodyPr wrap="square" lIns="0" tIns="0" rIns="0" bIns="0" rtlCol="0"/>
            <a:lstStyle/>
            <a:p>
              <a:endParaRPr/>
            </a:p>
          </p:txBody>
        </p:sp>
        <p:sp>
          <p:nvSpPr>
            <p:cNvPr id="9" name="object 9"/>
            <p:cNvSpPr/>
            <p:nvPr/>
          </p:nvSpPr>
          <p:spPr>
            <a:xfrm>
              <a:off x="2667000" y="4371975"/>
              <a:ext cx="3276600" cy="1371600"/>
            </a:xfrm>
            <a:custGeom>
              <a:avLst/>
              <a:gdLst/>
              <a:ahLst/>
              <a:cxnLst/>
              <a:rect l="l" t="t" r="r" b="b"/>
              <a:pathLst>
                <a:path w="3276600" h="1371600">
                  <a:moveTo>
                    <a:pt x="0" y="228600"/>
                  </a:moveTo>
                  <a:lnTo>
                    <a:pt x="4644" y="182533"/>
                  </a:lnTo>
                  <a:lnTo>
                    <a:pt x="17966" y="139624"/>
                  </a:lnTo>
                  <a:lnTo>
                    <a:pt x="39045" y="100793"/>
                  </a:lnTo>
                  <a:lnTo>
                    <a:pt x="66960" y="66960"/>
                  </a:lnTo>
                  <a:lnTo>
                    <a:pt x="100793" y="39045"/>
                  </a:lnTo>
                  <a:lnTo>
                    <a:pt x="139624" y="17966"/>
                  </a:lnTo>
                  <a:lnTo>
                    <a:pt x="182533" y="4644"/>
                  </a:lnTo>
                  <a:lnTo>
                    <a:pt x="228600" y="0"/>
                  </a:lnTo>
                  <a:lnTo>
                    <a:pt x="3048000" y="0"/>
                  </a:lnTo>
                  <a:lnTo>
                    <a:pt x="3094066" y="4644"/>
                  </a:lnTo>
                  <a:lnTo>
                    <a:pt x="3136975" y="17966"/>
                  </a:lnTo>
                  <a:lnTo>
                    <a:pt x="3175806" y="39045"/>
                  </a:lnTo>
                  <a:lnTo>
                    <a:pt x="3209639" y="66960"/>
                  </a:lnTo>
                  <a:lnTo>
                    <a:pt x="3237554" y="100793"/>
                  </a:lnTo>
                  <a:lnTo>
                    <a:pt x="3258633" y="139624"/>
                  </a:lnTo>
                  <a:lnTo>
                    <a:pt x="3271955" y="182533"/>
                  </a:lnTo>
                  <a:lnTo>
                    <a:pt x="3276600" y="228600"/>
                  </a:lnTo>
                  <a:lnTo>
                    <a:pt x="3276600" y="1143000"/>
                  </a:lnTo>
                  <a:lnTo>
                    <a:pt x="3271955" y="1189070"/>
                  </a:lnTo>
                  <a:lnTo>
                    <a:pt x="3258633" y="1231980"/>
                  </a:lnTo>
                  <a:lnTo>
                    <a:pt x="3237554" y="1270811"/>
                  </a:lnTo>
                  <a:lnTo>
                    <a:pt x="3209639" y="1304644"/>
                  </a:lnTo>
                  <a:lnTo>
                    <a:pt x="3175806" y="1332558"/>
                  </a:lnTo>
                  <a:lnTo>
                    <a:pt x="3136975" y="1353635"/>
                  </a:lnTo>
                  <a:lnTo>
                    <a:pt x="3094066" y="1366955"/>
                  </a:lnTo>
                  <a:lnTo>
                    <a:pt x="3048000" y="1371600"/>
                  </a:lnTo>
                  <a:lnTo>
                    <a:pt x="228600" y="1371600"/>
                  </a:lnTo>
                  <a:lnTo>
                    <a:pt x="182533" y="1366955"/>
                  </a:lnTo>
                  <a:lnTo>
                    <a:pt x="139624" y="1353635"/>
                  </a:lnTo>
                  <a:lnTo>
                    <a:pt x="100793" y="1332558"/>
                  </a:lnTo>
                  <a:lnTo>
                    <a:pt x="66960" y="1304644"/>
                  </a:lnTo>
                  <a:lnTo>
                    <a:pt x="39045" y="1270811"/>
                  </a:lnTo>
                  <a:lnTo>
                    <a:pt x="17966" y="1231980"/>
                  </a:lnTo>
                  <a:lnTo>
                    <a:pt x="4644" y="1189070"/>
                  </a:lnTo>
                  <a:lnTo>
                    <a:pt x="0" y="1143000"/>
                  </a:lnTo>
                  <a:lnTo>
                    <a:pt x="0" y="228600"/>
                  </a:lnTo>
                  <a:close/>
                </a:path>
              </a:pathLst>
            </a:custGeom>
            <a:ln w="19050">
              <a:solidFill>
                <a:srgbClr val="830948"/>
              </a:solidFill>
            </a:ln>
          </p:spPr>
          <p:txBody>
            <a:bodyPr wrap="square" lIns="0" tIns="0" rIns="0" bIns="0" rtlCol="0"/>
            <a:lstStyle/>
            <a:p>
              <a:endParaRPr/>
            </a:p>
          </p:txBody>
        </p:sp>
      </p:grpSp>
      <p:sp>
        <p:nvSpPr>
          <p:cNvPr id="10" name="object 10"/>
          <p:cNvSpPr txBox="1"/>
          <p:nvPr/>
        </p:nvSpPr>
        <p:spPr>
          <a:xfrm>
            <a:off x="3896359" y="4827841"/>
            <a:ext cx="1287145" cy="448945"/>
          </a:xfrm>
          <a:prstGeom prst="rect">
            <a:avLst/>
          </a:prstGeom>
        </p:spPr>
        <p:txBody>
          <a:bodyPr vert="horz" wrap="square" lIns="0" tIns="15875" rIns="0" bIns="0" rtlCol="0">
            <a:spAutoFit/>
          </a:bodyPr>
          <a:lstStyle/>
          <a:p>
            <a:pPr marL="12700">
              <a:lnSpc>
                <a:spcPct val="100000"/>
              </a:lnSpc>
              <a:spcBef>
                <a:spcPts val="125"/>
              </a:spcBef>
            </a:pPr>
            <a:r>
              <a:rPr sz="2750" spc="-10" dirty="0">
                <a:solidFill>
                  <a:srgbClr val="FFFFFF"/>
                </a:solidFill>
                <a:latin typeface="Arial MT"/>
                <a:cs typeface="Arial MT"/>
              </a:rPr>
              <a:t>Stillbirth</a:t>
            </a:r>
            <a:endParaRPr sz="2750">
              <a:latin typeface="Arial MT"/>
              <a:cs typeface="Arial MT"/>
            </a:endParaRPr>
          </a:p>
        </p:txBody>
      </p:sp>
      <p:grpSp>
        <p:nvGrpSpPr>
          <p:cNvPr id="11" name="object 11"/>
          <p:cNvGrpSpPr/>
          <p:nvPr/>
        </p:nvGrpSpPr>
        <p:grpSpPr>
          <a:xfrm>
            <a:off x="714375" y="2152650"/>
            <a:ext cx="3143250" cy="1390650"/>
            <a:chOff x="714375" y="2152650"/>
            <a:chExt cx="3143250" cy="1390650"/>
          </a:xfrm>
        </p:grpSpPr>
        <p:sp>
          <p:nvSpPr>
            <p:cNvPr id="12" name="object 12"/>
            <p:cNvSpPr/>
            <p:nvPr/>
          </p:nvSpPr>
          <p:spPr>
            <a:xfrm>
              <a:off x="723900" y="2162175"/>
              <a:ext cx="3124200" cy="1371600"/>
            </a:xfrm>
            <a:custGeom>
              <a:avLst/>
              <a:gdLst/>
              <a:ahLst/>
              <a:cxnLst/>
              <a:rect l="l" t="t" r="r" b="b"/>
              <a:pathLst>
                <a:path w="3124200" h="1371600">
                  <a:moveTo>
                    <a:pt x="2895600" y="0"/>
                  </a:moveTo>
                  <a:lnTo>
                    <a:pt x="228600" y="0"/>
                  </a:lnTo>
                  <a:lnTo>
                    <a:pt x="182529" y="4644"/>
                  </a:lnTo>
                  <a:lnTo>
                    <a:pt x="139619" y="17966"/>
                  </a:lnTo>
                  <a:lnTo>
                    <a:pt x="100788" y="39045"/>
                  </a:lnTo>
                  <a:lnTo>
                    <a:pt x="66955" y="66960"/>
                  </a:lnTo>
                  <a:lnTo>
                    <a:pt x="39041" y="100793"/>
                  </a:lnTo>
                  <a:lnTo>
                    <a:pt x="17964" y="139624"/>
                  </a:lnTo>
                  <a:lnTo>
                    <a:pt x="4644" y="182533"/>
                  </a:lnTo>
                  <a:lnTo>
                    <a:pt x="0" y="228600"/>
                  </a:lnTo>
                  <a:lnTo>
                    <a:pt x="0" y="1143000"/>
                  </a:lnTo>
                  <a:lnTo>
                    <a:pt x="4644" y="1189066"/>
                  </a:lnTo>
                  <a:lnTo>
                    <a:pt x="17964" y="1231975"/>
                  </a:lnTo>
                  <a:lnTo>
                    <a:pt x="39041" y="1270806"/>
                  </a:lnTo>
                  <a:lnTo>
                    <a:pt x="66955" y="1304639"/>
                  </a:lnTo>
                  <a:lnTo>
                    <a:pt x="100788" y="1332554"/>
                  </a:lnTo>
                  <a:lnTo>
                    <a:pt x="139619" y="1353633"/>
                  </a:lnTo>
                  <a:lnTo>
                    <a:pt x="182529" y="1366955"/>
                  </a:lnTo>
                  <a:lnTo>
                    <a:pt x="228600" y="1371600"/>
                  </a:lnTo>
                  <a:lnTo>
                    <a:pt x="2895600" y="1371600"/>
                  </a:lnTo>
                  <a:lnTo>
                    <a:pt x="2941666" y="1366955"/>
                  </a:lnTo>
                  <a:lnTo>
                    <a:pt x="2984575" y="1353633"/>
                  </a:lnTo>
                  <a:lnTo>
                    <a:pt x="3023406" y="1332554"/>
                  </a:lnTo>
                  <a:lnTo>
                    <a:pt x="3057239" y="1304639"/>
                  </a:lnTo>
                  <a:lnTo>
                    <a:pt x="3085154" y="1270806"/>
                  </a:lnTo>
                  <a:lnTo>
                    <a:pt x="3106233" y="1231975"/>
                  </a:lnTo>
                  <a:lnTo>
                    <a:pt x="3119555" y="1189066"/>
                  </a:lnTo>
                  <a:lnTo>
                    <a:pt x="3124200" y="1143000"/>
                  </a:lnTo>
                  <a:lnTo>
                    <a:pt x="3124200" y="228600"/>
                  </a:lnTo>
                  <a:lnTo>
                    <a:pt x="3119555" y="182533"/>
                  </a:lnTo>
                  <a:lnTo>
                    <a:pt x="3106233" y="139624"/>
                  </a:lnTo>
                  <a:lnTo>
                    <a:pt x="3085154" y="100793"/>
                  </a:lnTo>
                  <a:lnTo>
                    <a:pt x="3057239" y="66960"/>
                  </a:lnTo>
                  <a:lnTo>
                    <a:pt x="3023406" y="39045"/>
                  </a:lnTo>
                  <a:lnTo>
                    <a:pt x="2984575" y="17966"/>
                  </a:lnTo>
                  <a:lnTo>
                    <a:pt x="2941666" y="4644"/>
                  </a:lnTo>
                  <a:lnTo>
                    <a:pt x="2895600" y="0"/>
                  </a:lnTo>
                  <a:close/>
                </a:path>
              </a:pathLst>
            </a:custGeom>
            <a:solidFill>
              <a:srgbClr val="B31166"/>
            </a:solidFill>
          </p:spPr>
          <p:txBody>
            <a:bodyPr wrap="square" lIns="0" tIns="0" rIns="0" bIns="0" rtlCol="0"/>
            <a:lstStyle/>
            <a:p>
              <a:endParaRPr/>
            </a:p>
          </p:txBody>
        </p:sp>
        <p:sp>
          <p:nvSpPr>
            <p:cNvPr id="13" name="object 13"/>
            <p:cNvSpPr/>
            <p:nvPr/>
          </p:nvSpPr>
          <p:spPr>
            <a:xfrm>
              <a:off x="723900" y="2162175"/>
              <a:ext cx="3124200" cy="1371600"/>
            </a:xfrm>
            <a:custGeom>
              <a:avLst/>
              <a:gdLst/>
              <a:ahLst/>
              <a:cxnLst/>
              <a:rect l="l" t="t" r="r" b="b"/>
              <a:pathLst>
                <a:path w="3124200" h="1371600">
                  <a:moveTo>
                    <a:pt x="0" y="228600"/>
                  </a:moveTo>
                  <a:lnTo>
                    <a:pt x="4644" y="182533"/>
                  </a:lnTo>
                  <a:lnTo>
                    <a:pt x="17964" y="139624"/>
                  </a:lnTo>
                  <a:lnTo>
                    <a:pt x="39041" y="100793"/>
                  </a:lnTo>
                  <a:lnTo>
                    <a:pt x="66955" y="66960"/>
                  </a:lnTo>
                  <a:lnTo>
                    <a:pt x="100788" y="39045"/>
                  </a:lnTo>
                  <a:lnTo>
                    <a:pt x="139619" y="17966"/>
                  </a:lnTo>
                  <a:lnTo>
                    <a:pt x="182529" y="4644"/>
                  </a:lnTo>
                  <a:lnTo>
                    <a:pt x="228600" y="0"/>
                  </a:lnTo>
                  <a:lnTo>
                    <a:pt x="2895600" y="0"/>
                  </a:lnTo>
                  <a:lnTo>
                    <a:pt x="2941666" y="4644"/>
                  </a:lnTo>
                  <a:lnTo>
                    <a:pt x="2984575" y="17966"/>
                  </a:lnTo>
                  <a:lnTo>
                    <a:pt x="3023406" y="39045"/>
                  </a:lnTo>
                  <a:lnTo>
                    <a:pt x="3057239" y="66960"/>
                  </a:lnTo>
                  <a:lnTo>
                    <a:pt x="3085154" y="100793"/>
                  </a:lnTo>
                  <a:lnTo>
                    <a:pt x="3106233" y="139624"/>
                  </a:lnTo>
                  <a:lnTo>
                    <a:pt x="3119555" y="182533"/>
                  </a:lnTo>
                  <a:lnTo>
                    <a:pt x="3124200" y="228600"/>
                  </a:lnTo>
                  <a:lnTo>
                    <a:pt x="3124200" y="1143000"/>
                  </a:lnTo>
                  <a:lnTo>
                    <a:pt x="3119555" y="1189066"/>
                  </a:lnTo>
                  <a:lnTo>
                    <a:pt x="3106233" y="1231975"/>
                  </a:lnTo>
                  <a:lnTo>
                    <a:pt x="3085154" y="1270806"/>
                  </a:lnTo>
                  <a:lnTo>
                    <a:pt x="3057239" y="1304639"/>
                  </a:lnTo>
                  <a:lnTo>
                    <a:pt x="3023406" y="1332554"/>
                  </a:lnTo>
                  <a:lnTo>
                    <a:pt x="2984575" y="1353633"/>
                  </a:lnTo>
                  <a:lnTo>
                    <a:pt x="2941666" y="1366955"/>
                  </a:lnTo>
                  <a:lnTo>
                    <a:pt x="2895600" y="1371600"/>
                  </a:lnTo>
                  <a:lnTo>
                    <a:pt x="228600" y="1371600"/>
                  </a:lnTo>
                  <a:lnTo>
                    <a:pt x="182529" y="1366955"/>
                  </a:lnTo>
                  <a:lnTo>
                    <a:pt x="139619" y="1353633"/>
                  </a:lnTo>
                  <a:lnTo>
                    <a:pt x="100788" y="1332554"/>
                  </a:lnTo>
                  <a:lnTo>
                    <a:pt x="66955" y="1304639"/>
                  </a:lnTo>
                  <a:lnTo>
                    <a:pt x="39041" y="1270806"/>
                  </a:lnTo>
                  <a:lnTo>
                    <a:pt x="17964" y="1231975"/>
                  </a:lnTo>
                  <a:lnTo>
                    <a:pt x="4644" y="1189066"/>
                  </a:lnTo>
                  <a:lnTo>
                    <a:pt x="0" y="1143000"/>
                  </a:lnTo>
                  <a:lnTo>
                    <a:pt x="0" y="228600"/>
                  </a:lnTo>
                  <a:close/>
                </a:path>
              </a:pathLst>
            </a:custGeom>
            <a:ln w="19050">
              <a:solidFill>
                <a:srgbClr val="830948"/>
              </a:solidFill>
            </a:ln>
          </p:spPr>
          <p:txBody>
            <a:bodyPr wrap="square" lIns="0" tIns="0" rIns="0" bIns="0" rtlCol="0"/>
            <a:lstStyle/>
            <a:p>
              <a:endParaRPr/>
            </a:p>
          </p:txBody>
        </p:sp>
      </p:grpSp>
      <p:sp>
        <p:nvSpPr>
          <p:cNvPr id="14" name="object 14"/>
          <p:cNvSpPr txBox="1"/>
          <p:nvPr/>
        </p:nvSpPr>
        <p:spPr>
          <a:xfrm>
            <a:off x="1445894" y="2612643"/>
            <a:ext cx="2145030" cy="449580"/>
          </a:xfrm>
          <a:prstGeom prst="rect">
            <a:avLst/>
          </a:prstGeom>
        </p:spPr>
        <p:txBody>
          <a:bodyPr vert="horz" wrap="square" lIns="0" tIns="16510" rIns="0" bIns="0" rtlCol="0">
            <a:spAutoFit/>
          </a:bodyPr>
          <a:lstStyle/>
          <a:p>
            <a:pPr marL="12700">
              <a:lnSpc>
                <a:spcPct val="100000"/>
              </a:lnSpc>
              <a:spcBef>
                <a:spcPts val="130"/>
              </a:spcBef>
            </a:pPr>
            <a:r>
              <a:rPr sz="2750" dirty="0">
                <a:solidFill>
                  <a:srgbClr val="FFFFFF"/>
                </a:solidFill>
                <a:latin typeface="Arial MT"/>
                <a:cs typeface="Arial MT"/>
              </a:rPr>
              <a:t>Fetal</a:t>
            </a:r>
            <a:r>
              <a:rPr sz="2750" spc="135" dirty="0">
                <a:solidFill>
                  <a:srgbClr val="FFFFFF"/>
                </a:solidFill>
                <a:latin typeface="Arial MT"/>
                <a:cs typeface="Arial MT"/>
              </a:rPr>
              <a:t> </a:t>
            </a:r>
            <a:r>
              <a:rPr sz="2750" spc="-10" dirty="0">
                <a:solidFill>
                  <a:srgbClr val="FFFFFF"/>
                </a:solidFill>
                <a:latin typeface="Arial MT"/>
                <a:cs typeface="Arial MT"/>
              </a:rPr>
              <a:t>distress</a:t>
            </a:r>
            <a:endParaRPr sz="2750">
              <a:latin typeface="Arial MT"/>
              <a:cs typeface="Arial MT"/>
            </a:endParaRPr>
          </a:p>
        </p:txBody>
      </p:sp>
      <p:pic>
        <p:nvPicPr>
          <p:cNvPr id="15" name="object 15"/>
          <p:cNvPicPr/>
          <p:nvPr/>
        </p:nvPicPr>
        <p:blipFill>
          <a:blip r:embed="rId2" cstate="print"/>
          <a:stretch>
            <a:fillRect/>
          </a:stretch>
        </p:blipFill>
        <p:spPr>
          <a:xfrm>
            <a:off x="6858000" y="533400"/>
            <a:ext cx="1905000" cy="1190625"/>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588644" rIns="0" bIns="0" rtlCol="0">
            <a:spAutoFit/>
          </a:bodyPr>
          <a:lstStyle/>
          <a:p>
            <a:pPr marL="12700">
              <a:lnSpc>
                <a:spcPct val="100000"/>
              </a:lnSpc>
              <a:spcBef>
                <a:spcPts val="105"/>
              </a:spcBef>
            </a:pPr>
            <a:r>
              <a:rPr sz="3600" u="sng" spc="-20" dirty="0">
                <a:uFill>
                  <a:solidFill>
                    <a:srgbClr val="FFFFFF"/>
                  </a:solidFill>
                </a:uFill>
              </a:rPr>
              <a:t>INVESTIGATIONS</a:t>
            </a:r>
            <a:r>
              <a:rPr sz="3200" b="0" spc="-20" dirty="0">
                <a:latin typeface="Arial MT"/>
                <a:cs typeface="Arial MT"/>
              </a:rPr>
              <a:t>:</a:t>
            </a:r>
            <a:endParaRPr sz="3200">
              <a:latin typeface="Arial MT"/>
              <a:cs typeface="Arial MT"/>
            </a:endParaRPr>
          </a:p>
        </p:txBody>
      </p:sp>
      <p:sp>
        <p:nvSpPr>
          <p:cNvPr id="3" name="object 3"/>
          <p:cNvSpPr txBox="1">
            <a:spLocks noGrp="1"/>
          </p:cNvSpPr>
          <p:nvPr>
            <p:ph type="body" idx="1"/>
          </p:nvPr>
        </p:nvSpPr>
        <p:spPr>
          <a:prstGeom prst="rect">
            <a:avLst/>
          </a:prstGeom>
        </p:spPr>
        <p:txBody>
          <a:bodyPr vert="horz" wrap="square" lIns="0" tIns="15875" rIns="0" bIns="0" rtlCol="0">
            <a:spAutoFit/>
          </a:bodyPr>
          <a:lstStyle/>
          <a:p>
            <a:pPr marL="355600" marR="5080" indent="-343535">
              <a:lnSpc>
                <a:spcPct val="100000"/>
              </a:lnSpc>
              <a:spcBef>
                <a:spcPts val="125"/>
              </a:spcBef>
              <a:buClr>
                <a:srgbClr val="B31166"/>
              </a:buClr>
              <a:buSzPct val="77500"/>
              <a:buFont typeface="Wingdings"/>
              <a:buChar char=""/>
              <a:tabLst>
                <a:tab pos="355600" algn="l"/>
              </a:tabLst>
            </a:pPr>
            <a:r>
              <a:rPr sz="2000" dirty="0"/>
              <a:t>Elevated</a:t>
            </a:r>
            <a:r>
              <a:rPr sz="2000" spc="-30" dirty="0"/>
              <a:t> </a:t>
            </a:r>
            <a:r>
              <a:rPr sz="2000" dirty="0"/>
              <a:t>serum</a:t>
            </a:r>
            <a:r>
              <a:rPr sz="2000" spc="10" dirty="0"/>
              <a:t> </a:t>
            </a:r>
            <a:r>
              <a:rPr sz="2000" dirty="0"/>
              <a:t>bile</a:t>
            </a:r>
            <a:r>
              <a:rPr sz="2000" spc="50" dirty="0"/>
              <a:t> </a:t>
            </a:r>
            <a:r>
              <a:rPr sz="2000" dirty="0"/>
              <a:t>acids</a:t>
            </a:r>
            <a:r>
              <a:rPr sz="2000" spc="-65" dirty="0"/>
              <a:t> </a:t>
            </a:r>
            <a:r>
              <a:rPr sz="2000" dirty="0"/>
              <a:t>&gt;10</a:t>
            </a:r>
            <a:r>
              <a:rPr sz="2000" spc="-85" dirty="0"/>
              <a:t> </a:t>
            </a:r>
            <a:r>
              <a:rPr sz="2000" spc="-155" dirty="0"/>
              <a:t>μmol/L</a:t>
            </a:r>
            <a:r>
              <a:rPr sz="2000" spc="-35" dirty="0"/>
              <a:t> </a:t>
            </a:r>
            <a:r>
              <a:rPr sz="2000" dirty="0"/>
              <a:t>(most</a:t>
            </a:r>
            <a:r>
              <a:rPr sz="2000" spc="-70" dirty="0"/>
              <a:t> </a:t>
            </a:r>
            <a:r>
              <a:rPr sz="2000" dirty="0"/>
              <a:t>complications</a:t>
            </a:r>
            <a:r>
              <a:rPr sz="2000" spc="-75" dirty="0"/>
              <a:t> </a:t>
            </a:r>
            <a:r>
              <a:rPr sz="2000" dirty="0"/>
              <a:t>occur</a:t>
            </a:r>
            <a:r>
              <a:rPr sz="2000" spc="-35" dirty="0"/>
              <a:t> </a:t>
            </a:r>
            <a:r>
              <a:rPr sz="2000" spc="-20" dirty="0"/>
              <a:t>with </a:t>
            </a:r>
            <a:r>
              <a:rPr sz="2000" dirty="0"/>
              <a:t>levels &gt;40</a:t>
            </a:r>
            <a:r>
              <a:rPr sz="2000" spc="-30" dirty="0"/>
              <a:t> </a:t>
            </a:r>
            <a:r>
              <a:rPr sz="2000" spc="-10" dirty="0"/>
              <a:t>μmol/L)</a:t>
            </a:r>
            <a:endParaRPr sz="2000"/>
          </a:p>
          <a:p>
            <a:pPr marL="355600" marR="69215" indent="-343535">
              <a:lnSpc>
                <a:spcPct val="100000"/>
              </a:lnSpc>
              <a:spcBef>
                <a:spcPts val="985"/>
              </a:spcBef>
              <a:buFont typeface="Wingdings"/>
              <a:buChar char=""/>
              <a:tabLst>
                <a:tab pos="355600" algn="l"/>
                <a:tab pos="425450" algn="l"/>
              </a:tabLst>
            </a:pPr>
            <a:r>
              <a:rPr sz="1550" dirty="0">
                <a:solidFill>
                  <a:srgbClr val="B31166"/>
                </a:solidFill>
                <a:latin typeface="Times New Roman"/>
                <a:cs typeface="Times New Roman"/>
              </a:rPr>
              <a:t>	</a:t>
            </a:r>
            <a:r>
              <a:rPr sz="2000" dirty="0"/>
              <a:t>Increased</a:t>
            </a:r>
            <a:r>
              <a:rPr sz="2000" spc="-30" dirty="0"/>
              <a:t> </a:t>
            </a:r>
            <a:r>
              <a:rPr sz="2000" dirty="0"/>
              <a:t>levels</a:t>
            </a:r>
            <a:r>
              <a:rPr sz="2000" spc="10" dirty="0"/>
              <a:t> </a:t>
            </a:r>
            <a:r>
              <a:rPr sz="2000" dirty="0"/>
              <a:t>of</a:t>
            </a:r>
            <a:r>
              <a:rPr sz="2000" spc="5" dirty="0"/>
              <a:t> </a:t>
            </a:r>
            <a:r>
              <a:rPr sz="2000" spc="-10" dirty="0"/>
              <a:t>transaminases</a:t>
            </a:r>
            <a:r>
              <a:rPr sz="2000" spc="-65" dirty="0"/>
              <a:t> </a:t>
            </a:r>
            <a:r>
              <a:rPr sz="2000" dirty="0"/>
              <a:t>and</a:t>
            </a:r>
            <a:r>
              <a:rPr sz="2000" spc="-30" dirty="0"/>
              <a:t> </a:t>
            </a:r>
            <a:r>
              <a:rPr sz="2000" spc="-10" dirty="0"/>
              <a:t>gamma-</a:t>
            </a:r>
            <a:r>
              <a:rPr sz="2000" dirty="0"/>
              <a:t>glutamyl</a:t>
            </a:r>
            <a:r>
              <a:rPr sz="2000" spc="25" dirty="0"/>
              <a:t> </a:t>
            </a:r>
            <a:r>
              <a:rPr sz="2000" spc="-10" dirty="0"/>
              <a:t>transferase (GGT).</a:t>
            </a:r>
            <a:endParaRPr sz="2000">
              <a:latin typeface="Times New Roman"/>
              <a:cs typeface="Times New Roman"/>
            </a:endParaRPr>
          </a:p>
          <a:p>
            <a:pPr marL="355600" marR="80645" indent="-343535">
              <a:lnSpc>
                <a:spcPct val="100000"/>
              </a:lnSpc>
              <a:spcBef>
                <a:spcPts val="1055"/>
              </a:spcBef>
              <a:buClr>
                <a:srgbClr val="B31166"/>
              </a:buClr>
              <a:buSzPct val="77500"/>
              <a:buFont typeface="Wingdings"/>
              <a:buChar char=""/>
              <a:tabLst>
                <a:tab pos="355600" algn="l"/>
              </a:tabLst>
            </a:pPr>
            <a:r>
              <a:rPr sz="2000" dirty="0"/>
              <a:t>Additional</a:t>
            </a:r>
            <a:r>
              <a:rPr sz="2000" spc="35" dirty="0"/>
              <a:t> </a:t>
            </a:r>
            <a:r>
              <a:rPr sz="2000" dirty="0"/>
              <a:t>tests</a:t>
            </a:r>
            <a:r>
              <a:rPr sz="2000" spc="-65" dirty="0"/>
              <a:t> </a:t>
            </a:r>
            <a:r>
              <a:rPr sz="2000" dirty="0"/>
              <a:t>can</a:t>
            </a:r>
            <a:r>
              <a:rPr sz="2000" spc="35" dirty="0"/>
              <a:t> </a:t>
            </a:r>
            <a:r>
              <a:rPr sz="2000" dirty="0"/>
              <a:t>include</a:t>
            </a:r>
            <a:r>
              <a:rPr sz="2000" spc="35" dirty="0"/>
              <a:t> </a:t>
            </a:r>
            <a:r>
              <a:rPr sz="2000" dirty="0"/>
              <a:t>a</a:t>
            </a:r>
            <a:r>
              <a:rPr sz="2000" spc="-35" dirty="0"/>
              <a:t> </a:t>
            </a:r>
            <a:r>
              <a:rPr sz="2000" dirty="0"/>
              <a:t>viral</a:t>
            </a:r>
            <a:r>
              <a:rPr sz="2000" spc="-30" dirty="0"/>
              <a:t> </a:t>
            </a:r>
            <a:r>
              <a:rPr sz="2000" dirty="0"/>
              <a:t>screen</a:t>
            </a:r>
            <a:r>
              <a:rPr sz="2000" spc="-30" dirty="0"/>
              <a:t> </a:t>
            </a:r>
            <a:r>
              <a:rPr sz="2000" dirty="0"/>
              <a:t>for</a:t>
            </a:r>
            <a:r>
              <a:rPr sz="2000" spc="-35" dirty="0"/>
              <a:t> </a:t>
            </a:r>
            <a:r>
              <a:rPr sz="2000" spc="-10" dirty="0"/>
              <a:t>hepatitis</a:t>
            </a:r>
            <a:r>
              <a:rPr sz="2000" spc="-140" dirty="0"/>
              <a:t> </a:t>
            </a:r>
            <a:r>
              <a:rPr sz="2000" dirty="0"/>
              <a:t>A,</a:t>
            </a:r>
            <a:r>
              <a:rPr sz="2000" spc="-65" dirty="0"/>
              <a:t> </a:t>
            </a:r>
            <a:r>
              <a:rPr sz="2000" dirty="0"/>
              <a:t>hepatitis</a:t>
            </a:r>
            <a:r>
              <a:rPr sz="2000" spc="5" dirty="0"/>
              <a:t> </a:t>
            </a:r>
            <a:r>
              <a:rPr sz="2000" spc="-25" dirty="0"/>
              <a:t>B, </a:t>
            </a:r>
            <a:r>
              <a:rPr sz="2000" dirty="0"/>
              <a:t>hepatitis</a:t>
            </a:r>
            <a:r>
              <a:rPr sz="2000" spc="-10" dirty="0"/>
              <a:t> </a:t>
            </a:r>
            <a:r>
              <a:rPr sz="2000" dirty="0"/>
              <a:t>C,</a:t>
            </a:r>
            <a:r>
              <a:rPr sz="2000" spc="-10" dirty="0"/>
              <a:t> </a:t>
            </a:r>
            <a:r>
              <a:rPr sz="2000" dirty="0"/>
              <a:t>Epstein–Barr</a:t>
            </a:r>
            <a:r>
              <a:rPr sz="2000" spc="-45" dirty="0"/>
              <a:t> </a:t>
            </a:r>
            <a:r>
              <a:rPr sz="2000" dirty="0"/>
              <a:t>virus</a:t>
            </a:r>
            <a:r>
              <a:rPr sz="2000" spc="-90" dirty="0"/>
              <a:t> </a:t>
            </a:r>
            <a:r>
              <a:rPr sz="2000" dirty="0"/>
              <a:t>and</a:t>
            </a:r>
            <a:r>
              <a:rPr sz="2000" spc="-55" dirty="0"/>
              <a:t> </a:t>
            </a:r>
            <a:r>
              <a:rPr sz="2000" spc="-10" dirty="0"/>
              <a:t>cytomegalovirus</a:t>
            </a:r>
            <a:endParaRPr sz="2000"/>
          </a:p>
          <a:p>
            <a:pPr marL="425450" indent="-412750">
              <a:lnSpc>
                <a:spcPct val="100000"/>
              </a:lnSpc>
              <a:spcBef>
                <a:spcPts val="985"/>
              </a:spcBef>
              <a:buClr>
                <a:srgbClr val="B31166"/>
              </a:buClr>
              <a:buSzPct val="77500"/>
              <a:buFont typeface="Wingdings"/>
              <a:buChar char=""/>
              <a:tabLst>
                <a:tab pos="425450" algn="l"/>
              </a:tabLst>
            </a:pPr>
            <a:r>
              <a:rPr sz="2000" dirty="0"/>
              <a:t>liver</a:t>
            </a:r>
            <a:r>
              <a:rPr sz="2000" spc="-60" dirty="0"/>
              <a:t> </a:t>
            </a:r>
            <a:r>
              <a:rPr sz="2000" dirty="0"/>
              <a:t>autoimmune</a:t>
            </a:r>
            <a:r>
              <a:rPr sz="2000" spc="-55" dirty="0"/>
              <a:t> </a:t>
            </a:r>
            <a:r>
              <a:rPr sz="2000" dirty="0"/>
              <a:t>screen</a:t>
            </a:r>
            <a:r>
              <a:rPr sz="2000" spc="-65" dirty="0"/>
              <a:t> </a:t>
            </a:r>
            <a:r>
              <a:rPr sz="2000" spc="-10" dirty="0"/>
              <a:t>(anti-</a:t>
            </a:r>
            <a:r>
              <a:rPr sz="2000" dirty="0"/>
              <a:t>smooth</a:t>
            </a:r>
            <a:r>
              <a:rPr sz="2000" spc="-55" dirty="0"/>
              <a:t> </a:t>
            </a:r>
            <a:r>
              <a:rPr sz="2000" dirty="0"/>
              <a:t>muscle</a:t>
            </a:r>
            <a:r>
              <a:rPr sz="2000" spc="15" dirty="0"/>
              <a:t> </a:t>
            </a:r>
            <a:r>
              <a:rPr sz="2000" dirty="0"/>
              <a:t>and</a:t>
            </a:r>
            <a:r>
              <a:rPr sz="2000" spc="-55" dirty="0"/>
              <a:t> </a:t>
            </a:r>
            <a:r>
              <a:rPr sz="2000" spc="-10" dirty="0"/>
              <a:t>anti-</a:t>
            </a:r>
            <a:endParaRPr sz="2000"/>
          </a:p>
          <a:p>
            <a:pPr marL="355600">
              <a:lnSpc>
                <a:spcPct val="100000"/>
              </a:lnSpc>
            </a:pPr>
            <a:r>
              <a:rPr sz="2000" dirty="0"/>
              <a:t>mitochondrial</a:t>
            </a:r>
            <a:r>
              <a:rPr sz="2000" spc="-80" dirty="0"/>
              <a:t> </a:t>
            </a:r>
            <a:r>
              <a:rPr sz="2000" spc="-10" dirty="0"/>
              <a:t>antibodies)</a:t>
            </a:r>
            <a:endParaRPr sz="2000"/>
          </a:p>
          <a:p>
            <a:pPr marL="411480" indent="-398780">
              <a:lnSpc>
                <a:spcPct val="100000"/>
              </a:lnSpc>
              <a:spcBef>
                <a:spcPts val="980"/>
              </a:spcBef>
              <a:buClr>
                <a:srgbClr val="B31166"/>
              </a:buClr>
              <a:buSzPct val="77500"/>
              <a:buFont typeface="Wingdings"/>
              <a:buChar char=""/>
              <a:tabLst>
                <a:tab pos="411480" algn="l"/>
                <a:tab pos="1757045" algn="l"/>
              </a:tabLst>
            </a:pPr>
            <a:r>
              <a:rPr sz="2000" spc="-10" dirty="0"/>
              <a:t>Abdominal</a:t>
            </a:r>
            <a:r>
              <a:rPr sz="2000" dirty="0"/>
              <a:t>	ultrasound</a:t>
            </a:r>
            <a:r>
              <a:rPr sz="2000" spc="-45" dirty="0"/>
              <a:t> </a:t>
            </a:r>
            <a:r>
              <a:rPr sz="2000" dirty="0"/>
              <a:t>for</a:t>
            </a:r>
            <a:r>
              <a:rPr sz="2000" spc="-35" dirty="0"/>
              <a:t> </a:t>
            </a:r>
            <a:r>
              <a:rPr sz="2000" dirty="0"/>
              <a:t>liver</a:t>
            </a:r>
            <a:r>
              <a:rPr sz="2000" spc="-40" dirty="0"/>
              <a:t> </a:t>
            </a:r>
            <a:r>
              <a:rPr sz="2000" spc="-10" dirty="0"/>
              <a:t>status</a:t>
            </a:r>
            <a:endParaRPr sz="2000"/>
          </a:p>
          <a:p>
            <a:pPr marL="355600" marR="309880" indent="-343535">
              <a:lnSpc>
                <a:spcPct val="100000"/>
              </a:lnSpc>
              <a:spcBef>
                <a:spcPts val="1055"/>
              </a:spcBef>
              <a:buFont typeface="Wingdings"/>
              <a:buChar char=""/>
              <a:tabLst>
                <a:tab pos="355600" algn="l"/>
                <a:tab pos="425450" algn="l"/>
              </a:tabLst>
            </a:pPr>
            <a:r>
              <a:rPr sz="1550" dirty="0">
                <a:solidFill>
                  <a:srgbClr val="B31166"/>
                </a:solidFill>
                <a:latin typeface="Times New Roman"/>
                <a:cs typeface="Times New Roman"/>
              </a:rPr>
              <a:t>	</a:t>
            </a:r>
            <a:r>
              <a:rPr sz="2000" dirty="0"/>
              <a:t>Normal</a:t>
            </a:r>
            <a:r>
              <a:rPr sz="2000" spc="-70" dirty="0"/>
              <a:t> </a:t>
            </a:r>
            <a:r>
              <a:rPr sz="2000" dirty="0"/>
              <a:t>liver</a:t>
            </a:r>
            <a:r>
              <a:rPr sz="2000" spc="-60" dirty="0"/>
              <a:t> </a:t>
            </a:r>
            <a:r>
              <a:rPr sz="2000" dirty="0"/>
              <a:t>function</a:t>
            </a:r>
            <a:r>
              <a:rPr sz="2000" spc="-60" dirty="0"/>
              <a:t> </a:t>
            </a:r>
            <a:r>
              <a:rPr sz="2000" dirty="0"/>
              <a:t>does</a:t>
            </a:r>
            <a:r>
              <a:rPr sz="2000" spc="-30" dirty="0"/>
              <a:t> </a:t>
            </a:r>
            <a:r>
              <a:rPr sz="2000" dirty="0"/>
              <a:t>not</a:t>
            </a:r>
            <a:r>
              <a:rPr sz="2000" spc="-25" dirty="0"/>
              <a:t> </a:t>
            </a:r>
            <a:r>
              <a:rPr sz="2000" dirty="0"/>
              <a:t>exclude</a:t>
            </a:r>
            <a:r>
              <a:rPr sz="2000" spc="-65" dirty="0"/>
              <a:t> </a:t>
            </a:r>
            <a:r>
              <a:rPr sz="2000" dirty="0"/>
              <a:t>the</a:t>
            </a:r>
            <a:r>
              <a:rPr sz="2000" spc="10" dirty="0"/>
              <a:t> </a:t>
            </a:r>
            <a:r>
              <a:rPr sz="2000" dirty="0"/>
              <a:t>diagnosis.</a:t>
            </a:r>
            <a:r>
              <a:rPr sz="2000" spc="-25" dirty="0"/>
              <a:t> </a:t>
            </a:r>
            <a:r>
              <a:rPr sz="2000" spc="-50" dirty="0"/>
              <a:t>LFTs</a:t>
            </a:r>
            <a:r>
              <a:rPr sz="2000" spc="-90" dirty="0"/>
              <a:t> </a:t>
            </a:r>
            <a:r>
              <a:rPr sz="2000" spc="-10" dirty="0"/>
              <a:t>should </a:t>
            </a:r>
            <a:r>
              <a:rPr sz="2000" dirty="0"/>
              <a:t>be</a:t>
            </a:r>
            <a:r>
              <a:rPr sz="2000" spc="-60" dirty="0"/>
              <a:t> </a:t>
            </a:r>
            <a:r>
              <a:rPr sz="2000" dirty="0"/>
              <a:t>repeated</a:t>
            </a:r>
            <a:r>
              <a:rPr sz="2000" spc="10" dirty="0"/>
              <a:t> </a:t>
            </a:r>
            <a:r>
              <a:rPr sz="2000" dirty="0"/>
              <a:t>every</a:t>
            </a:r>
            <a:r>
              <a:rPr sz="2000" spc="-25" dirty="0"/>
              <a:t> </a:t>
            </a:r>
            <a:r>
              <a:rPr sz="2000" dirty="0"/>
              <a:t>1–2weeks</a:t>
            </a:r>
            <a:r>
              <a:rPr sz="2000" spc="-25" dirty="0"/>
              <a:t> </a:t>
            </a:r>
            <a:r>
              <a:rPr sz="2000" dirty="0"/>
              <a:t>if</a:t>
            </a:r>
            <a:r>
              <a:rPr sz="2000" spc="-25" dirty="0"/>
              <a:t> </a:t>
            </a:r>
            <a:r>
              <a:rPr sz="2000" dirty="0"/>
              <a:t>pruritus</a:t>
            </a:r>
            <a:r>
              <a:rPr sz="2000" spc="-25" dirty="0"/>
              <a:t> </a:t>
            </a:r>
            <a:r>
              <a:rPr sz="2000" dirty="0"/>
              <a:t>is</a:t>
            </a:r>
            <a:r>
              <a:rPr sz="2000" spc="-95" dirty="0"/>
              <a:t> </a:t>
            </a:r>
            <a:r>
              <a:rPr sz="2000" spc="-10" dirty="0"/>
              <a:t>persistent.</a:t>
            </a:r>
            <a:endParaRPr sz="2000">
              <a:latin typeface="Times New Roman"/>
              <a:cs typeface="Times New Roman"/>
            </a:endParaRPr>
          </a:p>
        </p:txBody>
      </p:sp>
      <p:pic>
        <p:nvPicPr>
          <p:cNvPr id="4" name="object 4"/>
          <p:cNvPicPr/>
          <p:nvPr/>
        </p:nvPicPr>
        <p:blipFill>
          <a:blip r:embed="rId2" cstate="print"/>
          <a:stretch>
            <a:fillRect/>
          </a:stretch>
        </p:blipFill>
        <p:spPr>
          <a:xfrm>
            <a:off x="7086600" y="228600"/>
            <a:ext cx="1905000" cy="1190625"/>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387349" rIns="0" bIns="0" rtlCol="0">
            <a:spAutoFit/>
          </a:bodyPr>
          <a:lstStyle/>
          <a:p>
            <a:pPr marL="88900">
              <a:lnSpc>
                <a:spcPct val="100000"/>
              </a:lnSpc>
              <a:spcBef>
                <a:spcPts val="130"/>
              </a:spcBef>
            </a:pPr>
            <a:r>
              <a:rPr sz="4400" u="sng" spc="-10" dirty="0">
                <a:uFill>
                  <a:solidFill>
                    <a:srgbClr val="FFFFFF"/>
                  </a:solidFill>
                </a:uFill>
              </a:rPr>
              <a:t>Management</a:t>
            </a:r>
            <a:endParaRPr sz="4400"/>
          </a:p>
        </p:txBody>
      </p:sp>
      <p:sp>
        <p:nvSpPr>
          <p:cNvPr id="3" name="object 3"/>
          <p:cNvSpPr txBox="1"/>
          <p:nvPr/>
        </p:nvSpPr>
        <p:spPr>
          <a:xfrm>
            <a:off x="460375" y="2198306"/>
            <a:ext cx="6656070" cy="3959225"/>
          </a:xfrm>
          <a:prstGeom prst="rect">
            <a:avLst/>
          </a:prstGeom>
        </p:spPr>
        <p:txBody>
          <a:bodyPr vert="horz" wrap="square" lIns="0" tIns="6350" rIns="0" bIns="0" rtlCol="0">
            <a:spAutoFit/>
          </a:bodyPr>
          <a:lstStyle/>
          <a:p>
            <a:pPr marL="354330" marR="1076325" indent="-342265">
              <a:lnSpc>
                <a:spcPct val="101699"/>
              </a:lnSpc>
              <a:spcBef>
                <a:spcPts val="50"/>
              </a:spcBef>
              <a:buClr>
                <a:srgbClr val="B31166"/>
              </a:buClr>
              <a:buSzPct val="81250"/>
              <a:buFont typeface="Wingdings"/>
              <a:buChar char=""/>
              <a:tabLst>
                <a:tab pos="355600" algn="l"/>
              </a:tabLst>
            </a:pPr>
            <a:r>
              <a:rPr sz="2400" dirty="0">
                <a:solidFill>
                  <a:srgbClr val="404040"/>
                </a:solidFill>
                <a:latin typeface="Arial MT"/>
                <a:cs typeface="Arial MT"/>
              </a:rPr>
              <a:t>Ursodeoxycholic</a:t>
            </a:r>
            <a:r>
              <a:rPr sz="2400" spc="-55" dirty="0">
                <a:solidFill>
                  <a:srgbClr val="404040"/>
                </a:solidFill>
                <a:latin typeface="Arial MT"/>
                <a:cs typeface="Arial MT"/>
              </a:rPr>
              <a:t> </a:t>
            </a:r>
            <a:r>
              <a:rPr sz="2400" dirty="0">
                <a:solidFill>
                  <a:srgbClr val="404040"/>
                </a:solidFill>
                <a:latin typeface="Arial MT"/>
                <a:cs typeface="Arial MT"/>
              </a:rPr>
              <a:t>acid</a:t>
            </a:r>
            <a:r>
              <a:rPr sz="2400" spc="-70" dirty="0">
                <a:solidFill>
                  <a:srgbClr val="404040"/>
                </a:solidFill>
                <a:latin typeface="Arial MT"/>
                <a:cs typeface="Arial MT"/>
              </a:rPr>
              <a:t> </a:t>
            </a:r>
            <a:r>
              <a:rPr sz="2400" dirty="0">
                <a:solidFill>
                  <a:srgbClr val="404040"/>
                </a:solidFill>
                <a:latin typeface="Arial MT"/>
                <a:cs typeface="Arial MT"/>
              </a:rPr>
              <a:t>improves</a:t>
            </a:r>
            <a:r>
              <a:rPr sz="2400" spc="-70" dirty="0">
                <a:solidFill>
                  <a:srgbClr val="404040"/>
                </a:solidFill>
                <a:latin typeface="Arial MT"/>
                <a:cs typeface="Arial MT"/>
              </a:rPr>
              <a:t> </a:t>
            </a:r>
            <a:r>
              <a:rPr sz="2400" spc="-10" dirty="0">
                <a:solidFill>
                  <a:srgbClr val="404040"/>
                </a:solidFill>
                <a:latin typeface="Arial MT"/>
                <a:cs typeface="Arial MT"/>
              </a:rPr>
              <a:t>clinical 	</a:t>
            </a:r>
            <a:r>
              <a:rPr sz="2400" dirty="0">
                <a:solidFill>
                  <a:srgbClr val="404040"/>
                </a:solidFill>
                <a:latin typeface="Arial MT"/>
                <a:cs typeface="Arial MT"/>
              </a:rPr>
              <a:t>symptoms</a:t>
            </a:r>
            <a:r>
              <a:rPr sz="2400" spc="-65" dirty="0">
                <a:solidFill>
                  <a:srgbClr val="404040"/>
                </a:solidFill>
                <a:latin typeface="Arial MT"/>
                <a:cs typeface="Arial MT"/>
              </a:rPr>
              <a:t> </a:t>
            </a:r>
            <a:r>
              <a:rPr sz="2400" dirty="0">
                <a:solidFill>
                  <a:srgbClr val="404040"/>
                </a:solidFill>
                <a:latin typeface="Arial MT"/>
                <a:cs typeface="Arial MT"/>
              </a:rPr>
              <a:t>and</a:t>
            </a:r>
            <a:r>
              <a:rPr sz="2400" spc="-50" dirty="0">
                <a:solidFill>
                  <a:srgbClr val="404040"/>
                </a:solidFill>
                <a:latin typeface="Arial MT"/>
                <a:cs typeface="Arial MT"/>
              </a:rPr>
              <a:t> </a:t>
            </a:r>
            <a:r>
              <a:rPr sz="2400" dirty="0">
                <a:solidFill>
                  <a:srgbClr val="404040"/>
                </a:solidFill>
                <a:latin typeface="Arial MT"/>
                <a:cs typeface="Arial MT"/>
              </a:rPr>
              <a:t>liver</a:t>
            </a:r>
            <a:r>
              <a:rPr sz="2400" spc="-40" dirty="0">
                <a:solidFill>
                  <a:srgbClr val="404040"/>
                </a:solidFill>
                <a:latin typeface="Arial MT"/>
                <a:cs typeface="Arial MT"/>
              </a:rPr>
              <a:t> </a:t>
            </a:r>
            <a:r>
              <a:rPr sz="2400" spc="-10" dirty="0">
                <a:solidFill>
                  <a:srgbClr val="404040"/>
                </a:solidFill>
                <a:latin typeface="Arial MT"/>
                <a:cs typeface="Arial MT"/>
              </a:rPr>
              <a:t>parameter.</a:t>
            </a:r>
            <a:endParaRPr sz="2400">
              <a:latin typeface="Arial MT"/>
              <a:cs typeface="Arial MT"/>
            </a:endParaRPr>
          </a:p>
          <a:p>
            <a:pPr marL="354965" indent="-342265">
              <a:lnSpc>
                <a:spcPct val="100000"/>
              </a:lnSpc>
              <a:spcBef>
                <a:spcPts val="955"/>
              </a:spcBef>
              <a:buClr>
                <a:srgbClr val="B31166"/>
              </a:buClr>
              <a:buSzPct val="81250"/>
              <a:buFont typeface="Wingdings"/>
              <a:buChar char=""/>
              <a:tabLst>
                <a:tab pos="354965" algn="l"/>
              </a:tabLst>
            </a:pPr>
            <a:r>
              <a:rPr sz="2400" spc="-20" dirty="0">
                <a:solidFill>
                  <a:srgbClr val="404040"/>
                </a:solidFill>
                <a:latin typeface="Arial MT"/>
                <a:cs typeface="Arial MT"/>
              </a:rPr>
              <a:t>600-</a:t>
            </a:r>
            <a:r>
              <a:rPr sz="2400" dirty="0">
                <a:solidFill>
                  <a:srgbClr val="404040"/>
                </a:solidFill>
                <a:latin typeface="Arial MT"/>
                <a:cs typeface="Arial MT"/>
              </a:rPr>
              <a:t>2000mg</a:t>
            </a:r>
            <a:r>
              <a:rPr sz="2400" spc="-55" dirty="0">
                <a:solidFill>
                  <a:srgbClr val="404040"/>
                </a:solidFill>
                <a:latin typeface="Arial MT"/>
                <a:cs typeface="Arial MT"/>
              </a:rPr>
              <a:t> </a:t>
            </a:r>
            <a:r>
              <a:rPr sz="2400" dirty="0">
                <a:solidFill>
                  <a:srgbClr val="404040"/>
                </a:solidFill>
                <a:latin typeface="Arial MT"/>
                <a:cs typeface="Arial MT"/>
              </a:rPr>
              <a:t>or15mg/kg</a:t>
            </a:r>
            <a:r>
              <a:rPr sz="2400" spc="-45" dirty="0">
                <a:solidFill>
                  <a:srgbClr val="404040"/>
                </a:solidFill>
                <a:latin typeface="Arial MT"/>
                <a:cs typeface="Arial MT"/>
              </a:rPr>
              <a:t> </a:t>
            </a:r>
            <a:r>
              <a:rPr sz="2400" dirty="0">
                <a:solidFill>
                  <a:srgbClr val="404040"/>
                </a:solidFill>
                <a:latin typeface="Arial MT"/>
                <a:cs typeface="Arial MT"/>
              </a:rPr>
              <a:t>per</a:t>
            </a:r>
            <a:r>
              <a:rPr sz="2400" spc="-105" dirty="0">
                <a:solidFill>
                  <a:srgbClr val="404040"/>
                </a:solidFill>
                <a:latin typeface="Arial MT"/>
                <a:cs typeface="Arial MT"/>
              </a:rPr>
              <a:t> </a:t>
            </a:r>
            <a:r>
              <a:rPr sz="2400" spc="-25" dirty="0">
                <a:solidFill>
                  <a:srgbClr val="404040"/>
                </a:solidFill>
                <a:latin typeface="Arial MT"/>
                <a:cs typeface="Arial MT"/>
              </a:rPr>
              <a:t>day</a:t>
            </a:r>
            <a:endParaRPr sz="2400">
              <a:latin typeface="Arial MT"/>
              <a:cs typeface="Arial MT"/>
            </a:endParaRPr>
          </a:p>
          <a:p>
            <a:pPr marL="354965" indent="-342265">
              <a:lnSpc>
                <a:spcPct val="100000"/>
              </a:lnSpc>
              <a:spcBef>
                <a:spcPts val="1019"/>
              </a:spcBef>
              <a:buClr>
                <a:srgbClr val="B31166"/>
              </a:buClr>
              <a:buSzPct val="81250"/>
              <a:buFont typeface="Wingdings"/>
              <a:buChar char=""/>
              <a:tabLst>
                <a:tab pos="354965" algn="l"/>
              </a:tabLst>
            </a:pPr>
            <a:r>
              <a:rPr sz="2400" spc="-10" dirty="0">
                <a:solidFill>
                  <a:srgbClr val="404040"/>
                </a:solidFill>
                <a:latin typeface="Arial MT"/>
                <a:cs typeface="Arial MT"/>
              </a:rPr>
              <a:t>Antihistamines</a:t>
            </a:r>
            <a:endParaRPr sz="2400">
              <a:latin typeface="Arial MT"/>
              <a:cs typeface="Arial MT"/>
            </a:endParaRPr>
          </a:p>
          <a:p>
            <a:pPr marL="354965" indent="-342265">
              <a:lnSpc>
                <a:spcPct val="100000"/>
              </a:lnSpc>
              <a:spcBef>
                <a:spcPts val="1030"/>
              </a:spcBef>
              <a:buClr>
                <a:srgbClr val="B31166"/>
              </a:buClr>
              <a:buSzPct val="81250"/>
              <a:buFont typeface="Wingdings"/>
              <a:buChar char=""/>
              <a:tabLst>
                <a:tab pos="354965" algn="l"/>
              </a:tabLst>
            </a:pPr>
            <a:r>
              <a:rPr sz="2400" spc="-10" dirty="0">
                <a:solidFill>
                  <a:srgbClr val="404040"/>
                </a:solidFill>
                <a:latin typeface="Arial MT"/>
                <a:cs typeface="Arial MT"/>
              </a:rPr>
              <a:t>Dexamethasone</a:t>
            </a:r>
            <a:endParaRPr sz="2400">
              <a:latin typeface="Arial MT"/>
              <a:cs typeface="Arial MT"/>
            </a:endParaRPr>
          </a:p>
          <a:p>
            <a:pPr marL="354965" indent="-342265">
              <a:lnSpc>
                <a:spcPct val="100000"/>
              </a:lnSpc>
              <a:spcBef>
                <a:spcPts val="944"/>
              </a:spcBef>
              <a:buClr>
                <a:srgbClr val="B31166"/>
              </a:buClr>
              <a:buSzPct val="81250"/>
              <a:buFont typeface="Wingdings"/>
              <a:buChar char=""/>
              <a:tabLst>
                <a:tab pos="354965" algn="l"/>
              </a:tabLst>
            </a:pPr>
            <a:r>
              <a:rPr sz="2400" dirty="0">
                <a:solidFill>
                  <a:srgbClr val="404040"/>
                </a:solidFill>
                <a:latin typeface="Arial MT"/>
                <a:cs typeface="Arial MT"/>
              </a:rPr>
              <a:t>Vit</a:t>
            </a:r>
            <a:r>
              <a:rPr sz="2400" spc="-40" dirty="0">
                <a:solidFill>
                  <a:srgbClr val="404040"/>
                </a:solidFill>
                <a:latin typeface="Arial MT"/>
                <a:cs typeface="Arial MT"/>
              </a:rPr>
              <a:t> </a:t>
            </a:r>
            <a:r>
              <a:rPr sz="2400" spc="-50" dirty="0">
                <a:solidFill>
                  <a:srgbClr val="404040"/>
                </a:solidFill>
                <a:latin typeface="Arial MT"/>
                <a:cs typeface="Arial MT"/>
              </a:rPr>
              <a:t>k</a:t>
            </a:r>
            <a:endParaRPr sz="2400">
              <a:latin typeface="Arial MT"/>
              <a:cs typeface="Arial MT"/>
            </a:endParaRPr>
          </a:p>
          <a:p>
            <a:pPr marL="355600" marR="5080" indent="-343535">
              <a:lnSpc>
                <a:spcPct val="100400"/>
              </a:lnSpc>
              <a:spcBef>
                <a:spcPts val="1015"/>
              </a:spcBef>
              <a:buFont typeface="Wingdings"/>
              <a:buChar char=""/>
              <a:tabLst>
                <a:tab pos="355600" algn="l"/>
                <a:tab pos="439420" algn="l"/>
              </a:tabLst>
            </a:pPr>
            <a:r>
              <a:rPr sz="1950" dirty="0">
                <a:solidFill>
                  <a:srgbClr val="B31166"/>
                </a:solidFill>
                <a:latin typeface="Times New Roman"/>
                <a:cs typeface="Times New Roman"/>
              </a:rPr>
              <a:t>	</a:t>
            </a:r>
            <a:r>
              <a:rPr sz="2400" dirty="0">
                <a:solidFill>
                  <a:srgbClr val="404040"/>
                </a:solidFill>
                <a:latin typeface="Arial MT"/>
                <a:cs typeface="Arial MT"/>
              </a:rPr>
              <a:t>Obstetric</a:t>
            </a:r>
            <a:r>
              <a:rPr sz="2400" spc="-45" dirty="0">
                <a:solidFill>
                  <a:srgbClr val="404040"/>
                </a:solidFill>
                <a:latin typeface="Arial MT"/>
                <a:cs typeface="Arial MT"/>
              </a:rPr>
              <a:t> </a:t>
            </a:r>
            <a:r>
              <a:rPr sz="2400" dirty="0">
                <a:solidFill>
                  <a:srgbClr val="404040"/>
                </a:solidFill>
                <a:latin typeface="Arial MT"/>
                <a:cs typeface="Arial MT"/>
              </a:rPr>
              <a:t>management</a:t>
            </a:r>
            <a:r>
              <a:rPr sz="2400" spc="-30" dirty="0">
                <a:solidFill>
                  <a:srgbClr val="404040"/>
                </a:solidFill>
                <a:latin typeface="Arial MT"/>
                <a:cs typeface="Arial MT"/>
              </a:rPr>
              <a:t> </a:t>
            </a:r>
            <a:r>
              <a:rPr sz="2400" dirty="0">
                <a:solidFill>
                  <a:srgbClr val="404040"/>
                </a:solidFill>
                <a:latin typeface="Arial MT"/>
                <a:cs typeface="Arial MT"/>
              </a:rPr>
              <a:t>may</a:t>
            </a:r>
            <a:r>
              <a:rPr sz="2400" spc="-40" dirty="0">
                <a:solidFill>
                  <a:srgbClr val="404040"/>
                </a:solidFill>
                <a:latin typeface="Arial MT"/>
                <a:cs typeface="Arial MT"/>
              </a:rPr>
              <a:t> </a:t>
            </a:r>
            <a:r>
              <a:rPr sz="2400" dirty="0">
                <a:solidFill>
                  <a:srgbClr val="404040"/>
                </a:solidFill>
                <a:latin typeface="Arial MT"/>
                <a:cs typeface="Arial MT"/>
              </a:rPr>
              <a:t>include</a:t>
            </a:r>
            <a:r>
              <a:rPr sz="2400" spc="-35" dirty="0">
                <a:solidFill>
                  <a:srgbClr val="404040"/>
                </a:solidFill>
                <a:latin typeface="Arial MT"/>
                <a:cs typeface="Arial MT"/>
              </a:rPr>
              <a:t> </a:t>
            </a:r>
            <a:r>
              <a:rPr sz="2400" spc="-10" dirty="0">
                <a:solidFill>
                  <a:srgbClr val="404040"/>
                </a:solidFill>
                <a:latin typeface="Arial MT"/>
                <a:cs typeface="Arial MT"/>
              </a:rPr>
              <a:t>early </a:t>
            </a:r>
            <a:r>
              <a:rPr sz="2400" dirty="0">
                <a:solidFill>
                  <a:srgbClr val="404040"/>
                </a:solidFill>
                <a:latin typeface="Arial MT"/>
                <a:cs typeface="Arial MT"/>
              </a:rPr>
              <a:t>delivery(37</a:t>
            </a:r>
            <a:r>
              <a:rPr sz="2400" spc="-30" dirty="0">
                <a:solidFill>
                  <a:srgbClr val="404040"/>
                </a:solidFill>
                <a:latin typeface="Arial MT"/>
                <a:cs typeface="Arial MT"/>
              </a:rPr>
              <a:t> </a:t>
            </a:r>
            <a:r>
              <a:rPr sz="2400" dirty="0">
                <a:solidFill>
                  <a:srgbClr val="404040"/>
                </a:solidFill>
                <a:latin typeface="Arial MT"/>
                <a:cs typeface="Arial MT"/>
              </a:rPr>
              <a:t>to</a:t>
            </a:r>
            <a:r>
              <a:rPr sz="2400" spc="-90" dirty="0">
                <a:solidFill>
                  <a:srgbClr val="404040"/>
                </a:solidFill>
                <a:latin typeface="Arial MT"/>
                <a:cs typeface="Arial MT"/>
              </a:rPr>
              <a:t> </a:t>
            </a:r>
            <a:r>
              <a:rPr sz="2400" dirty="0">
                <a:solidFill>
                  <a:srgbClr val="404040"/>
                </a:solidFill>
                <a:latin typeface="Arial MT"/>
                <a:cs typeface="Arial MT"/>
              </a:rPr>
              <a:t>38</a:t>
            </a:r>
            <a:r>
              <a:rPr sz="2400" spc="-30" dirty="0">
                <a:solidFill>
                  <a:srgbClr val="404040"/>
                </a:solidFill>
                <a:latin typeface="Arial MT"/>
                <a:cs typeface="Arial MT"/>
              </a:rPr>
              <a:t> </a:t>
            </a:r>
            <a:r>
              <a:rPr sz="2400" dirty="0">
                <a:solidFill>
                  <a:srgbClr val="404040"/>
                </a:solidFill>
                <a:latin typeface="Arial MT"/>
                <a:cs typeface="Arial MT"/>
              </a:rPr>
              <a:t>weeks</a:t>
            </a:r>
            <a:r>
              <a:rPr sz="2400" spc="-100" dirty="0">
                <a:solidFill>
                  <a:srgbClr val="404040"/>
                </a:solidFill>
                <a:latin typeface="Arial MT"/>
                <a:cs typeface="Arial MT"/>
              </a:rPr>
              <a:t> </a:t>
            </a:r>
            <a:r>
              <a:rPr sz="2400" dirty="0">
                <a:solidFill>
                  <a:srgbClr val="404040"/>
                </a:solidFill>
                <a:latin typeface="Arial MT"/>
                <a:cs typeface="Arial MT"/>
              </a:rPr>
              <a:t>of</a:t>
            </a:r>
            <a:r>
              <a:rPr sz="2400" spc="-25" dirty="0">
                <a:solidFill>
                  <a:srgbClr val="404040"/>
                </a:solidFill>
                <a:latin typeface="Arial MT"/>
                <a:cs typeface="Arial MT"/>
              </a:rPr>
              <a:t> </a:t>
            </a:r>
            <a:r>
              <a:rPr sz="2400" dirty="0">
                <a:solidFill>
                  <a:srgbClr val="404040"/>
                </a:solidFill>
                <a:latin typeface="Arial MT"/>
                <a:cs typeface="Arial MT"/>
              </a:rPr>
              <a:t>gestation)</a:t>
            </a:r>
            <a:r>
              <a:rPr sz="2400" spc="-80" dirty="0">
                <a:solidFill>
                  <a:srgbClr val="404040"/>
                </a:solidFill>
                <a:latin typeface="Arial MT"/>
                <a:cs typeface="Arial MT"/>
              </a:rPr>
              <a:t> </a:t>
            </a:r>
            <a:r>
              <a:rPr sz="2400" dirty="0">
                <a:solidFill>
                  <a:srgbClr val="404040"/>
                </a:solidFill>
                <a:latin typeface="Arial MT"/>
                <a:cs typeface="Arial MT"/>
              </a:rPr>
              <a:t>in</a:t>
            </a:r>
            <a:r>
              <a:rPr sz="2400" spc="-90" dirty="0">
                <a:solidFill>
                  <a:srgbClr val="404040"/>
                </a:solidFill>
                <a:latin typeface="Arial MT"/>
                <a:cs typeface="Arial MT"/>
              </a:rPr>
              <a:t> </a:t>
            </a:r>
            <a:r>
              <a:rPr sz="2400" spc="-10" dirty="0">
                <a:solidFill>
                  <a:srgbClr val="404040"/>
                </a:solidFill>
                <a:latin typeface="Arial MT"/>
                <a:cs typeface="Arial MT"/>
              </a:rPr>
              <a:t>severe </a:t>
            </a:r>
            <a:r>
              <a:rPr sz="2400" dirty="0">
                <a:solidFill>
                  <a:srgbClr val="404040"/>
                </a:solidFill>
                <a:latin typeface="Arial MT"/>
                <a:cs typeface="Arial MT"/>
              </a:rPr>
              <a:t>cases</a:t>
            </a:r>
            <a:r>
              <a:rPr sz="2400" spc="-20" dirty="0">
                <a:solidFill>
                  <a:srgbClr val="404040"/>
                </a:solidFill>
                <a:latin typeface="Arial MT"/>
                <a:cs typeface="Arial MT"/>
              </a:rPr>
              <a:t> </a:t>
            </a:r>
            <a:r>
              <a:rPr sz="2400" dirty="0">
                <a:solidFill>
                  <a:srgbClr val="404040"/>
                </a:solidFill>
                <a:latin typeface="Arial MT"/>
                <a:cs typeface="Arial MT"/>
              </a:rPr>
              <a:t>to</a:t>
            </a:r>
            <a:r>
              <a:rPr sz="2400" spc="10" dirty="0">
                <a:solidFill>
                  <a:srgbClr val="404040"/>
                </a:solidFill>
                <a:latin typeface="Arial MT"/>
                <a:cs typeface="Arial MT"/>
              </a:rPr>
              <a:t> </a:t>
            </a:r>
            <a:r>
              <a:rPr sz="2400" dirty="0">
                <a:solidFill>
                  <a:srgbClr val="404040"/>
                </a:solidFill>
                <a:latin typeface="Arial MT"/>
                <a:cs typeface="Arial MT"/>
              </a:rPr>
              <a:t>minimise</a:t>
            </a:r>
            <a:r>
              <a:rPr sz="2400" spc="-30" dirty="0">
                <a:solidFill>
                  <a:srgbClr val="404040"/>
                </a:solidFill>
                <a:latin typeface="Arial MT"/>
                <a:cs typeface="Arial MT"/>
              </a:rPr>
              <a:t> </a:t>
            </a:r>
            <a:r>
              <a:rPr sz="2400" dirty="0">
                <a:solidFill>
                  <a:srgbClr val="404040"/>
                </a:solidFill>
                <a:latin typeface="Arial MT"/>
                <a:cs typeface="Arial MT"/>
              </a:rPr>
              <a:t>the</a:t>
            </a:r>
            <a:r>
              <a:rPr sz="2400" spc="-80" dirty="0">
                <a:solidFill>
                  <a:srgbClr val="404040"/>
                </a:solidFill>
                <a:latin typeface="Arial MT"/>
                <a:cs typeface="Arial MT"/>
              </a:rPr>
              <a:t> </a:t>
            </a:r>
            <a:r>
              <a:rPr sz="2400" dirty="0">
                <a:solidFill>
                  <a:srgbClr val="404040"/>
                </a:solidFill>
                <a:latin typeface="Arial MT"/>
                <a:cs typeface="Arial MT"/>
              </a:rPr>
              <a:t>risk</a:t>
            </a:r>
            <a:r>
              <a:rPr sz="2400" spc="-20" dirty="0">
                <a:solidFill>
                  <a:srgbClr val="404040"/>
                </a:solidFill>
                <a:latin typeface="Arial MT"/>
                <a:cs typeface="Arial MT"/>
              </a:rPr>
              <a:t> </a:t>
            </a:r>
            <a:r>
              <a:rPr sz="2400" dirty="0">
                <a:solidFill>
                  <a:srgbClr val="404040"/>
                </a:solidFill>
                <a:latin typeface="Arial MT"/>
                <a:cs typeface="Arial MT"/>
              </a:rPr>
              <a:t>of</a:t>
            </a:r>
            <a:r>
              <a:rPr sz="2400" spc="-10" dirty="0">
                <a:solidFill>
                  <a:srgbClr val="404040"/>
                </a:solidFill>
                <a:latin typeface="Arial MT"/>
                <a:cs typeface="Arial MT"/>
              </a:rPr>
              <a:t> </a:t>
            </a:r>
            <a:r>
              <a:rPr sz="2400" dirty="0">
                <a:solidFill>
                  <a:srgbClr val="404040"/>
                </a:solidFill>
                <a:latin typeface="Arial MT"/>
                <a:cs typeface="Arial MT"/>
              </a:rPr>
              <a:t>late</a:t>
            </a:r>
            <a:r>
              <a:rPr sz="2400" spc="-10" dirty="0">
                <a:solidFill>
                  <a:srgbClr val="404040"/>
                </a:solidFill>
                <a:latin typeface="Arial MT"/>
                <a:cs typeface="Arial MT"/>
              </a:rPr>
              <a:t> stillbirth</a:t>
            </a:r>
            <a:endParaRPr sz="2400">
              <a:latin typeface="Arial MT"/>
              <a:cs typeface="Arial MT"/>
            </a:endParaRPr>
          </a:p>
        </p:txBody>
      </p:sp>
      <p:pic>
        <p:nvPicPr>
          <p:cNvPr id="4" name="object 4"/>
          <p:cNvPicPr/>
          <p:nvPr/>
        </p:nvPicPr>
        <p:blipFill>
          <a:blip r:embed="rId2" cstate="print"/>
          <a:stretch>
            <a:fillRect/>
          </a:stretch>
        </p:blipFill>
        <p:spPr>
          <a:xfrm>
            <a:off x="7010400" y="228600"/>
            <a:ext cx="1905000" cy="11906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0"/>
            <a:ext cx="9144000" cy="6858000"/>
            <a:chOff x="0" y="0"/>
            <a:chExt cx="9144000" cy="6858000"/>
          </a:xfrm>
        </p:grpSpPr>
        <p:pic>
          <p:nvPicPr>
            <p:cNvPr id="3" name="object 3"/>
            <p:cNvPicPr/>
            <p:nvPr/>
          </p:nvPicPr>
          <p:blipFill>
            <a:blip r:embed="rId2" cstate="print"/>
            <a:stretch>
              <a:fillRect/>
            </a:stretch>
          </p:blipFill>
          <p:spPr>
            <a:xfrm>
              <a:off x="7696200" y="0"/>
              <a:ext cx="776287" cy="1166749"/>
            </a:xfrm>
            <a:prstGeom prst="rect">
              <a:avLst/>
            </a:prstGeom>
          </p:spPr>
        </p:pic>
        <p:sp>
          <p:nvSpPr>
            <p:cNvPr id="4" name="object 4"/>
            <p:cNvSpPr/>
            <p:nvPr/>
          </p:nvSpPr>
          <p:spPr>
            <a:xfrm>
              <a:off x="7743825" y="0"/>
              <a:ext cx="685800" cy="1095375"/>
            </a:xfrm>
            <a:custGeom>
              <a:avLst/>
              <a:gdLst/>
              <a:ahLst/>
              <a:cxnLst/>
              <a:rect l="l" t="t" r="r" b="b"/>
              <a:pathLst>
                <a:path w="685800" h="1095375">
                  <a:moveTo>
                    <a:pt x="685800" y="0"/>
                  </a:moveTo>
                  <a:lnTo>
                    <a:pt x="0" y="0"/>
                  </a:lnTo>
                  <a:lnTo>
                    <a:pt x="0" y="1095375"/>
                  </a:lnTo>
                  <a:lnTo>
                    <a:pt x="685800" y="1095375"/>
                  </a:lnTo>
                  <a:lnTo>
                    <a:pt x="685800" y="0"/>
                  </a:lnTo>
                  <a:close/>
                </a:path>
              </a:pathLst>
            </a:custGeom>
            <a:solidFill>
              <a:srgbClr val="B31166"/>
            </a:solidFill>
          </p:spPr>
          <p:txBody>
            <a:bodyPr wrap="square" lIns="0" tIns="0" rIns="0" bIns="0" rtlCol="0"/>
            <a:lstStyle/>
            <a:p>
              <a:endParaRPr/>
            </a:p>
          </p:txBody>
        </p:sp>
        <p:pic>
          <p:nvPicPr>
            <p:cNvPr id="5" name="object 5"/>
            <p:cNvPicPr/>
            <p:nvPr/>
          </p:nvPicPr>
          <p:blipFill>
            <a:blip r:embed="rId3" cstate="print"/>
            <a:stretch>
              <a:fillRect/>
            </a:stretch>
          </p:blipFill>
          <p:spPr>
            <a:xfrm>
              <a:off x="0" y="1752600"/>
              <a:ext cx="9143999" cy="3810000"/>
            </a:xfrm>
            <a:prstGeom prst="rect">
              <a:avLst/>
            </a:prstGeom>
          </p:spPr>
        </p:pic>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60057" rIns="0" bIns="0" rtlCol="0">
            <a:spAutoFit/>
          </a:bodyPr>
          <a:lstStyle/>
          <a:p>
            <a:pPr marL="50800">
              <a:lnSpc>
                <a:spcPct val="100000"/>
              </a:lnSpc>
              <a:spcBef>
                <a:spcPts val="125"/>
              </a:spcBef>
            </a:pPr>
            <a:r>
              <a:rPr sz="3200" spc="-10" dirty="0"/>
              <a:t>PREECLAMSIA</a:t>
            </a:r>
            <a:endParaRPr sz="3200"/>
          </a:p>
        </p:txBody>
      </p:sp>
      <p:sp>
        <p:nvSpPr>
          <p:cNvPr id="3" name="object 3"/>
          <p:cNvSpPr txBox="1"/>
          <p:nvPr/>
        </p:nvSpPr>
        <p:spPr>
          <a:xfrm>
            <a:off x="308927" y="2122106"/>
            <a:ext cx="8002270" cy="391795"/>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404040"/>
                </a:solidFill>
                <a:latin typeface="Arial MT"/>
                <a:cs typeface="Arial MT"/>
              </a:rPr>
              <a:t>Blood</a:t>
            </a:r>
            <a:r>
              <a:rPr sz="2400" spc="45" dirty="0">
                <a:solidFill>
                  <a:srgbClr val="404040"/>
                </a:solidFill>
                <a:latin typeface="Arial MT"/>
                <a:cs typeface="Arial MT"/>
              </a:rPr>
              <a:t> </a:t>
            </a:r>
            <a:r>
              <a:rPr sz="2400" dirty="0">
                <a:solidFill>
                  <a:srgbClr val="404040"/>
                </a:solidFill>
                <a:latin typeface="Arial MT"/>
                <a:cs typeface="Arial MT"/>
              </a:rPr>
              <a:t>pressure</a:t>
            </a:r>
            <a:r>
              <a:rPr sz="2400" spc="30" dirty="0">
                <a:solidFill>
                  <a:srgbClr val="404040"/>
                </a:solidFill>
                <a:latin typeface="Arial MT"/>
                <a:cs typeface="Arial MT"/>
              </a:rPr>
              <a:t> </a:t>
            </a:r>
            <a:r>
              <a:rPr sz="2400" dirty="0">
                <a:solidFill>
                  <a:srgbClr val="404040"/>
                </a:solidFill>
                <a:latin typeface="Arial MT"/>
                <a:cs typeface="Arial MT"/>
              </a:rPr>
              <a:t>of</a:t>
            </a:r>
            <a:r>
              <a:rPr sz="2400" spc="15" dirty="0">
                <a:solidFill>
                  <a:srgbClr val="404040"/>
                </a:solidFill>
                <a:latin typeface="Arial MT"/>
                <a:cs typeface="Arial MT"/>
              </a:rPr>
              <a:t> </a:t>
            </a:r>
            <a:r>
              <a:rPr sz="2400" dirty="0">
                <a:solidFill>
                  <a:srgbClr val="404040"/>
                </a:solidFill>
                <a:latin typeface="Arial MT"/>
                <a:cs typeface="Arial MT"/>
              </a:rPr>
              <a:t>140/90</a:t>
            </a:r>
            <a:r>
              <a:rPr sz="2400" spc="30" dirty="0">
                <a:solidFill>
                  <a:srgbClr val="404040"/>
                </a:solidFill>
                <a:latin typeface="Arial MT"/>
                <a:cs typeface="Arial MT"/>
              </a:rPr>
              <a:t> </a:t>
            </a:r>
            <a:r>
              <a:rPr sz="2400" dirty="0">
                <a:solidFill>
                  <a:srgbClr val="404040"/>
                </a:solidFill>
                <a:latin typeface="Arial MT"/>
                <a:cs typeface="Arial MT"/>
              </a:rPr>
              <a:t>mmHg</a:t>
            </a:r>
            <a:r>
              <a:rPr sz="2400" spc="5" dirty="0">
                <a:solidFill>
                  <a:srgbClr val="404040"/>
                </a:solidFill>
                <a:latin typeface="Arial MT"/>
                <a:cs typeface="Arial MT"/>
              </a:rPr>
              <a:t> </a:t>
            </a:r>
            <a:r>
              <a:rPr sz="2400" dirty="0">
                <a:solidFill>
                  <a:srgbClr val="404040"/>
                </a:solidFill>
                <a:latin typeface="Arial MT"/>
                <a:cs typeface="Arial MT"/>
              </a:rPr>
              <a:t>or</a:t>
            </a:r>
            <a:r>
              <a:rPr sz="2400" spc="20" dirty="0">
                <a:solidFill>
                  <a:srgbClr val="404040"/>
                </a:solidFill>
                <a:latin typeface="Arial MT"/>
                <a:cs typeface="Arial MT"/>
              </a:rPr>
              <a:t> </a:t>
            </a:r>
            <a:r>
              <a:rPr sz="2400" dirty="0">
                <a:solidFill>
                  <a:srgbClr val="404040"/>
                </a:solidFill>
                <a:latin typeface="Arial MT"/>
                <a:cs typeface="Arial MT"/>
              </a:rPr>
              <a:t>more</a:t>
            </a:r>
            <a:r>
              <a:rPr sz="2400" spc="55" dirty="0">
                <a:solidFill>
                  <a:srgbClr val="404040"/>
                </a:solidFill>
                <a:latin typeface="Arial MT"/>
                <a:cs typeface="Arial MT"/>
              </a:rPr>
              <a:t> </a:t>
            </a:r>
            <a:r>
              <a:rPr sz="2400" dirty="0">
                <a:solidFill>
                  <a:srgbClr val="404040"/>
                </a:solidFill>
                <a:latin typeface="Arial MT"/>
                <a:cs typeface="Arial MT"/>
              </a:rPr>
              <a:t>on</a:t>
            </a:r>
            <a:r>
              <a:rPr sz="2400" spc="25" dirty="0">
                <a:solidFill>
                  <a:srgbClr val="404040"/>
                </a:solidFill>
                <a:latin typeface="Arial MT"/>
                <a:cs typeface="Arial MT"/>
              </a:rPr>
              <a:t> </a:t>
            </a:r>
            <a:r>
              <a:rPr sz="2400" b="1" dirty="0">
                <a:solidFill>
                  <a:srgbClr val="404040"/>
                </a:solidFill>
                <a:latin typeface="Arial"/>
                <a:cs typeface="Arial"/>
              </a:rPr>
              <a:t>two </a:t>
            </a:r>
            <a:r>
              <a:rPr sz="2400" b="1" spc="-10" dirty="0">
                <a:solidFill>
                  <a:srgbClr val="404040"/>
                </a:solidFill>
                <a:latin typeface="Arial"/>
                <a:cs typeface="Arial"/>
              </a:rPr>
              <a:t>separate</a:t>
            </a:r>
            <a:endParaRPr sz="2400">
              <a:latin typeface="Arial"/>
              <a:cs typeface="Arial"/>
            </a:endParaRPr>
          </a:p>
        </p:txBody>
      </p:sp>
      <p:sp>
        <p:nvSpPr>
          <p:cNvPr id="4" name="object 4"/>
          <p:cNvSpPr txBox="1"/>
          <p:nvPr/>
        </p:nvSpPr>
        <p:spPr>
          <a:xfrm>
            <a:off x="3720084" y="2579941"/>
            <a:ext cx="586740" cy="391795"/>
          </a:xfrm>
          <a:prstGeom prst="rect">
            <a:avLst/>
          </a:prstGeom>
        </p:spPr>
        <p:txBody>
          <a:bodyPr vert="horz" wrap="square" lIns="0" tIns="12700" rIns="0" bIns="0" rtlCol="0">
            <a:spAutoFit/>
          </a:bodyPr>
          <a:lstStyle/>
          <a:p>
            <a:pPr marL="38100">
              <a:lnSpc>
                <a:spcPct val="100000"/>
              </a:lnSpc>
              <a:spcBef>
                <a:spcPts val="100"/>
              </a:spcBef>
            </a:pPr>
            <a:r>
              <a:rPr sz="3600" spc="-30" baseline="-17361" dirty="0">
                <a:solidFill>
                  <a:srgbClr val="404040"/>
                </a:solidFill>
                <a:latin typeface="Arial MT"/>
                <a:cs typeface="Arial MT"/>
              </a:rPr>
              <a:t>20</a:t>
            </a:r>
            <a:r>
              <a:rPr sz="1550" spc="-20" dirty="0">
                <a:solidFill>
                  <a:srgbClr val="404040"/>
                </a:solidFill>
                <a:latin typeface="Arial MT"/>
                <a:cs typeface="Arial MT"/>
              </a:rPr>
              <a:t>th</a:t>
            </a:r>
            <a:endParaRPr sz="1550">
              <a:latin typeface="Arial MT"/>
              <a:cs typeface="Arial MT"/>
            </a:endParaRPr>
          </a:p>
        </p:txBody>
      </p:sp>
      <p:sp>
        <p:nvSpPr>
          <p:cNvPr id="5" name="object 5"/>
          <p:cNvSpPr txBox="1"/>
          <p:nvPr/>
        </p:nvSpPr>
        <p:spPr>
          <a:xfrm>
            <a:off x="652462" y="2498147"/>
            <a:ext cx="3622675" cy="1112520"/>
          </a:xfrm>
          <a:prstGeom prst="rect">
            <a:avLst/>
          </a:prstGeom>
        </p:spPr>
        <p:txBody>
          <a:bodyPr vert="horz" wrap="square" lIns="0" tIns="189865" rIns="0" bIns="0" rtlCol="0">
            <a:spAutoFit/>
          </a:bodyPr>
          <a:lstStyle/>
          <a:p>
            <a:pPr marL="12700">
              <a:lnSpc>
                <a:spcPct val="100000"/>
              </a:lnSpc>
              <a:spcBef>
                <a:spcPts val="1495"/>
              </a:spcBef>
              <a:tabLst>
                <a:tab pos="1579880" algn="l"/>
                <a:tab pos="2435860" algn="l"/>
              </a:tabLst>
            </a:pPr>
            <a:r>
              <a:rPr sz="2400" b="1" spc="-10" dirty="0">
                <a:solidFill>
                  <a:srgbClr val="404040"/>
                </a:solidFill>
                <a:latin typeface="Arial"/>
                <a:cs typeface="Arial"/>
              </a:rPr>
              <a:t>occasion</a:t>
            </a:r>
            <a:r>
              <a:rPr sz="2400" b="1" dirty="0">
                <a:solidFill>
                  <a:srgbClr val="404040"/>
                </a:solidFill>
                <a:latin typeface="Arial"/>
                <a:cs typeface="Arial"/>
              </a:rPr>
              <a:t>	</a:t>
            </a:r>
            <a:r>
              <a:rPr sz="2400" spc="-20" dirty="0">
                <a:solidFill>
                  <a:srgbClr val="404040"/>
                </a:solidFill>
                <a:latin typeface="Arial MT"/>
                <a:cs typeface="Arial MT"/>
              </a:rPr>
              <a:t>after</a:t>
            </a:r>
            <a:r>
              <a:rPr sz="2400" dirty="0">
                <a:solidFill>
                  <a:srgbClr val="404040"/>
                </a:solidFill>
                <a:latin typeface="Arial MT"/>
                <a:cs typeface="Arial MT"/>
              </a:rPr>
              <a:t>	</a:t>
            </a:r>
            <a:r>
              <a:rPr sz="2400" spc="-25" dirty="0">
                <a:solidFill>
                  <a:srgbClr val="404040"/>
                </a:solidFill>
                <a:latin typeface="Arial MT"/>
                <a:cs typeface="Arial MT"/>
              </a:rPr>
              <a:t>the</a:t>
            </a:r>
            <a:endParaRPr sz="2400">
              <a:latin typeface="Arial MT"/>
              <a:cs typeface="Arial MT"/>
            </a:endParaRPr>
          </a:p>
          <a:p>
            <a:pPr marL="12700">
              <a:lnSpc>
                <a:spcPct val="100000"/>
              </a:lnSpc>
              <a:spcBef>
                <a:spcPts val="1400"/>
              </a:spcBef>
              <a:tabLst>
                <a:tab pos="1772920" algn="l"/>
              </a:tabLst>
            </a:pPr>
            <a:r>
              <a:rPr sz="2400" spc="-10" dirty="0">
                <a:solidFill>
                  <a:srgbClr val="404040"/>
                </a:solidFill>
                <a:latin typeface="Arial MT"/>
                <a:cs typeface="Arial MT"/>
              </a:rPr>
              <a:t>previously</a:t>
            </a:r>
            <a:r>
              <a:rPr sz="2400" dirty="0">
                <a:solidFill>
                  <a:srgbClr val="404040"/>
                </a:solidFill>
                <a:latin typeface="Arial MT"/>
                <a:cs typeface="Arial MT"/>
              </a:rPr>
              <a:t>	</a:t>
            </a:r>
            <a:r>
              <a:rPr sz="2400" spc="-10" dirty="0">
                <a:solidFill>
                  <a:srgbClr val="404040"/>
                </a:solidFill>
                <a:latin typeface="Arial MT"/>
                <a:cs typeface="Arial MT"/>
              </a:rPr>
              <a:t>normotensive</a:t>
            </a:r>
            <a:endParaRPr sz="2400">
              <a:latin typeface="Arial MT"/>
              <a:cs typeface="Arial MT"/>
            </a:endParaRPr>
          </a:p>
        </p:txBody>
      </p:sp>
      <p:sp>
        <p:nvSpPr>
          <p:cNvPr id="6" name="object 6"/>
          <p:cNvSpPr txBox="1"/>
          <p:nvPr/>
        </p:nvSpPr>
        <p:spPr>
          <a:xfrm>
            <a:off x="4501515" y="2498147"/>
            <a:ext cx="3813175" cy="1112520"/>
          </a:xfrm>
          <a:prstGeom prst="rect">
            <a:avLst/>
          </a:prstGeom>
        </p:spPr>
        <p:txBody>
          <a:bodyPr vert="horz" wrap="square" lIns="0" tIns="189865" rIns="0" bIns="0" rtlCol="0">
            <a:spAutoFit/>
          </a:bodyPr>
          <a:lstStyle/>
          <a:p>
            <a:pPr marL="12700">
              <a:lnSpc>
                <a:spcPct val="100000"/>
              </a:lnSpc>
              <a:spcBef>
                <a:spcPts val="1495"/>
              </a:spcBef>
              <a:tabLst>
                <a:tab pos="970915" algn="l"/>
                <a:tab pos="1470660" algn="l"/>
                <a:tab pos="3143250" algn="l"/>
                <a:tab pos="3627120" algn="l"/>
              </a:tabLst>
            </a:pPr>
            <a:r>
              <a:rPr sz="2400" spc="-20" dirty="0">
                <a:solidFill>
                  <a:srgbClr val="404040"/>
                </a:solidFill>
                <a:latin typeface="Arial MT"/>
                <a:cs typeface="Arial MT"/>
              </a:rPr>
              <a:t>week</a:t>
            </a:r>
            <a:r>
              <a:rPr sz="2400" dirty="0">
                <a:solidFill>
                  <a:srgbClr val="404040"/>
                </a:solidFill>
                <a:latin typeface="Arial MT"/>
                <a:cs typeface="Arial MT"/>
              </a:rPr>
              <a:t>	</a:t>
            </a:r>
            <a:r>
              <a:rPr sz="2400" spc="-25" dirty="0">
                <a:solidFill>
                  <a:srgbClr val="404040"/>
                </a:solidFill>
                <a:latin typeface="Arial MT"/>
                <a:cs typeface="Arial MT"/>
              </a:rPr>
              <a:t>of</a:t>
            </a:r>
            <a:r>
              <a:rPr sz="2400" dirty="0">
                <a:solidFill>
                  <a:srgbClr val="404040"/>
                </a:solidFill>
                <a:latin typeface="Arial MT"/>
                <a:cs typeface="Arial MT"/>
              </a:rPr>
              <a:t>	</a:t>
            </a:r>
            <a:r>
              <a:rPr sz="2400" spc="-10" dirty="0">
                <a:solidFill>
                  <a:srgbClr val="404040"/>
                </a:solidFill>
                <a:latin typeface="Arial MT"/>
                <a:cs typeface="Arial MT"/>
              </a:rPr>
              <a:t>pregnancy</a:t>
            </a:r>
            <a:r>
              <a:rPr sz="2400" dirty="0">
                <a:solidFill>
                  <a:srgbClr val="404040"/>
                </a:solidFill>
                <a:latin typeface="Arial MT"/>
                <a:cs typeface="Arial MT"/>
              </a:rPr>
              <a:t>	</a:t>
            </a:r>
            <a:r>
              <a:rPr sz="2400" spc="-25" dirty="0">
                <a:solidFill>
                  <a:srgbClr val="404040"/>
                </a:solidFill>
                <a:latin typeface="Arial MT"/>
                <a:cs typeface="Arial MT"/>
              </a:rPr>
              <a:t>in</a:t>
            </a:r>
            <a:r>
              <a:rPr sz="2400" dirty="0">
                <a:solidFill>
                  <a:srgbClr val="404040"/>
                </a:solidFill>
                <a:latin typeface="Arial MT"/>
                <a:cs typeface="Arial MT"/>
              </a:rPr>
              <a:t>	</a:t>
            </a:r>
            <a:r>
              <a:rPr sz="2400" spc="-50" dirty="0">
                <a:solidFill>
                  <a:srgbClr val="404040"/>
                </a:solidFill>
                <a:latin typeface="Arial MT"/>
                <a:cs typeface="Arial MT"/>
              </a:rPr>
              <a:t>a</a:t>
            </a:r>
            <a:endParaRPr sz="2400">
              <a:latin typeface="Arial MT"/>
              <a:cs typeface="Arial MT"/>
            </a:endParaRPr>
          </a:p>
          <a:p>
            <a:pPr marL="141605">
              <a:lnSpc>
                <a:spcPct val="100000"/>
              </a:lnSpc>
              <a:spcBef>
                <a:spcPts val="1400"/>
              </a:spcBef>
              <a:tabLst>
                <a:tab pos="1510665" algn="l"/>
                <a:tab pos="2438400" algn="l"/>
              </a:tabLst>
            </a:pPr>
            <a:r>
              <a:rPr sz="2400" spc="-10" dirty="0">
                <a:solidFill>
                  <a:srgbClr val="404040"/>
                </a:solidFill>
                <a:latin typeface="Arial MT"/>
                <a:cs typeface="Arial MT"/>
              </a:rPr>
              <a:t>women</a:t>
            </a:r>
            <a:r>
              <a:rPr sz="2400" dirty="0">
                <a:solidFill>
                  <a:srgbClr val="404040"/>
                </a:solidFill>
                <a:latin typeface="Arial MT"/>
                <a:cs typeface="Arial MT"/>
              </a:rPr>
              <a:t>	</a:t>
            </a:r>
            <a:r>
              <a:rPr sz="2400" spc="-20" dirty="0">
                <a:solidFill>
                  <a:srgbClr val="404040"/>
                </a:solidFill>
                <a:latin typeface="Arial MT"/>
                <a:cs typeface="Arial MT"/>
              </a:rPr>
              <a:t>with</a:t>
            </a:r>
            <a:r>
              <a:rPr sz="2400" dirty="0">
                <a:solidFill>
                  <a:srgbClr val="404040"/>
                </a:solidFill>
                <a:latin typeface="Arial MT"/>
                <a:cs typeface="Arial MT"/>
              </a:rPr>
              <a:t>	</a:t>
            </a:r>
            <a:r>
              <a:rPr sz="2400" spc="-10" dirty="0">
                <a:solidFill>
                  <a:srgbClr val="404040"/>
                </a:solidFill>
                <a:latin typeface="Arial MT"/>
                <a:cs typeface="Arial MT"/>
              </a:rPr>
              <a:t>significant</a:t>
            </a:r>
            <a:endParaRPr sz="2400">
              <a:latin typeface="Arial MT"/>
              <a:cs typeface="Arial MT"/>
            </a:endParaRPr>
          </a:p>
        </p:txBody>
      </p:sp>
      <p:sp>
        <p:nvSpPr>
          <p:cNvPr id="7" name="object 7"/>
          <p:cNvSpPr txBox="1"/>
          <p:nvPr/>
        </p:nvSpPr>
        <p:spPr>
          <a:xfrm>
            <a:off x="652462" y="3772217"/>
            <a:ext cx="5985510" cy="391795"/>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404040"/>
                </a:solidFill>
                <a:latin typeface="Arial MT"/>
                <a:cs typeface="Arial MT"/>
              </a:rPr>
              <a:t>proteinuria</a:t>
            </a:r>
            <a:r>
              <a:rPr sz="2400" spc="-50" dirty="0">
                <a:solidFill>
                  <a:srgbClr val="404040"/>
                </a:solidFill>
                <a:latin typeface="Arial MT"/>
                <a:cs typeface="Arial MT"/>
              </a:rPr>
              <a:t> </a:t>
            </a:r>
            <a:r>
              <a:rPr sz="2400" dirty="0">
                <a:solidFill>
                  <a:srgbClr val="404040"/>
                </a:solidFill>
                <a:latin typeface="Arial MT"/>
                <a:cs typeface="Arial MT"/>
              </a:rPr>
              <a:t>(300mg</a:t>
            </a:r>
            <a:r>
              <a:rPr sz="2400" spc="-80" dirty="0">
                <a:solidFill>
                  <a:srgbClr val="404040"/>
                </a:solidFill>
                <a:latin typeface="Arial MT"/>
                <a:cs typeface="Arial MT"/>
              </a:rPr>
              <a:t> </a:t>
            </a:r>
            <a:r>
              <a:rPr sz="2400" dirty="0">
                <a:solidFill>
                  <a:srgbClr val="404040"/>
                </a:solidFill>
                <a:latin typeface="Arial MT"/>
                <a:cs typeface="Arial MT"/>
              </a:rPr>
              <a:t>in</a:t>
            </a:r>
            <a:r>
              <a:rPr sz="2400" spc="-35" dirty="0">
                <a:solidFill>
                  <a:srgbClr val="404040"/>
                </a:solidFill>
                <a:latin typeface="Arial MT"/>
                <a:cs typeface="Arial MT"/>
              </a:rPr>
              <a:t> </a:t>
            </a:r>
            <a:r>
              <a:rPr sz="2400" dirty="0">
                <a:solidFill>
                  <a:srgbClr val="404040"/>
                </a:solidFill>
                <a:latin typeface="Arial MT"/>
                <a:cs typeface="Arial MT"/>
              </a:rPr>
              <a:t>24</a:t>
            </a:r>
            <a:r>
              <a:rPr sz="2400" spc="-60" dirty="0">
                <a:solidFill>
                  <a:srgbClr val="404040"/>
                </a:solidFill>
                <a:latin typeface="Arial MT"/>
                <a:cs typeface="Arial MT"/>
              </a:rPr>
              <a:t> </a:t>
            </a:r>
            <a:r>
              <a:rPr sz="2400" dirty="0">
                <a:solidFill>
                  <a:srgbClr val="404040"/>
                </a:solidFill>
                <a:latin typeface="Arial MT"/>
                <a:cs typeface="Arial MT"/>
              </a:rPr>
              <a:t>hours)</a:t>
            </a:r>
            <a:r>
              <a:rPr sz="2400" spc="-25" dirty="0">
                <a:solidFill>
                  <a:srgbClr val="404040"/>
                </a:solidFill>
                <a:latin typeface="Arial MT"/>
                <a:cs typeface="Arial MT"/>
              </a:rPr>
              <a:t> </a:t>
            </a:r>
            <a:r>
              <a:rPr sz="2400" dirty="0">
                <a:solidFill>
                  <a:srgbClr val="404040"/>
                </a:solidFill>
                <a:latin typeface="Arial MT"/>
                <a:cs typeface="Arial MT"/>
              </a:rPr>
              <a:t>and</a:t>
            </a:r>
            <a:r>
              <a:rPr sz="2400" spc="-65" dirty="0">
                <a:solidFill>
                  <a:srgbClr val="404040"/>
                </a:solidFill>
                <a:latin typeface="Arial MT"/>
                <a:cs typeface="Arial MT"/>
              </a:rPr>
              <a:t> </a:t>
            </a:r>
            <a:r>
              <a:rPr sz="2400" spc="-10" dirty="0">
                <a:solidFill>
                  <a:srgbClr val="404040"/>
                </a:solidFill>
                <a:latin typeface="Arial MT"/>
                <a:cs typeface="Arial MT"/>
              </a:rPr>
              <a:t>edema.</a:t>
            </a:r>
            <a:endParaRPr sz="2400">
              <a:latin typeface="Arial MT"/>
              <a:cs typeface="Arial MT"/>
            </a:endParaRPr>
          </a:p>
        </p:txBody>
      </p:sp>
      <p:pic>
        <p:nvPicPr>
          <p:cNvPr id="8" name="object 8"/>
          <p:cNvPicPr/>
          <p:nvPr/>
        </p:nvPicPr>
        <p:blipFill>
          <a:blip r:embed="rId2" cstate="print"/>
          <a:stretch>
            <a:fillRect/>
          </a:stretch>
        </p:blipFill>
        <p:spPr>
          <a:xfrm>
            <a:off x="523875" y="5143498"/>
            <a:ext cx="7858125" cy="1676398"/>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9115425" cy="6858000"/>
            <a:chOff x="0" y="0"/>
            <a:chExt cx="9115425" cy="6858000"/>
          </a:xfrm>
        </p:grpSpPr>
        <p:pic>
          <p:nvPicPr>
            <p:cNvPr id="3" name="object 3"/>
            <p:cNvPicPr/>
            <p:nvPr/>
          </p:nvPicPr>
          <p:blipFill>
            <a:blip r:embed="rId2" cstate="print"/>
            <a:stretch>
              <a:fillRect/>
            </a:stretch>
          </p:blipFill>
          <p:spPr>
            <a:xfrm>
              <a:off x="0" y="0"/>
              <a:ext cx="9115425" cy="6857999"/>
            </a:xfrm>
            <a:prstGeom prst="rect">
              <a:avLst/>
            </a:prstGeom>
          </p:spPr>
        </p:pic>
        <p:pic>
          <p:nvPicPr>
            <p:cNvPr id="4" name="object 4"/>
            <p:cNvPicPr/>
            <p:nvPr/>
          </p:nvPicPr>
          <p:blipFill>
            <a:blip r:embed="rId3" cstate="print"/>
            <a:stretch>
              <a:fillRect/>
            </a:stretch>
          </p:blipFill>
          <p:spPr>
            <a:xfrm>
              <a:off x="0" y="2895600"/>
              <a:ext cx="2362200" cy="2362200"/>
            </a:xfrm>
            <a:prstGeom prst="rect">
              <a:avLst/>
            </a:prstGeom>
          </p:spPr>
        </p:pic>
        <p:pic>
          <p:nvPicPr>
            <p:cNvPr id="5" name="object 5"/>
            <p:cNvPicPr/>
            <p:nvPr/>
          </p:nvPicPr>
          <p:blipFill>
            <a:blip r:embed="rId4" cstate="print"/>
            <a:stretch>
              <a:fillRect/>
            </a:stretch>
          </p:blipFill>
          <p:spPr>
            <a:xfrm>
              <a:off x="6296025" y="1676400"/>
              <a:ext cx="2819400" cy="2819400"/>
            </a:xfrm>
            <a:prstGeom prst="rect">
              <a:avLst/>
            </a:prstGeom>
          </p:spPr>
        </p:pic>
        <p:pic>
          <p:nvPicPr>
            <p:cNvPr id="6" name="object 6"/>
            <p:cNvPicPr/>
            <p:nvPr/>
          </p:nvPicPr>
          <p:blipFill>
            <a:blip r:embed="rId5" cstate="print"/>
            <a:stretch>
              <a:fillRect/>
            </a:stretch>
          </p:blipFill>
          <p:spPr>
            <a:xfrm>
              <a:off x="5686425" y="0"/>
              <a:ext cx="1600200" cy="1600200"/>
            </a:xfrm>
            <a:prstGeom prst="rect">
              <a:avLst/>
            </a:prstGeom>
          </p:spPr>
        </p:pic>
        <p:pic>
          <p:nvPicPr>
            <p:cNvPr id="7" name="object 7"/>
            <p:cNvPicPr/>
            <p:nvPr/>
          </p:nvPicPr>
          <p:blipFill>
            <a:blip r:embed="rId6" cstate="print"/>
            <a:stretch>
              <a:fillRect/>
            </a:stretch>
          </p:blipFill>
          <p:spPr>
            <a:xfrm>
              <a:off x="6296025" y="5867400"/>
              <a:ext cx="990600" cy="990600"/>
            </a:xfrm>
            <a:prstGeom prst="rect">
              <a:avLst/>
            </a:prstGeom>
          </p:spPr>
        </p:pic>
        <p:pic>
          <p:nvPicPr>
            <p:cNvPr id="8" name="object 8"/>
            <p:cNvPicPr/>
            <p:nvPr/>
          </p:nvPicPr>
          <p:blipFill>
            <a:blip r:embed="rId7" cstate="print"/>
            <a:stretch>
              <a:fillRect/>
            </a:stretch>
          </p:blipFill>
          <p:spPr>
            <a:xfrm>
              <a:off x="0" y="2667000"/>
              <a:ext cx="4191000" cy="4191000"/>
            </a:xfrm>
            <a:prstGeom prst="rect">
              <a:avLst/>
            </a:prstGeom>
          </p:spPr>
        </p:pic>
      </p:grpSp>
      <p:grpSp>
        <p:nvGrpSpPr>
          <p:cNvPr id="9" name="object 9"/>
          <p:cNvGrpSpPr/>
          <p:nvPr/>
        </p:nvGrpSpPr>
        <p:grpSpPr>
          <a:xfrm>
            <a:off x="0" y="1589658"/>
            <a:ext cx="9144000" cy="5268595"/>
            <a:chOff x="0" y="1589658"/>
            <a:chExt cx="9144000" cy="5268595"/>
          </a:xfrm>
        </p:grpSpPr>
        <p:sp>
          <p:nvSpPr>
            <p:cNvPr id="10" name="object 10"/>
            <p:cNvSpPr/>
            <p:nvPr/>
          </p:nvSpPr>
          <p:spPr>
            <a:xfrm>
              <a:off x="6368034" y="1589658"/>
              <a:ext cx="2369820" cy="553720"/>
            </a:xfrm>
            <a:custGeom>
              <a:avLst/>
              <a:gdLst/>
              <a:ahLst/>
              <a:cxnLst/>
              <a:rect l="l" t="t" r="r" b="b"/>
              <a:pathLst>
                <a:path w="2369820" h="553719">
                  <a:moveTo>
                    <a:pt x="2324989" y="0"/>
                  </a:moveTo>
                  <a:lnTo>
                    <a:pt x="2097023" y="75437"/>
                  </a:lnTo>
                  <a:lnTo>
                    <a:pt x="1867154" y="144525"/>
                  </a:lnTo>
                  <a:lnTo>
                    <a:pt x="1791208" y="165735"/>
                  </a:lnTo>
                  <a:lnTo>
                    <a:pt x="1636902" y="207010"/>
                  </a:lnTo>
                  <a:lnTo>
                    <a:pt x="1484375" y="245363"/>
                  </a:lnTo>
                  <a:lnTo>
                    <a:pt x="1408557" y="263525"/>
                  </a:lnTo>
                  <a:lnTo>
                    <a:pt x="1181608" y="314325"/>
                  </a:lnTo>
                  <a:lnTo>
                    <a:pt x="958468" y="359537"/>
                  </a:lnTo>
                  <a:lnTo>
                    <a:pt x="812418" y="386841"/>
                  </a:lnTo>
                  <a:lnTo>
                    <a:pt x="597535" y="424052"/>
                  </a:lnTo>
                  <a:lnTo>
                    <a:pt x="322834" y="466089"/>
                  </a:lnTo>
                  <a:lnTo>
                    <a:pt x="125856" y="492760"/>
                  </a:lnTo>
                  <a:lnTo>
                    <a:pt x="0" y="508126"/>
                  </a:lnTo>
                  <a:lnTo>
                    <a:pt x="6992" y="519175"/>
                  </a:lnTo>
                  <a:lnTo>
                    <a:pt x="21074" y="541274"/>
                  </a:lnTo>
                  <a:lnTo>
                    <a:pt x="28066" y="552323"/>
                  </a:lnTo>
                  <a:lnTo>
                    <a:pt x="58029" y="553104"/>
                  </a:lnTo>
                  <a:lnTo>
                    <a:pt x="85715" y="553296"/>
                  </a:lnTo>
                  <a:lnTo>
                    <a:pt x="118390" y="553104"/>
                  </a:lnTo>
                  <a:lnTo>
                    <a:pt x="153486" y="552478"/>
                  </a:lnTo>
                  <a:lnTo>
                    <a:pt x="230506" y="549978"/>
                  </a:lnTo>
                  <a:lnTo>
                    <a:pt x="361471" y="543314"/>
                  </a:lnTo>
                  <a:lnTo>
                    <a:pt x="613631" y="525342"/>
                  </a:lnTo>
                  <a:lnTo>
                    <a:pt x="1014907" y="488627"/>
                  </a:lnTo>
                  <a:lnTo>
                    <a:pt x="1558574" y="428485"/>
                  </a:lnTo>
                  <a:lnTo>
                    <a:pt x="1956169" y="377497"/>
                  </a:lnTo>
                  <a:lnTo>
                    <a:pt x="2203727" y="341684"/>
                  </a:lnTo>
                  <a:lnTo>
                    <a:pt x="2331142" y="321256"/>
                  </a:lnTo>
                  <a:lnTo>
                    <a:pt x="2369439" y="314705"/>
                  </a:lnTo>
                  <a:lnTo>
                    <a:pt x="2362448" y="263525"/>
                  </a:lnTo>
                  <a:lnTo>
                    <a:pt x="2357062" y="224796"/>
                  </a:lnTo>
                  <a:lnTo>
                    <a:pt x="2353052" y="196683"/>
                  </a:lnTo>
                  <a:lnTo>
                    <a:pt x="2349915" y="175308"/>
                  </a:lnTo>
                  <a:lnTo>
                    <a:pt x="2344512" y="139305"/>
                  </a:lnTo>
                  <a:lnTo>
                    <a:pt x="2341375" y="117942"/>
                  </a:lnTo>
                  <a:lnTo>
                    <a:pt x="2337365" y="89848"/>
                  </a:lnTo>
                  <a:lnTo>
                    <a:pt x="2332049" y="51657"/>
                  </a:lnTo>
                  <a:lnTo>
                    <a:pt x="2324989" y="0"/>
                  </a:lnTo>
                  <a:close/>
                </a:path>
              </a:pathLst>
            </a:custGeom>
            <a:solidFill>
              <a:srgbClr val="FFFFFF">
                <a:alpha val="19999"/>
              </a:srgbClr>
            </a:solidFill>
          </p:spPr>
          <p:txBody>
            <a:bodyPr wrap="square" lIns="0" tIns="0" rIns="0" bIns="0" rtlCol="0"/>
            <a:lstStyle/>
            <a:p>
              <a:endParaRPr/>
            </a:p>
          </p:txBody>
        </p:sp>
        <p:sp>
          <p:nvSpPr>
            <p:cNvPr id="11" name="object 11"/>
            <p:cNvSpPr/>
            <p:nvPr/>
          </p:nvSpPr>
          <p:spPr>
            <a:xfrm>
              <a:off x="0" y="1857374"/>
              <a:ext cx="9144000" cy="5000625"/>
            </a:xfrm>
            <a:custGeom>
              <a:avLst/>
              <a:gdLst/>
              <a:ahLst/>
              <a:cxnLst/>
              <a:rect l="l" t="t" r="r" b="b"/>
              <a:pathLst>
                <a:path w="9144000" h="5000625">
                  <a:moveTo>
                    <a:pt x="9144000" y="4498975"/>
                  </a:moveTo>
                  <a:lnTo>
                    <a:pt x="8658225" y="4498975"/>
                  </a:lnTo>
                  <a:lnTo>
                    <a:pt x="8658225" y="286639"/>
                  </a:lnTo>
                  <a:lnTo>
                    <a:pt x="8658225" y="0"/>
                  </a:lnTo>
                  <a:lnTo>
                    <a:pt x="8285861" y="56007"/>
                  </a:lnTo>
                  <a:lnTo>
                    <a:pt x="7916799" y="105410"/>
                  </a:lnTo>
                  <a:lnTo>
                    <a:pt x="7175373" y="187833"/>
                  </a:lnTo>
                  <a:lnTo>
                    <a:pt x="6806184" y="217424"/>
                  </a:lnTo>
                  <a:lnTo>
                    <a:pt x="6074664" y="260350"/>
                  </a:lnTo>
                  <a:lnTo>
                    <a:pt x="5362829" y="283337"/>
                  </a:lnTo>
                  <a:lnTo>
                    <a:pt x="5013579" y="286639"/>
                  </a:lnTo>
                  <a:lnTo>
                    <a:pt x="4338066" y="286639"/>
                  </a:lnTo>
                  <a:lnTo>
                    <a:pt x="4011803" y="280035"/>
                  </a:lnTo>
                  <a:lnTo>
                    <a:pt x="3695446" y="270129"/>
                  </a:lnTo>
                  <a:lnTo>
                    <a:pt x="3092450" y="243840"/>
                  </a:lnTo>
                  <a:lnTo>
                    <a:pt x="2535428" y="210820"/>
                  </a:lnTo>
                  <a:lnTo>
                    <a:pt x="2031238" y="171323"/>
                  </a:lnTo>
                  <a:lnTo>
                    <a:pt x="904278" y="56007"/>
                  </a:lnTo>
                  <a:lnTo>
                    <a:pt x="485775" y="0"/>
                  </a:lnTo>
                  <a:lnTo>
                    <a:pt x="485775" y="4498975"/>
                  </a:lnTo>
                  <a:lnTo>
                    <a:pt x="0" y="4498975"/>
                  </a:lnTo>
                  <a:lnTo>
                    <a:pt x="0" y="5000625"/>
                  </a:lnTo>
                  <a:lnTo>
                    <a:pt x="9144000" y="5000625"/>
                  </a:lnTo>
                  <a:lnTo>
                    <a:pt x="9144000" y="4498975"/>
                  </a:lnTo>
                  <a:close/>
                </a:path>
              </a:pathLst>
            </a:custGeom>
            <a:solidFill>
              <a:srgbClr val="FFFFFF"/>
            </a:solidFill>
          </p:spPr>
          <p:txBody>
            <a:bodyPr wrap="square" lIns="0" tIns="0" rIns="0" bIns="0" rtlCol="0"/>
            <a:lstStyle/>
            <a:p>
              <a:endParaRPr/>
            </a:p>
          </p:txBody>
        </p:sp>
      </p:grpSp>
      <p:grpSp>
        <p:nvGrpSpPr>
          <p:cNvPr id="12" name="object 12"/>
          <p:cNvGrpSpPr/>
          <p:nvPr/>
        </p:nvGrpSpPr>
        <p:grpSpPr>
          <a:xfrm>
            <a:off x="0" y="0"/>
            <a:ext cx="9144000" cy="6356350"/>
            <a:chOff x="0" y="0"/>
            <a:chExt cx="9144000" cy="6356350"/>
          </a:xfrm>
        </p:grpSpPr>
        <p:sp>
          <p:nvSpPr>
            <p:cNvPr id="13" name="object 13"/>
            <p:cNvSpPr/>
            <p:nvPr/>
          </p:nvSpPr>
          <p:spPr>
            <a:xfrm>
              <a:off x="0" y="0"/>
              <a:ext cx="9144000" cy="6356350"/>
            </a:xfrm>
            <a:custGeom>
              <a:avLst/>
              <a:gdLst/>
              <a:ahLst/>
              <a:cxnLst/>
              <a:rect l="l" t="t" r="r" b="b"/>
              <a:pathLst>
                <a:path w="9144000" h="6356350">
                  <a:moveTo>
                    <a:pt x="9144000" y="0"/>
                  </a:moveTo>
                  <a:lnTo>
                    <a:pt x="0" y="0"/>
                  </a:lnTo>
                  <a:lnTo>
                    <a:pt x="0" y="514350"/>
                  </a:lnTo>
                  <a:lnTo>
                    <a:pt x="8642350" y="514350"/>
                  </a:lnTo>
                  <a:lnTo>
                    <a:pt x="8642350" y="6356350"/>
                  </a:lnTo>
                  <a:lnTo>
                    <a:pt x="9144000" y="6356350"/>
                  </a:lnTo>
                  <a:lnTo>
                    <a:pt x="9144000" y="514350"/>
                  </a:lnTo>
                  <a:lnTo>
                    <a:pt x="9144000" y="0"/>
                  </a:lnTo>
                  <a:close/>
                </a:path>
              </a:pathLst>
            </a:custGeom>
            <a:solidFill>
              <a:srgbClr val="FFFFFF"/>
            </a:solidFill>
          </p:spPr>
          <p:txBody>
            <a:bodyPr wrap="square" lIns="0" tIns="0" rIns="0" bIns="0" rtlCol="0"/>
            <a:lstStyle/>
            <a:p>
              <a:endParaRPr/>
            </a:p>
          </p:txBody>
        </p:sp>
        <p:pic>
          <p:nvPicPr>
            <p:cNvPr id="14" name="object 14"/>
            <p:cNvPicPr/>
            <p:nvPr/>
          </p:nvPicPr>
          <p:blipFill>
            <a:blip r:embed="rId8" cstate="print"/>
            <a:stretch>
              <a:fillRect/>
            </a:stretch>
          </p:blipFill>
          <p:spPr>
            <a:xfrm>
              <a:off x="7696200" y="0"/>
              <a:ext cx="776287" cy="1166749"/>
            </a:xfrm>
            <a:prstGeom prst="rect">
              <a:avLst/>
            </a:prstGeom>
          </p:spPr>
        </p:pic>
        <p:sp>
          <p:nvSpPr>
            <p:cNvPr id="15" name="object 15"/>
            <p:cNvSpPr/>
            <p:nvPr/>
          </p:nvSpPr>
          <p:spPr>
            <a:xfrm>
              <a:off x="7743825" y="0"/>
              <a:ext cx="685800" cy="1095375"/>
            </a:xfrm>
            <a:custGeom>
              <a:avLst/>
              <a:gdLst/>
              <a:ahLst/>
              <a:cxnLst/>
              <a:rect l="l" t="t" r="r" b="b"/>
              <a:pathLst>
                <a:path w="685800" h="1095375">
                  <a:moveTo>
                    <a:pt x="685800" y="0"/>
                  </a:moveTo>
                  <a:lnTo>
                    <a:pt x="0" y="0"/>
                  </a:lnTo>
                  <a:lnTo>
                    <a:pt x="0" y="1095375"/>
                  </a:lnTo>
                  <a:lnTo>
                    <a:pt x="685800" y="1095375"/>
                  </a:lnTo>
                  <a:lnTo>
                    <a:pt x="685800" y="0"/>
                  </a:lnTo>
                  <a:close/>
                </a:path>
              </a:pathLst>
            </a:custGeom>
            <a:solidFill>
              <a:srgbClr val="B31166"/>
            </a:solidFill>
          </p:spPr>
          <p:txBody>
            <a:bodyPr wrap="square" lIns="0" tIns="0" rIns="0" bIns="0" rtlCol="0"/>
            <a:lstStyle/>
            <a:p>
              <a:endParaRPr/>
            </a:p>
          </p:txBody>
        </p:sp>
      </p:grpSp>
      <p:sp>
        <p:nvSpPr>
          <p:cNvPr id="16" name="object 16"/>
          <p:cNvSpPr txBox="1">
            <a:spLocks noGrp="1"/>
          </p:cNvSpPr>
          <p:nvPr>
            <p:ph type="title"/>
          </p:nvPr>
        </p:nvSpPr>
        <p:spPr>
          <a:prstGeom prst="rect">
            <a:avLst/>
          </a:prstGeom>
        </p:spPr>
        <p:txBody>
          <a:bodyPr vert="horz" wrap="square" lIns="0" tIns="568324" rIns="0" bIns="0" rtlCol="0">
            <a:spAutoFit/>
          </a:bodyPr>
          <a:lstStyle/>
          <a:p>
            <a:pPr marL="88900">
              <a:lnSpc>
                <a:spcPct val="100000"/>
              </a:lnSpc>
              <a:spcBef>
                <a:spcPts val="130"/>
              </a:spcBef>
            </a:pPr>
            <a:r>
              <a:rPr sz="3200" spc="-10" dirty="0"/>
              <a:t>PREECLAMPSIA</a:t>
            </a:r>
            <a:endParaRPr sz="3200"/>
          </a:p>
        </p:txBody>
      </p:sp>
      <p:sp>
        <p:nvSpPr>
          <p:cNvPr id="17" name="object 17"/>
          <p:cNvSpPr txBox="1"/>
          <p:nvPr/>
        </p:nvSpPr>
        <p:spPr>
          <a:xfrm>
            <a:off x="498475" y="2312288"/>
            <a:ext cx="8599805" cy="392430"/>
          </a:xfrm>
          <a:prstGeom prst="rect">
            <a:avLst/>
          </a:prstGeom>
        </p:spPr>
        <p:txBody>
          <a:bodyPr vert="horz" wrap="square" lIns="0" tIns="13335" rIns="0" bIns="0" rtlCol="0">
            <a:spAutoFit/>
          </a:bodyPr>
          <a:lstStyle/>
          <a:p>
            <a:pPr marL="12700">
              <a:lnSpc>
                <a:spcPct val="100000"/>
              </a:lnSpc>
              <a:spcBef>
                <a:spcPts val="105"/>
              </a:spcBef>
            </a:pPr>
            <a:r>
              <a:rPr sz="2400" dirty="0">
                <a:latin typeface="Arial MT"/>
                <a:cs typeface="Arial MT"/>
              </a:rPr>
              <a:t>B.P</a:t>
            </a:r>
            <a:r>
              <a:rPr sz="2400" spc="-35" dirty="0">
                <a:latin typeface="Arial MT"/>
                <a:cs typeface="Arial MT"/>
              </a:rPr>
              <a:t> </a:t>
            </a:r>
            <a:r>
              <a:rPr sz="2400" dirty="0">
                <a:latin typeface="Arial MT"/>
                <a:cs typeface="Arial MT"/>
              </a:rPr>
              <a:t>&gt;</a:t>
            </a:r>
            <a:r>
              <a:rPr sz="2400" spc="-60" dirty="0">
                <a:latin typeface="Arial MT"/>
                <a:cs typeface="Arial MT"/>
              </a:rPr>
              <a:t> </a:t>
            </a:r>
            <a:r>
              <a:rPr sz="2400" dirty="0">
                <a:latin typeface="Arial MT"/>
                <a:cs typeface="Arial MT"/>
              </a:rPr>
              <a:t>140/90 mmHg</a:t>
            </a:r>
            <a:r>
              <a:rPr sz="2400" spc="-75" dirty="0">
                <a:latin typeface="Arial MT"/>
                <a:cs typeface="Arial MT"/>
              </a:rPr>
              <a:t> </a:t>
            </a:r>
            <a:r>
              <a:rPr sz="2400" dirty="0">
                <a:latin typeface="Arial MT"/>
                <a:cs typeface="Arial MT"/>
              </a:rPr>
              <a:t>associated</a:t>
            </a:r>
            <a:r>
              <a:rPr sz="2400" spc="-75" dirty="0">
                <a:latin typeface="Arial MT"/>
                <a:cs typeface="Arial MT"/>
              </a:rPr>
              <a:t> </a:t>
            </a:r>
            <a:r>
              <a:rPr sz="2400" dirty="0">
                <a:latin typeface="Arial MT"/>
                <a:cs typeface="Arial MT"/>
              </a:rPr>
              <a:t>with proteinuria</a:t>
            </a:r>
            <a:r>
              <a:rPr sz="2400" spc="-70" dirty="0">
                <a:latin typeface="Arial MT"/>
                <a:cs typeface="Arial MT"/>
              </a:rPr>
              <a:t> </a:t>
            </a:r>
            <a:r>
              <a:rPr sz="2400" dirty="0">
                <a:latin typeface="Arial MT"/>
                <a:cs typeface="Arial MT"/>
              </a:rPr>
              <a:t>(24-h</a:t>
            </a:r>
            <a:r>
              <a:rPr sz="2400" spc="10" dirty="0">
                <a:latin typeface="Arial MT"/>
                <a:cs typeface="Arial MT"/>
              </a:rPr>
              <a:t> </a:t>
            </a:r>
            <a:r>
              <a:rPr sz="2400" spc="-10" dirty="0">
                <a:latin typeface="Arial MT"/>
                <a:cs typeface="Arial MT"/>
              </a:rPr>
              <a:t>excretion</a:t>
            </a:r>
            <a:endParaRPr sz="2400">
              <a:latin typeface="Arial MT"/>
              <a:cs typeface="Arial MT"/>
            </a:endParaRPr>
          </a:p>
        </p:txBody>
      </p:sp>
      <p:sp>
        <p:nvSpPr>
          <p:cNvPr id="18" name="object 18"/>
          <p:cNvSpPr txBox="1"/>
          <p:nvPr/>
        </p:nvSpPr>
        <p:spPr>
          <a:xfrm>
            <a:off x="498475" y="2684716"/>
            <a:ext cx="7694295" cy="391795"/>
          </a:xfrm>
          <a:prstGeom prst="rect">
            <a:avLst/>
          </a:prstGeom>
        </p:spPr>
        <p:txBody>
          <a:bodyPr vert="horz" wrap="square" lIns="0" tIns="12700" rIns="0" bIns="0" rtlCol="0">
            <a:spAutoFit/>
          </a:bodyPr>
          <a:lstStyle/>
          <a:p>
            <a:pPr marL="12700">
              <a:lnSpc>
                <a:spcPct val="100000"/>
              </a:lnSpc>
              <a:spcBef>
                <a:spcPts val="100"/>
              </a:spcBef>
            </a:pPr>
            <a:r>
              <a:rPr sz="2400" dirty="0">
                <a:latin typeface="Arial MT"/>
                <a:cs typeface="Arial MT"/>
              </a:rPr>
              <a:t>≥300</a:t>
            </a:r>
            <a:r>
              <a:rPr sz="2400" spc="-60" dirty="0">
                <a:latin typeface="Arial MT"/>
                <a:cs typeface="Arial MT"/>
              </a:rPr>
              <a:t> </a:t>
            </a:r>
            <a:r>
              <a:rPr sz="2400" dirty="0">
                <a:latin typeface="Arial MT"/>
                <a:cs typeface="Arial MT"/>
              </a:rPr>
              <a:t>mg),</a:t>
            </a:r>
            <a:r>
              <a:rPr sz="2400" spc="-50" dirty="0">
                <a:latin typeface="Arial MT"/>
                <a:cs typeface="Arial MT"/>
              </a:rPr>
              <a:t> </a:t>
            </a:r>
            <a:r>
              <a:rPr sz="2400" dirty="0">
                <a:latin typeface="Arial MT"/>
                <a:cs typeface="Arial MT"/>
              </a:rPr>
              <a:t>diagnosed</a:t>
            </a:r>
            <a:r>
              <a:rPr sz="2400" spc="-50" dirty="0">
                <a:latin typeface="Arial MT"/>
                <a:cs typeface="Arial MT"/>
              </a:rPr>
              <a:t> </a:t>
            </a:r>
            <a:r>
              <a:rPr sz="2400" dirty="0">
                <a:latin typeface="Arial MT"/>
                <a:cs typeface="Arial MT"/>
              </a:rPr>
              <a:t>after</a:t>
            </a:r>
            <a:r>
              <a:rPr sz="2400" spc="-100" dirty="0">
                <a:latin typeface="Arial MT"/>
                <a:cs typeface="Arial MT"/>
              </a:rPr>
              <a:t> </a:t>
            </a:r>
            <a:r>
              <a:rPr sz="2400" dirty="0">
                <a:latin typeface="Arial MT"/>
                <a:cs typeface="Arial MT"/>
              </a:rPr>
              <a:t>20</a:t>
            </a:r>
            <a:r>
              <a:rPr sz="2400" spc="-50" dirty="0">
                <a:latin typeface="Arial MT"/>
                <a:cs typeface="Arial MT"/>
              </a:rPr>
              <a:t> </a:t>
            </a:r>
            <a:r>
              <a:rPr sz="2400" dirty="0">
                <a:latin typeface="Arial MT"/>
                <a:cs typeface="Arial MT"/>
              </a:rPr>
              <a:t>wk</a:t>
            </a:r>
            <a:r>
              <a:rPr sz="2400" spc="-55" dirty="0">
                <a:latin typeface="Arial MT"/>
                <a:cs typeface="Arial MT"/>
              </a:rPr>
              <a:t> </a:t>
            </a:r>
            <a:r>
              <a:rPr sz="2400" dirty="0">
                <a:latin typeface="Arial MT"/>
                <a:cs typeface="Arial MT"/>
              </a:rPr>
              <a:t>of</a:t>
            </a:r>
            <a:r>
              <a:rPr sz="2400" spc="-114" dirty="0">
                <a:latin typeface="Arial MT"/>
                <a:cs typeface="Arial MT"/>
              </a:rPr>
              <a:t> </a:t>
            </a:r>
            <a:r>
              <a:rPr sz="2400" dirty="0">
                <a:latin typeface="Arial MT"/>
                <a:cs typeface="Arial MT"/>
              </a:rPr>
              <a:t>uneventful</a:t>
            </a:r>
            <a:r>
              <a:rPr sz="2400" spc="-65" dirty="0">
                <a:latin typeface="Arial MT"/>
                <a:cs typeface="Arial MT"/>
              </a:rPr>
              <a:t> </a:t>
            </a:r>
            <a:r>
              <a:rPr sz="2400" spc="-10" dirty="0">
                <a:latin typeface="Arial MT"/>
                <a:cs typeface="Arial MT"/>
              </a:rPr>
              <a:t>gestation.</a:t>
            </a:r>
            <a:endParaRPr sz="2400">
              <a:latin typeface="Arial MT"/>
              <a:cs typeface="Arial MT"/>
            </a:endParaRPr>
          </a:p>
        </p:txBody>
      </p:sp>
      <p:sp>
        <p:nvSpPr>
          <p:cNvPr id="19" name="object 19"/>
          <p:cNvSpPr txBox="1"/>
          <p:nvPr/>
        </p:nvSpPr>
        <p:spPr>
          <a:xfrm>
            <a:off x="498475" y="3666744"/>
            <a:ext cx="7328534" cy="392430"/>
          </a:xfrm>
          <a:prstGeom prst="rect">
            <a:avLst/>
          </a:prstGeom>
        </p:spPr>
        <p:txBody>
          <a:bodyPr vert="horz" wrap="square" lIns="0" tIns="13335" rIns="0" bIns="0" rtlCol="0">
            <a:spAutoFit/>
          </a:bodyPr>
          <a:lstStyle/>
          <a:p>
            <a:pPr marL="12700">
              <a:lnSpc>
                <a:spcPct val="100000"/>
              </a:lnSpc>
              <a:spcBef>
                <a:spcPts val="105"/>
              </a:spcBef>
            </a:pPr>
            <a:r>
              <a:rPr sz="2400" spc="-20" dirty="0">
                <a:latin typeface="Arial MT"/>
                <a:cs typeface="Arial MT"/>
              </a:rPr>
              <a:t>New-</a:t>
            </a:r>
            <a:r>
              <a:rPr sz="2400" dirty="0">
                <a:latin typeface="Arial MT"/>
                <a:cs typeface="Arial MT"/>
              </a:rPr>
              <a:t>onset</a:t>
            </a:r>
            <a:r>
              <a:rPr sz="2400" spc="-85" dirty="0">
                <a:latin typeface="Arial MT"/>
                <a:cs typeface="Arial MT"/>
              </a:rPr>
              <a:t> </a:t>
            </a:r>
            <a:r>
              <a:rPr sz="2400" dirty="0">
                <a:latin typeface="Arial MT"/>
                <a:cs typeface="Arial MT"/>
              </a:rPr>
              <a:t>HTN</a:t>
            </a:r>
            <a:r>
              <a:rPr sz="2400" spc="-20" dirty="0">
                <a:latin typeface="Arial MT"/>
                <a:cs typeface="Arial MT"/>
              </a:rPr>
              <a:t> </a:t>
            </a:r>
            <a:r>
              <a:rPr sz="2400" dirty="0">
                <a:latin typeface="Arial MT"/>
                <a:cs typeface="Arial MT"/>
              </a:rPr>
              <a:t>with</a:t>
            </a:r>
            <a:r>
              <a:rPr sz="2400" spc="5" dirty="0">
                <a:latin typeface="Arial MT"/>
                <a:cs typeface="Arial MT"/>
              </a:rPr>
              <a:t> </a:t>
            </a:r>
            <a:r>
              <a:rPr sz="2400" dirty="0">
                <a:latin typeface="Arial MT"/>
                <a:cs typeface="Arial MT"/>
              </a:rPr>
              <a:t>new</a:t>
            </a:r>
            <a:r>
              <a:rPr sz="2400" spc="-20" dirty="0">
                <a:latin typeface="Arial MT"/>
                <a:cs typeface="Arial MT"/>
              </a:rPr>
              <a:t> </a:t>
            </a:r>
            <a:r>
              <a:rPr sz="2400" dirty="0">
                <a:latin typeface="Arial MT"/>
                <a:cs typeface="Arial MT"/>
              </a:rPr>
              <a:t>onset</a:t>
            </a:r>
            <a:r>
              <a:rPr sz="2400" spc="-5" dirty="0">
                <a:latin typeface="Arial MT"/>
                <a:cs typeface="Arial MT"/>
              </a:rPr>
              <a:t> </a:t>
            </a:r>
            <a:r>
              <a:rPr sz="2400" dirty="0">
                <a:latin typeface="Arial MT"/>
                <a:cs typeface="Arial MT"/>
              </a:rPr>
              <a:t>of</a:t>
            </a:r>
            <a:r>
              <a:rPr sz="2400" spc="-5" dirty="0">
                <a:latin typeface="Arial MT"/>
                <a:cs typeface="Arial MT"/>
              </a:rPr>
              <a:t> </a:t>
            </a:r>
            <a:r>
              <a:rPr sz="2400" dirty="0">
                <a:latin typeface="Arial MT"/>
                <a:cs typeface="Arial MT"/>
              </a:rPr>
              <a:t>any</a:t>
            </a:r>
            <a:r>
              <a:rPr sz="2400" spc="-10" dirty="0">
                <a:latin typeface="Arial MT"/>
                <a:cs typeface="Arial MT"/>
              </a:rPr>
              <a:t> </a:t>
            </a:r>
            <a:r>
              <a:rPr sz="2400" dirty="0">
                <a:latin typeface="Arial MT"/>
                <a:cs typeface="Arial MT"/>
              </a:rPr>
              <a:t>of</a:t>
            </a:r>
            <a:r>
              <a:rPr sz="2400" spc="-5" dirty="0">
                <a:latin typeface="Arial MT"/>
                <a:cs typeface="Arial MT"/>
              </a:rPr>
              <a:t> </a:t>
            </a:r>
            <a:r>
              <a:rPr sz="2400" dirty="0">
                <a:latin typeface="Arial MT"/>
                <a:cs typeface="Arial MT"/>
              </a:rPr>
              <a:t>the</a:t>
            </a:r>
            <a:r>
              <a:rPr sz="2400" spc="-70" dirty="0">
                <a:latin typeface="Arial MT"/>
                <a:cs typeface="Arial MT"/>
              </a:rPr>
              <a:t> </a:t>
            </a:r>
            <a:r>
              <a:rPr sz="2400" spc="-10" dirty="0">
                <a:latin typeface="Arial MT"/>
                <a:cs typeface="Arial MT"/>
              </a:rPr>
              <a:t>following</a:t>
            </a:r>
            <a:endParaRPr sz="2400">
              <a:latin typeface="Arial MT"/>
              <a:cs typeface="Arial MT"/>
            </a:endParaRPr>
          </a:p>
        </p:txBody>
      </p:sp>
      <p:sp>
        <p:nvSpPr>
          <p:cNvPr id="20" name="object 20"/>
          <p:cNvSpPr txBox="1"/>
          <p:nvPr/>
        </p:nvSpPr>
        <p:spPr>
          <a:xfrm>
            <a:off x="0" y="514350"/>
            <a:ext cx="514350" cy="5842000"/>
          </a:xfrm>
          <a:prstGeom prst="rect">
            <a:avLst/>
          </a:prstGeom>
          <a:solidFill>
            <a:srgbClr val="FFFFFF"/>
          </a:solidFill>
        </p:spPr>
        <p:txBody>
          <a:bodyPr vert="horz" wrap="square" lIns="0" tIns="0" rIns="0" bIns="0" rtlCol="0">
            <a:spAutoFit/>
          </a:bodyPr>
          <a:lstStyle/>
          <a:p>
            <a:pPr>
              <a:lnSpc>
                <a:spcPct val="100000"/>
              </a:lnSpc>
            </a:pPr>
            <a:endParaRPr sz="1950">
              <a:latin typeface="Times New Roman"/>
              <a:cs typeface="Times New Roman"/>
            </a:endParaRPr>
          </a:p>
          <a:p>
            <a:pPr>
              <a:lnSpc>
                <a:spcPct val="100000"/>
              </a:lnSpc>
            </a:pPr>
            <a:endParaRPr sz="1950">
              <a:latin typeface="Times New Roman"/>
              <a:cs typeface="Times New Roman"/>
            </a:endParaRPr>
          </a:p>
          <a:p>
            <a:pPr>
              <a:lnSpc>
                <a:spcPct val="100000"/>
              </a:lnSpc>
            </a:pPr>
            <a:endParaRPr sz="1950">
              <a:latin typeface="Times New Roman"/>
              <a:cs typeface="Times New Roman"/>
            </a:endParaRPr>
          </a:p>
          <a:p>
            <a:pPr>
              <a:lnSpc>
                <a:spcPct val="100000"/>
              </a:lnSpc>
            </a:pPr>
            <a:endParaRPr sz="1950">
              <a:latin typeface="Times New Roman"/>
              <a:cs typeface="Times New Roman"/>
            </a:endParaRPr>
          </a:p>
          <a:p>
            <a:pPr>
              <a:lnSpc>
                <a:spcPct val="100000"/>
              </a:lnSpc>
            </a:pPr>
            <a:endParaRPr sz="1950">
              <a:latin typeface="Times New Roman"/>
              <a:cs typeface="Times New Roman"/>
            </a:endParaRPr>
          </a:p>
          <a:p>
            <a:pPr>
              <a:lnSpc>
                <a:spcPct val="100000"/>
              </a:lnSpc>
              <a:spcBef>
                <a:spcPts val="1255"/>
              </a:spcBef>
            </a:pPr>
            <a:endParaRPr sz="1950">
              <a:latin typeface="Times New Roman"/>
              <a:cs typeface="Times New Roman"/>
            </a:endParaRPr>
          </a:p>
          <a:p>
            <a:pPr marL="167640">
              <a:lnSpc>
                <a:spcPct val="100000"/>
              </a:lnSpc>
            </a:pPr>
            <a:r>
              <a:rPr sz="1950" spc="-50" dirty="0">
                <a:solidFill>
                  <a:srgbClr val="B31166"/>
                </a:solidFill>
                <a:latin typeface="Wingdings"/>
                <a:cs typeface="Wingdings"/>
              </a:rPr>
              <a:t></a:t>
            </a:r>
            <a:endParaRPr sz="1950">
              <a:latin typeface="Wingdings"/>
              <a:cs typeface="Wingdings"/>
            </a:endParaRPr>
          </a:p>
          <a:p>
            <a:pPr>
              <a:lnSpc>
                <a:spcPct val="100000"/>
              </a:lnSpc>
            </a:pPr>
            <a:endParaRPr sz="1950">
              <a:latin typeface="Wingdings"/>
              <a:cs typeface="Wingdings"/>
            </a:endParaRPr>
          </a:p>
          <a:p>
            <a:pPr>
              <a:lnSpc>
                <a:spcPct val="100000"/>
              </a:lnSpc>
            </a:pPr>
            <a:endParaRPr sz="1950">
              <a:latin typeface="Wingdings"/>
              <a:cs typeface="Wingdings"/>
            </a:endParaRPr>
          </a:p>
          <a:p>
            <a:pPr>
              <a:lnSpc>
                <a:spcPct val="100000"/>
              </a:lnSpc>
              <a:spcBef>
                <a:spcPts val="1835"/>
              </a:spcBef>
            </a:pPr>
            <a:endParaRPr sz="1950">
              <a:latin typeface="Wingdings"/>
              <a:cs typeface="Wingdings"/>
            </a:endParaRPr>
          </a:p>
          <a:p>
            <a:pPr marL="167640">
              <a:lnSpc>
                <a:spcPct val="100000"/>
              </a:lnSpc>
            </a:pPr>
            <a:r>
              <a:rPr sz="1950" spc="-50" dirty="0">
                <a:solidFill>
                  <a:srgbClr val="B31166"/>
                </a:solidFill>
                <a:latin typeface="Wingdings"/>
                <a:cs typeface="Wingdings"/>
              </a:rPr>
              <a:t></a:t>
            </a:r>
            <a:endParaRPr sz="1950">
              <a:latin typeface="Wingdings"/>
              <a:cs typeface="Wingdings"/>
            </a:endParaRPr>
          </a:p>
          <a:p>
            <a:pPr marL="167640">
              <a:lnSpc>
                <a:spcPct val="100000"/>
              </a:lnSpc>
              <a:spcBef>
                <a:spcPts val="1565"/>
              </a:spcBef>
            </a:pPr>
            <a:r>
              <a:rPr sz="1950" spc="-50" dirty="0">
                <a:solidFill>
                  <a:srgbClr val="B31166"/>
                </a:solidFill>
                <a:latin typeface="Wingdings"/>
                <a:cs typeface="Wingdings"/>
              </a:rPr>
              <a:t></a:t>
            </a:r>
            <a:endParaRPr sz="1950">
              <a:latin typeface="Wingdings"/>
              <a:cs typeface="Wingdings"/>
            </a:endParaRPr>
          </a:p>
          <a:p>
            <a:pPr marL="167640">
              <a:lnSpc>
                <a:spcPct val="100000"/>
              </a:lnSpc>
              <a:spcBef>
                <a:spcPts val="1490"/>
              </a:spcBef>
            </a:pPr>
            <a:r>
              <a:rPr sz="1950" spc="-50" dirty="0">
                <a:solidFill>
                  <a:srgbClr val="B31166"/>
                </a:solidFill>
                <a:latin typeface="Wingdings"/>
                <a:cs typeface="Wingdings"/>
              </a:rPr>
              <a:t></a:t>
            </a:r>
            <a:endParaRPr sz="1950">
              <a:latin typeface="Wingdings"/>
              <a:cs typeface="Wingdings"/>
            </a:endParaRPr>
          </a:p>
          <a:p>
            <a:pPr marL="167640">
              <a:lnSpc>
                <a:spcPct val="100000"/>
              </a:lnSpc>
              <a:spcBef>
                <a:spcPts val="1565"/>
              </a:spcBef>
            </a:pPr>
            <a:r>
              <a:rPr sz="1950" spc="-50" dirty="0">
                <a:solidFill>
                  <a:srgbClr val="B31166"/>
                </a:solidFill>
                <a:latin typeface="Wingdings"/>
                <a:cs typeface="Wingdings"/>
              </a:rPr>
              <a:t></a:t>
            </a:r>
            <a:endParaRPr sz="1950">
              <a:latin typeface="Wingdings"/>
              <a:cs typeface="Wingdings"/>
            </a:endParaRPr>
          </a:p>
          <a:p>
            <a:pPr marL="167640">
              <a:lnSpc>
                <a:spcPct val="100000"/>
              </a:lnSpc>
              <a:spcBef>
                <a:spcPts val="1565"/>
              </a:spcBef>
            </a:pPr>
            <a:r>
              <a:rPr sz="1950" spc="-50" dirty="0">
                <a:solidFill>
                  <a:srgbClr val="B31166"/>
                </a:solidFill>
                <a:latin typeface="Wingdings"/>
                <a:cs typeface="Wingdings"/>
              </a:rPr>
              <a:t></a:t>
            </a:r>
            <a:endParaRPr sz="1950">
              <a:latin typeface="Wingdings"/>
              <a:cs typeface="Wingdings"/>
            </a:endParaRPr>
          </a:p>
        </p:txBody>
      </p:sp>
      <p:sp>
        <p:nvSpPr>
          <p:cNvPr id="21" name="object 21"/>
          <p:cNvSpPr txBox="1"/>
          <p:nvPr/>
        </p:nvSpPr>
        <p:spPr>
          <a:xfrm>
            <a:off x="155257" y="4042221"/>
            <a:ext cx="7624445" cy="2487295"/>
          </a:xfrm>
          <a:prstGeom prst="rect">
            <a:avLst/>
          </a:prstGeom>
        </p:spPr>
        <p:txBody>
          <a:bodyPr vert="horz" wrap="square" lIns="0" tIns="133985" rIns="0" bIns="0" rtlCol="0">
            <a:spAutoFit/>
          </a:bodyPr>
          <a:lstStyle/>
          <a:p>
            <a:pPr marL="1169035" indent="-223520">
              <a:lnSpc>
                <a:spcPct val="100000"/>
              </a:lnSpc>
              <a:spcBef>
                <a:spcPts val="1055"/>
              </a:spcBef>
              <a:buFont typeface="Symbol"/>
              <a:buChar char=""/>
              <a:tabLst>
                <a:tab pos="1169035" algn="l"/>
              </a:tabLst>
            </a:pPr>
            <a:r>
              <a:rPr sz="2400" dirty="0">
                <a:latin typeface="Arial MT"/>
                <a:cs typeface="Arial MT"/>
              </a:rPr>
              <a:t>serum</a:t>
            </a:r>
            <a:r>
              <a:rPr sz="2400" spc="-5" dirty="0">
                <a:latin typeface="Arial MT"/>
                <a:cs typeface="Arial MT"/>
              </a:rPr>
              <a:t> </a:t>
            </a:r>
            <a:r>
              <a:rPr sz="2400" dirty="0">
                <a:latin typeface="Arial MT"/>
                <a:cs typeface="Arial MT"/>
              </a:rPr>
              <a:t>creatinine</a:t>
            </a:r>
            <a:r>
              <a:rPr sz="2400" spc="-10" dirty="0">
                <a:latin typeface="Arial MT"/>
                <a:cs typeface="Arial MT"/>
              </a:rPr>
              <a:t> </a:t>
            </a:r>
            <a:r>
              <a:rPr sz="2400" dirty="0">
                <a:latin typeface="Arial MT"/>
                <a:cs typeface="Arial MT"/>
              </a:rPr>
              <a:t>&gt;1.1</a:t>
            </a:r>
            <a:r>
              <a:rPr sz="2400" spc="-10" dirty="0">
                <a:latin typeface="Arial MT"/>
                <a:cs typeface="Arial MT"/>
              </a:rPr>
              <a:t> </a:t>
            </a:r>
            <a:r>
              <a:rPr sz="2400" dirty="0">
                <a:latin typeface="Arial MT"/>
                <a:cs typeface="Arial MT"/>
              </a:rPr>
              <a:t>mg/dl</a:t>
            </a:r>
            <a:r>
              <a:rPr sz="2400" spc="-30" dirty="0">
                <a:latin typeface="Arial MT"/>
                <a:cs typeface="Arial MT"/>
              </a:rPr>
              <a:t> </a:t>
            </a:r>
            <a:r>
              <a:rPr sz="2400" dirty="0">
                <a:latin typeface="Arial MT"/>
                <a:cs typeface="Arial MT"/>
              </a:rPr>
              <a:t>or</a:t>
            </a:r>
            <a:r>
              <a:rPr sz="2400" spc="-70" dirty="0">
                <a:latin typeface="Arial MT"/>
                <a:cs typeface="Arial MT"/>
              </a:rPr>
              <a:t> </a:t>
            </a:r>
            <a:r>
              <a:rPr sz="2400" dirty="0">
                <a:latin typeface="Arial MT"/>
                <a:cs typeface="Arial MT"/>
              </a:rPr>
              <a:t>doubling</a:t>
            </a:r>
            <a:r>
              <a:rPr sz="2400" spc="-85" dirty="0">
                <a:latin typeface="Arial MT"/>
                <a:cs typeface="Arial MT"/>
              </a:rPr>
              <a:t> </a:t>
            </a:r>
            <a:r>
              <a:rPr sz="2400" spc="-25" dirty="0">
                <a:latin typeface="Arial MT"/>
                <a:cs typeface="Arial MT"/>
              </a:rPr>
              <a:t>of</a:t>
            </a:r>
            <a:endParaRPr sz="2400">
              <a:latin typeface="Arial MT"/>
              <a:cs typeface="Arial MT"/>
            </a:endParaRPr>
          </a:p>
          <a:p>
            <a:pPr marL="1197610">
              <a:lnSpc>
                <a:spcPct val="100000"/>
              </a:lnSpc>
              <a:spcBef>
                <a:spcPts val="950"/>
              </a:spcBef>
            </a:pPr>
            <a:r>
              <a:rPr sz="2400" spc="-10" dirty="0">
                <a:latin typeface="Arial MT"/>
                <a:cs typeface="Arial MT"/>
              </a:rPr>
              <a:t>concentration</a:t>
            </a:r>
            <a:r>
              <a:rPr sz="2400" spc="-85" dirty="0">
                <a:latin typeface="Arial MT"/>
                <a:cs typeface="Arial MT"/>
              </a:rPr>
              <a:t> </a:t>
            </a:r>
            <a:r>
              <a:rPr sz="2400" dirty="0">
                <a:latin typeface="Arial MT"/>
                <a:cs typeface="Arial MT"/>
              </a:rPr>
              <a:t>in</a:t>
            </a:r>
            <a:r>
              <a:rPr sz="2400" spc="-25" dirty="0">
                <a:latin typeface="Arial MT"/>
                <a:cs typeface="Arial MT"/>
              </a:rPr>
              <a:t> </a:t>
            </a:r>
            <a:r>
              <a:rPr sz="2400" dirty="0">
                <a:latin typeface="Arial MT"/>
                <a:cs typeface="Arial MT"/>
              </a:rPr>
              <a:t>absence</a:t>
            </a:r>
            <a:r>
              <a:rPr sz="2400" spc="-25" dirty="0">
                <a:latin typeface="Arial MT"/>
                <a:cs typeface="Arial MT"/>
              </a:rPr>
              <a:t> </a:t>
            </a:r>
            <a:r>
              <a:rPr sz="2400" dirty="0">
                <a:latin typeface="Arial MT"/>
                <a:cs typeface="Arial MT"/>
              </a:rPr>
              <a:t>of</a:t>
            </a:r>
            <a:r>
              <a:rPr sz="2400" spc="-25" dirty="0">
                <a:latin typeface="Arial MT"/>
                <a:cs typeface="Arial MT"/>
              </a:rPr>
              <a:t> </a:t>
            </a:r>
            <a:r>
              <a:rPr sz="2400" dirty="0">
                <a:latin typeface="Arial MT"/>
                <a:cs typeface="Arial MT"/>
              </a:rPr>
              <a:t>other</a:t>
            </a:r>
            <a:r>
              <a:rPr sz="2400" spc="-75" dirty="0">
                <a:latin typeface="Arial MT"/>
                <a:cs typeface="Arial MT"/>
              </a:rPr>
              <a:t> </a:t>
            </a:r>
            <a:r>
              <a:rPr sz="2400" dirty="0">
                <a:latin typeface="Arial MT"/>
                <a:cs typeface="Arial MT"/>
              </a:rPr>
              <a:t>renal</a:t>
            </a:r>
            <a:r>
              <a:rPr sz="2400" spc="-35" dirty="0">
                <a:latin typeface="Arial MT"/>
                <a:cs typeface="Arial MT"/>
              </a:rPr>
              <a:t> </a:t>
            </a:r>
            <a:r>
              <a:rPr sz="2400" spc="-10" dirty="0">
                <a:latin typeface="Arial MT"/>
                <a:cs typeface="Arial MT"/>
              </a:rPr>
              <a:t>disease</a:t>
            </a:r>
            <a:endParaRPr sz="2400">
              <a:latin typeface="Arial MT"/>
              <a:cs typeface="Arial MT"/>
            </a:endParaRPr>
          </a:p>
          <a:p>
            <a:pPr marL="1169035" indent="-223520">
              <a:lnSpc>
                <a:spcPct val="100000"/>
              </a:lnSpc>
              <a:spcBef>
                <a:spcPts val="1025"/>
              </a:spcBef>
              <a:buFont typeface="Symbol"/>
              <a:buChar char=""/>
              <a:tabLst>
                <a:tab pos="1169035" algn="l"/>
              </a:tabLst>
            </a:pPr>
            <a:r>
              <a:rPr sz="2400" dirty="0">
                <a:latin typeface="Arial MT"/>
                <a:cs typeface="Arial MT"/>
              </a:rPr>
              <a:t>Platelet</a:t>
            </a:r>
            <a:r>
              <a:rPr sz="2400" spc="-50" dirty="0">
                <a:latin typeface="Arial MT"/>
                <a:cs typeface="Arial MT"/>
              </a:rPr>
              <a:t> </a:t>
            </a:r>
            <a:r>
              <a:rPr sz="2400" dirty="0">
                <a:latin typeface="Arial MT"/>
                <a:cs typeface="Arial MT"/>
              </a:rPr>
              <a:t>count</a:t>
            </a:r>
            <a:r>
              <a:rPr sz="2400" spc="-50" dirty="0">
                <a:latin typeface="Arial MT"/>
                <a:cs typeface="Arial MT"/>
              </a:rPr>
              <a:t> </a:t>
            </a:r>
            <a:r>
              <a:rPr sz="2400" spc="-10" dirty="0">
                <a:latin typeface="Arial MT"/>
                <a:cs typeface="Arial MT"/>
              </a:rPr>
              <a:t>&lt;100,000/</a:t>
            </a:r>
            <a:r>
              <a:rPr sz="2400" i="1" spc="-10" dirty="0">
                <a:latin typeface="Arial"/>
                <a:cs typeface="Arial"/>
              </a:rPr>
              <a:t>μ</a:t>
            </a:r>
            <a:r>
              <a:rPr sz="2400" spc="-10" dirty="0">
                <a:latin typeface="Arial MT"/>
                <a:cs typeface="Arial MT"/>
              </a:rPr>
              <a:t>l,</a:t>
            </a:r>
            <a:endParaRPr sz="2400">
              <a:latin typeface="Arial MT"/>
              <a:cs typeface="Arial MT"/>
            </a:endParaRPr>
          </a:p>
          <a:p>
            <a:pPr marL="1169035" indent="-223520">
              <a:lnSpc>
                <a:spcPct val="100000"/>
              </a:lnSpc>
              <a:spcBef>
                <a:spcPts val="1025"/>
              </a:spcBef>
              <a:buFont typeface="Symbol"/>
              <a:buChar char=""/>
              <a:tabLst>
                <a:tab pos="1169035" algn="l"/>
              </a:tabLst>
            </a:pPr>
            <a:r>
              <a:rPr sz="2400" dirty="0">
                <a:latin typeface="Arial MT"/>
                <a:cs typeface="Arial MT"/>
              </a:rPr>
              <a:t>Pulmonary</a:t>
            </a:r>
            <a:r>
              <a:rPr sz="2400" spc="-90" dirty="0">
                <a:latin typeface="Arial MT"/>
                <a:cs typeface="Arial MT"/>
              </a:rPr>
              <a:t> </a:t>
            </a:r>
            <a:r>
              <a:rPr sz="2400" spc="-10" dirty="0">
                <a:latin typeface="Arial MT"/>
                <a:cs typeface="Arial MT"/>
              </a:rPr>
              <a:t>edema</a:t>
            </a:r>
            <a:endParaRPr sz="2400">
              <a:latin typeface="Arial MT"/>
              <a:cs typeface="Arial MT"/>
            </a:endParaRPr>
          </a:p>
          <a:p>
            <a:pPr marL="944880" indent="-932180">
              <a:lnSpc>
                <a:spcPct val="100000"/>
              </a:lnSpc>
              <a:spcBef>
                <a:spcPts val="1025"/>
              </a:spcBef>
              <a:buClr>
                <a:srgbClr val="B31166"/>
              </a:buClr>
              <a:buSzPct val="81250"/>
              <a:buFont typeface="Wingdings"/>
              <a:buChar char=""/>
              <a:tabLst>
                <a:tab pos="944880" algn="l"/>
              </a:tabLst>
            </a:pPr>
            <a:r>
              <a:rPr sz="2400" dirty="0">
                <a:latin typeface="Symbol"/>
                <a:cs typeface="Symbol"/>
              </a:rPr>
              <a:t></a:t>
            </a:r>
            <a:r>
              <a:rPr sz="2400" spc="-20" dirty="0">
                <a:latin typeface="Times New Roman"/>
                <a:cs typeface="Times New Roman"/>
              </a:rPr>
              <a:t> </a:t>
            </a:r>
            <a:r>
              <a:rPr sz="2400" dirty="0">
                <a:latin typeface="Arial MT"/>
                <a:cs typeface="Arial MT"/>
              </a:rPr>
              <a:t>Cerebral/visual</a:t>
            </a:r>
            <a:r>
              <a:rPr sz="2400" spc="-75" dirty="0">
                <a:latin typeface="Arial MT"/>
                <a:cs typeface="Arial MT"/>
              </a:rPr>
              <a:t> </a:t>
            </a:r>
            <a:r>
              <a:rPr sz="2400" spc="-10" dirty="0">
                <a:latin typeface="Arial MT"/>
                <a:cs typeface="Arial MT"/>
              </a:rPr>
              <a:t>symptoms</a:t>
            </a:r>
            <a:endParaRPr sz="2400">
              <a:latin typeface="Arial MT"/>
              <a:cs typeface="Arial M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36244" rIns="0" bIns="0" rtlCol="0">
            <a:spAutoFit/>
          </a:bodyPr>
          <a:lstStyle/>
          <a:p>
            <a:pPr marL="88900">
              <a:lnSpc>
                <a:spcPct val="100000"/>
              </a:lnSpc>
              <a:spcBef>
                <a:spcPts val="105"/>
              </a:spcBef>
            </a:pPr>
            <a:r>
              <a:rPr sz="3600" u="sng" spc="-10" dirty="0">
                <a:uFill>
                  <a:solidFill>
                    <a:srgbClr val="FFFFFF"/>
                  </a:solidFill>
                </a:uFill>
              </a:rPr>
              <a:t>Preeclampsia</a:t>
            </a:r>
            <a:endParaRPr sz="3600"/>
          </a:p>
        </p:txBody>
      </p:sp>
      <p:sp>
        <p:nvSpPr>
          <p:cNvPr id="3" name="object 3"/>
          <p:cNvSpPr txBox="1"/>
          <p:nvPr/>
        </p:nvSpPr>
        <p:spPr>
          <a:xfrm>
            <a:off x="545465" y="2185606"/>
            <a:ext cx="5998210" cy="3959225"/>
          </a:xfrm>
          <a:prstGeom prst="rect">
            <a:avLst/>
          </a:prstGeom>
        </p:spPr>
        <p:txBody>
          <a:bodyPr vert="horz" wrap="square" lIns="0" tIns="12700" rIns="0" bIns="0" rtlCol="0">
            <a:spAutoFit/>
          </a:bodyPr>
          <a:lstStyle/>
          <a:p>
            <a:pPr marL="354965" indent="-342265">
              <a:lnSpc>
                <a:spcPts val="2865"/>
              </a:lnSpc>
              <a:spcBef>
                <a:spcPts val="100"/>
              </a:spcBef>
              <a:buClr>
                <a:srgbClr val="B31166"/>
              </a:buClr>
              <a:buSzPct val="81250"/>
              <a:buFont typeface="Wingdings"/>
              <a:buChar char=""/>
              <a:tabLst>
                <a:tab pos="354965" algn="l"/>
              </a:tabLst>
            </a:pPr>
            <a:r>
              <a:rPr sz="2400" dirty="0">
                <a:solidFill>
                  <a:srgbClr val="404040"/>
                </a:solidFill>
                <a:latin typeface="Arial MT"/>
                <a:cs typeface="Arial MT"/>
              </a:rPr>
              <a:t>Abnormal</a:t>
            </a:r>
            <a:r>
              <a:rPr sz="2400" spc="-70" dirty="0">
                <a:solidFill>
                  <a:srgbClr val="404040"/>
                </a:solidFill>
                <a:latin typeface="Arial MT"/>
                <a:cs typeface="Arial MT"/>
              </a:rPr>
              <a:t> </a:t>
            </a:r>
            <a:r>
              <a:rPr sz="2400" dirty="0">
                <a:solidFill>
                  <a:srgbClr val="404040"/>
                </a:solidFill>
                <a:latin typeface="Arial MT"/>
                <a:cs typeface="Arial MT"/>
              </a:rPr>
              <a:t>liver</a:t>
            </a:r>
            <a:r>
              <a:rPr sz="2400" spc="-35" dirty="0">
                <a:solidFill>
                  <a:srgbClr val="404040"/>
                </a:solidFill>
                <a:latin typeface="Arial MT"/>
                <a:cs typeface="Arial MT"/>
              </a:rPr>
              <a:t> </a:t>
            </a:r>
            <a:r>
              <a:rPr sz="2400" dirty="0">
                <a:solidFill>
                  <a:srgbClr val="404040"/>
                </a:solidFill>
                <a:latin typeface="Arial MT"/>
                <a:cs typeface="Arial MT"/>
              </a:rPr>
              <a:t>enzymes</a:t>
            </a:r>
            <a:r>
              <a:rPr sz="2400" spc="-55" dirty="0">
                <a:solidFill>
                  <a:srgbClr val="404040"/>
                </a:solidFill>
                <a:latin typeface="Arial MT"/>
                <a:cs typeface="Arial MT"/>
              </a:rPr>
              <a:t> </a:t>
            </a:r>
            <a:r>
              <a:rPr sz="2400" dirty="0">
                <a:solidFill>
                  <a:srgbClr val="404040"/>
                </a:solidFill>
                <a:latin typeface="Arial MT"/>
                <a:cs typeface="Arial MT"/>
              </a:rPr>
              <a:t>are</a:t>
            </a:r>
            <a:r>
              <a:rPr sz="2400" spc="-45" dirty="0">
                <a:solidFill>
                  <a:srgbClr val="404040"/>
                </a:solidFill>
                <a:latin typeface="Arial MT"/>
                <a:cs typeface="Arial MT"/>
              </a:rPr>
              <a:t> </a:t>
            </a:r>
            <a:r>
              <a:rPr sz="2400" dirty="0">
                <a:solidFill>
                  <a:srgbClr val="404040"/>
                </a:solidFill>
                <a:latin typeface="Arial MT"/>
                <a:cs typeface="Arial MT"/>
              </a:rPr>
              <a:t>present</a:t>
            </a:r>
            <a:r>
              <a:rPr sz="2400" spc="-45" dirty="0">
                <a:solidFill>
                  <a:srgbClr val="404040"/>
                </a:solidFill>
                <a:latin typeface="Arial MT"/>
                <a:cs typeface="Arial MT"/>
              </a:rPr>
              <a:t> </a:t>
            </a:r>
            <a:r>
              <a:rPr sz="2400" dirty="0">
                <a:solidFill>
                  <a:srgbClr val="404040"/>
                </a:solidFill>
                <a:latin typeface="Arial MT"/>
                <a:cs typeface="Arial MT"/>
              </a:rPr>
              <a:t>in</a:t>
            </a:r>
            <a:r>
              <a:rPr sz="2400" spc="-110" dirty="0">
                <a:solidFill>
                  <a:srgbClr val="404040"/>
                </a:solidFill>
                <a:latin typeface="Arial MT"/>
                <a:cs typeface="Arial MT"/>
              </a:rPr>
              <a:t> </a:t>
            </a:r>
            <a:r>
              <a:rPr sz="2400" spc="-25" dirty="0">
                <a:solidFill>
                  <a:srgbClr val="404040"/>
                </a:solidFill>
                <a:latin typeface="Arial MT"/>
                <a:cs typeface="Arial MT"/>
              </a:rPr>
              <a:t>up</a:t>
            </a:r>
            <a:endParaRPr sz="2400">
              <a:latin typeface="Arial MT"/>
              <a:cs typeface="Arial MT"/>
            </a:endParaRPr>
          </a:p>
          <a:p>
            <a:pPr marL="355600">
              <a:lnSpc>
                <a:spcPts val="2865"/>
              </a:lnSpc>
            </a:pPr>
            <a:r>
              <a:rPr sz="2400" dirty="0">
                <a:solidFill>
                  <a:srgbClr val="404040"/>
                </a:solidFill>
                <a:latin typeface="Arial MT"/>
                <a:cs typeface="Arial MT"/>
              </a:rPr>
              <a:t>to</a:t>
            </a:r>
            <a:r>
              <a:rPr sz="2400" spc="-25" dirty="0">
                <a:solidFill>
                  <a:srgbClr val="404040"/>
                </a:solidFill>
                <a:latin typeface="Arial MT"/>
                <a:cs typeface="Arial MT"/>
              </a:rPr>
              <a:t> </a:t>
            </a:r>
            <a:r>
              <a:rPr sz="2400" dirty="0">
                <a:solidFill>
                  <a:srgbClr val="404040"/>
                </a:solidFill>
                <a:latin typeface="Arial MT"/>
                <a:cs typeface="Arial MT"/>
              </a:rPr>
              <a:t>30%</a:t>
            </a:r>
            <a:r>
              <a:rPr sz="2400" spc="-10" dirty="0">
                <a:solidFill>
                  <a:srgbClr val="404040"/>
                </a:solidFill>
                <a:latin typeface="Arial MT"/>
                <a:cs typeface="Arial MT"/>
              </a:rPr>
              <a:t> </a:t>
            </a:r>
            <a:r>
              <a:rPr sz="2400" dirty="0">
                <a:solidFill>
                  <a:srgbClr val="404040"/>
                </a:solidFill>
                <a:latin typeface="Arial MT"/>
                <a:cs typeface="Arial MT"/>
              </a:rPr>
              <a:t>of</a:t>
            </a:r>
            <a:r>
              <a:rPr sz="2400" spc="-35" dirty="0">
                <a:solidFill>
                  <a:srgbClr val="404040"/>
                </a:solidFill>
                <a:latin typeface="Arial MT"/>
                <a:cs typeface="Arial MT"/>
              </a:rPr>
              <a:t> </a:t>
            </a:r>
            <a:r>
              <a:rPr sz="2400" spc="-20" dirty="0">
                <a:solidFill>
                  <a:srgbClr val="404040"/>
                </a:solidFill>
                <a:latin typeface="Arial MT"/>
                <a:cs typeface="Arial MT"/>
              </a:rPr>
              <a:t>cases</a:t>
            </a:r>
            <a:endParaRPr sz="2400">
              <a:latin typeface="Arial MT"/>
              <a:cs typeface="Arial MT"/>
            </a:endParaRPr>
          </a:p>
          <a:p>
            <a:pPr>
              <a:lnSpc>
                <a:spcPct val="100000"/>
              </a:lnSpc>
              <a:spcBef>
                <a:spcPts val="2170"/>
              </a:spcBef>
            </a:pPr>
            <a:endParaRPr sz="2400">
              <a:latin typeface="Arial MT"/>
              <a:cs typeface="Arial MT"/>
            </a:endParaRPr>
          </a:p>
          <a:p>
            <a:pPr marL="354965" indent="-342265">
              <a:lnSpc>
                <a:spcPct val="100000"/>
              </a:lnSpc>
              <a:spcBef>
                <a:spcPts val="5"/>
              </a:spcBef>
              <a:buClr>
                <a:srgbClr val="B31166"/>
              </a:buClr>
              <a:buSzPct val="81250"/>
              <a:buFont typeface="Wingdings"/>
              <a:buChar char=""/>
              <a:tabLst>
                <a:tab pos="354965" algn="l"/>
              </a:tabLst>
            </a:pPr>
            <a:r>
              <a:rPr sz="2400" dirty="0">
                <a:solidFill>
                  <a:srgbClr val="404040"/>
                </a:solidFill>
                <a:latin typeface="Arial MT"/>
                <a:cs typeface="Arial MT"/>
              </a:rPr>
              <a:t>It</a:t>
            </a:r>
            <a:r>
              <a:rPr sz="2400" spc="-40" dirty="0">
                <a:solidFill>
                  <a:srgbClr val="404040"/>
                </a:solidFill>
                <a:latin typeface="Arial MT"/>
                <a:cs typeface="Arial MT"/>
              </a:rPr>
              <a:t> </a:t>
            </a:r>
            <a:r>
              <a:rPr sz="2400" dirty="0">
                <a:solidFill>
                  <a:srgbClr val="404040"/>
                </a:solidFill>
                <a:latin typeface="Arial MT"/>
                <a:cs typeface="Arial MT"/>
              </a:rPr>
              <a:t>affects</a:t>
            </a:r>
            <a:r>
              <a:rPr sz="2400" spc="-45" dirty="0">
                <a:solidFill>
                  <a:srgbClr val="404040"/>
                </a:solidFill>
                <a:latin typeface="Arial MT"/>
                <a:cs typeface="Arial MT"/>
              </a:rPr>
              <a:t> </a:t>
            </a:r>
            <a:r>
              <a:rPr sz="2400" dirty="0">
                <a:solidFill>
                  <a:srgbClr val="404040"/>
                </a:solidFill>
                <a:latin typeface="Arial MT"/>
                <a:cs typeface="Arial MT"/>
              </a:rPr>
              <a:t>5%–10%</a:t>
            </a:r>
            <a:r>
              <a:rPr sz="2400" spc="-85" dirty="0">
                <a:solidFill>
                  <a:srgbClr val="404040"/>
                </a:solidFill>
                <a:latin typeface="Arial MT"/>
                <a:cs typeface="Arial MT"/>
              </a:rPr>
              <a:t> </a:t>
            </a:r>
            <a:r>
              <a:rPr sz="2400" dirty="0">
                <a:solidFill>
                  <a:srgbClr val="404040"/>
                </a:solidFill>
                <a:latin typeface="Arial MT"/>
                <a:cs typeface="Arial MT"/>
              </a:rPr>
              <a:t>of</a:t>
            </a:r>
            <a:r>
              <a:rPr sz="2400" spc="-40" dirty="0">
                <a:solidFill>
                  <a:srgbClr val="404040"/>
                </a:solidFill>
                <a:latin typeface="Arial MT"/>
                <a:cs typeface="Arial MT"/>
              </a:rPr>
              <a:t> </a:t>
            </a:r>
            <a:r>
              <a:rPr sz="2400" spc="-10" dirty="0">
                <a:solidFill>
                  <a:srgbClr val="404040"/>
                </a:solidFill>
                <a:latin typeface="Arial MT"/>
                <a:cs typeface="Arial MT"/>
              </a:rPr>
              <a:t>pregnancies.</a:t>
            </a:r>
            <a:endParaRPr sz="2400">
              <a:latin typeface="Arial MT"/>
              <a:cs typeface="Arial MT"/>
            </a:endParaRPr>
          </a:p>
          <a:p>
            <a:pPr marL="355600" marR="66040" indent="-343535">
              <a:lnSpc>
                <a:spcPct val="101699"/>
              </a:lnSpc>
              <a:spcBef>
                <a:spcPts val="900"/>
              </a:spcBef>
              <a:buFont typeface="Wingdings"/>
              <a:buChar char=""/>
              <a:tabLst>
                <a:tab pos="355600" algn="l"/>
                <a:tab pos="439420" algn="l"/>
              </a:tabLst>
            </a:pPr>
            <a:r>
              <a:rPr sz="1950" dirty="0">
                <a:solidFill>
                  <a:srgbClr val="B31166"/>
                </a:solidFill>
                <a:latin typeface="Times New Roman"/>
                <a:cs typeface="Times New Roman"/>
              </a:rPr>
              <a:t>	</a:t>
            </a:r>
            <a:r>
              <a:rPr sz="2400" dirty="0">
                <a:solidFill>
                  <a:srgbClr val="404040"/>
                </a:solidFill>
                <a:latin typeface="Arial MT"/>
                <a:cs typeface="Arial MT"/>
              </a:rPr>
              <a:t>with</a:t>
            </a:r>
            <a:r>
              <a:rPr sz="2400" spc="-15" dirty="0">
                <a:solidFill>
                  <a:srgbClr val="404040"/>
                </a:solidFill>
                <a:latin typeface="Arial MT"/>
                <a:cs typeface="Arial MT"/>
              </a:rPr>
              <a:t> </a:t>
            </a:r>
            <a:r>
              <a:rPr sz="2400" spc="-10" dirty="0">
                <a:solidFill>
                  <a:srgbClr val="404040"/>
                </a:solidFill>
                <a:latin typeface="Arial MT"/>
                <a:cs typeface="Arial MT"/>
              </a:rPr>
              <a:t>aminotransferase</a:t>
            </a:r>
            <a:r>
              <a:rPr sz="2400" spc="-85" dirty="0">
                <a:solidFill>
                  <a:srgbClr val="404040"/>
                </a:solidFill>
                <a:latin typeface="Arial MT"/>
                <a:cs typeface="Arial MT"/>
              </a:rPr>
              <a:t> </a:t>
            </a:r>
            <a:r>
              <a:rPr sz="2400" dirty="0">
                <a:solidFill>
                  <a:srgbClr val="404040"/>
                </a:solidFill>
                <a:latin typeface="Arial MT"/>
                <a:cs typeface="Arial MT"/>
              </a:rPr>
              <a:t>activity</a:t>
            </a:r>
            <a:r>
              <a:rPr sz="2400" spc="-20" dirty="0">
                <a:solidFill>
                  <a:srgbClr val="404040"/>
                </a:solidFill>
                <a:latin typeface="Arial MT"/>
                <a:cs typeface="Arial MT"/>
              </a:rPr>
              <a:t> </a:t>
            </a:r>
            <a:r>
              <a:rPr sz="2400" dirty="0">
                <a:solidFill>
                  <a:srgbClr val="404040"/>
                </a:solidFill>
                <a:latin typeface="Arial MT"/>
                <a:cs typeface="Arial MT"/>
              </a:rPr>
              <a:t>as</a:t>
            </a:r>
            <a:r>
              <a:rPr sz="2400" spc="-25" dirty="0">
                <a:solidFill>
                  <a:srgbClr val="404040"/>
                </a:solidFill>
                <a:latin typeface="Arial MT"/>
                <a:cs typeface="Arial MT"/>
              </a:rPr>
              <a:t> </a:t>
            </a:r>
            <a:r>
              <a:rPr sz="2400" dirty="0">
                <a:solidFill>
                  <a:srgbClr val="404040"/>
                </a:solidFill>
                <a:latin typeface="Arial MT"/>
                <a:cs typeface="Arial MT"/>
              </a:rPr>
              <a:t>high</a:t>
            </a:r>
            <a:r>
              <a:rPr sz="2400" spc="-10" dirty="0">
                <a:solidFill>
                  <a:srgbClr val="404040"/>
                </a:solidFill>
                <a:latin typeface="Arial MT"/>
                <a:cs typeface="Arial MT"/>
              </a:rPr>
              <a:t> </a:t>
            </a:r>
            <a:r>
              <a:rPr sz="2400" spc="-25" dirty="0">
                <a:solidFill>
                  <a:srgbClr val="404040"/>
                </a:solidFill>
                <a:latin typeface="Arial MT"/>
                <a:cs typeface="Arial MT"/>
              </a:rPr>
              <a:t>as </a:t>
            </a:r>
            <a:r>
              <a:rPr sz="2400" dirty="0">
                <a:solidFill>
                  <a:srgbClr val="404040"/>
                </a:solidFill>
                <a:latin typeface="Arial MT"/>
                <a:cs typeface="Arial MT"/>
              </a:rPr>
              <a:t>10</a:t>
            </a:r>
            <a:r>
              <a:rPr sz="2400" spc="-5" dirty="0">
                <a:solidFill>
                  <a:srgbClr val="404040"/>
                </a:solidFill>
                <a:latin typeface="Arial MT"/>
                <a:cs typeface="Arial MT"/>
              </a:rPr>
              <a:t> </a:t>
            </a:r>
            <a:r>
              <a:rPr sz="2400" dirty="0">
                <a:solidFill>
                  <a:srgbClr val="404040"/>
                </a:solidFill>
                <a:latin typeface="Arial MT"/>
                <a:cs typeface="Arial MT"/>
              </a:rPr>
              <a:t>times</a:t>
            </a:r>
            <a:r>
              <a:rPr sz="2400" spc="-15" dirty="0">
                <a:solidFill>
                  <a:srgbClr val="404040"/>
                </a:solidFill>
                <a:latin typeface="Arial MT"/>
                <a:cs typeface="Arial MT"/>
              </a:rPr>
              <a:t> </a:t>
            </a:r>
            <a:r>
              <a:rPr sz="2400" dirty="0">
                <a:solidFill>
                  <a:srgbClr val="404040"/>
                </a:solidFill>
                <a:latin typeface="Arial MT"/>
                <a:cs typeface="Arial MT"/>
              </a:rPr>
              <a:t>the</a:t>
            </a:r>
            <a:r>
              <a:rPr sz="2400" spc="-75" dirty="0">
                <a:solidFill>
                  <a:srgbClr val="404040"/>
                </a:solidFill>
                <a:latin typeface="Arial MT"/>
                <a:cs typeface="Arial MT"/>
              </a:rPr>
              <a:t> </a:t>
            </a:r>
            <a:r>
              <a:rPr sz="2400" dirty="0">
                <a:solidFill>
                  <a:srgbClr val="404040"/>
                </a:solidFill>
                <a:latin typeface="Arial MT"/>
                <a:cs typeface="Arial MT"/>
              </a:rPr>
              <a:t>upper</a:t>
            </a:r>
            <a:r>
              <a:rPr sz="2400" spc="-65" dirty="0">
                <a:solidFill>
                  <a:srgbClr val="404040"/>
                </a:solidFill>
                <a:latin typeface="Arial MT"/>
                <a:cs typeface="Arial MT"/>
              </a:rPr>
              <a:t> </a:t>
            </a:r>
            <a:r>
              <a:rPr sz="2400" dirty="0">
                <a:solidFill>
                  <a:srgbClr val="404040"/>
                </a:solidFill>
                <a:latin typeface="Arial MT"/>
                <a:cs typeface="Arial MT"/>
              </a:rPr>
              <a:t>limit</a:t>
            </a:r>
            <a:r>
              <a:rPr sz="2400" spc="-10" dirty="0">
                <a:solidFill>
                  <a:srgbClr val="404040"/>
                </a:solidFill>
                <a:latin typeface="Arial MT"/>
                <a:cs typeface="Arial MT"/>
              </a:rPr>
              <a:t> </a:t>
            </a:r>
            <a:r>
              <a:rPr sz="2400" dirty="0">
                <a:solidFill>
                  <a:srgbClr val="404040"/>
                </a:solidFill>
                <a:latin typeface="Arial MT"/>
                <a:cs typeface="Arial MT"/>
              </a:rPr>
              <a:t>of</a:t>
            </a:r>
            <a:r>
              <a:rPr sz="2400" spc="-75" dirty="0">
                <a:solidFill>
                  <a:srgbClr val="404040"/>
                </a:solidFill>
                <a:latin typeface="Arial MT"/>
                <a:cs typeface="Arial MT"/>
              </a:rPr>
              <a:t> </a:t>
            </a:r>
            <a:r>
              <a:rPr sz="2400" spc="-10" dirty="0">
                <a:solidFill>
                  <a:srgbClr val="404040"/>
                </a:solidFill>
                <a:latin typeface="Arial MT"/>
                <a:cs typeface="Arial MT"/>
              </a:rPr>
              <a:t>normal</a:t>
            </a:r>
            <a:endParaRPr sz="2400">
              <a:latin typeface="Arial MT"/>
              <a:cs typeface="Arial MT"/>
            </a:endParaRPr>
          </a:p>
          <a:p>
            <a:pPr>
              <a:lnSpc>
                <a:spcPct val="100000"/>
              </a:lnSpc>
              <a:spcBef>
                <a:spcPts val="2095"/>
              </a:spcBef>
              <a:buClr>
                <a:srgbClr val="B31166"/>
              </a:buClr>
              <a:buFont typeface="Wingdings"/>
              <a:buChar char=""/>
            </a:pPr>
            <a:endParaRPr sz="2400">
              <a:latin typeface="Arial MT"/>
              <a:cs typeface="Arial MT"/>
            </a:endParaRPr>
          </a:p>
          <a:p>
            <a:pPr marL="439420" indent="-426720">
              <a:lnSpc>
                <a:spcPct val="100000"/>
              </a:lnSpc>
              <a:buClr>
                <a:srgbClr val="B31166"/>
              </a:buClr>
              <a:buSzPct val="81250"/>
              <a:buFont typeface="Wingdings"/>
              <a:buChar char=""/>
              <a:tabLst>
                <a:tab pos="439420" algn="l"/>
              </a:tabLst>
            </a:pPr>
            <a:r>
              <a:rPr sz="2400" dirty="0">
                <a:solidFill>
                  <a:srgbClr val="404040"/>
                </a:solidFill>
                <a:latin typeface="Arial MT"/>
                <a:cs typeface="Arial MT"/>
              </a:rPr>
              <a:t>Bilirubin</a:t>
            </a:r>
            <a:r>
              <a:rPr sz="2400" spc="-65" dirty="0">
                <a:solidFill>
                  <a:srgbClr val="404040"/>
                </a:solidFill>
                <a:latin typeface="Arial MT"/>
                <a:cs typeface="Arial MT"/>
              </a:rPr>
              <a:t> </a:t>
            </a:r>
            <a:r>
              <a:rPr sz="2400" dirty="0">
                <a:solidFill>
                  <a:srgbClr val="404040"/>
                </a:solidFill>
                <a:latin typeface="Arial MT"/>
                <a:cs typeface="Arial MT"/>
              </a:rPr>
              <a:t>concentrations</a:t>
            </a:r>
            <a:r>
              <a:rPr sz="2400" spc="-70" dirty="0">
                <a:solidFill>
                  <a:srgbClr val="404040"/>
                </a:solidFill>
                <a:latin typeface="Arial MT"/>
                <a:cs typeface="Arial MT"/>
              </a:rPr>
              <a:t> </a:t>
            </a:r>
            <a:r>
              <a:rPr sz="2400" dirty="0">
                <a:solidFill>
                  <a:srgbClr val="404040"/>
                </a:solidFill>
                <a:latin typeface="Arial MT"/>
                <a:cs typeface="Arial MT"/>
              </a:rPr>
              <a:t>are</a:t>
            </a:r>
            <a:r>
              <a:rPr sz="2400" spc="-125" dirty="0">
                <a:solidFill>
                  <a:srgbClr val="404040"/>
                </a:solidFill>
                <a:latin typeface="Arial MT"/>
                <a:cs typeface="Arial MT"/>
              </a:rPr>
              <a:t> </a:t>
            </a:r>
            <a:r>
              <a:rPr sz="2400" spc="-10" dirty="0">
                <a:solidFill>
                  <a:srgbClr val="404040"/>
                </a:solidFill>
                <a:latin typeface="Arial MT"/>
                <a:cs typeface="Arial MT"/>
              </a:rPr>
              <a:t>rarely</a:t>
            </a:r>
            <a:endParaRPr sz="2400">
              <a:latin typeface="Arial MT"/>
              <a:cs typeface="Arial MT"/>
            </a:endParaRPr>
          </a:p>
          <a:p>
            <a:pPr marL="355600">
              <a:lnSpc>
                <a:spcPct val="100000"/>
              </a:lnSpc>
              <a:spcBef>
                <a:spcPts val="50"/>
              </a:spcBef>
            </a:pPr>
            <a:r>
              <a:rPr sz="2400" spc="-10" dirty="0">
                <a:solidFill>
                  <a:srgbClr val="404040"/>
                </a:solidFill>
                <a:latin typeface="Arial MT"/>
                <a:cs typeface="Arial MT"/>
              </a:rPr>
              <a:t>increased</a:t>
            </a:r>
            <a:endParaRPr sz="2400">
              <a:latin typeface="Arial MT"/>
              <a:cs typeface="Arial MT"/>
            </a:endParaRPr>
          </a:p>
        </p:txBody>
      </p:sp>
      <p:pic>
        <p:nvPicPr>
          <p:cNvPr id="4" name="object 4"/>
          <p:cNvPicPr/>
          <p:nvPr/>
        </p:nvPicPr>
        <p:blipFill>
          <a:blip r:embed="rId2" cstate="print"/>
          <a:stretch>
            <a:fillRect/>
          </a:stretch>
        </p:blipFill>
        <p:spPr>
          <a:xfrm>
            <a:off x="7086600" y="228600"/>
            <a:ext cx="1905000" cy="1190625"/>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15543" rIns="0" bIns="0" rtlCol="0">
            <a:spAutoFit/>
          </a:bodyPr>
          <a:lstStyle/>
          <a:p>
            <a:pPr marL="12700">
              <a:lnSpc>
                <a:spcPct val="100000"/>
              </a:lnSpc>
              <a:spcBef>
                <a:spcPts val="130"/>
              </a:spcBef>
            </a:pPr>
            <a:r>
              <a:rPr sz="3200" spc="-10" dirty="0"/>
              <a:t>Symptoms</a:t>
            </a:r>
            <a:endParaRPr sz="3200"/>
          </a:p>
        </p:txBody>
      </p:sp>
      <p:sp>
        <p:nvSpPr>
          <p:cNvPr id="3" name="object 3"/>
          <p:cNvSpPr txBox="1"/>
          <p:nvPr/>
        </p:nvSpPr>
        <p:spPr>
          <a:xfrm>
            <a:off x="460375" y="2182041"/>
            <a:ext cx="7759065" cy="3488690"/>
          </a:xfrm>
          <a:prstGeom prst="rect">
            <a:avLst/>
          </a:prstGeom>
        </p:spPr>
        <p:txBody>
          <a:bodyPr vert="horz" wrap="square" lIns="0" tIns="143510" rIns="0" bIns="0" rtlCol="0">
            <a:spAutoFit/>
          </a:bodyPr>
          <a:lstStyle/>
          <a:p>
            <a:pPr marL="355600" indent="-342900">
              <a:lnSpc>
                <a:spcPct val="100000"/>
              </a:lnSpc>
              <a:spcBef>
                <a:spcPts val="1130"/>
              </a:spcBef>
              <a:buClr>
                <a:srgbClr val="B31166"/>
              </a:buClr>
              <a:buSzPct val="81250"/>
              <a:buFont typeface="Wingdings"/>
              <a:buChar char=""/>
              <a:tabLst>
                <a:tab pos="355600" algn="l"/>
              </a:tabLst>
            </a:pPr>
            <a:r>
              <a:rPr sz="2400" dirty="0">
                <a:solidFill>
                  <a:srgbClr val="404040"/>
                </a:solidFill>
                <a:latin typeface="Arial MT"/>
                <a:cs typeface="Arial MT"/>
              </a:rPr>
              <a:t>Swelling</a:t>
            </a:r>
            <a:r>
              <a:rPr sz="2400" spc="-65" dirty="0">
                <a:solidFill>
                  <a:srgbClr val="404040"/>
                </a:solidFill>
                <a:latin typeface="Arial MT"/>
                <a:cs typeface="Arial MT"/>
              </a:rPr>
              <a:t> </a:t>
            </a:r>
            <a:r>
              <a:rPr sz="2400" dirty="0">
                <a:solidFill>
                  <a:srgbClr val="404040"/>
                </a:solidFill>
                <a:latin typeface="Arial MT"/>
                <a:cs typeface="Arial MT"/>
              </a:rPr>
              <a:t>of</a:t>
            </a:r>
            <a:r>
              <a:rPr sz="2400" spc="10" dirty="0">
                <a:solidFill>
                  <a:srgbClr val="404040"/>
                </a:solidFill>
                <a:latin typeface="Arial MT"/>
                <a:cs typeface="Arial MT"/>
              </a:rPr>
              <a:t> </a:t>
            </a:r>
            <a:r>
              <a:rPr sz="2400" dirty="0">
                <a:solidFill>
                  <a:srgbClr val="404040"/>
                </a:solidFill>
                <a:latin typeface="Arial MT"/>
                <a:cs typeface="Arial MT"/>
              </a:rPr>
              <a:t>face</a:t>
            </a:r>
            <a:r>
              <a:rPr sz="2400" spc="-65" dirty="0">
                <a:solidFill>
                  <a:srgbClr val="404040"/>
                </a:solidFill>
                <a:latin typeface="Arial MT"/>
                <a:cs typeface="Arial MT"/>
              </a:rPr>
              <a:t> </a:t>
            </a:r>
            <a:r>
              <a:rPr sz="2400" dirty="0">
                <a:solidFill>
                  <a:srgbClr val="404040"/>
                </a:solidFill>
                <a:latin typeface="Arial MT"/>
                <a:cs typeface="Arial MT"/>
              </a:rPr>
              <a:t>or</a:t>
            </a:r>
            <a:r>
              <a:rPr sz="2400" spc="20" dirty="0">
                <a:solidFill>
                  <a:srgbClr val="404040"/>
                </a:solidFill>
                <a:latin typeface="Arial MT"/>
                <a:cs typeface="Arial MT"/>
              </a:rPr>
              <a:t> </a:t>
            </a:r>
            <a:r>
              <a:rPr sz="2400" spc="-10" dirty="0">
                <a:solidFill>
                  <a:srgbClr val="404040"/>
                </a:solidFill>
                <a:latin typeface="Arial MT"/>
                <a:cs typeface="Arial MT"/>
              </a:rPr>
              <a:t>hands</a:t>
            </a:r>
            <a:endParaRPr sz="2400">
              <a:latin typeface="Arial MT"/>
              <a:cs typeface="Arial MT"/>
            </a:endParaRPr>
          </a:p>
          <a:p>
            <a:pPr marL="354965" indent="-342265">
              <a:lnSpc>
                <a:spcPct val="100000"/>
              </a:lnSpc>
              <a:spcBef>
                <a:spcPts val="1025"/>
              </a:spcBef>
              <a:buClr>
                <a:srgbClr val="B31166"/>
              </a:buClr>
              <a:buSzPct val="81250"/>
              <a:buFont typeface="Wingdings"/>
              <a:buChar char=""/>
              <a:tabLst>
                <a:tab pos="354965" algn="l"/>
              </a:tabLst>
            </a:pPr>
            <a:r>
              <a:rPr sz="2400" dirty="0">
                <a:solidFill>
                  <a:srgbClr val="404040"/>
                </a:solidFill>
                <a:latin typeface="Arial MT"/>
                <a:cs typeface="Arial MT"/>
              </a:rPr>
              <a:t>Headache</a:t>
            </a:r>
            <a:r>
              <a:rPr sz="2400" spc="-40" dirty="0">
                <a:solidFill>
                  <a:srgbClr val="404040"/>
                </a:solidFill>
                <a:latin typeface="Arial MT"/>
                <a:cs typeface="Arial MT"/>
              </a:rPr>
              <a:t> </a:t>
            </a:r>
            <a:r>
              <a:rPr sz="2400" dirty="0">
                <a:solidFill>
                  <a:srgbClr val="404040"/>
                </a:solidFill>
                <a:latin typeface="Arial MT"/>
                <a:cs typeface="Arial MT"/>
              </a:rPr>
              <a:t>that</a:t>
            </a:r>
            <a:r>
              <a:rPr sz="2400" spc="-110" dirty="0">
                <a:solidFill>
                  <a:srgbClr val="404040"/>
                </a:solidFill>
                <a:latin typeface="Arial MT"/>
                <a:cs typeface="Arial MT"/>
              </a:rPr>
              <a:t> </a:t>
            </a:r>
            <a:r>
              <a:rPr sz="2400" dirty="0">
                <a:solidFill>
                  <a:srgbClr val="404040"/>
                </a:solidFill>
                <a:latin typeface="Arial MT"/>
                <a:cs typeface="Arial MT"/>
              </a:rPr>
              <a:t>will</a:t>
            </a:r>
            <a:r>
              <a:rPr sz="2400" spc="-55" dirty="0">
                <a:solidFill>
                  <a:srgbClr val="404040"/>
                </a:solidFill>
                <a:latin typeface="Arial MT"/>
                <a:cs typeface="Arial MT"/>
              </a:rPr>
              <a:t> </a:t>
            </a:r>
            <a:r>
              <a:rPr sz="2400" dirty="0">
                <a:solidFill>
                  <a:srgbClr val="404040"/>
                </a:solidFill>
                <a:latin typeface="Arial MT"/>
                <a:cs typeface="Arial MT"/>
              </a:rPr>
              <a:t>not</a:t>
            </a:r>
            <a:r>
              <a:rPr sz="2400" spc="-40" dirty="0">
                <a:solidFill>
                  <a:srgbClr val="404040"/>
                </a:solidFill>
                <a:latin typeface="Arial MT"/>
                <a:cs typeface="Arial MT"/>
              </a:rPr>
              <a:t> </a:t>
            </a:r>
            <a:r>
              <a:rPr sz="2400" dirty="0">
                <a:solidFill>
                  <a:srgbClr val="404040"/>
                </a:solidFill>
                <a:latin typeface="Arial MT"/>
                <a:cs typeface="Arial MT"/>
              </a:rPr>
              <a:t>go</a:t>
            </a:r>
            <a:r>
              <a:rPr sz="2400" spc="-35" dirty="0">
                <a:solidFill>
                  <a:srgbClr val="404040"/>
                </a:solidFill>
                <a:latin typeface="Arial MT"/>
                <a:cs typeface="Arial MT"/>
              </a:rPr>
              <a:t> </a:t>
            </a:r>
            <a:r>
              <a:rPr sz="2400" spc="-20" dirty="0">
                <a:solidFill>
                  <a:srgbClr val="404040"/>
                </a:solidFill>
                <a:latin typeface="Arial MT"/>
                <a:cs typeface="Arial MT"/>
              </a:rPr>
              <a:t>away</a:t>
            </a:r>
            <a:endParaRPr sz="2400">
              <a:latin typeface="Arial MT"/>
              <a:cs typeface="Arial MT"/>
            </a:endParaRPr>
          </a:p>
          <a:p>
            <a:pPr marL="354965" indent="-342265">
              <a:lnSpc>
                <a:spcPct val="100000"/>
              </a:lnSpc>
              <a:spcBef>
                <a:spcPts val="1025"/>
              </a:spcBef>
              <a:buClr>
                <a:srgbClr val="B31166"/>
              </a:buClr>
              <a:buSzPct val="81250"/>
              <a:buFont typeface="Wingdings"/>
              <a:buChar char=""/>
              <a:tabLst>
                <a:tab pos="354965" algn="l"/>
              </a:tabLst>
            </a:pPr>
            <a:r>
              <a:rPr sz="2400" dirty="0">
                <a:solidFill>
                  <a:srgbClr val="404040"/>
                </a:solidFill>
                <a:latin typeface="Arial MT"/>
                <a:cs typeface="Arial MT"/>
              </a:rPr>
              <a:t>Seeing</a:t>
            </a:r>
            <a:r>
              <a:rPr sz="2400" spc="-15" dirty="0">
                <a:solidFill>
                  <a:srgbClr val="404040"/>
                </a:solidFill>
                <a:latin typeface="Arial MT"/>
                <a:cs typeface="Arial MT"/>
              </a:rPr>
              <a:t> </a:t>
            </a:r>
            <a:r>
              <a:rPr sz="2400" dirty="0">
                <a:solidFill>
                  <a:srgbClr val="404040"/>
                </a:solidFill>
                <a:latin typeface="Arial MT"/>
                <a:cs typeface="Arial MT"/>
              </a:rPr>
              <a:t>spots</a:t>
            </a:r>
            <a:r>
              <a:rPr sz="2400" spc="-15" dirty="0">
                <a:solidFill>
                  <a:srgbClr val="404040"/>
                </a:solidFill>
                <a:latin typeface="Arial MT"/>
                <a:cs typeface="Arial MT"/>
              </a:rPr>
              <a:t> </a:t>
            </a:r>
            <a:r>
              <a:rPr sz="2400" dirty="0">
                <a:solidFill>
                  <a:srgbClr val="404040"/>
                </a:solidFill>
                <a:latin typeface="Arial MT"/>
                <a:cs typeface="Arial MT"/>
              </a:rPr>
              <a:t>or</a:t>
            </a:r>
            <a:r>
              <a:rPr sz="2400" spc="-70" dirty="0">
                <a:solidFill>
                  <a:srgbClr val="404040"/>
                </a:solidFill>
                <a:latin typeface="Arial MT"/>
                <a:cs typeface="Arial MT"/>
              </a:rPr>
              <a:t> </a:t>
            </a:r>
            <a:r>
              <a:rPr sz="2400" dirty="0">
                <a:solidFill>
                  <a:srgbClr val="404040"/>
                </a:solidFill>
                <a:latin typeface="Arial MT"/>
                <a:cs typeface="Arial MT"/>
              </a:rPr>
              <a:t>changes</a:t>
            </a:r>
            <a:r>
              <a:rPr sz="2400" spc="-90" dirty="0">
                <a:solidFill>
                  <a:srgbClr val="404040"/>
                </a:solidFill>
                <a:latin typeface="Arial MT"/>
                <a:cs typeface="Arial MT"/>
              </a:rPr>
              <a:t> </a:t>
            </a:r>
            <a:r>
              <a:rPr sz="2400" dirty="0">
                <a:solidFill>
                  <a:srgbClr val="404040"/>
                </a:solidFill>
                <a:latin typeface="Arial MT"/>
                <a:cs typeface="Arial MT"/>
              </a:rPr>
              <a:t>in</a:t>
            </a:r>
            <a:r>
              <a:rPr sz="2400" spc="-80" dirty="0">
                <a:solidFill>
                  <a:srgbClr val="404040"/>
                </a:solidFill>
                <a:latin typeface="Arial MT"/>
                <a:cs typeface="Arial MT"/>
              </a:rPr>
              <a:t> </a:t>
            </a:r>
            <a:r>
              <a:rPr sz="2400" spc="-10" dirty="0">
                <a:solidFill>
                  <a:srgbClr val="404040"/>
                </a:solidFill>
                <a:latin typeface="Arial MT"/>
                <a:cs typeface="Arial MT"/>
              </a:rPr>
              <a:t>eyesight</a:t>
            </a:r>
            <a:endParaRPr sz="2400">
              <a:latin typeface="Arial MT"/>
              <a:cs typeface="Arial MT"/>
            </a:endParaRPr>
          </a:p>
          <a:p>
            <a:pPr marL="354965" indent="-342265">
              <a:lnSpc>
                <a:spcPct val="100000"/>
              </a:lnSpc>
              <a:spcBef>
                <a:spcPts val="950"/>
              </a:spcBef>
              <a:buClr>
                <a:srgbClr val="B31166"/>
              </a:buClr>
              <a:buSzPct val="81250"/>
              <a:buFont typeface="Wingdings"/>
              <a:buChar char=""/>
              <a:tabLst>
                <a:tab pos="354965" algn="l"/>
              </a:tabLst>
            </a:pPr>
            <a:r>
              <a:rPr sz="2400" dirty="0">
                <a:solidFill>
                  <a:srgbClr val="404040"/>
                </a:solidFill>
                <a:latin typeface="Arial MT"/>
                <a:cs typeface="Arial MT"/>
              </a:rPr>
              <a:t>Pain</a:t>
            </a:r>
            <a:r>
              <a:rPr sz="2400" spc="-35" dirty="0">
                <a:solidFill>
                  <a:srgbClr val="404040"/>
                </a:solidFill>
                <a:latin typeface="Arial MT"/>
                <a:cs typeface="Arial MT"/>
              </a:rPr>
              <a:t> </a:t>
            </a:r>
            <a:r>
              <a:rPr sz="2400" dirty="0">
                <a:solidFill>
                  <a:srgbClr val="404040"/>
                </a:solidFill>
                <a:latin typeface="Arial MT"/>
                <a:cs typeface="Arial MT"/>
              </a:rPr>
              <a:t>in</a:t>
            </a:r>
            <a:r>
              <a:rPr sz="2400" spc="-35" dirty="0">
                <a:solidFill>
                  <a:srgbClr val="404040"/>
                </a:solidFill>
                <a:latin typeface="Arial MT"/>
                <a:cs typeface="Arial MT"/>
              </a:rPr>
              <a:t> </a:t>
            </a:r>
            <a:r>
              <a:rPr sz="2400" dirty="0">
                <a:solidFill>
                  <a:srgbClr val="404040"/>
                </a:solidFill>
                <a:latin typeface="Arial MT"/>
                <a:cs typeface="Arial MT"/>
              </a:rPr>
              <a:t>the</a:t>
            </a:r>
            <a:r>
              <a:rPr sz="2400" spc="-95" dirty="0">
                <a:solidFill>
                  <a:srgbClr val="404040"/>
                </a:solidFill>
                <a:latin typeface="Arial MT"/>
                <a:cs typeface="Arial MT"/>
              </a:rPr>
              <a:t> </a:t>
            </a:r>
            <a:r>
              <a:rPr sz="2400" dirty="0">
                <a:solidFill>
                  <a:srgbClr val="404040"/>
                </a:solidFill>
                <a:latin typeface="Arial MT"/>
                <a:cs typeface="Arial MT"/>
              </a:rPr>
              <a:t>upper</a:t>
            </a:r>
            <a:r>
              <a:rPr sz="2400" spc="-90" dirty="0">
                <a:solidFill>
                  <a:srgbClr val="404040"/>
                </a:solidFill>
                <a:latin typeface="Arial MT"/>
                <a:cs typeface="Arial MT"/>
              </a:rPr>
              <a:t> </a:t>
            </a:r>
            <a:r>
              <a:rPr sz="2400" dirty="0">
                <a:solidFill>
                  <a:srgbClr val="404040"/>
                </a:solidFill>
                <a:latin typeface="Arial MT"/>
                <a:cs typeface="Arial MT"/>
              </a:rPr>
              <a:t>abdomen</a:t>
            </a:r>
            <a:r>
              <a:rPr sz="2400" spc="-35" dirty="0">
                <a:solidFill>
                  <a:srgbClr val="404040"/>
                </a:solidFill>
                <a:latin typeface="Arial MT"/>
                <a:cs typeface="Arial MT"/>
              </a:rPr>
              <a:t> </a:t>
            </a:r>
            <a:r>
              <a:rPr sz="2400" dirty="0">
                <a:solidFill>
                  <a:srgbClr val="404040"/>
                </a:solidFill>
                <a:latin typeface="Arial MT"/>
                <a:cs typeface="Arial MT"/>
              </a:rPr>
              <a:t>or</a:t>
            </a:r>
            <a:r>
              <a:rPr sz="2400" spc="-20" dirty="0">
                <a:solidFill>
                  <a:srgbClr val="404040"/>
                </a:solidFill>
                <a:latin typeface="Arial MT"/>
                <a:cs typeface="Arial MT"/>
              </a:rPr>
              <a:t> </a:t>
            </a:r>
            <a:r>
              <a:rPr sz="2400" spc="-10" dirty="0">
                <a:solidFill>
                  <a:srgbClr val="404040"/>
                </a:solidFill>
                <a:latin typeface="Arial MT"/>
                <a:cs typeface="Arial MT"/>
              </a:rPr>
              <a:t>shoulder</a:t>
            </a:r>
            <a:endParaRPr sz="2400">
              <a:latin typeface="Arial MT"/>
              <a:cs typeface="Arial MT"/>
            </a:endParaRPr>
          </a:p>
          <a:p>
            <a:pPr marL="354965" indent="-342265">
              <a:lnSpc>
                <a:spcPct val="100000"/>
              </a:lnSpc>
              <a:spcBef>
                <a:spcPts val="1025"/>
              </a:spcBef>
              <a:buClr>
                <a:srgbClr val="B31166"/>
              </a:buClr>
              <a:buSzPct val="81250"/>
              <a:buFont typeface="Wingdings"/>
              <a:buChar char=""/>
              <a:tabLst>
                <a:tab pos="354965" algn="l"/>
              </a:tabLst>
            </a:pPr>
            <a:r>
              <a:rPr sz="2400" dirty="0">
                <a:solidFill>
                  <a:srgbClr val="404040"/>
                </a:solidFill>
                <a:latin typeface="Arial MT"/>
                <a:cs typeface="Arial MT"/>
              </a:rPr>
              <a:t>Nausea</a:t>
            </a:r>
            <a:r>
              <a:rPr sz="2400" spc="-95" dirty="0">
                <a:solidFill>
                  <a:srgbClr val="404040"/>
                </a:solidFill>
                <a:latin typeface="Arial MT"/>
                <a:cs typeface="Arial MT"/>
              </a:rPr>
              <a:t> </a:t>
            </a:r>
            <a:r>
              <a:rPr sz="2400" dirty="0">
                <a:solidFill>
                  <a:srgbClr val="404040"/>
                </a:solidFill>
                <a:latin typeface="Arial MT"/>
                <a:cs typeface="Arial MT"/>
              </a:rPr>
              <a:t>and</a:t>
            </a:r>
            <a:r>
              <a:rPr sz="2400" spc="-25" dirty="0">
                <a:solidFill>
                  <a:srgbClr val="404040"/>
                </a:solidFill>
                <a:latin typeface="Arial MT"/>
                <a:cs typeface="Arial MT"/>
              </a:rPr>
              <a:t> </a:t>
            </a:r>
            <a:r>
              <a:rPr sz="2400" dirty="0">
                <a:solidFill>
                  <a:srgbClr val="404040"/>
                </a:solidFill>
                <a:latin typeface="Arial MT"/>
                <a:cs typeface="Arial MT"/>
              </a:rPr>
              <a:t>vomiting</a:t>
            </a:r>
            <a:r>
              <a:rPr sz="2400" spc="-30" dirty="0">
                <a:solidFill>
                  <a:srgbClr val="404040"/>
                </a:solidFill>
                <a:latin typeface="Arial MT"/>
                <a:cs typeface="Arial MT"/>
              </a:rPr>
              <a:t> </a:t>
            </a:r>
            <a:r>
              <a:rPr sz="2400" dirty="0">
                <a:solidFill>
                  <a:srgbClr val="404040"/>
                </a:solidFill>
                <a:latin typeface="Arial MT"/>
                <a:cs typeface="Arial MT"/>
              </a:rPr>
              <a:t>(in</a:t>
            </a:r>
            <a:r>
              <a:rPr sz="2400" spc="-90" dirty="0">
                <a:solidFill>
                  <a:srgbClr val="404040"/>
                </a:solidFill>
                <a:latin typeface="Arial MT"/>
                <a:cs typeface="Arial MT"/>
              </a:rPr>
              <a:t> </a:t>
            </a:r>
            <a:r>
              <a:rPr sz="2400" dirty="0">
                <a:solidFill>
                  <a:srgbClr val="404040"/>
                </a:solidFill>
                <a:latin typeface="Arial MT"/>
                <a:cs typeface="Arial MT"/>
              </a:rPr>
              <a:t>the</a:t>
            </a:r>
            <a:r>
              <a:rPr sz="2400" spc="-30" dirty="0">
                <a:solidFill>
                  <a:srgbClr val="404040"/>
                </a:solidFill>
                <a:latin typeface="Arial MT"/>
                <a:cs typeface="Arial MT"/>
              </a:rPr>
              <a:t> </a:t>
            </a:r>
            <a:r>
              <a:rPr sz="2400" dirty="0">
                <a:solidFill>
                  <a:srgbClr val="404040"/>
                </a:solidFill>
                <a:latin typeface="Arial MT"/>
                <a:cs typeface="Arial MT"/>
              </a:rPr>
              <a:t>second</a:t>
            </a:r>
            <a:r>
              <a:rPr sz="2400" spc="-30" dirty="0">
                <a:solidFill>
                  <a:srgbClr val="404040"/>
                </a:solidFill>
                <a:latin typeface="Arial MT"/>
                <a:cs typeface="Arial MT"/>
              </a:rPr>
              <a:t> </a:t>
            </a:r>
            <a:r>
              <a:rPr sz="2400" dirty="0">
                <a:solidFill>
                  <a:srgbClr val="404040"/>
                </a:solidFill>
                <a:latin typeface="Arial MT"/>
                <a:cs typeface="Arial MT"/>
              </a:rPr>
              <a:t>half</a:t>
            </a:r>
            <a:r>
              <a:rPr sz="2400" spc="-95" dirty="0">
                <a:solidFill>
                  <a:srgbClr val="404040"/>
                </a:solidFill>
                <a:latin typeface="Arial MT"/>
                <a:cs typeface="Arial MT"/>
              </a:rPr>
              <a:t> </a:t>
            </a:r>
            <a:r>
              <a:rPr sz="2400" dirty="0">
                <a:solidFill>
                  <a:srgbClr val="404040"/>
                </a:solidFill>
                <a:latin typeface="Arial MT"/>
                <a:cs typeface="Arial MT"/>
              </a:rPr>
              <a:t>of</a:t>
            </a:r>
            <a:r>
              <a:rPr sz="2400" spc="-30" dirty="0">
                <a:solidFill>
                  <a:srgbClr val="404040"/>
                </a:solidFill>
                <a:latin typeface="Arial MT"/>
                <a:cs typeface="Arial MT"/>
              </a:rPr>
              <a:t> </a:t>
            </a:r>
            <a:r>
              <a:rPr sz="2400" spc="-10" dirty="0">
                <a:solidFill>
                  <a:srgbClr val="404040"/>
                </a:solidFill>
                <a:latin typeface="Arial MT"/>
                <a:cs typeface="Arial MT"/>
              </a:rPr>
              <a:t>pregnancy)</a:t>
            </a:r>
            <a:endParaRPr sz="2400">
              <a:latin typeface="Arial MT"/>
              <a:cs typeface="Arial MT"/>
            </a:endParaRPr>
          </a:p>
          <a:p>
            <a:pPr marL="354965" indent="-342265">
              <a:lnSpc>
                <a:spcPct val="100000"/>
              </a:lnSpc>
              <a:spcBef>
                <a:spcPts val="1025"/>
              </a:spcBef>
              <a:buClr>
                <a:srgbClr val="B31166"/>
              </a:buClr>
              <a:buSzPct val="81250"/>
              <a:buFont typeface="Wingdings"/>
              <a:buChar char=""/>
              <a:tabLst>
                <a:tab pos="354965" algn="l"/>
              </a:tabLst>
            </a:pPr>
            <a:r>
              <a:rPr sz="2400" dirty="0">
                <a:solidFill>
                  <a:srgbClr val="404040"/>
                </a:solidFill>
                <a:latin typeface="Arial MT"/>
                <a:cs typeface="Arial MT"/>
              </a:rPr>
              <a:t>Sudden</a:t>
            </a:r>
            <a:r>
              <a:rPr sz="2400" spc="-85" dirty="0">
                <a:solidFill>
                  <a:srgbClr val="404040"/>
                </a:solidFill>
                <a:latin typeface="Arial MT"/>
                <a:cs typeface="Arial MT"/>
              </a:rPr>
              <a:t> </a:t>
            </a:r>
            <a:r>
              <a:rPr sz="2400" dirty="0">
                <a:solidFill>
                  <a:srgbClr val="404040"/>
                </a:solidFill>
                <a:latin typeface="Arial MT"/>
                <a:cs typeface="Arial MT"/>
              </a:rPr>
              <a:t>weight</a:t>
            </a:r>
            <a:r>
              <a:rPr sz="2400" spc="-10" dirty="0">
                <a:solidFill>
                  <a:srgbClr val="404040"/>
                </a:solidFill>
                <a:latin typeface="Arial MT"/>
                <a:cs typeface="Arial MT"/>
              </a:rPr>
              <a:t> </a:t>
            </a:r>
            <a:r>
              <a:rPr sz="2400" spc="-20" dirty="0">
                <a:solidFill>
                  <a:srgbClr val="404040"/>
                </a:solidFill>
                <a:latin typeface="Arial MT"/>
                <a:cs typeface="Arial MT"/>
              </a:rPr>
              <a:t>gain</a:t>
            </a:r>
            <a:endParaRPr sz="2400">
              <a:latin typeface="Arial MT"/>
              <a:cs typeface="Arial MT"/>
            </a:endParaRPr>
          </a:p>
          <a:p>
            <a:pPr marL="354965" indent="-342265">
              <a:lnSpc>
                <a:spcPct val="100000"/>
              </a:lnSpc>
              <a:spcBef>
                <a:spcPts val="1025"/>
              </a:spcBef>
              <a:buClr>
                <a:srgbClr val="B31166"/>
              </a:buClr>
              <a:buSzPct val="81250"/>
              <a:buFont typeface="Wingdings"/>
              <a:buChar char=""/>
              <a:tabLst>
                <a:tab pos="354965" algn="l"/>
              </a:tabLst>
            </a:pPr>
            <a:r>
              <a:rPr sz="2400" dirty="0">
                <a:solidFill>
                  <a:srgbClr val="404040"/>
                </a:solidFill>
                <a:latin typeface="Arial MT"/>
                <a:cs typeface="Arial MT"/>
              </a:rPr>
              <a:t>Difficulty</a:t>
            </a:r>
            <a:r>
              <a:rPr sz="2400" spc="-150" dirty="0">
                <a:solidFill>
                  <a:srgbClr val="404040"/>
                </a:solidFill>
                <a:latin typeface="Arial MT"/>
                <a:cs typeface="Arial MT"/>
              </a:rPr>
              <a:t> </a:t>
            </a:r>
            <a:r>
              <a:rPr sz="2400" spc="-10" dirty="0">
                <a:solidFill>
                  <a:srgbClr val="404040"/>
                </a:solidFill>
                <a:latin typeface="Arial MT"/>
                <a:cs typeface="Arial MT"/>
              </a:rPr>
              <a:t>breathing</a:t>
            </a:r>
            <a:endParaRPr sz="2400">
              <a:latin typeface="Arial MT"/>
              <a:cs typeface="Arial M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9115425" cy="6858000"/>
            <a:chOff x="0" y="0"/>
            <a:chExt cx="9115425" cy="6858000"/>
          </a:xfrm>
        </p:grpSpPr>
        <p:pic>
          <p:nvPicPr>
            <p:cNvPr id="3" name="object 3"/>
            <p:cNvPicPr/>
            <p:nvPr/>
          </p:nvPicPr>
          <p:blipFill>
            <a:blip r:embed="rId2" cstate="print"/>
            <a:stretch>
              <a:fillRect/>
            </a:stretch>
          </p:blipFill>
          <p:spPr>
            <a:xfrm>
              <a:off x="0" y="0"/>
              <a:ext cx="9115425" cy="6857999"/>
            </a:xfrm>
            <a:prstGeom prst="rect">
              <a:avLst/>
            </a:prstGeom>
          </p:spPr>
        </p:pic>
        <p:pic>
          <p:nvPicPr>
            <p:cNvPr id="4" name="object 4"/>
            <p:cNvPicPr/>
            <p:nvPr/>
          </p:nvPicPr>
          <p:blipFill>
            <a:blip r:embed="rId3" cstate="print"/>
            <a:stretch>
              <a:fillRect/>
            </a:stretch>
          </p:blipFill>
          <p:spPr>
            <a:xfrm>
              <a:off x="0" y="2895600"/>
              <a:ext cx="2362200" cy="2362200"/>
            </a:xfrm>
            <a:prstGeom prst="rect">
              <a:avLst/>
            </a:prstGeom>
          </p:spPr>
        </p:pic>
        <p:pic>
          <p:nvPicPr>
            <p:cNvPr id="5" name="object 5"/>
            <p:cNvPicPr/>
            <p:nvPr/>
          </p:nvPicPr>
          <p:blipFill>
            <a:blip r:embed="rId4" cstate="print"/>
            <a:stretch>
              <a:fillRect/>
            </a:stretch>
          </p:blipFill>
          <p:spPr>
            <a:xfrm>
              <a:off x="6296025" y="1676400"/>
              <a:ext cx="2819400" cy="2819400"/>
            </a:xfrm>
            <a:prstGeom prst="rect">
              <a:avLst/>
            </a:prstGeom>
          </p:spPr>
        </p:pic>
        <p:pic>
          <p:nvPicPr>
            <p:cNvPr id="6" name="object 6"/>
            <p:cNvPicPr/>
            <p:nvPr/>
          </p:nvPicPr>
          <p:blipFill>
            <a:blip r:embed="rId5" cstate="print"/>
            <a:stretch>
              <a:fillRect/>
            </a:stretch>
          </p:blipFill>
          <p:spPr>
            <a:xfrm>
              <a:off x="5686425" y="0"/>
              <a:ext cx="1600200" cy="1600200"/>
            </a:xfrm>
            <a:prstGeom prst="rect">
              <a:avLst/>
            </a:prstGeom>
          </p:spPr>
        </p:pic>
        <p:pic>
          <p:nvPicPr>
            <p:cNvPr id="7" name="object 7"/>
            <p:cNvPicPr/>
            <p:nvPr/>
          </p:nvPicPr>
          <p:blipFill>
            <a:blip r:embed="rId6" cstate="print"/>
            <a:stretch>
              <a:fillRect/>
            </a:stretch>
          </p:blipFill>
          <p:spPr>
            <a:xfrm>
              <a:off x="6296025" y="5867400"/>
              <a:ext cx="990600" cy="990600"/>
            </a:xfrm>
            <a:prstGeom prst="rect">
              <a:avLst/>
            </a:prstGeom>
          </p:spPr>
        </p:pic>
        <p:pic>
          <p:nvPicPr>
            <p:cNvPr id="8" name="object 8"/>
            <p:cNvPicPr/>
            <p:nvPr/>
          </p:nvPicPr>
          <p:blipFill>
            <a:blip r:embed="rId7" cstate="print"/>
            <a:stretch>
              <a:fillRect/>
            </a:stretch>
          </p:blipFill>
          <p:spPr>
            <a:xfrm>
              <a:off x="0" y="2667000"/>
              <a:ext cx="4191000" cy="4191000"/>
            </a:xfrm>
            <a:prstGeom prst="rect">
              <a:avLst/>
            </a:prstGeom>
          </p:spPr>
        </p:pic>
      </p:grpSp>
      <p:grpSp>
        <p:nvGrpSpPr>
          <p:cNvPr id="9" name="object 9"/>
          <p:cNvGrpSpPr/>
          <p:nvPr/>
        </p:nvGrpSpPr>
        <p:grpSpPr>
          <a:xfrm>
            <a:off x="0" y="1589658"/>
            <a:ext cx="9144000" cy="5268595"/>
            <a:chOff x="0" y="1589658"/>
            <a:chExt cx="9144000" cy="5268595"/>
          </a:xfrm>
        </p:grpSpPr>
        <p:sp>
          <p:nvSpPr>
            <p:cNvPr id="10" name="object 10"/>
            <p:cNvSpPr/>
            <p:nvPr/>
          </p:nvSpPr>
          <p:spPr>
            <a:xfrm>
              <a:off x="6368034" y="1589658"/>
              <a:ext cx="2369820" cy="553720"/>
            </a:xfrm>
            <a:custGeom>
              <a:avLst/>
              <a:gdLst/>
              <a:ahLst/>
              <a:cxnLst/>
              <a:rect l="l" t="t" r="r" b="b"/>
              <a:pathLst>
                <a:path w="2369820" h="553719">
                  <a:moveTo>
                    <a:pt x="2324989" y="0"/>
                  </a:moveTo>
                  <a:lnTo>
                    <a:pt x="2097023" y="75437"/>
                  </a:lnTo>
                  <a:lnTo>
                    <a:pt x="1867154" y="144525"/>
                  </a:lnTo>
                  <a:lnTo>
                    <a:pt x="1791208" y="165735"/>
                  </a:lnTo>
                  <a:lnTo>
                    <a:pt x="1636902" y="207010"/>
                  </a:lnTo>
                  <a:lnTo>
                    <a:pt x="1484375" y="245363"/>
                  </a:lnTo>
                  <a:lnTo>
                    <a:pt x="1408557" y="263525"/>
                  </a:lnTo>
                  <a:lnTo>
                    <a:pt x="1181608" y="314325"/>
                  </a:lnTo>
                  <a:lnTo>
                    <a:pt x="958468" y="359537"/>
                  </a:lnTo>
                  <a:lnTo>
                    <a:pt x="812418" y="386841"/>
                  </a:lnTo>
                  <a:lnTo>
                    <a:pt x="597535" y="424052"/>
                  </a:lnTo>
                  <a:lnTo>
                    <a:pt x="322834" y="466089"/>
                  </a:lnTo>
                  <a:lnTo>
                    <a:pt x="125856" y="492760"/>
                  </a:lnTo>
                  <a:lnTo>
                    <a:pt x="0" y="508126"/>
                  </a:lnTo>
                  <a:lnTo>
                    <a:pt x="6992" y="519175"/>
                  </a:lnTo>
                  <a:lnTo>
                    <a:pt x="21074" y="541274"/>
                  </a:lnTo>
                  <a:lnTo>
                    <a:pt x="28066" y="552323"/>
                  </a:lnTo>
                  <a:lnTo>
                    <a:pt x="58029" y="553104"/>
                  </a:lnTo>
                  <a:lnTo>
                    <a:pt x="85715" y="553296"/>
                  </a:lnTo>
                  <a:lnTo>
                    <a:pt x="118390" y="553104"/>
                  </a:lnTo>
                  <a:lnTo>
                    <a:pt x="153486" y="552478"/>
                  </a:lnTo>
                  <a:lnTo>
                    <a:pt x="230506" y="549978"/>
                  </a:lnTo>
                  <a:lnTo>
                    <a:pt x="361471" y="543314"/>
                  </a:lnTo>
                  <a:lnTo>
                    <a:pt x="613631" y="525342"/>
                  </a:lnTo>
                  <a:lnTo>
                    <a:pt x="1014907" y="488627"/>
                  </a:lnTo>
                  <a:lnTo>
                    <a:pt x="1558574" y="428485"/>
                  </a:lnTo>
                  <a:lnTo>
                    <a:pt x="1956169" y="377497"/>
                  </a:lnTo>
                  <a:lnTo>
                    <a:pt x="2203727" y="341684"/>
                  </a:lnTo>
                  <a:lnTo>
                    <a:pt x="2331142" y="321256"/>
                  </a:lnTo>
                  <a:lnTo>
                    <a:pt x="2369439" y="314705"/>
                  </a:lnTo>
                  <a:lnTo>
                    <a:pt x="2362448" y="263525"/>
                  </a:lnTo>
                  <a:lnTo>
                    <a:pt x="2357062" y="224796"/>
                  </a:lnTo>
                  <a:lnTo>
                    <a:pt x="2353052" y="196683"/>
                  </a:lnTo>
                  <a:lnTo>
                    <a:pt x="2349915" y="175308"/>
                  </a:lnTo>
                  <a:lnTo>
                    <a:pt x="2344512" y="139305"/>
                  </a:lnTo>
                  <a:lnTo>
                    <a:pt x="2341375" y="117942"/>
                  </a:lnTo>
                  <a:lnTo>
                    <a:pt x="2337365" y="89848"/>
                  </a:lnTo>
                  <a:lnTo>
                    <a:pt x="2332049" y="51657"/>
                  </a:lnTo>
                  <a:lnTo>
                    <a:pt x="2324989" y="0"/>
                  </a:lnTo>
                  <a:close/>
                </a:path>
              </a:pathLst>
            </a:custGeom>
            <a:solidFill>
              <a:srgbClr val="FFFFFF">
                <a:alpha val="19999"/>
              </a:srgbClr>
            </a:solidFill>
          </p:spPr>
          <p:txBody>
            <a:bodyPr wrap="square" lIns="0" tIns="0" rIns="0" bIns="0" rtlCol="0"/>
            <a:lstStyle/>
            <a:p>
              <a:endParaRPr/>
            </a:p>
          </p:txBody>
        </p:sp>
        <p:sp>
          <p:nvSpPr>
            <p:cNvPr id="11" name="object 11"/>
            <p:cNvSpPr/>
            <p:nvPr/>
          </p:nvSpPr>
          <p:spPr>
            <a:xfrm>
              <a:off x="0" y="1857374"/>
              <a:ext cx="9144000" cy="5000625"/>
            </a:xfrm>
            <a:custGeom>
              <a:avLst/>
              <a:gdLst/>
              <a:ahLst/>
              <a:cxnLst/>
              <a:rect l="l" t="t" r="r" b="b"/>
              <a:pathLst>
                <a:path w="9144000" h="5000625">
                  <a:moveTo>
                    <a:pt x="9144000" y="4498975"/>
                  </a:moveTo>
                  <a:lnTo>
                    <a:pt x="8658225" y="4498975"/>
                  </a:lnTo>
                  <a:lnTo>
                    <a:pt x="8658225" y="286639"/>
                  </a:lnTo>
                  <a:lnTo>
                    <a:pt x="8658225" y="0"/>
                  </a:lnTo>
                  <a:lnTo>
                    <a:pt x="8285861" y="56007"/>
                  </a:lnTo>
                  <a:lnTo>
                    <a:pt x="7916799" y="105410"/>
                  </a:lnTo>
                  <a:lnTo>
                    <a:pt x="7175373" y="187833"/>
                  </a:lnTo>
                  <a:lnTo>
                    <a:pt x="6806184" y="217424"/>
                  </a:lnTo>
                  <a:lnTo>
                    <a:pt x="6074664" y="260350"/>
                  </a:lnTo>
                  <a:lnTo>
                    <a:pt x="5362829" y="283337"/>
                  </a:lnTo>
                  <a:lnTo>
                    <a:pt x="5013579" y="286639"/>
                  </a:lnTo>
                  <a:lnTo>
                    <a:pt x="4338066" y="286639"/>
                  </a:lnTo>
                  <a:lnTo>
                    <a:pt x="4011803" y="280035"/>
                  </a:lnTo>
                  <a:lnTo>
                    <a:pt x="3695446" y="270129"/>
                  </a:lnTo>
                  <a:lnTo>
                    <a:pt x="3092450" y="243840"/>
                  </a:lnTo>
                  <a:lnTo>
                    <a:pt x="2535428" y="210820"/>
                  </a:lnTo>
                  <a:lnTo>
                    <a:pt x="2031238" y="171323"/>
                  </a:lnTo>
                  <a:lnTo>
                    <a:pt x="904278" y="56007"/>
                  </a:lnTo>
                  <a:lnTo>
                    <a:pt x="485775" y="0"/>
                  </a:lnTo>
                  <a:lnTo>
                    <a:pt x="485775" y="4498975"/>
                  </a:lnTo>
                  <a:lnTo>
                    <a:pt x="0" y="4498975"/>
                  </a:lnTo>
                  <a:lnTo>
                    <a:pt x="0" y="5000625"/>
                  </a:lnTo>
                  <a:lnTo>
                    <a:pt x="9144000" y="5000625"/>
                  </a:lnTo>
                  <a:lnTo>
                    <a:pt x="9144000" y="4498975"/>
                  </a:lnTo>
                  <a:close/>
                </a:path>
              </a:pathLst>
            </a:custGeom>
            <a:solidFill>
              <a:srgbClr val="FFFFFF"/>
            </a:solidFill>
          </p:spPr>
          <p:txBody>
            <a:bodyPr wrap="square" lIns="0" tIns="0" rIns="0" bIns="0" rtlCol="0"/>
            <a:lstStyle/>
            <a:p>
              <a:endParaRPr/>
            </a:p>
          </p:txBody>
        </p:sp>
      </p:grpSp>
      <p:grpSp>
        <p:nvGrpSpPr>
          <p:cNvPr id="12" name="object 12"/>
          <p:cNvGrpSpPr/>
          <p:nvPr/>
        </p:nvGrpSpPr>
        <p:grpSpPr>
          <a:xfrm>
            <a:off x="0" y="0"/>
            <a:ext cx="9144000" cy="6356350"/>
            <a:chOff x="0" y="0"/>
            <a:chExt cx="9144000" cy="6356350"/>
          </a:xfrm>
        </p:grpSpPr>
        <p:sp>
          <p:nvSpPr>
            <p:cNvPr id="13" name="object 13"/>
            <p:cNvSpPr/>
            <p:nvPr/>
          </p:nvSpPr>
          <p:spPr>
            <a:xfrm>
              <a:off x="0" y="0"/>
              <a:ext cx="9144000" cy="6356350"/>
            </a:xfrm>
            <a:custGeom>
              <a:avLst/>
              <a:gdLst/>
              <a:ahLst/>
              <a:cxnLst/>
              <a:rect l="l" t="t" r="r" b="b"/>
              <a:pathLst>
                <a:path w="9144000" h="6356350">
                  <a:moveTo>
                    <a:pt x="9144000" y="0"/>
                  </a:moveTo>
                  <a:lnTo>
                    <a:pt x="0" y="0"/>
                  </a:lnTo>
                  <a:lnTo>
                    <a:pt x="0" y="514350"/>
                  </a:lnTo>
                  <a:lnTo>
                    <a:pt x="8642350" y="514350"/>
                  </a:lnTo>
                  <a:lnTo>
                    <a:pt x="8642350" y="6356350"/>
                  </a:lnTo>
                  <a:lnTo>
                    <a:pt x="9144000" y="6356350"/>
                  </a:lnTo>
                  <a:lnTo>
                    <a:pt x="9144000" y="514350"/>
                  </a:lnTo>
                  <a:lnTo>
                    <a:pt x="9144000" y="0"/>
                  </a:lnTo>
                  <a:close/>
                </a:path>
              </a:pathLst>
            </a:custGeom>
            <a:solidFill>
              <a:srgbClr val="FFFFFF"/>
            </a:solidFill>
          </p:spPr>
          <p:txBody>
            <a:bodyPr wrap="square" lIns="0" tIns="0" rIns="0" bIns="0" rtlCol="0"/>
            <a:lstStyle/>
            <a:p>
              <a:endParaRPr/>
            </a:p>
          </p:txBody>
        </p:sp>
        <p:pic>
          <p:nvPicPr>
            <p:cNvPr id="14" name="object 14"/>
            <p:cNvPicPr/>
            <p:nvPr/>
          </p:nvPicPr>
          <p:blipFill>
            <a:blip r:embed="rId8" cstate="print"/>
            <a:stretch>
              <a:fillRect/>
            </a:stretch>
          </p:blipFill>
          <p:spPr>
            <a:xfrm>
              <a:off x="7696200" y="0"/>
              <a:ext cx="776287" cy="1166749"/>
            </a:xfrm>
            <a:prstGeom prst="rect">
              <a:avLst/>
            </a:prstGeom>
          </p:spPr>
        </p:pic>
        <p:sp>
          <p:nvSpPr>
            <p:cNvPr id="15" name="object 15"/>
            <p:cNvSpPr/>
            <p:nvPr/>
          </p:nvSpPr>
          <p:spPr>
            <a:xfrm>
              <a:off x="7743825" y="0"/>
              <a:ext cx="685800" cy="1095375"/>
            </a:xfrm>
            <a:custGeom>
              <a:avLst/>
              <a:gdLst/>
              <a:ahLst/>
              <a:cxnLst/>
              <a:rect l="l" t="t" r="r" b="b"/>
              <a:pathLst>
                <a:path w="685800" h="1095375">
                  <a:moveTo>
                    <a:pt x="685800" y="0"/>
                  </a:moveTo>
                  <a:lnTo>
                    <a:pt x="0" y="0"/>
                  </a:lnTo>
                  <a:lnTo>
                    <a:pt x="0" y="1095375"/>
                  </a:lnTo>
                  <a:lnTo>
                    <a:pt x="685800" y="1095375"/>
                  </a:lnTo>
                  <a:lnTo>
                    <a:pt x="685800" y="0"/>
                  </a:lnTo>
                  <a:close/>
                </a:path>
              </a:pathLst>
            </a:custGeom>
            <a:solidFill>
              <a:srgbClr val="B31166"/>
            </a:solidFill>
          </p:spPr>
          <p:txBody>
            <a:bodyPr wrap="square" lIns="0" tIns="0" rIns="0" bIns="0" rtlCol="0"/>
            <a:lstStyle/>
            <a:p>
              <a:endParaRPr/>
            </a:p>
          </p:txBody>
        </p:sp>
      </p:grpSp>
      <p:sp>
        <p:nvSpPr>
          <p:cNvPr id="16" name="object 16"/>
          <p:cNvSpPr txBox="1">
            <a:spLocks noGrp="1"/>
          </p:cNvSpPr>
          <p:nvPr>
            <p:ph type="title"/>
          </p:nvPr>
        </p:nvSpPr>
        <p:spPr>
          <a:prstGeom prst="rect">
            <a:avLst/>
          </a:prstGeom>
        </p:spPr>
        <p:txBody>
          <a:bodyPr vert="horz" wrap="square" lIns="0" tIns="537590" rIns="0" bIns="0" rtlCol="0">
            <a:spAutoFit/>
          </a:bodyPr>
          <a:lstStyle/>
          <a:p>
            <a:pPr marL="165100">
              <a:lnSpc>
                <a:spcPct val="100000"/>
              </a:lnSpc>
              <a:spcBef>
                <a:spcPts val="130"/>
              </a:spcBef>
            </a:pPr>
            <a:r>
              <a:rPr u="sng" spc="-10" dirty="0">
                <a:uFill>
                  <a:solidFill>
                    <a:srgbClr val="FFFFFF"/>
                  </a:solidFill>
                </a:uFill>
              </a:rPr>
              <a:t>Management</a:t>
            </a:r>
          </a:p>
        </p:txBody>
      </p:sp>
      <p:sp>
        <p:nvSpPr>
          <p:cNvPr id="17" name="object 17"/>
          <p:cNvSpPr txBox="1"/>
          <p:nvPr/>
        </p:nvSpPr>
        <p:spPr>
          <a:xfrm>
            <a:off x="498475" y="2083752"/>
            <a:ext cx="7470775" cy="334645"/>
          </a:xfrm>
          <a:prstGeom prst="rect">
            <a:avLst/>
          </a:prstGeom>
        </p:spPr>
        <p:txBody>
          <a:bodyPr vert="horz" wrap="square" lIns="0" tIns="15875" rIns="0" bIns="0" rtlCol="0">
            <a:spAutoFit/>
          </a:bodyPr>
          <a:lstStyle/>
          <a:p>
            <a:pPr marL="12700">
              <a:lnSpc>
                <a:spcPct val="100000"/>
              </a:lnSpc>
              <a:spcBef>
                <a:spcPts val="125"/>
              </a:spcBef>
            </a:pPr>
            <a:r>
              <a:rPr sz="2000" dirty="0">
                <a:solidFill>
                  <a:srgbClr val="404040"/>
                </a:solidFill>
                <a:latin typeface="Arial MT"/>
                <a:cs typeface="Arial MT"/>
              </a:rPr>
              <a:t>Management</a:t>
            </a:r>
            <a:r>
              <a:rPr sz="2000" spc="-10" dirty="0">
                <a:solidFill>
                  <a:srgbClr val="404040"/>
                </a:solidFill>
                <a:latin typeface="Arial MT"/>
                <a:cs typeface="Arial MT"/>
              </a:rPr>
              <a:t> </a:t>
            </a:r>
            <a:r>
              <a:rPr sz="2000" dirty="0">
                <a:solidFill>
                  <a:srgbClr val="404040"/>
                </a:solidFill>
                <a:latin typeface="Arial MT"/>
                <a:cs typeface="Arial MT"/>
              </a:rPr>
              <a:t>of</a:t>
            </a:r>
            <a:r>
              <a:rPr sz="2000" spc="-80" dirty="0">
                <a:solidFill>
                  <a:srgbClr val="404040"/>
                </a:solidFill>
                <a:latin typeface="Arial MT"/>
                <a:cs typeface="Arial MT"/>
              </a:rPr>
              <a:t> </a:t>
            </a:r>
            <a:r>
              <a:rPr sz="2000" dirty="0">
                <a:solidFill>
                  <a:srgbClr val="404040"/>
                </a:solidFill>
                <a:latin typeface="Arial MT"/>
                <a:cs typeface="Arial MT"/>
              </a:rPr>
              <a:t>hypertension(</a:t>
            </a:r>
            <a:r>
              <a:rPr sz="2000" spc="-40" dirty="0">
                <a:solidFill>
                  <a:srgbClr val="404040"/>
                </a:solidFill>
                <a:latin typeface="Arial MT"/>
                <a:cs typeface="Arial MT"/>
              </a:rPr>
              <a:t> </a:t>
            </a:r>
            <a:r>
              <a:rPr sz="2000" dirty="0">
                <a:solidFill>
                  <a:srgbClr val="404040"/>
                </a:solidFill>
                <a:latin typeface="Arial MT"/>
                <a:cs typeface="Arial MT"/>
              </a:rPr>
              <a:t>labetalol,</a:t>
            </a:r>
            <a:r>
              <a:rPr sz="2000" spc="-85" dirty="0">
                <a:solidFill>
                  <a:srgbClr val="404040"/>
                </a:solidFill>
                <a:latin typeface="Arial MT"/>
                <a:cs typeface="Arial MT"/>
              </a:rPr>
              <a:t> </a:t>
            </a:r>
            <a:r>
              <a:rPr sz="2000" dirty="0">
                <a:solidFill>
                  <a:srgbClr val="404040"/>
                </a:solidFill>
                <a:latin typeface="Arial MT"/>
                <a:cs typeface="Arial MT"/>
              </a:rPr>
              <a:t>hydralazine</a:t>
            </a:r>
            <a:r>
              <a:rPr sz="2000" spc="-40" dirty="0">
                <a:solidFill>
                  <a:srgbClr val="404040"/>
                </a:solidFill>
                <a:latin typeface="Arial MT"/>
                <a:cs typeface="Arial MT"/>
              </a:rPr>
              <a:t> </a:t>
            </a:r>
            <a:r>
              <a:rPr sz="2000" dirty="0">
                <a:solidFill>
                  <a:srgbClr val="404040"/>
                </a:solidFill>
                <a:latin typeface="Arial MT"/>
                <a:cs typeface="Arial MT"/>
              </a:rPr>
              <a:t>and</a:t>
            </a:r>
            <a:r>
              <a:rPr sz="2000" spc="-45" dirty="0">
                <a:solidFill>
                  <a:srgbClr val="404040"/>
                </a:solidFill>
                <a:latin typeface="Arial MT"/>
                <a:cs typeface="Arial MT"/>
              </a:rPr>
              <a:t> </a:t>
            </a:r>
            <a:r>
              <a:rPr sz="2000" spc="-10" dirty="0">
                <a:solidFill>
                  <a:srgbClr val="404040"/>
                </a:solidFill>
                <a:latin typeface="Arial MT"/>
                <a:cs typeface="Arial MT"/>
              </a:rPr>
              <a:t>modified-</a:t>
            </a:r>
            <a:endParaRPr sz="2000">
              <a:latin typeface="Arial MT"/>
              <a:cs typeface="Arial MT"/>
            </a:endParaRPr>
          </a:p>
        </p:txBody>
      </p:sp>
      <p:sp>
        <p:nvSpPr>
          <p:cNvPr id="18" name="object 18"/>
          <p:cNvSpPr txBox="1"/>
          <p:nvPr/>
        </p:nvSpPr>
        <p:spPr>
          <a:xfrm>
            <a:off x="498475" y="2389187"/>
            <a:ext cx="2177415" cy="334645"/>
          </a:xfrm>
          <a:prstGeom prst="rect">
            <a:avLst/>
          </a:prstGeom>
        </p:spPr>
        <p:txBody>
          <a:bodyPr vert="horz" wrap="square" lIns="0" tIns="15875" rIns="0" bIns="0" rtlCol="0">
            <a:spAutoFit/>
          </a:bodyPr>
          <a:lstStyle/>
          <a:p>
            <a:pPr marL="12700">
              <a:lnSpc>
                <a:spcPct val="100000"/>
              </a:lnSpc>
              <a:spcBef>
                <a:spcPts val="125"/>
              </a:spcBef>
            </a:pPr>
            <a:r>
              <a:rPr sz="2000" dirty="0">
                <a:solidFill>
                  <a:srgbClr val="404040"/>
                </a:solidFill>
                <a:latin typeface="Arial MT"/>
                <a:cs typeface="Arial MT"/>
              </a:rPr>
              <a:t>release</a:t>
            </a:r>
            <a:r>
              <a:rPr sz="2000" spc="-50" dirty="0">
                <a:solidFill>
                  <a:srgbClr val="404040"/>
                </a:solidFill>
                <a:latin typeface="Arial MT"/>
                <a:cs typeface="Arial MT"/>
              </a:rPr>
              <a:t> </a:t>
            </a:r>
            <a:r>
              <a:rPr sz="2000" spc="-10" dirty="0">
                <a:solidFill>
                  <a:srgbClr val="404040"/>
                </a:solidFill>
                <a:latin typeface="Arial MT"/>
                <a:cs typeface="Arial MT"/>
              </a:rPr>
              <a:t>nifedipine).</a:t>
            </a:r>
            <a:endParaRPr sz="2000">
              <a:latin typeface="Arial MT"/>
              <a:cs typeface="Arial MT"/>
            </a:endParaRPr>
          </a:p>
        </p:txBody>
      </p:sp>
      <p:sp>
        <p:nvSpPr>
          <p:cNvPr id="19" name="object 19"/>
          <p:cNvSpPr txBox="1"/>
          <p:nvPr/>
        </p:nvSpPr>
        <p:spPr>
          <a:xfrm>
            <a:off x="568325" y="3256978"/>
            <a:ext cx="6597650" cy="334645"/>
          </a:xfrm>
          <a:prstGeom prst="rect">
            <a:avLst/>
          </a:prstGeom>
        </p:spPr>
        <p:txBody>
          <a:bodyPr vert="horz" wrap="square" lIns="0" tIns="15875" rIns="0" bIns="0" rtlCol="0">
            <a:spAutoFit/>
          </a:bodyPr>
          <a:lstStyle/>
          <a:p>
            <a:pPr marL="12700">
              <a:lnSpc>
                <a:spcPct val="100000"/>
              </a:lnSpc>
              <a:spcBef>
                <a:spcPts val="125"/>
              </a:spcBef>
            </a:pPr>
            <a:r>
              <a:rPr sz="2000" dirty="0">
                <a:solidFill>
                  <a:srgbClr val="404040"/>
                </a:solidFill>
                <a:latin typeface="Arial MT"/>
                <a:cs typeface="Arial MT"/>
              </a:rPr>
              <a:t>Intravenous</a:t>
            </a:r>
            <a:r>
              <a:rPr sz="2000" spc="-35" dirty="0">
                <a:solidFill>
                  <a:srgbClr val="404040"/>
                </a:solidFill>
                <a:latin typeface="Arial MT"/>
                <a:cs typeface="Arial MT"/>
              </a:rPr>
              <a:t> </a:t>
            </a:r>
            <a:r>
              <a:rPr sz="2000" dirty="0">
                <a:solidFill>
                  <a:srgbClr val="404040"/>
                </a:solidFill>
                <a:latin typeface="Arial MT"/>
                <a:cs typeface="Arial MT"/>
              </a:rPr>
              <a:t>magnesium</a:t>
            </a:r>
            <a:r>
              <a:rPr sz="2000" spc="-40" dirty="0">
                <a:solidFill>
                  <a:srgbClr val="404040"/>
                </a:solidFill>
                <a:latin typeface="Arial MT"/>
                <a:cs typeface="Arial MT"/>
              </a:rPr>
              <a:t> </a:t>
            </a:r>
            <a:r>
              <a:rPr sz="2000" dirty="0">
                <a:solidFill>
                  <a:srgbClr val="404040"/>
                </a:solidFill>
                <a:latin typeface="Arial MT"/>
                <a:cs typeface="Arial MT"/>
              </a:rPr>
              <a:t>sulphate</a:t>
            </a:r>
            <a:r>
              <a:rPr sz="2000" spc="-50" dirty="0">
                <a:solidFill>
                  <a:srgbClr val="404040"/>
                </a:solidFill>
                <a:latin typeface="Arial MT"/>
                <a:cs typeface="Arial MT"/>
              </a:rPr>
              <a:t> </a:t>
            </a:r>
            <a:r>
              <a:rPr sz="2000" dirty="0">
                <a:solidFill>
                  <a:srgbClr val="404040"/>
                </a:solidFill>
                <a:latin typeface="Arial MT"/>
                <a:cs typeface="Arial MT"/>
              </a:rPr>
              <a:t>(seizure</a:t>
            </a:r>
            <a:r>
              <a:rPr sz="2000" spc="-55" dirty="0">
                <a:solidFill>
                  <a:srgbClr val="404040"/>
                </a:solidFill>
                <a:latin typeface="Arial MT"/>
                <a:cs typeface="Arial MT"/>
              </a:rPr>
              <a:t> </a:t>
            </a:r>
            <a:r>
              <a:rPr sz="2000" dirty="0">
                <a:solidFill>
                  <a:srgbClr val="404040"/>
                </a:solidFill>
                <a:latin typeface="Arial MT"/>
                <a:cs typeface="Arial MT"/>
              </a:rPr>
              <a:t>prophylaxis</a:t>
            </a:r>
            <a:r>
              <a:rPr sz="2000" spc="-25" dirty="0">
                <a:solidFill>
                  <a:srgbClr val="404040"/>
                </a:solidFill>
                <a:latin typeface="Arial MT"/>
                <a:cs typeface="Arial MT"/>
              </a:rPr>
              <a:t> and</a:t>
            </a:r>
            <a:endParaRPr sz="2000">
              <a:latin typeface="Arial MT"/>
              <a:cs typeface="Arial MT"/>
            </a:endParaRPr>
          </a:p>
        </p:txBody>
      </p:sp>
      <p:sp>
        <p:nvSpPr>
          <p:cNvPr id="20" name="object 20"/>
          <p:cNvSpPr txBox="1"/>
          <p:nvPr/>
        </p:nvSpPr>
        <p:spPr>
          <a:xfrm>
            <a:off x="498475" y="3562286"/>
            <a:ext cx="1250315" cy="334645"/>
          </a:xfrm>
          <a:prstGeom prst="rect">
            <a:avLst/>
          </a:prstGeom>
        </p:spPr>
        <p:txBody>
          <a:bodyPr vert="horz" wrap="square" lIns="0" tIns="15875" rIns="0" bIns="0" rtlCol="0">
            <a:spAutoFit/>
          </a:bodyPr>
          <a:lstStyle/>
          <a:p>
            <a:pPr marL="12700">
              <a:lnSpc>
                <a:spcPct val="100000"/>
              </a:lnSpc>
              <a:spcBef>
                <a:spcPts val="125"/>
              </a:spcBef>
            </a:pPr>
            <a:r>
              <a:rPr sz="2000" spc="-10" dirty="0">
                <a:solidFill>
                  <a:srgbClr val="404040"/>
                </a:solidFill>
                <a:latin typeface="Arial MT"/>
                <a:cs typeface="Arial MT"/>
              </a:rPr>
              <a:t>treatment).</a:t>
            </a:r>
            <a:endParaRPr sz="2000">
              <a:latin typeface="Arial MT"/>
              <a:cs typeface="Arial MT"/>
            </a:endParaRPr>
          </a:p>
        </p:txBody>
      </p:sp>
      <p:sp>
        <p:nvSpPr>
          <p:cNvPr id="21" name="object 21"/>
          <p:cNvSpPr txBox="1"/>
          <p:nvPr/>
        </p:nvSpPr>
        <p:spPr>
          <a:xfrm>
            <a:off x="498475" y="4420235"/>
            <a:ext cx="6920865" cy="335280"/>
          </a:xfrm>
          <a:prstGeom prst="rect">
            <a:avLst/>
          </a:prstGeom>
        </p:spPr>
        <p:txBody>
          <a:bodyPr vert="horz" wrap="square" lIns="0" tIns="16510" rIns="0" bIns="0" rtlCol="0">
            <a:spAutoFit/>
          </a:bodyPr>
          <a:lstStyle/>
          <a:p>
            <a:pPr marL="12700">
              <a:lnSpc>
                <a:spcPct val="100000"/>
              </a:lnSpc>
              <a:spcBef>
                <a:spcPts val="130"/>
              </a:spcBef>
            </a:pPr>
            <a:r>
              <a:rPr sz="2000" dirty="0">
                <a:solidFill>
                  <a:srgbClr val="404040"/>
                </a:solidFill>
                <a:latin typeface="Arial MT"/>
                <a:cs typeface="Arial MT"/>
              </a:rPr>
              <a:t>Obstetric</a:t>
            </a:r>
            <a:r>
              <a:rPr sz="2000" spc="-30" dirty="0">
                <a:solidFill>
                  <a:srgbClr val="404040"/>
                </a:solidFill>
                <a:latin typeface="Arial MT"/>
                <a:cs typeface="Arial MT"/>
              </a:rPr>
              <a:t> </a:t>
            </a:r>
            <a:r>
              <a:rPr sz="2000" dirty="0">
                <a:solidFill>
                  <a:srgbClr val="404040"/>
                </a:solidFill>
                <a:latin typeface="Arial MT"/>
                <a:cs typeface="Arial MT"/>
              </a:rPr>
              <a:t>management</a:t>
            </a:r>
            <a:r>
              <a:rPr sz="2000" spc="-20" dirty="0">
                <a:solidFill>
                  <a:srgbClr val="404040"/>
                </a:solidFill>
                <a:latin typeface="Arial MT"/>
                <a:cs typeface="Arial MT"/>
              </a:rPr>
              <a:t> </a:t>
            </a:r>
            <a:r>
              <a:rPr sz="2000" dirty="0">
                <a:solidFill>
                  <a:srgbClr val="404040"/>
                </a:solidFill>
                <a:latin typeface="Arial MT"/>
                <a:cs typeface="Arial MT"/>
              </a:rPr>
              <a:t>(</a:t>
            </a:r>
            <a:r>
              <a:rPr sz="2000" spc="-65" dirty="0">
                <a:solidFill>
                  <a:srgbClr val="404040"/>
                </a:solidFill>
                <a:latin typeface="Arial MT"/>
                <a:cs typeface="Arial MT"/>
              </a:rPr>
              <a:t> </a:t>
            </a:r>
            <a:r>
              <a:rPr sz="2000" dirty="0">
                <a:solidFill>
                  <a:srgbClr val="404040"/>
                </a:solidFill>
                <a:latin typeface="Arial MT"/>
                <a:cs typeface="Arial MT"/>
              </a:rPr>
              <a:t>early</a:t>
            </a:r>
            <a:r>
              <a:rPr sz="2000" spc="-25" dirty="0">
                <a:solidFill>
                  <a:srgbClr val="404040"/>
                </a:solidFill>
                <a:latin typeface="Arial MT"/>
                <a:cs typeface="Arial MT"/>
              </a:rPr>
              <a:t> </a:t>
            </a:r>
            <a:r>
              <a:rPr sz="2000" dirty="0">
                <a:solidFill>
                  <a:srgbClr val="404040"/>
                </a:solidFill>
                <a:latin typeface="Arial MT"/>
                <a:cs typeface="Arial MT"/>
              </a:rPr>
              <a:t>delivery</a:t>
            </a:r>
            <a:r>
              <a:rPr sz="2000" spc="-100" dirty="0">
                <a:solidFill>
                  <a:srgbClr val="404040"/>
                </a:solidFill>
                <a:latin typeface="Arial MT"/>
                <a:cs typeface="Arial MT"/>
              </a:rPr>
              <a:t> </a:t>
            </a:r>
            <a:r>
              <a:rPr sz="2000" dirty="0">
                <a:solidFill>
                  <a:srgbClr val="404040"/>
                </a:solidFill>
                <a:latin typeface="Arial MT"/>
                <a:cs typeface="Arial MT"/>
              </a:rPr>
              <a:t>in</a:t>
            </a:r>
            <a:r>
              <a:rPr sz="2000" spc="5" dirty="0">
                <a:solidFill>
                  <a:srgbClr val="404040"/>
                </a:solidFill>
                <a:latin typeface="Arial MT"/>
                <a:cs typeface="Arial MT"/>
              </a:rPr>
              <a:t> </a:t>
            </a:r>
            <a:r>
              <a:rPr sz="2000" dirty="0">
                <a:solidFill>
                  <a:srgbClr val="404040"/>
                </a:solidFill>
                <a:latin typeface="Arial MT"/>
                <a:cs typeface="Arial MT"/>
              </a:rPr>
              <a:t>severe</a:t>
            </a:r>
            <a:r>
              <a:rPr sz="2000" spc="-65" dirty="0">
                <a:solidFill>
                  <a:srgbClr val="404040"/>
                </a:solidFill>
                <a:latin typeface="Arial MT"/>
                <a:cs typeface="Arial MT"/>
              </a:rPr>
              <a:t> </a:t>
            </a:r>
            <a:r>
              <a:rPr sz="2000" dirty="0">
                <a:solidFill>
                  <a:srgbClr val="404040"/>
                </a:solidFill>
                <a:latin typeface="Arial MT"/>
                <a:cs typeface="Arial MT"/>
              </a:rPr>
              <a:t>cases</a:t>
            </a:r>
            <a:r>
              <a:rPr sz="2000" spc="-30" dirty="0">
                <a:solidFill>
                  <a:srgbClr val="404040"/>
                </a:solidFill>
                <a:latin typeface="Arial MT"/>
                <a:cs typeface="Arial MT"/>
              </a:rPr>
              <a:t> </a:t>
            </a:r>
            <a:r>
              <a:rPr sz="2000" dirty="0">
                <a:solidFill>
                  <a:srgbClr val="404040"/>
                </a:solidFill>
                <a:latin typeface="Arial MT"/>
                <a:cs typeface="Arial MT"/>
              </a:rPr>
              <a:t>due</a:t>
            </a:r>
            <a:r>
              <a:rPr sz="2000" spc="-65" dirty="0">
                <a:solidFill>
                  <a:srgbClr val="404040"/>
                </a:solidFill>
                <a:latin typeface="Arial MT"/>
                <a:cs typeface="Arial MT"/>
              </a:rPr>
              <a:t> </a:t>
            </a:r>
            <a:r>
              <a:rPr sz="2000" spc="-25" dirty="0">
                <a:solidFill>
                  <a:srgbClr val="404040"/>
                </a:solidFill>
                <a:latin typeface="Arial MT"/>
                <a:cs typeface="Arial MT"/>
              </a:rPr>
              <a:t>to</a:t>
            </a:r>
            <a:endParaRPr sz="2000">
              <a:latin typeface="Arial MT"/>
              <a:cs typeface="Arial MT"/>
            </a:endParaRPr>
          </a:p>
        </p:txBody>
      </p:sp>
      <p:sp>
        <p:nvSpPr>
          <p:cNvPr id="22" name="object 22"/>
          <p:cNvSpPr txBox="1"/>
          <p:nvPr/>
        </p:nvSpPr>
        <p:spPr>
          <a:xfrm>
            <a:off x="498475" y="4725987"/>
            <a:ext cx="4850765" cy="334645"/>
          </a:xfrm>
          <a:prstGeom prst="rect">
            <a:avLst/>
          </a:prstGeom>
        </p:spPr>
        <p:txBody>
          <a:bodyPr vert="horz" wrap="square" lIns="0" tIns="15875" rIns="0" bIns="0" rtlCol="0">
            <a:spAutoFit/>
          </a:bodyPr>
          <a:lstStyle/>
          <a:p>
            <a:pPr marL="12700">
              <a:lnSpc>
                <a:spcPct val="100000"/>
              </a:lnSpc>
              <a:spcBef>
                <a:spcPts val="125"/>
              </a:spcBef>
            </a:pPr>
            <a:r>
              <a:rPr sz="2000" dirty="0">
                <a:solidFill>
                  <a:srgbClr val="404040"/>
                </a:solidFill>
                <a:latin typeface="Arial MT"/>
                <a:cs typeface="Arial MT"/>
              </a:rPr>
              <a:t>deterioration</a:t>
            </a:r>
            <a:r>
              <a:rPr sz="2000" spc="-15" dirty="0">
                <a:solidFill>
                  <a:srgbClr val="404040"/>
                </a:solidFill>
                <a:latin typeface="Arial MT"/>
                <a:cs typeface="Arial MT"/>
              </a:rPr>
              <a:t> </a:t>
            </a:r>
            <a:r>
              <a:rPr sz="2000" dirty="0">
                <a:solidFill>
                  <a:srgbClr val="404040"/>
                </a:solidFill>
                <a:latin typeface="Arial MT"/>
                <a:cs typeface="Arial MT"/>
              </a:rPr>
              <a:t>in</a:t>
            </a:r>
            <a:r>
              <a:rPr sz="2000" spc="-80" dirty="0">
                <a:solidFill>
                  <a:srgbClr val="404040"/>
                </a:solidFill>
                <a:latin typeface="Arial MT"/>
                <a:cs typeface="Arial MT"/>
              </a:rPr>
              <a:t> </a:t>
            </a:r>
            <a:r>
              <a:rPr sz="2000" dirty="0">
                <a:solidFill>
                  <a:srgbClr val="404040"/>
                </a:solidFill>
                <a:latin typeface="Arial MT"/>
                <a:cs typeface="Arial MT"/>
              </a:rPr>
              <a:t>maternal</a:t>
            </a:r>
            <a:r>
              <a:rPr sz="2000" spc="-15" dirty="0">
                <a:solidFill>
                  <a:srgbClr val="404040"/>
                </a:solidFill>
                <a:latin typeface="Arial MT"/>
                <a:cs typeface="Arial MT"/>
              </a:rPr>
              <a:t> </a:t>
            </a:r>
            <a:r>
              <a:rPr sz="2000" dirty="0">
                <a:solidFill>
                  <a:srgbClr val="404040"/>
                </a:solidFill>
                <a:latin typeface="Arial MT"/>
                <a:cs typeface="Arial MT"/>
              </a:rPr>
              <a:t>or</a:t>
            </a:r>
            <a:r>
              <a:rPr sz="2000" spc="-80" dirty="0">
                <a:solidFill>
                  <a:srgbClr val="404040"/>
                </a:solidFill>
                <a:latin typeface="Arial MT"/>
                <a:cs typeface="Arial MT"/>
              </a:rPr>
              <a:t> </a:t>
            </a:r>
            <a:r>
              <a:rPr sz="2000" dirty="0">
                <a:solidFill>
                  <a:srgbClr val="404040"/>
                </a:solidFill>
                <a:latin typeface="Arial MT"/>
                <a:cs typeface="Arial MT"/>
              </a:rPr>
              <a:t>fetal</a:t>
            </a:r>
            <a:r>
              <a:rPr sz="2000" spc="-85" dirty="0">
                <a:solidFill>
                  <a:srgbClr val="404040"/>
                </a:solidFill>
                <a:latin typeface="Arial MT"/>
                <a:cs typeface="Arial MT"/>
              </a:rPr>
              <a:t> </a:t>
            </a:r>
            <a:r>
              <a:rPr sz="2000" spc="-10" dirty="0">
                <a:solidFill>
                  <a:srgbClr val="404040"/>
                </a:solidFill>
                <a:latin typeface="Arial MT"/>
                <a:cs typeface="Arial MT"/>
              </a:rPr>
              <a:t>condition).</a:t>
            </a:r>
            <a:endParaRPr sz="2000">
              <a:latin typeface="Arial MT"/>
              <a:cs typeface="Arial MT"/>
            </a:endParaRPr>
          </a:p>
        </p:txBody>
      </p:sp>
      <p:sp>
        <p:nvSpPr>
          <p:cNvPr id="23" name="object 23"/>
          <p:cNvSpPr txBox="1"/>
          <p:nvPr/>
        </p:nvSpPr>
        <p:spPr>
          <a:xfrm>
            <a:off x="0" y="514350"/>
            <a:ext cx="514350" cy="5842000"/>
          </a:xfrm>
          <a:prstGeom prst="rect">
            <a:avLst/>
          </a:prstGeom>
          <a:solidFill>
            <a:srgbClr val="FFFFFF"/>
          </a:solidFill>
        </p:spPr>
        <p:txBody>
          <a:bodyPr vert="horz" wrap="square" lIns="0" tIns="0" rIns="0" bIns="0" rtlCol="0">
            <a:spAutoFit/>
          </a:bodyPr>
          <a:lstStyle/>
          <a:p>
            <a:pPr>
              <a:lnSpc>
                <a:spcPct val="100000"/>
              </a:lnSpc>
            </a:pPr>
            <a:endParaRPr sz="1550">
              <a:latin typeface="Times New Roman"/>
              <a:cs typeface="Times New Roman"/>
            </a:endParaRPr>
          </a:p>
          <a:p>
            <a:pPr>
              <a:lnSpc>
                <a:spcPct val="100000"/>
              </a:lnSpc>
            </a:pPr>
            <a:endParaRPr sz="1550">
              <a:latin typeface="Times New Roman"/>
              <a:cs typeface="Times New Roman"/>
            </a:endParaRPr>
          </a:p>
          <a:p>
            <a:pPr>
              <a:lnSpc>
                <a:spcPct val="100000"/>
              </a:lnSpc>
            </a:pPr>
            <a:endParaRPr sz="1550">
              <a:latin typeface="Times New Roman"/>
              <a:cs typeface="Times New Roman"/>
            </a:endParaRPr>
          </a:p>
          <a:p>
            <a:pPr>
              <a:lnSpc>
                <a:spcPct val="100000"/>
              </a:lnSpc>
            </a:pPr>
            <a:endParaRPr sz="1550">
              <a:latin typeface="Times New Roman"/>
              <a:cs typeface="Times New Roman"/>
            </a:endParaRPr>
          </a:p>
          <a:p>
            <a:pPr>
              <a:lnSpc>
                <a:spcPct val="100000"/>
              </a:lnSpc>
            </a:pPr>
            <a:endParaRPr sz="1550">
              <a:latin typeface="Times New Roman"/>
              <a:cs typeface="Times New Roman"/>
            </a:endParaRPr>
          </a:p>
          <a:p>
            <a:pPr>
              <a:lnSpc>
                <a:spcPct val="100000"/>
              </a:lnSpc>
            </a:pPr>
            <a:endParaRPr sz="1550">
              <a:latin typeface="Times New Roman"/>
              <a:cs typeface="Times New Roman"/>
            </a:endParaRPr>
          </a:p>
          <a:p>
            <a:pPr>
              <a:lnSpc>
                <a:spcPct val="100000"/>
              </a:lnSpc>
              <a:spcBef>
                <a:spcPts val="455"/>
              </a:spcBef>
            </a:pPr>
            <a:endParaRPr sz="1550">
              <a:latin typeface="Times New Roman"/>
              <a:cs typeface="Times New Roman"/>
            </a:endParaRPr>
          </a:p>
          <a:p>
            <a:pPr marL="167640">
              <a:lnSpc>
                <a:spcPct val="100000"/>
              </a:lnSpc>
            </a:pPr>
            <a:r>
              <a:rPr sz="1550" spc="-50" dirty="0">
                <a:solidFill>
                  <a:srgbClr val="B31166"/>
                </a:solidFill>
                <a:latin typeface="Wingdings"/>
                <a:cs typeface="Wingdings"/>
              </a:rPr>
              <a:t></a:t>
            </a:r>
            <a:endParaRPr sz="1550">
              <a:latin typeface="Wingdings"/>
              <a:cs typeface="Wingdings"/>
            </a:endParaRPr>
          </a:p>
          <a:p>
            <a:pPr>
              <a:lnSpc>
                <a:spcPct val="100000"/>
              </a:lnSpc>
            </a:pPr>
            <a:endParaRPr sz="1550">
              <a:latin typeface="Wingdings"/>
              <a:cs typeface="Wingdings"/>
            </a:endParaRPr>
          </a:p>
          <a:p>
            <a:pPr>
              <a:lnSpc>
                <a:spcPct val="100000"/>
              </a:lnSpc>
            </a:pPr>
            <a:endParaRPr sz="1550">
              <a:latin typeface="Wingdings"/>
              <a:cs typeface="Wingdings"/>
            </a:endParaRPr>
          </a:p>
          <a:p>
            <a:pPr>
              <a:lnSpc>
                <a:spcPct val="100000"/>
              </a:lnSpc>
            </a:pPr>
            <a:endParaRPr sz="1550">
              <a:latin typeface="Wingdings"/>
              <a:cs typeface="Wingdings"/>
            </a:endParaRPr>
          </a:p>
          <a:p>
            <a:pPr>
              <a:lnSpc>
                <a:spcPct val="100000"/>
              </a:lnSpc>
              <a:spcBef>
                <a:spcPts val="500"/>
              </a:spcBef>
            </a:pPr>
            <a:endParaRPr sz="1550">
              <a:latin typeface="Wingdings"/>
              <a:cs typeface="Wingdings"/>
            </a:endParaRPr>
          </a:p>
          <a:p>
            <a:pPr marL="167640">
              <a:lnSpc>
                <a:spcPct val="100000"/>
              </a:lnSpc>
            </a:pPr>
            <a:r>
              <a:rPr sz="1550" spc="-50" dirty="0">
                <a:solidFill>
                  <a:srgbClr val="B31166"/>
                </a:solidFill>
                <a:latin typeface="Wingdings"/>
                <a:cs typeface="Wingdings"/>
              </a:rPr>
              <a:t></a:t>
            </a:r>
            <a:endParaRPr sz="1550">
              <a:latin typeface="Wingdings"/>
              <a:cs typeface="Wingdings"/>
            </a:endParaRPr>
          </a:p>
          <a:p>
            <a:pPr>
              <a:lnSpc>
                <a:spcPct val="100000"/>
              </a:lnSpc>
            </a:pPr>
            <a:endParaRPr sz="1550">
              <a:latin typeface="Wingdings"/>
              <a:cs typeface="Wingdings"/>
            </a:endParaRPr>
          </a:p>
          <a:p>
            <a:pPr>
              <a:lnSpc>
                <a:spcPct val="100000"/>
              </a:lnSpc>
            </a:pPr>
            <a:endParaRPr sz="1550">
              <a:latin typeface="Wingdings"/>
              <a:cs typeface="Wingdings"/>
            </a:endParaRPr>
          </a:p>
          <a:p>
            <a:pPr>
              <a:lnSpc>
                <a:spcPct val="100000"/>
              </a:lnSpc>
            </a:pPr>
            <a:endParaRPr sz="1550">
              <a:latin typeface="Wingdings"/>
              <a:cs typeface="Wingdings"/>
            </a:endParaRPr>
          </a:p>
          <a:p>
            <a:pPr>
              <a:lnSpc>
                <a:spcPct val="100000"/>
              </a:lnSpc>
              <a:spcBef>
                <a:spcPts val="420"/>
              </a:spcBef>
            </a:pPr>
            <a:endParaRPr sz="1550">
              <a:latin typeface="Wingdings"/>
              <a:cs typeface="Wingdings"/>
            </a:endParaRPr>
          </a:p>
          <a:p>
            <a:pPr marL="167640">
              <a:lnSpc>
                <a:spcPct val="100000"/>
              </a:lnSpc>
            </a:pPr>
            <a:r>
              <a:rPr sz="1550" spc="-50" dirty="0">
                <a:solidFill>
                  <a:srgbClr val="B31166"/>
                </a:solidFill>
                <a:latin typeface="Wingdings"/>
                <a:cs typeface="Wingdings"/>
              </a:rPr>
              <a:t></a:t>
            </a:r>
            <a:endParaRPr sz="1550">
              <a:latin typeface="Wingdings"/>
              <a:cs typeface="Wingdings"/>
            </a:endParaRPr>
          </a:p>
          <a:p>
            <a:pPr>
              <a:lnSpc>
                <a:spcPct val="100000"/>
              </a:lnSpc>
            </a:pPr>
            <a:endParaRPr sz="1550">
              <a:latin typeface="Wingdings"/>
              <a:cs typeface="Wingdings"/>
            </a:endParaRPr>
          </a:p>
          <a:p>
            <a:pPr>
              <a:lnSpc>
                <a:spcPct val="100000"/>
              </a:lnSpc>
            </a:pPr>
            <a:endParaRPr sz="1550">
              <a:latin typeface="Wingdings"/>
              <a:cs typeface="Wingdings"/>
            </a:endParaRPr>
          </a:p>
          <a:p>
            <a:pPr>
              <a:lnSpc>
                <a:spcPct val="100000"/>
              </a:lnSpc>
            </a:pPr>
            <a:endParaRPr sz="1550">
              <a:latin typeface="Wingdings"/>
              <a:cs typeface="Wingdings"/>
            </a:endParaRPr>
          </a:p>
          <a:p>
            <a:pPr>
              <a:lnSpc>
                <a:spcPct val="100000"/>
              </a:lnSpc>
              <a:spcBef>
                <a:spcPts val="500"/>
              </a:spcBef>
            </a:pPr>
            <a:endParaRPr sz="1550">
              <a:latin typeface="Wingdings"/>
              <a:cs typeface="Wingdings"/>
            </a:endParaRPr>
          </a:p>
          <a:p>
            <a:pPr marL="167640">
              <a:lnSpc>
                <a:spcPct val="100000"/>
              </a:lnSpc>
            </a:pPr>
            <a:r>
              <a:rPr sz="1550" spc="-50" dirty="0">
                <a:solidFill>
                  <a:srgbClr val="B31166"/>
                </a:solidFill>
                <a:latin typeface="Wingdings"/>
                <a:cs typeface="Wingdings"/>
              </a:rPr>
              <a:t></a:t>
            </a:r>
            <a:endParaRPr sz="1550">
              <a:latin typeface="Wingdings"/>
              <a:cs typeface="Wingdings"/>
            </a:endParaRPr>
          </a:p>
        </p:txBody>
      </p:sp>
      <p:sp>
        <p:nvSpPr>
          <p:cNvPr id="24" name="object 24"/>
          <p:cNvSpPr txBox="1"/>
          <p:nvPr/>
        </p:nvSpPr>
        <p:spPr>
          <a:xfrm>
            <a:off x="498475" y="5594032"/>
            <a:ext cx="7098030" cy="334645"/>
          </a:xfrm>
          <a:prstGeom prst="rect">
            <a:avLst/>
          </a:prstGeom>
        </p:spPr>
        <p:txBody>
          <a:bodyPr vert="horz" wrap="square" lIns="0" tIns="15875" rIns="0" bIns="0" rtlCol="0">
            <a:spAutoFit/>
          </a:bodyPr>
          <a:lstStyle/>
          <a:p>
            <a:pPr marL="12700">
              <a:lnSpc>
                <a:spcPct val="100000"/>
              </a:lnSpc>
              <a:spcBef>
                <a:spcPts val="125"/>
              </a:spcBef>
            </a:pPr>
            <a:r>
              <a:rPr sz="2000" dirty="0">
                <a:solidFill>
                  <a:srgbClr val="404040"/>
                </a:solidFill>
                <a:latin typeface="Arial MT"/>
                <a:cs typeface="Arial MT"/>
              </a:rPr>
              <a:t>Liver</a:t>
            </a:r>
            <a:r>
              <a:rPr sz="2000" spc="-45" dirty="0">
                <a:solidFill>
                  <a:srgbClr val="404040"/>
                </a:solidFill>
                <a:latin typeface="Arial MT"/>
                <a:cs typeface="Arial MT"/>
              </a:rPr>
              <a:t> </a:t>
            </a:r>
            <a:r>
              <a:rPr sz="2000" dirty="0">
                <a:solidFill>
                  <a:srgbClr val="404040"/>
                </a:solidFill>
                <a:latin typeface="Arial MT"/>
                <a:cs typeface="Arial MT"/>
              </a:rPr>
              <a:t>dysfunction</a:t>
            </a:r>
            <a:r>
              <a:rPr sz="2000" spc="-45" dirty="0">
                <a:solidFill>
                  <a:srgbClr val="404040"/>
                </a:solidFill>
                <a:latin typeface="Arial MT"/>
                <a:cs typeface="Arial MT"/>
              </a:rPr>
              <a:t> </a:t>
            </a:r>
            <a:r>
              <a:rPr sz="2000" dirty="0">
                <a:solidFill>
                  <a:srgbClr val="404040"/>
                </a:solidFill>
                <a:latin typeface="Arial MT"/>
                <a:cs typeface="Arial MT"/>
              </a:rPr>
              <a:t>usually</a:t>
            </a:r>
            <a:r>
              <a:rPr sz="2000" spc="-5" dirty="0">
                <a:solidFill>
                  <a:srgbClr val="404040"/>
                </a:solidFill>
                <a:latin typeface="Arial MT"/>
                <a:cs typeface="Arial MT"/>
              </a:rPr>
              <a:t> </a:t>
            </a:r>
            <a:r>
              <a:rPr sz="2000" dirty="0">
                <a:solidFill>
                  <a:srgbClr val="404040"/>
                </a:solidFill>
                <a:latin typeface="Arial MT"/>
                <a:cs typeface="Arial MT"/>
              </a:rPr>
              <a:t>normalises</a:t>
            </a:r>
            <a:r>
              <a:rPr sz="2000" spc="-55" dirty="0">
                <a:solidFill>
                  <a:srgbClr val="404040"/>
                </a:solidFill>
                <a:latin typeface="Arial MT"/>
                <a:cs typeface="Arial MT"/>
              </a:rPr>
              <a:t> </a:t>
            </a:r>
            <a:r>
              <a:rPr sz="2000" dirty="0">
                <a:solidFill>
                  <a:srgbClr val="404040"/>
                </a:solidFill>
                <a:latin typeface="Arial MT"/>
                <a:cs typeface="Arial MT"/>
              </a:rPr>
              <a:t>within</a:t>
            </a:r>
            <a:r>
              <a:rPr sz="2000" spc="-45" dirty="0">
                <a:solidFill>
                  <a:srgbClr val="404040"/>
                </a:solidFill>
                <a:latin typeface="Arial MT"/>
                <a:cs typeface="Arial MT"/>
              </a:rPr>
              <a:t> </a:t>
            </a:r>
            <a:r>
              <a:rPr sz="2000" dirty="0">
                <a:solidFill>
                  <a:srgbClr val="404040"/>
                </a:solidFill>
                <a:latin typeface="Arial MT"/>
                <a:cs typeface="Arial MT"/>
              </a:rPr>
              <a:t>2</a:t>
            </a:r>
            <a:r>
              <a:rPr sz="2000" spc="-45" dirty="0">
                <a:solidFill>
                  <a:srgbClr val="404040"/>
                </a:solidFill>
                <a:latin typeface="Arial MT"/>
                <a:cs typeface="Arial MT"/>
              </a:rPr>
              <a:t> </a:t>
            </a:r>
            <a:r>
              <a:rPr sz="2000" dirty="0">
                <a:solidFill>
                  <a:srgbClr val="404040"/>
                </a:solidFill>
                <a:latin typeface="Arial MT"/>
                <a:cs typeface="Arial MT"/>
              </a:rPr>
              <a:t>weeks</a:t>
            </a:r>
            <a:r>
              <a:rPr sz="2000" spc="-5" dirty="0">
                <a:solidFill>
                  <a:srgbClr val="404040"/>
                </a:solidFill>
                <a:latin typeface="Arial MT"/>
                <a:cs typeface="Arial MT"/>
              </a:rPr>
              <a:t> </a:t>
            </a:r>
            <a:r>
              <a:rPr sz="2000" dirty="0">
                <a:solidFill>
                  <a:srgbClr val="404040"/>
                </a:solidFill>
                <a:latin typeface="Arial MT"/>
                <a:cs typeface="Arial MT"/>
              </a:rPr>
              <a:t>of</a:t>
            </a:r>
            <a:r>
              <a:rPr sz="2000" spc="-75" dirty="0">
                <a:solidFill>
                  <a:srgbClr val="404040"/>
                </a:solidFill>
                <a:latin typeface="Arial MT"/>
                <a:cs typeface="Arial MT"/>
              </a:rPr>
              <a:t> </a:t>
            </a:r>
            <a:r>
              <a:rPr sz="2000" spc="-10" dirty="0">
                <a:solidFill>
                  <a:srgbClr val="404040"/>
                </a:solidFill>
                <a:latin typeface="Arial MT"/>
                <a:cs typeface="Arial MT"/>
              </a:rPr>
              <a:t>delivery.</a:t>
            </a:r>
            <a:endParaRPr sz="2000">
              <a:latin typeface="Arial MT"/>
              <a:cs typeface="Arial MT"/>
            </a:endParaRPr>
          </a:p>
        </p:txBody>
      </p:sp>
      <p:sp>
        <p:nvSpPr>
          <p:cNvPr id="25" name="object 25"/>
          <p:cNvSpPr txBox="1"/>
          <p:nvPr/>
        </p:nvSpPr>
        <p:spPr>
          <a:xfrm>
            <a:off x="155257" y="6461759"/>
            <a:ext cx="8089900" cy="334645"/>
          </a:xfrm>
          <a:prstGeom prst="rect">
            <a:avLst/>
          </a:prstGeom>
        </p:spPr>
        <p:txBody>
          <a:bodyPr vert="horz" wrap="square" lIns="0" tIns="15875" rIns="0" bIns="0" rtlCol="0">
            <a:spAutoFit/>
          </a:bodyPr>
          <a:lstStyle/>
          <a:p>
            <a:pPr marL="425450" indent="-412750">
              <a:lnSpc>
                <a:spcPct val="100000"/>
              </a:lnSpc>
              <a:spcBef>
                <a:spcPts val="125"/>
              </a:spcBef>
              <a:buClr>
                <a:srgbClr val="B31166"/>
              </a:buClr>
              <a:buSzPct val="77500"/>
              <a:buFont typeface="Wingdings"/>
              <a:buChar char=""/>
              <a:tabLst>
                <a:tab pos="425450" algn="l"/>
              </a:tabLst>
            </a:pPr>
            <a:r>
              <a:rPr sz="2000" dirty="0">
                <a:solidFill>
                  <a:srgbClr val="404040"/>
                </a:solidFill>
                <a:latin typeface="Arial MT"/>
                <a:cs typeface="Arial MT"/>
              </a:rPr>
              <a:t>Measurement</a:t>
            </a:r>
            <a:r>
              <a:rPr sz="2000" spc="-100" dirty="0">
                <a:solidFill>
                  <a:srgbClr val="404040"/>
                </a:solidFill>
                <a:latin typeface="Arial MT"/>
                <a:cs typeface="Arial MT"/>
              </a:rPr>
              <a:t> </a:t>
            </a:r>
            <a:r>
              <a:rPr sz="2000" dirty="0">
                <a:solidFill>
                  <a:srgbClr val="404040"/>
                </a:solidFill>
                <a:latin typeface="Arial MT"/>
                <a:cs typeface="Arial MT"/>
              </a:rPr>
              <a:t>of</a:t>
            </a:r>
            <a:r>
              <a:rPr sz="2000" spc="-25" dirty="0">
                <a:solidFill>
                  <a:srgbClr val="404040"/>
                </a:solidFill>
                <a:latin typeface="Arial MT"/>
                <a:cs typeface="Arial MT"/>
              </a:rPr>
              <a:t> </a:t>
            </a:r>
            <a:r>
              <a:rPr sz="2000" dirty="0">
                <a:solidFill>
                  <a:srgbClr val="404040"/>
                </a:solidFill>
                <a:latin typeface="Arial MT"/>
                <a:cs typeface="Arial MT"/>
              </a:rPr>
              <a:t>platelet</a:t>
            </a:r>
            <a:r>
              <a:rPr sz="2000" spc="-30" dirty="0">
                <a:solidFill>
                  <a:srgbClr val="404040"/>
                </a:solidFill>
                <a:latin typeface="Arial MT"/>
                <a:cs typeface="Arial MT"/>
              </a:rPr>
              <a:t> </a:t>
            </a:r>
            <a:r>
              <a:rPr sz="2000" dirty="0">
                <a:solidFill>
                  <a:srgbClr val="404040"/>
                </a:solidFill>
                <a:latin typeface="Arial MT"/>
                <a:cs typeface="Arial MT"/>
              </a:rPr>
              <a:t>count,</a:t>
            </a:r>
            <a:r>
              <a:rPr sz="2000" spc="-25" dirty="0">
                <a:solidFill>
                  <a:srgbClr val="404040"/>
                </a:solidFill>
                <a:latin typeface="Arial MT"/>
                <a:cs typeface="Arial MT"/>
              </a:rPr>
              <a:t> </a:t>
            </a:r>
            <a:r>
              <a:rPr sz="2000" dirty="0">
                <a:solidFill>
                  <a:srgbClr val="404040"/>
                </a:solidFill>
                <a:latin typeface="Arial MT"/>
                <a:cs typeface="Arial MT"/>
              </a:rPr>
              <a:t>transaminases</a:t>
            </a:r>
            <a:r>
              <a:rPr sz="2000" spc="-25" dirty="0">
                <a:solidFill>
                  <a:srgbClr val="404040"/>
                </a:solidFill>
                <a:latin typeface="Arial MT"/>
                <a:cs typeface="Arial MT"/>
              </a:rPr>
              <a:t> </a:t>
            </a:r>
            <a:r>
              <a:rPr sz="2000" dirty="0">
                <a:solidFill>
                  <a:srgbClr val="404040"/>
                </a:solidFill>
                <a:latin typeface="Arial MT"/>
                <a:cs typeface="Arial MT"/>
              </a:rPr>
              <a:t>and</a:t>
            </a:r>
            <a:r>
              <a:rPr sz="2000" spc="-60" dirty="0">
                <a:solidFill>
                  <a:srgbClr val="404040"/>
                </a:solidFill>
                <a:latin typeface="Arial MT"/>
                <a:cs typeface="Arial MT"/>
              </a:rPr>
              <a:t> </a:t>
            </a:r>
            <a:r>
              <a:rPr sz="2000" dirty="0">
                <a:solidFill>
                  <a:srgbClr val="404040"/>
                </a:solidFill>
                <a:latin typeface="Arial MT"/>
                <a:cs typeface="Arial MT"/>
              </a:rPr>
              <a:t>serum</a:t>
            </a:r>
            <a:r>
              <a:rPr sz="2000" spc="-30" dirty="0">
                <a:solidFill>
                  <a:srgbClr val="404040"/>
                </a:solidFill>
                <a:latin typeface="Arial MT"/>
                <a:cs typeface="Arial MT"/>
              </a:rPr>
              <a:t> </a:t>
            </a:r>
            <a:r>
              <a:rPr sz="2000" spc="-10" dirty="0">
                <a:solidFill>
                  <a:srgbClr val="404040"/>
                </a:solidFill>
                <a:latin typeface="Arial MT"/>
                <a:cs typeface="Arial MT"/>
              </a:rPr>
              <a:t>creatinine</a:t>
            </a:r>
            <a:endParaRPr sz="2000">
              <a:latin typeface="Arial MT"/>
              <a:cs typeface="Arial MT"/>
            </a:endParaRPr>
          </a:p>
        </p:txBody>
      </p:sp>
      <p:pic>
        <p:nvPicPr>
          <p:cNvPr id="26" name="object 26"/>
          <p:cNvPicPr/>
          <p:nvPr/>
        </p:nvPicPr>
        <p:blipFill>
          <a:blip r:embed="rId9" cstate="print"/>
          <a:stretch>
            <a:fillRect/>
          </a:stretch>
        </p:blipFill>
        <p:spPr>
          <a:xfrm>
            <a:off x="7086600" y="228600"/>
            <a:ext cx="1905000" cy="1190625"/>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518159" rIns="0" bIns="0" rtlCol="0">
            <a:spAutoFit/>
          </a:bodyPr>
          <a:lstStyle/>
          <a:p>
            <a:pPr marL="88900">
              <a:lnSpc>
                <a:spcPct val="100000"/>
              </a:lnSpc>
              <a:spcBef>
                <a:spcPts val="130"/>
              </a:spcBef>
            </a:pPr>
            <a:r>
              <a:rPr sz="3200" spc="-20" dirty="0"/>
              <a:t>COMPLICATIONS</a:t>
            </a:r>
            <a:endParaRPr sz="3200"/>
          </a:p>
        </p:txBody>
      </p:sp>
      <p:sp>
        <p:nvSpPr>
          <p:cNvPr id="3" name="object 3"/>
          <p:cNvSpPr txBox="1"/>
          <p:nvPr/>
        </p:nvSpPr>
        <p:spPr>
          <a:xfrm>
            <a:off x="383857" y="2182041"/>
            <a:ext cx="2999105" cy="2000885"/>
          </a:xfrm>
          <a:prstGeom prst="rect">
            <a:avLst/>
          </a:prstGeom>
        </p:spPr>
        <p:txBody>
          <a:bodyPr vert="horz" wrap="square" lIns="0" tIns="143510" rIns="0" bIns="0" rtlCol="0">
            <a:spAutoFit/>
          </a:bodyPr>
          <a:lstStyle/>
          <a:p>
            <a:pPr marL="355600" indent="-342900">
              <a:lnSpc>
                <a:spcPct val="100000"/>
              </a:lnSpc>
              <a:spcBef>
                <a:spcPts val="1130"/>
              </a:spcBef>
              <a:buClr>
                <a:srgbClr val="B31166"/>
              </a:buClr>
              <a:buSzPct val="81250"/>
              <a:buFont typeface="Wingdings"/>
              <a:buChar char=""/>
              <a:tabLst>
                <a:tab pos="355600" algn="l"/>
              </a:tabLst>
            </a:pPr>
            <a:r>
              <a:rPr sz="2400" spc="-10" dirty="0">
                <a:solidFill>
                  <a:srgbClr val="404040"/>
                </a:solidFill>
                <a:latin typeface="Arial MT"/>
                <a:cs typeface="Arial MT"/>
              </a:rPr>
              <a:t>Ecclampsia</a:t>
            </a:r>
            <a:endParaRPr sz="2400">
              <a:latin typeface="Arial MT"/>
              <a:cs typeface="Arial MT"/>
            </a:endParaRPr>
          </a:p>
          <a:p>
            <a:pPr marL="354965" indent="-342265">
              <a:lnSpc>
                <a:spcPct val="100000"/>
              </a:lnSpc>
              <a:spcBef>
                <a:spcPts val="1025"/>
              </a:spcBef>
              <a:buClr>
                <a:srgbClr val="B31166"/>
              </a:buClr>
              <a:buSzPct val="81250"/>
              <a:buFont typeface="Wingdings"/>
              <a:buChar char=""/>
              <a:tabLst>
                <a:tab pos="354965" algn="l"/>
              </a:tabLst>
            </a:pPr>
            <a:r>
              <a:rPr sz="2400" dirty="0">
                <a:solidFill>
                  <a:srgbClr val="404040"/>
                </a:solidFill>
                <a:latin typeface="Arial MT"/>
                <a:cs typeface="Arial MT"/>
              </a:rPr>
              <a:t>HELLP</a:t>
            </a:r>
            <a:r>
              <a:rPr sz="2400" spc="-95" dirty="0">
                <a:solidFill>
                  <a:srgbClr val="404040"/>
                </a:solidFill>
                <a:latin typeface="Arial MT"/>
                <a:cs typeface="Arial MT"/>
              </a:rPr>
              <a:t> </a:t>
            </a:r>
            <a:r>
              <a:rPr sz="2400" spc="-10" dirty="0">
                <a:solidFill>
                  <a:srgbClr val="404040"/>
                </a:solidFill>
                <a:latin typeface="Arial MT"/>
                <a:cs typeface="Arial MT"/>
              </a:rPr>
              <a:t>Syndrome</a:t>
            </a:r>
            <a:endParaRPr sz="2400">
              <a:latin typeface="Arial MT"/>
              <a:cs typeface="Arial MT"/>
            </a:endParaRPr>
          </a:p>
          <a:p>
            <a:pPr marL="354965" indent="-342265">
              <a:lnSpc>
                <a:spcPct val="100000"/>
              </a:lnSpc>
              <a:spcBef>
                <a:spcPts val="1025"/>
              </a:spcBef>
              <a:buClr>
                <a:srgbClr val="B31166"/>
              </a:buClr>
              <a:buSzPct val="81250"/>
              <a:buFont typeface="Wingdings"/>
              <a:buChar char=""/>
              <a:tabLst>
                <a:tab pos="354965" algn="l"/>
              </a:tabLst>
            </a:pPr>
            <a:r>
              <a:rPr sz="2400" spc="-10" dirty="0">
                <a:solidFill>
                  <a:srgbClr val="404040"/>
                </a:solidFill>
                <a:latin typeface="Arial MT"/>
                <a:cs typeface="Arial MT"/>
              </a:rPr>
              <a:t>Oligohydroamnios</a:t>
            </a:r>
            <a:endParaRPr sz="2400">
              <a:latin typeface="Arial MT"/>
              <a:cs typeface="Arial MT"/>
            </a:endParaRPr>
          </a:p>
          <a:p>
            <a:pPr marL="354965" indent="-342265">
              <a:lnSpc>
                <a:spcPct val="100000"/>
              </a:lnSpc>
              <a:spcBef>
                <a:spcPts val="950"/>
              </a:spcBef>
              <a:buClr>
                <a:srgbClr val="B31166"/>
              </a:buClr>
              <a:buSzPct val="81250"/>
              <a:buFont typeface="Wingdings"/>
              <a:buChar char=""/>
              <a:tabLst>
                <a:tab pos="354965" algn="l"/>
              </a:tabLst>
            </a:pPr>
            <a:r>
              <a:rPr sz="2400" spc="-10" dirty="0">
                <a:solidFill>
                  <a:srgbClr val="404040"/>
                </a:solidFill>
                <a:latin typeface="Arial MT"/>
                <a:cs typeface="Arial MT"/>
              </a:rPr>
              <a:t>Placental</a:t>
            </a:r>
            <a:r>
              <a:rPr sz="2400" spc="-130" dirty="0">
                <a:solidFill>
                  <a:srgbClr val="404040"/>
                </a:solidFill>
                <a:latin typeface="Arial MT"/>
                <a:cs typeface="Arial MT"/>
              </a:rPr>
              <a:t> </a:t>
            </a:r>
            <a:r>
              <a:rPr sz="2400" spc="-10" dirty="0">
                <a:solidFill>
                  <a:srgbClr val="404040"/>
                </a:solidFill>
                <a:latin typeface="Arial MT"/>
                <a:cs typeface="Arial MT"/>
              </a:rPr>
              <a:t>Abruption</a:t>
            </a:r>
            <a:endParaRPr sz="2400">
              <a:latin typeface="Arial MT"/>
              <a:cs typeface="Arial M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0"/>
            <a:ext cx="9144000" cy="6858000"/>
            <a:chOff x="0" y="0"/>
            <a:chExt cx="9144000" cy="6858000"/>
          </a:xfrm>
        </p:grpSpPr>
        <p:pic>
          <p:nvPicPr>
            <p:cNvPr id="3" name="object 3"/>
            <p:cNvPicPr/>
            <p:nvPr/>
          </p:nvPicPr>
          <p:blipFill>
            <a:blip r:embed="rId2" cstate="print"/>
            <a:stretch>
              <a:fillRect/>
            </a:stretch>
          </p:blipFill>
          <p:spPr>
            <a:xfrm>
              <a:off x="7696200" y="0"/>
              <a:ext cx="776287" cy="1166749"/>
            </a:xfrm>
            <a:prstGeom prst="rect">
              <a:avLst/>
            </a:prstGeom>
          </p:spPr>
        </p:pic>
        <p:sp>
          <p:nvSpPr>
            <p:cNvPr id="4" name="object 4"/>
            <p:cNvSpPr/>
            <p:nvPr/>
          </p:nvSpPr>
          <p:spPr>
            <a:xfrm>
              <a:off x="7743825" y="0"/>
              <a:ext cx="685800" cy="1095375"/>
            </a:xfrm>
            <a:custGeom>
              <a:avLst/>
              <a:gdLst/>
              <a:ahLst/>
              <a:cxnLst/>
              <a:rect l="l" t="t" r="r" b="b"/>
              <a:pathLst>
                <a:path w="685800" h="1095375">
                  <a:moveTo>
                    <a:pt x="685800" y="0"/>
                  </a:moveTo>
                  <a:lnTo>
                    <a:pt x="0" y="0"/>
                  </a:lnTo>
                  <a:lnTo>
                    <a:pt x="0" y="1095375"/>
                  </a:lnTo>
                  <a:lnTo>
                    <a:pt x="685800" y="1095375"/>
                  </a:lnTo>
                  <a:lnTo>
                    <a:pt x="685800" y="0"/>
                  </a:lnTo>
                  <a:close/>
                </a:path>
              </a:pathLst>
            </a:custGeom>
            <a:solidFill>
              <a:srgbClr val="B31166"/>
            </a:solidFill>
          </p:spPr>
          <p:txBody>
            <a:bodyPr wrap="square" lIns="0" tIns="0" rIns="0" bIns="0" rtlCol="0"/>
            <a:lstStyle/>
            <a:p>
              <a:endParaRPr/>
            </a:p>
          </p:txBody>
        </p:sp>
      </p:gr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9115425" cy="6858000"/>
            <a:chOff x="0" y="0"/>
            <a:chExt cx="9115425" cy="6858000"/>
          </a:xfrm>
        </p:grpSpPr>
        <p:pic>
          <p:nvPicPr>
            <p:cNvPr id="3" name="object 3"/>
            <p:cNvPicPr/>
            <p:nvPr/>
          </p:nvPicPr>
          <p:blipFill>
            <a:blip r:embed="rId2" cstate="print"/>
            <a:stretch>
              <a:fillRect/>
            </a:stretch>
          </p:blipFill>
          <p:spPr>
            <a:xfrm>
              <a:off x="0" y="0"/>
              <a:ext cx="9115425" cy="6857999"/>
            </a:xfrm>
            <a:prstGeom prst="rect">
              <a:avLst/>
            </a:prstGeom>
          </p:spPr>
        </p:pic>
        <p:pic>
          <p:nvPicPr>
            <p:cNvPr id="4" name="object 4"/>
            <p:cNvPicPr/>
            <p:nvPr/>
          </p:nvPicPr>
          <p:blipFill>
            <a:blip r:embed="rId3" cstate="print"/>
            <a:stretch>
              <a:fillRect/>
            </a:stretch>
          </p:blipFill>
          <p:spPr>
            <a:xfrm>
              <a:off x="0" y="2895600"/>
              <a:ext cx="2362200" cy="2362200"/>
            </a:xfrm>
            <a:prstGeom prst="rect">
              <a:avLst/>
            </a:prstGeom>
          </p:spPr>
        </p:pic>
        <p:pic>
          <p:nvPicPr>
            <p:cNvPr id="5" name="object 5"/>
            <p:cNvPicPr/>
            <p:nvPr/>
          </p:nvPicPr>
          <p:blipFill>
            <a:blip r:embed="rId4" cstate="print"/>
            <a:stretch>
              <a:fillRect/>
            </a:stretch>
          </p:blipFill>
          <p:spPr>
            <a:xfrm>
              <a:off x="6296025" y="1676400"/>
              <a:ext cx="2819400" cy="2819400"/>
            </a:xfrm>
            <a:prstGeom prst="rect">
              <a:avLst/>
            </a:prstGeom>
          </p:spPr>
        </p:pic>
        <p:pic>
          <p:nvPicPr>
            <p:cNvPr id="6" name="object 6"/>
            <p:cNvPicPr/>
            <p:nvPr/>
          </p:nvPicPr>
          <p:blipFill>
            <a:blip r:embed="rId5" cstate="print"/>
            <a:stretch>
              <a:fillRect/>
            </a:stretch>
          </p:blipFill>
          <p:spPr>
            <a:xfrm>
              <a:off x="5686425" y="0"/>
              <a:ext cx="1600200" cy="1600200"/>
            </a:xfrm>
            <a:prstGeom prst="rect">
              <a:avLst/>
            </a:prstGeom>
          </p:spPr>
        </p:pic>
        <p:pic>
          <p:nvPicPr>
            <p:cNvPr id="7" name="object 7"/>
            <p:cNvPicPr/>
            <p:nvPr/>
          </p:nvPicPr>
          <p:blipFill>
            <a:blip r:embed="rId6" cstate="print"/>
            <a:stretch>
              <a:fillRect/>
            </a:stretch>
          </p:blipFill>
          <p:spPr>
            <a:xfrm>
              <a:off x="6296025" y="5867400"/>
              <a:ext cx="990600" cy="990600"/>
            </a:xfrm>
            <a:prstGeom prst="rect">
              <a:avLst/>
            </a:prstGeom>
          </p:spPr>
        </p:pic>
        <p:pic>
          <p:nvPicPr>
            <p:cNvPr id="8" name="object 8"/>
            <p:cNvPicPr/>
            <p:nvPr/>
          </p:nvPicPr>
          <p:blipFill>
            <a:blip r:embed="rId7" cstate="print"/>
            <a:stretch>
              <a:fillRect/>
            </a:stretch>
          </p:blipFill>
          <p:spPr>
            <a:xfrm>
              <a:off x="0" y="2667000"/>
              <a:ext cx="4191000" cy="4191000"/>
            </a:xfrm>
            <a:prstGeom prst="rect">
              <a:avLst/>
            </a:prstGeom>
          </p:spPr>
        </p:pic>
      </p:grpSp>
      <p:grpSp>
        <p:nvGrpSpPr>
          <p:cNvPr id="9" name="object 9"/>
          <p:cNvGrpSpPr/>
          <p:nvPr/>
        </p:nvGrpSpPr>
        <p:grpSpPr>
          <a:xfrm>
            <a:off x="0" y="1589658"/>
            <a:ext cx="9144000" cy="5268595"/>
            <a:chOff x="0" y="1589658"/>
            <a:chExt cx="9144000" cy="5268595"/>
          </a:xfrm>
        </p:grpSpPr>
        <p:sp>
          <p:nvSpPr>
            <p:cNvPr id="10" name="object 10"/>
            <p:cNvSpPr/>
            <p:nvPr/>
          </p:nvSpPr>
          <p:spPr>
            <a:xfrm>
              <a:off x="6368034" y="1589658"/>
              <a:ext cx="2369820" cy="553720"/>
            </a:xfrm>
            <a:custGeom>
              <a:avLst/>
              <a:gdLst/>
              <a:ahLst/>
              <a:cxnLst/>
              <a:rect l="l" t="t" r="r" b="b"/>
              <a:pathLst>
                <a:path w="2369820" h="553719">
                  <a:moveTo>
                    <a:pt x="2324989" y="0"/>
                  </a:moveTo>
                  <a:lnTo>
                    <a:pt x="2097023" y="75437"/>
                  </a:lnTo>
                  <a:lnTo>
                    <a:pt x="1867154" y="144525"/>
                  </a:lnTo>
                  <a:lnTo>
                    <a:pt x="1791208" y="165735"/>
                  </a:lnTo>
                  <a:lnTo>
                    <a:pt x="1636902" y="207010"/>
                  </a:lnTo>
                  <a:lnTo>
                    <a:pt x="1484375" y="245363"/>
                  </a:lnTo>
                  <a:lnTo>
                    <a:pt x="1408557" y="263525"/>
                  </a:lnTo>
                  <a:lnTo>
                    <a:pt x="1181608" y="314325"/>
                  </a:lnTo>
                  <a:lnTo>
                    <a:pt x="958468" y="359537"/>
                  </a:lnTo>
                  <a:lnTo>
                    <a:pt x="812418" y="386841"/>
                  </a:lnTo>
                  <a:lnTo>
                    <a:pt x="597535" y="424052"/>
                  </a:lnTo>
                  <a:lnTo>
                    <a:pt x="322834" y="466089"/>
                  </a:lnTo>
                  <a:lnTo>
                    <a:pt x="125856" y="492760"/>
                  </a:lnTo>
                  <a:lnTo>
                    <a:pt x="0" y="508126"/>
                  </a:lnTo>
                  <a:lnTo>
                    <a:pt x="6992" y="519175"/>
                  </a:lnTo>
                  <a:lnTo>
                    <a:pt x="21074" y="541274"/>
                  </a:lnTo>
                  <a:lnTo>
                    <a:pt x="28066" y="552323"/>
                  </a:lnTo>
                  <a:lnTo>
                    <a:pt x="58029" y="553104"/>
                  </a:lnTo>
                  <a:lnTo>
                    <a:pt x="85715" y="553296"/>
                  </a:lnTo>
                  <a:lnTo>
                    <a:pt x="118390" y="553104"/>
                  </a:lnTo>
                  <a:lnTo>
                    <a:pt x="153486" y="552478"/>
                  </a:lnTo>
                  <a:lnTo>
                    <a:pt x="230506" y="549978"/>
                  </a:lnTo>
                  <a:lnTo>
                    <a:pt x="361471" y="543314"/>
                  </a:lnTo>
                  <a:lnTo>
                    <a:pt x="613631" y="525342"/>
                  </a:lnTo>
                  <a:lnTo>
                    <a:pt x="1014907" y="488627"/>
                  </a:lnTo>
                  <a:lnTo>
                    <a:pt x="1558574" y="428485"/>
                  </a:lnTo>
                  <a:lnTo>
                    <a:pt x="1956169" y="377497"/>
                  </a:lnTo>
                  <a:lnTo>
                    <a:pt x="2203727" y="341684"/>
                  </a:lnTo>
                  <a:lnTo>
                    <a:pt x="2331142" y="321256"/>
                  </a:lnTo>
                  <a:lnTo>
                    <a:pt x="2369439" y="314705"/>
                  </a:lnTo>
                  <a:lnTo>
                    <a:pt x="2362448" y="263525"/>
                  </a:lnTo>
                  <a:lnTo>
                    <a:pt x="2357062" y="224796"/>
                  </a:lnTo>
                  <a:lnTo>
                    <a:pt x="2353052" y="196683"/>
                  </a:lnTo>
                  <a:lnTo>
                    <a:pt x="2349915" y="175308"/>
                  </a:lnTo>
                  <a:lnTo>
                    <a:pt x="2344512" y="139305"/>
                  </a:lnTo>
                  <a:lnTo>
                    <a:pt x="2341375" y="117942"/>
                  </a:lnTo>
                  <a:lnTo>
                    <a:pt x="2337365" y="89848"/>
                  </a:lnTo>
                  <a:lnTo>
                    <a:pt x="2332049" y="51657"/>
                  </a:lnTo>
                  <a:lnTo>
                    <a:pt x="2324989" y="0"/>
                  </a:lnTo>
                  <a:close/>
                </a:path>
              </a:pathLst>
            </a:custGeom>
            <a:solidFill>
              <a:srgbClr val="FFFFFF">
                <a:alpha val="19999"/>
              </a:srgbClr>
            </a:solidFill>
          </p:spPr>
          <p:txBody>
            <a:bodyPr wrap="square" lIns="0" tIns="0" rIns="0" bIns="0" rtlCol="0"/>
            <a:lstStyle/>
            <a:p>
              <a:endParaRPr/>
            </a:p>
          </p:txBody>
        </p:sp>
        <p:sp>
          <p:nvSpPr>
            <p:cNvPr id="11" name="object 11"/>
            <p:cNvSpPr/>
            <p:nvPr/>
          </p:nvSpPr>
          <p:spPr>
            <a:xfrm>
              <a:off x="0" y="1857374"/>
              <a:ext cx="9144000" cy="5000625"/>
            </a:xfrm>
            <a:custGeom>
              <a:avLst/>
              <a:gdLst/>
              <a:ahLst/>
              <a:cxnLst/>
              <a:rect l="l" t="t" r="r" b="b"/>
              <a:pathLst>
                <a:path w="9144000" h="5000625">
                  <a:moveTo>
                    <a:pt x="9144000" y="4498975"/>
                  </a:moveTo>
                  <a:lnTo>
                    <a:pt x="8658225" y="4498975"/>
                  </a:lnTo>
                  <a:lnTo>
                    <a:pt x="8658225" y="286639"/>
                  </a:lnTo>
                  <a:lnTo>
                    <a:pt x="8658225" y="0"/>
                  </a:lnTo>
                  <a:lnTo>
                    <a:pt x="8285861" y="56007"/>
                  </a:lnTo>
                  <a:lnTo>
                    <a:pt x="7916799" y="105410"/>
                  </a:lnTo>
                  <a:lnTo>
                    <a:pt x="7175373" y="187833"/>
                  </a:lnTo>
                  <a:lnTo>
                    <a:pt x="6806184" y="217424"/>
                  </a:lnTo>
                  <a:lnTo>
                    <a:pt x="6074664" y="260350"/>
                  </a:lnTo>
                  <a:lnTo>
                    <a:pt x="5362829" y="283337"/>
                  </a:lnTo>
                  <a:lnTo>
                    <a:pt x="5013579" y="286639"/>
                  </a:lnTo>
                  <a:lnTo>
                    <a:pt x="4338066" y="286639"/>
                  </a:lnTo>
                  <a:lnTo>
                    <a:pt x="4011803" y="280035"/>
                  </a:lnTo>
                  <a:lnTo>
                    <a:pt x="3695446" y="270129"/>
                  </a:lnTo>
                  <a:lnTo>
                    <a:pt x="3092450" y="243840"/>
                  </a:lnTo>
                  <a:lnTo>
                    <a:pt x="2535428" y="210820"/>
                  </a:lnTo>
                  <a:lnTo>
                    <a:pt x="2031238" y="171323"/>
                  </a:lnTo>
                  <a:lnTo>
                    <a:pt x="904278" y="56007"/>
                  </a:lnTo>
                  <a:lnTo>
                    <a:pt x="485775" y="0"/>
                  </a:lnTo>
                  <a:lnTo>
                    <a:pt x="485775" y="4498975"/>
                  </a:lnTo>
                  <a:lnTo>
                    <a:pt x="0" y="4498975"/>
                  </a:lnTo>
                  <a:lnTo>
                    <a:pt x="0" y="5000625"/>
                  </a:lnTo>
                  <a:lnTo>
                    <a:pt x="9144000" y="5000625"/>
                  </a:lnTo>
                  <a:lnTo>
                    <a:pt x="9144000" y="4498975"/>
                  </a:lnTo>
                  <a:close/>
                </a:path>
              </a:pathLst>
            </a:custGeom>
            <a:solidFill>
              <a:srgbClr val="FFFFFF"/>
            </a:solidFill>
          </p:spPr>
          <p:txBody>
            <a:bodyPr wrap="square" lIns="0" tIns="0" rIns="0" bIns="0" rtlCol="0"/>
            <a:lstStyle/>
            <a:p>
              <a:endParaRPr/>
            </a:p>
          </p:txBody>
        </p:sp>
      </p:grpSp>
      <p:grpSp>
        <p:nvGrpSpPr>
          <p:cNvPr id="12" name="object 12"/>
          <p:cNvGrpSpPr/>
          <p:nvPr/>
        </p:nvGrpSpPr>
        <p:grpSpPr>
          <a:xfrm>
            <a:off x="0" y="0"/>
            <a:ext cx="9144000" cy="6356350"/>
            <a:chOff x="0" y="0"/>
            <a:chExt cx="9144000" cy="6356350"/>
          </a:xfrm>
        </p:grpSpPr>
        <p:sp>
          <p:nvSpPr>
            <p:cNvPr id="13" name="object 13"/>
            <p:cNvSpPr/>
            <p:nvPr/>
          </p:nvSpPr>
          <p:spPr>
            <a:xfrm>
              <a:off x="0" y="0"/>
              <a:ext cx="9144000" cy="6356350"/>
            </a:xfrm>
            <a:custGeom>
              <a:avLst/>
              <a:gdLst/>
              <a:ahLst/>
              <a:cxnLst/>
              <a:rect l="l" t="t" r="r" b="b"/>
              <a:pathLst>
                <a:path w="9144000" h="6356350">
                  <a:moveTo>
                    <a:pt x="9144000" y="0"/>
                  </a:moveTo>
                  <a:lnTo>
                    <a:pt x="0" y="0"/>
                  </a:lnTo>
                  <a:lnTo>
                    <a:pt x="0" y="514350"/>
                  </a:lnTo>
                  <a:lnTo>
                    <a:pt x="8642350" y="514350"/>
                  </a:lnTo>
                  <a:lnTo>
                    <a:pt x="8642350" y="6356350"/>
                  </a:lnTo>
                  <a:lnTo>
                    <a:pt x="9144000" y="6356350"/>
                  </a:lnTo>
                  <a:lnTo>
                    <a:pt x="9144000" y="514350"/>
                  </a:lnTo>
                  <a:lnTo>
                    <a:pt x="9144000" y="0"/>
                  </a:lnTo>
                  <a:close/>
                </a:path>
              </a:pathLst>
            </a:custGeom>
            <a:solidFill>
              <a:srgbClr val="FFFFFF"/>
            </a:solidFill>
          </p:spPr>
          <p:txBody>
            <a:bodyPr wrap="square" lIns="0" tIns="0" rIns="0" bIns="0" rtlCol="0"/>
            <a:lstStyle/>
            <a:p>
              <a:endParaRPr/>
            </a:p>
          </p:txBody>
        </p:sp>
        <p:pic>
          <p:nvPicPr>
            <p:cNvPr id="14" name="object 14"/>
            <p:cNvPicPr/>
            <p:nvPr/>
          </p:nvPicPr>
          <p:blipFill>
            <a:blip r:embed="rId8" cstate="print"/>
            <a:stretch>
              <a:fillRect/>
            </a:stretch>
          </p:blipFill>
          <p:spPr>
            <a:xfrm>
              <a:off x="7696200" y="0"/>
              <a:ext cx="776287" cy="1166749"/>
            </a:xfrm>
            <a:prstGeom prst="rect">
              <a:avLst/>
            </a:prstGeom>
          </p:spPr>
        </p:pic>
        <p:sp>
          <p:nvSpPr>
            <p:cNvPr id="15" name="object 15"/>
            <p:cNvSpPr/>
            <p:nvPr/>
          </p:nvSpPr>
          <p:spPr>
            <a:xfrm>
              <a:off x="7743825" y="0"/>
              <a:ext cx="685800" cy="1095375"/>
            </a:xfrm>
            <a:custGeom>
              <a:avLst/>
              <a:gdLst/>
              <a:ahLst/>
              <a:cxnLst/>
              <a:rect l="l" t="t" r="r" b="b"/>
              <a:pathLst>
                <a:path w="685800" h="1095375">
                  <a:moveTo>
                    <a:pt x="685800" y="0"/>
                  </a:moveTo>
                  <a:lnTo>
                    <a:pt x="0" y="0"/>
                  </a:lnTo>
                  <a:lnTo>
                    <a:pt x="0" y="1095375"/>
                  </a:lnTo>
                  <a:lnTo>
                    <a:pt x="685800" y="1095375"/>
                  </a:lnTo>
                  <a:lnTo>
                    <a:pt x="685800" y="0"/>
                  </a:lnTo>
                  <a:close/>
                </a:path>
              </a:pathLst>
            </a:custGeom>
            <a:solidFill>
              <a:srgbClr val="B31166"/>
            </a:solidFill>
          </p:spPr>
          <p:txBody>
            <a:bodyPr wrap="square" lIns="0" tIns="0" rIns="0" bIns="0" rtlCol="0"/>
            <a:lstStyle/>
            <a:p>
              <a:endParaRPr/>
            </a:p>
          </p:txBody>
        </p:sp>
      </p:grpSp>
      <p:sp>
        <p:nvSpPr>
          <p:cNvPr id="16" name="object 16"/>
          <p:cNvSpPr txBox="1">
            <a:spLocks noGrp="1"/>
          </p:cNvSpPr>
          <p:nvPr>
            <p:ph type="title"/>
          </p:nvPr>
        </p:nvSpPr>
        <p:spPr>
          <a:prstGeom prst="rect">
            <a:avLst/>
          </a:prstGeom>
        </p:spPr>
        <p:txBody>
          <a:bodyPr vert="horz" wrap="square" lIns="0" tIns="212026" rIns="0" bIns="0" rtlCol="0">
            <a:spAutoFit/>
          </a:bodyPr>
          <a:lstStyle/>
          <a:p>
            <a:pPr marL="12700" marR="5080">
              <a:lnSpc>
                <a:spcPct val="101699"/>
              </a:lnSpc>
              <a:spcBef>
                <a:spcPts val="60"/>
              </a:spcBef>
            </a:pPr>
            <a:r>
              <a:rPr sz="3200" b="0" dirty="0">
                <a:latin typeface="Arial MT"/>
                <a:cs typeface="Arial MT"/>
              </a:rPr>
              <a:t>Haemolysis,</a:t>
            </a:r>
            <a:r>
              <a:rPr sz="3200" b="0" spc="-90" dirty="0">
                <a:latin typeface="Arial MT"/>
                <a:cs typeface="Arial MT"/>
              </a:rPr>
              <a:t> </a:t>
            </a:r>
            <a:r>
              <a:rPr sz="3200" b="0" dirty="0">
                <a:latin typeface="Arial MT"/>
                <a:cs typeface="Arial MT"/>
              </a:rPr>
              <a:t>elevated</a:t>
            </a:r>
            <a:r>
              <a:rPr sz="3200" b="0" spc="-80" dirty="0">
                <a:latin typeface="Arial MT"/>
                <a:cs typeface="Arial MT"/>
              </a:rPr>
              <a:t> </a:t>
            </a:r>
            <a:r>
              <a:rPr sz="3200" b="0" dirty="0">
                <a:latin typeface="Arial MT"/>
                <a:cs typeface="Arial MT"/>
              </a:rPr>
              <a:t>liver</a:t>
            </a:r>
            <a:r>
              <a:rPr sz="3200" b="0" spc="-100" dirty="0">
                <a:latin typeface="Arial MT"/>
                <a:cs typeface="Arial MT"/>
              </a:rPr>
              <a:t> </a:t>
            </a:r>
            <a:r>
              <a:rPr sz="3200" b="0" dirty="0">
                <a:latin typeface="Arial MT"/>
                <a:cs typeface="Arial MT"/>
              </a:rPr>
              <a:t>enzymes</a:t>
            </a:r>
            <a:r>
              <a:rPr sz="3200" b="0" spc="-114" dirty="0">
                <a:latin typeface="Arial MT"/>
                <a:cs typeface="Arial MT"/>
              </a:rPr>
              <a:t> </a:t>
            </a:r>
            <a:r>
              <a:rPr sz="3200" b="0" spc="-25" dirty="0">
                <a:latin typeface="Arial MT"/>
                <a:cs typeface="Arial MT"/>
              </a:rPr>
              <a:t>and </a:t>
            </a:r>
            <a:r>
              <a:rPr sz="3200" b="0" dirty="0">
                <a:latin typeface="Arial MT"/>
                <a:cs typeface="Arial MT"/>
              </a:rPr>
              <a:t>low</a:t>
            </a:r>
            <a:r>
              <a:rPr sz="3200" b="0" spc="-35" dirty="0">
                <a:latin typeface="Arial MT"/>
                <a:cs typeface="Arial MT"/>
              </a:rPr>
              <a:t> </a:t>
            </a:r>
            <a:r>
              <a:rPr sz="3200" b="0" dirty="0">
                <a:latin typeface="Arial MT"/>
                <a:cs typeface="Arial MT"/>
              </a:rPr>
              <a:t>platelets</a:t>
            </a:r>
            <a:r>
              <a:rPr sz="3200" b="0" spc="-70" dirty="0">
                <a:latin typeface="Arial MT"/>
                <a:cs typeface="Arial MT"/>
              </a:rPr>
              <a:t> </a:t>
            </a:r>
            <a:r>
              <a:rPr sz="3200" b="0" spc="-10" dirty="0">
                <a:latin typeface="Arial MT"/>
                <a:cs typeface="Arial MT"/>
              </a:rPr>
              <a:t>syndrome(HELLP)</a:t>
            </a:r>
            <a:endParaRPr sz="3200">
              <a:latin typeface="Arial MT"/>
              <a:cs typeface="Arial MT"/>
            </a:endParaRPr>
          </a:p>
        </p:txBody>
      </p:sp>
      <p:sp>
        <p:nvSpPr>
          <p:cNvPr id="17" name="object 17"/>
          <p:cNvSpPr txBox="1"/>
          <p:nvPr/>
        </p:nvSpPr>
        <p:spPr>
          <a:xfrm>
            <a:off x="0" y="514350"/>
            <a:ext cx="514350" cy="5842000"/>
          </a:xfrm>
          <a:prstGeom prst="rect">
            <a:avLst/>
          </a:prstGeom>
          <a:solidFill>
            <a:srgbClr val="FFFFFF"/>
          </a:solidFill>
        </p:spPr>
        <p:txBody>
          <a:bodyPr vert="horz" wrap="square" lIns="0" tIns="0" rIns="0" bIns="0" rtlCol="0">
            <a:spAutoFit/>
          </a:bodyPr>
          <a:lstStyle/>
          <a:p>
            <a:pPr>
              <a:lnSpc>
                <a:spcPct val="100000"/>
              </a:lnSpc>
            </a:pPr>
            <a:endParaRPr sz="1950">
              <a:latin typeface="Times New Roman"/>
              <a:cs typeface="Times New Roman"/>
            </a:endParaRPr>
          </a:p>
          <a:p>
            <a:pPr>
              <a:lnSpc>
                <a:spcPct val="100000"/>
              </a:lnSpc>
            </a:pPr>
            <a:endParaRPr sz="1950">
              <a:latin typeface="Times New Roman"/>
              <a:cs typeface="Times New Roman"/>
            </a:endParaRPr>
          </a:p>
          <a:p>
            <a:pPr>
              <a:lnSpc>
                <a:spcPct val="100000"/>
              </a:lnSpc>
            </a:pPr>
            <a:endParaRPr sz="1950">
              <a:latin typeface="Times New Roman"/>
              <a:cs typeface="Times New Roman"/>
            </a:endParaRPr>
          </a:p>
          <a:p>
            <a:pPr>
              <a:lnSpc>
                <a:spcPct val="100000"/>
              </a:lnSpc>
            </a:pPr>
            <a:endParaRPr sz="1950">
              <a:latin typeface="Times New Roman"/>
              <a:cs typeface="Times New Roman"/>
            </a:endParaRPr>
          </a:p>
          <a:p>
            <a:pPr>
              <a:lnSpc>
                <a:spcPct val="100000"/>
              </a:lnSpc>
            </a:pPr>
            <a:endParaRPr sz="1950">
              <a:latin typeface="Times New Roman"/>
              <a:cs typeface="Times New Roman"/>
            </a:endParaRPr>
          </a:p>
          <a:p>
            <a:pPr>
              <a:lnSpc>
                <a:spcPct val="100000"/>
              </a:lnSpc>
              <a:spcBef>
                <a:spcPts val="655"/>
              </a:spcBef>
            </a:pPr>
            <a:endParaRPr sz="1950">
              <a:latin typeface="Times New Roman"/>
              <a:cs typeface="Times New Roman"/>
            </a:endParaRPr>
          </a:p>
          <a:p>
            <a:pPr marL="243840">
              <a:lnSpc>
                <a:spcPct val="100000"/>
              </a:lnSpc>
            </a:pPr>
            <a:r>
              <a:rPr sz="1950" spc="-50" dirty="0">
                <a:solidFill>
                  <a:srgbClr val="B31166"/>
                </a:solidFill>
                <a:latin typeface="Wingdings"/>
                <a:cs typeface="Wingdings"/>
              </a:rPr>
              <a:t></a:t>
            </a:r>
            <a:endParaRPr sz="1950">
              <a:latin typeface="Wingdings"/>
              <a:cs typeface="Wingdings"/>
            </a:endParaRPr>
          </a:p>
          <a:p>
            <a:pPr>
              <a:lnSpc>
                <a:spcPct val="100000"/>
              </a:lnSpc>
            </a:pPr>
            <a:endParaRPr sz="1950">
              <a:latin typeface="Wingdings"/>
              <a:cs typeface="Wingdings"/>
            </a:endParaRPr>
          </a:p>
          <a:p>
            <a:pPr>
              <a:lnSpc>
                <a:spcPct val="100000"/>
              </a:lnSpc>
              <a:spcBef>
                <a:spcPts val="95"/>
              </a:spcBef>
            </a:pPr>
            <a:endParaRPr sz="1950">
              <a:latin typeface="Wingdings"/>
              <a:cs typeface="Wingdings"/>
            </a:endParaRPr>
          </a:p>
          <a:p>
            <a:pPr marL="243840">
              <a:lnSpc>
                <a:spcPct val="100000"/>
              </a:lnSpc>
            </a:pPr>
            <a:r>
              <a:rPr sz="1950" spc="-50" dirty="0">
                <a:solidFill>
                  <a:srgbClr val="B31166"/>
                </a:solidFill>
                <a:latin typeface="Wingdings"/>
                <a:cs typeface="Wingdings"/>
              </a:rPr>
              <a:t></a:t>
            </a:r>
            <a:endParaRPr sz="1950">
              <a:latin typeface="Wingdings"/>
              <a:cs typeface="Wingdings"/>
            </a:endParaRPr>
          </a:p>
          <a:p>
            <a:pPr>
              <a:lnSpc>
                <a:spcPct val="100000"/>
              </a:lnSpc>
            </a:pPr>
            <a:endParaRPr sz="1950">
              <a:latin typeface="Wingdings"/>
              <a:cs typeface="Wingdings"/>
            </a:endParaRPr>
          </a:p>
          <a:p>
            <a:pPr>
              <a:lnSpc>
                <a:spcPct val="100000"/>
              </a:lnSpc>
              <a:spcBef>
                <a:spcPts val="90"/>
              </a:spcBef>
            </a:pPr>
            <a:endParaRPr sz="1950">
              <a:latin typeface="Wingdings"/>
              <a:cs typeface="Wingdings"/>
            </a:endParaRPr>
          </a:p>
          <a:p>
            <a:pPr marL="243840">
              <a:lnSpc>
                <a:spcPct val="100000"/>
              </a:lnSpc>
            </a:pPr>
            <a:r>
              <a:rPr sz="1950" spc="-50" dirty="0">
                <a:solidFill>
                  <a:srgbClr val="B31166"/>
                </a:solidFill>
                <a:latin typeface="Wingdings"/>
                <a:cs typeface="Wingdings"/>
              </a:rPr>
              <a:t></a:t>
            </a:r>
            <a:endParaRPr sz="1950">
              <a:latin typeface="Wingdings"/>
              <a:cs typeface="Wingdings"/>
            </a:endParaRPr>
          </a:p>
          <a:p>
            <a:pPr marL="243840">
              <a:lnSpc>
                <a:spcPct val="100000"/>
              </a:lnSpc>
              <a:spcBef>
                <a:spcPts val="1565"/>
              </a:spcBef>
            </a:pPr>
            <a:r>
              <a:rPr sz="1950" spc="-50" dirty="0">
                <a:solidFill>
                  <a:srgbClr val="B31166"/>
                </a:solidFill>
                <a:latin typeface="Wingdings"/>
                <a:cs typeface="Wingdings"/>
              </a:rPr>
              <a:t></a:t>
            </a:r>
            <a:endParaRPr sz="1950">
              <a:latin typeface="Wingdings"/>
              <a:cs typeface="Wingdings"/>
            </a:endParaRPr>
          </a:p>
          <a:p>
            <a:pPr marL="243840">
              <a:lnSpc>
                <a:spcPct val="100000"/>
              </a:lnSpc>
              <a:spcBef>
                <a:spcPts val="1565"/>
              </a:spcBef>
            </a:pPr>
            <a:r>
              <a:rPr sz="1950" spc="-50" dirty="0">
                <a:solidFill>
                  <a:srgbClr val="B31166"/>
                </a:solidFill>
                <a:latin typeface="Wingdings"/>
                <a:cs typeface="Wingdings"/>
              </a:rPr>
              <a:t></a:t>
            </a:r>
            <a:endParaRPr sz="1950">
              <a:latin typeface="Wingdings"/>
              <a:cs typeface="Wingdings"/>
            </a:endParaRPr>
          </a:p>
          <a:p>
            <a:pPr marL="243840">
              <a:lnSpc>
                <a:spcPct val="100000"/>
              </a:lnSpc>
              <a:spcBef>
                <a:spcPts val="1565"/>
              </a:spcBef>
            </a:pPr>
            <a:r>
              <a:rPr sz="1950" spc="-50" dirty="0">
                <a:solidFill>
                  <a:srgbClr val="B31166"/>
                </a:solidFill>
                <a:latin typeface="Wingdings"/>
                <a:cs typeface="Wingdings"/>
              </a:rPr>
              <a:t></a:t>
            </a:r>
            <a:endParaRPr sz="1950">
              <a:latin typeface="Wingdings"/>
              <a:cs typeface="Wingdings"/>
            </a:endParaRPr>
          </a:p>
        </p:txBody>
      </p:sp>
      <p:sp>
        <p:nvSpPr>
          <p:cNvPr id="18" name="object 18"/>
          <p:cNvSpPr txBox="1"/>
          <p:nvPr/>
        </p:nvSpPr>
        <p:spPr>
          <a:xfrm>
            <a:off x="574675" y="2236406"/>
            <a:ext cx="6936105" cy="3596640"/>
          </a:xfrm>
          <a:prstGeom prst="rect">
            <a:avLst/>
          </a:prstGeom>
        </p:spPr>
        <p:txBody>
          <a:bodyPr vert="horz" wrap="square" lIns="0" tIns="6350" rIns="0" bIns="0" rtlCol="0">
            <a:spAutoFit/>
          </a:bodyPr>
          <a:lstStyle/>
          <a:p>
            <a:pPr marL="12700" marR="512445">
              <a:lnSpc>
                <a:spcPct val="101699"/>
              </a:lnSpc>
              <a:spcBef>
                <a:spcPts val="50"/>
              </a:spcBef>
            </a:pPr>
            <a:r>
              <a:rPr sz="2400" dirty="0">
                <a:solidFill>
                  <a:srgbClr val="404040"/>
                </a:solidFill>
                <a:latin typeface="Arial MT"/>
                <a:cs typeface="Arial MT"/>
              </a:rPr>
              <a:t>5</a:t>
            </a:r>
            <a:r>
              <a:rPr sz="2400" spc="-20" dirty="0">
                <a:solidFill>
                  <a:srgbClr val="404040"/>
                </a:solidFill>
                <a:latin typeface="Arial MT"/>
                <a:cs typeface="Arial MT"/>
              </a:rPr>
              <a:t> </a:t>
            </a:r>
            <a:r>
              <a:rPr sz="2400" dirty="0">
                <a:solidFill>
                  <a:srgbClr val="404040"/>
                </a:solidFill>
                <a:latin typeface="Arial MT"/>
                <a:cs typeface="Arial MT"/>
              </a:rPr>
              <a:t>to</a:t>
            </a:r>
            <a:r>
              <a:rPr sz="2400" spc="-95" dirty="0">
                <a:solidFill>
                  <a:srgbClr val="404040"/>
                </a:solidFill>
                <a:latin typeface="Arial MT"/>
                <a:cs typeface="Arial MT"/>
              </a:rPr>
              <a:t> </a:t>
            </a:r>
            <a:r>
              <a:rPr sz="2400" dirty="0">
                <a:solidFill>
                  <a:srgbClr val="404040"/>
                </a:solidFill>
                <a:latin typeface="Arial MT"/>
                <a:cs typeface="Arial MT"/>
              </a:rPr>
              <a:t>10%</a:t>
            </a:r>
            <a:r>
              <a:rPr sz="2400" spc="-65" dirty="0">
                <a:solidFill>
                  <a:srgbClr val="404040"/>
                </a:solidFill>
                <a:latin typeface="Arial MT"/>
                <a:cs typeface="Arial MT"/>
              </a:rPr>
              <a:t> </a:t>
            </a:r>
            <a:r>
              <a:rPr sz="2400" dirty="0">
                <a:solidFill>
                  <a:srgbClr val="404040"/>
                </a:solidFill>
                <a:latin typeface="Arial MT"/>
                <a:cs typeface="Arial MT"/>
              </a:rPr>
              <a:t>of</a:t>
            </a:r>
            <a:r>
              <a:rPr sz="2400" spc="-25" dirty="0">
                <a:solidFill>
                  <a:srgbClr val="404040"/>
                </a:solidFill>
                <a:latin typeface="Arial MT"/>
                <a:cs typeface="Arial MT"/>
              </a:rPr>
              <a:t> </a:t>
            </a:r>
            <a:r>
              <a:rPr sz="2400" dirty="0">
                <a:solidFill>
                  <a:srgbClr val="404040"/>
                </a:solidFill>
                <a:latin typeface="Arial MT"/>
                <a:cs typeface="Arial MT"/>
              </a:rPr>
              <a:t>women</a:t>
            </a:r>
            <a:r>
              <a:rPr sz="2400" spc="-20" dirty="0">
                <a:solidFill>
                  <a:srgbClr val="404040"/>
                </a:solidFill>
                <a:latin typeface="Arial MT"/>
                <a:cs typeface="Arial MT"/>
              </a:rPr>
              <a:t> </a:t>
            </a:r>
            <a:r>
              <a:rPr sz="2400" dirty="0">
                <a:solidFill>
                  <a:srgbClr val="404040"/>
                </a:solidFill>
                <a:latin typeface="Arial MT"/>
                <a:cs typeface="Arial MT"/>
              </a:rPr>
              <a:t>with</a:t>
            </a:r>
            <a:r>
              <a:rPr sz="2400" spc="-15" dirty="0">
                <a:solidFill>
                  <a:srgbClr val="404040"/>
                </a:solidFill>
                <a:latin typeface="Arial MT"/>
                <a:cs typeface="Arial MT"/>
              </a:rPr>
              <a:t> </a:t>
            </a:r>
            <a:r>
              <a:rPr sz="2400" spc="-10" dirty="0">
                <a:solidFill>
                  <a:srgbClr val="404040"/>
                </a:solidFill>
                <a:latin typeface="Arial MT"/>
                <a:cs typeface="Arial MT"/>
              </a:rPr>
              <a:t>pre-</a:t>
            </a:r>
            <a:r>
              <a:rPr sz="2400" dirty="0">
                <a:solidFill>
                  <a:srgbClr val="404040"/>
                </a:solidFill>
                <a:latin typeface="Arial MT"/>
                <a:cs typeface="Arial MT"/>
              </a:rPr>
              <a:t>eclampsia</a:t>
            </a:r>
            <a:r>
              <a:rPr sz="2400" spc="-55" dirty="0">
                <a:solidFill>
                  <a:srgbClr val="404040"/>
                </a:solidFill>
                <a:latin typeface="Arial MT"/>
                <a:cs typeface="Arial MT"/>
              </a:rPr>
              <a:t> </a:t>
            </a:r>
            <a:r>
              <a:rPr sz="2400" spc="-10" dirty="0">
                <a:solidFill>
                  <a:srgbClr val="404040"/>
                </a:solidFill>
                <a:latin typeface="Arial MT"/>
                <a:cs typeface="Arial MT"/>
              </a:rPr>
              <a:t>develop HELLP</a:t>
            </a:r>
            <a:endParaRPr sz="2400">
              <a:latin typeface="Arial MT"/>
              <a:cs typeface="Arial MT"/>
            </a:endParaRPr>
          </a:p>
          <a:p>
            <a:pPr marL="12700">
              <a:lnSpc>
                <a:spcPct val="100000"/>
              </a:lnSpc>
              <a:spcBef>
                <a:spcPts val="955"/>
              </a:spcBef>
            </a:pPr>
            <a:r>
              <a:rPr sz="2400" dirty="0">
                <a:solidFill>
                  <a:srgbClr val="404040"/>
                </a:solidFill>
                <a:latin typeface="Arial MT"/>
                <a:cs typeface="Arial MT"/>
              </a:rPr>
              <a:t>Second</a:t>
            </a:r>
            <a:r>
              <a:rPr sz="2400" spc="-40" dirty="0">
                <a:solidFill>
                  <a:srgbClr val="404040"/>
                </a:solidFill>
                <a:latin typeface="Arial MT"/>
                <a:cs typeface="Arial MT"/>
              </a:rPr>
              <a:t> </a:t>
            </a:r>
            <a:r>
              <a:rPr sz="2400" dirty="0">
                <a:solidFill>
                  <a:srgbClr val="404040"/>
                </a:solidFill>
                <a:latin typeface="Arial MT"/>
                <a:cs typeface="Arial MT"/>
              </a:rPr>
              <a:t>or</a:t>
            </a:r>
            <a:r>
              <a:rPr sz="2400" spc="-35" dirty="0">
                <a:solidFill>
                  <a:srgbClr val="404040"/>
                </a:solidFill>
                <a:latin typeface="Arial MT"/>
                <a:cs typeface="Arial MT"/>
              </a:rPr>
              <a:t> </a:t>
            </a:r>
            <a:r>
              <a:rPr sz="2400" dirty="0">
                <a:solidFill>
                  <a:srgbClr val="404040"/>
                </a:solidFill>
                <a:latin typeface="Arial MT"/>
                <a:cs typeface="Arial MT"/>
              </a:rPr>
              <a:t>third</a:t>
            </a:r>
            <a:r>
              <a:rPr sz="2400" spc="-40" dirty="0">
                <a:solidFill>
                  <a:srgbClr val="404040"/>
                </a:solidFill>
                <a:latin typeface="Arial MT"/>
                <a:cs typeface="Arial MT"/>
              </a:rPr>
              <a:t> </a:t>
            </a:r>
            <a:r>
              <a:rPr sz="2400" dirty="0">
                <a:solidFill>
                  <a:srgbClr val="404040"/>
                </a:solidFill>
                <a:latin typeface="Arial MT"/>
                <a:cs typeface="Arial MT"/>
              </a:rPr>
              <a:t>trimester</a:t>
            </a:r>
            <a:r>
              <a:rPr sz="2400" spc="-95" dirty="0">
                <a:solidFill>
                  <a:srgbClr val="404040"/>
                </a:solidFill>
                <a:latin typeface="Arial MT"/>
                <a:cs typeface="Arial MT"/>
              </a:rPr>
              <a:t> </a:t>
            </a:r>
            <a:r>
              <a:rPr sz="2400" dirty="0">
                <a:solidFill>
                  <a:srgbClr val="404040"/>
                </a:solidFill>
                <a:latin typeface="Arial MT"/>
                <a:cs typeface="Arial MT"/>
              </a:rPr>
              <a:t>but</a:t>
            </a:r>
            <a:r>
              <a:rPr sz="2400" spc="-45" dirty="0">
                <a:solidFill>
                  <a:srgbClr val="404040"/>
                </a:solidFill>
                <a:latin typeface="Arial MT"/>
                <a:cs typeface="Arial MT"/>
              </a:rPr>
              <a:t> </a:t>
            </a:r>
            <a:r>
              <a:rPr sz="2400" dirty="0">
                <a:solidFill>
                  <a:srgbClr val="404040"/>
                </a:solidFill>
                <a:latin typeface="Arial MT"/>
                <a:cs typeface="Arial MT"/>
              </a:rPr>
              <a:t>can</a:t>
            </a:r>
            <a:r>
              <a:rPr sz="2400" spc="-110" dirty="0">
                <a:solidFill>
                  <a:srgbClr val="404040"/>
                </a:solidFill>
                <a:latin typeface="Arial MT"/>
                <a:cs typeface="Arial MT"/>
              </a:rPr>
              <a:t> </a:t>
            </a:r>
            <a:r>
              <a:rPr sz="2400" dirty="0">
                <a:solidFill>
                  <a:srgbClr val="404040"/>
                </a:solidFill>
                <a:latin typeface="Arial MT"/>
                <a:cs typeface="Arial MT"/>
              </a:rPr>
              <a:t>also</a:t>
            </a:r>
            <a:r>
              <a:rPr sz="2400" spc="-55" dirty="0">
                <a:solidFill>
                  <a:srgbClr val="404040"/>
                </a:solidFill>
                <a:latin typeface="Arial MT"/>
                <a:cs typeface="Arial MT"/>
              </a:rPr>
              <a:t> </a:t>
            </a:r>
            <a:r>
              <a:rPr sz="2400" dirty="0">
                <a:solidFill>
                  <a:srgbClr val="404040"/>
                </a:solidFill>
                <a:latin typeface="Arial MT"/>
                <a:cs typeface="Arial MT"/>
              </a:rPr>
              <a:t>develop</a:t>
            </a:r>
            <a:r>
              <a:rPr sz="2400" spc="-35" dirty="0">
                <a:solidFill>
                  <a:srgbClr val="404040"/>
                </a:solidFill>
                <a:latin typeface="Arial MT"/>
                <a:cs typeface="Arial MT"/>
              </a:rPr>
              <a:t> </a:t>
            </a:r>
            <a:r>
              <a:rPr sz="2400" spc="-10" dirty="0">
                <a:solidFill>
                  <a:srgbClr val="404040"/>
                </a:solidFill>
                <a:latin typeface="Arial MT"/>
                <a:cs typeface="Arial MT"/>
              </a:rPr>
              <a:t>after</a:t>
            </a:r>
            <a:endParaRPr sz="2400">
              <a:latin typeface="Arial MT"/>
              <a:cs typeface="Arial MT"/>
            </a:endParaRPr>
          </a:p>
          <a:p>
            <a:pPr marL="12700">
              <a:lnSpc>
                <a:spcPct val="100000"/>
              </a:lnSpc>
              <a:spcBef>
                <a:spcPts val="45"/>
              </a:spcBef>
            </a:pPr>
            <a:r>
              <a:rPr sz="2400" dirty="0">
                <a:solidFill>
                  <a:srgbClr val="404040"/>
                </a:solidFill>
                <a:latin typeface="Arial MT"/>
                <a:cs typeface="Arial MT"/>
              </a:rPr>
              <a:t>delivery</a:t>
            </a:r>
            <a:r>
              <a:rPr sz="2400" spc="-80" dirty="0">
                <a:solidFill>
                  <a:srgbClr val="404040"/>
                </a:solidFill>
                <a:latin typeface="Arial MT"/>
                <a:cs typeface="Arial MT"/>
              </a:rPr>
              <a:t> </a:t>
            </a:r>
            <a:r>
              <a:rPr sz="2400" dirty="0">
                <a:solidFill>
                  <a:srgbClr val="404040"/>
                </a:solidFill>
                <a:latin typeface="Arial MT"/>
                <a:cs typeface="Arial MT"/>
              </a:rPr>
              <a:t>(up</a:t>
            </a:r>
            <a:r>
              <a:rPr sz="2400" spc="10" dirty="0">
                <a:solidFill>
                  <a:srgbClr val="404040"/>
                </a:solidFill>
                <a:latin typeface="Arial MT"/>
                <a:cs typeface="Arial MT"/>
              </a:rPr>
              <a:t> </a:t>
            </a:r>
            <a:r>
              <a:rPr sz="2400" dirty="0">
                <a:solidFill>
                  <a:srgbClr val="404040"/>
                </a:solidFill>
                <a:latin typeface="Arial MT"/>
                <a:cs typeface="Arial MT"/>
              </a:rPr>
              <a:t>to</a:t>
            </a:r>
            <a:r>
              <a:rPr sz="2400" spc="5" dirty="0">
                <a:solidFill>
                  <a:srgbClr val="404040"/>
                </a:solidFill>
                <a:latin typeface="Arial MT"/>
                <a:cs typeface="Arial MT"/>
              </a:rPr>
              <a:t> </a:t>
            </a:r>
            <a:r>
              <a:rPr sz="2400" dirty="0">
                <a:solidFill>
                  <a:srgbClr val="404040"/>
                </a:solidFill>
                <a:latin typeface="Arial MT"/>
                <a:cs typeface="Arial MT"/>
              </a:rPr>
              <a:t>30%</a:t>
            </a:r>
            <a:r>
              <a:rPr sz="2400" spc="-35" dirty="0">
                <a:solidFill>
                  <a:srgbClr val="404040"/>
                </a:solidFill>
                <a:latin typeface="Arial MT"/>
                <a:cs typeface="Arial MT"/>
              </a:rPr>
              <a:t> </a:t>
            </a:r>
            <a:r>
              <a:rPr sz="2400" dirty="0">
                <a:solidFill>
                  <a:srgbClr val="404040"/>
                </a:solidFill>
                <a:latin typeface="Arial MT"/>
                <a:cs typeface="Arial MT"/>
              </a:rPr>
              <a:t>of</a:t>
            </a:r>
            <a:r>
              <a:rPr sz="2400" spc="5" dirty="0">
                <a:solidFill>
                  <a:srgbClr val="404040"/>
                </a:solidFill>
                <a:latin typeface="Arial MT"/>
                <a:cs typeface="Arial MT"/>
              </a:rPr>
              <a:t> </a:t>
            </a:r>
            <a:r>
              <a:rPr sz="2400" spc="-10" dirty="0">
                <a:solidFill>
                  <a:srgbClr val="404040"/>
                </a:solidFill>
                <a:latin typeface="Arial MT"/>
                <a:cs typeface="Arial MT"/>
              </a:rPr>
              <a:t>cases).</a:t>
            </a:r>
            <a:endParaRPr sz="2400">
              <a:latin typeface="Arial MT"/>
              <a:cs typeface="Arial MT"/>
            </a:endParaRPr>
          </a:p>
          <a:p>
            <a:pPr marL="12700" marR="116839">
              <a:lnSpc>
                <a:spcPts val="3900"/>
              </a:lnSpc>
              <a:spcBef>
                <a:spcPts val="234"/>
              </a:spcBef>
            </a:pPr>
            <a:r>
              <a:rPr sz="2400" dirty="0">
                <a:solidFill>
                  <a:srgbClr val="404040"/>
                </a:solidFill>
                <a:latin typeface="Arial MT"/>
                <a:cs typeface="Arial MT"/>
              </a:rPr>
              <a:t>classified</a:t>
            </a:r>
            <a:r>
              <a:rPr sz="2400" spc="-30" dirty="0">
                <a:solidFill>
                  <a:srgbClr val="404040"/>
                </a:solidFill>
                <a:latin typeface="Arial MT"/>
                <a:cs typeface="Arial MT"/>
              </a:rPr>
              <a:t> </a:t>
            </a:r>
            <a:r>
              <a:rPr sz="2400" dirty="0">
                <a:solidFill>
                  <a:srgbClr val="404040"/>
                </a:solidFill>
                <a:latin typeface="Arial MT"/>
                <a:cs typeface="Arial MT"/>
              </a:rPr>
              <a:t>into</a:t>
            </a:r>
            <a:r>
              <a:rPr sz="2400" spc="-95" dirty="0">
                <a:solidFill>
                  <a:srgbClr val="404040"/>
                </a:solidFill>
                <a:latin typeface="Arial MT"/>
                <a:cs typeface="Arial MT"/>
              </a:rPr>
              <a:t> </a:t>
            </a:r>
            <a:r>
              <a:rPr sz="2400" dirty="0">
                <a:solidFill>
                  <a:srgbClr val="404040"/>
                </a:solidFill>
                <a:latin typeface="Arial MT"/>
                <a:cs typeface="Arial MT"/>
              </a:rPr>
              <a:t>mild,</a:t>
            </a:r>
            <a:r>
              <a:rPr sz="2400" spc="-35" dirty="0">
                <a:solidFill>
                  <a:srgbClr val="404040"/>
                </a:solidFill>
                <a:latin typeface="Arial MT"/>
                <a:cs typeface="Arial MT"/>
              </a:rPr>
              <a:t> </a:t>
            </a:r>
            <a:r>
              <a:rPr sz="2400" dirty="0">
                <a:solidFill>
                  <a:srgbClr val="404040"/>
                </a:solidFill>
                <a:latin typeface="Arial MT"/>
                <a:cs typeface="Arial MT"/>
              </a:rPr>
              <a:t>moderate</a:t>
            </a:r>
            <a:r>
              <a:rPr sz="2400" spc="-20" dirty="0">
                <a:solidFill>
                  <a:srgbClr val="404040"/>
                </a:solidFill>
                <a:latin typeface="Arial MT"/>
                <a:cs typeface="Arial MT"/>
              </a:rPr>
              <a:t> </a:t>
            </a:r>
            <a:r>
              <a:rPr sz="2400" dirty="0">
                <a:solidFill>
                  <a:srgbClr val="404040"/>
                </a:solidFill>
                <a:latin typeface="Arial MT"/>
                <a:cs typeface="Arial MT"/>
              </a:rPr>
              <a:t>or</a:t>
            </a:r>
            <a:r>
              <a:rPr sz="2400" spc="-90" dirty="0">
                <a:solidFill>
                  <a:srgbClr val="404040"/>
                </a:solidFill>
                <a:latin typeface="Arial MT"/>
                <a:cs typeface="Arial MT"/>
              </a:rPr>
              <a:t> </a:t>
            </a:r>
            <a:r>
              <a:rPr sz="2400" dirty="0">
                <a:solidFill>
                  <a:srgbClr val="404040"/>
                </a:solidFill>
                <a:latin typeface="Arial MT"/>
                <a:cs typeface="Arial MT"/>
              </a:rPr>
              <a:t>severe</a:t>
            </a:r>
            <a:r>
              <a:rPr sz="2400" spc="-100" dirty="0">
                <a:solidFill>
                  <a:srgbClr val="404040"/>
                </a:solidFill>
                <a:latin typeface="Arial MT"/>
                <a:cs typeface="Arial MT"/>
              </a:rPr>
              <a:t> </a:t>
            </a:r>
            <a:r>
              <a:rPr sz="2400" spc="-10" dirty="0">
                <a:solidFill>
                  <a:srgbClr val="404040"/>
                </a:solidFill>
                <a:latin typeface="Arial MT"/>
                <a:cs typeface="Arial MT"/>
              </a:rPr>
              <a:t>depending </a:t>
            </a:r>
            <a:r>
              <a:rPr sz="2400" dirty="0">
                <a:solidFill>
                  <a:srgbClr val="404040"/>
                </a:solidFill>
                <a:latin typeface="Arial MT"/>
                <a:cs typeface="Arial MT"/>
              </a:rPr>
              <a:t>Alanine</a:t>
            </a:r>
            <a:r>
              <a:rPr sz="2400" spc="-20" dirty="0">
                <a:solidFill>
                  <a:srgbClr val="404040"/>
                </a:solidFill>
                <a:latin typeface="Arial MT"/>
                <a:cs typeface="Arial MT"/>
              </a:rPr>
              <a:t> </a:t>
            </a:r>
            <a:r>
              <a:rPr sz="2400" spc="-10" dirty="0">
                <a:solidFill>
                  <a:srgbClr val="404040"/>
                </a:solidFill>
                <a:latin typeface="Arial MT"/>
                <a:cs typeface="Arial MT"/>
              </a:rPr>
              <a:t>aminotransferase</a:t>
            </a:r>
            <a:r>
              <a:rPr sz="2400" spc="-100" dirty="0">
                <a:solidFill>
                  <a:srgbClr val="404040"/>
                </a:solidFill>
                <a:latin typeface="Arial MT"/>
                <a:cs typeface="Arial MT"/>
              </a:rPr>
              <a:t> </a:t>
            </a:r>
            <a:r>
              <a:rPr sz="2400" spc="-10" dirty="0">
                <a:solidFill>
                  <a:srgbClr val="404040"/>
                </a:solidFill>
                <a:latin typeface="Arial MT"/>
                <a:cs typeface="Arial MT"/>
              </a:rPr>
              <a:t>(ALT),</a:t>
            </a:r>
            <a:endParaRPr sz="2400">
              <a:latin typeface="Arial MT"/>
              <a:cs typeface="Arial MT"/>
            </a:endParaRPr>
          </a:p>
          <a:p>
            <a:pPr marL="12700" marR="2823210">
              <a:lnSpc>
                <a:spcPts val="3910"/>
              </a:lnSpc>
            </a:pPr>
            <a:r>
              <a:rPr sz="2400" dirty="0">
                <a:solidFill>
                  <a:srgbClr val="404040"/>
                </a:solidFill>
                <a:latin typeface="Arial MT"/>
                <a:cs typeface="Arial MT"/>
              </a:rPr>
              <a:t>Lactate</a:t>
            </a:r>
            <a:r>
              <a:rPr sz="2400" spc="-55" dirty="0">
                <a:solidFill>
                  <a:srgbClr val="404040"/>
                </a:solidFill>
                <a:latin typeface="Arial MT"/>
                <a:cs typeface="Arial MT"/>
              </a:rPr>
              <a:t> </a:t>
            </a:r>
            <a:r>
              <a:rPr sz="2400" spc="-10" dirty="0">
                <a:solidFill>
                  <a:srgbClr val="404040"/>
                </a:solidFill>
                <a:latin typeface="Arial MT"/>
                <a:cs typeface="Arial MT"/>
              </a:rPr>
              <a:t>dehydrogenase</a:t>
            </a:r>
            <a:r>
              <a:rPr sz="2400" spc="-75" dirty="0">
                <a:solidFill>
                  <a:srgbClr val="404040"/>
                </a:solidFill>
                <a:latin typeface="Arial MT"/>
                <a:cs typeface="Arial MT"/>
              </a:rPr>
              <a:t> </a:t>
            </a:r>
            <a:r>
              <a:rPr sz="2400" spc="-10" dirty="0">
                <a:solidFill>
                  <a:srgbClr val="404040"/>
                </a:solidFill>
                <a:latin typeface="Arial MT"/>
                <a:cs typeface="Arial MT"/>
              </a:rPr>
              <a:t>(LDH) </a:t>
            </a:r>
            <a:r>
              <a:rPr sz="2400" dirty="0">
                <a:solidFill>
                  <a:srgbClr val="404040"/>
                </a:solidFill>
                <a:latin typeface="Arial MT"/>
                <a:cs typeface="Arial MT"/>
              </a:rPr>
              <a:t>Platelet</a:t>
            </a:r>
            <a:r>
              <a:rPr sz="2400" spc="-45" dirty="0">
                <a:solidFill>
                  <a:srgbClr val="404040"/>
                </a:solidFill>
                <a:latin typeface="Arial MT"/>
                <a:cs typeface="Arial MT"/>
              </a:rPr>
              <a:t> </a:t>
            </a:r>
            <a:r>
              <a:rPr sz="2400" spc="-10" dirty="0">
                <a:solidFill>
                  <a:srgbClr val="404040"/>
                </a:solidFill>
                <a:latin typeface="Arial MT"/>
                <a:cs typeface="Arial MT"/>
              </a:rPr>
              <a:t>count.</a:t>
            </a:r>
            <a:endParaRPr sz="2400">
              <a:latin typeface="Arial MT"/>
              <a:cs typeface="Arial M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0"/>
            <a:ext cx="9144000" cy="6858000"/>
            <a:chOff x="0" y="0"/>
            <a:chExt cx="9144000" cy="6858000"/>
          </a:xfrm>
        </p:grpSpPr>
        <p:pic>
          <p:nvPicPr>
            <p:cNvPr id="3" name="object 3"/>
            <p:cNvPicPr/>
            <p:nvPr/>
          </p:nvPicPr>
          <p:blipFill>
            <a:blip r:embed="rId2" cstate="print"/>
            <a:stretch>
              <a:fillRect/>
            </a:stretch>
          </p:blipFill>
          <p:spPr>
            <a:xfrm>
              <a:off x="7696200" y="0"/>
              <a:ext cx="776287" cy="1166749"/>
            </a:xfrm>
            <a:prstGeom prst="rect">
              <a:avLst/>
            </a:prstGeom>
          </p:spPr>
        </p:pic>
        <p:sp>
          <p:nvSpPr>
            <p:cNvPr id="4" name="object 4"/>
            <p:cNvSpPr/>
            <p:nvPr/>
          </p:nvSpPr>
          <p:spPr>
            <a:xfrm>
              <a:off x="7743825" y="0"/>
              <a:ext cx="685800" cy="1095375"/>
            </a:xfrm>
            <a:custGeom>
              <a:avLst/>
              <a:gdLst/>
              <a:ahLst/>
              <a:cxnLst/>
              <a:rect l="l" t="t" r="r" b="b"/>
              <a:pathLst>
                <a:path w="685800" h="1095375">
                  <a:moveTo>
                    <a:pt x="685800" y="0"/>
                  </a:moveTo>
                  <a:lnTo>
                    <a:pt x="0" y="0"/>
                  </a:lnTo>
                  <a:lnTo>
                    <a:pt x="0" y="1095375"/>
                  </a:lnTo>
                  <a:lnTo>
                    <a:pt x="685800" y="1095375"/>
                  </a:lnTo>
                  <a:lnTo>
                    <a:pt x="685800" y="0"/>
                  </a:lnTo>
                  <a:close/>
                </a:path>
              </a:pathLst>
            </a:custGeom>
            <a:solidFill>
              <a:srgbClr val="B31166"/>
            </a:solidFill>
          </p:spPr>
          <p:txBody>
            <a:bodyPr wrap="square" lIns="0" tIns="0" rIns="0" bIns="0" rtlCol="0"/>
            <a:lstStyle/>
            <a:p>
              <a:endParaRPr/>
            </a:p>
          </p:txBody>
        </p:sp>
        <p:pic>
          <p:nvPicPr>
            <p:cNvPr id="5" name="object 5"/>
            <p:cNvPicPr/>
            <p:nvPr/>
          </p:nvPicPr>
          <p:blipFill>
            <a:blip r:embed="rId3" cstate="print"/>
            <a:stretch>
              <a:fillRect/>
            </a:stretch>
          </p:blipFill>
          <p:spPr>
            <a:xfrm>
              <a:off x="457200" y="1447800"/>
              <a:ext cx="8077200" cy="4114800"/>
            </a:xfrm>
            <a:prstGeom prst="rect">
              <a:avLst/>
            </a:prstGeom>
          </p:spPr>
        </p:pic>
      </p:gr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568324" rIns="0" bIns="0" rtlCol="0">
            <a:spAutoFit/>
          </a:bodyPr>
          <a:lstStyle/>
          <a:p>
            <a:pPr marL="12700">
              <a:lnSpc>
                <a:spcPct val="100000"/>
              </a:lnSpc>
              <a:spcBef>
                <a:spcPts val="130"/>
              </a:spcBef>
            </a:pPr>
            <a:r>
              <a:rPr sz="3200" spc="-10" dirty="0"/>
              <a:t>Investigations</a:t>
            </a:r>
            <a:endParaRPr sz="3200"/>
          </a:p>
        </p:txBody>
      </p:sp>
      <p:sp>
        <p:nvSpPr>
          <p:cNvPr id="3" name="object 3"/>
          <p:cNvSpPr txBox="1"/>
          <p:nvPr/>
        </p:nvSpPr>
        <p:spPr>
          <a:xfrm>
            <a:off x="548005" y="2030412"/>
            <a:ext cx="5838190" cy="2238375"/>
          </a:xfrm>
          <a:prstGeom prst="rect">
            <a:avLst/>
          </a:prstGeom>
        </p:spPr>
        <p:txBody>
          <a:bodyPr vert="horz" wrap="square" lIns="0" tIns="142875" rIns="0" bIns="0" rtlCol="0">
            <a:spAutoFit/>
          </a:bodyPr>
          <a:lstStyle/>
          <a:p>
            <a:pPr marL="439420" indent="-426720">
              <a:lnSpc>
                <a:spcPct val="100000"/>
              </a:lnSpc>
              <a:spcBef>
                <a:spcPts val="1125"/>
              </a:spcBef>
              <a:buClr>
                <a:srgbClr val="B31166"/>
              </a:buClr>
              <a:buSzPct val="81250"/>
              <a:buFont typeface="Wingdings"/>
              <a:buChar char=""/>
              <a:tabLst>
                <a:tab pos="439420" algn="l"/>
              </a:tabLst>
            </a:pPr>
            <a:r>
              <a:rPr sz="2400" dirty="0">
                <a:solidFill>
                  <a:srgbClr val="404040"/>
                </a:solidFill>
                <a:latin typeface="Arial MT"/>
                <a:cs typeface="Arial MT"/>
              </a:rPr>
              <a:t>Full</a:t>
            </a:r>
            <a:r>
              <a:rPr sz="2400" spc="-50" dirty="0">
                <a:solidFill>
                  <a:srgbClr val="404040"/>
                </a:solidFill>
                <a:latin typeface="Arial MT"/>
                <a:cs typeface="Arial MT"/>
              </a:rPr>
              <a:t> </a:t>
            </a:r>
            <a:r>
              <a:rPr sz="2400" dirty="0">
                <a:solidFill>
                  <a:srgbClr val="404040"/>
                </a:solidFill>
                <a:latin typeface="Arial MT"/>
                <a:cs typeface="Arial MT"/>
              </a:rPr>
              <a:t>blood</a:t>
            </a:r>
            <a:r>
              <a:rPr sz="2400" spc="-25" dirty="0">
                <a:solidFill>
                  <a:srgbClr val="404040"/>
                </a:solidFill>
                <a:latin typeface="Arial MT"/>
                <a:cs typeface="Arial MT"/>
              </a:rPr>
              <a:t> </a:t>
            </a:r>
            <a:r>
              <a:rPr sz="2400" spc="-10" dirty="0">
                <a:solidFill>
                  <a:srgbClr val="404040"/>
                </a:solidFill>
                <a:latin typeface="Arial MT"/>
                <a:cs typeface="Arial MT"/>
              </a:rPr>
              <a:t>count</a:t>
            </a:r>
            <a:endParaRPr sz="2400">
              <a:latin typeface="Arial MT"/>
              <a:cs typeface="Arial MT"/>
            </a:endParaRPr>
          </a:p>
          <a:p>
            <a:pPr marL="354965" indent="-342265">
              <a:lnSpc>
                <a:spcPct val="100000"/>
              </a:lnSpc>
              <a:spcBef>
                <a:spcPts val="1025"/>
              </a:spcBef>
              <a:buClr>
                <a:srgbClr val="B31166"/>
              </a:buClr>
              <a:buSzPct val="81250"/>
              <a:buFont typeface="Wingdings"/>
              <a:buChar char=""/>
              <a:tabLst>
                <a:tab pos="354965" algn="l"/>
              </a:tabLst>
            </a:pPr>
            <a:r>
              <a:rPr sz="2400" spc="-20" dirty="0">
                <a:solidFill>
                  <a:srgbClr val="404040"/>
                </a:solidFill>
                <a:latin typeface="Arial MT"/>
                <a:cs typeface="Arial MT"/>
              </a:rPr>
              <a:t>LFTs</a:t>
            </a:r>
            <a:endParaRPr sz="2400">
              <a:latin typeface="Arial MT"/>
              <a:cs typeface="Arial MT"/>
            </a:endParaRPr>
          </a:p>
          <a:p>
            <a:pPr marL="354330" marR="5080" indent="-342265">
              <a:lnSpc>
                <a:spcPts val="2850"/>
              </a:lnSpc>
              <a:spcBef>
                <a:spcPts val="1145"/>
              </a:spcBef>
              <a:buClr>
                <a:srgbClr val="B31166"/>
              </a:buClr>
              <a:buSzPct val="81250"/>
              <a:buFont typeface="Wingdings"/>
              <a:buChar char=""/>
              <a:tabLst>
                <a:tab pos="355600" algn="l"/>
              </a:tabLst>
            </a:pPr>
            <a:r>
              <a:rPr sz="2400" dirty="0">
                <a:solidFill>
                  <a:srgbClr val="404040"/>
                </a:solidFill>
                <a:latin typeface="Arial MT"/>
                <a:cs typeface="Arial MT"/>
              </a:rPr>
              <a:t>coagulation</a:t>
            </a:r>
            <a:r>
              <a:rPr sz="2400" spc="-95" dirty="0">
                <a:solidFill>
                  <a:srgbClr val="404040"/>
                </a:solidFill>
                <a:latin typeface="Arial MT"/>
                <a:cs typeface="Arial MT"/>
              </a:rPr>
              <a:t> </a:t>
            </a:r>
            <a:r>
              <a:rPr sz="2400" dirty="0">
                <a:solidFill>
                  <a:srgbClr val="404040"/>
                </a:solidFill>
                <a:latin typeface="Arial MT"/>
                <a:cs typeface="Arial MT"/>
              </a:rPr>
              <a:t>screen</a:t>
            </a:r>
            <a:r>
              <a:rPr sz="2400" spc="-95" dirty="0">
                <a:solidFill>
                  <a:srgbClr val="404040"/>
                </a:solidFill>
                <a:latin typeface="Arial MT"/>
                <a:cs typeface="Arial MT"/>
              </a:rPr>
              <a:t> </a:t>
            </a:r>
            <a:r>
              <a:rPr sz="2400" dirty="0">
                <a:solidFill>
                  <a:srgbClr val="404040"/>
                </a:solidFill>
                <a:latin typeface="Arial MT"/>
                <a:cs typeface="Arial MT"/>
              </a:rPr>
              <a:t>(including</a:t>
            </a:r>
            <a:r>
              <a:rPr sz="2400" spc="-95" dirty="0">
                <a:solidFill>
                  <a:srgbClr val="404040"/>
                </a:solidFill>
                <a:latin typeface="Arial MT"/>
                <a:cs typeface="Arial MT"/>
              </a:rPr>
              <a:t> </a:t>
            </a:r>
            <a:r>
              <a:rPr sz="2400" spc="-10" dirty="0">
                <a:solidFill>
                  <a:srgbClr val="404040"/>
                </a:solidFill>
                <a:latin typeface="Arial MT"/>
                <a:cs typeface="Arial MT"/>
              </a:rPr>
              <a:t>fibrinogen, 	</a:t>
            </a:r>
            <a:r>
              <a:rPr sz="2400" dirty="0">
                <a:solidFill>
                  <a:srgbClr val="404040"/>
                </a:solidFill>
                <a:latin typeface="Arial MT"/>
                <a:cs typeface="Arial MT"/>
              </a:rPr>
              <a:t>prothrombin</a:t>
            </a:r>
            <a:r>
              <a:rPr sz="2400" spc="-30" dirty="0">
                <a:solidFill>
                  <a:srgbClr val="404040"/>
                </a:solidFill>
                <a:latin typeface="Arial MT"/>
                <a:cs typeface="Arial MT"/>
              </a:rPr>
              <a:t> </a:t>
            </a:r>
            <a:r>
              <a:rPr sz="2400" dirty="0">
                <a:solidFill>
                  <a:srgbClr val="404040"/>
                </a:solidFill>
                <a:latin typeface="Arial MT"/>
                <a:cs typeface="Arial MT"/>
              </a:rPr>
              <a:t>time</a:t>
            </a:r>
            <a:r>
              <a:rPr sz="2400" spc="-90" dirty="0">
                <a:solidFill>
                  <a:srgbClr val="404040"/>
                </a:solidFill>
                <a:latin typeface="Arial MT"/>
                <a:cs typeface="Arial MT"/>
              </a:rPr>
              <a:t> </a:t>
            </a:r>
            <a:r>
              <a:rPr sz="2400" dirty="0">
                <a:solidFill>
                  <a:srgbClr val="404040"/>
                </a:solidFill>
                <a:latin typeface="Arial MT"/>
                <a:cs typeface="Arial MT"/>
              </a:rPr>
              <a:t>and</a:t>
            </a:r>
            <a:r>
              <a:rPr sz="2400" spc="-35" dirty="0">
                <a:solidFill>
                  <a:srgbClr val="404040"/>
                </a:solidFill>
                <a:latin typeface="Arial MT"/>
                <a:cs typeface="Arial MT"/>
              </a:rPr>
              <a:t> </a:t>
            </a:r>
            <a:r>
              <a:rPr sz="2400" spc="-10" dirty="0">
                <a:solidFill>
                  <a:srgbClr val="404040"/>
                </a:solidFill>
                <a:latin typeface="Arial MT"/>
                <a:cs typeface="Arial MT"/>
              </a:rPr>
              <a:t>partial 	</a:t>
            </a:r>
            <a:r>
              <a:rPr sz="2400" dirty="0">
                <a:solidFill>
                  <a:srgbClr val="404040"/>
                </a:solidFill>
                <a:latin typeface="Arial MT"/>
                <a:cs typeface="Arial MT"/>
              </a:rPr>
              <a:t>thromboplastin</a:t>
            </a:r>
            <a:r>
              <a:rPr sz="2400" spc="-55" dirty="0">
                <a:solidFill>
                  <a:srgbClr val="404040"/>
                </a:solidFill>
                <a:latin typeface="Arial MT"/>
                <a:cs typeface="Arial MT"/>
              </a:rPr>
              <a:t> </a:t>
            </a:r>
            <a:r>
              <a:rPr sz="2400" spc="-20" dirty="0">
                <a:solidFill>
                  <a:srgbClr val="404040"/>
                </a:solidFill>
                <a:latin typeface="Arial MT"/>
                <a:cs typeface="Arial MT"/>
              </a:rPr>
              <a:t>time)</a:t>
            </a:r>
            <a:endParaRPr sz="2400">
              <a:latin typeface="Arial MT"/>
              <a:cs typeface="Arial MT"/>
            </a:endParaRPr>
          </a:p>
        </p:txBody>
      </p:sp>
      <p:pic>
        <p:nvPicPr>
          <p:cNvPr id="4" name="object 4"/>
          <p:cNvPicPr/>
          <p:nvPr/>
        </p:nvPicPr>
        <p:blipFill>
          <a:blip r:embed="rId2" cstate="print"/>
          <a:stretch>
            <a:fillRect/>
          </a:stretch>
        </p:blipFill>
        <p:spPr>
          <a:xfrm>
            <a:off x="7086600" y="228600"/>
            <a:ext cx="1905000" cy="119062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35660" y="1241805"/>
            <a:ext cx="7073900" cy="472440"/>
          </a:xfrm>
          <a:prstGeom prst="rect">
            <a:avLst/>
          </a:prstGeom>
        </p:spPr>
        <p:txBody>
          <a:bodyPr vert="horz" wrap="square" lIns="0" tIns="16510" rIns="0" bIns="0" rtlCol="0">
            <a:spAutoFit/>
          </a:bodyPr>
          <a:lstStyle/>
          <a:p>
            <a:pPr marL="12700">
              <a:lnSpc>
                <a:spcPct val="100000"/>
              </a:lnSpc>
              <a:spcBef>
                <a:spcPts val="130"/>
              </a:spcBef>
            </a:pPr>
            <a:r>
              <a:rPr sz="2900" b="1" dirty="0">
                <a:solidFill>
                  <a:srgbClr val="FFFFFF"/>
                </a:solidFill>
                <a:latin typeface="Arial"/>
                <a:cs typeface="Arial"/>
              </a:rPr>
              <a:t>University</a:t>
            </a:r>
            <a:r>
              <a:rPr sz="2900" b="1" spc="-50" dirty="0">
                <a:solidFill>
                  <a:srgbClr val="FFFFFF"/>
                </a:solidFill>
                <a:latin typeface="Arial"/>
                <a:cs typeface="Arial"/>
              </a:rPr>
              <a:t> </a:t>
            </a:r>
            <a:r>
              <a:rPr sz="2900" b="1" dirty="0">
                <a:solidFill>
                  <a:srgbClr val="FFFFFF"/>
                </a:solidFill>
                <a:latin typeface="Arial"/>
                <a:cs typeface="Arial"/>
              </a:rPr>
              <a:t>Motto,</a:t>
            </a:r>
            <a:r>
              <a:rPr sz="2900" b="1" spc="-125" dirty="0">
                <a:solidFill>
                  <a:srgbClr val="FFFFFF"/>
                </a:solidFill>
                <a:latin typeface="Arial"/>
                <a:cs typeface="Arial"/>
              </a:rPr>
              <a:t> </a:t>
            </a:r>
            <a:r>
              <a:rPr sz="2900" b="1" dirty="0">
                <a:solidFill>
                  <a:srgbClr val="FFFFFF"/>
                </a:solidFill>
                <a:latin typeface="Arial"/>
                <a:cs typeface="Arial"/>
              </a:rPr>
              <a:t>Vision,</a:t>
            </a:r>
            <a:r>
              <a:rPr sz="2900" b="1" spc="-55" dirty="0">
                <a:solidFill>
                  <a:srgbClr val="FFFFFF"/>
                </a:solidFill>
                <a:latin typeface="Arial"/>
                <a:cs typeface="Arial"/>
              </a:rPr>
              <a:t> </a:t>
            </a:r>
            <a:r>
              <a:rPr sz="2900" b="1" spc="-10" dirty="0">
                <a:solidFill>
                  <a:srgbClr val="FFFFFF"/>
                </a:solidFill>
                <a:latin typeface="Arial"/>
                <a:cs typeface="Arial"/>
              </a:rPr>
              <a:t>Values</a:t>
            </a:r>
            <a:r>
              <a:rPr sz="2900" b="1" spc="-114" dirty="0">
                <a:solidFill>
                  <a:srgbClr val="FFFFFF"/>
                </a:solidFill>
                <a:latin typeface="Arial"/>
                <a:cs typeface="Arial"/>
              </a:rPr>
              <a:t> </a:t>
            </a:r>
            <a:r>
              <a:rPr sz="2900" b="1" dirty="0">
                <a:solidFill>
                  <a:srgbClr val="FFFFFF"/>
                </a:solidFill>
                <a:latin typeface="Arial"/>
                <a:cs typeface="Arial"/>
              </a:rPr>
              <a:t>&amp;</a:t>
            </a:r>
            <a:r>
              <a:rPr sz="2900" b="1" spc="-75" dirty="0">
                <a:solidFill>
                  <a:srgbClr val="FFFFFF"/>
                </a:solidFill>
                <a:latin typeface="Arial"/>
                <a:cs typeface="Arial"/>
              </a:rPr>
              <a:t> </a:t>
            </a:r>
            <a:r>
              <a:rPr sz="2900" b="1" spc="-10" dirty="0">
                <a:solidFill>
                  <a:srgbClr val="FFFFFF"/>
                </a:solidFill>
                <a:latin typeface="Arial"/>
                <a:cs typeface="Arial"/>
              </a:rPr>
              <a:t>Goals</a:t>
            </a:r>
            <a:endParaRPr sz="2900">
              <a:latin typeface="Arial"/>
              <a:cs typeface="Arial"/>
            </a:endParaRPr>
          </a:p>
        </p:txBody>
      </p:sp>
      <p:sp>
        <p:nvSpPr>
          <p:cNvPr id="3" name="object 3"/>
          <p:cNvSpPr txBox="1">
            <a:spLocks noGrp="1"/>
          </p:cNvSpPr>
          <p:nvPr>
            <p:ph type="title"/>
          </p:nvPr>
        </p:nvSpPr>
        <p:spPr>
          <a:xfrm>
            <a:off x="307657" y="2224024"/>
            <a:ext cx="3509010" cy="495300"/>
          </a:xfrm>
          <a:prstGeom prst="rect">
            <a:avLst/>
          </a:prstGeom>
        </p:spPr>
        <p:txBody>
          <a:bodyPr vert="horz" wrap="square" lIns="0" tIns="16510" rIns="0" bIns="0" rtlCol="0">
            <a:spAutoFit/>
          </a:bodyPr>
          <a:lstStyle/>
          <a:p>
            <a:pPr marL="12700">
              <a:lnSpc>
                <a:spcPct val="100000"/>
              </a:lnSpc>
              <a:spcBef>
                <a:spcPts val="130"/>
              </a:spcBef>
            </a:pPr>
            <a:r>
              <a:rPr sz="3050" dirty="0">
                <a:solidFill>
                  <a:srgbClr val="404040"/>
                </a:solidFill>
              </a:rPr>
              <a:t>Mission</a:t>
            </a:r>
            <a:r>
              <a:rPr sz="3050" spc="100" dirty="0">
                <a:solidFill>
                  <a:srgbClr val="404040"/>
                </a:solidFill>
              </a:rPr>
              <a:t> </a:t>
            </a:r>
            <a:r>
              <a:rPr sz="3050" spc="-10" dirty="0">
                <a:solidFill>
                  <a:srgbClr val="404040"/>
                </a:solidFill>
              </a:rPr>
              <a:t>Statement</a:t>
            </a:r>
            <a:endParaRPr sz="3050"/>
          </a:p>
        </p:txBody>
      </p:sp>
      <p:sp>
        <p:nvSpPr>
          <p:cNvPr id="4" name="object 4"/>
          <p:cNvSpPr txBox="1"/>
          <p:nvPr/>
        </p:nvSpPr>
        <p:spPr>
          <a:xfrm>
            <a:off x="307657" y="2689542"/>
            <a:ext cx="7883525" cy="1160780"/>
          </a:xfrm>
          <a:prstGeom prst="rect">
            <a:avLst/>
          </a:prstGeom>
        </p:spPr>
        <p:txBody>
          <a:bodyPr vert="horz" wrap="square" lIns="0" tIns="120015" rIns="0" bIns="0" rtlCol="0">
            <a:spAutoFit/>
          </a:bodyPr>
          <a:lstStyle/>
          <a:p>
            <a:pPr marL="12700">
              <a:lnSpc>
                <a:spcPct val="100000"/>
              </a:lnSpc>
              <a:spcBef>
                <a:spcPts val="945"/>
              </a:spcBef>
              <a:tabLst>
                <a:tab pos="355600" algn="l"/>
              </a:tabLst>
            </a:pPr>
            <a:r>
              <a:rPr sz="1400" spc="80" dirty="0">
                <a:solidFill>
                  <a:srgbClr val="B31166"/>
                </a:solidFill>
                <a:latin typeface="Lucida Sans Unicode"/>
                <a:cs typeface="Lucida Sans Unicode"/>
              </a:rPr>
              <a:t>▶</a:t>
            </a:r>
            <a:r>
              <a:rPr sz="1400" dirty="0">
                <a:solidFill>
                  <a:srgbClr val="B31166"/>
                </a:solidFill>
                <a:latin typeface="Lucida Sans Unicode"/>
                <a:cs typeface="Lucida Sans Unicode"/>
              </a:rPr>
              <a:t>	</a:t>
            </a:r>
            <a:r>
              <a:rPr sz="1800" spc="-80" dirty="0">
                <a:solidFill>
                  <a:srgbClr val="404040"/>
                </a:solidFill>
                <a:latin typeface="Arial MT"/>
                <a:cs typeface="Arial MT"/>
              </a:rPr>
              <a:t>To</a:t>
            </a:r>
            <a:r>
              <a:rPr sz="1800" spc="-30" dirty="0">
                <a:solidFill>
                  <a:srgbClr val="404040"/>
                </a:solidFill>
                <a:latin typeface="Arial MT"/>
                <a:cs typeface="Arial MT"/>
              </a:rPr>
              <a:t> </a:t>
            </a:r>
            <a:r>
              <a:rPr sz="1800" dirty="0">
                <a:solidFill>
                  <a:srgbClr val="404040"/>
                </a:solidFill>
                <a:latin typeface="Arial MT"/>
                <a:cs typeface="Arial MT"/>
              </a:rPr>
              <a:t>impart</a:t>
            </a:r>
            <a:r>
              <a:rPr sz="1800" spc="-40" dirty="0">
                <a:solidFill>
                  <a:srgbClr val="404040"/>
                </a:solidFill>
                <a:latin typeface="Arial MT"/>
                <a:cs typeface="Arial MT"/>
              </a:rPr>
              <a:t> </a:t>
            </a:r>
            <a:r>
              <a:rPr sz="1800" spc="-10" dirty="0">
                <a:solidFill>
                  <a:srgbClr val="404040"/>
                </a:solidFill>
                <a:latin typeface="Arial MT"/>
                <a:cs typeface="Arial MT"/>
              </a:rPr>
              <a:t>evidence-</a:t>
            </a:r>
            <a:r>
              <a:rPr sz="1800" dirty="0">
                <a:solidFill>
                  <a:srgbClr val="404040"/>
                </a:solidFill>
                <a:latin typeface="Arial MT"/>
                <a:cs typeface="Arial MT"/>
              </a:rPr>
              <a:t>based</a:t>
            </a:r>
            <a:r>
              <a:rPr sz="1800" spc="-15" dirty="0">
                <a:solidFill>
                  <a:srgbClr val="404040"/>
                </a:solidFill>
                <a:latin typeface="Arial MT"/>
                <a:cs typeface="Arial MT"/>
              </a:rPr>
              <a:t> </a:t>
            </a:r>
            <a:r>
              <a:rPr sz="1800" spc="-10" dirty="0">
                <a:solidFill>
                  <a:srgbClr val="404040"/>
                </a:solidFill>
                <a:latin typeface="Arial MT"/>
                <a:cs typeface="Arial MT"/>
              </a:rPr>
              <a:t>research-</a:t>
            </a:r>
            <a:r>
              <a:rPr sz="1800" dirty="0">
                <a:solidFill>
                  <a:srgbClr val="404040"/>
                </a:solidFill>
                <a:latin typeface="Arial MT"/>
                <a:cs typeface="Arial MT"/>
              </a:rPr>
              <a:t>oriented</a:t>
            </a:r>
            <a:r>
              <a:rPr sz="1800" spc="-20" dirty="0">
                <a:solidFill>
                  <a:srgbClr val="404040"/>
                </a:solidFill>
                <a:latin typeface="Arial MT"/>
                <a:cs typeface="Arial MT"/>
              </a:rPr>
              <a:t> </a:t>
            </a:r>
            <a:r>
              <a:rPr sz="1800" dirty="0">
                <a:solidFill>
                  <a:srgbClr val="404040"/>
                </a:solidFill>
                <a:latin typeface="Arial MT"/>
                <a:cs typeface="Arial MT"/>
              </a:rPr>
              <a:t>health</a:t>
            </a:r>
            <a:r>
              <a:rPr sz="1800" spc="-15" dirty="0">
                <a:solidFill>
                  <a:srgbClr val="404040"/>
                </a:solidFill>
                <a:latin typeface="Arial MT"/>
                <a:cs typeface="Arial MT"/>
              </a:rPr>
              <a:t> </a:t>
            </a:r>
            <a:r>
              <a:rPr sz="1800" dirty="0">
                <a:solidFill>
                  <a:srgbClr val="404040"/>
                </a:solidFill>
                <a:latin typeface="Arial MT"/>
                <a:cs typeface="Arial MT"/>
              </a:rPr>
              <a:t>professional</a:t>
            </a:r>
            <a:r>
              <a:rPr sz="1800" spc="-15" dirty="0">
                <a:solidFill>
                  <a:srgbClr val="404040"/>
                </a:solidFill>
                <a:latin typeface="Arial MT"/>
                <a:cs typeface="Arial MT"/>
              </a:rPr>
              <a:t> </a:t>
            </a:r>
            <a:r>
              <a:rPr sz="1800" spc="-10" dirty="0">
                <a:solidFill>
                  <a:srgbClr val="404040"/>
                </a:solidFill>
                <a:latin typeface="Arial MT"/>
                <a:cs typeface="Arial MT"/>
              </a:rPr>
              <a:t>education</a:t>
            </a:r>
            <a:endParaRPr sz="1800">
              <a:latin typeface="Arial MT"/>
              <a:cs typeface="Arial MT"/>
            </a:endParaRPr>
          </a:p>
          <a:p>
            <a:pPr marL="12700">
              <a:lnSpc>
                <a:spcPct val="100000"/>
              </a:lnSpc>
              <a:spcBef>
                <a:spcPts val="845"/>
              </a:spcBef>
              <a:tabLst>
                <a:tab pos="355600" algn="l"/>
              </a:tabLst>
            </a:pPr>
            <a:r>
              <a:rPr sz="1400" spc="80" dirty="0">
                <a:solidFill>
                  <a:srgbClr val="B31166"/>
                </a:solidFill>
                <a:latin typeface="Lucida Sans Unicode"/>
                <a:cs typeface="Lucida Sans Unicode"/>
              </a:rPr>
              <a:t>▶</a:t>
            </a:r>
            <a:r>
              <a:rPr sz="1400" dirty="0">
                <a:solidFill>
                  <a:srgbClr val="B31166"/>
                </a:solidFill>
                <a:latin typeface="Lucida Sans Unicode"/>
                <a:cs typeface="Lucida Sans Unicode"/>
              </a:rPr>
              <a:t>	</a:t>
            </a:r>
            <a:r>
              <a:rPr sz="1800" dirty="0">
                <a:solidFill>
                  <a:srgbClr val="404040"/>
                </a:solidFill>
                <a:latin typeface="Arial MT"/>
                <a:cs typeface="Arial MT"/>
              </a:rPr>
              <a:t>Best possible</a:t>
            </a:r>
            <a:r>
              <a:rPr sz="1800" spc="-40" dirty="0">
                <a:solidFill>
                  <a:srgbClr val="404040"/>
                </a:solidFill>
                <a:latin typeface="Arial MT"/>
                <a:cs typeface="Arial MT"/>
              </a:rPr>
              <a:t> </a:t>
            </a:r>
            <a:r>
              <a:rPr sz="1800" dirty="0">
                <a:solidFill>
                  <a:srgbClr val="404040"/>
                </a:solidFill>
                <a:latin typeface="Arial MT"/>
                <a:cs typeface="Arial MT"/>
              </a:rPr>
              <a:t>patient</a:t>
            </a:r>
            <a:r>
              <a:rPr sz="1800" spc="-55" dirty="0">
                <a:solidFill>
                  <a:srgbClr val="404040"/>
                </a:solidFill>
                <a:latin typeface="Arial MT"/>
                <a:cs typeface="Arial MT"/>
              </a:rPr>
              <a:t> </a:t>
            </a:r>
            <a:r>
              <a:rPr sz="1800" spc="-20" dirty="0">
                <a:solidFill>
                  <a:srgbClr val="404040"/>
                </a:solidFill>
                <a:latin typeface="Arial MT"/>
                <a:cs typeface="Arial MT"/>
              </a:rPr>
              <a:t>care</a:t>
            </a:r>
            <a:endParaRPr sz="1800">
              <a:latin typeface="Arial MT"/>
              <a:cs typeface="Arial MT"/>
            </a:endParaRPr>
          </a:p>
          <a:p>
            <a:pPr marL="12700">
              <a:lnSpc>
                <a:spcPct val="100000"/>
              </a:lnSpc>
              <a:spcBef>
                <a:spcPts val="770"/>
              </a:spcBef>
              <a:tabLst>
                <a:tab pos="355600" algn="l"/>
              </a:tabLst>
            </a:pPr>
            <a:r>
              <a:rPr sz="1400" spc="80" dirty="0">
                <a:solidFill>
                  <a:srgbClr val="B31166"/>
                </a:solidFill>
                <a:latin typeface="Lucida Sans Unicode"/>
                <a:cs typeface="Lucida Sans Unicode"/>
              </a:rPr>
              <a:t>▶</a:t>
            </a:r>
            <a:r>
              <a:rPr sz="1400" dirty="0">
                <a:solidFill>
                  <a:srgbClr val="B31166"/>
                </a:solidFill>
                <a:latin typeface="Lucida Sans Unicode"/>
                <a:cs typeface="Lucida Sans Unicode"/>
              </a:rPr>
              <a:t>	</a:t>
            </a:r>
            <a:r>
              <a:rPr sz="1800" dirty="0">
                <a:solidFill>
                  <a:srgbClr val="404040"/>
                </a:solidFill>
                <a:latin typeface="Arial MT"/>
                <a:cs typeface="Arial MT"/>
              </a:rPr>
              <a:t>Mutual</a:t>
            </a:r>
            <a:r>
              <a:rPr sz="1800" spc="-45" dirty="0">
                <a:solidFill>
                  <a:srgbClr val="404040"/>
                </a:solidFill>
                <a:latin typeface="Arial MT"/>
                <a:cs typeface="Arial MT"/>
              </a:rPr>
              <a:t> </a:t>
            </a:r>
            <a:r>
              <a:rPr sz="1800" dirty="0">
                <a:solidFill>
                  <a:srgbClr val="404040"/>
                </a:solidFill>
                <a:latin typeface="Arial MT"/>
                <a:cs typeface="Arial MT"/>
              </a:rPr>
              <a:t>respect,</a:t>
            </a:r>
            <a:r>
              <a:rPr sz="1800" spc="10" dirty="0">
                <a:solidFill>
                  <a:srgbClr val="404040"/>
                </a:solidFill>
                <a:latin typeface="Arial MT"/>
                <a:cs typeface="Arial MT"/>
              </a:rPr>
              <a:t> </a:t>
            </a:r>
            <a:r>
              <a:rPr sz="1800" dirty="0">
                <a:solidFill>
                  <a:srgbClr val="404040"/>
                </a:solidFill>
                <a:latin typeface="Arial MT"/>
                <a:cs typeface="Arial MT"/>
              </a:rPr>
              <a:t>ethical</a:t>
            </a:r>
            <a:r>
              <a:rPr sz="1800" spc="-30" dirty="0">
                <a:solidFill>
                  <a:srgbClr val="404040"/>
                </a:solidFill>
                <a:latin typeface="Arial MT"/>
                <a:cs typeface="Arial MT"/>
              </a:rPr>
              <a:t> </a:t>
            </a:r>
            <a:r>
              <a:rPr sz="1800" dirty="0">
                <a:solidFill>
                  <a:srgbClr val="404040"/>
                </a:solidFill>
                <a:latin typeface="Arial MT"/>
                <a:cs typeface="Arial MT"/>
              </a:rPr>
              <a:t>practice</a:t>
            </a:r>
            <a:r>
              <a:rPr sz="1800" spc="-30" dirty="0">
                <a:solidFill>
                  <a:srgbClr val="404040"/>
                </a:solidFill>
                <a:latin typeface="Arial MT"/>
                <a:cs typeface="Arial MT"/>
              </a:rPr>
              <a:t> </a:t>
            </a:r>
            <a:r>
              <a:rPr sz="1800" dirty="0">
                <a:solidFill>
                  <a:srgbClr val="404040"/>
                </a:solidFill>
                <a:latin typeface="Arial MT"/>
                <a:cs typeface="Arial MT"/>
              </a:rPr>
              <a:t>of</a:t>
            </a:r>
            <a:r>
              <a:rPr sz="1800" spc="-55" dirty="0">
                <a:solidFill>
                  <a:srgbClr val="404040"/>
                </a:solidFill>
                <a:latin typeface="Arial MT"/>
                <a:cs typeface="Arial MT"/>
              </a:rPr>
              <a:t> </a:t>
            </a:r>
            <a:r>
              <a:rPr sz="1800" dirty="0">
                <a:solidFill>
                  <a:srgbClr val="404040"/>
                </a:solidFill>
                <a:latin typeface="Arial MT"/>
                <a:cs typeface="Arial MT"/>
              </a:rPr>
              <a:t>healthcare</a:t>
            </a:r>
            <a:r>
              <a:rPr sz="1800" spc="-35" dirty="0">
                <a:solidFill>
                  <a:srgbClr val="404040"/>
                </a:solidFill>
                <a:latin typeface="Arial MT"/>
                <a:cs typeface="Arial MT"/>
              </a:rPr>
              <a:t> </a:t>
            </a:r>
            <a:r>
              <a:rPr sz="1800" dirty="0">
                <a:solidFill>
                  <a:srgbClr val="404040"/>
                </a:solidFill>
                <a:latin typeface="Arial MT"/>
                <a:cs typeface="Arial MT"/>
              </a:rPr>
              <a:t>and</a:t>
            </a:r>
            <a:r>
              <a:rPr sz="1800" spc="-30" dirty="0">
                <a:solidFill>
                  <a:srgbClr val="404040"/>
                </a:solidFill>
                <a:latin typeface="Arial MT"/>
                <a:cs typeface="Arial MT"/>
              </a:rPr>
              <a:t> </a:t>
            </a:r>
            <a:r>
              <a:rPr sz="1800" dirty="0">
                <a:solidFill>
                  <a:srgbClr val="404040"/>
                </a:solidFill>
                <a:latin typeface="Arial MT"/>
                <a:cs typeface="Arial MT"/>
              </a:rPr>
              <a:t>social</a:t>
            </a:r>
            <a:r>
              <a:rPr sz="1800" spc="-30" dirty="0">
                <a:solidFill>
                  <a:srgbClr val="404040"/>
                </a:solidFill>
                <a:latin typeface="Arial MT"/>
                <a:cs typeface="Arial MT"/>
              </a:rPr>
              <a:t> </a:t>
            </a:r>
            <a:r>
              <a:rPr sz="1800" spc="-10" dirty="0">
                <a:solidFill>
                  <a:srgbClr val="404040"/>
                </a:solidFill>
                <a:latin typeface="Arial MT"/>
                <a:cs typeface="Arial MT"/>
              </a:rPr>
              <a:t>accountability.</a:t>
            </a:r>
            <a:endParaRPr sz="1800">
              <a:latin typeface="Arial MT"/>
              <a:cs typeface="Arial MT"/>
            </a:endParaRPr>
          </a:p>
        </p:txBody>
      </p:sp>
      <p:sp>
        <p:nvSpPr>
          <p:cNvPr id="5" name="object 5"/>
          <p:cNvSpPr txBox="1"/>
          <p:nvPr/>
        </p:nvSpPr>
        <p:spPr>
          <a:xfrm>
            <a:off x="307657" y="3903281"/>
            <a:ext cx="3357879" cy="494665"/>
          </a:xfrm>
          <a:prstGeom prst="rect">
            <a:avLst/>
          </a:prstGeom>
        </p:spPr>
        <p:txBody>
          <a:bodyPr vert="horz" wrap="square" lIns="0" tIns="15875" rIns="0" bIns="0" rtlCol="0">
            <a:spAutoFit/>
          </a:bodyPr>
          <a:lstStyle/>
          <a:p>
            <a:pPr marL="12700">
              <a:lnSpc>
                <a:spcPct val="100000"/>
              </a:lnSpc>
              <a:spcBef>
                <a:spcPts val="125"/>
              </a:spcBef>
            </a:pPr>
            <a:r>
              <a:rPr sz="3050" b="1" dirty="0">
                <a:solidFill>
                  <a:srgbClr val="404040"/>
                </a:solidFill>
                <a:latin typeface="Arial"/>
                <a:cs typeface="Arial"/>
              </a:rPr>
              <a:t>Vision</a:t>
            </a:r>
            <a:r>
              <a:rPr sz="3050" b="1" spc="45" dirty="0">
                <a:solidFill>
                  <a:srgbClr val="404040"/>
                </a:solidFill>
                <a:latin typeface="Arial"/>
                <a:cs typeface="Arial"/>
              </a:rPr>
              <a:t> </a:t>
            </a:r>
            <a:r>
              <a:rPr sz="3050" b="1" dirty="0">
                <a:solidFill>
                  <a:srgbClr val="404040"/>
                </a:solidFill>
                <a:latin typeface="Arial"/>
                <a:cs typeface="Arial"/>
              </a:rPr>
              <a:t>and</a:t>
            </a:r>
            <a:r>
              <a:rPr sz="3050" b="1" spc="-30" dirty="0">
                <a:solidFill>
                  <a:srgbClr val="404040"/>
                </a:solidFill>
                <a:latin typeface="Arial"/>
                <a:cs typeface="Arial"/>
              </a:rPr>
              <a:t> </a:t>
            </a:r>
            <a:r>
              <a:rPr sz="3050" b="1" spc="-10" dirty="0">
                <a:solidFill>
                  <a:srgbClr val="404040"/>
                </a:solidFill>
                <a:latin typeface="Arial"/>
                <a:cs typeface="Arial"/>
              </a:rPr>
              <a:t>Values</a:t>
            </a:r>
            <a:endParaRPr sz="3050">
              <a:latin typeface="Arial"/>
              <a:cs typeface="Arial"/>
            </a:endParaRPr>
          </a:p>
        </p:txBody>
      </p:sp>
      <p:sp>
        <p:nvSpPr>
          <p:cNvPr id="6" name="object 6"/>
          <p:cNvSpPr txBox="1"/>
          <p:nvPr/>
        </p:nvSpPr>
        <p:spPr>
          <a:xfrm>
            <a:off x="307657" y="4475416"/>
            <a:ext cx="8334375" cy="1044575"/>
          </a:xfrm>
          <a:prstGeom prst="rect">
            <a:avLst/>
          </a:prstGeom>
        </p:spPr>
        <p:txBody>
          <a:bodyPr vert="horz" wrap="square" lIns="0" tIns="43180" rIns="0" bIns="0" rtlCol="0">
            <a:spAutoFit/>
          </a:bodyPr>
          <a:lstStyle/>
          <a:p>
            <a:pPr marL="355600" marR="5080" indent="-343535">
              <a:lnSpc>
                <a:spcPts val="1950"/>
              </a:lnSpc>
              <a:spcBef>
                <a:spcPts val="340"/>
              </a:spcBef>
              <a:tabLst>
                <a:tab pos="355600" algn="l"/>
              </a:tabLst>
            </a:pPr>
            <a:r>
              <a:rPr sz="1400" spc="80" dirty="0">
                <a:solidFill>
                  <a:srgbClr val="B31166"/>
                </a:solidFill>
                <a:latin typeface="Lucida Sans Unicode"/>
                <a:cs typeface="Lucida Sans Unicode"/>
              </a:rPr>
              <a:t>▶</a:t>
            </a:r>
            <a:r>
              <a:rPr sz="1400" dirty="0">
                <a:solidFill>
                  <a:srgbClr val="B31166"/>
                </a:solidFill>
                <a:latin typeface="Lucida Sans Unicode"/>
                <a:cs typeface="Lucida Sans Unicode"/>
              </a:rPr>
              <a:t>	</a:t>
            </a:r>
            <a:r>
              <a:rPr sz="1800" dirty="0">
                <a:solidFill>
                  <a:srgbClr val="404040"/>
                </a:solidFill>
                <a:latin typeface="Arial MT"/>
                <a:cs typeface="Arial MT"/>
              </a:rPr>
              <a:t>Highly</a:t>
            </a:r>
            <a:r>
              <a:rPr sz="1800" spc="-90" dirty="0">
                <a:solidFill>
                  <a:srgbClr val="404040"/>
                </a:solidFill>
                <a:latin typeface="Arial MT"/>
                <a:cs typeface="Arial MT"/>
              </a:rPr>
              <a:t> </a:t>
            </a:r>
            <a:r>
              <a:rPr sz="1800" dirty="0">
                <a:solidFill>
                  <a:srgbClr val="404040"/>
                </a:solidFill>
                <a:latin typeface="Arial MT"/>
                <a:cs typeface="Arial MT"/>
              </a:rPr>
              <a:t>recognized</a:t>
            </a:r>
            <a:r>
              <a:rPr sz="1800" spc="-35" dirty="0">
                <a:solidFill>
                  <a:srgbClr val="404040"/>
                </a:solidFill>
                <a:latin typeface="Arial MT"/>
                <a:cs typeface="Arial MT"/>
              </a:rPr>
              <a:t> </a:t>
            </a:r>
            <a:r>
              <a:rPr sz="1800" dirty="0">
                <a:solidFill>
                  <a:srgbClr val="404040"/>
                </a:solidFill>
                <a:latin typeface="Arial MT"/>
                <a:cs typeface="Arial MT"/>
              </a:rPr>
              <a:t>and</a:t>
            </a:r>
            <a:r>
              <a:rPr sz="1800" spc="-35" dirty="0">
                <a:solidFill>
                  <a:srgbClr val="404040"/>
                </a:solidFill>
                <a:latin typeface="Arial MT"/>
                <a:cs typeface="Arial MT"/>
              </a:rPr>
              <a:t> </a:t>
            </a:r>
            <a:r>
              <a:rPr sz="1800" dirty="0">
                <a:solidFill>
                  <a:srgbClr val="404040"/>
                </a:solidFill>
                <a:latin typeface="Arial MT"/>
                <a:cs typeface="Arial MT"/>
              </a:rPr>
              <a:t>accredited</a:t>
            </a:r>
            <a:r>
              <a:rPr sz="1800" spc="-20" dirty="0">
                <a:solidFill>
                  <a:srgbClr val="404040"/>
                </a:solidFill>
                <a:latin typeface="Arial MT"/>
                <a:cs typeface="Arial MT"/>
              </a:rPr>
              <a:t> </a:t>
            </a:r>
            <a:r>
              <a:rPr sz="1800" dirty="0">
                <a:solidFill>
                  <a:srgbClr val="404040"/>
                </a:solidFill>
                <a:latin typeface="Arial MT"/>
                <a:cs typeface="Arial MT"/>
              </a:rPr>
              <a:t>centre</a:t>
            </a:r>
            <a:r>
              <a:rPr sz="1800" spc="-10" dirty="0">
                <a:solidFill>
                  <a:srgbClr val="404040"/>
                </a:solidFill>
                <a:latin typeface="Arial MT"/>
                <a:cs typeface="Arial MT"/>
              </a:rPr>
              <a:t> </a:t>
            </a:r>
            <a:r>
              <a:rPr sz="1800" dirty="0">
                <a:solidFill>
                  <a:srgbClr val="404040"/>
                </a:solidFill>
                <a:latin typeface="Arial MT"/>
                <a:cs typeface="Arial MT"/>
              </a:rPr>
              <a:t>of</a:t>
            </a:r>
            <a:r>
              <a:rPr sz="1800" spc="5" dirty="0">
                <a:solidFill>
                  <a:srgbClr val="404040"/>
                </a:solidFill>
                <a:latin typeface="Arial MT"/>
                <a:cs typeface="Arial MT"/>
              </a:rPr>
              <a:t> </a:t>
            </a:r>
            <a:r>
              <a:rPr sz="1800" dirty="0">
                <a:solidFill>
                  <a:srgbClr val="404040"/>
                </a:solidFill>
                <a:latin typeface="Arial MT"/>
                <a:cs typeface="Arial MT"/>
              </a:rPr>
              <a:t>excellence</a:t>
            </a:r>
            <a:r>
              <a:rPr sz="1800" spc="-40" dirty="0">
                <a:solidFill>
                  <a:srgbClr val="404040"/>
                </a:solidFill>
                <a:latin typeface="Arial MT"/>
                <a:cs typeface="Arial MT"/>
              </a:rPr>
              <a:t> </a:t>
            </a:r>
            <a:r>
              <a:rPr sz="1800" dirty="0">
                <a:solidFill>
                  <a:srgbClr val="404040"/>
                </a:solidFill>
                <a:latin typeface="Arial MT"/>
                <a:cs typeface="Arial MT"/>
              </a:rPr>
              <a:t>in</a:t>
            </a:r>
            <a:r>
              <a:rPr sz="1800" spc="-35" dirty="0">
                <a:solidFill>
                  <a:srgbClr val="404040"/>
                </a:solidFill>
                <a:latin typeface="Arial MT"/>
                <a:cs typeface="Arial MT"/>
              </a:rPr>
              <a:t> </a:t>
            </a:r>
            <a:r>
              <a:rPr sz="1800" dirty="0">
                <a:solidFill>
                  <a:srgbClr val="404040"/>
                </a:solidFill>
                <a:latin typeface="Arial MT"/>
                <a:cs typeface="Arial MT"/>
              </a:rPr>
              <a:t>Medical</a:t>
            </a:r>
            <a:r>
              <a:rPr sz="1800" spc="-35" dirty="0">
                <a:solidFill>
                  <a:srgbClr val="404040"/>
                </a:solidFill>
                <a:latin typeface="Arial MT"/>
                <a:cs typeface="Arial MT"/>
              </a:rPr>
              <a:t> </a:t>
            </a:r>
            <a:r>
              <a:rPr sz="1800" spc="-10" dirty="0">
                <a:solidFill>
                  <a:srgbClr val="404040"/>
                </a:solidFill>
                <a:latin typeface="Arial MT"/>
                <a:cs typeface="Arial MT"/>
              </a:rPr>
              <a:t>Education, </a:t>
            </a:r>
            <a:r>
              <a:rPr sz="1800" dirty="0">
                <a:solidFill>
                  <a:srgbClr val="404040"/>
                </a:solidFill>
                <a:latin typeface="Arial MT"/>
                <a:cs typeface="Arial MT"/>
              </a:rPr>
              <a:t>using</a:t>
            </a:r>
            <a:r>
              <a:rPr sz="1800" spc="-40" dirty="0">
                <a:solidFill>
                  <a:srgbClr val="404040"/>
                </a:solidFill>
                <a:latin typeface="Arial MT"/>
                <a:cs typeface="Arial MT"/>
              </a:rPr>
              <a:t> </a:t>
            </a:r>
            <a:r>
              <a:rPr sz="1800" spc="-10" dirty="0">
                <a:solidFill>
                  <a:srgbClr val="404040"/>
                </a:solidFill>
                <a:latin typeface="Arial MT"/>
                <a:cs typeface="Arial MT"/>
              </a:rPr>
              <a:t>evidence-</a:t>
            </a:r>
            <a:r>
              <a:rPr sz="1800" dirty="0">
                <a:solidFill>
                  <a:srgbClr val="404040"/>
                </a:solidFill>
                <a:latin typeface="Arial MT"/>
                <a:cs typeface="Arial MT"/>
              </a:rPr>
              <a:t>based</a:t>
            </a:r>
            <a:r>
              <a:rPr sz="1800" spc="-20" dirty="0">
                <a:solidFill>
                  <a:srgbClr val="404040"/>
                </a:solidFill>
                <a:latin typeface="Arial MT"/>
                <a:cs typeface="Arial MT"/>
              </a:rPr>
              <a:t> </a:t>
            </a:r>
            <a:r>
              <a:rPr sz="1800" dirty="0">
                <a:solidFill>
                  <a:srgbClr val="404040"/>
                </a:solidFill>
                <a:latin typeface="Arial MT"/>
                <a:cs typeface="Arial MT"/>
              </a:rPr>
              <a:t>training</a:t>
            </a:r>
            <a:r>
              <a:rPr sz="1800" spc="-20" dirty="0">
                <a:solidFill>
                  <a:srgbClr val="404040"/>
                </a:solidFill>
                <a:latin typeface="Arial MT"/>
                <a:cs typeface="Arial MT"/>
              </a:rPr>
              <a:t> </a:t>
            </a:r>
            <a:r>
              <a:rPr sz="1800" dirty="0">
                <a:solidFill>
                  <a:srgbClr val="404040"/>
                </a:solidFill>
                <a:latin typeface="Arial MT"/>
                <a:cs typeface="Arial MT"/>
              </a:rPr>
              <a:t>techniques</a:t>
            </a:r>
            <a:r>
              <a:rPr sz="1800" spc="5" dirty="0">
                <a:solidFill>
                  <a:srgbClr val="404040"/>
                </a:solidFill>
                <a:latin typeface="Arial MT"/>
                <a:cs typeface="Arial MT"/>
              </a:rPr>
              <a:t> </a:t>
            </a:r>
            <a:r>
              <a:rPr sz="1800" dirty="0">
                <a:solidFill>
                  <a:srgbClr val="404040"/>
                </a:solidFill>
                <a:latin typeface="Arial MT"/>
                <a:cs typeface="Arial MT"/>
              </a:rPr>
              <a:t>for development</a:t>
            </a:r>
            <a:r>
              <a:rPr sz="1800" spc="30" dirty="0">
                <a:solidFill>
                  <a:srgbClr val="404040"/>
                </a:solidFill>
                <a:latin typeface="Arial MT"/>
                <a:cs typeface="Arial MT"/>
              </a:rPr>
              <a:t> </a:t>
            </a:r>
            <a:r>
              <a:rPr sz="1800" dirty="0">
                <a:solidFill>
                  <a:srgbClr val="404040"/>
                </a:solidFill>
                <a:latin typeface="Arial MT"/>
                <a:cs typeface="Arial MT"/>
              </a:rPr>
              <a:t>of</a:t>
            </a:r>
            <a:r>
              <a:rPr sz="1800" spc="-45" dirty="0">
                <a:solidFill>
                  <a:srgbClr val="404040"/>
                </a:solidFill>
                <a:latin typeface="Arial MT"/>
                <a:cs typeface="Arial MT"/>
              </a:rPr>
              <a:t> </a:t>
            </a:r>
            <a:r>
              <a:rPr sz="1800" dirty="0">
                <a:solidFill>
                  <a:srgbClr val="404040"/>
                </a:solidFill>
                <a:latin typeface="Arial MT"/>
                <a:cs typeface="Arial MT"/>
              </a:rPr>
              <a:t>highly</a:t>
            </a:r>
            <a:r>
              <a:rPr sz="1800" spc="5" dirty="0">
                <a:solidFill>
                  <a:srgbClr val="404040"/>
                </a:solidFill>
                <a:latin typeface="Arial MT"/>
                <a:cs typeface="Arial MT"/>
              </a:rPr>
              <a:t> </a:t>
            </a:r>
            <a:r>
              <a:rPr sz="1800" spc="-10" dirty="0">
                <a:solidFill>
                  <a:srgbClr val="404040"/>
                </a:solidFill>
                <a:latin typeface="Arial MT"/>
                <a:cs typeface="Arial MT"/>
              </a:rPr>
              <a:t>competent </a:t>
            </a:r>
            <a:r>
              <a:rPr sz="1800" dirty="0">
                <a:solidFill>
                  <a:srgbClr val="404040"/>
                </a:solidFill>
                <a:latin typeface="Arial MT"/>
                <a:cs typeface="Arial MT"/>
              </a:rPr>
              <a:t>health</a:t>
            </a:r>
            <a:r>
              <a:rPr sz="1800" spc="-50" dirty="0">
                <a:solidFill>
                  <a:srgbClr val="404040"/>
                </a:solidFill>
                <a:latin typeface="Arial MT"/>
                <a:cs typeface="Arial MT"/>
              </a:rPr>
              <a:t> </a:t>
            </a:r>
            <a:r>
              <a:rPr sz="1800" dirty="0">
                <a:solidFill>
                  <a:srgbClr val="404040"/>
                </a:solidFill>
                <a:latin typeface="Arial MT"/>
                <a:cs typeface="Arial MT"/>
              </a:rPr>
              <a:t>professionals,</a:t>
            </a:r>
            <a:r>
              <a:rPr sz="1800" spc="10" dirty="0">
                <a:solidFill>
                  <a:srgbClr val="404040"/>
                </a:solidFill>
                <a:latin typeface="Arial MT"/>
                <a:cs typeface="Arial MT"/>
              </a:rPr>
              <a:t> </a:t>
            </a:r>
            <a:r>
              <a:rPr sz="1800" dirty="0">
                <a:solidFill>
                  <a:srgbClr val="404040"/>
                </a:solidFill>
                <a:latin typeface="Arial MT"/>
                <a:cs typeface="Arial MT"/>
              </a:rPr>
              <a:t>who</a:t>
            </a:r>
            <a:r>
              <a:rPr sz="1800" spc="-40" dirty="0">
                <a:solidFill>
                  <a:srgbClr val="404040"/>
                </a:solidFill>
                <a:latin typeface="Arial MT"/>
                <a:cs typeface="Arial MT"/>
              </a:rPr>
              <a:t> </a:t>
            </a:r>
            <a:r>
              <a:rPr sz="1800" dirty="0">
                <a:solidFill>
                  <a:srgbClr val="404040"/>
                </a:solidFill>
                <a:latin typeface="Arial MT"/>
                <a:cs typeface="Arial MT"/>
              </a:rPr>
              <a:t>are</a:t>
            </a:r>
            <a:r>
              <a:rPr sz="1800" spc="-40" dirty="0">
                <a:solidFill>
                  <a:srgbClr val="404040"/>
                </a:solidFill>
                <a:latin typeface="Arial MT"/>
                <a:cs typeface="Arial MT"/>
              </a:rPr>
              <a:t> </a:t>
            </a:r>
            <a:r>
              <a:rPr sz="1800" dirty="0">
                <a:solidFill>
                  <a:srgbClr val="404040"/>
                </a:solidFill>
                <a:latin typeface="Arial MT"/>
                <a:cs typeface="Arial MT"/>
              </a:rPr>
              <a:t>lifelong</a:t>
            </a:r>
            <a:r>
              <a:rPr sz="1800" spc="-35" dirty="0">
                <a:solidFill>
                  <a:srgbClr val="404040"/>
                </a:solidFill>
                <a:latin typeface="Arial MT"/>
                <a:cs typeface="Arial MT"/>
              </a:rPr>
              <a:t> </a:t>
            </a:r>
            <a:r>
              <a:rPr sz="1800" dirty="0">
                <a:solidFill>
                  <a:srgbClr val="404040"/>
                </a:solidFill>
                <a:latin typeface="Arial MT"/>
                <a:cs typeface="Arial MT"/>
              </a:rPr>
              <a:t>experiential</a:t>
            </a:r>
            <a:r>
              <a:rPr sz="1800" spc="-40" dirty="0">
                <a:solidFill>
                  <a:srgbClr val="404040"/>
                </a:solidFill>
                <a:latin typeface="Arial MT"/>
                <a:cs typeface="Arial MT"/>
              </a:rPr>
              <a:t> </a:t>
            </a:r>
            <a:r>
              <a:rPr sz="1800" dirty="0">
                <a:solidFill>
                  <a:srgbClr val="404040"/>
                </a:solidFill>
                <a:latin typeface="Arial MT"/>
                <a:cs typeface="Arial MT"/>
              </a:rPr>
              <a:t>learner</a:t>
            </a:r>
            <a:r>
              <a:rPr sz="1800" spc="-15" dirty="0">
                <a:solidFill>
                  <a:srgbClr val="404040"/>
                </a:solidFill>
                <a:latin typeface="Arial MT"/>
                <a:cs typeface="Arial MT"/>
              </a:rPr>
              <a:t> </a:t>
            </a:r>
            <a:r>
              <a:rPr sz="1800" dirty="0">
                <a:solidFill>
                  <a:srgbClr val="404040"/>
                </a:solidFill>
                <a:latin typeface="Arial MT"/>
                <a:cs typeface="Arial MT"/>
              </a:rPr>
              <a:t>and</a:t>
            </a:r>
            <a:r>
              <a:rPr sz="1800" spc="-40" dirty="0">
                <a:solidFill>
                  <a:srgbClr val="404040"/>
                </a:solidFill>
                <a:latin typeface="Arial MT"/>
                <a:cs typeface="Arial MT"/>
              </a:rPr>
              <a:t> </a:t>
            </a:r>
            <a:r>
              <a:rPr sz="1800" dirty="0">
                <a:solidFill>
                  <a:srgbClr val="404040"/>
                </a:solidFill>
                <a:latin typeface="Arial MT"/>
                <a:cs typeface="Arial MT"/>
              </a:rPr>
              <a:t>are</a:t>
            </a:r>
            <a:r>
              <a:rPr sz="1800" spc="-35" dirty="0">
                <a:solidFill>
                  <a:srgbClr val="404040"/>
                </a:solidFill>
                <a:latin typeface="Arial MT"/>
                <a:cs typeface="Arial MT"/>
              </a:rPr>
              <a:t> </a:t>
            </a:r>
            <a:r>
              <a:rPr sz="1800" spc="-10" dirty="0">
                <a:solidFill>
                  <a:srgbClr val="404040"/>
                </a:solidFill>
                <a:latin typeface="Arial MT"/>
                <a:cs typeface="Arial MT"/>
              </a:rPr>
              <a:t>socially accountable.</a:t>
            </a:r>
            <a:endParaRPr sz="1800">
              <a:latin typeface="Arial MT"/>
              <a:cs typeface="Arial MT"/>
            </a:endParaRPr>
          </a:p>
        </p:txBody>
      </p:sp>
      <p:sp>
        <p:nvSpPr>
          <p:cNvPr id="7" name="object 7"/>
          <p:cNvSpPr txBox="1"/>
          <p:nvPr/>
        </p:nvSpPr>
        <p:spPr>
          <a:xfrm>
            <a:off x="307657" y="5572125"/>
            <a:ext cx="1119505" cy="495300"/>
          </a:xfrm>
          <a:prstGeom prst="rect">
            <a:avLst/>
          </a:prstGeom>
        </p:spPr>
        <p:txBody>
          <a:bodyPr vert="horz" wrap="square" lIns="0" tIns="16510" rIns="0" bIns="0" rtlCol="0">
            <a:spAutoFit/>
          </a:bodyPr>
          <a:lstStyle/>
          <a:p>
            <a:pPr marL="12700">
              <a:lnSpc>
                <a:spcPct val="100000"/>
              </a:lnSpc>
              <a:spcBef>
                <a:spcPts val="130"/>
              </a:spcBef>
            </a:pPr>
            <a:r>
              <a:rPr sz="3050" b="1" spc="-10" dirty="0">
                <a:solidFill>
                  <a:srgbClr val="404040"/>
                </a:solidFill>
                <a:latin typeface="Arial"/>
                <a:cs typeface="Arial"/>
              </a:rPr>
              <a:t>Goals</a:t>
            </a:r>
            <a:endParaRPr sz="3050">
              <a:latin typeface="Arial"/>
              <a:cs typeface="Arial"/>
            </a:endParaRPr>
          </a:p>
        </p:txBody>
      </p:sp>
      <p:sp>
        <p:nvSpPr>
          <p:cNvPr id="8" name="object 8"/>
          <p:cNvSpPr txBox="1"/>
          <p:nvPr/>
        </p:nvSpPr>
        <p:spPr>
          <a:xfrm>
            <a:off x="307657" y="6144577"/>
            <a:ext cx="8314055" cy="548640"/>
          </a:xfrm>
          <a:prstGeom prst="rect">
            <a:avLst/>
          </a:prstGeom>
        </p:spPr>
        <p:txBody>
          <a:bodyPr vert="horz" wrap="square" lIns="0" tIns="43180" rIns="0" bIns="0" rtlCol="0">
            <a:spAutoFit/>
          </a:bodyPr>
          <a:lstStyle/>
          <a:p>
            <a:pPr marL="355600" marR="5080" indent="-343535">
              <a:lnSpc>
                <a:spcPts val="1950"/>
              </a:lnSpc>
              <a:spcBef>
                <a:spcPts val="340"/>
              </a:spcBef>
              <a:tabLst>
                <a:tab pos="355600" algn="l"/>
              </a:tabLst>
            </a:pPr>
            <a:r>
              <a:rPr sz="1400" spc="80" dirty="0">
                <a:solidFill>
                  <a:srgbClr val="B31166"/>
                </a:solidFill>
                <a:latin typeface="Lucida Sans Unicode"/>
                <a:cs typeface="Lucida Sans Unicode"/>
              </a:rPr>
              <a:t>▶</a:t>
            </a:r>
            <a:r>
              <a:rPr sz="1400" dirty="0">
                <a:solidFill>
                  <a:srgbClr val="B31166"/>
                </a:solidFill>
                <a:latin typeface="Lucida Sans Unicode"/>
                <a:cs typeface="Lucida Sans Unicode"/>
              </a:rPr>
              <a:t>	</a:t>
            </a:r>
            <a:r>
              <a:rPr sz="1800" dirty="0">
                <a:solidFill>
                  <a:srgbClr val="404040"/>
                </a:solidFill>
                <a:latin typeface="Arial MT"/>
                <a:cs typeface="Arial MT"/>
              </a:rPr>
              <a:t>The</a:t>
            </a:r>
            <a:r>
              <a:rPr sz="1800" spc="-45" dirty="0">
                <a:solidFill>
                  <a:srgbClr val="404040"/>
                </a:solidFill>
                <a:latin typeface="Arial MT"/>
                <a:cs typeface="Arial MT"/>
              </a:rPr>
              <a:t> </a:t>
            </a:r>
            <a:r>
              <a:rPr sz="1800" dirty="0">
                <a:solidFill>
                  <a:srgbClr val="404040"/>
                </a:solidFill>
                <a:latin typeface="Arial MT"/>
                <a:cs typeface="Arial MT"/>
              </a:rPr>
              <a:t>Undergraduate</a:t>
            </a:r>
            <a:r>
              <a:rPr sz="1800" spc="-30" dirty="0">
                <a:solidFill>
                  <a:srgbClr val="404040"/>
                </a:solidFill>
                <a:latin typeface="Arial MT"/>
                <a:cs typeface="Arial MT"/>
              </a:rPr>
              <a:t> </a:t>
            </a:r>
            <a:r>
              <a:rPr sz="1800" dirty="0">
                <a:solidFill>
                  <a:srgbClr val="404040"/>
                </a:solidFill>
                <a:latin typeface="Arial MT"/>
                <a:cs typeface="Arial MT"/>
              </a:rPr>
              <a:t>Integrated</a:t>
            </a:r>
            <a:r>
              <a:rPr sz="1800" spc="-30" dirty="0">
                <a:solidFill>
                  <a:srgbClr val="404040"/>
                </a:solidFill>
                <a:latin typeface="Arial MT"/>
                <a:cs typeface="Arial MT"/>
              </a:rPr>
              <a:t> </a:t>
            </a:r>
            <a:r>
              <a:rPr sz="1800" dirty="0">
                <a:solidFill>
                  <a:srgbClr val="404040"/>
                </a:solidFill>
                <a:latin typeface="Arial MT"/>
                <a:cs typeface="Arial MT"/>
              </a:rPr>
              <a:t>Learning</a:t>
            </a:r>
            <a:r>
              <a:rPr sz="1800" spc="-30" dirty="0">
                <a:solidFill>
                  <a:srgbClr val="404040"/>
                </a:solidFill>
                <a:latin typeface="Arial MT"/>
                <a:cs typeface="Arial MT"/>
              </a:rPr>
              <a:t> </a:t>
            </a:r>
            <a:r>
              <a:rPr sz="1800" dirty="0">
                <a:solidFill>
                  <a:srgbClr val="404040"/>
                </a:solidFill>
                <a:latin typeface="Arial MT"/>
                <a:cs typeface="Arial MT"/>
              </a:rPr>
              <a:t>Program</a:t>
            </a:r>
            <a:r>
              <a:rPr sz="1800" spc="-5" dirty="0">
                <a:solidFill>
                  <a:srgbClr val="404040"/>
                </a:solidFill>
                <a:latin typeface="Arial MT"/>
                <a:cs typeface="Arial MT"/>
              </a:rPr>
              <a:t> </a:t>
            </a:r>
            <a:r>
              <a:rPr sz="1800" dirty="0">
                <a:solidFill>
                  <a:srgbClr val="404040"/>
                </a:solidFill>
                <a:latin typeface="Arial MT"/>
                <a:cs typeface="Arial MT"/>
              </a:rPr>
              <a:t>is</a:t>
            </a:r>
            <a:r>
              <a:rPr sz="1800" spc="-10" dirty="0">
                <a:solidFill>
                  <a:srgbClr val="404040"/>
                </a:solidFill>
                <a:latin typeface="Arial MT"/>
                <a:cs typeface="Arial MT"/>
              </a:rPr>
              <a:t> </a:t>
            </a:r>
            <a:r>
              <a:rPr sz="1800" dirty="0">
                <a:solidFill>
                  <a:srgbClr val="404040"/>
                </a:solidFill>
                <a:latin typeface="Arial MT"/>
                <a:cs typeface="Arial MT"/>
              </a:rPr>
              <a:t>geared</a:t>
            </a:r>
            <a:r>
              <a:rPr sz="1800" spc="-30" dirty="0">
                <a:solidFill>
                  <a:srgbClr val="404040"/>
                </a:solidFill>
                <a:latin typeface="Arial MT"/>
                <a:cs typeface="Arial MT"/>
              </a:rPr>
              <a:t> </a:t>
            </a:r>
            <a:r>
              <a:rPr sz="1800" dirty="0">
                <a:solidFill>
                  <a:srgbClr val="404040"/>
                </a:solidFill>
                <a:latin typeface="Arial MT"/>
                <a:cs typeface="Arial MT"/>
              </a:rPr>
              <a:t>to</a:t>
            </a:r>
            <a:r>
              <a:rPr sz="1800" spc="-30" dirty="0">
                <a:solidFill>
                  <a:srgbClr val="404040"/>
                </a:solidFill>
                <a:latin typeface="Arial MT"/>
                <a:cs typeface="Arial MT"/>
              </a:rPr>
              <a:t> </a:t>
            </a:r>
            <a:r>
              <a:rPr sz="1800" dirty="0">
                <a:solidFill>
                  <a:srgbClr val="404040"/>
                </a:solidFill>
                <a:latin typeface="Arial MT"/>
                <a:cs typeface="Arial MT"/>
              </a:rPr>
              <a:t>provide</a:t>
            </a:r>
            <a:r>
              <a:rPr sz="1800" spc="-30" dirty="0">
                <a:solidFill>
                  <a:srgbClr val="404040"/>
                </a:solidFill>
                <a:latin typeface="Arial MT"/>
                <a:cs typeface="Arial MT"/>
              </a:rPr>
              <a:t> </a:t>
            </a:r>
            <a:r>
              <a:rPr sz="1800" dirty="0">
                <a:solidFill>
                  <a:srgbClr val="404040"/>
                </a:solidFill>
                <a:latin typeface="Arial MT"/>
                <a:cs typeface="Arial MT"/>
              </a:rPr>
              <a:t>you</a:t>
            </a:r>
            <a:r>
              <a:rPr sz="1800" spc="-30" dirty="0">
                <a:solidFill>
                  <a:srgbClr val="404040"/>
                </a:solidFill>
                <a:latin typeface="Arial MT"/>
                <a:cs typeface="Arial MT"/>
              </a:rPr>
              <a:t> </a:t>
            </a:r>
            <a:r>
              <a:rPr sz="1800" spc="-20" dirty="0">
                <a:solidFill>
                  <a:srgbClr val="404040"/>
                </a:solidFill>
                <a:latin typeface="Arial MT"/>
                <a:cs typeface="Arial MT"/>
              </a:rPr>
              <a:t>with </a:t>
            </a:r>
            <a:r>
              <a:rPr sz="1800" dirty="0">
                <a:solidFill>
                  <a:srgbClr val="404040"/>
                </a:solidFill>
                <a:latin typeface="Arial MT"/>
                <a:cs typeface="Arial MT"/>
              </a:rPr>
              <a:t>quality</a:t>
            </a:r>
            <a:r>
              <a:rPr sz="1800" spc="-20" dirty="0">
                <a:solidFill>
                  <a:srgbClr val="404040"/>
                </a:solidFill>
                <a:latin typeface="Arial MT"/>
                <a:cs typeface="Arial MT"/>
              </a:rPr>
              <a:t> </a:t>
            </a:r>
            <a:r>
              <a:rPr sz="1800" dirty="0">
                <a:solidFill>
                  <a:srgbClr val="404040"/>
                </a:solidFill>
                <a:latin typeface="Arial MT"/>
                <a:cs typeface="Arial MT"/>
              </a:rPr>
              <a:t>medical</a:t>
            </a:r>
            <a:r>
              <a:rPr sz="1800" spc="-35" dirty="0">
                <a:solidFill>
                  <a:srgbClr val="404040"/>
                </a:solidFill>
                <a:latin typeface="Arial MT"/>
                <a:cs typeface="Arial MT"/>
              </a:rPr>
              <a:t> </a:t>
            </a:r>
            <a:r>
              <a:rPr sz="1800" dirty="0">
                <a:solidFill>
                  <a:srgbClr val="404040"/>
                </a:solidFill>
                <a:latin typeface="Arial MT"/>
                <a:cs typeface="Arial MT"/>
              </a:rPr>
              <a:t>education</a:t>
            </a:r>
            <a:r>
              <a:rPr sz="1800" spc="-35" dirty="0">
                <a:solidFill>
                  <a:srgbClr val="404040"/>
                </a:solidFill>
                <a:latin typeface="Arial MT"/>
                <a:cs typeface="Arial MT"/>
              </a:rPr>
              <a:t> </a:t>
            </a:r>
            <a:r>
              <a:rPr sz="1800" dirty="0">
                <a:solidFill>
                  <a:srgbClr val="404040"/>
                </a:solidFill>
                <a:latin typeface="Arial MT"/>
                <a:cs typeface="Arial MT"/>
              </a:rPr>
              <a:t>in</a:t>
            </a:r>
            <a:r>
              <a:rPr sz="1800" spc="-35" dirty="0">
                <a:solidFill>
                  <a:srgbClr val="404040"/>
                </a:solidFill>
                <a:latin typeface="Arial MT"/>
                <a:cs typeface="Arial MT"/>
              </a:rPr>
              <a:t> </a:t>
            </a:r>
            <a:r>
              <a:rPr sz="1800" dirty="0">
                <a:solidFill>
                  <a:srgbClr val="404040"/>
                </a:solidFill>
                <a:latin typeface="Arial MT"/>
                <a:cs typeface="Arial MT"/>
              </a:rPr>
              <a:t>an</a:t>
            </a:r>
            <a:r>
              <a:rPr sz="1800" spc="-30" dirty="0">
                <a:solidFill>
                  <a:srgbClr val="404040"/>
                </a:solidFill>
                <a:latin typeface="Arial MT"/>
                <a:cs typeface="Arial MT"/>
              </a:rPr>
              <a:t> </a:t>
            </a:r>
            <a:r>
              <a:rPr sz="1800" dirty="0">
                <a:solidFill>
                  <a:srgbClr val="404040"/>
                </a:solidFill>
                <a:latin typeface="Arial MT"/>
                <a:cs typeface="Arial MT"/>
              </a:rPr>
              <a:t>environment</a:t>
            </a:r>
            <a:r>
              <a:rPr sz="1800" spc="-60" dirty="0">
                <a:solidFill>
                  <a:srgbClr val="404040"/>
                </a:solidFill>
                <a:latin typeface="Arial MT"/>
                <a:cs typeface="Arial MT"/>
              </a:rPr>
              <a:t> </a:t>
            </a:r>
            <a:r>
              <a:rPr sz="1800" dirty="0">
                <a:solidFill>
                  <a:srgbClr val="404040"/>
                </a:solidFill>
                <a:latin typeface="Arial MT"/>
                <a:cs typeface="Arial MT"/>
              </a:rPr>
              <a:t>designed</a:t>
            </a:r>
            <a:r>
              <a:rPr sz="1800" spc="-30" dirty="0">
                <a:solidFill>
                  <a:srgbClr val="404040"/>
                </a:solidFill>
                <a:latin typeface="Arial MT"/>
                <a:cs typeface="Arial MT"/>
              </a:rPr>
              <a:t> </a:t>
            </a:r>
            <a:r>
              <a:rPr sz="1800" spc="-25" dirty="0">
                <a:solidFill>
                  <a:srgbClr val="404040"/>
                </a:solidFill>
                <a:latin typeface="Arial MT"/>
                <a:cs typeface="Arial MT"/>
              </a:rPr>
              <a:t>to.</a:t>
            </a:r>
            <a:endParaRPr sz="1800">
              <a:latin typeface="Arial MT"/>
              <a:cs typeface="Arial M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709040" rIns="0" bIns="0" rtlCol="0">
            <a:spAutoFit/>
          </a:bodyPr>
          <a:lstStyle/>
          <a:p>
            <a:pPr marL="12700">
              <a:lnSpc>
                <a:spcPct val="100000"/>
              </a:lnSpc>
              <a:spcBef>
                <a:spcPts val="130"/>
              </a:spcBef>
            </a:pPr>
            <a:r>
              <a:rPr sz="3200" spc="-10" dirty="0"/>
              <a:t>Management</a:t>
            </a:r>
            <a:endParaRPr sz="3200"/>
          </a:p>
        </p:txBody>
      </p:sp>
      <p:sp>
        <p:nvSpPr>
          <p:cNvPr id="3" name="object 3"/>
          <p:cNvSpPr txBox="1"/>
          <p:nvPr/>
        </p:nvSpPr>
        <p:spPr>
          <a:xfrm>
            <a:off x="451484" y="2427287"/>
            <a:ext cx="6682105" cy="3205480"/>
          </a:xfrm>
          <a:prstGeom prst="rect">
            <a:avLst/>
          </a:prstGeom>
        </p:spPr>
        <p:txBody>
          <a:bodyPr vert="horz" wrap="square" lIns="0" tIns="27305" rIns="0" bIns="0" rtlCol="0">
            <a:spAutoFit/>
          </a:bodyPr>
          <a:lstStyle/>
          <a:p>
            <a:pPr marL="355600" marR="12065" indent="-343535" algn="just">
              <a:lnSpc>
                <a:spcPts val="2860"/>
              </a:lnSpc>
              <a:spcBef>
                <a:spcPts val="215"/>
              </a:spcBef>
              <a:buSzPct val="81250"/>
              <a:buFont typeface="Wingdings"/>
              <a:buChar char=""/>
              <a:tabLst>
                <a:tab pos="355600" algn="l"/>
                <a:tab pos="439420" algn="l"/>
              </a:tabLst>
            </a:pPr>
            <a:r>
              <a:rPr sz="2400" dirty="0">
                <a:solidFill>
                  <a:srgbClr val="B31166"/>
                </a:solidFill>
                <a:latin typeface="Arial MT"/>
                <a:cs typeface="Arial MT"/>
              </a:rPr>
              <a:t>	</a:t>
            </a:r>
            <a:r>
              <a:rPr sz="2400" dirty="0">
                <a:solidFill>
                  <a:srgbClr val="404040"/>
                </a:solidFill>
                <a:latin typeface="Arial MT"/>
                <a:cs typeface="Arial MT"/>
              </a:rPr>
              <a:t>HELLP</a:t>
            </a:r>
            <a:r>
              <a:rPr sz="2400" spc="480" dirty="0">
                <a:solidFill>
                  <a:srgbClr val="404040"/>
                </a:solidFill>
                <a:latin typeface="Arial MT"/>
                <a:cs typeface="Arial MT"/>
              </a:rPr>
              <a:t>  </a:t>
            </a:r>
            <a:r>
              <a:rPr sz="2400" dirty="0">
                <a:solidFill>
                  <a:srgbClr val="404040"/>
                </a:solidFill>
                <a:latin typeface="Arial MT"/>
                <a:cs typeface="Arial MT"/>
              </a:rPr>
              <a:t>syndrome</a:t>
            </a:r>
            <a:r>
              <a:rPr sz="2400" spc="490" dirty="0">
                <a:solidFill>
                  <a:srgbClr val="404040"/>
                </a:solidFill>
                <a:latin typeface="Arial MT"/>
                <a:cs typeface="Arial MT"/>
              </a:rPr>
              <a:t>  </a:t>
            </a:r>
            <a:r>
              <a:rPr sz="2400" dirty="0">
                <a:solidFill>
                  <a:srgbClr val="404040"/>
                </a:solidFill>
                <a:latin typeface="Arial MT"/>
                <a:cs typeface="Arial MT"/>
              </a:rPr>
              <a:t>usually</a:t>
            </a:r>
            <a:r>
              <a:rPr sz="2400" spc="484" dirty="0">
                <a:solidFill>
                  <a:srgbClr val="404040"/>
                </a:solidFill>
                <a:latin typeface="Arial MT"/>
                <a:cs typeface="Arial MT"/>
              </a:rPr>
              <a:t>  </a:t>
            </a:r>
            <a:r>
              <a:rPr sz="2400" dirty="0">
                <a:solidFill>
                  <a:srgbClr val="404040"/>
                </a:solidFill>
                <a:latin typeface="Arial MT"/>
                <a:cs typeface="Arial MT"/>
              </a:rPr>
              <a:t>resolves</a:t>
            </a:r>
            <a:r>
              <a:rPr sz="2400" spc="509" dirty="0">
                <a:solidFill>
                  <a:srgbClr val="404040"/>
                </a:solidFill>
                <a:latin typeface="Arial MT"/>
                <a:cs typeface="Arial MT"/>
              </a:rPr>
              <a:t>  </a:t>
            </a:r>
            <a:r>
              <a:rPr sz="2400" spc="-10" dirty="0">
                <a:solidFill>
                  <a:srgbClr val="404040"/>
                </a:solidFill>
                <a:latin typeface="Arial MT"/>
                <a:cs typeface="Arial MT"/>
              </a:rPr>
              <a:t>after delivery.</a:t>
            </a:r>
            <a:endParaRPr sz="2400">
              <a:latin typeface="Arial MT"/>
              <a:cs typeface="Arial MT"/>
            </a:endParaRPr>
          </a:p>
          <a:p>
            <a:pPr marL="354330" marR="5080" indent="-342265" algn="just">
              <a:lnSpc>
                <a:spcPct val="100400"/>
              </a:lnSpc>
              <a:spcBef>
                <a:spcPts val="915"/>
              </a:spcBef>
              <a:buClr>
                <a:srgbClr val="B31166"/>
              </a:buClr>
              <a:buSzPct val="81250"/>
              <a:buFont typeface="Wingdings"/>
              <a:buChar char=""/>
              <a:tabLst>
                <a:tab pos="355600" algn="l"/>
              </a:tabLst>
            </a:pPr>
            <a:r>
              <a:rPr sz="2400" dirty="0">
                <a:solidFill>
                  <a:srgbClr val="404040"/>
                </a:solidFill>
                <a:latin typeface="Arial MT"/>
                <a:cs typeface="Arial MT"/>
              </a:rPr>
              <a:t>Treatment</a:t>
            </a:r>
            <a:r>
              <a:rPr sz="2400" spc="25" dirty="0">
                <a:solidFill>
                  <a:srgbClr val="404040"/>
                </a:solidFill>
                <a:latin typeface="Arial MT"/>
                <a:cs typeface="Arial MT"/>
              </a:rPr>
              <a:t>  </a:t>
            </a:r>
            <a:r>
              <a:rPr sz="2400" dirty="0">
                <a:solidFill>
                  <a:srgbClr val="404040"/>
                </a:solidFill>
                <a:latin typeface="Arial MT"/>
                <a:cs typeface="Arial MT"/>
              </a:rPr>
              <a:t>for</a:t>
            </a:r>
            <a:r>
              <a:rPr sz="2400" spc="25" dirty="0">
                <a:solidFill>
                  <a:srgbClr val="404040"/>
                </a:solidFill>
                <a:latin typeface="Arial MT"/>
                <a:cs typeface="Arial MT"/>
              </a:rPr>
              <a:t>  </a:t>
            </a:r>
            <a:r>
              <a:rPr sz="2400" dirty="0">
                <a:solidFill>
                  <a:srgbClr val="404040"/>
                </a:solidFill>
                <a:latin typeface="Arial MT"/>
                <a:cs typeface="Arial MT"/>
              </a:rPr>
              <a:t>hypertension</a:t>
            </a:r>
            <a:r>
              <a:rPr sz="2400" spc="25" dirty="0">
                <a:solidFill>
                  <a:srgbClr val="404040"/>
                </a:solidFill>
                <a:latin typeface="Arial MT"/>
                <a:cs typeface="Arial MT"/>
              </a:rPr>
              <a:t>  </a:t>
            </a:r>
            <a:r>
              <a:rPr sz="2400" dirty="0">
                <a:solidFill>
                  <a:srgbClr val="404040"/>
                </a:solidFill>
                <a:latin typeface="Arial MT"/>
                <a:cs typeface="Arial MT"/>
              </a:rPr>
              <a:t>is</a:t>
            </a:r>
            <a:r>
              <a:rPr sz="2400" spc="40" dirty="0">
                <a:solidFill>
                  <a:srgbClr val="404040"/>
                </a:solidFill>
                <a:latin typeface="Arial MT"/>
                <a:cs typeface="Arial MT"/>
              </a:rPr>
              <a:t>  </a:t>
            </a:r>
            <a:r>
              <a:rPr sz="2400" dirty="0">
                <a:solidFill>
                  <a:srgbClr val="404040"/>
                </a:solidFill>
                <a:latin typeface="Arial MT"/>
                <a:cs typeface="Arial MT"/>
              </a:rPr>
              <a:t>the</a:t>
            </a:r>
            <a:r>
              <a:rPr sz="2400" spc="25" dirty="0">
                <a:solidFill>
                  <a:srgbClr val="404040"/>
                </a:solidFill>
                <a:latin typeface="Arial MT"/>
                <a:cs typeface="Arial MT"/>
              </a:rPr>
              <a:t>  </a:t>
            </a:r>
            <a:r>
              <a:rPr sz="2400" dirty="0">
                <a:solidFill>
                  <a:srgbClr val="404040"/>
                </a:solidFill>
                <a:latin typeface="Arial MT"/>
                <a:cs typeface="Arial MT"/>
              </a:rPr>
              <a:t>same</a:t>
            </a:r>
            <a:r>
              <a:rPr sz="2400" spc="20" dirty="0">
                <a:solidFill>
                  <a:srgbClr val="404040"/>
                </a:solidFill>
                <a:latin typeface="Arial MT"/>
                <a:cs typeface="Arial MT"/>
              </a:rPr>
              <a:t>  </a:t>
            </a:r>
            <a:r>
              <a:rPr sz="2400" spc="-25" dirty="0">
                <a:solidFill>
                  <a:srgbClr val="404040"/>
                </a:solidFill>
                <a:latin typeface="Arial MT"/>
                <a:cs typeface="Arial MT"/>
              </a:rPr>
              <a:t>as 	</a:t>
            </a:r>
            <a:r>
              <a:rPr sz="2400" spc="-10" dirty="0">
                <a:solidFill>
                  <a:srgbClr val="404040"/>
                </a:solidFill>
                <a:latin typeface="Arial MT"/>
                <a:cs typeface="Arial MT"/>
              </a:rPr>
              <a:t>pre-</a:t>
            </a:r>
            <a:r>
              <a:rPr sz="2400" dirty="0">
                <a:solidFill>
                  <a:srgbClr val="404040"/>
                </a:solidFill>
                <a:latin typeface="Arial MT"/>
                <a:cs typeface="Arial MT"/>
              </a:rPr>
              <a:t>eclampsia</a:t>
            </a:r>
            <a:r>
              <a:rPr sz="2400" spc="535" dirty="0">
                <a:solidFill>
                  <a:srgbClr val="404040"/>
                </a:solidFill>
                <a:latin typeface="Arial MT"/>
                <a:cs typeface="Arial MT"/>
              </a:rPr>
              <a:t> </a:t>
            </a:r>
            <a:r>
              <a:rPr sz="2400" dirty="0">
                <a:solidFill>
                  <a:srgbClr val="404040"/>
                </a:solidFill>
                <a:latin typeface="Arial MT"/>
                <a:cs typeface="Arial MT"/>
              </a:rPr>
              <a:t>but</a:t>
            </a:r>
            <a:r>
              <a:rPr sz="2400" spc="530" dirty="0">
                <a:solidFill>
                  <a:srgbClr val="404040"/>
                </a:solidFill>
                <a:latin typeface="Arial MT"/>
                <a:cs typeface="Arial MT"/>
              </a:rPr>
              <a:t> </a:t>
            </a:r>
            <a:r>
              <a:rPr sz="2400" dirty="0">
                <a:solidFill>
                  <a:srgbClr val="404040"/>
                </a:solidFill>
                <a:latin typeface="Arial MT"/>
                <a:cs typeface="Arial MT"/>
              </a:rPr>
              <a:t>prompt</a:t>
            </a:r>
            <a:r>
              <a:rPr sz="2400" spc="565" dirty="0">
                <a:solidFill>
                  <a:srgbClr val="404040"/>
                </a:solidFill>
                <a:latin typeface="Arial MT"/>
                <a:cs typeface="Arial MT"/>
              </a:rPr>
              <a:t> </a:t>
            </a:r>
            <a:r>
              <a:rPr sz="2400" dirty="0">
                <a:solidFill>
                  <a:srgbClr val="404040"/>
                </a:solidFill>
                <a:latin typeface="Arial MT"/>
                <a:cs typeface="Arial MT"/>
              </a:rPr>
              <a:t>delivery</a:t>
            </a:r>
            <a:r>
              <a:rPr sz="2400" spc="545" dirty="0">
                <a:solidFill>
                  <a:srgbClr val="404040"/>
                </a:solidFill>
                <a:latin typeface="Arial MT"/>
                <a:cs typeface="Arial MT"/>
              </a:rPr>
              <a:t> </a:t>
            </a:r>
            <a:r>
              <a:rPr sz="2400" dirty="0">
                <a:solidFill>
                  <a:srgbClr val="404040"/>
                </a:solidFill>
                <a:latin typeface="Arial MT"/>
                <a:cs typeface="Arial MT"/>
              </a:rPr>
              <a:t>is</a:t>
            </a:r>
            <a:r>
              <a:rPr sz="2400" spc="580" dirty="0">
                <a:solidFill>
                  <a:srgbClr val="404040"/>
                </a:solidFill>
                <a:latin typeface="Arial MT"/>
                <a:cs typeface="Arial MT"/>
              </a:rPr>
              <a:t> </a:t>
            </a:r>
            <a:r>
              <a:rPr sz="2400" spc="-10" dirty="0">
                <a:solidFill>
                  <a:srgbClr val="404040"/>
                </a:solidFill>
                <a:latin typeface="Arial MT"/>
                <a:cs typeface="Arial MT"/>
              </a:rPr>
              <a:t>usually 	indicated.</a:t>
            </a:r>
            <a:endParaRPr sz="2400">
              <a:latin typeface="Arial MT"/>
              <a:cs typeface="Arial MT"/>
            </a:endParaRPr>
          </a:p>
          <a:p>
            <a:pPr marL="354330" marR="5080" indent="-342265" algn="just">
              <a:lnSpc>
                <a:spcPct val="99100"/>
              </a:lnSpc>
              <a:spcBef>
                <a:spcPts val="1050"/>
              </a:spcBef>
              <a:buClr>
                <a:srgbClr val="B31166"/>
              </a:buClr>
              <a:buSzPct val="81250"/>
              <a:buFont typeface="Wingdings"/>
              <a:buChar char=""/>
              <a:tabLst>
                <a:tab pos="355600" algn="l"/>
              </a:tabLst>
            </a:pPr>
            <a:r>
              <a:rPr sz="2400" dirty="0">
                <a:solidFill>
                  <a:srgbClr val="404040"/>
                </a:solidFill>
                <a:latin typeface="Arial MT"/>
                <a:cs typeface="Arial MT"/>
              </a:rPr>
              <a:t>However,</a:t>
            </a:r>
            <a:r>
              <a:rPr sz="2400" spc="-20" dirty="0">
                <a:solidFill>
                  <a:srgbClr val="404040"/>
                </a:solidFill>
                <a:latin typeface="Arial MT"/>
                <a:cs typeface="Arial MT"/>
              </a:rPr>
              <a:t>  </a:t>
            </a:r>
            <a:r>
              <a:rPr sz="2400" dirty="0">
                <a:solidFill>
                  <a:srgbClr val="404040"/>
                </a:solidFill>
                <a:latin typeface="Arial MT"/>
                <a:cs typeface="Arial MT"/>
              </a:rPr>
              <a:t>if</a:t>
            </a:r>
            <a:r>
              <a:rPr sz="2400" spc="-5" dirty="0">
                <a:solidFill>
                  <a:srgbClr val="404040"/>
                </a:solidFill>
                <a:latin typeface="Arial MT"/>
                <a:cs typeface="Arial MT"/>
              </a:rPr>
              <a:t>  </a:t>
            </a:r>
            <a:r>
              <a:rPr sz="2400" dirty="0">
                <a:solidFill>
                  <a:srgbClr val="404040"/>
                </a:solidFill>
                <a:latin typeface="Arial MT"/>
                <a:cs typeface="Arial MT"/>
              </a:rPr>
              <a:t>there  is</a:t>
            </a:r>
            <a:r>
              <a:rPr sz="2400" spc="-5" dirty="0">
                <a:solidFill>
                  <a:srgbClr val="404040"/>
                </a:solidFill>
                <a:latin typeface="Arial MT"/>
                <a:cs typeface="Arial MT"/>
              </a:rPr>
              <a:t>  </a:t>
            </a:r>
            <a:r>
              <a:rPr sz="2400" dirty="0">
                <a:solidFill>
                  <a:srgbClr val="404040"/>
                </a:solidFill>
                <a:latin typeface="Arial MT"/>
                <a:cs typeface="Arial MT"/>
              </a:rPr>
              <a:t>evidence</a:t>
            </a:r>
            <a:r>
              <a:rPr sz="2400" spc="-25" dirty="0">
                <a:solidFill>
                  <a:srgbClr val="404040"/>
                </a:solidFill>
                <a:latin typeface="Arial MT"/>
                <a:cs typeface="Arial MT"/>
              </a:rPr>
              <a:t>  </a:t>
            </a:r>
            <a:r>
              <a:rPr sz="2400" dirty="0">
                <a:solidFill>
                  <a:srgbClr val="404040"/>
                </a:solidFill>
                <a:latin typeface="Arial MT"/>
                <a:cs typeface="Arial MT"/>
              </a:rPr>
              <a:t>of</a:t>
            </a:r>
            <a:r>
              <a:rPr sz="2400" spc="-15" dirty="0">
                <a:solidFill>
                  <a:srgbClr val="404040"/>
                </a:solidFill>
                <a:latin typeface="Arial MT"/>
                <a:cs typeface="Arial MT"/>
              </a:rPr>
              <a:t>  </a:t>
            </a:r>
            <a:r>
              <a:rPr sz="2400" dirty="0">
                <a:solidFill>
                  <a:srgbClr val="404040"/>
                </a:solidFill>
                <a:latin typeface="Arial MT"/>
                <a:cs typeface="Arial MT"/>
              </a:rPr>
              <a:t>hepatic</a:t>
            </a:r>
            <a:r>
              <a:rPr sz="2400" spc="5" dirty="0">
                <a:solidFill>
                  <a:srgbClr val="404040"/>
                </a:solidFill>
                <a:latin typeface="Arial MT"/>
                <a:cs typeface="Arial MT"/>
              </a:rPr>
              <a:t>  </a:t>
            </a:r>
            <a:r>
              <a:rPr sz="2400" spc="-25" dirty="0">
                <a:solidFill>
                  <a:srgbClr val="404040"/>
                </a:solidFill>
                <a:latin typeface="Arial MT"/>
                <a:cs typeface="Arial MT"/>
              </a:rPr>
              <a:t>or 	</a:t>
            </a:r>
            <a:r>
              <a:rPr sz="2400" dirty="0">
                <a:solidFill>
                  <a:srgbClr val="404040"/>
                </a:solidFill>
                <a:latin typeface="Arial MT"/>
                <a:cs typeface="Arial MT"/>
              </a:rPr>
              <a:t>renal</a:t>
            </a:r>
            <a:r>
              <a:rPr sz="2400" spc="110" dirty="0">
                <a:solidFill>
                  <a:srgbClr val="404040"/>
                </a:solidFill>
                <a:latin typeface="Arial MT"/>
                <a:cs typeface="Arial MT"/>
              </a:rPr>
              <a:t> </a:t>
            </a:r>
            <a:r>
              <a:rPr sz="2400" dirty="0">
                <a:solidFill>
                  <a:srgbClr val="404040"/>
                </a:solidFill>
                <a:latin typeface="Arial MT"/>
                <a:cs typeface="Arial MT"/>
              </a:rPr>
              <a:t>failure,</a:t>
            </a:r>
            <a:r>
              <a:rPr sz="2400" spc="125" dirty="0">
                <a:solidFill>
                  <a:srgbClr val="404040"/>
                </a:solidFill>
                <a:latin typeface="Arial MT"/>
                <a:cs typeface="Arial MT"/>
              </a:rPr>
              <a:t> </a:t>
            </a:r>
            <a:r>
              <a:rPr sz="2400" dirty="0">
                <a:solidFill>
                  <a:srgbClr val="404040"/>
                </a:solidFill>
                <a:latin typeface="Arial MT"/>
                <a:cs typeface="Arial MT"/>
              </a:rPr>
              <a:t>intensive</a:t>
            </a:r>
            <a:r>
              <a:rPr sz="2400" spc="75" dirty="0">
                <a:solidFill>
                  <a:srgbClr val="404040"/>
                </a:solidFill>
                <a:latin typeface="Arial MT"/>
                <a:cs typeface="Arial MT"/>
              </a:rPr>
              <a:t> </a:t>
            </a:r>
            <a:r>
              <a:rPr sz="2400" dirty="0">
                <a:solidFill>
                  <a:srgbClr val="404040"/>
                </a:solidFill>
                <a:latin typeface="Arial MT"/>
                <a:cs typeface="Arial MT"/>
              </a:rPr>
              <a:t>care</a:t>
            </a:r>
            <a:r>
              <a:rPr sz="2400" spc="70" dirty="0">
                <a:solidFill>
                  <a:srgbClr val="404040"/>
                </a:solidFill>
                <a:latin typeface="Arial MT"/>
                <a:cs typeface="Arial MT"/>
              </a:rPr>
              <a:t> </a:t>
            </a:r>
            <a:r>
              <a:rPr sz="2400" dirty="0">
                <a:solidFill>
                  <a:srgbClr val="404040"/>
                </a:solidFill>
                <a:latin typeface="Arial MT"/>
                <a:cs typeface="Arial MT"/>
              </a:rPr>
              <a:t>admission</a:t>
            </a:r>
            <a:r>
              <a:rPr sz="2400" spc="60" dirty="0">
                <a:solidFill>
                  <a:srgbClr val="404040"/>
                </a:solidFill>
                <a:latin typeface="Arial MT"/>
                <a:cs typeface="Arial MT"/>
              </a:rPr>
              <a:t> </a:t>
            </a:r>
            <a:r>
              <a:rPr sz="2400" dirty="0">
                <a:solidFill>
                  <a:srgbClr val="404040"/>
                </a:solidFill>
                <a:latin typeface="Arial MT"/>
                <a:cs typeface="Arial MT"/>
              </a:rPr>
              <a:t>may</a:t>
            </a:r>
            <a:r>
              <a:rPr sz="2400" spc="70" dirty="0">
                <a:solidFill>
                  <a:srgbClr val="404040"/>
                </a:solidFill>
                <a:latin typeface="Arial MT"/>
                <a:cs typeface="Arial MT"/>
              </a:rPr>
              <a:t> </a:t>
            </a:r>
            <a:r>
              <a:rPr sz="2400" spc="-25" dirty="0">
                <a:solidFill>
                  <a:srgbClr val="404040"/>
                </a:solidFill>
                <a:latin typeface="Arial MT"/>
                <a:cs typeface="Arial MT"/>
              </a:rPr>
              <a:t>be 	</a:t>
            </a:r>
            <a:r>
              <a:rPr sz="2400" spc="-10" dirty="0">
                <a:solidFill>
                  <a:srgbClr val="404040"/>
                </a:solidFill>
                <a:latin typeface="Arial MT"/>
                <a:cs typeface="Arial MT"/>
              </a:rPr>
              <a:t>warranted.</a:t>
            </a:r>
            <a:endParaRPr sz="2400">
              <a:latin typeface="Arial MT"/>
              <a:cs typeface="Arial MT"/>
            </a:endParaRPr>
          </a:p>
        </p:txBody>
      </p:sp>
      <p:pic>
        <p:nvPicPr>
          <p:cNvPr id="4" name="object 4"/>
          <p:cNvPicPr/>
          <p:nvPr/>
        </p:nvPicPr>
        <p:blipFill>
          <a:blip r:embed="rId2" cstate="print"/>
          <a:stretch>
            <a:fillRect/>
          </a:stretch>
        </p:blipFill>
        <p:spPr>
          <a:xfrm>
            <a:off x="7086600" y="228600"/>
            <a:ext cx="1905000" cy="1190625"/>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0"/>
            <a:ext cx="9144000" cy="6858000"/>
            <a:chOff x="0" y="0"/>
            <a:chExt cx="9144000" cy="6858000"/>
          </a:xfrm>
        </p:grpSpPr>
        <p:pic>
          <p:nvPicPr>
            <p:cNvPr id="3" name="object 3"/>
            <p:cNvPicPr/>
            <p:nvPr/>
          </p:nvPicPr>
          <p:blipFill>
            <a:blip r:embed="rId2" cstate="print"/>
            <a:stretch>
              <a:fillRect/>
            </a:stretch>
          </p:blipFill>
          <p:spPr>
            <a:xfrm>
              <a:off x="7696200" y="0"/>
              <a:ext cx="776287" cy="1166749"/>
            </a:xfrm>
            <a:prstGeom prst="rect">
              <a:avLst/>
            </a:prstGeom>
          </p:spPr>
        </p:pic>
        <p:sp>
          <p:nvSpPr>
            <p:cNvPr id="4" name="object 4"/>
            <p:cNvSpPr/>
            <p:nvPr/>
          </p:nvSpPr>
          <p:spPr>
            <a:xfrm>
              <a:off x="7743825" y="0"/>
              <a:ext cx="685800" cy="1095375"/>
            </a:xfrm>
            <a:custGeom>
              <a:avLst/>
              <a:gdLst/>
              <a:ahLst/>
              <a:cxnLst/>
              <a:rect l="l" t="t" r="r" b="b"/>
              <a:pathLst>
                <a:path w="685800" h="1095375">
                  <a:moveTo>
                    <a:pt x="685800" y="0"/>
                  </a:moveTo>
                  <a:lnTo>
                    <a:pt x="0" y="0"/>
                  </a:lnTo>
                  <a:lnTo>
                    <a:pt x="0" y="1095375"/>
                  </a:lnTo>
                  <a:lnTo>
                    <a:pt x="685800" y="1095375"/>
                  </a:lnTo>
                  <a:lnTo>
                    <a:pt x="685800" y="0"/>
                  </a:lnTo>
                  <a:close/>
                </a:path>
              </a:pathLst>
            </a:custGeom>
            <a:solidFill>
              <a:srgbClr val="B31166"/>
            </a:solidFill>
          </p:spPr>
          <p:txBody>
            <a:bodyPr wrap="square" lIns="0" tIns="0" rIns="0" bIns="0" rtlCol="0"/>
            <a:lstStyle/>
            <a:p>
              <a:endParaRPr/>
            </a:p>
          </p:txBody>
        </p:sp>
        <p:pic>
          <p:nvPicPr>
            <p:cNvPr id="5" name="object 5"/>
            <p:cNvPicPr/>
            <p:nvPr/>
          </p:nvPicPr>
          <p:blipFill>
            <a:blip r:embed="rId3" cstate="print"/>
            <a:stretch>
              <a:fillRect/>
            </a:stretch>
          </p:blipFill>
          <p:spPr>
            <a:xfrm>
              <a:off x="1181100" y="457200"/>
              <a:ext cx="7200900" cy="6019800"/>
            </a:xfrm>
            <a:prstGeom prst="rect">
              <a:avLst/>
            </a:prstGeom>
          </p:spPr>
        </p:pic>
      </p:gr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64819" rIns="0" bIns="0" rtlCol="0">
            <a:spAutoFit/>
          </a:bodyPr>
          <a:lstStyle/>
          <a:p>
            <a:pPr marL="12700">
              <a:lnSpc>
                <a:spcPct val="100000"/>
              </a:lnSpc>
              <a:spcBef>
                <a:spcPts val="130"/>
              </a:spcBef>
            </a:pPr>
            <a:r>
              <a:rPr sz="3200" dirty="0"/>
              <a:t>Acute</a:t>
            </a:r>
            <a:r>
              <a:rPr sz="3200" spc="-65" dirty="0"/>
              <a:t> </a:t>
            </a:r>
            <a:r>
              <a:rPr sz="3200" dirty="0"/>
              <a:t>fatty</a:t>
            </a:r>
            <a:r>
              <a:rPr sz="3200" spc="5" dirty="0"/>
              <a:t> </a:t>
            </a:r>
            <a:r>
              <a:rPr sz="3200" dirty="0"/>
              <a:t>liver</a:t>
            </a:r>
            <a:r>
              <a:rPr sz="3200" spc="-45" dirty="0"/>
              <a:t> </a:t>
            </a:r>
            <a:r>
              <a:rPr sz="3200" dirty="0"/>
              <a:t>of</a:t>
            </a:r>
            <a:r>
              <a:rPr sz="3200" spc="-25" dirty="0"/>
              <a:t> </a:t>
            </a:r>
            <a:r>
              <a:rPr sz="3200" spc="-10" dirty="0"/>
              <a:t>pregnancy</a:t>
            </a:r>
            <a:endParaRPr sz="3200"/>
          </a:p>
        </p:txBody>
      </p:sp>
      <p:sp>
        <p:nvSpPr>
          <p:cNvPr id="3" name="object 3"/>
          <p:cNvSpPr txBox="1"/>
          <p:nvPr/>
        </p:nvSpPr>
        <p:spPr>
          <a:xfrm>
            <a:off x="78739" y="2160206"/>
            <a:ext cx="8905875" cy="4407535"/>
          </a:xfrm>
          <a:prstGeom prst="rect">
            <a:avLst/>
          </a:prstGeom>
        </p:spPr>
        <p:txBody>
          <a:bodyPr vert="horz" wrap="square" lIns="0" tIns="15875" rIns="0" bIns="0" rtlCol="0">
            <a:spAutoFit/>
          </a:bodyPr>
          <a:lstStyle/>
          <a:p>
            <a:pPr marL="355600" marR="5080" indent="-343535">
              <a:lnSpc>
                <a:spcPct val="100000"/>
              </a:lnSpc>
              <a:spcBef>
                <a:spcPts val="125"/>
              </a:spcBef>
              <a:buClr>
                <a:srgbClr val="B31166"/>
              </a:buClr>
              <a:buSzPct val="77500"/>
              <a:buFont typeface="Wingdings"/>
              <a:buChar char=""/>
              <a:tabLst>
                <a:tab pos="355600" algn="l"/>
              </a:tabLst>
            </a:pPr>
            <a:r>
              <a:rPr sz="2000" dirty="0">
                <a:solidFill>
                  <a:srgbClr val="404040"/>
                </a:solidFill>
                <a:latin typeface="Arial MT"/>
                <a:cs typeface="Arial MT"/>
              </a:rPr>
              <a:t>Acute</a:t>
            </a:r>
            <a:r>
              <a:rPr sz="2000" spc="30" dirty="0">
                <a:solidFill>
                  <a:srgbClr val="404040"/>
                </a:solidFill>
                <a:latin typeface="Arial MT"/>
                <a:cs typeface="Arial MT"/>
              </a:rPr>
              <a:t> </a:t>
            </a:r>
            <a:r>
              <a:rPr sz="2000" dirty="0">
                <a:solidFill>
                  <a:srgbClr val="404040"/>
                </a:solidFill>
                <a:latin typeface="Arial MT"/>
                <a:cs typeface="Arial MT"/>
              </a:rPr>
              <a:t>fatty</a:t>
            </a:r>
            <a:r>
              <a:rPr sz="2000" spc="-5" dirty="0">
                <a:solidFill>
                  <a:srgbClr val="404040"/>
                </a:solidFill>
                <a:latin typeface="Arial MT"/>
                <a:cs typeface="Arial MT"/>
              </a:rPr>
              <a:t> </a:t>
            </a:r>
            <a:r>
              <a:rPr sz="2000" dirty="0">
                <a:solidFill>
                  <a:srgbClr val="404040"/>
                </a:solidFill>
                <a:latin typeface="Arial MT"/>
                <a:cs typeface="Arial MT"/>
              </a:rPr>
              <a:t>liver</a:t>
            </a:r>
            <a:r>
              <a:rPr sz="2000" spc="-40" dirty="0">
                <a:solidFill>
                  <a:srgbClr val="404040"/>
                </a:solidFill>
                <a:latin typeface="Arial MT"/>
                <a:cs typeface="Arial MT"/>
              </a:rPr>
              <a:t> </a:t>
            </a:r>
            <a:r>
              <a:rPr sz="2000" dirty="0">
                <a:solidFill>
                  <a:srgbClr val="404040"/>
                </a:solidFill>
                <a:latin typeface="Arial MT"/>
                <a:cs typeface="Arial MT"/>
              </a:rPr>
              <a:t>of</a:t>
            </a:r>
            <a:r>
              <a:rPr sz="2000" spc="-5" dirty="0">
                <a:solidFill>
                  <a:srgbClr val="404040"/>
                </a:solidFill>
                <a:latin typeface="Arial MT"/>
                <a:cs typeface="Arial MT"/>
              </a:rPr>
              <a:t> </a:t>
            </a:r>
            <a:r>
              <a:rPr sz="2000" dirty="0">
                <a:solidFill>
                  <a:srgbClr val="404040"/>
                </a:solidFill>
                <a:latin typeface="Arial MT"/>
                <a:cs typeface="Arial MT"/>
              </a:rPr>
              <a:t>pregnancy</a:t>
            </a:r>
            <a:r>
              <a:rPr sz="2000" spc="-5" dirty="0">
                <a:solidFill>
                  <a:srgbClr val="404040"/>
                </a:solidFill>
                <a:latin typeface="Arial MT"/>
                <a:cs typeface="Arial MT"/>
              </a:rPr>
              <a:t> </a:t>
            </a:r>
            <a:r>
              <a:rPr sz="2000" dirty="0">
                <a:solidFill>
                  <a:srgbClr val="404040"/>
                </a:solidFill>
                <a:latin typeface="Arial MT"/>
                <a:cs typeface="Arial MT"/>
              </a:rPr>
              <a:t>(AFLP)</a:t>
            </a:r>
            <a:r>
              <a:rPr sz="2000" spc="35" dirty="0">
                <a:solidFill>
                  <a:srgbClr val="404040"/>
                </a:solidFill>
                <a:latin typeface="Arial MT"/>
                <a:cs typeface="Arial MT"/>
              </a:rPr>
              <a:t> </a:t>
            </a:r>
            <a:r>
              <a:rPr sz="2000" dirty="0">
                <a:solidFill>
                  <a:srgbClr val="404040"/>
                </a:solidFill>
                <a:latin typeface="Arial MT"/>
                <a:cs typeface="Arial MT"/>
              </a:rPr>
              <a:t>is</a:t>
            </a:r>
            <a:r>
              <a:rPr sz="2000" spc="-70" dirty="0">
                <a:solidFill>
                  <a:srgbClr val="404040"/>
                </a:solidFill>
                <a:latin typeface="Arial MT"/>
                <a:cs typeface="Arial MT"/>
              </a:rPr>
              <a:t> </a:t>
            </a:r>
            <a:r>
              <a:rPr sz="2000" dirty="0">
                <a:solidFill>
                  <a:srgbClr val="404040"/>
                </a:solidFill>
                <a:latin typeface="Arial MT"/>
                <a:cs typeface="Arial MT"/>
              </a:rPr>
              <a:t>a</a:t>
            </a:r>
            <a:r>
              <a:rPr sz="2000" spc="-40" dirty="0">
                <a:solidFill>
                  <a:srgbClr val="404040"/>
                </a:solidFill>
                <a:latin typeface="Arial MT"/>
                <a:cs typeface="Arial MT"/>
              </a:rPr>
              <a:t> </a:t>
            </a:r>
            <a:r>
              <a:rPr sz="2000" dirty="0">
                <a:solidFill>
                  <a:srgbClr val="404040"/>
                </a:solidFill>
                <a:latin typeface="Arial MT"/>
                <a:cs typeface="Arial MT"/>
              </a:rPr>
              <a:t>rare</a:t>
            </a:r>
            <a:r>
              <a:rPr sz="2000" spc="-35" dirty="0">
                <a:solidFill>
                  <a:srgbClr val="404040"/>
                </a:solidFill>
                <a:latin typeface="Arial MT"/>
                <a:cs typeface="Arial MT"/>
              </a:rPr>
              <a:t> </a:t>
            </a:r>
            <a:r>
              <a:rPr sz="2000" dirty="0">
                <a:solidFill>
                  <a:srgbClr val="404040"/>
                </a:solidFill>
                <a:latin typeface="Arial MT"/>
                <a:cs typeface="Arial MT"/>
              </a:rPr>
              <a:t>disorder</a:t>
            </a:r>
            <a:r>
              <a:rPr sz="2000" spc="-35" dirty="0">
                <a:solidFill>
                  <a:srgbClr val="404040"/>
                </a:solidFill>
                <a:latin typeface="Arial MT"/>
                <a:cs typeface="Arial MT"/>
              </a:rPr>
              <a:t> </a:t>
            </a:r>
            <a:r>
              <a:rPr sz="2000" dirty="0">
                <a:solidFill>
                  <a:srgbClr val="404040"/>
                </a:solidFill>
                <a:latin typeface="Arial MT"/>
                <a:cs typeface="Arial MT"/>
              </a:rPr>
              <a:t>that</a:t>
            </a:r>
            <a:r>
              <a:rPr sz="2000" spc="-70" dirty="0">
                <a:solidFill>
                  <a:srgbClr val="404040"/>
                </a:solidFill>
                <a:latin typeface="Arial MT"/>
                <a:cs typeface="Arial MT"/>
              </a:rPr>
              <a:t> </a:t>
            </a:r>
            <a:r>
              <a:rPr sz="2000" dirty="0">
                <a:solidFill>
                  <a:srgbClr val="404040"/>
                </a:solidFill>
                <a:latin typeface="Arial MT"/>
                <a:cs typeface="Arial MT"/>
              </a:rPr>
              <a:t>is a</a:t>
            </a:r>
            <a:r>
              <a:rPr sz="2000" spc="-40" dirty="0">
                <a:solidFill>
                  <a:srgbClr val="404040"/>
                </a:solidFill>
                <a:latin typeface="Arial MT"/>
                <a:cs typeface="Arial MT"/>
              </a:rPr>
              <a:t> </a:t>
            </a:r>
            <a:r>
              <a:rPr sz="2000" dirty="0">
                <a:solidFill>
                  <a:srgbClr val="404040"/>
                </a:solidFill>
                <a:latin typeface="Arial MT"/>
                <a:cs typeface="Arial MT"/>
              </a:rPr>
              <a:t>medical</a:t>
            </a:r>
            <a:r>
              <a:rPr sz="2000" spc="35" dirty="0">
                <a:solidFill>
                  <a:srgbClr val="404040"/>
                </a:solidFill>
                <a:latin typeface="Arial MT"/>
                <a:cs typeface="Arial MT"/>
              </a:rPr>
              <a:t> </a:t>
            </a:r>
            <a:r>
              <a:rPr sz="2000" spc="-25" dirty="0">
                <a:solidFill>
                  <a:srgbClr val="404040"/>
                </a:solidFill>
                <a:latin typeface="Arial MT"/>
                <a:cs typeface="Arial MT"/>
              </a:rPr>
              <a:t>and </a:t>
            </a:r>
            <a:r>
              <a:rPr sz="2000" dirty="0">
                <a:solidFill>
                  <a:srgbClr val="404040"/>
                </a:solidFill>
                <a:latin typeface="Arial MT"/>
                <a:cs typeface="Arial MT"/>
              </a:rPr>
              <a:t>obstetric</a:t>
            </a:r>
            <a:r>
              <a:rPr sz="2000" spc="-45" dirty="0">
                <a:solidFill>
                  <a:srgbClr val="404040"/>
                </a:solidFill>
                <a:latin typeface="Arial MT"/>
                <a:cs typeface="Arial MT"/>
              </a:rPr>
              <a:t> </a:t>
            </a:r>
            <a:r>
              <a:rPr sz="2000" spc="-10" dirty="0">
                <a:solidFill>
                  <a:srgbClr val="404040"/>
                </a:solidFill>
                <a:latin typeface="Arial MT"/>
                <a:cs typeface="Arial MT"/>
              </a:rPr>
              <a:t>emergency.</a:t>
            </a:r>
            <a:endParaRPr sz="2000">
              <a:latin typeface="Arial MT"/>
              <a:cs typeface="Arial MT"/>
            </a:endParaRPr>
          </a:p>
          <a:p>
            <a:pPr>
              <a:lnSpc>
                <a:spcPct val="100000"/>
              </a:lnSpc>
              <a:spcBef>
                <a:spcPts val="2140"/>
              </a:spcBef>
              <a:buClr>
                <a:srgbClr val="B31166"/>
              </a:buClr>
              <a:buFont typeface="Wingdings"/>
              <a:buChar char=""/>
            </a:pPr>
            <a:endParaRPr sz="2000">
              <a:latin typeface="Arial MT"/>
              <a:cs typeface="Arial MT"/>
            </a:endParaRPr>
          </a:p>
          <a:p>
            <a:pPr marL="421005" indent="-408305">
              <a:lnSpc>
                <a:spcPct val="100000"/>
              </a:lnSpc>
              <a:buClr>
                <a:srgbClr val="B31166"/>
              </a:buClr>
              <a:buSzPct val="77500"/>
              <a:buFont typeface="Wingdings"/>
              <a:buChar char=""/>
              <a:tabLst>
                <a:tab pos="421005" algn="l"/>
              </a:tabLst>
            </a:pPr>
            <a:r>
              <a:rPr sz="2000" dirty="0">
                <a:solidFill>
                  <a:srgbClr val="404040"/>
                </a:solidFill>
                <a:latin typeface="Arial MT"/>
                <a:cs typeface="Arial MT"/>
              </a:rPr>
              <a:t>The</a:t>
            </a:r>
            <a:r>
              <a:rPr sz="2000" spc="-30" dirty="0">
                <a:solidFill>
                  <a:srgbClr val="404040"/>
                </a:solidFill>
                <a:latin typeface="Arial MT"/>
                <a:cs typeface="Arial MT"/>
              </a:rPr>
              <a:t> </a:t>
            </a:r>
            <a:r>
              <a:rPr sz="2000" dirty="0">
                <a:solidFill>
                  <a:srgbClr val="404040"/>
                </a:solidFill>
                <a:latin typeface="Arial MT"/>
                <a:cs typeface="Arial MT"/>
              </a:rPr>
              <a:t>incidence</a:t>
            </a:r>
            <a:r>
              <a:rPr sz="2000" spc="45" dirty="0">
                <a:solidFill>
                  <a:srgbClr val="404040"/>
                </a:solidFill>
                <a:latin typeface="Arial MT"/>
                <a:cs typeface="Arial MT"/>
              </a:rPr>
              <a:t> </a:t>
            </a:r>
            <a:r>
              <a:rPr sz="2000" dirty="0">
                <a:solidFill>
                  <a:srgbClr val="404040"/>
                </a:solidFill>
                <a:latin typeface="Arial MT"/>
                <a:cs typeface="Arial MT"/>
              </a:rPr>
              <a:t>is</a:t>
            </a:r>
            <a:r>
              <a:rPr sz="2000" spc="-65" dirty="0">
                <a:solidFill>
                  <a:srgbClr val="404040"/>
                </a:solidFill>
                <a:latin typeface="Arial MT"/>
                <a:cs typeface="Arial MT"/>
              </a:rPr>
              <a:t> </a:t>
            </a:r>
            <a:r>
              <a:rPr sz="2000" dirty="0">
                <a:solidFill>
                  <a:srgbClr val="404040"/>
                </a:solidFill>
                <a:latin typeface="Arial MT"/>
                <a:cs typeface="Arial MT"/>
              </a:rPr>
              <a:t>reported</a:t>
            </a:r>
            <a:r>
              <a:rPr sz="2000" spc="-30" dirty="0">
                <a:solidFill>
                  <a:srgbClr val="404040"/>
                </a:solidFill>
                <a:latin typeface="Arial MT"/>
                <a:cs typeface="Arial MT"/>
              </a:rPr>
              <a:t> </a:t>
            </a:r>
            <a:r>
              <a:rPr sz="2000" dirty="0">
                <a:solidFill>
                  <a:srgbClr val="404040"/>
                </a:solidFill>
                <a:latin typeface="Arial MT"/>
                <a:cs typeface="Arial MT"/>
              </a:rPr>
              <a:t>to</a:t>
            </a:r>
            <a:r>
              <a:rPr sz="2000" spc="-30" dirty="0">
                <a:solidFill>
                  <a:srgbClr val="404040"/>
                </a:solidFill>
                <a:latin typeface="Arial MT"/>
                <a:cs typeface="Arial MT"/>
              </a:rPr>
              <a:t> </a:t>
            </a:r>
            <a:r>
              <a:rPr sz="2000" dirty="0">
                <a:solidFill>
                  <a:srgbClr val="404040"/>
                </a:solidFill>
                <a:latin typeface="Arial MT"/>
                <a:cs typeface="Arial MT"/>
              </a:rPr>
              <a:t>be</a:t>
            </a:r>
            <a:r>
              <a:rPr sz="2000" spc="-30" dirty="0">
                <a:solidFill>
                  <a:srgbClr val="404040"/>
                </a:solidFill>
                <a:latin typeface="Arial MT"/>
                <a:cs typeface="Arial MT"/>
              </a:rPr>
              <a:t> </a:t>
            </a:r>
            <a:r>
              <a:rPr sz="2000" dirty="0">
                <a:solidFill>
                  <a:srgbClr val="404040"/>
                </a:solidFill>
                <a:latin typeface="Arial MT"/>
                <a:cs typeface="Arial MT"/>
              </a:rPr>
              <a:t>1/7,000</a:t>
            </a:r>
            <a:r>
              <a:rPr sz="2000" spc="-30" dirty="0">
                <a:solidFill>
                  <a:srgbClr val="404040"/>
                </a:solidFill>
                <a:latin typeface="Arial MT"/>
                <a:cs typeface="Arial MT"/>
              </a:rPr>
              <a:t> </a:t>
            </a:r>
            <a:r>
              <a:rPr sz="2000" dirty="0">
                <a:solidFill>
                  <a:srgbClr val="404040"/>
                </a:solidFill>
                <a:latin typeface="Arial MT"/>
                <a:cs typeface="Arial MT"/>
              </a:rPr>
              <a:t>to</a:t>
            </a:r>
            <a:r>
              <a:rPr sz="2000" spc="-30" dirty="0">
                <a:solidFill>
                  <a:srgbClr val="404040"/>
                </a:solidFill>
                <a:latin typeface="Arial MT"/>
                <a:cs typeface="Arial MT"/>
              </a:rPr>
              <a:t> </a:t>
            </a:r>
            <a:r>
              <a:rPr sz="2000" dirty="0">
                <a:solidFill>
                  <a:srgbClr val="404040"/>
                </a:solidFill>
                <a:latin typeface="Arial MT"/>
                <a:cs typeface="Arial MT"/>
              </a:rPr>
              <a:t>1/16,000</a:t>
            </a:r>
            <a:r>
              <a:rPr sz="2000" spc="-30" dirty="0">
                <a:solidFill>
                  <a:srgbClr val="404040"/>
                </a:solidFill>
                <a:latin typeface="Arial MT"/>
                <a:cs typeface="Arial MT"/>
              </a:rPr>
              <a:t> </a:t>
            </a:r>
            <a:r>
              <a:rPr sz="2000" spc="-10" dirty="0">
                <a:solidFill>
                  <a:srgbClr val="404040"/>
                </a:solidFill>
                <a:latin typeface="Arial MT"/>
                <a:cs typeface="Arial MT"/>
              </a:rPr>
              <a:t>pregnancies.</a:t>
            </a:r>
            <a:endParaRPr sz="2000">
              <a:latin typeface="Arial MT"/>
              <a:cs typeface="Arial MT"/>
            </a:endParaRPr>
          </a:p>
          <a:p>
            <a:pPr>
              <a:lnSpc>
                <a:spcPct val="100000"/>
              </a:lnSpc>
              <a:spcBef>
                <a:spcPts val="2055"/>
              </a:spcBef>
              <a:buClr>
                <a:srgbClr val="B31166"/>
              </a:buClr>
              <a:buFont typeface="Wingdings"/>
              <a:buChar char=""/>
            </a:pPr>
            <a:endParaRPr sz="2000">
              <a:latin typeface="Arial MT"/>
              <a:cs typeface="Arial MT"/>
            </a:endParaRPr>
          </a:p>
          <a:p>
            <a:pPr marL="355600" indent="-342900">
              <a:lnSpc>
                <a:spcPct val="100000"/>
              </a:lnSpc>
              <a:buClr>
                <a:srgbClr val="B31166"/>
              </a:buClr>
              <a:buSzPct val="77500"/>
              <a:buFont typeface="Wingdings"/>
              <a:buChar char=""/>
              <a:tabLst>
                <a:tab pos="355600" algn="l"/>
              </a:tabLst>
            </a:pPr>
            <a:r>
              <a:rPr sz="2000" dirty="0">
                <a:solidFill>
                  <a:srgbClr val="404040"/>
                </a:solidFill>
                <a:latin typeface="Arial MT"/>
                <a:cs typeface="Arial MT"/>
              </a:rPr>
              <a:t>It</a:t>
            </a:r>
            <a:r>
              <a:rPr sz="2000" spc="-5" dirty="0">
                <a:solidFill>
                  <a:srgbClr val="404040"/>
                </a:solidFill>
                <a:latin typeface="Arial MT"/>
                <a:cs typeface="Arial MT"/>
              </a:rPr>
              <a:t> </a:t>
            </a:r>
            <a:r>
              <a:rPr sz="2000" dirty="0">
                <a:solidFill>
                  <a:srgbClr val="404040"/>
                </a:solidFill>
                <a:latin typeface="Arial MT"/>
                <a:cs typeface="Arial MT"/>
              </a:rPr>
              <a:t>usually occurs</a:t>
            </a:r>
            <a:r>
              <a:rPr sz="2000" spc="-70" dirty="0">
                <a:solidFill>
                  <a:srgbClr val="404040"/>
                </a:solidFill>
                <a:latin typeface="Arial MT"/>
                <a:cs typeface="Arial MT"/>
              </a:rPr>
              <a:t> </a:t>
            </a:r>
            <a:r>
              <a:rPr sz="2000" dirty="0">
                <a:solidFill>
                  <a:srgbClr val="404040"/>
                </a:solidFill>
                <a:latin typeface="Arial MT"/>
                <a:cs typeface="Arial MT"/>
              </a:rPr>
              <a:t>in</a:t>
            </a:r>
            <a:r>
              <a:rPr sz="2000" spc="30" dirty="0">
                <a:solidFill>
                  <a:srgbClr val="404040"/>
                </a:solidFill>
                <a:latin typeface="Arial MT"/>
                <a:cs typeface="Arial MT"/>
              </a:rPr>
              <a:t> </a:t>
            </a:r>
            <a:r>
              <a:rPr sz="2000" dirty="0">
                <a:solidFill>
                  <a:srgbClr val="404040"/>
                </a:solidFill>
                <a:latin typeface="Arial MT"/>
                <a:cs typeface="Arial MT"/>
              </a:rPr>
              <a:t>the</a:t>
            </a:r>
            <a:r>
              <a:rPr sz="2000" spc="-40" dirty="0">
                <a:solidFill>
                  <a:srgbClr val="404040"/>
                </a:solidFill>
                <a:latin typeface="Arial MT"/>
                <a:cs typeface="Arial MT"/>
              </a:rPr>
              <a:t> </a:t>
            </a:r>
            <a:r>
              <a:rPr sz="2000" dirty="0">
                <a:solidFill>
                  <a:srgbClr val="404040"/>
                </a:solidFill>
                <a:latin typeface="Arial MT"/>
                <a:cs typeface="Arial MT"/>
              </a:rPr>
              <a:t>third</a:t>
            </a:r>
            <a:r>
              <a:rPr sz="2000" spc="-35" dirty="0">
                <a:solidFill>
                  <a:srgbClr val="404040"/>
                </a:solidFill>
                <a:latin typeface="Arial MT"/>
                <a:cs typeface="Arial MT"/>
              </a:rPr>
              <a:t> </a:t>
            </a:r>
            <a:r>
              <a:rPr sz="2000" spc="-10" dirty="0">
                <a:solidFill>
                  <a:srgbClr val="404040"/>
                </a:solidFill>
                <a:latin typeface="Arial MT"/>
                <a:cs typeface="Arial MT"/>
              </a:rPr>
              <a:t>trimester.</a:t>
            </a:r>
            <a:endParaRPr sz="2000">
              <a:latin typeface="Arial MT"/>
              <a:cs typeface="Arial MT"/>
            </a:endParaRPr>
          </a:p>
          <a:p>
            <a:pPr>
              <a:lnSpc>
                <a:spcPct val="100000"/>
              </a:lnSpc>
              <a:spcBef>
                <a:spcPts val="2135"/>
              </a:spcBef>
              <a:buClr>
                <a:srgbClr val="B31166"/>
              </a:buClr>
              <a:buFont typeface="Wingdings"/>
              <a:buChar char=""/>
            </a:pPr>
            <a:endParaRPr sz="2000">
              <a:latin typeface="Arial MT"/>
              <a:cs typeface="Arial MT"/>
            </a:endParaRPr>
          </a:p>
          <a:p>
            <a:pPr marL="425450" indent="-412750">
              <a:lnSpc>
                <a:spcPct val="100000"/>
              </a:lnSpc>
              <a:buClr>
                <a:srgbClr val="B31166"/>
              </a:buClr>
              <a:buSzPct val="77500"/>
              <a:buFont typeface="Wingdings"/>
              <a:buChar char=""/>
              <a:tabLst>
                <a:tab pos="425450" algn="l"/>
              </a:tabLst>
            </a:pPr>
            <a:r>
              <a:rPr sz="2000" dirty="0">
                <a:solidFill>
                  <a:srgbClr val="404040"/>
                </a:solidFill>
                <a:latin typeface="Arial MT"/>
                <a:cs typeface="Arial MT"/>
              </a:rPr>
              <a:t>Increase in</a:t>
            </a:r>
            <a:r>
              <a:rPr sz="2000" spc="-65" dirty="0">
                <a:solidFill>
                  <a:srgbClr val="404040"/>
                </a:solidFill>
                <a:latin typeface="Arial MT"/>
                <a:cs typeface="Arial MT"/>
              </a:rPr>
              <a:t> </a:t>
            </a:r>
            <a:r>
              <a:rPr sz="2000" dirty="0">
                <a:solidFill>
                  <a:srgbClr val="404040"/>
                </a:solidFill>
                <a:latin typeface="Arial MT"/>
                <a:cs typeface="Arial MT"/>
              </a:rPr>
              <a:t>maternal</a:t>
            </a:r>
            <a:r>
              <a:rPr sz="2000" spc="5" dirty="0">
                <a:solidFill>
                  <a:srgbClr val="404040"/>
                </a:solidFill>
                <a:latin typeface="Arial MT"/>
                <a:cs typeface="Arial MT"/>
              </a:rPr>
              <a:t> </a:t>
            </a:r>
            <a:r>
              <a:rPr sz="2000" dirty="0">
                <a:solidFill>
                  <a:srgbClr val="404040"/>
                </a:solidFill>
                <a:latin typeface="Arial MT"/>
                <a:cs typeface="Arial MT"/>
              </a:rPr>
              <a:t>and</a:t>
            </a:r>
            <a:r>
              <a:rPr sz="2000" spc="5" dirty="0">
                <a:solidFill>
                  <a:srgbClr val="404040"/>
                </a:solidFill>
                <a:latin typeface="Arial MT"/>
                <a:cs typeface="Arial MT"/>
              </a:rPr>
              <a:t> </a:t>
            </a:r>
            <a:r>
              <a:rPr sz="2000" dirty="0">
                <a:solidFill>
                  <a:srgbClr val="404040"/>
                </a:solidFill>
                <a:latin typeface="Arial MT"/>
                <a:cs typeface="Arial MT"/>
              </a:rPr>
              <a:t>fetal</a:t>
            </a:r>
            <a:r>
              <a:rPr sz="2000" spc="-65" dirty="0">
                <a:solidFill>
                  <a:srgbClr val="404040"/>
                </a:solidFill>
                <a:latin typeface="Arial MT"/>
                <a:cs typeface="Arial MT"/>
              </a:rPr>
              <a:t> </a:t>
            </a:r>
            <a:r>
              <a:rPr sz="2000" dirty="0">
                <a:solidFill>
                  <a:srgbClr val="404040"/>
                </a:solidFill>
                <a:latin typeface="Arial MT"/>
                <a:cs typeface="Arial MT"/>
              </a:rPr>
              <a:t>mortality</a:t>
            </a:r>
            <a:r>
              <a:rPr sz="2000" spc="-100" dirty="0">
                <a:solidFill>
                  <a:srgbClr val="404040"/>
                </a:solidFill>
                <a:latin typeface="Arial MT"/>
                <a:cs typeface="Arial MT"/>
              </a:rPr>
              <a:t> </a:t>
            </a:r>
            <a:r>
              <a:rPr sz="2000" dirty="0">
                <a:solidFill>
                  <a:srgbClr val="404040"/>
                </a:solidFill>
                <a:latin typeface="Arial MT"/>
                <a:cs typeface="Arial MT"/>
              </a:rPr>
              <a:t>rates</a:t>
            </a:r>
            <a:r>
              <a:rPr sz="2000" spc="-35" dirty="0">
                <a:solidFill>
                  <a:srgbClr val="404040"/>
                </a:solidFill>
                <a:latin typeface="Arial MT"/>
                <a:cs typeface="Arial MT"/>
              </a:rPr>
              <a:t> </a:t>
            </a:r>
            <a:r>
              <a:rPr sz="2000" dirty="0">
                <a:solidFill>
                  <a:srgbClr val="404040"/>
                </a:solidFill>
                <a:latin typeface="Arial MT"/>
                <a:cs typeface="Arial MT"/>
              </a:rPr>
              <a:t>ranging</a:t>
            </a:r>
            <a:r>
              <a:rPr sz="2000" spc="-65" dirty="0">
                <a:solidFill>
                  <a:srgbClr val="404040"/>
                </a:solidFill>
                <a:latin typeface="Arial MT"/>
                <a:cs typeface="Arial MT"/>
              </a:rPr>
              <a:t> </a:t>
            </a:r>
            <a:r>
              <a:rPr sz="2000" dirty="0">
                <a:solidFill>
                  <a:srgbClr val="404040"/>
                </a:solidFill>
                <a:latin typeface="Arial MT"/>
                <a:cs typeface="Arial MT"/>
              </a:rPr>
              <a:t>from</a:t>
            </a:r>
            <a:r>
              <a:rPr sz="2000" spc="-35" dirty="0">
                <a:solidFill>
                  <a:srgbClr val="404040"/>
                </a:solidFill>
                <a:latin typeface="Arial MT"/>
                <a:cs typeface="Arial MT"/>
              </a:rPr>
              <a:t> </a:t>
            </a:r>
            <a:r>
              <a:rPr sz="2000" spc="-10" dirty="0">
                <a:solidFill>
                  <a:srgbClr val="404040"/>
                </a:solidFill>
                <a:latin typeface="Arial MT"/>
                <a:cs typeface="Arial MT"/>
              </a:rPr>
              <a:t>1%–20%.</a:t>
            </a:r>
            <a:endParaRPr sz="2000">
              <a:latin typeface="Arial MT"/>
              <a:cs typeface="Arial MT"/>
            </a:endParaRPr>
          </a:p>
          <a:p>
            <a:pPr>
              <a:lnSpc>
                <a:spcPct val="100000"/>
              </a:lnSpc>
              <a:spcBef>
                <a:spcPts val="2135"/>
              </a:spcBef>
              <a:buClr>
                <a:srgbClr val="B31166"/>
              </a:buClr>
              <a:buFont typeface="Wingdings"/>
              <a:buChar char=""/>
            </a:pPr>
            <a:endParaRPr sz="2000">
              <a:latin typeface="Arial MT"/>
              <a:cs typeface="Arial MT"/>
            </a:endParaRPr>
          </a:p>
          <a:p>
            <a:pPr marL="355600" marR="182245" indent="-343535">
              <a:lnSpc>
                <a:spcPct val="100000"/>
              </a:lnSpc>
              <a:buClr>
                <a:srgbClr val="B31166"/>
              </a:buClr>
              <a:buSzPct val="77500"/>
              <a:buFont typeface="Wingdings"/>
              <a:buChar char=""/>
              <a:tabLst>
                <a:tab pos="355600" algn="l"/>
              </a:tabLst>
            </a:pPr>
            <a:r>
              <a:rPr sz="2000" dirty="0">
                <a:solidFill>
                  <a:srgbClr val="404040"/>
                </a:solidFill>
                <a:latin typeface="Arial MT"/>
                <a:cs typeface="Arial MT"/>
              </a:rPr>
              <a:t>Risk</a:t>
            </a:r>
            <a:r>
              <a:rPr sz="2000" spc="-95" dirty="0">
                <a:solidFill>
                  <a:srgbClr val="404040"/>
                </a:solidFill>
                <a:latin typeface="Arial MT"/>
                <a:cs typeface="Arial MT"/>
              </a:rPr>
              <a:t> </a:t>
            </a:r>
            <a:r>
              <a:rPr sz="2000" dirty="0">
                <a:solidFill>
                  <a:srgbClr val="404040"/>
                </a:solidFill>
                <a:latin typeface="Arial MT"/>
                <a:cs typeface="Arial MT"/>
              </a:rPr>
              <a:t>factors</a:t>
            </a:r>
            <a:r>
              <a:rPr sz="2000" spc="-20" dirty="0">
                <a:solidFill>
                  <a:srgbClr val="404040"/>
                </a:solidFill>
                <a:latin typeface="Arial MT"/>
                <a:cs typeface="Arial MT"/>
              </a:rPr>
              <a:t> </a:t>
            </a:r>
            <a:r>
              <a:rPr sz="2000" dirty="0">
                <a:solidFill>
                  <a:srgbClr val="404040"/>
                </a:solidFill>
                <a:latin typeface="Arial MT"/>
                <a:cs typeface="Arial MT"/>
              </a:rPr>
              <a:t>include</a:t>
            </a:r>
            <a:r>
              <a:rPr sz="2000" spc="10" dirty="0">
                <a:solidFill>
                  <a:srgbClr val="404040"/>
                </a:solidFill>
                <a:latin typeface="Arial MT"/>
                <a:cs typeface="Arial MT"/>
              </a:rPr>
              <a:t> </a:t>
            </a:r>
            <a:r>
              <a:rPr sz="2000" dirty="0">
                <a:solidFill>
                  <a:srgbClr val="404040"/>
                </a:solidFill>
                <a:latin typeface="Arial MT"/>
                <a:cs typeface="Arial MT"/>
              </a:rPr>
              <a:t>first</a:t>
            </a:r>
            <a:r>
              <a:rPr sz="2000" spc="-25" dirty="0">
                <a:solidFill>
                  <a:srgbClr val="404040"/>
                </a:solidFill>
                <a:latin typeface="Arial MT"/>
                <a:cs typeface="Arial MT"/>
              </a:rPr>
              <a:t> </a:t>
            </a:r>
            <a:r>
              <a:rPr sz="2000" spc="-10" dirty="0">
                <a:solidFill>
                  <a:srgbClr val="404040"/>
                </a:solidFill>
                <a:latin typeface="Arial MT"/>
                <a:cs typeface="Arial MT"/>
              </a:rPr>
              <a:t>pregnancy,</a:t>
            </a:r>
            <a:r>
              <a:rPr sz="2000" spc="-25" dirty="0">
                <a:solidFill>
                  <a:srgbClr val="404040"/>
                </a:solidFill>
                <a:latin typeface="Arial MT"/>
                <a:cs typeface="Arial MT"/>
              </a:rPr>
              <a:t> </a:t>
            </a:r>
            <a:r>
              <a:rPr sz="2000" dirty="0">
                <a:solidFill>
                  <a:srgbClr val="404040"/>
                </a:solidFill>
                <a:latin typeface="Arial MT"/>
                <a:cs typeface="Arial MT"/>
              </a:rPr>
              <a:t>multiple</a:t>
            </a:r>
            <a:r>
              <a:rPr sz="2000" spc="-55" dirty="0">
                <a:solidFill>
                  <a:srgbClr val="404040"/>
                </a:solidFill>
                <a:latin typeface="Arial MT"/>
                <a:cs typeface="Arial MT"/>
              </a:rPr>
              <a:t> </a:t>
            </a:r>
            <a:r>
              <a:rPr sz="2000" dirty="0">
                <a:solidFill>
                  <a:srgbClr val="404040"/>
                </a:solidFill>
                <a:latin typeface="Arial MT"/>
                <a:cs typeface="Arial MT"/>
              </a:rPr>
              <a:t>pregnancies</a:t>
            </a:r>
            <a:r>
              <a:rPr sz="2000" spc="-20" dirty="0">
                <a:solidFill>
                  <a:srgbClr val="404040"/>
                </a:solidFill>
                <a:latin typeface="Arial MT"/>
                <a:cs typeface="Arial MT"/>
              </a:rPr>
              <a:t> </a:t>
            </a:r>
            <a:r>
              <a:rPr sz="2000" dirty="0">
                <a:solidFill>
                  <a:srgbClr val="404040"/>
                </a:solidFill>
                <a:latin typeface="Arial MT"/>
                <a:cs typeface="Arial MT"/>
              </a:rPr>
              <a:t>and</a:t>
            </a:r>
            <a:r>
              <a:rPr sz="2000" spc="-60" dirty="0">
                <a:solidFill>
                  <a:srgbClr val="404040"/>
                </a:solidFill>
                <a:latin typeface="Arial MT"/>
                <a:cs typeface="Arial MT"/>
              </a:rPr>
              <a:t> </a:t>
            </a:r>
            <a:r>
              <a:rPr sz="2000" spc="-10" dirty="0">
                <a:solidFill>
                  <a:srgbClr val="404040"/>
                </a:solidFill>
                <a:latin typeface="Arial MT"/>
                <a:cs typeface="Arial MT"/>
              </a:rPr>
              <a:t>pregnancies </a:t>
            </a:r>
            <a:r>
              <a:rPr sz="2000" dirty="0">
                <a:solidFill>
                  <a:srgbClr val="404040"/>
                </a:solidFill>
                <a:latin typeface="Arial MT"/>
                <a:cs typeface="Arial MT"/>
              </a:rPr>
              <a:t>carrying</a:t>
            </a:r>
            <a:r>
              <a:rPr sz="2000" spc="-40" dirty="0">
                <a:solidFill>
                  <a:srgbClr val="404040"/>
                </a:solidFill>
                <a:latin typeface="Arial MT"/>
                <a:cs typeface="Arial MT"/>
              </a:rPr>
              <a:t> </a:t>
            </a:r>
            <a:r>
              <a:rPr sz="2000" dirty="0">
                <a:solidFill>
                  <a:srgbClr val="404040"/>
                </a:solidFill>
                <a:latin typeface="Arial MT"/>
                <a:cs typeface="Arial MT"/>
              </a:rPr>
              <a:t>male</a:t>
            </a:r>
            <a:r>
              <a:rPr sz="2000" spc="-35" dirty="0">
                <a:solidFill>
                  <a:srgbClr val="404040"/>
                </a:solidFill>
                <a:latin typeface="Arial MT"/>
                <a:cs typeface="Arial MT"/>
              </a:rPr>
              <a:t> </a:t>
            </a:r>
            <a:r>
              <a:rPr sz="2000" spc="-10" dirty="0">
                <a:solidFill>
                  <a:srgbClr val="404040"/>
                </a:solidFill>
                <a:latin typeface="Arial MT"/>
                <a:cs typeface="Arial MT"/>
              </a:rPr>
              <a:t>fetus.</a:t>
            </a:r>
            <a:endParaRPr sz="2000">
              <a:latin typeface="Arial MT"/>
              <a:cs typeface="Arial MT"/>
            </a:endParaRPr>
          </a:p>
        </p:txBody>
      </p:sp>
      <p:pic>
        <p:nvPicPr>
          <p:cNvPr id="4" name="object 4"/>
          <p:cNvPicPr/>
          <p:nvPr/>
        </p:nvPicPr>
        <p:blipFill>
          <a:blip r:embed="rId2" cstate="print"/>
          <a:stretch>
            <a:fillRect/>
          </a:stretch>
        </p:blipFill>
        <p:spPr>
          <a:xfrm>
            <a:off x="7086600" y="228600"/>
            <a:ext cx="1905000" cy="1190625"/>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03478" rIns="0" bIns="0" rtlCol="0">
            <a:spAutoFit/>
          </a:bodyPr>
          <a:lstStyle/>
          <a:p>
            <a:pPr marL="88900">
              <a:lnSpc>
                <a:spcPct val="100000"/>
              </a:lnSpc>
              <a:spcBef>
                <a:spcPts val="130"/>
              </a:spcBef>
            </a:pPr>
            <a:r>
              <a:rPr sz="3200" b="0" u="sng" dirty="0">
                <a:uFill>
                  <a:solidFill>
                    <a:srgbClr val="FFFFFF"/>
                  </a:solidFill>
                </a:uFill>
                <a:latin typeface="Arial MT"/>
                <a:cs typeface="Arial MT"/>
              </a:rPr>
              <a:t>Swansea</a:t>
            </a:r>
            <a:r>
              <a:rPr sz="3200" b="0" u="sng" spc="-85" dirty="0">
                <a:uFill>
                  <a:solidFill>
                    <a:srgbClr val="FFFFFF"/>
                  </a:solidFill>
                </a:uFill>
                <a:latin typeface="Arial MT"/>
                <a:cs typeface="Arial MT"/>
              </a:rPr>
              <a:t> </a:t>
            </a:r>
            <a:r>
              <a:rPr sz="3200" b="0" u="sng" dirty="0">
                <a:uFill>
                  <a:solidFill>
                    <a:srgbClr val="FFFFFF"/>
                  </a:solidFill>
                </a:uFill>
                <a:latin typeface="Arial MT"/>
                <a:cs typeface="Arial MT"/>
              </a:rPr>
              <a:t>diagnostic</a:t>
            </a:r>
            <a:r>
              <a:rPr sz="3200" b="0" u="sng" spc="-55" dirty="0">
                <a:uFill>
                  <a:solidFill>
                    <a:srgbClr val="FFFFFF"/>
                  </a:solidFill>
                </a:uFill>
                <a:latin typeface="Arial MT"/>
                <a:cs typeface="Arial MT"/>
              </a:rPr>
              <a:t> </a:t>
            </a:r>
            <a:r>
              <a:rPr sz="3200" b="0" u="sng" spc="-10" dirty="0">
                <a:uFill>
                  <a:solidFill>
                    <a:srgbClr val="FFFFFF"/>
                  </a:solidFill>
                </a:uFill>
                <a:latin typeface="Arial MT"/>
                <a:cs typeface="Arial MT"/>
              </a:rPr>
              <a:t>criteria</a:t>
            </a:r>
            <a:endParaRPr sz="3200">
              <a:latin typeface="Arial MT"/>
              <a:cs typeface="Arial MT"/>
            </a:endParaRPr>
          </a:p>
        </p:txBody>
      </p:sp>
      <p:sp>
        <p:nvSpPr>
          <p:cNvPr id="3" name="object 3"/>
          <p:cNvSpPr txBox="1"/>
          <p:nvPr/>
        </p:nvSpPr>
        <p:spPr>
          <a:xfrm>
            <a:off x="727392" y="2080831"/>
            <a:ext cx="6865620" cy="4420870"/>
          </a:xfrm>
          <a:prstGeom prst="rect">
            <a:avLst/>
          </a:prstGeom>
        </p:spPr>
        <p:txBody>
          <a:bodyPr vert="horz" wrap="square" lIns="0" tIns="19685" rIns="0" bIns="0" rtlCol="0">
            <a:spAutoFit/>
          </a:bodyPr>
          <a:lstStyle/>
          <a:p>
            <a:pPr marL="50800" marR="17780">
              <a:lnSpc>
                <a:spcPts val="2180"/>
              </a:lnSpc>
              <a:spcBef>
                <a:spcPts val="155"/>
              </a:spcBef>
            </a:pPr>
            <a:r>
              <a:rPr sz="1800" b="1" dirty="0">
                <a:latin typeface="Arial"/>
                <a:cs typeface="Arial"/>
              </a:rPr>
              <a:t>Six</a:t>
            </a:r>
            <a:r>
              <a:rPr sz="1800" b="1" spc="-40" dirty="0">
                <a:latin typeface="Arial"/>
                <a:cs typeface="Arial"/>
              </a:rPr>
              <a:t> </a:t>
            </a:r>
            <a:r>
              <a:rPr sz="1800" b="1" dirty="0">
                <a:latin typeface="Arial"/>
                <a:cs typeface="Arial"/>
              </a:rPr>
              <a:t>or</a:t>
            </a:r>
            <a:r>
              <a:rPr sz="1800" b="1" spc="-25" dirty="0">
                <a:latin typeface="Arial"/>
                <a:cs typeface="Arial"/>
              </a:rPr>
              <a:t> </a:t>
            </a:r>
            <a:r>
              <a:rPr sz="1800" b="1" dirty="0">
                <a:latin typeface="Arial"/>
                <a:cs typeface="Arial"/>
              </a:rPr>
              <a:t>more</a:t>
            </a:r>
            <a:r>
              <a:rPr sz="1800" b="1" spc="-30" dirty="0">
                <a:latin typeface="Arial"/>
                <a:cs typeface="Arial"/>
              </a:rPr>
              <a:t> </a:t>
            </a:r>
            <a:r>
              <a:rPr sz="1800" b="1" dirty="0">
                <a:latin typeface="Arial"/>
                <a:cs typeface="Arial"/>
              </a:rPr>
              <a:t>of</a:t>
            </a:r>
            <a:r>
              <a:rPr sz="1800" b="1" spc="-5" dirty="0">
                <a:latin typeface="Arial"/>
                <a:cs typeface="Arial"/>
              </a:rPr>
              <a:t> </a:t>
            </a:r>
            <a:r>
              <a:rPr sz="1800" b="1" dirty="0">
                <a:latin typeface="Arial"/>
                <a:cs typeface="Arial"/>
              </a:rPr>
              <a:t>the</a:t>
            </a:r>
            <a:r>
              <a:rPr sz="1800" b="1" spc="-25" dirty="0">
                <a:latin typeface="Arial"/>
                <a:cs typeface="Arial"/>
              </a:rPr>
              <a:t> </a:t>
            </a:r>
            <a:r>
              <a:rPr sz="1800" b="1" dirty="0">
                <a:latin typeface="Arial"/>
                <a:cs typeface="Arial"/>
              </a:rPr>
              <a:t>following</a:t>
            </a:r>
            <a:r>
              <a:rPr sz="1800" b="1" spc="15" dirty="0">
                <a:latin typeface="Arial"/>
                <a:cs typeface="Arial"/>
              </a:rPr>
              <a:t> </a:t>
            </a:r>
            <a:r>
              <a:rPr sz="1800" b="1" dirty="0">
                <a:latin typeface="Arial"/>
                <a:cs typeface="Arial"/>
              </a:rPr>
              <a:t>features</a:t>
            </a:r>
            <a:r>
              <a:rPr sz="1800" b="1" spc="-30" dirty="0">
                <a:latin typeface="Arial"/>
                <a:cs typeface="Arial"/>
              </a:rPr>
              <a:t> </a:t>
            </a:r>
            <a:r>
              <a:rPr sz="1800" b="1" dirty="0">
                <a:latin typeface="Arial"/>
                <a:cs typeface="Arial"/>
              </a:rPr>
              <a:t>in</a:t>
            </a:r>
            <a:r>
              <a:rPr sz="1800" b="1" spc="20" dirty="0">
                <a:latin typeface="Arial"/>
                <a:cs typeface="Arial"/>
              </a:rPr>
              <a:t> </a:t>
            </a:r>
            <a:r>
              <a:rPr sz="1800" b="1" dirty="0">
                <a:latin typeface="Arial"/>
                <a:cs typeface="Arial"/>
              </a:rPr>
              <a:t>the</a:t>
            </a:r>
            <a:r>
              <a:rPr sz="1800" b="1" spc="-30" dirty="0">
                <a:latin typeface="Arial"/>
                <a:cs typeface="Arial"/>
              </a:rPr>
              <a:t> </a:t>
            </a:r>
            <a:r>
              <a:rPr sz="1800" b="1" dirty="0">
                <a:latin typeface="Arial"/>
                <a:cs typeface="Arial"/>
              </a:rPr>
              <a:t>absence</a:t>
            </a:r>
            <a:r>
              <a:rPr sz="1800" b="1" spc="-25" dirty="0">
                <a:latin typeface="Arial"/>
                <a:cs typeface="Arial"/>
              </a:rPr>
              <a:t> </a:t>
            </a:r>
            <a:r>
              <a:rPr sz="1800" b="1" dirty="0">
                <a:latin typeface="Arial"/>
                <a:cs typeface="Arial"/>
              </a:rPr>
              <a:t>of</a:t>
            </a:r>
            <a:r>
              <a:rPr sz="1800" b="1" spc="-70" dirty="0">
                <a:latin typeface="Arial"/>
                <a:cs typeface="Arial"/>
              </a:rPr>
              <a:t> </a:t>
            </a:r>
            <a:r>
              <a:rPr sz="1800" b="1" spc="-10" dirty="0">
                <a:latin typeface="Arial"/>
                <a:cs typeface="Arial"/>
              </a:rPr>
              <a:t>another explanation</a:t>
            </a:r>
            <a:r>
              <a:rPr sz="1800" spc="-10" dirty="0">
                <a:latin typeface="Arial MT"/>
                <a:cs typeface="Arial MT"/>
              </a:rPr>
              <a:t>:</a:t>
            </a:r>
            <a:endParaRPr sz="1800">
              <a:latin typeface="Arial MT"/>
              <a:cs typeface="Arial MT"/>
            </a:endParaRPr>
          </a:p>
          <a:p>
            <a:pPr marL="50800">
              <a:lnSpc>
                <a:spcPts val="2100"/>
              </a:lnSpc>
            </a:pPr>
            <a:r>
              <a:rPr sz="1800" spc="-80" dirty="0">
                <a:latin typeface="Arial MT"/>
                <a:cs typeface="Arial MT"/>
              </a:rPr>
              <a:t>V</a:t>
            </a:r>
            <a:r>
              <a:rPr sz="1800" spc="-720" dirty="0">
                <a:latin typeface="Arial MT"/>
                <a:cs typeface="Arial MT"/>
              </a:rPr>
              <a:t>o</a:t>
            </a:r>
            <a:r>
              <a:rPr sz="2700" baseline="29320" dirty="0">
                <a:solidFill>
                  <a:srgbClr val="404040"/>
                </a:solidFill>
                <a:latin typeface="Arial MT"/>
                <a:cs typeface="Arial MT"/>
              </a:rPr>
              <a:t>.</a:t>
            </a:r>
            <a:r>
              <a:rPr sz="2700" spc="-465" baseline="29320" dirty="0">
                <a:solidFill>
                  <a:srgbClr val="404040"/>
                </a:solidFill>
                <a:latin typeface="Arial MT"/>
                <a:cs typeface="Arial MT"/>
              </a:rPr>
              <a:t> </a:t>
            </a:r>
            <a:r>
              <a:rPr sz="1800" spc="-10" dirty="0">
                <a:latin typeface="Arial MT"/>
                <a:cs typeface="Arial MT"/>
              </a:rPr>
              <a:t>miting</a:t>
            </a:r>
            <a:endParaRPr sz="1800">
              <a:latin typeface="Arial MT"/>
              <a:cs typeface="Arial MT"/>
            </a:endParaRPr>
          </a:p>
          <a:p>
            <a:pPr marL="50800" marR="4899025">
              <a:lnSpc>
                <a:spcPct val="99100"/>
              </a:lnSpc>
              <a:spcBef>
                <a:spcPts val="40"/>
              </a:spcBef>
            </a:pPr>
            <a:r>
              <a:rPr sz="1800" dirty="0">
                <a:latin typeface="Arial MT"/>
                <a:cs typeface="Arial MT"/>
              </a:rPr>
              <a:t>Abdominal</a:t>
            </a:r>
            <a:r>
              <a:rPr sz="1800" spc="-45" dirty="0">
                <a:latin typeface="Arial MT"/>
                <a:cs typeface="Arial MT"/>
              </a:rPr>
              <a:t> </a:t>
            </a:r>
            <a:r>
              <a:rPr sz="1800" spc="-20" dirty="0">
                <a:latin typeface="Arial MT"/>
                <a:cs typeface="Arial MT"/>
              </a:rPr>
              <a:t>pain </a:t>
            </a:r>
            <a:r>
              <a:rPr sz="1800" spc="-10" dirty="0">
                <a:latin typeface="Arial MT"/>
                <a:cs typeface="Arial MT"/>
              </a:rPr>
              <a:t>Polydipsia/polyuria Encephalopathy</a:t>
            </a:r>
            <a:endParaRPr sz="1800">
              <a:latin typeface="Arial MT"/>
              <a:cs typeface="Arial MT"/>
            </a:endParaRPr>
          </a:p>
          <a:p>
            <a:pPr marL="50800" marR="3935729">
              <a:lnSpc>
                <a:spcPct val="100800"/>
              </a:lnSpc>
            </a:pPr>
            <a:r>
              <a:rPr sz="1800" dirty="0">
                <a:latin typeface="Arial MT"/>
                <a:cs typeface="Arial MT"/>
              </a:rPr>
              <a:t>High</a:t>
            </a:r>
            <a:r>
              <a:rPr sz="1800" spc="-20" dirty="0">
                <a:latin typeface="Arial MT"/>
                <a:cs typeface="Arial MT"/>
              </a:rPr>
              <a:t> </a:t>
            </a:r>
            <a:r>
              <a:rPr sz="1800" dirty="0">
                <a:latin typeface="Arial MT"/>
                <a:cs typeface="Arial MT"/>
              </a:rPr>
              <a:t>bilirubin</a:t>
            </a:r>
            <a:r>
              <a:rPr sz="1800" spc="-20" dirty="0">
                <a:latin typeface="Arial MT"/>
                <a:cs typeface="Arial MT"/>
              </a:rPr>
              <a:t> </a:t>
            </a:r>
            <a:r>
              <a:rPr sz="1800" dirty="0">
                <a:latin typeface="Arial MT"/>
                <a:cs typeface="Arial MT"/>
              </a:rPr>
              <a:t>(&gt;14</a:t>
            </a:r>
            <a:r>
              <a:rPr sz="1800" spc="-20" dirty="0">
                <a:latin typeface="Arial MT"/>
                <a:cs typeface="Arial MT"/>
              </a:rPr>
              <a:t> </a:t>
            </a:r>
            <a:r>
              <a:rPr sz="1800" spc="-10" dirty="0">
                <a:latin typeface="Arial MT"/>
                <a:cs typeface="Arial MT"/>
              </a:rPr>
              <a:t>μmol/L) </a:t>
            </a:r>
            <a:r>
              <a:rPr sz="1800" dirty="0">
                <a:latin typeface="Arial MT"/>
                <a:cs typeface="Arial MT"/>
              </a:rPr>
              <a:t>Hypoglycaemia</a:t>
            </a:r>
            <a:r>
              <a:rPr sz="1800" spc="-35" dirty="0">
                <a:latin typeface="Arial MT"/>
                <a:cs typeface="Arial MT"/>
              </a:rPr>
              <a:t> </a:t>
            </a:r>
            <a:r>
              <a:rPr sz="1800" dirty="0">
                <a:latin typeface="Arial MT"/>
                <a:cs typeface="Arial MT"/>
              </a:rPr>
              <a:t>(&lt;4</a:t>
            </a:r>
            <a:r>
              <a:rPr sz="1800" spc="-25" dirty="0">
                <a:latin typeface="Arial MT"/>
                <a:cs typeface="Arial MT"/>
              </a:rPr>
              <a:t> </a:t>
            </a:r>
            <a:r>
              <a:rPr sz="1800" spc="-10" dirty="0">
                <a:latin typeface="Arial MT"/>
                <a:cs typeface="Arial MT"/>
              </a:rPr>
              <a:t>mmol/L) </a:t>
            </a:r>
            <a:r>
              <a:rPr sz="1800" dirty="0">
                <a:latin typeface="Arial MT"/>
                <a:cs typeface="Arial MT"/>
              </a:rPr>
              <a:t>High</a:t>
            </a:r>
            <a:r>
              <a:rPr sz="1800" spc="-5" dirty="0">
                <a:latin typeface="Arial MT"/>
                <a:cs typeface="Arial MT"/>
              </a:rPr>
              <a:t> </a:t>
            </a:r>
            <a:r>
              <a:rPr sz="1800" dirty="0">
                <a:latin typeface="Arial MT"/>
                <a:cs typeface="Arial MT"/>
              </a:rPr>
              <a:t>uric</a:t>
            </a:r>
            <a:r>
              <a:rPr sz="1800" spc="-50" dirty="0">
                <a:latin typeface="Arial MT"/>
                <a:cs typeface="Arial MT"/>
              </a:rPr>
              <a:t> </a:t>
            </a:r>
            <a:r>
              <a:rPr sz="1800" dirty="0">
                <a:latin typeface="Arial MT"/>
                <a:cs typeface="Arial MT"/>
              </a:rPr>
              <a:t>acid (&gt;340 </a:t>
            </a:r>
            <a:r>
              <a:rPr sz="1800" spc="-110" dirty="0">
                <a:latin typeface="Arial MT"/>
                <a:cs typeface="Arial MT"/>
              </a:rPr>
              <a:t>μmol/L) </a:t>
            </a:r>
            <a:r>
              <a:rPr sz="1800" dirty="0">
                <a:latin typeface="Arial MT"/>
                <a:cs typeface="Arial MT"/>
              </a:rPr>
              <a:t>Leucocytosis</a:t>
            </a:r>
            <a:r>
              <a:rPr sz="1800" spc="-45" dirty="0">
                <a:latin typeface="Arial MT"/>
                <a:cs typeface="Arial MT"/>
              </a:rPr>
              <a:t> </a:t>
            </a:r>
            <a:r>
              <a:rPr sz="1800" spc="-10" dirty="0">
                <a:latin typeface="Arial MT"/>
                <a:cs typeface="Arial MT"/>
              </a:rPr>
              <a:t>(&gt;11</a:t>
            </a:r>
            <a:r>
              <a:rPr sz="1800" spc="-65" dirty="0">
                <a:latin typeface="Arial MT"/>
                <a:cs typeface="Arial MT"/>
              </a:rPr>
              <a:t> </a:t>
            </a:r>
            <a:r>
              <a:rPr sz="1800" dirty="0">
                <a:latin typeface="Arial MT"/>
                <a:cs typeface="Arial MT"/>
              </a:rPr>
              <a:t>×</a:t>
            </a:r>
            <a:r>
              <a:rPr sz="1800" spc="-30" dirty="0">
                <a:latin typeface="Arial MT"/>
                <a:cs typeface="Arial MT"/>
              </a:rPr>
              <a:t> </a:t>
            </a:r>
            <a:r>
              <a:rPr sz="1800" spc="-10" dirty="0">
                <a:latin typeface="Arial MT"/>
                <a:cs typeface="Arial MT"/>
              </a:rPr>
              <a:t>10</a:t>
            </a:r>
            <a:r>
              <a:rPr sz="1800" spc="-15" baseline="23148" dirty="0">
                <a:latin typeface="Arial MT"/>
                <a:cs typeface="Arial MT"/>
              </a:rPr>
              <a:t>6</a:t>
            </a:r>
            <a:r>
              <a:rPr sz="1800" spc="-10" dirty="0">
                <a:latin typeface="Arial MT"/>
                <a:cs typeface="Arial MT"/>
              </a:rPr>
              <a:t>/L)</a:t>
            </a:r>
            <a:endParaRPr sz="1800">
              <a:latin typeface="Arial MT"/>
              <a:cs typeface="Arial MT"/>
            </a:endParaRPr>
          </a:p>
          <a:p>
            <a:pPr marL="50800">
              <a:lnSpc>
                <a:spcPts val="2105"/>
              </a:lnSpc>
            </a:pPr>
            <a:r>
              <a:rPr sz="1800" dirty="0">
                <a:latin typeface="Arial MT"/>
                <a:cs typeface="Arial MT"/>
              </a:rPr>
              <a:t>Ascites</a:t>
            </a:r>
            <a:r>
              <a:rPr sz="1800" spc="-5" dirty="0">
                <a:latin typeface="Arial MT"/>
                <a:cs typeface="Arial MT"/>
              </a:rPr>
              <a:t> </a:t>
            </a:r>
            <a:r>
              <a:rPr sz="1800" dirty="0">
                <a:latin typeface="Arial MT"/>
                <a:cs typeface="Arial MT"/>
              </a:rPr>
              <a:t>or</a:t>
            </a:r>
            <a:r>
              <a:rPr sz="1800" spc="-5" dirty="0">
                <a:latin typeface="Arial MT"/>
                <a:cs typeface="Arial MT"/>
              </a:rPr>
              <a:t> </a:t>
            </a:r>
            <a:r>
              <a:rPr sz="1800" dirty="0">
                <a:latin typeface="Arial MT"/>
                <a:cs typeface="Arial MT"/>
              </a:rPr>
              <a:t>bright</a:t>
            </a:r>
            <a:r>
              <a:rPr sz="1800" spc="10" dirty="0">
                <a:latin typeface="Arial MT"/>
                <a:cs typeface="Arial MT"/>
              </a:rPr>
              <a:t> </a:t>
            </a:r>
            <a:r>
              <a:rPr sz="1800" dirty="0">
                <a:latin typeface="Arial MT"/>
                <a:cs typeface="Arial MT"/>
              </a:rPr>
              <a:t>liver</a:t>
            </a:r>
            <a:r>
              <a:rPr sz="1800" spc="-70" dirty="0">
                <a:latin typeface="Arial MT"/>
                <a:cs typeface="Arial MT"/>
              </a:rPr>
              <a:t> </a:t>
            </a:r>
            <a:r>
              <a:rPr sz="1800" dirty="0">
                <a:latin typeface="Arial MT"/>
                <a:cs typeface="Arial MT"/>
              </a:rPr>
              <a:t>on</a:t>
            </a:r>
            <a:r>
              <a:rPr sz="1800" spc="-25" dirty="0">
                <a:latin typeface="Arial MT"/>
                <a:cs typeface="Arial MT"/>
              </a:rPr>
              <a:t> </a:t>
            </a:r>
            <a:r>
              <a:rPr sz="1800" spc="-10" dirty="0">
                <a:latin typeface="Arial MT"/>
                <a:cs typeface="Arial MT"/>
              </a:rPr>
              <a:t>ultrasound</a:t>
            </a:r>
            <a:endParaRPr sz="1800">
              <a:latin typeface="Arial MT"/>
              <a:cs typeface="Arial MT"/>
            </a:endParaRPr>
          </a:p>
          <a:p>
            <a:pPr marL="50800">
              <a:lnSpc>
                <a:spcPct val="100000"/>
              </a:lnSpc>
              <a:spcBef>
                <a:spcPts val="20"/>
              </a:spcBef>
            </a:pPr>
            <a:r>
              <a:rPr sz="1800" dirty="0">
                <a:latin typeface="Arial MT"/>
                <a:cs typeface="Arial MT"/>
              </a:rPr>
              <a:t>High</a:t>
            </a:r>
            <a:r>
              <a:rPr sz="1800" spc="-65" dirty="0">
                <a:latin typeface="Arial MT"/>
                <a:cs typeface="Arial MT"/>
              </a:rPr>
              <a:t> </a:t>
            </a:r>
            <a:r>
              <a:rPr sz="1800" spc="-25" dirty="0">
                <a:latin typeface="Arial MT"/>
                <a:cs typeface="Arial MT"/>
              </a:rPr>
              <a:t>AST/ALT</a:t>
            </a:r>
            <a:r>
              <a:rPr sz="1800" spc="-85" dirty="0">
                <a:latin typeface="Arial MT"/>
                <a:cs typeface="Arial MT"/>
              </a:rPr>
              <a:t> </a:t>
            </a:r>
            <a:r>
              <a:rPr sz="1800" dirty="0">
                <a:latin typeface="Arial MT"/>
                <a:cs typeface="Arial MT"/>
              </a:rPr>
              <a:t>(&gt;42</a:t>
            </a:r>
            <a:r>
              <a:rPr sz="1800" spc="20" dirty="0">
                <a:latin typeface="Arial MT"/>
                <a:cs typeface="Arial MT"/>
              </a:rPr>
              <a:t> </a:t>
            </a:r>
            <a:r>
              <a:rPr sz="1800" spc="-20" dirty="0">
                <a:latin typeface="Arial MT"/>
                <a:cs typeface="Arial MT"/>
              </a:rPr>
              <a:t>IU/L)</a:t>
            </a:r>
            <a:endParaRPr sz="1800">
              <a:latin typeface="Arial MT"/>
              <a:cs typeface="Arial MT"/>
            </a:endParaRPr>
          </a:p>
          <a:p>
            <a:pPr marL="50800">
              <a:lnSpc>
                <a:spcPct val="100000"/>
              </a:lnSpc>
              <a:spcBef>
                <a:spcPts val="20"/>
              </a:spcBef>
            </a:pPr>
            <a:r>
              <a:rPr sz="1800" dirty="0">
                <a:latin typeface="Arial MT"/>
                <a:cs typeface="Arial MT"/>
              </a:rPr>
              <a:t>High</a:t>
            </a:r>
            <a:r>
              <a:rPr sz="1800" spc="-20" dirty="0">
                <a:latin typeface="Arial MT"/>
                <a:cs typeface="Arial MT"/>
              </a:rPr>
              <a:t> </a:t>
            </a:r>
            <a:r>
              <a:rPr sz="1800" dirty="0">
                <a:latin typeface="Arial MT"/>
                <a:cs typeface="Arial MT"/>
              </a:rPr>
              <a:t>ammonia</a:t>
            </a:r>
            <a:r>
              <a:rPr sz="1800" spc="-15" dirty="0">
                <a:latin typeface="Arial MT"/>
                <a:cs typeface="Arial MT"/>
              </a:rPr>
              <a:t> </a:t>
            </a:r>
            <a:r>
              <a:rPr sz="1800" dirty="0">
                <a:latin typeface="Arial MT"/>
                <a:cs typeface="Arial MT"/>
              </a:rPr>
              <a:t>(&gt;47</a:t>
            </a:r>
            <a:r>
              <a:rPr sz="1800" spc="-15" dirty="0">
                <a:latin typeface="Arial MT"/>
                <a:cs typeface="Arial MT"/>
              </a:rPr>
              <a:t> </a:t>
            </a:r>
            <a:r>
              <a:rPr sz="1800" spc="-10" dirty="0">
                <a:latin typeface="Arial MT"/>
                <a:cs typeface="Arial MT"/>
              </a:rPr>
              <a:t>μmol/L)</a:t>
            </a:r>
            <a:endParaRPr sz="1800">
              <a:latin typeface="Arial MT"/>
              <a:cs typeface="Arial MT"/>
            </a:endParaRPr>
          </a:p>
          <a:p>
            <a:pPr marL="50800" marR="1264920">
              <a:lnSpc>
                <a:spcPct val="99100"/>
              </a:lnSpc>
              <a:spcBef>
                <a:spcPts val="35"/>
              </a:spcBef>
            </a:pPr>
            <a:r>
              <a:rPr sz="1800" dirty="0">
                <a:latin typeface="Arial MT"/>
                <a:cs typeface="Arial MT"/>
              </a:rPr>
              <a:t>Renal</a:t>
            </a:r>
            <a:r>
              <a:rPr sz="1800" spc="-60" dirty="0">
                <a:latin typeface="Arial MT"/>
                <a:cs typeface="Arial MT"/>
              </a:rPr>
              <a:t> </a:t>
            </a:r>
            <a:r>
              <a:rPr sz="1800" dirty="0">
                <a:latin typeface="Arial MT"/>
                <a:cs typeface="Arial MT"/>
              </a:rPr>
              <a:t>impairment</a:t>
            </a:r>
            <a:r>
              <a:rPr sz="1800" spc="-5" dirty="0">
                <a:latin typeface="Arial MT"/>
                <a:cs typeface="Arial MT"/>
              </a:rPr>
              <a:t> </a:t>
            </a:r>
            <a:r>
              <a:rPr sz="1800" dirty="0">
                <a:latin typeface="Arial MT"/>
                <a:cs typeface="Arial MT"/>
              </a:rPr>
              <a:t>(creatinine</a:t>
            </a:r>
            <a:r>
              <a:rPr sz="1800" spc="-50" dirty="0">
                <a:latin typeface="Arial MT"/>
                <a:cs typeface="Arial MT"/>
              </a:rPr>
              <a:t> </a:t>
            </a:r>
            <a:r>
              <a:rPr sz="1800" dirty="0">
                <a:latin typeface="Arial MT"/>
                <a:cs typeface="Arial MT"/>
              </a:rPr>
              <a:t>&gt;150</a:t>
            </a:r>
            <a:r>
              <a:rPr sz="1800" spc="-5" dirty="0">
                <a:latin typeface="Arial MT"/>
                <a:cs typeface="Arial MT"/>
              </a:rPr>
              <a:t> </a:t>
            </a:r>
            <a:r>
              <a:rPr sz="1800" spc="-10" dirty="0">
                <a:latin typeface="Arial MT"/>
                <a:cs typeface="Arial MT"/>
              </a:rPr>
              <a:t>μmol/L) </a:t>
            </a:r>
            <a:r>
              <a:rPr sz="1800" dirty="0">
                <a:latin typeface="Arial MT"/>
                <a:cs typeface="Arial MT"/>
              </a:rPr>
              <a:t>Coagulopathy</a:t>
            </a:r>
            <a:r>
              <a:rPr sz="1800" spc="-35" dirty="0">
                <a:latin typeface="Arial MT"/>
                <a:cs typeface="Arial MT"/>
              </a:rPr>
              <a:t> </a:t>
            </a:r>
            <a:r>
              <a:rPr sz="1800" dirty="0">
                <a:latin typeface="Arial MT"/>
                <a:cs typeface="Arial MT"/>
              </a:rPr>
              <a:t>(PT</a:t>
            </a:r>
            <a:r>
              <a:rPr sz="1800" spc="-70" dirty="0">
                <a:latin typeface="Arial MT"/>
                <a:cs typeface="Arial MT"/>
              </a:rPr>
              <a:t> </a:t>
            </a:r>
            <a:r>
              <a:rPr sz="1800" dirty="0">
                <a:latin typeface="Arial MT"/>
                <a:cs typeface="Arial MT"/>
              </a:rPr>
              <a:t>&gt;14</a:t>
            </a:r>
            <a:r>
              <a:rPr sz="1800" spc="-45" dirty="0">
                <a:latin typeface="Arial MT"/>
                <a:cs typeface="Arial MT"/>
              </a:rPr>
              <a:t> </a:t>
            </a:r>
            <a:r>
              <a:rPr sz="1800" dirty="0">
                <a:latin typeface="Arial MT"/>
                <a:cs typeface="Arial MT"/>
              </a:rPr>
              <a:t>seconds</a:t>
            </a:r>
            <a:r>
              <a:rPr sz="1800" spc="-25" dirty="0">
                <a:latin typeface="Arial MT"/>
                <a:cs typeface="Arial MT"/>
              </a:rPr>
              <a:t> </a:t>
            </a:r>
            <a:r>
              <a:rPr sz="1800" dirty="0">
                <a:latin typeface="Arial MT"/>
                <a:cs typeface="Arial MT"/>
              </a:rPr>
              <a:t>or</a:t>
            </a:r>
            <a:r>
              <a:rPr sz="1800" spc="-85" dirty="0">
                <a:latin typeface="Arial MT"/>
                <a:cs typeface="Arial MT"/>
              </a:rPr>
              <a:t> </a:t>
            </a:r>
            <a:r>
              <a:rPr sz="1800" dirty="0">
                <a:latin typeface="Arial MT"/>
                <a:cs typeface="Arial MT"/>
              </a:rPr>
              <a:t>APTT</a:t>
            </a:r>
            <a:r>
              <a:rPr sz="1800" spc="-70" dirty="0">
                <a:latin typeface="Arial MT"/>
                <a:cs typeface="Arial MT"/>
              </a:rPr>
              <a:t> </a:t>
            </a:r>
            <a:r>
              <a:rPr sz="1800" dirty="0">
                <a:latin typeface="Arial MT"/>
                <a:cs typeface="Arial MT"/>
              </a:rPr>
              <a:t>&gt;34</a:t>
            </a:r>
            <a:r>
              <a:rPr sz="1800" spc="-40" dirty="0">
                <a:latin typeface="Arial MT"/>
                <a:cs typeface="Arial MT"/>
              </a:rPr>
              <a:t> </a:t>
            </a:r>
            <a:r>
              <a:rPr sz="1800" spc="-10" dirty="0">
                <a:latin typeface="Arial MT"/>
                <a:cs typeface="Arial MT"/>
              </a:rPr>
              <a:t>seconds) </a:t>
            </a:r>
            <a:r>
              <a:rPr sz="1800" dirty="0">
                <a:latin typeface="Arial MT"/>
                <a:cs typeface="Arial MT"/>
              </a:rPr>
              <a:t>Microvesicular</a:t>
            </a:r>
            <a:r>
              <a:rPr sz="1800" spc="-15" dirty="0">
                <a:latin typeface="Arial MT"/>
                <a:cs typeface="Arial MT"/>
              </a:rPr>
              <a:t> </a:t>
            </a:r>
            <a:r>
              <a:rPr sz="1800" dirty="0">
                <a:latin typeface="Arial MT"/>
                <a:cs typeface="Arial MT"/>
              </a:rPr>
              <a:t>steatosis</a:t>
            </a:r>
            <a:r>
              <a:rPr sz="1800" spc="-55" dirty="0">
                <a:latin typeface="Arial MT"/>
                <a:cs typeface="Arial MT"/>
              </a:rPr>
              <a:t> </a:t>
            </a:r>
            <a:r>
              <a:rPr sz="1800" dirty="0">
                <a:latin typeface="Arial MT"/>
                <a:cs typeface="Arial MT"/>
              </a:rPr>
              <a:t>on</a:t>
            </a:r>
            <a:r>
              <a:rPr sz="1800" spc="-40" dirty="0">
                <a:latin typeface="Arial MT"/>
                <a:cs typeface="Arial MT"/>
              </a:rPr>
              <a:t> </a:t>
            </a:r>
            <a:r>
              <a:rPr sz="1800" dirty="0">
                <a:latin typeface="Arial MT"/>
                <a:cs typeface="Arial MT"/>
              </a:rPr>
              <a:t>liver</a:t>
            </a:r>
            <a:r>
              <a:rPr sz="1800" spc="-20" dirty="0">
                <a:latin typeface="Arial MT"/>
                <a:cs typeface="Arial MT"/>
              </a:rPr>
              <a:t> </a:t>
            </a:r>
            <a:r>
              <a:rPr sz="1800" spc="-10" dirty="0">
                <a:latin typeface="Arial MT"/>
                <a:cs typeface="Arial MT"/>
              </a:rPr>
              <a:t>biopsy</a:t>
            </a:r>
            <a:endParaRPr sz="1800">
              <a:latin typeface="Arial MT"/>
              <a:cs typeface="Arial MT"/>
            </a:endParaRPr>
          </a:p>
        </p:txBody>
      </p:sp>
      <p:pic>
        <p:nvPicPr>
          <p:cNvPr id="4" name="object 4"/>
          <p:cNvPicPr/>
          <p:nvPr/>
        </p:nvPicPr>
        <p:blipFill>
          <a:blip r:embed="rId2" cstate="print"/>
          <a:stretch>
            <a:fillRect/>
          </a:stretch>
        </p:blipFill>
        <p:spPr>
          <a:xfrm>
            <a:off x="7239000" y="152400"/>
            <a:ext cx="1905000" cy="1190625"/>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64819" rIns="0" bIns="0" rtlCol="0">
            <a:spAutoFit/>
          </a:bodyPr>
          <a:lstStyle/>
          <a:p>
            <a:pPr marL="12700">
              <a:lnSpc>
                <a:spcPct val="100000"/>
              </a:lnSpc>
              <a:spcBef>
                <a:spcPts val="105"/>
              </a:spcBef>
            </a:pPr>
            <a:r>
              <a:rPr sz="3600" spc="-10" dirty="0"/>
              <a:t>Management</a:t>
            </a:r>
            <a:endParaRPr sz="3600"/>
          </a:p>
        </p:txBody>
      </p:sp>
      <p:sp>
        <p:nvSpPr>
          <p:cNvPr id="3" name="object 3"/>
          <p:cNvSpPr txBox="1"/>
          <p:nvPr/>
        </p:nvSpPr>
        <p:spPr>
          <a:xfrm>
            <a:off x="383857" y="2040656"/>
            <a:ext cx="7546340" cy="883285"/>
          </a:xfrm>
          <a:prstGeom prst="rect">
            <a:avLst/>
          </a:prstGeom>
        </p:spPr>
        <p:txBody>
          <a:bodyPr vert="horz" wrap="square" lIns="0" tIns="135255" rIns="0" bIns="0" rtlCol="0">
            <a:spAutoFit/>
          </a:bodyPr>
          <a:lstStyle/>
          <a:p>
            <a:pPr marL="355600" indent="-342900">
              <a:lnSpc>
                <a:spcPct val="100000"/>
              </a:lnSpc>
              <a:spcBef>
                <a:spcPts val="1065"/>
              </a:spcBef>
              <a:buClr>
                <a:srgbClr val="B31166"/>
              </a:buClr>
              <a:buSzPct val="77500"/>
              <a:buFont typeface="Wingdings"/>
              <a:buChar char=""/>
              <a:tabLst>
                <a:tab pos="355600" algn="l"/>
              </a:tabLst>
            </a:pPr>
            <a:r>
              <a:rPr sz="2000" b="1" dirty="0">
                <a:solidFill>
                  <a:srgbClr val="404040"/>
                </a:solidFill>
                <a:latin typeface="Arial"/>
                <a:cs typeface="Arial"/>
              </a:rPr>
              <a:t>supportive</a:t>
            </a:r>
            <a:r>
              <a:rPr sz="2000" b="1" spc="-95" dirty="0">
                <a:solidFill>
                  <a:srgbClr val="404040"/>
                </a:solidFill>
                <a:latin typeface="Arial"/>
                <a:cs typeface="Arial"/>
              </a:rPr>
              <a:t> </a:t>
            </a:r>
            <a:r>
              <a:rPr sz="2000" b="1" dirty="0">
                <a:solidFill>
                  <a:srgbClr val="404040"/>
                </a:solidFill>
                <a:latin typeface="Arial"/>
                <a:cs typeface="Arial"/>
              </a:rPr>
              <a:t>and</a:t>
            </a:r>
            <a:r>
              <a:rPr sz="2000" b="1" spc="-30" dirty="0">
                <a:solidFill>
                  <a:srgbClr val="404040"/>
                </a:solidFill>
                <a:latin typeface="Arial"/>
                <a:cs typeface="Arial"/>
              </a:rPr>
              <a:t> </a:t>
            </a:r>
            <a:r>
              <a:rPr sz="2000" b="1" dirty="0">
                <a:solidFill>
                  <a:srgbClr val="404040"/>
                </a:solidFill>
                <a:latin typeface="Arial"/>
                <a:cs typeface="Arial"/>
              </a:rPr>
              <a:t>expedited</a:t>
            </a:r>
            <a:r>
              <a:rPr sz="2000" b="1" spc="-35" dirty="0">
                <a:solidFill>
                  <a:srgbClr val="404040"/>
                </a:solidFill>
                <a:latin typeface="Arial"/>
                <a:cs typeface="Arial"/>
              </a:rPr>
              <a:t> </a:t>
            </a:r>
            <a:r>
              <a:rPr sz="2000" b="1" spc="-10" dirty="0">
                <a:solidFill>
                  <a:srgbClr val="404040"/>
                </a:solidFill>
                <a:latin typeface="Arial"/>
                <a:cs typeface="Arial"/>
              </a:rPr>
              <a:t>delivery,</a:t>
            </a:r>
            <a:r>
              <a:rPr sz="2000" b="1" spc="-60" dirty="0">
                <a:solidFill>
                  <a:srgbClr val="404040"/>
                </a:solidFill>
                <a:latin typeface="Arial"/>
                <a:cs typeface="Arial"/>
              </a:rPr>
              <a:t> </a:t>
            </a:r>
            <a:r>
              <a:rPr sz="2000" b="1" dirty="0">
                <a:solidFill>
                  <a:srgbClr val="404040"/>
                </a:solidFill>
                <a:latin typeface="Arial"/>
                <a:cs typeface="Arial"/>
              </a:rPr>
              <a:t>if</a:t>
            </a:r>
            <a:r>
              <a:rPr sz="2000" b="1" spc="-25" dirty="0">
                <a:solidFill>
                  <a:srgbClr val="404040"/>
                </a:solidFill>
                <a:latin typeface="Arial"/>
                <a:cs typeface="Arial"/>
              </a:rPr>
              <a:t> </a:t>
            </a:r>
            <a:r>
              <a:rPr sz="2000" b="1" dirty="0">
                <a:solidFill>
                  <a:srgbClr val="404040"/>
                </a:solidFill>
                <a:latin typeface="Arial"/>
                <a:cs typeface="Arial"/>
              </a:rPr>
              <a:t>diagnosed</a:t>
            </a:r>
            <a:r>
              <a:rPr sz="2000" b="1" spc="-30" dirty="0">
                <a:solidFill>
                  <a:srgbClr val="404040"/>
                </a:solidFill>
                <a:latin typeface="Arial"/>
                <a:cs typeface="Arial"/>
              </a:rPr>
              <a:t> </a:t>
            </a:r>
            <a:r>
              <a:rPr sz="2000" b="1" spc="-10" dirty="0">
                <a:solidFill>
                  <a:srgbClr val="404040"/>
                </a:solidFill>
                <a:latin typeface="Arial"/>
                <a:cs typeface="Arial"/>
              </a:rPr>
              <a:t>antenatally.</a:t>
            </a:r>
            <a:endParaRPr sz="2000">
              <a:latin typeface="Arial"/>
              <a:cs typeface="Arial"/>
            </a:endParaRPr>
          </a:p>
          <a:p>
            <a:pPr marL="355600" indent="-342900">
              <a:lnSpc>
                <a:spcPct val="100000"/>
              </a:lnSpc>
              <a:spcBef>
                <a:spcPts val="980"/>
              </a:spcBef>
              <a:buClr>
                <a:srgbClr val="B31166"/>
              </a:buClr>
              <a:buSzPct val="77500"/>
              <a:buFont typeface="Wingdings"/>
              <a:buChar char=""/>
              <a:tabLst>
                <a:tab pos="355600" algn="l"/>
              </a:tabLst>
            </a:pPr>
            <a:r>
              <a:rPr sz="2000" b="1" dirty="0">
                <a:solidFill>
                  <a:srgbClr val="404040"/>
                </a:solidFill>
                <a:latin typeface="Arial"/>
                <a:cs typeface="Arial"/>
              </a:rPr>
              <a:t>Multidisciplinary</a:t>
            </a:r>
            <a:r>
              <a:rPr sz="2000" b="1" spc="-50" dirty="0">
                <a:solidFill>
                  <a:srgbClr val="404040"/>
                </a:solidFill>
                <a:latin typeface="Arial"/>
                <a:cs typeface="Arial"/>
              </a:rPr>
              <a:t> </a:t>
            </a:r>
            <a:r>
              <a:rPr sz="2000" b="1" dirty="0">
                <a:solidFill>
                  <a:srgbClr val="404040"/>
                </a:solidFill>
                <a:latin typeface="Arial"/>
                <a:cs typeface="Arial"/>
              </a:rPr>
              <a:t>team</a:t>
            </a:r>
            <a:r>
              <a:rPr sz="2000" b="1" spc="-95" dirty="0">
                <a:solidFill>
                  <a:srgbClr val="404040"/>
                </a:solidFill>
                <a:latin typeface="Arial"/>
                <a:cs typeface="Arial"/>
              </a:rPr>
              <a:t> </a:t>
            </a:r>
            <a:r>
              <a:rPr sz="2000" b="1" spc="-10" dirty="0">
                <a:solidFill>
                  <a:srgbClr val="404040"/>
                </a:solidFill>
                <a:latin typeface="Arial"/>
                <a:cs typeface="Arial"/>
              </a:rPr>
              <a:t>involvement.</a:t>
            </a:r>
            <a:endParaRPr sz="2000">
              <a:latin typeface="Arial"/>
              <a:cs typeface="Arial"/>
            </a:endParaRPr>
          </a:p>
        </p:txBody>
      </p:sp>
      <p:sp>
        <p:nvSpPr>
          <p:cNvPr id="4" name="object 4"/>
          <p:cNvSpPr txBox="1"/>
          <p:nvPr/>
        </p:nvSpPr>
        <p:spPr>
          <a:xfrm>
            <a:off x="7085965" y="3457257"/>
            <a:ext cx="1605915" cy="334645"/>
          </a:xfrm>
          <a:prstGeom prst="rect">
            <a:avLst/>
          </a:prstGeom>
        </p:spPr>
        <p:txBody>
          <a:bodyPr vert="horz" wrap="square" lIns="0" tIns="15875" rIns="0" bIns="0" rtlCol="0">
            <a:spAutoFit/>
          </a:bodyPr>
          <a:lstStyle/>
          <a:p>
            <a:pPr marL="12700">
              <a:lnSpc>
                <a:spcPct val="100000"/>
              </a:lnSpc>
              <a:spcBef>
                <a:spcPts val="125"/>
              </a:spcBef>
              <a:tabLst>
                <a:tab pos="1139825" algn="l"/>
              </a:tabLst>
            </a:pPr>
            <a:r>
              <a:rPr sz="2000" b="1" spc="-10" dirty="0">
                <a:solidFill>
                  <a:srgbClr val="404040"/>
                </a:solidFill>
                <a:latin typeface="Arial"/>
                <a:cs typeface="Arial"/>
              </a:rPr>
              <a:t>dialysis</a:t>
            </a:r>
            <a:r>
              <a:rPr sz="2000" b="1" dirty="0">
                <a:solidFill>
                  <a:srgbClr val="404040"/>
                </a:solidFill>
                <a:latin typeface="Arial"/>
                <a:cs typeface="Arial"/>
              </a:rPr>
              <a:t>	</a:t>
            </a:r>
            <a:r>
              <a:rPr sz="2000" b="1" spc="-25" dirty="0">
                <a:solidFill>
                  <a:srgbClr val="404040"/>
                </a:solidFill>
                <a:latin typeface="Arial"/>
                <a:cs typeface="Arial"/>
              </a:rPr>
              <a:t>and</a:t>
            </a:r>
            <a:endParaRPr sz="2000">
              <a:latin typeface="Arial"/>
              <a:cs typeface="Arial"/>
            </a:endParaRPr>
          </a:p>
        </p:txBody>
      </p:sp>
      <p:sp>
        <p:nvSpPr>
          <p:cNvPr id="5" name="object 5"/>
          <p:cNvSpPr txBox="1"/>
          <p:nvPr/>
        </p:nvSpPr>
        <p:spPr>
          <a:xfrm>
            <a:off x="383857" y="2907728"/>
            <a:ext cx="6535420" cy="1189355"/>
          </a:xfrm>
          <a:prstGeom prst="rect">
            <a:avLst/>
          </a:prstGeom>
        </p:spPr>
        <p:txBody>
          <a:bodyPr vert="horz" wrap="square" lIns="0" tIns="136525" rIns="0" bIns="0" rtlCol="0">
            <a:spAutoFit/>
          </a:bodyPr>
          <a:lstStyle/>
          <a:p>
            <a:pPr marL="355600" indent="-342900">
              <a:lnSpc>
                <a:spcPct val="100000"/>
              </a:lnSpc>
              <a:spcBef>
                <a:spcPts val="1075"/>
              </a:spcBef>
              <a:buClr>
                <a:srgbClr val="B31166"/>
              </a:buClr>
              <a:buSzPct val="77500"/>
              <a:buFont typeface="Wingdings"/>
              <a:buChar char=""/>
              <a:tabLst>
                <a:tab pos="355600" algn="l"/>
              </a:tabLst>
            </a:pPr>
            <a:r>
              <a:rPr sz="2000" b="1" dirty="0">
                <a:solidFill>
                  <a:srgbClr val="404040"/>
                </a:solidFill>
                <a:latin typeface="Arial"/>
                <a:cs typeface="Arial"/>
              </a:rPr>
              <a:t>Critical</a:t>
            </a:r>
            <a:r>
              <a:rPr sz="2000" b="1" spc="-50" dirty="0">
                <a:solidFill>
                  <a:srgbClr val="404040"/>
                </a:solidFill>
                <a:latin typeface="Arial"/>
                <a:cs typeface="Arial"/>
              </a:rPr>
              <a:t> </a:t>
            </a:r>
            <a:r>
              <a:rPr sz="2000" b="1" dirty="0">
                <a:solidFill>
                  <a:srgbClr val="404040"/>
                </a:solidFill>
                <a:latin typeface="Arial"/>
                <a:cs typeface="Arial"/>
              </a:rPr>
              <a:t>biochemical</a:t>
            </a:r>
            <a:r>
              <a:rPr sz="2000" b="1" spc="-65" dirty="0">
                <a:solidFill>
                  <a:srgbClr val="404040"/>
                </a:solidFill>
                <a:latin typeface="Arial"/>
                <a:cs typeface="Arial"/>
              </a:rPr>
              <a:t> </a:t>
            </a:r>
            <a:r>
              <a:rPr sz="2000" b="1" dirty="0">
                <a:solidFill>
                  <a:srgbClr val="404040"/>
                </a:solidFill>
                <a:latin typeface="Arial"/>
                <a:cs typeface="Arial"/>
              </a:rPr>
              <a:t>and</a:t>
            </a:r>
            <a:r>
              <a:rPr sz="2000" b="1" spc="-20" dirty="0">
                <a:solidFill>
                  <a:srgbClr val="404040"/>
                </a:solidFill>
                <a:latin typeface="Arial"/>
                <a:cs typeface="Arial"/>
              </a:rPr>
              <a:t> </a:t>
            </a:r>
            <a:r>
              <a:rPr sz="2000" b="1" dirty="0">
                <a:solidFill>
                  <a:srgbClr val="404040"/>
                </a:solidFill>
                <a:latin typeface="Arial"/>
                <a:cs typeface="Arial"/>
              </a:rPr>
              <a:t>hematological</a:t>
            </a:r>
            <a:r>
              <a:rPr sz="2000" b="1" spc="-50" dirty="0">
                <a:solidFill>
                  <a:srgbClr val="404040"/>
                </a:solidFill>
                <a:latin typeface="Arial"/>
                <a:cs typeface="Arial"/>
              </a:rPr>
              <a:t> </a:t>
            </a:r>
            <a:r>
              <a:rPr sz="2000" b="1" spc="-10" dirty="0">
                <a:solidFill>
                  <a:srgbClr val="404040"/>
                </a:solidFill>
                <a:latin typeface="Arial"/>
                <a:cs typeface="Arial"/>
              </a:rPr>
              <a:t>monitoring</a:t>
            </a:r>
            <a:endParaRPr sz="2000">
              <a:latin typeface="Arial"/>
              <a:cs typeface="Arial"/>
            </a:endParaRPr>
          </a:p>
          <a:p>
            <a:pPr marL="355600" marR="5080" indent="-343535">
              <a:lnSpc>
                <a:spcPct val="100000"/>
              </a:lnSpc>
              <a:spcBef>
                <a:spcPts val="980"/>
              </a:spcBef>
              <a:buClr>
                <a:srgbClr val="B31166"/>
              </a:buClr>
              <a:buSzPct val="77500"/>
              <a:buFont typeface="Wingdings"/>
              <a:buChar char=""/>
              <a:tabLst>
                <a:tab pos="355600" algn="l"/>
                <a:tab pos="990600" algn="l"/>
                <a:tab pos="1710055" algn="l"/>
                <a:tab pos="2359660" algn="l"/>
                <a:tab pos="2710180" algn="l"/>
                <a:tab pos="4387850" algn="l"/>
                <a:tab pos="5345430" algn="l"/>
              </a:tabLst>
            </a:pPr>
            <a:r>
              <a:rPr sz="2000" b="1" spc="-25" dirty="0">
                <a:solidFill>
                  <a:srgbClr val="404040"/>
                </a:solidFill>
                <a:latin typeface="Arial"/>
                <a:cs typeface="Arial"/>
              </a:rPr>
              <a:t>ICU</a:t>
            </a:r>
            <a:r>
              <a:rPr sz="2000" b="1" dirty="0">
                <a:solidFill>
                  <a:srgbClr val="404040"/>
                </a:solidFill>
                <a:latin typeface="Arial"/>
                <a:cs typeface="Arial"/>
              </a:rPr>
              <a:t>	</a:t>
            </a:r>
            <a:r>
              <a:rPr sz="2000" b="1" spc="-20" dirty="0">
                <a:solidFill>
                  <a:srgbClr val="404040"/>
                </a:solidFill>
                <a:latin typeface="Arial"/>
                <a:cs typeface="Arial"/>
              </a:rPr>
              <a:t>care</a:t>
            </a:r>
            <a:r>
              <a:rPr sz="2000" b="1" dirty="0">
                <a:solidFill>
                  <a:srgbClr val="404040"/>
                </a:solidFill>
                <a:latin typeface="Arial"/>
                <a:cs typeface="Arial"/>
              </a:rPr>
              <a:t>	</a:t>
            </a:r>
            <a:r>
              <a:rPr sz="2000" b="1" spc="-25" dirty="0">
                <a:solidFill>
                  <a:srgbClr val="404040"/>
                </a:solidFill>
                <a:latin typeface="Arial"/>
                <a:cs typeface="Arial"/>
              </a:rPr>
              <a:t>and</a:t>
            </a:r>
            <a:r>
              <a:rPr sz="2000" b="1" dirty="0">
                <a:solidFill>
                  <a:srgbClr val="404040"/>
                </a:solidFill>
                <a:latin typeface="Arial"/>
                <a:cs typeface="Arial"/>
              </a:rPr>
              <a:t>	</a:t>
            </a:r>
            <a:r>
              <a:rPr sz="2000" b="1" spc="-25" dirty="0">
                <a:solidFill>
                  <a:srgbClr val="404040"/>
                </a:solidFill>
                <a:latin typeface="Arial"/>
                <a:cs typeface="Arial"/>
              </a:rPr>
              <a:t>if</a:t>
            </a:r>
            <a:r>
              <a:rPr sz="2000" b="1" dirty="0">
                <a:solidFill>
                  <a:srgbClr val="404040"/>
                </a:solidFill>
                <a:latin typeface="Arial"/>
                <a:cs typeface="Arial"/>
              </a:rPr>
              <a:t>	</a:t>
            </a:r>
            <a:r>
              <a:rPr sz="2000" b="1" spc="-10" dirty="0">
                <a:solidFill>
                  <a:srgbClr val="404040"/>
                </a:solidFill>
                <a:latin typeface="Arial"/>
                <a:cs typeface="Arial"/>
              </a:rPr>
              <a:t>multisystem</a:t>
            </a:r>
            <a:r>
              <a:rPr sz="2000" b="1" dirty="0">
                <a:solidFill>
                  <a:srgbClr val="404040"/>
                </a:solidFill>
                <a:latin typeface="Arial"/>
                <a:cs typeface="Arial"/>
              </a:rPr>
              <a:t>	</a:t>
            </a:r>
            <a:r>
              <a:rPr sz="2000" b="1" spc="-10" dirty="0">
                <a:solidFill>
                  <a:srgbClr val="404040"/>
                </a:solidFill>
                <a:latin typeface="Arial"/>
                <a:cs typeface="Arial"/>
              </a:rPr>
              <a:t>failure</a:t>
            </a:r>
            <a:r>
              <a:rPr sz="2000" b="1" dirty="0">
                <a:solidFill>
                  <a:srgbClr val="404040"/>
                </a:solidFill>
                <a:latin typeface="Arial"/>
                <a:cs typeface="Arial"/>
              </a:rPr>
              <a:t>	</a:t>
            </a:r>
            <a:r>
              <a:rPr sz="2000" b="1" spc="-10" dirty="0">
                <a:solidFill>
                  <a:srgbClr val="404040"/>
                </a:solidFill>
                <a:latin typeface="Arial"/>
                <a:cs typeface="Arial"/>
              </a:rPr>
              <a:t>develops, </a:t>
            </a:r>
            <a:r>
              <a:rPr sz="2000" b="1" dirty="0">
                <a:solidFill>
                  <a:srgbClr val="404040"/>
                </a:solidFill>
                <a:latin typeface="Arial"/>
                <a:cs typeface="Arial"/>
              </a:rPr>
              <a:t>mechanical</a:t>
            </a:r>
            <a:r>
              <a:rPr sz="2000" b="1" spc="-45" dirty="0">
                <a:solidFill>
                  <a:srgbClr val="404040"/>
                </a:solidFill>
                <a:latin typeface="Arial"/>
                <a:cs typeface="Arial"/>
              </a:rPr>
              <a:t> </a:t>
            </a:r>
            <a:r>
              <a:rPr sz="2000" b="1" dirty="0">
                <a:solidFill>
                  <a:srgbClr val="404040"/>
                </a:solidFill>
                <a:latin typeface="Arial"/>
                <a:cs typeface="Arial"/>
              </a:rPr>
              <a:t>ventilation</a:t>
            </a:r>
            <a:r>
              <a:rPr sz="2000" b="1" spc="-30" dirty="0">
                <a:solidFill>
                  <a:srgbClr val="404040"/>
                </a:solidFill>
                <a:latin typeface="Arial"/>
                <a:cs typeface="Arial"/>
              </a:rPr>
              <a:t> </a:t>
            </a:r>
            <a:r>
              <a:rPr sz="2000" b="1" dirty="0">
                <a:solidFill>
                  <a:srgbClr val="404040"/>
                </a:solidFill>
                <a:latin typeface="Arial"/>
                <a:cs typeface="Arial"/>
              </a:rPr>
              <a:t>may</a:t>
            </a:r>
            <a:r>
              <a:rPr sz="2000" b="1" spc="-60" dirty="0">
                <a:solidFill>
                  <a:srgbClr val="404040"/>
                </a:solidFill>
                <a:latin typeface="Arial"/>
                <a:cs typeface="Arial"/>
              </a:rPr>
              <a:t> </a:t>
            </a:r>
            <a:r>
              <a:rPr sz="2000" b="1" spc="-10" dirty="0">
                <a:solidFill>
                  <a:srgbClr val="404040"/>
                </a:solidFill>
                <a:latin typeface="Arial"/>
                <a:cs typeface="Arial"/>
              </a:rPr>
              <a:t>require.</a:t>
            </a:r>
            <a:endParaRPr sz="2000">
              <a:latin typeface="Arial"/>
              <a:cs typeface="Arial"/>
            </a:endParaRPr>
          </a:p>
        </p:txBody>
      </p:sp>
      <p:sp>
        <p:nvSpPr>
          <p:cNvPr id="6" name="object 6"/>
          <p:cNvSpPr txBox="1"/>
          <p:nvPr/>
        </p:nvSpPr>
        <p:spPr>
          <a:xfrm>
            <a:off x="383857" y="4630356"/>
            <a:ext cx="8306434" cy="1498600"/>
          </a:xfrm>
          <a:prstGeom prst="rect">
            <a:avLst/>
          </a:prstGeom>
        </p:spPr>
        <p:txBody>
          <a:bodyPr vert="horz" wrap="square" lIns="0" tIns="15875" rIns="0" bIns="0" rtlCol="0">
            <a:spAutoFit/>
          </a:bodyPr>
          <a:lstStyle/>
          <a:p>
            <a:pPr marL="355600" marR="5080" indent="-343535">
              <a:lnSpc>
                <a:spcPct val="100000"/>
              </a:lnSpc>
              <a:spcBef>
                <a:spcPts val="125"/>
              </a:spcBef>
              <a:buClr>
                <a:srgbClr val="B31166"/>
              </a:buClr>
              <a:buSzPct val="77500"/>
              <a:buFont typeface="Wingdings"/>
              <a:buChar char=""/>
              <a:tabLst>
                <a:tab pos="355600" algn="l"/>
              </a:tabLst>
            </a:pPr>
            <a:r>
              <a:rPr sz="2000" b="1" dirty="0">
                <a:solidFill>
                  <a:srgbClr val="404040"/>
                </a:solidFill>
                <a:latin typeface="Arial"/>
                <a:cs typeface="Arial"/>
              </a:rPr>
              <a:t>Liver</a:t>
            </a:r>
            <a:r>
              <a:rPr sz="2000" b="1" spc="155" dirty="0">
                <a:solidFill>
                  <a:srgbClr val="404040"/>
                </a:solidFill>
                <a:latin typeface="Arial"/>
                <a:cs typeface="Arial"/>
              </a:rPr>
              <a:t> </a:t>
            </a:r>
            <a:r>
              <a:rPr sz="2000" b="1" dirty="0">
                <a:solidFill>
                  <a:srgbClr val="404040"/>
                </a:solidFill>
                <a:latin typeface="Arial"/>
                <a:cs typeface="Arial"/>
              </a:rPr>
              <a:t>transplantation</a:t>
            </a:r>
            <a:r>
              <a:rPr sz="2000" b="1" spc="125" dirty="0">
                <a:solidFill>
                  <a:srgbClr val="404040"/>
                </a:solidFill>
                <a:latin typeface="Arial"/>
                <a:cs typeface="Arial"/>
              </a:rPr>
              <a:t> </a:t>
            </a:r>
            <a:r>
              <a:rPr sz="2000" b="1" dirty="0">
                <a:solidFill>
                  <a:srgbClr val="404040"/>
                </a:solidFill>
                <a:latin typeface="Arial"/>
                <a:cs typeface="Arial"/>
              </a:rPr>
              <a:t>is</a:t>
            </a:r>
            <a:r>
              <a:rPr sz="2000" b="1" spc="155" dirty="0">
                <a:solidFill>
                  <a:srgbClr val="404040"/>
                </a:solidFill>
                <a:latin typeface="Arial"/>
                <a:cs typeface="Arial"/>
              </a:rPr>
              <a:t> </a:t>
            </a:r>
            <a:r>
              <a:rPr sz="2000" b="1" dirty="0">
                <a:solidFill>
                  <a:srgbClr val="404040"/>
                </a:solidFill>
                <a:latin typeface="Arial"/>
                <a:cs typeface="Arial"/>
              </a:rPr>
              <a:t>warranted</a:t>
            </a:r>
            <a:r>
              <a:rPr sz="2000" b="1" spc="130" dirty="0">
                <a:solidFill>
                  <a:srgbClr val="404040"/>
                </a:solidFill>
                <a:latin typeface="Arial"/>
                <a:cs typeface="Arial"/>
              </a:rPr>
              <a:t> </a:t>
            </a:r>
            <a:r>
              <a:rPr sz="2000" b="1" dirty="0">
                <a:solidFill>
                  <a:srgbClr val="404040"/>
                </a:solidFill>
                <a:latin typeface="Arial"/>
                <a:cs typeface="Arial"/>
              </a:rPr>
              <a:t>in</a:t>
            </a:r>
            <a:r>
              <a:rPr sz="2000" b="1" spc="160" dirty="0">
                <a:solidFill>
                  <a:srgbClr val="404040"/>
                </a:solidFill>
                <a:latin typeface="Arial"/>
                <a:cs typeface="Arial"/>
              </a:rPr>
              <a:t> </a:t>
            </a:r>
            <a:r>
              <a:rPr sz="2000" b="1" dirty="0">
                <a:solidFill>
                  <a:srgbClr val="404040"/>
                </a:solidFill>
                <a:latin typeface="Arial"/>
                <a:cs typeface="Arial"/>
              </a:rPr>
              <a:t>cases</a:t>
            </a:r>
            <a:r>
              <a:rPr sz="2000" b="1" spc="150" dirty="0">
                <a:solidFill>
                  <a:srgbClr val="404040"/>
                </a:solidFill>
                <a:latin typeface="Arial"/>
                <a:cs typeface="Arial"/>
              </a:rPr>
              <a:t> </a:t>
            </a:r>
            <a:r>
              <a:rPr sz="2000" b="1" dirty="0">
                <a:solidFill>
                  <a:srgbClr val="404040"/>
                </a:solidFill>
                <a:latin typeface="Arial"/>
                <a:cs typeface="Arial"/>
              </a:rPr>
              <a:t>of</a:t>
            </a:r>
            <a:r>
              <a:rPr sz="2000" b="1" spc="160" dirty="0">
                <a:solidFill>
                  <a:srgbClr val="404040"/>
                </a:solidFill>
                <a:latin typeface="Arial"/>
                <a:cs typeface="Arial"/>
              </a:rPr>
              <a:t> </a:t>
            </a:r>
            <a:r>
              <a:rPr sz="2000" b="1" dirty="0">
                <a:solidFill>
                  <a:srgbClr val="404040"/>
                </a:solidFill>
                <a:latin typeface="Arial"/>
                <a:cs typeface="Arial"/>
              </a:rPr>
              <a:t>failure</a:t>
            </a:r>
            <a:r>
              <a:rPr sz="2000" b="1" spc="125" dirty="0">
                <a:solidFill>
                  <a:srgbClr val="404040"/>
                </a:solidFill>
                <a:latin typeface="Arial"/>
                <a:cs typeface="Arial"/>
              </a:rPr>
              <a:t> </a:t>
            </a:r>
            <a:r>
              <a:rPr sz="2000" b="1" dirty="0">
                <a:solidFill>
                  <a:srgbClr val="404040"/>
                </a:solidFill>
                <a:latin typeface="Arial"/>
                <a:cs typeface="Arial"/>
              </a:rPr>
              <a:t>of</a:t>
            </a:r>
            <a:r>
              <a:rPr sz="2000" b="1" spc="160" dirty="0">
                <a:solidFill>
                  <a:srgbClr val="404040"/>
                </a:solidFill>
                <a:latin typeface="Arial"/>
                <a:cs typeface="Arial"/>
              </a:rPr>
              <a:t> </a:t>
            </a:r>
            <a:r>
              <a:rPr sz="2000" b="1" spc="-10" dirty="0">
                <a:solidFill>
                  <a:srgbClr val="404040"/>
                </a:solidFill>
                <a:latin typeface="Arial"/>
                <a:cs typeface="Arial"/>
              </a:rPr>
              <a:t>recovery </a:t>
            </a:r>
            <a:r>
              <a:rPr sz="2000" b="1" dirty="0">
                <a:solidFill>
                  <a:srgbClr val="404040"/>
                </a:solidFill>
                <a:latin typeface="Arial"/>
                <a:cs typeface="Arial"/>
              </a:rPr>
              <a:t>of</a:t>
            </a:r>
            <a:r>
              <a:rPr sz="2000" b="1" spc="-5" dirty="0">
                <a:solidFill>
                  <a:srgbClr val="404040"/>
                </a:solidFill>
                <a:latin typeface="Arial"/>
                <a:cs typeface="Arial"/>
              </a:rPr>
              <a:t> </a:t>
            </a:r>
            <a:r>
              <a:rPr sz="2000" b="1" dirty="0">
                <a:solidFill>
                  <a:srgbClr val="404040"/>
                </a:solidFill>
                <a:latin typeface="Arial"/>
                <a:cs typeface="Arial"/>
              </a:rPr>
              <a:t>liver</a:t>
            </a:r>
            <a:r>
              <a:rPr sz="2000" b="1" spc="-5" dirty="0">
                <a:solidFill>
                  <a:srgbClr val="404040"/>
                </a:solidFill>
                <a:latin typeface="Arial"/>
                <a:cs typeface="Arial"/>
              </a:rPr>
              <a:t> </a:t>
            </a:r>
            <a:r>
              <a:rPr sz="2000" b="1" dirty="0">
                <a:solidFill>
                  <a:srgbClr val="404040"/>
                </a:solidFill>
                <a:latin typeface="Arial"/>
                <a:cs typeface="Arial"/>
              </a:rPr>
              <a:t>function</a:t>
            </a:r>
            <a:r>
              <a:rPr sz="2000" b="1" spc="-40" dirty="0">
                <a:solidFill>
                  <a:srgbClr val="404040"/>
                </a:solidFill>
                <a:latin typeface="Arial"/>
                <a:cs typeface="Arial"/>
              </a:rPr>
              <a:t> </a:t>
            </a:r>
            <a:r>
              <a:rPr sz="2000" b="1" dirty="0">
                <a:solidFill>
                  <a:srgbClr val="404040"/>
                </a:solidFill>
                <a:latin typeface="Arial"/>
                <a:cs typeface="Arial"/>
              </a:rPr>
              <a:t>and</a:t>
            </a:r>
            <a:r>
              <a:rPr sz="2000" b="1" spc="-15" dirty="0">
                <a:solidFill>
                  <a:srgbClr val="404040"/>
                </a:solidFill>
                <a:latin typeface="Arial"/>
                <a:cs typeface="Arial"/>
              </a:rPr>
              <a:t> </a:t>
            </a:r>
            <a:r>
              <a:rPr sz="2000" b="1" dirty="0">
                <a:solidFill>
                  <a:srgbClr val="404040"/>
                </a:solidFill>
                <a:latin typeface="Arial"/>
                <a:cs typeface="Arial"/>
              </a:rPr>
              <a:t>severe</a:t>
            </a:r>
            <a:r>
              <a:rPr sz="2000" b="1" spc="-50" dirty="0">
                <a:solidFill>
                  <a:srgbClr val="404040"/>
                </a:solidFill>
                <a:latin typeface="Arial"/>
                <a:cs typeface="Arial"/>
              </a:rPr>
              <a:t> </a:t>
            </a:r>
            <a:r>
              <a:rPr sz="2000" b="1" dirty="0">
                <a:solidFill>
                  <a:srgbClr val="404040"/>
                </a:solidFill>
                <a:latin typeface="Arial"/>
                <a:cs typeface="Arial"/>
              </a:rPr>
              <a:t>hepatic</a:t>
            </a:r>
            <a:r>
              <a:rPr sz="2000" b="1" spc="-65" dirty="0">
                <a:solidFill>
                  <a:srgbClr val="404040"/>
                </a:solidFill>
                <a:latin typeface="Arial"/>
                <a:cs typeface="Arial"/>
              </a:rPr>
              <a:t> </a:t>
            </a:r>
            <a:r>
              <a:rPr sz="2000" b="1" spc="-10" dirty="0">
                <a:solidFill>
                  <a:srgbClr val="404040"/>
                </a:solidFill>
                <a:latin typeface="Arial"/>
                <a:cs typeface="Arial"/>
              </a:rPr>
              <a:t>encephalopathy.</a:t>
            </a:r>
            <a:endParaRPr sz="2000">
              <a:latin typeface="Arial"/>
              <a:cs typeface="Arial"/>
            </a:endParaRPr>
          </a:p>
          <a:p>
            <a:pPr>
              <a:lnSpc>
                <a:spcPct val="100000"/>
              </a:lnSpc>
              <a:spcBef>
                <a:spcPts val="2065"/>
              </a:spcBef>
              <a:buClr>
                <a:srgbClr val="B31166"/>
              </a:buClr>
              <a:buFont typeface="Wingdings"/>
              <a:buChar char=""/>
            </a:pPr>
            <a:endParaRPr sz="2000">
              <a:latin typeface="Arial"/>
              <a:cs typeface="Arial"/>
            </a:endParaRPr>
          </a:p>
          <a:p>
            <a:pPr marL="415925" indent="-403225">
              <a:lnSpc>
                <a:spcPct val="100000"/>
              </a:lnSpc>
              <a:buClr>
                <a:srgbClr val="B31166"/>
              </a:buClr>
              <a:buSzPct val="77500"/>
              <a:buFont typeface="Wingdings"/>
              <a:buChar char=""/>
              <a:tabLst>
                <a:tab pos="415925" algn="l"/>
              </a:tabLst>
            </a:pPr>
            <a:r>
              <a:rPr sz="2000" b="1" dirty="0">
                <a:solidFill>
                  <a:srgbClr val="404040"/>
                </a:solidFill>
                <a:latin typeface="Arial"/>
                <a:cs typeface="Arial"/>
              </a:rPr>
              <a:t>After</a:t>
            </a:r>
            <a:r>
              <a:rPr sz="2000" b="1" spc="-35" dirty="0">
                <a:solidFill>
                  <a:srgbClr val="404040"/>
                </a:solidFill>
                <a:latin typeface="Arial"/>
                <a:cs typeface="Arial"/>
              </a:rPr>
              <a:t> </a:t>
            </a:r>
            <a:r>
              <a:rPr sz="2000" b="1" spc="-20" dirty="0">
                <a:solidFill>
                  <a:srgbClr val="404040"/>
                </a:solidFill>
                <a:latin typeface="Arial"/>
                <a:cs typeface="Arial"/>
              </a:rPr>
              <a:t>delivery,</a:t>
            </a:r>
            <a:r>
              <a:rPr sz="2000" b="1" spc="-45" dirty="0">
                <a:solidFill>
                  <a:srgbClr val="404040"/>
                </a:solidFill>
                <a:latin typeface="Arial"/>
                <a:cs typeface="Arial"/>
              </a:rPr>
              <a:t> </a:t>
            </a:r>
            <a:r>
              <a:rPr sz="2000" b="1" dirty="0">
                <a:solidFill>
                  <a:srgbClr val="404040"/>
                </a:solidFill>
                <a:latin typeface="Arial"/>
                <a:cs typeface="Arial"/>
              </a:rPr>
              <a:t>resolution</a:t>
            </a:r>
            <a:r>
              <a:rPr sz="2000" b="1" spc="-55" dirty="0">
                <a:solidFill>
                  <a:srgbClr val="404040"/>
                </a:solidFill>
                <a:latin typeface="Arial"/>
                <a:cs typeface="Arial"/>
              </a:rPr>
              <a:t> </a:t>
            </a:r>
            <a:r>
              <a:rPr sz="2000" b="1" dirty="0">
                <a:solidFill>
                  <a:srgbClr val="404040"/>
                </a:solidFill>
                <a:latin typeface="Arial"/>
                <a:cs typeface="Arial"/>
              </a:rPr>
              <a:t>may</a:t>
            </a:r>
            <a:r>
              <a:rPr sz="2000" b="1" spc="-50" dirty="0">
                <a:solidFill>
                  <a:srgbClr val="404040"/>
                </a:solidFill>
                <a:latin typeface="Arial"/>
                <a:cs typeface="Arial"/>
              </a:rPr>
              <a:t> </a:t>
            </a:r>
            <a:r>
              <a:rPr sz="2000" b="1" dirty="0">
                <a:solidFill>
                  <a:srgbClr val="404040"/>
                </a:solidFill>
                <a:latin typeface="Arial"/>
                <a:cs typeface="Arial"/>
              </a:rPr>
              <a:t>take</a:t>
            </a:r>
            <a:r>
              <a:rPr sz="2000" b="1" spc="-55" dirty="0">
                <a:solidFill>
                  <a:srgbClr val="404040"/>
                </a:solidFill>
                <a:latin typeface="Arial"/>
                <a:cs typeface="Arial"/>
              </a:rPr>
              <a:t> </a:t>
            </a:r>
            <a:r>
              <a:rPr sz="2000" b="1" dirty="0">
                <a:solidFill>
                  <a:srgbClr val="404040"/>
                </a:solidFill>
                <a:latin typeface="Arial"/>
                <a:cs typeface="Arial"/>
              </a:rPr>
              <a:t>up</a:t>
            </a:r>
            <a:r>
              <a:rPr sz="2000" b="1" spc="15" dirty="0">
                <a:solidFill>
                  <a:srgbClr val="404040"/>
                </a:solidFill>
                <a:latin typeface="Arial"/>
                <a:cs typeface="Arial"/>
              </a:rPr>
              <a:t> </a:t>
            </a:r>
            <a:r>
              <a:rPr sz="2000" b="1" dirty="0">
                <a:solidFill>
                  <a:srgbClr val="404040"/>
                </a:solidFill>
                <a:latin typeface="Arial"/>
                <a:cs typeface="Arial"/>
              </a:rPr>
              <a:t>to</a:t>
            </a:r>
            <a:r>
              <a:rPr sz="2000" b="1" spc="-25" dirty="0">
                <a:solidFill>
                  <a:srgbClr val="404040"/>
                </a:solidFill>
                <a:latin typeface="Arial"/>
                <a:cs typeface="Arial"/>
              </a:rPr>
              <a:t> </a:t>
            </a:r>
            <a:r>
              <a:rPr sz="1800" dirty="0">
                <a:solidFill>
                  <a:srgbClr val="404040"/>
                </a:solidFill>
                <a:latin typeface="Arial MT"/>
                <a:cs typeface="Arial MT"/>
              </a:rPr>
              <a:t>4</a:t>
            </a:r>
            <a:r>
              <a:rPr sz="1800" spc="5" dirty="0">
                <a:solidFill>
                  <a:srgbClr val="404040"/>
                </a:solidFill>
                <a:latin typeface="Arial MT"/>
                <a:cs typeface="Arial MT"/>
              </a:rPr>
              <a:t> </a:t>
            </a:r>
            <a:r>
              <a:rPr sz="1800" spc="-10" dirty="0">
                <a:solidFill>
                  <a:srgbClr val="404040"/>
                </a:solidFill>
                <a:latin typeface="Arial MT"/>
                <a:cs typeface="Arial MT"/>
              </a:rPr>
              <a:t>weeks.</a:t>
            </a:r>
            <a:endParaRPr sz="1800">
              <a:latin typeface="Arial MT"/>
              <a:cs typeface="Arial MT"/>
            </a:endParaRPr>
          </a:p>
        </p:txBody>
      </p:sp>
      <p:pic>
        <p:nvPicPr>
          <p:cNvPr id="7" name="object 7"/>
          <p:cNvPicPr/>
          <p:nvPr/>
        </p:nvPicPr>
        <p:blipFill>
          <a:blip r:embed="rId2" cstate="print"/>
          <a:stretch>
            <a:fillRect/>
          </a:stretch>
        </p:blipFill>
        <p:spPr>
          <a:xfrm>
            <a:off x="7086600" y="228600"/>
            <a:ext cx="1905000" cy="1190625"/>
          </a:xfrm>
          <a:prstGeom prst="rect">
            <a:avLst/>
          </a:prstGeo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31115" rIns="0" bIns="0" rtlCol="0">
            <a:spAutoFit/>
          </a:bodyPr>
          <a:lstStyle/>
          <a:p>
            <a:pPr marL="317500" marR="5080">
              <a:lnSpc>
                <a:spcPts val="4280"/>
              </a:lnSpc>
              <a:spcBef>
                <a:spcPts val="245"/>
              </a:spcBef>
            </a:pPr>
            <a:r>
              <a:rPr sz="3600" u="sng" dirty="0">
                <a:uFill>
                  <a:solidFill>
                    <a:srgbClr val="FFFFFF"/>
                  </a:solidFill>
                </a:uFill>
              </a:rPr>
              <a:t>Liver</a:t>
            </a:r>
            <a:r>
              <a:rPr sz="3600" u="sng" spc="-50" dirty="0">
                <a:uFill>
                  <a:solidFill>
                    <a:srgbClr val="FFFFFF"/>
                  </a:solidFill>
                </a:uFill>
              </a:rPr>
              <a:t> </a:t>
            </a:r>
            <a:r>
              <a:rPr sz="3600" u="sng" dirty="0">
                <a:uFill>
                  <a:solidFill>
                    <a:srgbClr val="FFFFFF"/>
                  </a:solidFill>
                </a:uFill>
              </a:rPr>
              <a:t>diseases</a:t>
            </a:r>
            <a:r>
              <a:rPr sz="3600" u="sng" spc="-45" dirty="0">
                <a:uFill>
                  <a:solidFill>
                    <a:srgbClr val="FFFFFF"/>
                  </a:solidFill>
                </a:uFill>
              </a:rPr>
              <a:t> </a:t>
            </a:r>
            <a:r>
              <a:rPr sz="3600" u="sng" dirty="0">
                <a:uFill>
                  <a:solidFill>
                    <a:srgbClr val="FFFFFF"/>
                  </a:solidFill>
                </a:uFill>
              </a:rPr>
              <a:t>concurrent</a:t>
            </a:r>
            <a:r>
              <a:rPr sz="3600" u="sng" spc="-60" dirty="0">
                <a:uFill>
                  <a:solidFill>
                    <a:srgbClr val="FFFFFF"/>
                  </a:solidFill>
                </a:uFill>
              </a:rPr>
              <a:t> </a:t>
            </a:r>
            <a:r>
              <a:rPr sz="3600" u="sng" spc="-20" dirty="0">
                <a:uFill>
                  <a:solidFill>
                    <a:srgbClr val="FFFFFF"/>
                  </a:solidFill>
                </a:uFill>
              </a:rPr>
              <a:t>with</a:t>
            </a:r>
            <a:r>
              <a:rPr sz="3600" spc="-20" dirty="0"/>
              <a:t> </a:t>
            </a:r>
            <a:r>
              <a:rPr sz="3600" u="sng" spc="-10" dirty="0">
                <a:uFill>
                  <a:solidFill>
                    <a:srgbClr val="FFFFFF"/>
                  </a:solidFill>
                </a:uFill>
              </a:rPr>
              <a:t>pregnancy</a:t>
            </a:r>
            <a:endParaRPr sz="3600"/>
          </a:p>
        </p:txBody>
      </p:sp>
      <p:sp>
        <p:nvSpPr>
          <p:cNvPr id="3" name="object 3"/>
          <p:cNvSpPr txBox="1"/>
          <p:nvPr/>
        </p:nvSpPr>
        <p:spPr>
          <a:xfrm>
            <a:off x="536575" y="2160206"/>
            <a:ext cx="7684134" cy="3463290"/>
          </a:xfrm>
          <a:prstGeom prst="rect">
            <a:avLst/>
          </a:prstGeom>
        </p:spPr>
        <p:txBody>
          <a:bodyPr vert="horz" wrap="square" lIns="0" tIns="12700" rIns="0" bIns="0" rtlCol="0">
            <a:spAutoFit/>
          </a:bodyPr>
          <a:lstStyle/>
          <a:p>
            <a:pPr marL="354965" indent="-342265">
              <a:lnSpc>
                <a:spcPct val="100000"/>
              </a:lnSpc>
              <a:spcBef>
                <a:spcPts val="100"/>
              </a:spcBef>
              <a:buClr>
                <a:srgbClr val="B31166"/>
              </a:buClr>
              <a:buSzPct val="81250"/>
              <a:buFont typeface="Wingdings"/>
              <a:buChar char=""/>
              <a:tabLst>
                <a:tab pos="354965" algn="l"/>
              </a:tabLst>
            </a:pPr>
            <a:r>
              <a:rPr sz="2400" spc="-20" dirty="0">
                <a:solidFill>
                  <a:srgbClr val="404040"/>
                </a:solidFill>
                <a:latin typeface="Arial MT"/>
                <a:cs typeface="Arial MT"/>
              </a:rPr>
              <a:t>Drug-</a:t>
            </a:r>
            <a:r>
              <a:rPr sz="2400" dirty="0">
                <a:solidFill>
                  <a:srgbClr val="404040"/>
                </a:solidFill>
                <a:latin typeface="Arial MT"/>
                <a:cs typeface="Arial MT"/>
              </a:rPr>
              <a:t>induced</a:t>
            </a:r>
            <a:r>
              <a:rPr sz="2400" spc="-75" dirty="0">
                <a:solidFill>
                  <a:srgbClr val="404040"/>
                </a:solidFill>
                <a:latin typeface="Arial MT"/>
                <a:cs typeface="Arial MT"/>
              </a:rPr>
              <a:t> </a:t>
            </a:r>
            <a:r>
              <a:rPr sz="2400" dirty="0">
                <a:solidFill>
                  <a:srgbClr val="404040"/>
                </a:solidFill>
                <a:latin typeface="Arial MT"/>
                <a:cs typeface="Arial MT"/>
              </a:rPr>
              <a:t>liver</a:t>
            </a:r>
            <a:r>
              <a:rPr sz="2400" spc="5" dirty="0">
                <a:solidFill>
                  <a:srgbClr val="404040"/>
                </a:solidFill>
                <a:latin typeface="Arial MT"/>
                <a:cs typeface="Arial MT"/>
              </a:rPr>
              <a:t> </a:t>
            </a:r>
            <a:r>
              <a:rPr sz="2400" dirty="0">
                <a:solidFill>
                  <a:srgbClr val="404040"/>
                </a:solidFill>
                <a:latin typeface="Arial MT"/>
                <a:cs typeface="Arial MT"/>
              </a:rPr>
              <a:t>disease</a:t>
            </a:r>
            <a:r>
              <a:rPr sz="2400" spc="-80" dirty="0">
                <a:solidFill>
                  <a:srgbClr val="404040"/>
                </a:solidFill>
                <a:latin typeface="Arial MT"/>
                <a:cs typeface="Arial MT"/>
              </a:rPr>
              <a:t> </a:t>
            </a:r>
            <a:r>
              <a:rPr sz="2400" dirty="0">
                <a:solidFill>
                  <a:srgbClr val="404040"/>
                </a:solidFill>
                <a:latin typeface="Arial MT"/>
                <a:cs typeface="Arial MT"/>
              </a:rPr>
              <a:t>occurs</a:t>
            </a:r>
            <a:r>
              <a:rPr sz="2400" spc="-85" dirty="0">
                <a:solidFill>
                  <a:srgbClr val="404040"/>
                </a:solidFill>
                <a:latin typeface="Arial MT"/>
                <a:cs typeface="Arial MT"/>
              </a:rPr>
              <a:t> </a:t>
            </a:r>
            <a:r>
              <a:rPr sz="2400" dirty="0">
                <a:solidFill>
                  <a:srgbClr val="404040"/>
                </a:solidFill>
                <a:latin typeface="Arial MT"/>
                <a:cs typeface="Arial MT"/>
              </a:rPr>
              <a:t>in</a:t>
            </a:r>
            <a:r>
              <a:rPr sz="2400" spc="-75" dirty="0">
                <a:solidFill>
                  <a:srgbClr val="404040"/>
                </a:solidFill>
                <a:latin typeface="Arial MT"/>
                <a:cs typeface="Arial MT"/>
              </a:rPr>
              <a:t> </a:t>
            </a:r>
            <a:r>
              <a:rPr sz="2400" dirty="0">
                <a:solidFill>
                  <a:srgbClr val="404040"/>
                </a:solidFill>
                <a:latin typeface="Arial MT"/>
                <a:cs typeface="Arial MT"/>
              </a:rPr>
              <a:t>pregnancy</a:t>
            </a:r>
            <a:r>
              <a:rPr sz="2400" spc="-10" dirty="0">
                <a:solidFill>
                  <a:srgbClr val="404040"/>
                </a:solidFill>
                <a:latin typeface="Arial MT"/>
                <a:cs typeface="Arial MT"/>
              </a:rPr>
              <a:t> </a:t>
            </a:r>
            <a:r>
              <a:rPr sz="2400" spc="-25" dirty="0">
                <a:solidFill>
                  <a:srgbClr val="404040"/>
                </a:solidFill>
                <a:latin typeface="Arial MT"/>
                <a:cs typeface="Arial MT"/>
              </a:rPr>
              <a:t>in</a:t>
            </a:r>
            <a:endParaRPr sz="2400">
              <a:latin typeface="Arial MT"/>
              <a:cs typeface="Arial MT"/>
            </a:endParaRPr>
          </a:p>
          <a:p>
            <a:pPr marL="355600">
              <a:lnSpc>
                <a:spcPct val="100000"/>
              </a:lnSpc>
              <a:spcBef>
                <a:spcPts val="50"/>
              </a:spcBef>
            </a:pPr>
            <a:r>
              <a:rPr sz="2400" dirty="0">
                <a:solidFill>
                  <a:srgbClr val="404040"/>
                </a:solidFill>
                <a:latin typeface="Arial MT"/>
                <a:cs typeface="Arial MT"/>
              </a:rPr>
              <a:t>about</a:t>
            </a:r>
            <a:r>
              <a:rPr sz="2400" spc="-20" dirty="0">
                <a:solidFill>
                  <a:srgbClr val="404040"/>
                </a:solidFill>
                <a:latin typeface="Arial MT"/>
                <a:cs typeface="Arial MT"/>
              </a:rPr>
              <a:t> </a:t>
            </a:r>
            <a:r>
              <a:rPr sz="2400" dirty="0">
                <a:solidFill>
                  <a:srgbClr val="404040"/>
                </a:solidFill>
                <a:latin typeface="Arial MT"/>
                <a:cs typeface="Arial MT"/>
              </a:rPr>
              <a:t>3%</a:t>
            </a:r>
            <a:r>
              <a:rPr sz="2400" spc="-55" dirty="0">
                <a:solidFill>
                  <a:srgbClr val="404040"/>
                </a:solidFill>
                <a:latin typeface="Arial MT"/>
                <a:cs typeface="Arial MT"/>
              </a:rPr>
              <a:t> </a:t>
            </a:r>
            <a:r>
              <a:rPr sz="2400" dirty="0">
                <a:solidFill>
                  <a:srgbClr val="404040"/>
                </a:solidFill>
                <a:latin typeface="Arial MT"/>
                <a:cs typeface="Arial MT"/>
              </a:rPr>
              <a:t>of</a:t>
            </a:r>
            <a:r>
              <a:rPr sz="2400" spc="-15" dirty="0">
                <a:solidFill>
                  <a:srgbClr val="404040"/>
                </a:solidFill>
                <a:latin typeface="Arial MT"/>
                <a:cs typeface="Arial MT"/>
              </a:rPr>
              <a:t> </a:t>
            </a:r>
            <a:r>
              <a:rPr sz="2400" dirty="0">
                <a:solidFill>
                  <a:srgbClr val="404040"/>
                </a:solidFill>
                <a:latin typeface="Arial MT"/>
                <a:cs typeface="Arial MT"/>
              </a:rPr>
              <a:t>women</a:t>
            </a:r>
            <a:r>
              <a:rPr sz="2400" spc="-15" dirty="0">
                <a:solidFill>
                  <a:srgbClr val="404040"/>
                </a:solidFill>
                <a:latin typeface="Arial MT"/>
                <a:cs typeface="Arial MT"/>
              </a:rPr>
              <a:t> </a:t>
            </a:r>
            <a:r>
              <a:rPr sz="2400" dirty="0">
                <a:solidFill>
                  <a:srgbClr val="404040"/>
                </a:solidFill>
                <a:latin typeface="Arial MT"/>
                <a:cs typeface="Arial MT"/>
              </a:rPr>
              <a:t>(antibiotics</a:t>
            </a:r>
            <a:r>
              <a:rPr sz="2400" spc="-35" dirty="0">
                <a:solidFill>
                  <a:srgbClr val="404040"/>
                </a:solidFill>
                <a:latin typeface="Arial MT"/>
                <a:cs typeface="Arial MT"/>
              </a:rPr>
              <a:t> </a:t>
            </a:r>
            <a:r>
              <a:rPr sz="2400" dirty="0">
                <a:solidFill>
                  <a:srgbClr val="404040"/>
                </a:solidFill>
                <a:latin typeface="Arial MT"/>
                <a:cs typeface="Arial MT"/>
              </a:rPr>
              <a:t>and</a:t>
            </a:r>
            <a:r>
              <a:rPr sz="2400" spc="-90" dirty="0">
                <a:solidFill>
                  <a:srgbClr val="404040"/>
                </a:solidFill>
                <a:latin typeface="Arial MT"/>
                <a:cs typeface="Arial MT"/>
              </a:rPr>
              <a:t> </a:t>
            </a:r>
            <a:r>
              <a:rPr sz="2400" spc="-10" dirty="0">
                <a:solidFill>
                  <a:srgbClr val="404040"/>
                </a:solidFill>
                <a:latin typeface="Arial MT"/>
                <a:cs typeface="Arial MT"/>
              </a:rPr>
              <a:t>antihypertensive).</a:t>
            </a:r>
            <a:endParaRPr sz="2400">
              <a:latin typeface="Arial MT"/>
              <a:cs typeface="Arial MT"/>
            </a:endParaRPr>
          </a:p>
          <a:p>
            <a:pPr>
              <a:lnSpc>
                <a:spcPct val="100000"/>
              </a:lnSpc>
              <a:spcBef>
                <a:spcPts val="2095"/>
              </a:spcBef>
            </a:pPr>
            <a:endParaRPr sz="2400">
              <a:latin typeface="Arial MT"/>
              <a:cs typeface="Arial MT"/>
            </a:endParaRPr>
          </a:p>
          <a:p>
            <a:pPr marL="354965" indent="-342265">
              <a:lnSpc>
                <a:spcPts val="2865"/>
              </a:lnSpc>
              <a:buClr>
                <a:srgbClr val="B31166"/>
              </a:buClr>
              <a:buSzPct val="81250"/>
              <a:buFont typeface="Wingdings"/>
              <a:buChar char=""/>
              <a:tabLst>
                <a:tab pos="354965" algn="l"/>
              </a:tabLst>
            </a:pPr>
            <a:r>
              <a:rPr sz="2400" spc="-20" dirty="0">
                <a:solidFill>
                  <a:srgbClr val="404040"/>
                </a:solidFill>
                <a:latin typeface="Arial MT"/>
                <a:cs typeface="Arial MT"/>
              </a:rPr>
              <a:t>Drug-</a:t>
            </a:r>
            <a:r>
              <a:rPr sz="2400" dirty="0">
                <a:solidFill>
                  <a:srgbClr val="404040"/>
                </a:solidFill>
                <a:latin typeface="Arial MT"/>
                <a:cs typeface="Arial MT"/>
              </a:rPr>
              <a:t>induced</a:t>
            </a:r>
            <a:r>
              <a:rPr sz="2400" spc="-95" dirty="0">
                <a:solidFill>
                  <a:srgbClr val="404040"/>
                </a:solidFill>
                <a:latin typeface="Arial MT"/>
                <a:cs typeface="Arial MT"/>
              </a:rPr>
              <a:t> </a:t>
            </a:r>
            <a:r>
              <a:rPr sz="2400" dirty="0">
                <a:solidFill>
                  <a:srgbClr val="404040"/>
                </a:solidFill>
                <a:latin typeface="Arial MT"/>
                <a:cs typeface="Arial MT"/>
              </a:rPr>
              <a:t>liver</a:t>
            </a:r>
            <a:r>
              <a:rPr sz="2400" spc="-20" dirty="0">
                <a:solidFill>
                  <a:srgbClr val="404040"/>
                </a:solidFill>
                <a:latin typeface="Arial MT"/>
                <a:cs typeface="Arial MT"/>
              </a:rPr>
              <a:t> </a:t>
            </a:r>
            <a:r>
              <a:rPr sz="2400" dirty="0">
                <a:solidFill>
                  <a:srgbClr val="404040"/>
                </a:solidFill>
                <a:latin typeface="Arial MT"/>
                <a:cs typeface="Arial MT"/>
              </a:rPr>
              <a:t>disease</a:t>
            </a:r>
            <a:r>
              <a:rPr sz="2400" spc="-100" dirty="0">
                <a:solidFill>
                  <a:srgbClr val="404040"/>
                </a:solidFill>
                <a:latin typeface="Arial MT"/>
                <a:cs typeface="Arial MT"/>
              </a:rPr>
              <a:t> </a:t>
            </a:r>
            <a:r>
              <a:rPr sz="2400" dirty="0">
                <a:solidFill>
                  <a:srgbClr val="404040"/>
                </a:solidFill>
                <a:latin typeface="Arial MT"/>
                <a:cs typeface="Arial MT"/>
              </a:rPr>
              <a:t>in</a:t>
            </a:r>
            <a:r>
              <a:rPr sz="2400" spc="-30" dirty="0">
                <a:solidFill>
                  <a:srgbClr val="404040"/>
                </a:solidFill>
                <a:latin typeface="Arial MT"/>
                <a:cs typeface="Arial MT"/>
              </a:rPr>
              <a:t> </a:t>
            </a:r>
            <a:r>
              <a:rPr sz="2400" dirty="0">
                <a:solidFill>
                  <a:srgbClr val="404040"/>
                </a:solidFill>
                <a:latin typeface="Arial MT"/>
                <a:cs typeface="Arial MT"/>
              </a:rPr>
              <a:t>pregnancy</a:t>
            </a:r>
            <a:r>
              <a:rPr sz="2400" spc="-40" dirty="0">
                <a:solidFill>
                  <a:srgbClr val="404040"/>
                </a:solidFill>
                <a:latin typeface="Arial MT"/>
                <a:cs typeface="Arial MT"/>
              </a:rPr>
              <a:t> </a:t>
            </a:r>
            <a:r>
              <a:rPr sz="2400" spc="-25" dirty="0">
                <a:solidFill>
                  <a:srgbClr val="404040"/>
                </a:solidFill>
                <a:latin typeface="Arial MT"/>
                <a:cs typeface="Arial MT"/>
              </a:rPr>
              <a:t>is</a:t>
            </a:r>
            <a:endParaRPr sz="2400">
              <a:latin typeface="Arial MT"/>
              <a:cs typeface="Arial MT"/>
            </a:endParaRPr>
          </a:p>
          <a:p>
            <a:pPr marL="355600">
              <a:lnSpc>
                <a:spcPts val="2865"/>
              </a:lnSpc>
            </a:pPr>
            <a:r>
              <a:rPr sz="2400" spc="-10" dirty="0">
                <a:solidFill>
                  <a:srgbClr val="404040"/>
                </a:solidFill>
                <a:latin typeface="Arial MT"/>
                <a:cs typeface="Arial MT"/>
              </a:rPr>
              <a:t>underreported.</a:t>
            </a:r>
            <a:endParaRPr sz="2400">
              <a:latin typeface="Arial MT"/>
              <a:cs typeface="Arial MT"/>
            </a:endParaRPr>
          </a:p>
          <a:p>
            <a:pPr>
              <a:lnSpc>
                <a:spcPct val="100000"/>
              </a:lnSpc>
              <a:spcBef>
                <a:spcPts val="2295"/>
              </a:spcBef>
            </a:pPr>
            <a:endParaRPr sz="2400">
              <a:latin typeface="Arial MT"/>
              <a:cs typeface="Arial MT"/>
            </a:endParaRPr>
          </a:p>
          <a:p>
            <a:pPr marL="354330" marR="840740" indent="-342265">
              <a:lnSpc>
                <a:spcPts val="2850"/>
              </a:lnSpc>
              <a:buClr>
                <a:srgbClr val="B31166"/>
              </a:buClr>
              <a:buSzPct val="81250"/>
              <a:buFont typeface="Wingdings"/>
              <a:buChar char=""/>
              <a:tabLst>
                <a:tab pos="355600" algn="l"/>
              </a:tabLst>
            </a:pPr>
            <a:r>
              <a:rPr sz="2400" dirty="0">
                <a:solidFill>
                  <a:srgbClr val="404040"/>
                </a:solidFill>
                <a:latin typeface="Arial MT"/>
                <a:cs typeface="Arial MT"/>
              </a:rPr>
              <a:t>The</a:t>
            </a:r>
            <a:r>
              <a:rPr sz="2400" spc="-40" dirty="0">
                <a:solidFill>
                  <a:srgbClr val="404040"/>
                </a:solidFill>
                <a:latin typeface="Arial MT"/>
                <a:cs typeface="Arial MT"/>
              </a:rPr>
              <a:t> </a:t>
            </a:r>
            <a:r>
              <a:rPr sz="2400" dirty="0">
                <a:solidFill>
                  <a:srgbClr val="404040"/>
                </a:solidFill>
                <a:latin typeface="Arial MT"/>
                <a:cs typeface="Arial MT"/>
              </a:rPr>
              <a:t>treatment</a:t>
            </a:r>
            <a:r>
              <a:rPr sz="2400" spc="-40" dirty="0">
                <a:solidFill>
                  <a:srgbClr val="404040"/>
                </a:solidFill>
                <a:latin typeface="Arial MT"/>
                <a:cs typeface="Arial MT"/>
              </a:rPr>
              <a:t> </a:t>
            </a:r>
            <a:r>
              <a:rPr sz="2400" dirty="0">
                <a:solidFill>
                  <a:srgbClr val="404040"/>
                </a:solidFill>
                <a:latin typeface="Arial MT"/>
                <a:cs typeface="Arial MT"/>
              </a:rPr>
              <a:t>is</a:t>
            </a:r>
            <a:r>
              <a:rPr sz="2400" spc="-50" dirty="0">
                <a:solidFill>
                  <a:srgbClr val="404040"/>
                </a:solidFill>
                <a:latin typeface="Arial MT"/>
                <a:cs typeface="Arial MT"/>
              </a:rPr>
              <a:t> </a:t>
            </a:r>
            <a:r>
              <a:rPr sz="2400" dirty="0">
                <a:solidFill>
                  <a:srgbClr val="404040"/>
                </a:solidFill>
                <a:latin typeface="Arial MT"/>
                <a:cs typeface="Arial MT"/>
              </a:rPr>
              <a:t>to</a:t>
            </a:r>
            <a:r>
              <a:rPr sz="2400" spc="-40" dirty="0">
                <a:solidFill>
                  <a:srgbClr val="404040"/>
                </a:solidFill>
                <a:latin typeface="Arial MT"/>
                <a:cs typeface="Arial MT"/>
              </a:rPr>
              <a:t> </a:t>
            </a:r>
            <a:r>
              <a:rPr sz="2400" dirty="0">
                <a:solidFill>
                  <a:srgbClr val="404040"/>
                </a:solidFill>
                <a:latin typeface="Arial MT"/>
                <a:cs typeface="Arial MT"/>
              </a:rPr>
              <a:t>stop</a:t>
            </a:r>
            <a:r>
              <a:rPr sz="2400" spc="-40" dirty="0">
                <a:solidFill>
                  <a:srgbClr val="404040"/>
                </a:solidFill>
                <a:latin typeface="Arial MT"/>
                <a:cs typeface="Arial MT"/>
              </a:rPr>
              <a:t> </a:t>
            </a:r>
            <a:r>
              <a:rPr sz="2400" dirty="0">
                <a:solidFill>
                  <a:srgbClr val="404040"/>
                </a:solidFill>
                <a:latin typeface="Arial MT"/>
                <a:cs typeface="Arial MT"/>
              </a:rPr>
              <a:t>the</a:t>
            </a:r>
            <a:r>
              <a:rPr sz="2400" spc="-105" dirty="0">
                <a:solidFill>
                  <a:srgbClr val="404040"/>
                </a:solidFill>
                <a:latin typeface="Arial MT"/>
                <a:cs typeface="Arial MT"/>
              </a:rPr>
              <a:t> </a:t>
            </a:r>
            <a:r>
              <a:rPr sz="2400" dirty="0">
                <a:solidFill>
                  <a:srgbClr val="404040"/>
                </a:solidFill>
                <a:latin typeface="Arial MT"/>
                <a:cs typeface="Arial MT"/>
              </a:rPr>
              <a:t>offending</a:t>
            </a:r>
            <a:r>
              <a:rPr sz="2400" spc="-100" dirty="0">
                <a:solidFill>
                  <a:srgbClr val="404040"/>
                </a:solidFill>
                <a:latin typeface="Arial MT"/>
                <a:cs typeface="Arial MT"/>
              </a:rPr>
              <a:t> </a:t>
            </a:r>
            <a:r>
              <a:rPr sz="2400" dirty="0">
                <a:solidFill>
                  <a:srgbClr val="404040"/>
                </a:solidFill>
                <a:latin typeface="Arial MT"/>
                <a:cs typeface="Arial MT"/>
              </a:rPr>
              <a:t>agent</a:t>
            </a:r>
            <a:r>
              <a:rPr sz="2400" spc="-114" dirty="0">
                <a:solidFill>
                  <a:srgbClr val="404040"/>
                </a:solidFill>
                <a:latin typeface="Arial MT"/>
                <a:cs typeface="Arial MT"/>
              </a:rPr>
              <a:t> </a:t>
            </a:r>
            <a:r>
              <a:rPr sz="2400" spc="-25" dirty="0">
                <a:solidFill>
                  <a:srgbClr val="404040"/>
                </a:solidFill>
                <a:latin typeface="Arial MT"/>
                <a:cs typeface="Arial MT"/>
              </a:rPr>
              <a:t>and 	</a:t>
            </a:r>
            <a:r>
              <a:rPr sz="2400" dirty="0">
                <a:solidFill>
                  <a:srgbClr val="404040"/>
                </a:solidFill>
                <a:latin typeface="Arial MT"/>
                <a:cs typeface="Arial MT"/>
              </a:rPr>
              <a:t>monitor</a:t>
            </a:r>
            <a:r>
              <a:rPr sz="2400" spc="-35" dirty="0">
                <a:solidFill>
                  <a:srgbClr val="404040"/>
                </a:solidFill>
                <a:latin typeface="Arial MT"/>
                <a:cs typeface="Arial MT"/>
              </a:rPr>
              <a:t> </a:t>
            </a:r>
            <a:r>
              <a:rPr sz="2400" dirty="0">
                <a:solidFill>
                  <a:srgbClr val="404040"/>
                </a:solidFill>
                <a:latin typeface="Arial MT"/>
                <a:cs typeface="Arial MT"/>
              </a:rPr>
              <a:t>the</a:t>
            </a:r>
            <a:r>
              <a:rPr sz="2400" spc="-45" dirty="0">
                <a:solidFill>
                  <a:srgbClr val="404040"/>
                </a:solidFill>
                <a:latin typeface="Arial MT"/>
                <a:cs typeface="Arial MT"/>
              </a:rPr>
              <a:t> </a:t>
            </a:r>
            <a:r>
              <a:rPr sz="2400" dirty="0">
                <a:solidFill>
                  <a:srgbClr val="404040"/>
                </a:solidFill>
                <a:latin typeface="Arial MT"/>
                <a:cs typeface="Arial MT"/>
              </a:rPr>
              <a:t>synthetic</a:t>
            </a:r>
            <a:r>
              <a:rPr sz="2400" spc="-55" dirty="0">
                <a:solidFill>
                  <a:srgbClr val="404040"/>
                </a:solidFill>
                <a:latin typeface="Arial MT"/>
                <a:cs typeface="Arial MT"/>
              </a:rPr>
              <a:t> </a:t>
            </a:r>
            <a:r>
              <a:rPr sz="2400" dirty="0">
                <a:solidFill>
                  <a:srgbClr val="404040"/>
                </a:solidFill>
                <a:latin typeface="Arial MT"/>
                <a:cs typeface="Arial MT"/>
              </a:rPr>
              <a:t>function</a:t>
            </a:r>
            <a:r>
              <a:rPr sz="2400" spc="-105" dirty="0">
                <a:solidFill>
                  <a:srgbClr val="404040"/>
                </a:solidFill>
                <a:latin typeface="Arial MT"/>
                <a:cs typeface="Arial MT"/>
              </a:rPr>
              <a:t> </a:t>
            </a:r>
            <a:r>
              <a:rPr sz="2400" dirty="0">
                <a:solidFill>
                  <a:srgbClr val="404040"/>
                </a:solidFill>
                <a:latin typeface="Arial MT"/>
                <a:cs typeface="Arial MT"/>
              </a:rPr>
              <a:t>of</a:t>
            </a:r>
            <a:r>
              <a:rPr sz="2400" spc="-45" dirty="0">
                <a:solidFill>
                  <a:srgbClr val="404040"/>
                </a:solidFill>
                <a:latin typeface="Arial MT"/>
                <a:cs typeface="Arial MT"/>
              </a:rPr>
              <a:t> </a:t>
            </a:r>
            <a:r>
              <a:rPr sz="2400" dirty="0">
                <a:solidFill>
                  <a:srgbClr val="404040"/>
                </a:solidFill>
                <a:latin typeface="Arial MT"/>
                <a:cs typeface="Arial MT"/>
              </a:rPr>
              <a:t>the</a:t>
            </a:r>
            <a:r>
              <a:rPr sz="2400" spc="-45" dirty="0">
                <a:solidFill>
                  <a:srgbClr val="404040"/>
                </a:solidFill>
                <a:latin typeface="Arial MT"/>
                <a:cs typeface="Arial MT"/>
              </a:rPr>
              <a:t> </a:t>
            </a:r>
            <a:r>
              <a:rPr sz="2400" spc="-10" dirty="0">
                <a:solidFill>
                  <a:srgbClr val="404040"/>
                </a:solidFill>
                <a:latin typeface="Arial MT"/>
                <a:cs typeface="Arial MT"/>
              </a:rPr>
              <a:t>liver.</a:t>
            </a:r>
            <a:endParaRPr sz="2400">
              <a:latin typeface="Arial MT"/>
              <a:cs typeface="Arial MT"/>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21893" rIns="0" bIns="0" rtlCol="0">
            <a:spAutoFit/>
          </a:bodyPr>
          <a:lstStyle/>
          <a:p>
            <a:pPr marL="88900">
              <a:lnSpc>
                <a:spcPct val="100000"/>
              </a:lnSpc>
              <a:spcBef>
                <a:spcPts val="130"/>
              </a:spcBef>
            </a:pPr>
            <a:r>
              <a:rPr sz="3200" dirty="0"/>
              <a:t>VIRAL</a:t>
            </a:r>
            <a:r>
              <a:rPr sz="3200" spc="-155" dirty="0"/>
              <a:t> </a:t>
            </a:r>
            <a:r>
              <a:rPr sz="3200" spc="-40" dirty="0"/>
              <a:t>HEPATITIS</a:t>
            </a:r>
            <a:endParaRPr sz="3200"/>
          </a:p>
        </p:txBody>
      </p:sp>
      <p:sp>
        <p:nvSpPr>
          <p:cNvPr id="3" name="object 3"/>
          <p:cNvSpPr txBox="1"/>
          <p:nvPr/>
        </p:nvSpPr>
        <p:spPr>
          <a:xfrm>
            <a:off x="765492" y="2030412"/>
            <a:ext cx="2650490" cy="2992120"/>
          </a:xfrm>
          <a:prstGeom prst="rect">
            <a:avLst/>
          </a:prstGeom>
        </p:spPr>
        <p:txBody>
          <a:bodyPr vert="horz" wrap="square" lIns="0" tIns="12700" rIns="0" bIns="0" rtlCol="0">
            <a:spAutoFit/>
          </a:bodyPr>
          <a:lstStyle/>
          <a:p>
            <a:pPr marL="12700" marR="807720" indent="342265">
              <a:lnSpc>
                <a:spcPct val="135600"/>
              </a:lnSpc>
              <a:spcBef>
                <a:spcPts val="100"/>
              </a:spcBef>
              <a:buClr>
                <a:srgbClr val="B31166"/>
              </a:buClr>
              <a:buSzPct val="81250"/>
              <a:buFont typeface="Wingdings"/>
              <a:buChar char=""/>
              <a:tabLst>
                <a:tab pos="354965" algn="l"/>
              </a:tabLst>
            </a:pPr>
            <a:r>
              <a:rPr sz="2400" dirty="0">
                <a:solidFill>
                  <a:srgbClr val="404040"/>
                </a:solidFill>
                <a:latin typeface="Arial MT"/>
                <a:cs typeface="Arial MT"/>
              </a:rPr>
              <a:t>Hepatitis</a:t>
            </a:r>
            <a:r>
              <a:rPr sz="2400" spc="-40" dirty="0">
                <a:solidFill>
                  <a:srgbClr val="404040"/>
                </a:solidFill>
                <a:latin typeface="Arial MT"/>
                <a:cs typeface="Arial MT"/>
              </a:rPr>
              <a:t> </a:t>
            </a:r>
            <a:r>
              <a:rPr sz="2400" spc="-50" dirty="0">
                <a:solidFill>
                  <a:srgbClr val="404040"/>
                </a:solidFill>
                <a:latin typeface="Arial MT"/>
                <a:cs typeface="Arial MT"/>
              </a:rPr>
              <a:t>B </a:t>
            </a:r>
            <a:r>
              <a:rPr sz="2400" spc="-10" dirty="0">
                <a:solidFill>
                  <a:srgbClr val="404040"/>
                </a:solidFill>
                <a:latin typeface="Arial MT"/>
                <a:cs typeface="Arial MT"/>
              </a:rPr>
              <a:t>Acute Chronic</a:t>
            </a:r>
            <a:endParaRPr sz="2400">
              <a:latin typeface="Arial MT"/>
              <a:cs typeface="Arial MT"/>
            </a:endParaRPr>
          </a:p>
          <a:p>
            <a:pPr marL="12700" marR="746125" indent="342265">
              <a:lnSpc>
                <a:spcPts val="3910"/>
              </a:lnSpc>
              <a:spcBef>
                <a:spcPts val="220"/>
              </a:spcBef>
              <a:buClr>
                <a:srgbClr val="B31166"/>
              </a:buClr>
              <a:buSzPct val="81250"/>
              <a:buFont typeface="Wingdings"/>
              <a:buChar char=""/>
              <a:tabLst>
                <a:tab pos="354965" algn="l"/>
              </a:tabLst>
            </a:pPr>
            <a:r>
              <a:rPr sz="2400" dirty="0">
                <a:solidFill>
                  <a:srgbClr val="404040"/>
                </a:solidFill>
                <a:latin typeface="Arial MT"/>
                <a:cs typeface="Arial MT"/>
              </a:rPr>
              <a:t>Hepatitis</a:t>
            </a:r>
            <a:r>
              <a:rPr sz="2400" spc="-30" dirty="0">
                <a:solidFill>
                  <a:srgbClr val="404040"/>
                </a:solidFill>
                <a:latin typeface="Arial MT"/>
                <a:cs typeface="Arial MT"/>
              </a:rPr>
              <a:t> </a:t>
            </a:r>
            <a:r>
              <a:rPr sz="2400" spc="-50" dirty="0">
                <a:solidFill>
                  <a:srgbClr val="404040"/>
                </a:solidFill>
                <a:latin typeface="Arial MT"/>
                <a:cs typeface="Arial MT"/>
              </a:rPr>
              <a:t>C </a:t>
            </a:r>
            <a:r>
              <a:rPr sz="2400" dirty="0">
                <a:solidFill>
                  <a:srgbClr val="404040"/>
                </a:solidFill>
                <a:latin typeface="Arial MT"/>
                <a:cs typeface="Arial MT"/>
              </a:rPr>
              <a:t>Liver</a:t>
            </a:r>
            <a:r>
              <a:rPr sz="2400" spc="-75" dirty="0">
                <a:solidFill>
                  <a:srgbClr val="404040"/>
                </a:solidFill>
                <a:latin typeface="Arial MT"/>
                <a:cs typeface="Arial MT"/>
              </a:rPr>
              <a:t> </a:t>
            </a:r>
            <a:r>
              <a:rPr sz="2400" spc="-10" dirty="0">
                <a:solidFill>
                  <a:srgbClr val="404040"/>
                </a:solidFill>
                <a:latin typeface="Arial MT"/>
                <a:cs typeface="Arial MT"/>
              </a:rPr>
              <a:t>cirrhosis</a:t>
            </a:r>
            <a:endParaRPr sz="2400">
              <a:latin typeface="Arial MT"/>
              <a:cs typeface="Arial MT"/>
            </a:endParaRPr>
          </a:p>
          <a:p>
            <a:pPr marL="12700">
              <a:lnSpc>
                <a:spcPct val="100000"/>
              </a:lnSpc>
              <a:spcBef>
                <a:spcPts val="720"/>
              </a:spcBef>
            </a:pPr>
            <a:r>
              <a:rPr sz="2400" dirty="0">
                <a:solidFill>
                  <a:srgbClr val="404040"/>
                </a:solidFill>
                <a:latin typeface="Arial MT"/>
                <a:cs typeface="Arial MT"/>
              </a:rPr>
              <a:t>Portal</a:t>
            </a:r>
            <a:r>
              <a:rPr sz="2400" spc="-20" dirty="0">
                <a:solidFill>
                  <a:srgbClr val="404040"/>
                </a:solidFill>
                <a:latin typeface="Arial MT"/>
                <a:cs typeface="Arial MT"/>
              </a:rPr>
              <a:t> </a:t>
            </a:r>
            <a:r>
              <a:rPr sz="2400" spc="-10" dirty="0">
                <a:solidFill>
                  <a:srgbClr val="404040"/>
                </a:solidFill>
                <a:latin typeface="Arial MT"/>
                <a:cs typeface="Arial MT"/>
              </a:rPr>
              <a:t>hypertension</a:t>
            </a:r>
            <a:endParaRPr sz="2400">
              <a:latin typeface="Arial MT"/>
              <a:cs typeface="Arial MT"/>
            </a:endParaRPr>
          </a:p>
        </p:txBody>
      </p:sp>
      <p:pic>
        <p:nvPicPr>
          <p:cNvPr id="4" name="object 4"/>
          <p:cNvPicPr/>
          <p:nvPr/>
        </p:nvPicPr>
        <p:blipFill>
          <a:blip r:embed="rId2" cstate="print"/>
          <a:stretch>
            <a:fillRect/>
          </a:stretch>
        </p:blipFill>
        <p:spPr>
          <a:xfrm>
            <a:off x="7086600" y="228600"/>
            <a:ext cx="1905000" cy="1190625"/>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0"/>
            <a:ext cx="9144000" cy="6858000"/>
            <a:chOff x="0" y="0"/>
            <a:chExt cx="9144000" cy="6858000"/>
          </a:xfrm>
        </p:grpSpPr>
        <p:pic>
          <p:nvPicPr>
            <p:cNvPr id="3" name="object 3"/>
            <p:cNvPicPr/>
            <p:nvPr/>
          </p:nvPicPr>
          <p:blipFill>
            <a:blip r:embed="rId2" cstate="print"/>
            <a:stretch>
              <a:fillRect/>
            </a:stretch>
          </p:blipFill>
          <p:spPr>
            <a:xfrm>
              <a:off x="7696200" y="0"/>
              <a:ext cx="776287" cy="1166749"/>
            </a:xfrm>
            <a:prstGeom prst="rect">
              <a:avLst/>
            </a:prstGeom>
          </p:spPr>
        </p:pic>
        <p:sp>
          <p:nvSpPr>
            <p:cNvPr id="4" name="object 4"/>
            <p:cNvSpPr/>
            <p:nvPr/>
          </p:nvSpPr>
          <p:spPr>
            <a:xfrm>
              <a:off x="7743825" y="0"/>
              <a:ext cx="685800" cy="1095375"/>
            </a:xfrm>
            <a:custGeom>
              <a:avLst/>
              <a:gdLst/>
              <a:ahLst/>
              <a:cxnLst/>
              <a:rect l="l" t="t" r="r" b="b"/>
              <a:pathLst>
                <a:path w="685800" h="1095375">
                  <a:moveTo>
                    <a:pt x="685800" y="0"/>
                  </a:moveTo>
                  <a:lnTo>
                    <a:pt x="0" y="0"/>
                  </a:lnTo>
                  <a:lnTo>
                    <a:pt x="0" y="1095375"/>
                  </a:lnTo>
                  <a:lnTo>
                    <a:pt x="685800" y="1095375"/>
                  </a:lnTo>
                  <a:lnTo>
                    <a:pt x="685800" y="0"/>
                  </a:lnTo>
                  <a:close/>
                </a:path>
              </a:pathLst>
            </a:custGeom>
            <a:solidFill>
              <a:srgbClr val="B31166"/>
            </a:solidFill>
          </p:spPr>
          <p:txBody>
            <a:bodyPr wrap="square" lIns="0" tIns="0" rIns="0" bIns="0" rtlCol="0"/>
            <a:lstStyle/>
            <a:p>
              <a:endParaRPr/>
            </a:p>
          </p:txBody>
        </p:sp>
        <p:pic>
          <p:nvPicPr>
            <p:cNvPr id="5" name="object 5"/>
            <p:cNvPicPr/>
            <p:nvPr/>
          </p:nvPicPr>
          <p:blipFill>
            <a:blip r:embed="rId3" cstate="print"/>
            <a:stretch>
              <a:fillRect/>
            </a:stretch>
          </p:blipFill>
          <p:spPr>
            <a:xfrm>
              <a:off x="685800" y="609600"/>
              <a:ext cx="7877175" cy="5553075"/>
            </a:xfrm>
            <a:prstGeom prst="rect">
              <a:avLst/>
            </a:prstGeom>
          </p:spPr>
        </p:pic>
      </p:gr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0"/>
            <a:ext cx="9144000" cy="6858000"/>
            <a:chOff x="0" y="0"/>
            <a:chExt cx="9144000" cy="6858000"/>
          </a:xfrm>
        </p:grpSpPr>
        <p:pic>
          <p:nvPicPr>
            <p:cNvPr id="3" name="object 3"/>
            <p:cNvPicPr/>
            <p:nvPr/>
          </p:nvPicPr>
          <p:blipFill>
            <a:blip r:embed="rId2" cstate="print"/>
            <a:stretch>
              <a:fillRect/>
            </a:stretch>
          </p:blipFill>
          <p:spPr>
            <a:xfrm>
              <a:off x="7696200" y="0"/>
              <a:ext cx="776287" cy="1166749"/>
            </a:xfrm>
            <a:prstGeom prst="rect">
              <a:avLst/>
            </a:prstGeom>
          </p:spPr>
        </p:pic>
        <p:sp>
          <p:nvSpPr>
            <p:cNvPr id="4" name="object 4"/>
            <p:cNvSpPr/>
            <p:nvPr/>
          </p:nvSpPr>
          <p:spPr>
            <a:xfrm>
              <a:off x="7743825" y="0"/>
              <a:ext cx="685800" cy="1095375"/>
            </a:xfrm>
            <a:custGeom>
              <a:avLst/>
              <a:gdLst/>
              <a:ahLst/>
              <a:cxnLst/>
              <a:rect l="l" t="t" r="r" b="b"/>
              <a:pathLst>
                <a:path w="685800" h="1095375">
                  <a:moveTo>
                    <a:pt x="685800" y="0"/>
                  </a:moveTo>
                  <a:lnTo>
                    <a:pt x="0" y="0"/>
                  </a:lnTo>
                  <a:lnTo>
                    <a:pt x="0" y="1095375"/>
                  </a:lnTo>
                  <a:lnTo>
                    <a:pt x="685800" y="1095375"/>
                  </a:lnTo>
                  <a:lnTo>
                    <a:pt x="685800" y="0"/>
                  </a:lnTo>
                  <a:close/>
                </a:path>
              </a:pathLst>
            </a:custGeom>
            <a:solidFill>
              <a:srgbClr val="B31166"/>
            </a:solidFill>
          </p:spPr>
          <p:txBody>
            <a:bodyPr wrap="square" lIns="0" tIns="0" rIns="0" bIns="0" rtlCol="0"/>
            <a:lstStyle/>
            <a:p>
              <a:endParaRPr/>
            </a:p>
          </p:txBody>
        </p:sp>
      </p:gr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398779" rIns="0" bIns="0" rtlCol="0">
            <a:spAutoFit/>
          </a:bodyPr>
          <a:lstStyle/>
          <a:p>
            <a:pPr marL="88900">
              <a:lnSpc>
                <a:spcPct val="100000"/>
              </a:lnSpc>
              <a:spcBef>
                <a:spcPts val="105"/>
              </a:spcBef>
            </a:pPr>
            <a:r>
              <a:rPr sz="3600" dirty="0">
                <a:latin typeface="Calibri"/>
                <a:cs typeface="Calibri"/>
              </a:rPr>
              <a:t>Hepatitis</a:t>
            </a:r>
            <a:r>
              <a:rPr sz="3600" spc="-70" dirty="0">
                <a:latin typeface="Calibri"/>
                <a:cs typeface="Calibri"/>
              </a:rPr>
              <a:t> </a:t>
            </a:r>
            <a:r>
              <a:rPr sz="3600" dirty="0">
                <a:latin typeface="Calibri"/>
                <a:cs typeface="Calibri"/>
              </a:rPr>
              <a:t>B</a:t>
            </a:r>
            <a:r>
              <a:rPr sz="3600" spc="-110" dirty="0">
                <a:latin typeface="Calibri"/>
                <a:cs typeface="Calibri"/>
              </a:rPr>
              <a:t> </a:t>
            </a:r>
            <a:r>
              <a:rPr sz="3600" spc="-20" dirty="0">
                <a:latin typeface="Calibri"/>
                <a:cs typeface="Calibri"/>
              </a:rPr>
              <a:t>virus</a:t>
            </a:r>
            <a:endParaRPr sz="3600">
              <a:latin typeface="Calibri"/>
              <a:cs typeface="Calibri"/>
            </a:endParaRPr>
          </a:p>
        </p:txBody>
      </p:sp>
      <p:sp>
        <p:nvSpPr>
          <p:cNvPr id="3" name="object 3"/>
          <p:cNvSpPr txBox="1"/>
          <p:nvPr/>
        </p:nvSpPr>
        <p:spPr>
          <a:xfrm>
            <a:off x="587375" y="2106612"/>
            <a:ext cx="7510780" cy="2925445"/>
          </a:xfrm>
          <a:prstGeom prst="rect">
            <a:avLst/>
          </a:prstGeom>
        </p:spPr>
        <p:txBody>
          <a:bodyPr vert="horz" wrap="square" lIns="0" tIns="12065" rIns="0" bIns="0" rtlCol="0">
            <a:spAutoFit/>
          </a:bodyPr>
          <a:lstStyle/>
          <a:p>
            <a:pPr marL="38100" marR="3919220">
              <a:lnSpc>
                <a:spcPct val="114799"/>
              </a:lnSpc>
              <a:spcBef>
                <a:spcPts val="95"/>
              </a:spcBef>
              <a:tabLst>
                <a:tab pos="3058795" algn="l"/>
              </a:tabLst>
            </a:pPr>
            <a:r>
              <a:rPr sz="2400" dirty="0">
                <a:solidFill>
                  <a:srgbClr val="404040"/>
                </a:solidFill>
                <a:latin typeface="Calibri"/>
                <a:cs typeface="Calibri"/>
              </a:rPr>
              <a:t>Acute</a:t>
            </a:r>
            <a:r>
              <a:rPr sz="2400" spc="-75" dirty="0">
                <a:solidFill>
                  <a:srgbClr val="404040"/>
                </a:solidFill>
                <a:latin typeface="Calibri"/>
                <a:cs typeface="Calibri"/>
              </a:rPr>
              <a:t> </a:t>
            </a:r>
            <a:r>
              <a:rPr sz="2400" dirty="0">
                <a:solidFill>
                  <a:srgbClr val="404040"/>
                </a:solidFill>
                <a:latin typeface="Calibri"/>
                <a:cs typeface="Calibri"/>
              </a:rPr>
              <a:t>or</a:t>
            </a:r>
            <a:r>
              <a:rPr sz="2400" spc="-85" dirty="0">
                <a:solidFill>
                  <a:srgbClr val="404040"/>
                </a:solidFill>
                <a:latin typeface="Calibri"/>
                <a:cs typeface="Calibri"/>
              </a:rPr>
              <a:t> </a:t>
            </a:r>
            <a:r>
              <a:rPr sz="2400" dirty="0">
                <a:solidFill>
                  <a:srgbClr val="404040"/>
                </a:solidFill>
                <a:latin typeface="Calibri"/>
                <a:cs typeface="Calibri"/>
              </a:rPr>
              <a:t>chronic</a:t>
            </a:r>
            <a:r>
              <a:rPr sz="2400" spc="-45" dirty="0">
                <a:solidFill>
                  <a:srgbClr val="404040"/>
                </a:solidFill>
                <a:latin typeface="Calibri"/>
                <a:cs typeface="Calibri"/>
              </a:rPr>
              <a:t> </a:t>
            </a:r>
            <a:r>
              <a:rPr sz="2400" spc="-20" dirty="0">
                <a:solidFill>
                  <a:srgbClr val="404040"/>
                </a:solidFill>
                <a:latin typeface="Calibri"/>
                <a:cs typeface="Calibri"/>
              </a:rPr>
              <a:t>form Transmission</a:t>
            </a:r>
            <a:r>
              <a:rPr sz="2400" spc="-50" dirty="0">
                <a:solidFill>
                  <a:srgbClr val="404040"/>
                </a:solidFill>
                <a:latin typeface="Calibri"/>
                <a:cs typeface="Calibri"/>
              </a:rPr>
              <a:t> </a:t>
            </a:r>
            <a:r>
              <a:rPr sz="2400" dirty="0">
                <a:solidFill>
                  <a:srgbClr val="404040"/>
                </a:solidFill>
                <a:latin typeface="Calibri"/>
                <a:cs typeface="Calibri"/>
              </a:rPr>
              <a:t>to</a:t>
            </a:r>
            <a:r>
              <a:rPr sz="2400" spc="-50" dirty="0">
                <a:solidFill>
                  <a:srgbClr val="404040"/>
                </a:solidFill>
                <a:latin typeface="Calibri"/>
                <a:cs typeface="Calibri"/>
              </a:rPr>
              <a:t> </a:t>
            </a:r>
            <a:r>
              <a:rPr sz="2400" dirty="0">
                <a:solidFill>
                  <a:srgbClr val="404040"/>
                </a:solidFill>
                <a:latin typeface="Calibri"/>
                <a:cs typeface="Calibri"/>
              </a:rPr>
              <a:t>child</a:t>
            </a:r>
            <a:r>
              <a:rPr sz="2400" spc="-50" dirty="0">
                <a:solidFill>
                  <a:srgbClr val="404040"/>
                </a:solidFill>
                <a:latin typeface="Calibri"/>
                <a:cs typeface="Calibri"/>
              </a:rPr>
              <a:t> </a:t>
            </a:r>
            <a:r>
              <a:rPr sz="2400" spc="-25" dirty="0">
                <a:solidFill>
                  <a:srgbClr val="404040"/>
                </a:solidFill>
                <a:latin typeface="Calibri"/>
                <a:cs typeface="Calibri"/>
              </a:rPr>
              <a:t>in</a:t>
            </a:r>
            <a:r>
              <a:rPr sz="2400" dirty="0">
                <a:solidFill>
                  <a:srgbClr val="404040"/>
                </a:solidFill>
                <a:latin typeface="Calibri"/>
                <a:cs typeface="Calibri"/>
              </a:rPr>
              <a:t>	</a:t>
            </a:r>
            <a:r>
              <a:rPr sz="2400" spc="-25" dirty="0">
                <a:solidFill>
                  <a:srgbClr val="404040"/>
                </a:solidFill>
                <a:latin typeface="Calibri"/>
                <a:cs typeface="Calibri"/>
              </a:rPr>
              <a:t>50%</a:t>
            </a:r>
            <a:endParaRPr sz="2400">
              <a:latin typeface="Calibri"/>
              <a:cs typeface="Calibri"/>
            </a:endParaRPr>
          </a:p>
          <a:p>
            <a:pPr marL="1062355" marR="1488440" indent="-1024890">
              <a:lnSpc>
                <a:spcPts val="3300"/>
              </a:lnSpc>
              <a:spcBef>
                <a:spcPts val="185"/>
              </a:spcBef>
            </a:pPr>
            <a:r>
              <a:rPr sz="2400" spc="-10" dirty="0">
                <a:solidFill>
                  <a:srgbClr val="404040"/>
                </a:solidFill>
                <a:latin typeface="Calibri"/>
                <a:cs typeface="Calibri"/>
              </a:rPr>
              <a:t>Two</a:t>
            </a:r>
            <a:r>
              <a:rPr sz="2400" spc="-95" dirty="0">
                <a:solidFill>
                  <a:srgbClr val="404040"/>
                </a:solidFill>
                <a:latin typeface="Calibri"/>
                <a:cs typeface="Calibri"/>
              </a:rPr>
              <a:t> </a:t>
            </a:r>
            <a:r>
              <a:rPr sz="2400" spc="-10" dirty="0">
                <a:solidFill>
                  <a:srgbClr val="404040"/>
                </a:solidFill>
                <a:latin typeface="Calibri"/>
                <a:cs typeface="Calibri"/>
              </a:rPr>
              <a:t>strategies</a:t>
            </a:r>
            <a:r>
              <a:rPr sz="2400" spc="-70" dirty="0">
                <a:solidFill>
                  <a:srgbClr val="404040"/>
                </a:solidFill>
                <a:latin typeface="Calibri"/>
                <a:cs typeface="Calibri"/>
              </a:rPr>
              <a:t> </a:t>
            </a:r>
            <a:r>
              <a:rPr sz="2400" spc="-10" dirty="0">
                <a:solidFill>
                  <a:srgbClr val="404040"/>
                </a:solidFill>
                <a:latin typeface="Calibri"/>
                <a:cs typeface="Calibri"/>
              </a:rPr>
              <a:t>exist</a:t>
            </a:r>
            <a:r>
              <a:rPr sz="2400" spc="-85" dirty="0">
                <a:solidFill>
                  <a:srgbClr val="404040"/>
                </a:solidFill>
                <a:latin typeface="Calibri"/>
                <a:cs typeface="Calibri"/>
              </a:rPr>
              <a:t> </a:t>
            </a:r>
            <a:r>
              <a:rPr sz="2400" dirty="0">
                <a:solidFill>
                  <a:srgbClr val="404040"/>
                </a:solidFill>
                <a:latin typeface="Calibri"/>
                <a:cs typeface="Calibri"/>
              </a:rPr>
              <a:t>to</a:t>
            </a:r>
            <a:r>
              <a:rPr sz="2400" spc="-90" dirty="0">
                <a:solidFill>
                  <a:srgbClr val="404040"/>
                </a:solidFill>
                <a:latin typeface="Calibri"/>
                <a:cs typeface="Calibri"/>
              </a:rPr>
              <a:t> </a:t>
            </a:r>
            <a:r>
              <a:rPr sz="2400" dirty="0">
                <a:solidFill>
                  <a:srgbClr val="404040"/>
                </a:solidFill>
                <a:latin typeface="Calibri"/>
                <a:cs typeface="Calibri"/>
              </a:rPr>
              <a:t>reduce</a:t>
            </a:r>
            <a:r>
              <a:rPr sz="2400" spc="-35" dirty="0">
                <a:solidFill>
                  <a:srgbClr val="404040"/>
                </a:solidFill>
                <a:latin typeface="Calibri"/>
                <a:cs typeface="Calibri"/>
              </a:rPr>
              <a:t> </a:t>
            </a:r>
            <a:r>
              <a:rPr sz="2400" spc="-10" dirty="0">
                <a:solidFill>
                  <a:srgbClr val="404040"/>
                </a:solidFill>
                <a:latin typeface="Calibri"/>
                <a:cs typeface="Calibri"/>
              </a:rPr>
              <a:t>transmission</a:t>
            </a:r>
            <a:r>
              <a:rPr sz="2400" spc="-90" dirty="0">
                <a:solidFill>
                  <a:srgbClr val="404040"/>
                </a:solidFill>
                <a:latin typeface="Calibri"/>
                <a:cs typeface="Calibri"/>
              </a:rPr>
              <a:t> </a:t>
            </a:r>
            <a:r>
              <a:rPr sz="2400" spc="-10" dirty="0">
                <a:solidFill>
                  <a:srgbClr val="404040"/>
                </a:solidFill>
                <a:latin typeface="Calibri"/>
                <a:cs typeface="Calibri"/>
              </a:rPr>
              <a:t>rates </a:t>
            </a:r>
            <a:r>
              <a:rPr sz="2400" spc="-20" dirty="0">
                <a:solidFill>
                  <a:srgbClr val="404040"/>
                </a:solidFill>
                <a:latin typeface="Calibri"/>
                <a:cs typeface="Calibri"/>
              </a:rPr>
              <a:t>Anti-</a:t>
            </a:r>
            <a:r>
              <a:rPr sz="2400" dirty="0">
                <a:solidFill>
                  <a:srgbClr val="404040"/>
                </a:solidFill>
                <a:latin typeface="Calibri"/>
                <a:cs typeface="Calibri"/>
              </a:rPr>
              <a:t>viral</a:t>
            </a:r>
            <a:r>
              <a:rPr sz="2400" spc="-80" dirty="0">
                <a:solidFill>
                  <a:srgbClr val="404040"/>
                </a:solidFill>
                <a:latin typeface="Calibri"/>
                <a:cs typeface="Calibri"/>
              </a:rPr>
              <a:t> </a:t>
            </a:r>
            <a:r>
              <a:rPr sz="2400" dirty="0">
                <a:solidFill>
                  <a:srgbClr val="404040"/>
                </a:solidFill>
                <a:latin typeface="Calibri"/>
                <a:cs typeface="Calibri"/>
              </a:rPr>
              <a:t>therapy</a:t>
            </a:r>
            <a:r>
              <a:rPr sz="2400" spc="-10" dirty="0">
                <a:solidFill>
                  <a:srgbClr val="404040"/>
                </a:solidFill>
                <a:latin typeface="Calibri"/>
                <a:cs typeface="Calibri"/>
              </a:rPr>
              <a:t> </a:t>
            </a:r>
            <a:r>
              <a:rPr sz="2400" dirty="0">
                <a:solidFill>
                  <a:srgbClr val="404040"/>
                </a:solidFill>
                <a:latin typeface="Calibri"/>
                <a:cs typeface="Calibri"/>
              </a:rPr>
              <a:t>in</a:t>
            </a:r>
            <a:r>
              <a:rPr sz="2400" spc="-40" dirty="0">
                <a:solidFill>
                  <a:srgbClr val="404040"/>
                </a:solidFill>
                <a:latin typeface="Calibri"/>
                <a:cs typeface="Calibri"/>
              </a:rPr>
              <a:t> </a:t>
            </a:r>
            <a:r>
              <a:rPr sz="2400" dirty="0">
                <a:solidFill>
                  <a:srgbClr val="404040"/>
                </a:solidFill>
                <a:latin typeface="Calibri"/>
                <a:cs typeface="Calibri"/>
              </a:rPr>
              <a:t>3</a:t>
            </a:r>
            <a:r>
              <a:rPr sz="2325" baseline="26881" dirty="0">
                <a:solidFill>
                  <a:srgbClr val="404040"/>
                </a:solidFill>
                <a:latin typeface="Calibri"/>
                <a:cs typeface="Calibri"/>
              </a:rPr>
              <a:t>rd</a:t>
            </a:r>
            <a:r>
              <a:rPr sz="2325" spc="262" baseline="26881" dirty="0">
                <a:solidFill>
                  <a:srgbClr val="404040"/>
                </a:solidFill>
                <a:latin typeface="Calibri"/>
                <a:cs typeface="Calibri"/>
              </a:rPr>
              <a:t> </a:t>
            </a:r>
            <a:r>
              <a:rPr sz="2400" spc="-10" dirty="0">
                <a:solidFill>
                  <a:srgbClr val="404040"/>
                </a:solidFill>
                <a:latin typeface="Calibri"/>
                <a:cs typeface="Calibri"/>
              </a:rPr>
              <a:t>trimester </a:t>
            </a:r>
            <a:r>
              <a:rPr sz="2400" dirty="0">
                <a:solidFill>
                  <a:srgbClr val="404040"/>
                </a:solidFill>
                <a:latin typeface="Calibri"/>
                <a:cs typeface="Calibri"/>
              </a:rPr>
              <a:t>Hepatitis</a:t>
            </a:r>
            <a:r>
              <a:rPr sz="2400" spc="10" dirty="0">
                <a:solidFill>
                  <a:srgbClr val="404040"/>
                </a:solidFill>
                <a:latin typeface="Calibri"/>
                <a:cs typeface="Calibri"/>
              </a:rPr>
              <a:t> </a:t>
            </a:r>
            <a:r>
              <a:rPr sz="2400" dirty="0">
                <a:solidFill>
                  <a:srgbClr val="404040"/>
                </a:solidFill>
                <a:latin typeface="Calibri"/>
                <a:cs typeface="Calibri"/>
              </a:rPr>
              <a:t>B</a:t>
            </a:r>
            <a:r>
              <a:rPr sz="2400" spc="-55" dirty="0">
                <a:solidFill>
                  <a:srgbClr val="404040"/>
                </a:solidFill>
                <a:latin typeface="Calibri"/>
                <a:cs typeface="Calibri"/>
              </a:rPr>
              <a:t> </a:t>
            </a:r>
            <a:r>
              <a:rPr sz="2400" spc="-10" dirty="0">
                <a:solidFill>
                  <a:srgbClr val="404040"/>
                </a:solidFill>
                <a:latin typeface="Calibri"/>
                <a:cs typeface="Calibri"/>
              </a:rPr>
              <a:t>immunoglobulin</a:t>
            </a:r>
            <a:r>
              <a:rPr sz="2400" spc="-15" dirty="0">
                <a:solidFill>
                  <a:srgbClr val="404040"/>
                </a:solidFill>
                <a:latin typeface="Calibri"/>
                <a:cs typeface="Calibri"/>
              </a:rPr>
              <a:t> </a:t>
            </a:r>
            <a:r>
              <a:rPr sz="2400" dirty="0">
                <a:solidFill>
                  <a:srgbClr val="404040"/>
                </a:solidFill>
                <a:latin typeface="Calibri"/>
                <a:cs typeface="Calibri"/>
              </a:rPr>
              <a:t>with</a:t>
            </a:r>
            <a:r>
              <a:rPr sz="2400" spc="-20" dirty="0">
                <a:solidFill>
                  <a:srgbClr val="404040"/>
                </a:solidFill>
                <a:latin typeface="Calibri"/>
                <a:cs typeface="Calibri"/>
              </a:rPr>
              <a:t> Hep-</a:t>
            </a:r>
            <a:r>
              <a:rPr sz="2400" spc="-50" dirty="0">
                <a:solidFill>
                  <a:srgbClr val="404040"/>
                </a:solidFill>
                <a:latin typeface="Calibri"/>
                <a:cs typeface="Calibri"/>
              </a:rPr>
              <a:t>B </a:t>
            </a:r>
            <a:r>
              <a:rPr sz="2400" spc="-10" dirty="0">
                <a:solidFill>
                  <a:srgbClr val="404040"/>
                </a:solidFill>
                <a:latin typeface="Calibri"/>
                <a:cs typeface="Calibri"/>
              </a:rPr>
              <a:t>vaccination</a:t>
            </a:r>
            <a:endParaRPr sz="2400">
              <a:latin typeface="Calibri"/>
              <a:cs typeface="Calibri"/>
            </a:endParaRPr>
          </a:p>
          <a:p>
            <a:pPr marL="38100">
              <a:lnSpc>
                <a:spcPct val="100000"/>
              </a:lnSpc>
              <a:spcBef>
                <a:spcPts val="434"/>
              </a:spcBef>
            </a:pPr>
            <a:r>
              <a:rPr sz="2000" spc="-10" dirty="0">
                <a:solidFill>
                  <a:srgbClr val="404040"/>
                </a:solidFill>
                <a:latin typeface="Arial MT"/>
                <a:cs typeface="Arial MT"/>
              </a:rPr>
              <a:t>Anti-</a:t>
            </a:r>
            <a:r>
              <a:rPr sz="2000" dirty="0">
                <a:solidFill>
                  <a:srgbClr val="404040"/>
                </a:solidFill>
                <a:latin typeface="Arial MT"/>
                <a:cs typeface="Arial MT"/>
              </a:rPr>
              <a:t>viral</a:t>
            </a:r>
            <a:r>
              <a:rPr sz="2000" spc="-50" dirty="0">
                <a:solidFill>
                  <a:srgbClr val="404040"/>
                </a:solidFill>
                <a:latin typeface="Arial MT"/>
                <a:cs typeface="Arial MT"/>
              </a:rPr>
              <a:t> </a:t>
            </a:r>
            <a:r>
              <a:rPr sz="2000" dirty="0">
                <a:solidFill>
                  <a:srgbClr val="404040"/>
                </a:solidFill>
                <a:latin typeface="Arial MT"/>
                <a:cs typeface="Arial MT"/>
              </a:rPr>
              <a:t>therapy</a:t>
            </a:r>
            <a:r>
              <a:rPr sz="2000" spc="-15" dirty="0">
                <a:solidFill>
                  <a:srgbClr val="404040"/>
                </a:solidFill>
                <a:latin typeface="Arial MT"/>
                <a:cs typeface="Arial MT"/>
              </a:rPr>
              <a:t> </a:t>
            </a:r>
            <a:r>
              <a:rPr sz="2000" dirty="0">
                <a:solidFill>
                  <a:srgbClr val="404040"/>
                </a:solidFill>
                <a:latin typeface="Arial MT"/>
                <a:cs typeface="Arial MT"/>
              </a:rPr>
              <a:t>is</a:t>
            </a:r>
            <a:r>
              <a:rPr sz="2000" spc="-85" dirty="0">
                <a:solidFill>
                  <a:srgbClr val="404040"/>
                </a:solidFill>
                <a:latin typeface="Arial MT"/>
                <a:cs typeface="Arial MT"/>
              </a:rPr>
              <a:t> </a:t>
            </a:r>
            <a:r>
              <a:rPr sz="2000" dirty="0">
                <a:solidFill>
                  <a:srgbClr val="404040"/>
                </a:solidFill>
                <a:latin typeface="Arial MT"/>
                <a:cs typeface="Arial MT"/>
              </a:rPr>
              <a:t>recommended</a:t>
            </a:r>
            <a:r>
              <a:rPr sz="2000" spc="-45" dirty="0">
                <a:solidFill>
                  <a:srgbClr val="404040"/>
                </a:solidFill>
                <a:latin typeface="Arial MT"/>
                <a:cs typeface="Arial MT"/>
              </a:rPr>
              <a:t> </a:t>
            </a:r>
            <a:r>
              <a:rPr sz="2000" dirty="0">
                <a:solidFill>
                  <a:srgbClr val="404040"/>
                </a:solidFill>
                <a:latin typeface="Arial MT"/>
                <a:cs typeface="Arial MT"/>
              </a:rPr>
              <a:t>for</a:t>
            </a:r>
            <a:r>
              <a:rPr sz="2000" spc="-50" dirty="0">
                <a:solidFill>
                  <a:srgbClr val="404040"/>
                </a:solidFill>
                <a:latin typeface="Arial MT"/>
                <a:cs typeface="Arial MT"/>
              </a:rPr>
              <a:t> </a:t>
            </a:r>
            <a:r>
              <a:rPr sz="2000" dirty="0">
                <a:solidFill>
                  <a:srgbClr val="404040"/>
                </a:solidFill>
                <a:latin typeface="Arial MT"/>
                <a:cs typeface="Arial MT"/>
              </a:rPr>
              <a:t>viral</a:t>
            </a:r>
            <a:r>
              <a:rPr sz="2000" spc="30" dirty="0">
                <a:solidFill>
                  <a:srgbClr val="404040"/>
                </a:solidFill>
                <a:latin typeface="Arial MT"/>
                <a:cs typeface="Arial MT"/>
              </a:rPr>
              <a:t> </a:t>
            </a:r>
            <a:r>
              <a:rPr sz="2000" dirty="0">
                <a:solidFill>
                  <a:srgbClr val="404040"/>
                </a:solidFill>
                <a:latin typeface="Arial MT"/>
                <a:cs typeface="Arial MT"/>
              </a:rPr>
              <a:t>levels</a:t>
            </a:r>
            <a:r>
              <a:rPr sz="2000" spc="-90" dirty="0">
                <a:solidFill>
                  <a:srgbClr val="404040"/>
                </a:solidFill>
                <a:latin typeface="Arial MT"/>
                <a:cs typeface="Arial MT"/>
              </a:rPr>
              <a:t> </a:t>
            </a:r>
            <a:r>
              <a:rPr sz="2000" dirty="0">
                <a:solidFill>
                  <a:srgbClr val="404040"/>
                </a:solidFill>
                <a:latin typeface="Arial MT"/>
                <a:cs typeface="Arial MT"/>
              </a:rPr>
              <a:t>&gt;200,000</a:t>
            </a:r>
            <a:r>
              <a:rPr sz="2000" spc="-45" dirty="0">
                <a:solidFill>
                  <a:srgbClr val="404040"/>
                </a:solidFill>
                <a:latin typeface="Arial MT"/>
                <a:cs typeface="Arial MT"/>
              </a:rPr>
              <a:t> </a:t>
            </a:r>
            <a:r>
              <a:rPr sz="2000" spc="-10" dirty="0">
                <a:solidFill>
                  <a:srgbClr val="404040"/>
                </a:solidFill>
                <a:latin typeface="Arial MT"/>
                <a:cs typeface="Arial MT"/>
              </a:rPr>
              <a:t>IU/mL.</a:t>
            </a:r>
            <a:endParaRPr sz="2000">
              <a:latin typeface="Arial MT"/>
              <a:cs typeface="Arial M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78740" rIns="0" bIns="0" rtlCol="0">
            <a:spAutoFit/>
          </a:bodyPr>
          <a:lstStyle/>
          <a:p>
            <a:pPr marL="421640" marR="5080">
              <a:lnSpc>
                <a:spcPts val="4280"/>
              </a:lnSpc>
              <a:spcBef>
                <a:spcPts val="245"/>
              </a:spcBef>
            </a:pPr>
            <a:r>
              <a:rPr sz="3600" dirty="0"/>
              <a:t>PROF</a:t>
            </a:r>
            <a:r>
              <a:rPr sz="3600" spc="-15" dirty="0"/>
              <a:t> </a:t>
            </a:r>
            <a:r>
              <a:rPr sz="3600" dirty="0"/>
              <a:t>UMER</a:t>
            </a:r>
            <a:r>
              <a:rPr sz="3600" spc="-40" dirty="0"/>
              <a:t> </a:t>
            </a:r>
            <a:r>
              <a:rPr sz="3600" dirty="0"/>
              <a:t>MODEL</a:t>
            </a:r>
            <a:r>
              <a:rPr sz="3600" spc="-85" dirty="0"/>
              <a:t> </a:t>
            </a:r>
            <a:r>
              <a:rPr sz="3600" spc="-25" dirty="0"/>
              <a:t>OF </a:t>
            </a:r>
            <a:r>
              <a:rPr sz="3600" spc="-10" dirty="0"/>
              <a:t>INTEGRATED</a:t>
            </a:r>
            <a:r>
              <a:rPr sz="3600" spc="-204" dirty="0"/>
              <a:t> </a:t>
            </a:r>
            <a:r>
              <a:rPr sz="3600" spc="-10" dirty="0"/>
              <a:t>LECTURE</a:t>
            </a:r>
            <a:endParaRPr sz="3600"/>
          </a:p>
        </p:txBody>
      </p:sp>
      <p:pic>
        <p:nvPicPr>
          <p:cNvPr id="3" name="object 3"/>
          <p:cNvPicPr/>
          <p:nvPr/>
        </p:nvPicPr>
        <p:blipFill>
          <a:blip r:embed="rId2" cstate="print"/>
          <a:stretch>
            <a:fillRect/>
          </a:stretch>
        </p:blipFill>
        <p:spPr>
          <a:xfrm>
            <a:off x="152400" y="1581148"/>
            <a:ext cx="8991600" cy="5276849"/>
          </a:xfrm>
          <a:prstGeom prst="rect">
            <a:avLst/>
          </a:prstGeo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0"/>
            <a:ext cx="9144000" cy="6858000"/>
            <a:chOff x="0" y="0"/>
            <a:chExt cx="9144000" cy="6858000"/>
          </a:xfrm>
        </p:grpSpPr>
        <p:pic>
          <p:nvPicPr>
            <p:cNvPr id="3" name="object 3"/>
            <p:cNvPicPr/>
            <p:nvPr/>
          </p:nvPicPr>
          <p:blipFill>
            <a:blip r:embed="rId2" cstate="print"/>
            <a:stretch>
              <a:fillRect/>
            </a:stretch>
          </p:blipFill>
          <p:spPr>
            <a:xfrm>
              <a:off x="7696200" y="0"/>
              <a:ext cx="776287" cy="1166749"/>
            </a:xfrm>
            <a:prstGeom prst="rect">
              <a:avLst/>
            </a:prstGeom>
          </p:spPr>
        </p:pic>
        <p:sp>
          <p:nvSpPr>
            <p:cNvPr id="4" name="object 4"/>
            <p:cNvSpPr/>
            <p:nvPr/>
          </p:nvSpPr>
          <p:spPr>
            <a:xfrm>
              <a:off x="7743825" y="0"/>
              <a:ext cx="685800" cy="1095375"/>
            </a:xfrm>
            <a:custGeom>
              <a:avLst/>
              <a:gdLst/>
              <a:ahLst/>
              <a:cxnLst/>
              <a:rect l="l" t="t" r="r" b="b"/>
              <a:pathLst>
                <a:path w="685800" h="1095375">
                  <a:moveTo>
                    <a:pt x="685800" y="0"/>
                  </a:moveTo>
                  <a:lnTo>
                    <a:pt x="0" y="0"/>
                  </a:lnTo>
                  <a:lnTo>
                    <a:pt x="0" y="1095375"/>
                  </a:lnTo>
                  <a:lnTo>
                    <a:pt x="685800" y="1095375"/>
                  </a:lnTo>
                  <a:lnTo>
                    <a:pt x="685800" y="0"/>
                  </a:lnTo>
                  <a:close/>
                </a:path>
              </a:pathLst>
            </a:custGeom>
            <a:solidFill>
              <a:srgbClr val="B31166"/>
            </a:solidFill>
          </p:spPr>
          <p:txBody>
            <a:bodyPr wrap="square" lIns="0" tIns="0" rIns="0" bIns="0" rtlCol="0"/>
            <a:lstStyle/>
            <a:p>
              <a:endParaRPr/>
            </a:p>
          </p:txBody>
        </p:sp>
        <p:pic>
          <p:nvPicPr>
            <p:cNvPr id="5" name="object 5"/>
            <p:cNvPicPr/>
            <p:nvPr/>
          </p:nvPicPr>
          <p:blipFill>
            <a:blip r:embed="rId3" cstate="print"/>
            <a:stretch>
              <a:fillRect/>
            </a:stretch>
          </p:blipFill>
          <p:spPr>
            <a:xfrm>
              <a:off x="838200" y="228600"/>
              <a:ext cx="7362825" cy="6238875"/>
            </a:xfrm>
            <a:prstGeom prst="rect">
              <a:avLst/>
            </a:prstGeom>
          </p:spPr>
        </p:pic>
      </p:gr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0"/>
            <a:ext cx="9144000" cy="6858000"/>
            <a:chOff x="0" y="0"/>
            <a:chExt cx="9144000" cy="6858000"/>
          </a:xfrm>
        </p:grpSpPr>
        <p:pic>
          <p:nvPicPr>
            <p:cNvPr id="3" name="object 3"/>
            <p:cNvPicPr/>
            <p:nvPr/>
          </p:nvPicPr>
          <p:blipFill>
            <a:blip r:embed="rId2" cstate="print"/>
            <a:stretch>
              <a:fillRect/>
            </a:stretch>
          </p:blipFill>
          <p:spPr>
            <a:xfrm>
              <a:off x="7696200" y="0"/>
              <a:ext cx="776287" cy="1166749"/>
            </a:xfrm>
            <a:prstGeom prst="rect">
              <a:avLst/>
            </a:prstGeom>
          </p:spPr>
        </p:pic>
        <p:sp>
          <p:nvSpPr>
            <p:cNvPr id="4" name="object 4"/>
            <p:cNvSpPr/>
            <p:nvPr/>
          </p:nvSpPr>
          <p:spPr>
            <a:xfrm>
              <a:off x="7743825" y="0"/>
              <a:ext cx="685800" cy="1095375"/>
            </a:xfrm>
            <a:custGeom>
              <a:avLst/>
              <a:gdLst/>
              <a:ahLst/>
              <a:cxnLst/>
              <a:rect l="l" t="t" r="r" b="b"/>
              <a:pathLst>
                <a:path w="685800" h="1095375">
                  <a:moveTo>
                    <a:pt x="685800" y="0"/>
                  </a:moveTo>
                  <a:lnTo>
                    <a:pt x="0" y="0"/>
                  </a:lnTo>
                  <a:lnTo>
                    <a:pt x="0" y="1095375"/>
                  </a:lnTo>
                  <a:lnTo>
                    <a:pt x="685800" y="1095375"/>
                  </a:lnTo>
                  <a:lnTo>
                    <a:pt x="685800" y="0"/>
                  </a:lnTo>
                  <a:close/>
                </a:path>
              </a:pathLst>
            </a:custGeom>
            <a:solidFill>
              <a:srgbClr val="B31166"/>
            </a:solidFill>
          </p:spPr>
          <p:txBody>
            <a:bodyPr wrap="square" lIns="0" tIns="0" rIns="0" bIns="0" rtlCol="0"/>
            <a:lstStyle/>
            <a:p>
              <a:endParaRPr/>
            </a:p>
          </p:txBody>
        </p:sp>
      </p:gr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589660" rIns="0" bIns="0" rtlCol="0">
            <a:spAutoFit/>
          </a:bodyPr>
          <a:lstStyle/>
          <a:p>
            <a:pPr marL="12700">
              <a:lnSpc>
                <a:spcPct val="100000"/>
              </a:lnSpc>
              <a:spcBef>
                <a:spcPts val="105"/>
              </a:spcBef>
            </a:pPr>
            <a:r>
              <a:rPr sz="3600" dirty="0">
                <a:latin typeface="Calibri"/>
                <a:cs typeface="Calibri"/>
              </a:rPr>
              <a:t>Hepatitis</a:t>
            </a:r>
            <a:r>
              <a:rPr sz="3600" spc="-75" dirty="0">
                <a:latin typeface="Calibri"/>
                <a:cs typeface="Calibri"/>
              </a:rPr>
              <a:t> </a:t>
            </a:r>
            <a:r>
              <a:rPr sz="3600" dirty="0">
                <a:latin typeface="Calibri"/>
                <a:cs typeface="Calibri"/>
              </a:rPr>
              <a:t>C</a:t>
            </a:r>
            <a:r>
              <a:rPr sz="3600" spc="-70" dirty="0">
                <a:latin typeface="Calibri"/>
                <a:cs typeface="Calibri"/>
              </a:rPr>
              <a:t> </a:t>
            </a:r>
            <a:r>
              <a:rPr sz="3600" spc="-20" dirty="0">
                <a:latin typeface="Calibri"/>
                <a:cs typeface="Calibri"/>
              </a:rPr>
              <a:t>virus</a:t>
            </a:r>
            <a:endParaRPr sz="3600">
              <a:latin typeface="Calibri"/>
              <a:cs typeface="Calibri"/>
            </a:endParaRPr>
          </a:p>
        </p:txBody>
      </p:sp>
      <p:sp>
        <p:nvSpPr>
          <p:cNvPr id="3" name="object 3"/>
          <p:cNvSpPr txBox="1">
            <a:spLocks noGrp="1"/>
          </p:cNvSpPr>
          <p:nvPr>
            <p:ph type="body" idx="1"/>
          </p:nvPr>
        </p:nvSpPr>
        <p:spPr>
          <a:prstGeom prst="rect">
            <a:avLst/>
          </a:prstGeom>
        </p:spPr>
        <p:txBody>
          <a:bodyPr vert="horz" wrap="square" lIns="0" tIns="246506" rIns="0" bIns="0" rtlCol="0">
            <a:spAutoFit/>
          </a:bodyPr>
          <a:lstStyle/>
          <a:p>
            <a:pPr marL="431165" indent="-342265">
              <a:lnSpc>
                <a:spcPct val="100000"/>
              </a:lnSpc>
              <a:spcBef>
                <a:spcPts val="1125"/>
              </a:spcBef>
              <a:buClr>
                <a:srgbClr val="B31166"/>
              </a:buClr>
              <a:buSzPct val="81250"/>
              <a:buFont typeface="Wingdings"/>
              <a:buChar char=""/>
              <a:tabLst>
                <a:tab pos="431165" algn="l"/>
              </a:tabLst>
            </a:pPr>
            <a:r>
              <a:rPr dirty="0">
                <a:latin typeface="Calibri"/>
                <a:cs typeface="Calibri"/>
              </a:rPr>
              <a:t>Chronic</a:t>
            </a:r>
            <a:r>
              <a:rPr spc="-30" dirty="0">
                <a:latin typeface="Calibri"/>
                <a:cs typeface="Calibri"/>
              </a:rPr>
              <a:t> </a:t>
            </a:r>
            <a:r>
              <a:rPr dirty="0">
                <a:latin typeface="Calibri"/>
                <a:cs typeface="Calibri"/>
              </a:rPr>
              <a:t>HCV</a:t>
            </a:r>
            <a:r>
              <a:rPr spc="-75" dirty="0">
                <a:latin typeface="Calibri"/>
                <a:cs typeface="Calibri"/>
              </a:rPr>
              <a:t> </a:t>
            </a:r>
            <a:r>
              <a:rPr dirty="0">
                <a:latin typeface="Calibri"/>
                <a:cs typeface="Calibri"/>
              </a:rPr>
              <a:t>infection</a:t>
            </a:r>
            <a:r>
              <a:rPr spc="-50" dirty="0">
                <a:latin typeface="Calibri"/>
                <a:cs typeface="Calibri"/>
              </a:rPr>
              <a:t> </a:t>
            </a:r>
            <a:r>
              <a:rPr dirty="0">
                <a:latin typeface="Calibri"/>
                <a:cs typeface="Calibri"/>
              </a:rPr>
              <a:t>in</a:t>
            </a:r>
            <a:r>
              <a:rPr spc="-55" dirty="0">
                <a:latin typeface="Calibri"/>
                <a:cs typeface="Calibri"/>
              </a:rPr>
              <a:t> </a:t>
            </a:r>
            <a:r>
              <a:rPr dirty="0">
                <a:latin typeface="Calibri"/>
                <a:cs typeface="Calibri"/>
              </a:rPr>
              <a:t>chronic</a:t>
            </a:r>
            <a:r>
              <a:rPr spc="-25" dirty="0">
                <a:latin typeface="Calibri"/>
                <a:cs typeface="Calibri"/>
              </a:rPr>
              <a:t> </a:t>
            </a:r>
            <a:r>
              <a:rPr spc="-10" dirty="0">
                <a:latin typeface="Calibri"/>
                <a:cs typeface="Calibri"/>
              </a:rPr>
              <a:t>carriers</a:t>
            </a:r>
            <a:r>
              <a:rPr spc="-100" dirty="0">
                <a:latin typeface="Calibri"/>
                <a:cs typeface="Calibri"/>
              </a:rPr>
              <a:t> </a:t>
            </a:r>
            <a:r>
              <a:rPr dirty="0">
                <a:latin typeface="Calibri"/>
                <a:cs typeface="Calibri"/>
              </a:rPr>
              <a:t>occurs</a:t>
            </a:r>
            <a:r>
              <a:rPr spc="-95" dirty="0">
                <a:latin typeface="Calibri"/>
                <a:cs typeface="Calibri"/>
              </a:rPr>
              <a:t> </a:t>
            </a:r>
            <a:r>
              <a:rPr dirty="0">
                <a:latin typeface="Calibri"/>
                <a:cs typeface="Calibri"/>
              </a:rPr>
              <a:t>in</a:t>
            </a:r>
            <a:r>
              <a:rPr spc="-55" dirty="0">
                <a:latin typeface="Calibri"/>
                <a:cs typeface="Calibri"/>
              </a:rPr>
              <a:t> </a:t>
            </a:r>
            <a:r>
              <a:rPr dirty="0">
                <a:latin typeface="Calibri"/>
                <a:cs typeface="Calibri"/>
              </a:rPr>
              <a:t>8%</a:t>
            </a:r>
            <a:r>
              <a:rPr spc="-55" dirty="0">
                <a:latin typeface="Calibri"/>
                <a:cs typeface="Calibri"/>
              </a:rPr>
              <a:t> </a:t>
            </a:r>
            <a:r>
              <a:rPr dirty="0">
                <a:latin typeface="Calibri"/>
                <a:cs typeface="Calibri"/>
              </a:rPr>
              <a:t>of</a:t>
            </a:r>
            <a:r>
              <a:rPr spc="-45" dirty="0">
                <a:latin typeface="Calibri"/>
                <a:cs typeface="Calibri"/>
              </a:rPr>
              <a:t> </a:t>
            </a:r>
            <a:r>
              <a:rPr spc="-10" dirty="0">
                <a:latin typeface="Calibri"/>
                <a:cs typeface="Calibri"/>
              </a:rPr>
              <a:t>cases.</a:t>
            </a:r>
          </a:p>
          <a:p>
            <a:pPr marL="431165" indent="-342265">
              <a:lnSpc>
                <a:spcPts val="2865"/>
              </a:lnSpc>
              <a:spcBef>
                <a:spcPts val="1025"/>
              </a:spcBef>
              <a:buClr>
                <a:srgbClr val="B31166"/>
              </a:buClr>
              <a:buSzPct val="81250"/>
              <a:buFont typeface="Wingdings"/>
              <a:buChar char=""/>
              <a:tabLst>
                <a:tab pos="431165" algn="l"/>
              </a:tabLst>
            </a:pPr>
            <a:r>
              <a:rPr dirty="0">
                <a:latin typeface="Calibri"/>
                <a:cs typeface="Calibri"/>
              </a:rPr>
              <a:t>Mother</a:t>
            </a:r>
            <a:r>
              <a:rPr spc="-50" dirty="0">
                <a:latin typeface="Calibri"/>
                <a:cs typeface="Calibri"/>
              </a:rPr>
              <a:t> </a:t>
            </a:r>
            <a:r>
              <a:rPr dirty="0">
                <a:latin typeface="Calibri"/>
                <a:cs typeface="Calibri"/>
              </a:rPr>
              <a:t>to</a:t>
            </a:r>
            <a:r>
              <a:rPr spc="-35" dirty="0">
                <a:latin typeface="Calibri"/>
                <a:cs typeface="Calibri"/>
              </a:rPr>
              <a:t> </a:t>
            </a:r>
            <a:r>
              <a:rPr dirty="0">
                <a:latin typeface="Calibri"/>
                <a:cs typeface="Calibri"/>
              </a:rPr>
              <a:t>child</a:t>
            </a:r>
            <a:r>
              <a:rPr spc="-30" dirty="0">
                <a:latin typeface="Calibri"/>
                <a:cs typeface="Calibri"/>
              </a:rPr>
              <a:t> </a:t>
            </a:r>
            <a:r>
              <a:rPr spc="-10" dirty="0">
                <a:latin typeface="Calibri"/>
                <a:cs typeface="Calibri"/>
              </a:rPr>
              <a:t>transmission</a:t>
            </a:r>
            <a:r>
              <a:rPr spc="-30" dirty="0">
                <a:latin typeface="Calibri"/>
                <a:cs typeface="Calibri"/>
              </a:rPr>
              <a:t> </a:t>
            </a:r>
            <a:r>
              <a:rPr dirty="0">
                <a:latin typeface="Calibri"/>
                <a:cs typeface="Calibri"/>
              </a:rPr>
              <a:t>of</a:t>
            </a:r>
            <a:r>
              <a:rPr spc="-25" dirty="0">
                <a:latin typeface="Calibri"/>
                <a:cs typeface="Calibri"/>
              </a:rPr>
              <a:t> </a:t>
            </a:r>
            <a:r>
              <a:rPr dirty="0">
                <a:latin typeface="Calibri"/>
                <a:cs typeface="Calibri"/>
              </a:rPr>
              <a:t>HCV</a:t>
            </a:r>
            <a:r>
              <a:rPr spc="-55" dirty="0">
                <a:latin typeface="Calibri"/>
                <a:cs typeface="Calibri"/>
              </a:rPr>
              <a:t> </a:t>
            </a:r>
            <a:r>
              <a:rPr dirty="0">
                <a:latin typeface="Calibri"/>
                <a:cs typeface="Calibri"/>
              </a:rPr>
              <a:t>has</a:t>
            </a:r>
            <a:r>
              <a:rPr spc="-75" dirty="0">
                <a:latin typeface="Calibri"/>
                <a:cs typeface="Calibri"/>
              </a:rPr>
              <a:t> </a:t>
            </a:r>
            <a:r>
              <a:rPr dirty="0">
                <a:latin typeface="Calibri"/>
                <a:cs typeface="Calibri"/>
              </a:rPr>
              <a:t>become</a:t>
            </a:r>
            <a:r>
              <a:rPr spc="-40" dirty="0">
                <a:latin typeface="Calibri"/>
                <a:cs typeface="Calibri"/>
              </a:rPr>
              <a:t> </a:t>
            </a:r>
            <a:r>
              <a:rPr spc="-10" dirty="0">
                <a:latin typeface="Calibri"/>
                <a:cs typeface="Calibri"/>
              </a:rPr>
              <a:t>leading</a:t>
            </a:r>
          </a:p>
          <a:p>
            <a:pPr marL="431800">
              <a:lnSpc>
                <a:spcPts val="2865"/>
              </a:lnSpc>
            </a:pPr>
            <a:r>
              <a:rPr dirty="0">
                <a:latin typeface="Calibri"/>
                <a:cs typeface="Calibri"/>
              </a:rPr>
              <a:t>cause</a:t>
            </a:r>
            <a:r>
              <a:rPr spc="-80" dirty="0">
                <a:latin typeface="Calibri"/>
                <a:cs typeface="Calibri"/>
              </a:rPr>
              <a:t> </a:t>
            </a:r>
            <a:r>
              <a:rPr dirty="0">
                <a:latin typeface="Calibri"/>
                <a:cs typeface="Calibri"/>
              </a:rPr>
              <a:t>of</a:t>
            </a:r>
            <a:r>
              <a:rPr spc="-65" dirty="0">
                <a:latin typeface="Calibri"/>
                <a:cs typeface="Calibri"/>
              </a:rPr>
              <a:t> </a:t>
            </a:r>
            <a:r>
              <a:rPr dirty="0">
                <a:latin typeface="Calibri"/>
                <a:cs typeface="Calibri"/>
              </a:rPr>
              <a:t>paediatric</a:t>
            </a:r>
            <a:r>
              <a:rPr spc="-55" dirty="0">
                <a:latin typeface="Calibri"/>
                <a:cs typeface="Calibri"/>
              </a:rPr>
              <a:t> </a:t>
            </a:r>
            <a:r>
              <a:rPr spc="-10" dirty="0">
                <a:latin typeface="Calibri"/>
                <a:cs typeface="Calibri"/>
              </a:rPr>
              <a:t>infection.</a:t>
            </a:r>
          </a:p>
          <a:p>
            <a:pPr marL="431165" indent="-342265">
              <a:lnSpc>
                <a:spcPts val="2865"/>
              </a:lnSpc>
              <a:spcBef>
                <a:spcPts val="1025"/>
              </a:spcBef>
              <a:buClr>
                <a:srgbClr val="B31166"/>
              </a:buClr>
              <a:buSzPct val="81250"/>
              <a:buFont typeface="Wingdings"/>
              <a:buChar char=""/>
              <a:tabLst>
                <a:tab pos="431165" algn="l"/>
                <a:tab pos="1298575" algn="l"/>
              </a:tabLst>
            </a:pPr>
            <a:r>
              <a:rPr spc="-20" dirty="0">
                <a:latin typeface="Calibri"/>
                <a:cs typeface="Calibri"/>
              </a:rPr>
              <a:t>Mode</a:t>
            </a:r>
            <a:r>
              <a:rPr dirty="0">
                <a:latin typeface="Calibri"/>
                <a:cs typeface="Calibri"/>
              </a:rPr>
              <a:t>	of</a:t>
            </a:r>
            <a:r>
              <a:rPr spc="-50" dirty="0">
                <a:latin typeface="Calibri"/>
                <a:cs typeface="Calibri"/>
              </a:rPr>
              <a:t> </a:t>
            </a:r>
            <a:r>
              <a:rPr dirty="0">
                <a:latin typeface="Calibri"/>
                <a:cs typeface="Calibri"/>
              </a:rPr>
              <a:t>delivery</a:t>
            </a:r>
            <a:r>
              <a:rPr spc="-25" dirty="0">
                <a:latin typeface="Calibri"/>
                <a:cs typeface="Calibri"/>
              </a:rPr>
              <a:t> </a:t>
            </a:r>
            <a:r>
              <a:rPr dirty="0">
                <a:latin typeface="Calibri"/>
                <a:cs typeface="Calibri"/>
              </a:rPr>
              <a:t>and</a:t>
            </a:r>
            <a:r>
              <a:rPr spc="-40" dirty="0">
                <a:latin typeface="Calibri"/>
                <a:cs typeface="Calibri"/>
              </a:rPr>
              <a:t> </a:t>
            </a:r>
            <a:r>
              <a:rPr dirty="0">
                <a:latin typeface="Calibri"/>
                <a:cs typeface="Calibri"/>
              </a:rPr>
              <a:t>type</a:t>
            </a:r>
            <a:r>
              <a:rPr spc="-50" dirty="0">
                <a:latin typeface="Calibri"/>
                <a:cs typeface="Calibri"/>
              </a:rPr>
              <a:t> </a:t>
            </a:r>
            <a:r>
              <a:rPr dirty="0">
                <a:latin typeface="Calibri"/>
                <a:cs typeface="Calibri"/>
              </a:rPr>
              <a:t>of</a:t>
            </a:r>
            <a:r>
              <a:rPr spc="-35" dirty="0">
                <a:latin typeface="Calibri"/>
                <a:cs typeface="Calibri"/>
              </a:rPr>
              <a:t> </a:t>
            </a:r>
            <a:r>
              <a:rPr spc="-10" dirty="0">
                <a:latin typeface="Calibri"/>
                <a:cs typeface="Calibri"/>
              </a:rPr>
              <a:t>feeding</a:t>
            </a:r>
            <a:r>
              <a:rPr spc="-55" dirty="0">
                <a:latin typeface="Calibri"/>
                <a:cs typeface="Calibri"/>
              </a:rPr>
              <a:t> </a:t>
            </a:r>
            <a:r>
              <a:rPr dirty="0">
                <a:latin typeface="Calibri"/>
                <a:cs typeface="Calibri"/>
              </a:rPr>
              <a:t>do</a:t>
            </a:r>
            <a:r>
              <a:rPr spc="-40" dirty="0">
                <a:latin typeface="Calibri"/>
                <a:cs typeface="Calibri"/>
              </a:rPr>
              <a:t> </a:t>
            </a:r>
            <a:r>
              <a:rPr dirty="0">
                <a:latin typeface="Calibri"/>
                <a:cs typeface="Calibri"/>
              </a:rPr>
              <a:t>not</a:t>
            </a:r>
            <a:r>
              <a:rPr spc="-30" dirty="0">
                <a:latin typeface="Calibri"/>
                <a:cs typeface="Calibri"/>
              </a:rPr>
              <a:t> </a:t>
            </a:r>
            <a:r>
              <a:rPr spc="-10" dirty="0">
                <a:latin typeface="Calibri"/>
                <a:cs typeface="Calibri"/>
              </a:rPr>
              <a:t>represent</a:t>
            </a:r>
          </a:p>
          <a:p>
            <a:pPr marL="431800">
              <a:lnSpc>
                <a:spcPts val="2865"/>
              </a:lnSpc>
            </a:pPr>
            <a:r>
              <a:rPr dirty="0">
                <a:latin typeface="Calibri"/>
                <a:cs typeface="Calibri"/>
              </a:rPr>
              <a:t>significant</a:t>
            </a:r>
            <a:r>
              <a:rPr spc="-75" dirty="0">
                <a:latin typeface="Calibri"/>
                <a:cs typeface="Calibri"/>
              </a:rPr>
              <a:t> </a:t>
            </a:r>
            <a:r>
              <a:rPr dirty="0">
                <a:latin typeface="Calibri"/>
                <a:cs typeface="Calibri"/>
              </a:rPr>
              <a:t>risk</a:t>
            </a:r>
            <a:r>
              <a:rPr spc="-60" dirty="0">
                <a:latin typeface="Calibri"/>
                <a:cs typeface="Calibri"/>
              </a:rPr>
              <a:t> </a:t>
            </a:r>
            <a:r>
              <a:rPr spc="-10" dirty="0">
                <a:latin typeface="Calibri"/>
                <a:cs typeface="Calibri"/>
              </a:rPr>
              <a:t>factor</a:t>
            </a:r>
            <a:r>
              <a:rPr spc="-100" dirty="0">
                <a:latin typeface="Calibri"/>
                <a:cs typeface="Calibri"/>
              </a:rPr>
              <a:t> </a:t>
            </a:r>
            <a:r>
              <a:rPr dirty="0">
                <a:latin typeface="Calibri"/>
                <a:cs typeface="Calibri"/>
              </a:rPr>
              <a:t>for</a:t>
            </a:r>
            <a:r>
              <a:rPr spc="-35" dirty="0">
                <a:latin typeface="Calibri"/>
                <a:cs typeface="Calibri"/>
              </a:rPr>
              <a:t> </a:t>
            </a:r>
            <a:r>
              <a:rPr dirty="0">
                <a:latin typeface="Calibri"/>
                <a:cs typeface="Calibri"/>
              </a:rPr>
              <a:t>mother</a:t>
            </a:r>
            <a:r>
              <a:rPr spc="-35" dirty="0">
                <a:latin typeface="Calibri"/>
                <a:cs typeface="Calibri"/>
              </a:rPr>
              <a:t> </a:t>
            </a:r>
            <a:r>
              <a:rPr dirty="0">
                <a:latin typeface="Calibri"/>
                <a:cs typeface="Calibri"/>
              </a:rPr>
              <a:t>to</a:t>
            </a:r>
            <a:r>
              <a:rPr spc="-80" dirty="0">
                <a:latin typeface="Calibri"/>
                <a:cs typeface="Calibri"/>
              </a:rPr>
              <a:t> </a:t>
            </a:r>
            <a:r>
              <a:rPr dirty="0">
                <a:latin typeface="Calibri"/>
                <a:cs typeface="Calibri"/>
              </a:rPr>
              <a:t>child</a:t>
            </a:r>
            <a:r>
              <a:rPr spc="-80" dirty="0">
                <a:latin typeface="Calibri"/>
                <a:cs typeface="Calibri"/>
              </a:rPr>
              <a:t> </a:t>
            </a:r>
            <a:r>
              <a:rPr spc="-10" dirty="0">
                <a:latin typeface="Calibri"/>
                <a:cs typeface="Calibri"/>
              </a:rPr>
              <a:t>transmission.</a:t>
            </a:r>
          </a:p>
          <a:p>
            <a:pPr marL="431165" indent="-342265">
              <a:lnSpc>
                <a:spcPct val="100000"/>
              </a:lnSpc>
              <a:spcBef>
                <a:spcPts val="1025"/>
              </a:spcBef>
              <a:buClr>
                <a:srgbClr val="B31166"/>
              </a:buClr>
              <a:buSzPct val="81250"/>
              <a:buFont typeface="Wingdings"/>
              <a:buChar char=""/>
              <a:tabLst>
                <a:tab pos="431165" algn="l"/>
              </a:tabLst>
            </a:pPr>
            <a:r>
              <a:rPr dirty="0">
                <a:latin typeface="Calibri"/>
                <a:cs typeface="Calibri"/>
              </a:rPr>
              <a:t>HCV</a:t>
            </a:r>
            <a:r>
              <a:rPr spc="-90" dirty="0">
                <a:latin typeface="Calibri"/>
                <a:cs typeface="Calibri"/>
              </a:rPr>
              <a:t> </a:t>
            </a:r>
            <a:r>
              <a:rPr dirty="0">
                <a:latin typeface="Calibri"/>
                <a:cs typeface="Calibri"/>
              </a:rPr>
              <a:t>RNA</a:t>
            </a:r>
            <a:r>
              <a:rPr spc="-45" dirty="0">
                <a:latin typeface="Calibri"/>
                <a:cs typeface="Calibri"/>
              </a:rPr>
              <a:t> </a:t>
            </a:r>
            <a:r>
              <a:rPr dirty="0">
                <a:latin typeface="Calibri"/>
                <a:cs typeface="Calibri"/>
              </a:rPr>
              <a:t>level</a:t>
            </a:r>
            <a:r>
              <a:rPr spc="-35" dirty="0">
                <a:latin typeface="Calibri"/>
                <a:cs typeface="Calibri"/>
              </a:rPr>
              <a:t> </a:t>
            </a:r>
            <a:r>
              <a:rPr dirty="0">
                <a:latin typeface="Calibri"/>
                <a:cs typeface="Calibri"/>
              </a:rPr>
              <a:t>in</a:t>
            </a:r>
            <a:r>
              <a:rPr spc="-60" dirty="0">
                <a:latin typeface="Calibri"/>
                <a:cs typeface="Calibri"/>
              </a:rPr>
              <a:t> </a:t>
            </a:r>
            <a:r>
              <a:rPr dirty="0">
                <a:latin typeface="Calibri"/>
                <a:cs typeface="Calibri"/>
              </a:rPr>
              <a:t>infants</a:t>
            </a:r>
            <a:r>
              <a:rPr spc="-45" dirty="0">
                <a:latin typeface="Calibri"/>
                <a:cs typeface="Calibri"/>
              </a:rPr>
              <a:t> </a:t>
            </a:r>
            <a:r>
              <a:rPr dirty="0">
                <a:latin typeface="Calibri"/>
                <a:cs typeface="Calibri"/>
              </a:rPr>
              <a:t>will</a:t>
            </a:r>
            <a:r>
              <a:rPr spc="-30" dirty="0">
                <a:latin typeface="Calibri"/>
                <a:cs typeface="Calibri"/>
              </a:rPr>
              <a:t> </a:t>
            </a:r>
            <a:r>
              <a:rPr dirty="0">
                <a:latin typeface="Calibri"/>
                <a:cs typeface="Calibri"/>
              </a:rPr>
              <a:t>allow</a:t>
            </a:r>
            <a:r>
              <a:rPr spc="-70" dirty="0">
                <a:latin typeface="Calibri"/>
                <a:cs typeface="Calibri"/>
              </a:rPr>
              <a:t> </a:t>
            </a:r>
            <a:r>
              <a:rPr dirty="0">
                <a:latin typeface="Calibri"/>
                <a:cs typeface="Calibri"/>
              </a:rPr>
              <a:t>early</a:t>
            </a:r>
            <a:r>
              <a:rPr spc="-40" dirty="0">
                <a:latin typeface="Calibri"/>
                <a:cs typeface="Calibri"/>
              </a:rPr>
              <a:t> </a:t>
            </a:r>
            <a:r>
              <a:rPr spc="-10" dirty="0">
                <a:latin typeface="Calibri"/>
                <a:cs typeface="Calibri"/>
              </a:rPr>
              <a:t>diagnosis</a:t>
            </a:r>
          </a:p>
          <a:p>
            <a:pPr marL="430530" marR="777875" indent="-342265">
              <a:lnSpc>
                <a:spcPts val="2850"/>
              </a:lnSpc>
              <a:spcBef>
                <a:spcPts val="1145"/>
              </a:spcBef>
              <a:buClr>
                <a:srgbClr val="B31166"/>
              </a:buClr>
              <a:buSzPct val="81250"/>
              <a:buFont typeface="Wingdings"/>
              <a:buChar char=""/>
              <a:tabLst>
                <a:tab pos="431800" algn="l"/>
              </a:tabLst>
            </a:pPr>
            <a:r>
              <a:rPr dirty="0">
                <a:latin typeface="Calibri"/>
                <a:cs typeface="Calibri"/>
              </a:rPr>
              <a:t>NO</a:t>
            </a:r>
            <a:r>
              <a:rPr spc="-50" dirty="0">
                <a:latin typeface="Calibri"/>
                <a:cs typeface="Calibri"/>
              </a:rPr>
              <a:t> </a:t>
            </a:r>
            <a:r>
              <a:rPr dirty="0">
                <a:latin typeface="Calibri"/>
                <a:cs typeface="Calibri"/>
              </a:rPr>
              <a:t>anti</a:t>
            </a:r>
            <a:r>
              <a:rPr spc="-60" dirty="0">
                <a:latin typeface="Calibri"/>
                <a:cs typeface="Calibri"/>
              </a:rPr>
              <a:t> </a:t>
            </a:r>
            <a:r>
              <a:rPr dirty="0">
                <a:latin typeface="Calibri"/>
                <a:cs typeface="Calibri"/>
              </a:rPr>
              <a:t>HCV</a:t>
            </a:r>
            <a:r>
              <a:rPr spc="-50" dirty="0">
                <a:latin typeface="Calibri"/>
                <a:cs typeface="Calibri"/>
              </a:rPr>
              <a:t> </a:t>
            </a:r>
            <a:r>
              <a:rPr spc="-10" dirty="0">
                <a:latin typeface="Calibri"/>
                <a:cs typeface="Calibri"/>
              </a:rPr>
              <a:t>treatment</a:t>
            </a:r>
            <a:r>
              <a:rPr spc="-85" dirty="0">
                <a:latin typeface="Calibri"/>
                <a:cs typeface="Calibri"/>
              </a:rPr>
              <a:t> </a:t>
            </a:r>
            <a:r>
              <a:rPr dirty="0">
                <a:latin typeface="Calibri"/>
                <a:cs typeface="Calibri"/>
              </a:rPr>
              <a:t>can</a:t>
            </a:r>
            <a:r>
              <a:rPr spc="-25" dirty="0">
                <a:latin typeface="Calibri"/>
                <a:cs typeface="Calibri"/>
              </a:rPr>
              <a:t> </a:t>
            </a:r>
            <a:r>
              <a:rPr spc="-10" dirty="0">
                <a:latin typeface="Calibri"/>
                <a:cs typeface="Calibri"/>
              </a:rPr>
              <a:t>currently</a:t>
            </a:r>
            <a:r>
              <a:rPr spc="-80" dirty="0">
                <a:latin typeface="Calibri"/>
                <a:cs typeface="Calibri"/>
              </a:rPr>
              <a:t> </a:t>
            </a:r>
            <a:r>
              <a:rPr dirty="0">
                <a:latin typeface="Calibri"/>
                <a:cs typeface="Calibri"/>
              </a:rPr>
              <a:t>be</a:t>
            </a:r>
            <a:r>
              <a:rPr spc="-30" dirty="0">
                <a:latin typeface="Calibri"/>
                <a:cs typeface="Calibri"/>
              </a:rPr>
              <a:t> </a:t>
            </a:r>
            <a:r>
              <a:rPr spc="-10" dirty="0">
                <a:latin typeface="Calibri"/>
                <a:cs typeface="Calibri"/>
              </a:rPr>
              <a:t>administered</a:t>
            </a:r>
            <a:r>
              <a:rPr spc="-20" dirty="0">
                <a:latin typeface="Calibri"/>
                <a:cs typeface="Calibri"/>
              </a:rPr>
              <a:t> </a:t>
            </a:r>
            <a:r>
              <a:rPr spc="-25" dirty="0">
                <a:latin typeface="Calibri"/>
                <a:cs typeface="Calibri"/>
              </a:rPr>
              <a:t>in 	</a:t>
            </a:r>
            <a:r>
              <a:rPr spc="-10" dirty="0">
                <a:latin typeface="Calibri"/>
                <a:cs typeface="Calibri"/>
              </a:rPr>
              <a:t>pregnancy.</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74979" rIns="0" bIns="0" rtlCol="0">
            <a:spAutoFit/>
          </a:bodyPr>
          <a:lstStyle/>
          <a:p>
            <a:pPr marL="12700">
              <a:lnSpc>
                <a:spcPct val="100000"/>
              </a:lnSpc>
              <a:spcBef>
                <a:spcPts val="105"/>
              </a:spcBef>
            </a:pPr>
            <a:r>
              <a:rPr sz="3600" dirty="0">
                <a:latin typeface="Calibri"/>
                <a:cs typeface="Calibri"/>
              </a:rPr>
              <a:t>Hepatitis</a:t>
            </a:r>
            <a:r>
              <a:rPr sz="3600" spc="-75" dirty="0">
                <a:latin typeface="Calibri"/>
                <a:cs typeface="Calibri"/>
              </a:rPr>
              <a:t> </a:t>
            </a:r>
            <a:r>
              <a:rPr sz="3600" dirty="0">
                <a:latin typeface="Calibri"/>
                <a:cs typeface="Calibri"/>
              </a:rPr>
              <a:t>E</a:t>
            </a:r>
            <a:r>
              <a:rPr sz="3600" spc="-70" dirty="0">
                <a:latin typeface="Calibri"/>
                <a:cs typeface="Calibri"/>
              </a:rPr>
              <a:t> </a:t>
            </a:r>
            <a:r>
              <a:rPr sz="3600" spc="-20" dirty="0">
                <a:latin typeface="Calibri"/>
                <a:cs typeface="Calibri"/>
              </a:rPr>
              <a:t>Virus</a:t>
            </a:r>
            <a:endParaRPr sz="3600">
              <a:latin typeface="Calibri"/>
              <a:cs typeface="Calibri"/>
            </a:endParaRPr>
          </a:p>
        </p:txBody>
      </p:sp>
      <p:sp>
        <p:nvSpPr>
          <p:cNvPr id="3" name="object 3"/>
          <p:cNvSpPr txBox="1"/>
          <p:nvPr/>
        </p:nvSpPr>
        <p:spPr>
          <a:xfrm>
            <a:off x="256857" y="2030412"/>
            <a:ext cx="7305040" cy="2734310"/>
          </a:xfrm>
          <a:prstGeom prst="rect">
            <a:avLst/>
          </a:prstGeom>
        </p:spPr>
        <p:txBody>
          <a:bodyPr vert="horz" wrap="square" lIns="0" tIns="142875" rIns="0" bIns="0" rtlCol="0">
            <a:spAutoFit/>
          </a:bodyPr>
          <a:lstStyle/>
          <a:p>
            <a:pPr marL="405765" indent="-342265">
              <a:lnSpc>
                <a:spcPct val="100000"/>
              </a:lnSpc>
              <a:spcBef>
                <a:spcPts val="1125"/>
              </a:spcBef>
              <a:buClr>
                <a:srgbClr val="B31166"/>
              </a:buClr>
              <a:buSzPct val="81250"/>
              <a:buFont typeface="Wingdings"/>
              <a:buChar char=""/>
              <a:tabLst>
                <a:tab pos="405765" algn="l"/>
              </a:tabLst>
            </a:pPr>
            <a:r>
              <a:rPr sz="2400" dirty="0">
                <a:solidFill>
                  <a:srgbClr val="404040"/>
                </a:solidFill>
                <a:latin typeface="Arial MT"/>
                <a:cs typeface="Arial MT"/>
              </a:rPr>
              <a:t>Hepatitis</a:t>
            </a:r>
            <a:r>
              <a:rPr sz="2400" spc="-35" dirty="0">
                <a:solidFill>
                  <a:srgbClr val="404040"/>
                </a:solidFill>
                <a:latin typeface="Arial MT"/>
                <a:cs typeface="Arial MT"/>
              </a:rPr>
              <a:t> </a:t>
            </a:r>
            <a:r>
              <a:rPr sz="2400" dirty="0">
                <a:solidFill>
                  <a:srgbClr val="404040"/>
                </a:solidFill>
                <a:latin typeface="Arial MT"/>
                <a:cs typeface="Arial MT"/>
              </a:rPr>
              <a:t>E</a:t>
            </a:r>
            <a:r>
              <a:rPr sz="2400" spc="-55" dirty="0">
                <a:solidFill>
                  <a:srgbClr val="404040"/>
                </a:solidFill>
                <a:latin typeface="Arial MT"/>
                <a:cs typeface="Arial MT"/>
              </a:rPr>
              <a:t> </a:t>
            </a:r>
            <a:r>
              <a:rPr sz="2400" dirty="0">
                <a:solidFill>
                  <a:srgbClr val="404040"/>
                </a:solidFill>
                <a:latin typeface="Arial MT"/>
                <a:cs typeface="Arial MT"/>
              </a:rPr>
              <a:t>virus</a:t>
            </a:r>
            <a:r>
              <a:rPr sz="2400" spc="-30" dirty="0">
                <a:solidFill>
                  <a:srgbClr val="404040"/>
                </a:solidFill>
                <a:latin typeface="Arial MT"/>
                <a:cs typeface="Arial MT"/>
              </a:rPr>
              <a:t> </a:t>
            </a:r>
            <a:r>
              <a:rPr sz="2400" dirty="0">
                <a:solidFill>
                  <a:srgbClr val="404040"/>
                </a:solidFill>
                <a:latin typeface="Arial MT"/>
                <a:cs typeface="Arial MT"/>
              </a:rPr>
              <a:t>is</a:t>
            </a:r>
            <a:r>
              <a:rPr sz="2400" spc="-30" dirty="0">
                <a:solidFill>
                  <a:srgbClr val="404040"/>
                </a:solidFill>
                <a:latin typeface="Arial MT"/>
                <a:cs typeface="Arial MT"/>
              </a:rPr>
              <a:t> </a:t>
            </a:r>
            <a:r>
              <a:rPr sz="2400" dirty="0">
                <a:solidFill>
                  <a:srgbClr val="404040"/>
                </a:solidFill>
                <a:latin typeface="Arial MT"/>
                <a:cs typeface="Arial MT"/>
              </a:rPr>
              <a:t>problematic</a:t>
            </a:r>
            <a:r>
              <a:rPr sz="2400" spc="-35" dirty="0">
                <a:solidFill>
                  <a:srgbClr val="404040"/>
                </a:solidFill>
                <a:latin typeface="Arial MT"/>
                <a:cs typeface="Arial MT"/>
              </a:rPr>
              <a:t> </a:t>
            </a:r>
            <a:r>
              <a:rPr sz="2400" dirty="0">
                <a:solidFill>
                  <a:srgbClr val="404040"/>
                </a:solidFill>
                <a:latin typeface="Arial MT"/>
                <a:cs typeface="Arial MT"/>
              </a:rPr>
              <a:t>in</a:t>
            </a:r>
            <a:r>
              <a:rPr sz="2400" spc="-25" dirty="0">
                <a:solidFill>
                  <a:srgbClr val="404040"/>
                </a:solidFill>
                <a:latin typeface="Arial MT"/>
                <a:cs typeface="Arial MT"/>
              </a:rPr>
              <a:t> </a:t>
            </a:r>
            <a:r>
              <a:rPr sz="2400" spc="-10" dirty="0">
                <a:solidFill>
                  <a:srgbClr val="404040"/>
                </a:solidFill>
                <a:latin typeface="Arial MT"/>
                <a:cs typeface="Arial MT"/>
              </a:rPr>
              <a:t>pregnancy</a:t>
            </a:r>
            <a:endParaRPr sz="2400">
              <a:latin typeface="Arial MT"/>
              <a:cs typeface="Arial MT"/>
            </a:endParaRPr>
          </a:p>
          <a:p>
            <a:pPr marL="405765" indent="-342265">
              <a:lnSpc>
                <a:spcPct val="100000"/>
              </a:lnSpc>
              <a:spcBef>
                <a:spcPts val="1025"/>
              </a:spcBef>
              <a:buClr>
                <a:srgbClr val="B31166"/>
              </a:buClr>
              <a:buSzPct val="81250"/>
              <a:buFont typeface="Wingdings"/>
              <a:buChar char=""/>
              <a:tabLst>
                <a:tab pos="405765" algn="l"/>
              </a:tabLst>
            </a:pPr>
            <a:r>
              <a:rPr sz="2400" dirty="0">
                <a:solidFill>
                  <a:srgbClr val="404040"/>
                </a:solidFill>
                <a:latin typeface="Arial MT"/>
                <a:cs typeface="Arial MT"/>
              </a:rPr>
              <a:t>typically</a:t>
            </a:r>
            <a:r>
              <a:rPr sz="2400" spc="-70" dirty="0">
                <a:solidFill>
                  <a:srgbClr val="404040"/>
                </a:solidFill>
                <a:latin typeface="Arial MT"/>
                <a:cs typeface="Arial MT"/>
              </a:rPr>
              <a:t> </a:t>
            </a:r>
            <a:r>
              <a:rPr sz="2400" dirty="0">
                <a:solidFill>
                  <a:srgbClr val="404040"/>
                </a:solidFill>
                <a:latin typeface="Arial MT"/>
                <a:cs typeface="Arial MT"/>
              </a:rPr>
              <a:t>occuring</a:t>
            </a:r>
            <a:r>
              <a:rPr sz="2400" spc="-40" dirty="0">
                <a:solidFill>
                  <a:srgbClr val="404040"/>
                </a:solidFill>
                <a:latin typeface="Arial MT"/>
                <a:cs typeface="Arial MT"/>
              </a:rPr>
              <a:t> </a:t>
            </a:r>
            <a:r>
              <a:rPr sz="2400" dirty="0">
                <a:solidFill>
                  <a:srgbClr val="404040"/>
                </a:solidFill>
                <a:latin typeface="Arial MT"/>
                <a:cs typeface="Arial MT"/>
              </a:rPr>
              <a:t>in</a:t>
            </a:r>
            <a:r>
              <a:rPr sz="2400" spc="-55" dirty="0">
                <a:solidFill>
                  <a:srgbClr val="404040"/>
                </a:solidFill>
                <a:latin typeface="Arial MT"/>
                <a:cs typeface="Arial MT"/>
              </a:rPr>
              <a:t> </a:t>
            </a:r>
            <a:r>
              <a:rPr sz="2400" dirty="0">
                <a:solidFill>
                  <a:srgbClr val="404040"/>
                </a:solidFill>
                <a:latin typeface="Arial MT"/>
                <a:cs typeface="Arial MT"/>
              </a:rPr>
              <a:t>epidemic</a:t>
            </a:r>
            <a:r>
              <a:rPr sz="2400" spc="-60" dirty="0">
                <a:solidFill>
                  <a:srgbClr val="404040"/>
                </a:solidFill>
                <a:latin typeface="Arial MT"/>
                <a:cs typeface="Arial MT"/>
              </a:rPr>
              <a:t> </a:t>
            </a:r>
            <a:r>
              <a:rPr sz="2400" spc="-10" dirty="0">
                <a:solidFill>
                  <a:srgbClr val="404040"/>
                </a:solidFill>
                <a:latin typeface="Arial MT"/>
                <a:cs typeface="Arial MT"/>
              </a:rPr>
              <a:t>form.</a:t>
            </a:r>
            <a:endParaRPr sz="2400">
              <a:latin typeface="Arial MT"/>
              <a:cs typeface="Arial MT"/>
            </a:endParaRPr>
          </a:p>
          <a:p>
            <a:pPr>
              <a:lnSpc>
                <a:spcPct val="100000"/>
              </a:lnSpc>
              <a:spcBef>
                <a:spcPts val="2080"/>
              </a:spcBef>
              <a:buClr>
                <a:srgbClr val="B31166"/>
              </a:buClr>
              <a:buFont typeface="Wingdings"/>
              <a:buChar char=""/>
            </a:pPr>
            <a:endParaRPr sz="2400">
              <a:latin typeface="Arial MT"/>
              <a:cs typeface="Arial MT"/>
            </a:endParaRPr>
          </a:p>
          <a:p>
            <a:pPr marL="406400" marR="17780" indent="-343535">
              <a:lnSpc>
                <a:spcPct val="100400"/>
              </a:lnSpc>
              <a:buFont typeface="Wingdings"/>
              <a:buChar char=""/>
              <a:tabLst>
                <a:tab pos="406400" algn="l"/>
                <a:tab pos="490220" algn="l"/>
                <a:tab pos="6682105" algn="l"/>
              </a:tabLst>
            </a:pPr>
            <a:r>
              <a:rPr sz="1950" dirty="0">
                <a:solidFill>
                  <a:srgbClr val="B31166"/>
                </a:solidFill>
                <a:latin typeface="Times New Roman"/>
                <a:cs typeface="Times New Roman"/>
              </a:rPr>
              <a:t>	</a:t>
            </a:r>
            <a:r>
              <a:rPr sz="2400" dirty="0">
                <a:solidFill>
                  <a:srgbClr val="404040"/>
                </a:solidFill>
                <a:latin typeface="Arial MT"/>
                <a:cs typeface="Arial MT"/>
              </a:rPr>
              <a:t>Development</a:t>
            </a:r>
            <a:r>
              <a:rPr sz="2400" spc="-20" dirty="0">
                <a:solidFill>
                  <a:srgbClr val="404040"/>
                </a:solidFill>
                <a:latin typeface="Arial MT"/>
                <a:cs typeface="Arial MT"/>
              </a:rPr>
              <a:t> </a:t>
            </a:r>
            <a:r>
              <a:rPr sz="2400" dirty="0">
                <a:solidFill>
                  <a:srgbClr val="404040"/>
                </a:solidFill>
                <a:latin typeface="Arial MT"/>
                <a:cs typeface="Arial MT"/>
              </a:rPr>
              <a:t>of</a:t>
            </a:r>
            <a:r>
              <a:rPr sz="2400" spc="-204" dirty="0">
                <a:solidFill>
                  <a:srgbClr val="404040"/>
                </a:solidFill>
                <a:latin typeface="Arial MT"/>
                <a:cs typeface="Arial MT"/>
              </a:rPr>
              <a:t> </a:t>
            </a:r>
            <a:r>
              <a:rPr sz="2400" dirty="0">
                <a:solidFill>
                  <a:srgbClr val="404040"/>
                </a:solidFill>
                <a:latin typeface="Arial MT"/>
                <a:cs typeface="Arial MT"/>
              </a:rPr>
              <a:t>Acute liver</a:t>
            </a:r>
            <a:r>
              <a:rPr sz="2400" spc="10" dirty="0">
                <a:solidFill>
                  <a:srgbClr val="404040"/>
                </a:solidFill>
                <a:latin typeface="Arial MT"/>
                <a:cs typeface="Arial MT"/>
              </a:rPr>
              <a:t> </a:t>
            </a:r>
            <a:r>
              <a:rPr sz="2400" dirty="0">
                <a:solidFill>
                  <a:srgbClr val="404040"/>
                </a:solidFill>
                <a:latin typeface="Arial MT"/>
                <a:cs typeface="Arial MT"/>
              </a:rPr>
              <a:t>failure in</a:t>
            </a:r>
            <a:r>
              <a:rPr sz="2400" spc="-5" dirty="0">
                <a:solidFill>
                  <a:srgbClr val="404040"/>
                </a:solidFill>
                <a:latin typeface="Arial MT"/>
                <a:cs typeface="Arial MT"/>
              </a:rPr>
              <a:t> </a:t>
            </a:r>
            <a:r>
              <a:rPr sz="2400" dirty="0">
                <a:solidFill>
                  <a:srgbClr val="404040"/>
                </a:solidFill>
                <a:latin typeface="Arial MT"/>
                <a:cs typeface="Arial MT"/>
              </a:rPr>
              <a:t>2</a:t>
            </a:r>
            <a:r>
              <a:rPr sz="2325" baseline="26881" dirty="0">
                <a:solidFill>
                  <a:srgbClr val="404040"/>
                </a:solidFill>
                <a:latin typeface="Arial MT"/>
                <a:cs typeface="Arial MT"/>
              </a:rPr>
              <a:t>nd</a:t>
            </a:r>
            <a:r>
              <a:rPr sz="2325" spc="300" baseline="26881" dirty="0">
                <a:solidFill>
                  <a:srgbClr val="404040"/>
                </a:solidFill>
                <a:latin typeface="Arial MT"/>
                <a:cs typeface="Arial MT"/>
              </a:rPr>
              <a:t> </a:t>
            </a:r>
            <a:r>
              <a:rPr sz="2400" dirty="0">
                <a:solidFill>
                  <a:srgbClr val="404040"/>
                </a:solidFill>
                <a:latin typeface="Arial MT"/>
                <a:cs typeface="Arial MT"/>
              </a:rPr>
              <a:t>and</a:t>
            </a:r>
            <a:r>
              <a:rPr sz="2400" spc="-80" dirty="0">
                <a:solidFill>
                  <a:srgbClr val="404040"/>
                </a:solidFill>
                <a:latin typeface="Arial MT"/>
                <a:cs typeface="Arial MT"/>
              </a:rPr>
              <a:t> </a:t>
            </a:r>
            <a:r>
              <a:rPr sz="2400" spc="-25" dirty="0">
                <a:solidFill>
                  <a:srgbClr val="404040"/>
                </a:solidFill>
                <a:latin typeface="Arial MT"/>
                <a:cs typeface="Arial MT"/>
              </a:rPr>
              <a:t>3rd </a:t>
            </a:r>
            <a:r>
              <a:rPr sz="2400" dirty="0">
                <a:solidFill>
                  <a:srgbClr val="404040"/>
                </a:solidFill>
                <a:latin typeface="Arial MT"/>
                <a:cs typeface="Arial MT"/>
              </a:rPr>
              <a:t>trimester</a:t>
            </a:r>
            <a:r>
              <a:rPr sz="2400" spc="-60" dirty="0">
                <a:solidFill>
                  <a:srgbClr val="404040"/>
                </a:solidFill>
                <a:latin typeface="Arial MT"/>
                <a:cs typeface="Arial MT"/>
              </a:rPr>
              <a:t> </a:t>
            </a:r>
            <a:r>
              <a:rPr sz="2400" dirty="0">
                <a:solidFill>
                  <a:srgbClr val="404040"/>
                </a:solidFill>
                <a:latin typeface="Arial MT"/>
                <a:cs typeface="Arial MT"/>
              </a:rPr>
              <a:t>can</a:t>
            </a:r>
            <a:r>
              <a:rPr sz="2400" spc="5" dirty="0">
                <a:solidFill>
                  <a:srgbClr val="404040"/>
                </a:solidFill>
                <a:latin typeface="Arial MT"/>
                <a:cs typeface="Arial MT"/>
              </a:rPr>
              <a:t> </a:t>
            </a:r>
            <a:r>
              <a:rPr sz="2400" dirty="0">
                <a:solidFill>
                  <a:srgbClr val="404040"/>
                </a:solidFill>
                <a:latin typeface="Arial MT"/>
                <a:cs typeface="Arial MT"/>
              </a:rPr>
              <a:t>be</a:t>
            </a:r>
            <a:r>
              <a:rPr sz="2400" spc="-65" dirty="0">
                <a:solidFill>
                  <a:srgbClr val="404040"/>
                </a:solidFill>
                <a:latin typeface="Arial MT"/>
                <a:cs typeface="Arial MT"/>
              </a:rPr>
              <a:t> </a:t>
            </a:r>
            <a:r>
              <a:rPr sz="2400" dirty="0">
                <a:solidFill>
                  <a:srgbClr val="404040"/>
                </a:solidFill>
                <a:latin typeface="Arial MT"/>
                <a:cs typeface="Arial MT"/>
              </a:rPr>
              <a:t>associated</a:t>
            </a:r>
            <a:r>
              <a:rPr sz="2400" spc="-70" dirty="0">
                <a:solidFill>
                  <a:srgbClr val="404040"/>
                </a:solidFill>
                <a:latin typeface="Arial MT"/>
                <a:cs typeface="Arial MT"/>
              </a:rPr>
              <a:t> </a:t>
            </a:r>
            <a:r>
              <a:rPr sz="2400" dirty="0">
                <a:solidFill>
                  <a:srgbClr val="404040"/>
                </a:solidFill>
                <a:latin typeface="Arial MT"/>
                <a:cs typeface="Arial MT"/>
              </a:rPr>
              <a:t>with</a:t>
            </a:r>
            <a:r>
              <a:rPr sz="2400" spc="-60" dirty="0">
                <a:solidFill>
                  <a:srgbClr val="404040"/>
                </a:solidFill>
                <a:latin typeface="Arial MT"/>
                <a:cs typeface="Arial MT"/>
              </a:rPr>
              <a:t> </a:t>
            </a:r>
            <a:r>
              <a:rPr sz="2400" dirty="0">
                <a:solidFill>
                  <a:srgbClr val="404040"/>
                </a:solidFill>
                <a:latin typeface="Arial MT"/>
                <a:cs typeface="Arial MT"/>
              </a:rPr>
              <a:t>the</a:t>
            </a:r>
            <a:r>
              <a:rPr sz="2400" spc="5" dirty="0">
                <a:solidFill>
                  <a:srgbClr val="404040"/>
                </a:solidFill>
                <a:latin typeface="Arial MT"/>
                <a:cs typeface="Arial MT"/>
              </a:rPr>
              <a:t> </a:t>
            </a:r>
            <a:r>
              <a:rPr sz="2400" spc="-10" dirty="0">
                <a:solidFill>
                  <a:srgbClr val="404040"/>
                </a:solidFill>
                <a:latin typeface="Arial MT"/>
                <a:cs typeface="Arial MT"/>
              </a:rPr>
              <a:t>mortality</a:t>
            </a:r>
            <a:r>
              <a:rPr sz="2400" dirty="0">
                <a:solidFill>
                  <a:srgbClr val="404040"/>
                </a:solidFill>
                <a:latin typeface="Arial MT"/>
                <a:cs typeface="Arial MT"/>
              </a:rPr>
              <a:t>	</a:t>
            </a:r>
            <a:r>
              <a:rPr sz="2400" spc="-20" dirty="0">
                <a:solidFill>
                  <a:srgbClr val="404040"/>
                </a:solidFill>
                <a:latin typeface="Arial MT"/>
                <a:cs typeface="Arial MT"/>
              </a:rPr>
              <a:t>upto </a:t>
            </a:r>
            <a:r>
              <a:rPr sz="2400" dirty="0">
                <a:solidFill>
                  <a:srgbClr val="404040"/>
                </a:solidFill>
                <a:latin typeface="Arial MT"/>
                <a:cs typeface="Arial MT"/>
              </a:rPr>
              <a:t>20</a:t>
            </a:r>
            <a:r>
              <a:rPr sz="2400" spc="-10" dirty="0">
                <a:solidFill>
                  <a:srgbClr val="404040"/>
                </a:solidFill>
                <a:latin typeface="Arial MT"/>
                <a:cs typeface="Arial MT"/>
              </a:rPr>
              <a:t> </a:t>
            </a:r>
            <a:r>
              <a:rPr sz="2400" spc="-25" dirty="0">
                <a:solidFill>
                  <a:srgbClr val="404040"/>
                </a:solidFill>
                <a:latin typeface="Arial MT"/>
                <a:cs typeface="Arial MT"/>
              </a:rPr>
              <a:t>%.</a:t>
            </a:r>
            <a:endParaRPr sz="2400">
              <a:latin typeface="Arial MT"/>
              <a:cs typeface="Arial MT"/>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07009" rIns="0" bIns="0" rtlCol="0">
            <a:spAutoFit/>
          </a:bodyPr>
          <a:lstStyle/>
          <a:p>
            <a:pPr marL="88900" marR="5080">
              <a:lnSpc>
                <a:spcPts val="4280"/>
              </a:lnSpc>
              <a:spcBef>
                <a:spcPts val="245"/>
              </a:spcBef>
            </a:pPr>
            <a:r>
              <a:rPr sz="3600" b="0" dirty="0">
                <a:latin typeface="Arial MT"/>
                <a:cs typeface="Arial MT"/>
              </a:rPr>
              <a:t>Liver</a:t>
            </a:r>
            <a:r>
              <a:rPr sz="3600" b="0" spc="-40" dirty="0">
                <a:latin typeface="Arial MT"/>
                <a:cs typeface="Arial MT"/>
              </a:rPr>
              <a:t> </a:t>
            </a:r>
            <a:r>
              <a:rPr sz="3600" b="0" dirty="0">
                <a:latin typeface="Arial MT"/>
                <a:cs typeface="Arial MT"/>
              </a:rPr>
              <a:t>cirrhosis</a:t>
            </a:r>
            <a:r>
              <a:rPr sz="3600" b="0" spc="-35" dirty="0">
                <a:latin typeface="Arial MT"/>
                <a:cs typeface="Arial MT"/>
              </a:rPr>
              <a:t> </a:t>
            </a:r>
            <a:r>
              <a:rPr sz="3600" b="0" dirty="0">
                <a:latin typeface="Arial MT"/>
                <a:cs typeface="Arial MT"/>
              </a:rPr>
              <a:t>and</a:t>
            </a:r>
            <a:r>
              <a:rPr sz="3600" b="0" spc="-10" dirty="0">
                <a:latin typeface="Arial MT"/>
                <a:cs typeface="Arial MT"/>
              </a:rPr>
              <a:t> Portal Hypertension</a:t>
            </a:r>
            <a:endParaRPr sz="3600">
              <a:latin typeface="Arial MT"/>
              <a:cs typeface="Arial MT"/>
            </a:endParaRPr>
          </a:p>
        </p:txBody>
      </p:sp>
      <p:sp>
        <p:nvSpPr>
          <p:cNvPr id="3" name="object 3"/>
          <p:cNvSpPr txBox="1"/>
          <p:nvPr/>
        </p:nvSpPr>
        <p:spPr>
          <a:xfrm>
            <a:off x="612775" y="2160206"/>
            <a:ext cx="7354570" cy="3215005"/>
          </a:xfrm>
          <a:prstGeom prst="rect">
            <a:avLst/>
          </a:prstGeom>
        </p:spPr>
        <p:txBody>
          <a:bodyPr vert="horz" wrap="square" lIns="0" tIns="12700" rIns="0" bIns="0" rtlCol="0">
            <a:spAutoFit/>
          </a:bodyPr>
          <a:lstStyle/>
          <a:p>
            <a:pPr marL="354330" marR="581025" indent="-342265">
              <a:lnSpc>
                <a:spcPct val="100000"/>
              </a:lnSpc>
              <a:spcBef>
                <a:spcPts val="100"/>
              </a:spcBef>
              <a:buClr>
                <a:srgbClr val="B31166"/>
              </a:buClr>
              <a:buSzPct val="81250"/>
              <a:buFont typeface="Wingdings"/>
              <a:buChar char=""/>
              <a:tabLst>
                <a:tab pos="355600" algn="l"/>
              </a:tabLst>
            </a:pPr>
            <a:r>
              <a:rPr sz="2400" dirty="0">
                <a:solidFill>
                  <a:srgbClr val="404040"/>
                </a:solidFill>
                <a:latin typeface="Arial MT"/>
                <a:cs typeface="Arial MT"/>
              </a:rPr>
              <a:t>Pregnant</a:t>
            </a:r>
            <a:r>
              <a:rPr sz="2400" spc="-70" dirty="0">
                <a:solidFill>
                  <a:srgbClr val="404040"/>
                </a:solidFill>
                <a:latin typeface="Arial MT"/>
                <a:cs typeface="Arial MT"/>
              </a:rPr>
              <a:t> </a:t>
            </a:r>
            <a:r>
              <a:rPr sz="2400" dirty="0">
                <a:solidFill>
                  <a:srgbClr val="404040"/>
                </a:solidFill>
                <a:latin typeface="Arial MT"/>
                <a:cs typeface="Arial MT"/>
              </a:rPr>
              <a:t>woman</a:t>
            </a:r>
            <a:r>
              <a:rPr sz="2400" spc="-60" dirty="0">
                <a:solidFill>
                  <a:srgbClr val="404040"/>
                </a:solidFill>
                <a:latin typeface="Arial MT"/>
                <a:cs typeface="Arial MT"/>
              </a:rPr>
              <a:t> </a:t>
            </a:r>
            <a:r>
              <a:rPr sz="2400" dirty="0">
                <a:solidFill>
                  <a:srgbClr val="404040"/>
                </a:solidFill>
                <a:latin typeface="Arial MT"/>
                <a:cs typeface="Arial MT"/>
              </a:rPr>
              <a:t>with</a:t>
            </a:r>
            <a:r>
              <a:rPr sz="2400" spc="-55" dirty="0">
                <a:solidFill>
                  <a:srgbClr val="404040"/>
                </a:solidFill>
                <a:latin typeface="Arial MT"/>
                <a:cs typeface="Arial MT"/>
              </a:rPr>
              <a:t> </a:t>
            </a:r>
            <a:r>
              <a:rPr sz="2400" dirty="0">
                <a:solidFill>
                  <a:srgbClr val="404040"/>
                </a:solidFill>
                <a:latin typeface="Arial MT"/>
                <a:cs typeface="Arial MT"/>
              </a:rPr>
              <a:t>liver</a:t>
            </a:r>
            <a:r>
              <a:rPr sz="2400" spc="-55" dirty="0">
                <a:solidFill>
                  <a:srgbClr val="404040"/>
                </a:solidFill>
                <a:latin typeface="Arial MT"/>
                <a:cs typeface="Arial MT"/>
              </a:rPr>
              <a:t> </a:t>
            </a:r>
            <a:r>
              <a:rPr sz="2400" dirty="0">
                <a:solidFill>
                  <a:srgbClr val="404040"/>
                </a:solidFill>
                <a:latin typeface="Arial MT"/>
                <a:cs typeface="Arial MT"/>
              </a:rPr>
              <a:t>cirrhosis</a:t>
            </a:r>
            <a:r>
              <a:rPr sz="2400" spc="-75" dirty="0">
                <a:solidFill>
                  <a:srgbClr val="404040"/>
                </a:solidFill>
                <a:latin typeface="Arial MT"/>
                <a:cs typeface="Arial MT"/>
              </a:rPr>
              <a:t> </a:t>
            </a:r>
            <a:r>
              <a:rPr sz="2400" dirty="0">
                <a:solidFill>
                  <a:srgbClr val="404040"/>
                </a:solidFill>
                <a:latin typeface="Arial MT"/>
                <a:cs typeface="Arial MT"/>
              </a:rPr>
              <a:t>and</a:t>
            </a:r>
            <a:r>
              <a:rPr sz="2400" spc="-60" dirty="0">
                <a:solidFill>
                  <a:srgbClr val="404040"/>
                </a:solidFill>
                <a:latin typeface="Arial MT"/>
                <a:cs typeface="Arial MT"/>
              </a:rPr>
              <a:t> </a:t>
            </a:r>
            <a:r>
              <a:rPr sz="2400" spc="-10" dirty="0">
                <a:solidFill>
                  <a:srgbClr val="404040"/>
                </a:solidFill>
                <a:latin typeface="Arial MT"/>
                <a:cs typeface="Arial MT"/>
              </a:rPr>
              <a:t>portal 	</a:t>
            </a:r>
            <a:r>
              <a:rPr sz="2400" dirty="0">
                <a:solidFill>
                  <a:srgbClr val="404040"/>
                </a:solidFill>
                <a:latin typeface="Arial MT"/>
                <a:cs typeface="Arial MT"/>
              </a:rPr>
              <a:t>hypertension</a:t>
            </a:r>
            <a:r>
              <a:rPr sz="2400" spc="-105" dirty="0">
                <a:solidFill>
                  <a:srgbClr val="404040"/>
                </a:solidFill>
                <a:latin typeface="Arial MT"/>
                <a:cs typeface="Arial MT"/>
              </a:rPr>
              <a:t> </a:t>
            </a:r>
            <a:r>
              <a:rPr sz="2400" dirty="0">
                <a:solidFill>
                  <a:srgbClr val="404040"/>
                </a:solidFill>
                <a:latin typeface="Arial MT"/>
                <a:cs typeface="Arial MT"/>
              </a:rPr>
              <a:t>presents</a:t>
            </a:r>
            <a:r>
              <a:rPr sz="2400" spc="-35" dirty="0">
                <a:solidFill>
                  <a:srgbClr val="404040"/>
                </a:solidFill>
                <a:latin typeface="Arial MT"/>
                <a:cs typeface="Arial MT"/>
              </a:rPr>
              <a:t> </a:t>
            </a:r>
            <a:r>
              <a:rPr sz="2400" dirty="0">
                <a:solidFill>
                  <a:srgbClr val="404040"/>
                </a:solidFill>
                <a:latin typeface="Arial MT"/>
                <a:cs typeface="Arial MT"/>
              </a:rPr>
              <a:t>with</a:t>
            </a:r>
            <a:r>
              <a:rPr sz="2400" spc="-25" dirty="0">
                <a:solidFill>
                  <a:srgbClr val="404040"/>
                </a:solidFill>
                <a:latin typeface="Arial MT"/>
                <a:cs typeface="Arial MT"/>
              </a:rPr>
              <a:t> </a:t>
            </a:r>
            <a:r>
              <a:rPr sz="2400" dirty="0">
                <a:solidFill>
                  <a:srgbClr val="404040"/>
                </a:solidFill>
                <a:latin typeface="Arial MT"/>
                <a:cs typeface="Arial MT"/>
              </a:rPr>
              <a:t>worsening</a:t>
            </a:r>
            <a:r>
              <a:rPr sz="2400" spc="-35" dirty="0">
                <a:solidFill>
                  <a:srgbClr val="404040"/>
                </a:solidFill>
                <a:latin typeface="Arial MT"/>
                <a:cs typeface="Arial MT"/>
              </a:rPr>
              <a:t> </a:t>
            </a:r>
            <a:r>
              <a:rPr sz="2400" spc="-10" dirty="0">
                <a:solidFill>
                  <a:srgbClr val="404040"/>
                </a:solidFill>
                <a:latin typeface="Arial MT"/>
                <a:cs typeface="Arial MT"/>
              </a:rPr>
              <a:t>jaundice, 	</a:t>
            </a:r>
            <a:r>
              <a:rPr sz="2400" dirty="0">
                <a:solidFill>
                  <a:srgbClr val="404040"/>
                </a:solidFill>
                <a:latin typeface="Arial MT"/>
                <a:cs typeface="Arial MT"/>
              </a:rPr>
              <a:t>progressive</a:t>
            </a:r>
            <a:r>
              <a:rPr sz="2400" spc="-50" dirty="0">
                <a:solidFill>
                  <a:srgbClr val="404040"/>
                </a:solidFill>
                <a:latin typeface="Arial MT"/>
                <a:cs typeface="Arial MT"/>
              </a:rPr>
              <a:t> </a:t>
            </a:r>
            <a:r>
              <a:rPr sz="2400" dirty="0">
                <a:solidFill>
                  <a:srgbClr val="404040"/>
                </a:solidFill>
                <a:latin typeface="Arial MT"/>
                <a:cs typeface="Arial MT"/>
              </a:rPr>
              <a:t>liver</a:t>
            </a:r>
            <a:r>
              <a:rPr sz="2400" spc="-100" dirty="0">
                <a:solidFill>
                  <a:srgbClr val="404040"/>
                </a:solidFill>
                <a:latin typeface="Arial MT"/>
                <a:cs typeface="Arial MT"/>
              </a:rPr>
              <a:t> </a:t>
            </a:r>
            <a:r>
              <a:rPr sz="2400" dirty="0">
                <a:solidFill>
                  <a:srgbClr val="404040"/>
                </a:solidFill>
                <a:latin typeface="Arial MT"/>
                <a:cs typeface="Arial MT"/>
              </a:rPr>
              <a:t>failure,</a:t>
            </a:r>
            <a:r>
              <a:rPr sz="2400" spc="-120" dirty="0">
                <a:solidFill>
                  <a:srgbClr val="404040"/>
                </a:solidFill>
                <a:latin typeface="Arial MT"/>
                <a:cs typeface="Arial MT"/>
              </a:rPr>
              <a:t> </a:t>
            </a:r>
            <a:r>
              <a:rPr sz="2400" dirty="0">
                <a:solidFill>
                  <a:srgbClr val="404040"/>
                </a:solidFill>
                <a:latin typeface="Arial MT"/>
                <a:cs typeface="Arial MT"/>
              </a:rPr>
              <a:t>ascites</a:t>
            </a:r>
            <a:r>
              <a:rPr sz="2400" spc="-50" dirty="0">
                <a:solidFill>
                  <a:srgbClr val="404040"/>
                </a:solidFill>
                <a:latin typeface="Arial MT"/>
                <a:cs typeface="Arial MT"/>
              </a:rPr>
              <a:t> </a:t>
            </a:r>
            <a:r>
              <a:rPr sz="2400" dirty="0">
                <a:solidFill>
                  <a:srgbClr val="404040"/>
                </a:solidFill>
                <a:latin typeface="Arial MT"/>
                <a:cs typeface="Arial MT"/>
              </a:rPr>
              <a:t>and</a:t>
            </a:r>
            <a:r>
              <a:rPr sz="2400" spc="-40" dirty="0">
                <a:solidFill>
                  <a:srgbClr val="404040"/>
                </a:solidFill>
                <a:latin typeface="Arial MT"/>
                <a:cs typeface="Arial MT"/>
              </a:rPr>
              <a:t> </a:t>
            </a:r>
            <a:r>
              <a:rPr sz="2400" spc="-10" dirty="0">
                <a:solidFill>
                  <a:srgbClr val="404040"/>
                </a:solidFill>
                <a:latin typeface="Arial MT"/>
                <a:cs typeface="Arial MT"/>
              </a:rPr>
              <a:t>hepatic 	encephalopathy.</a:t>
            </a:r>
            <a:endParaRPr sz="2400">
              <a:latin typeface="Arial MT"/>
              <a:cs typeface="Arial MT"/>
            </a:endParaRPr>
          </a:p>
          <a:p>
            <a:pPr>
              <a:lnSpc>
                <a:spcPct val="100000"/>
              </a:lnSpc>
              <a:spcBef>
                <a:spcPts val="2160"/>
              </a:spcBef>
              <a:buClr>
                <a:srgbClr val="B31166"/>
              </a:buClr>
              <a:buFont typeface="Wingdings"/>
              <a:buChar char=""/>
            </a:pPr>
            <a:endParaRPr sz="2400">
              <a:latin typeface="Arial MT"/>
              <a:cs typeface="Arial MT"/>
            </a:endParaRPr>
          </a:p>
          <a:p>
            <a:pPr marL="354330" marR="5080" indent="-342265">
              <a:lnSpc>
                <a:spcPct val="100400"/>
              </a:lnSpc>
              <a:buClr>
                <a:srgbClr val="B31166"/>
              </a:buClr>
              <a:buSzPct val="81250"/>
              <a:buFont typeface="Wingdings"/>
              <a:buChar char=""/>
              <a:tabLst>
                <a:tab pos="355600" algn="l"/>
              </a:tabLst>
            </a:pPr>
            <a:r>
              <a:rPr sz="2400" dirty="0">
                <a:solidFill>
                  <a:srgbClr val="404040"/>
                </a:solidFill>
                <a:latin typeface="Arial MT"/>
                <a:cs typeface="Arial MT"/>
              </a:rPr>
              <a:t>The</a:t>
            </a:r>
            <a:r>
              <a:rPr sz="2400" spc="-55" dirty="0">
                <a:solidFill>
                  <a:srgbClr val="404040"/>
                </a:solidFill>
                <a:latin typeface="Arial MT"/>
                <a:cs typeface="Arial MT"/>
              </a:rPr>
              <a:t> </a:t>
            </a:r>
            <a:r>
              <a:rPr sz="2400" dirty="0">
                <a:solidFill>
                  <a:srgbClr val="404040"/>
                </a:solidFill>
                <a:latin typeface="Arial MT"/>
                <a:cs typeface="Arial MT"/>
              </a:rPr>
              <a:t>increase</a:t>
            </a:r>
            <a:r>
              <a:rPr sz="2400" spc="-60" dirty="0">
                <a:solidFill>
                  <a:srgbClr val="404040"/>
                </a:solidFill>
                <a:latin typeface="Arial MT"/>
                <a:cs typeface="Arial MT"/>
              </a:rPr>
              <a:t> </a:t>
            </a:r>
            <a:r>
              <a:rPr sz="2400" dirty="0">
                <a:solidFill>
                  <a:srgbClr val="404040"/>
                </a:solidFill>
                <a:latin typeface="Arial MT"/>
                <a:cs typeface="Arial MT"/>
              </a:rPr>
              <a:t>in</a:t>
            </a:r>
            <a:r>
              <a:rPr sz="2400" spc="-55" dirty="0">
                <a:solidFill>
                  <a:srgbClr val="404040"/>
                </a:solidFill>
                <a:latin typeface="Arial MT"/>
                <a:cs typeface="Arial MT"/>
              </a:rPr>
              <a:t> </a:t>
            </a:r>
            <a:r>
              <a:rPr sz="2400" dirty="0">
                <a:solidFill>
                  <a:srgbClr val="404040"/>
                </a:solidFill>
                <a:latin typeface="Arial MT"/>
                <a:cs typeface="Arial MT"/>
              </a:rPr>
              <a:t>total</a:t>
            </a:r>
            <a:r>
              <a:rPr sz="2400" spc="-75" dirty="0">
                <a:solidFill>
                  <a:srgbClr val="404040"/>
                </a:solidFill>
                <a:latin typeface="Arial MT"/>
                <a:cs typeface="Arial MT"/>
              </a:rPr>
              <a:t> </a:t>
            </a:r>
            <a:r>
              <a:rPr sz="2400" dirty="0">
                <a:solidFill>
                  <a:srgbClr val="404040"/>
                </a:solidFill>
                <a:latin typeface="Arial MT"/>
                <a:cs typeface="Arial MT"/>
              </a:rPr>
              <a:t>blood</a:t>
            </a:r>
            <a:r>
              <a:rPr sz="2400" spc="-50" dirty="0">
                <a:solidFill>
                  <a:srgbClr val="404040"/>
                </a:solidFill>
                <a:latin typeface="Arial MT"/>
                <a:cs typeface="Arial MT"/>
              </a:rPr>
              <a:t> </a:t>
            </a:r>
            <a:r>
              <a:rPr sz="2400" dirty="0">
                <a:solidFill>
                  <a:srgbClr val="404040"/>
                </a:solidFill>
                <a:latin typeface="Arial MT"/>
                <a:cs typeface="Arial MT"/>
              </a:rPr>
              <a:t>volume</a:t>
            </a:r>
            <a:r>
              <a:rPr sz="2400" spc="-55" dirty="0">
                <a:solidFill>
                  <a:srgbClr val="404040"/>
                </a:solidFill>
                <a:latin typeface="Arial MT"/>
                <a:cs typeface="Arial MT"/>
              </a:rPr>
              <a:t> </a:t>
            </a:r>
            <a:r>
              <a:rPr sz="2400" dirty="0">
                <a:solidFill>
                  <a:srgbClr val="404040"/>
                </a:solidFill>
                <a:latin typeface="Arial MT"/>
                <a:cs typeface="Arial MT"/>
              </a:rPr>
              <a:t>associated</a:t>
            </a:r>
            <a:r>
              <a:rPr sz="2400" spc="-50" dirty="0">
                <a:solidFill>
                  <a:srgbClr val="404040"/>
                </a:solidFill>
                <a:latin typeface="Arial MT"/>
                <a:cs typeface="Arial MT"/>
              </a:rPr>
              <a:t> </a:t>
            </a:r>
            <a:r>
              <a:rPr sz="2400" spc="-20" dirty="0">
                <a:solidFill>
                  <a:srgbClr val="404040"/>
                </a:solidFill>
                <a:latin typeface="Arial MT"/>
                <a:cs typeface="Arial MT"/>
              </a:rPr>
              <a:t>with 	</a:t>
            </a:r>
            <a:r>
              <a:rPr sz="2400" dirty="0">
                <a:solidFill>
                  <a:srgbClr val="404040"/>
                </a:solidFill>
                <a:latin typeface="Arial MT"/>
                <a:cs typeface="Arial MT"/>
              </a:rPr>
              <a:t>pregnancy</a:t>
            </a:r>
            <a:r>
              <a:rPr sz="2400" spc="-30" dirty="0">
                <a:solidFill>
                  <a:srgbClr val="404040"/>
                </a:solidFill>
                <a:latin typeface="Arial MT"/>
                <a:cs typeface="Arial MT"/>
              </a:rPr>
              <a:t> </a:t>
            </a:r>
            <a:r>
              <a:rPr sz="2400" dirty="0">
                <a:solidFill>
                  <a:srgbClr val="404040"/>
                </a:solidFill>
                <a:latin typeface="Arial MT"/>
                <a:cs typeface="Arial MT"/>
              </a:rPr>
              <a:t>worsens</a:t>
            </a:r>
            <a:r>
              <a:rPr sz="2400" spc="-30" dirty="0">
                <a:solidFill>
                  <a:srgbClr val="404040"/>
                </a:solidFill>
                <a:latin typeface="Arial MT"/>
                <a:cs typeface="Arial MT"/>
              </a:rPr>
              <a:t> </a:t>
            </a:r>
            <a:r>
              <a:rPr sz="2400" spc="-10" dirty="0">
                <a:solidFill>
                  <a:srgbClr val="404040"/>
                </a:solidFill>
                <a:latin typeface="Arial MT"/>
                <a:cs typeface="Arial MT"/>
              </a:rPr>
              <a:t>pre-</a:t>
            </a:r>
            <a:r>
              <a:rPr sz="2400" dirty="0">
                <a:solidFill>
                  <a:srgbClr val="404040"/>
                </a:solidFill>
                <a:latin typeface="Arial MT"/>
                <a:cs typeface="Arial MT"/>
              </a:rPr>
              <a:t>existing</a:t>
            </a:r>
            <a:r>
              <a:rPr sz="2400" spc="-20" dirty="0">
                <a:solidFill>
                  <a:srgbClr val="404040"/>
                </a:solidFill>
                <a:latin typeface="Arial MT"/>
                <a:cs typeface="Arial MT"/>
              </a:rPr>
              <a:t> </a:t>
            </a:r>
            <a:r>
              <a:rPr sz="2400" dirty="0">
                <a:solidFill>
                  <a:srgbClr val="404040"/>
                </a:solidFill>
                <a:latin typeface="Arial MT"/>
                <a:cs typeface="Arial MT"/>
              </a:rPr>
              <a:t>portal</a:t>
            </a:r>
            <a:r>
              <a:rPr sz="2400" spc="-40" dirty="0">
                <a:solidFill>
                  <a:srgbClr val="404040"/>
                </a:solidFill>
                <a:latin typeface="Arial MT"/>
                <a:cs typeface="Arial MT"/>
              </a:rPr>
              <a:t> </a:t>
            </a:r>
            <a:r>
              <a:rPr sz="2400" spc="-10" dirty="0">
                <a:solidFill>
                  <a:srgbClr val="404040"/>
                </a:solidFill>
                <a:latin typeface="Arial MT"/>
                <a:cs typeface="Arial MT"/>
              </a:rPr>
              <a:t>hypertension 	</a:t>
            </a:r>
            <a:r>
              <a:rPr sz="2400" dirty="0">
                <a:solidFill>
                  <a:srgbClr val="404040"/>
                </a:solidFill>
                <a:latin typeface="Arial MT"/>
                <a:cs typeface="Arial MT"/>
              </a:rPr>
              <a:t>and</a:t>
            </a:r>
            <a:r>
              <a:rPr sz="2400" spc="-105" dirty="0">
                <a:solidFill>
                  <a:srgbClr val="404040"/>
                </a:solidFill>
                <a:latin typeface="Arial MT"/>
                <a:cs typeface="Arial MT"/>
              </a:rPr>
              <a:t> </a:t>
            </a:r>
            <a:r>
              <a:rPr sz="2400" dirty="0">
                <a:solidFill>
                  <a:srgbClr val="404040"/>
                </a:solidFill>
                <a:latin typeface="Arial MT"/>
                <a:cs typeface="Arial MT"/>
              </a:rPr>
              <a:t>variceal</a:t>
            </a:r>
            <a:r>
              <a:rPr sz="2400" spc="-60" dirty="0">
                <a:solidFill>
                  <a:srgbClr val="404040"/>
                </a:solidFill>
                <a:latin typeface="Arial MT"/>
                <a:cs typeface="Arial MT"/>
              </a:rPr>
              <a:t> </a:t>
            </a:r>
            <a:r>
              <a:rPr sz="2400" dirty="0">
                <a:solidFill>
                  <a:srgbClr val="404040"/>
                </a:solidFill>
                <a:latin typeface="Arial MT"/>
                <a:cs typeface="Arial MT"/>
              </a:rPr>
              <a:t>hemorrhage</a:t>
            </a:r>
            <a:r>
              <a:rPr sz="2400" spc="-105" dirty="0">
                <a:solidFill>
                  <a:srgbClr val="404040"/>
                </a:solidFill>
                <a:latin typeface="Arial MT"/>
                <a:cs typeface="Arial MT"/>
              </a:rPr>
              <a:t> </a:t>
            </a:r>
            <a:r>
              <a:rPr sz="2400" spc="-50" dirty="0">
                <a:solidFill>
                  <a:srgbClr val="404040"/>
                </a:solidFill>
                <a:latin typeface="Arial MT"/>
                <a:cs typeface="Arial MT"/>
              </a:rPr>
              <a:t>.</a:t>
            </a:r>
            <a:endParaRPr sz="2400">
              <a:latin typeface="Arial MT"/>
              <a:cs typeface="Arial MT"/>
            </a:endParaRPr>
          </a:p>
        </p:txBody>
      </p:sp>
      <p:pic>
        <p:nvPicPr>
          <p:cNvPr id="4" name="object 4"/>
          <p:cNvPicPr/>
          <p:nvPr/>
        </p:nvPicPr>
        <p:blipFill>
          <a:blip r:embed="rId2" cstate="print"/>
          <a:stretch>
            <a:fillRect/>
          </a:stretch>
        </p:blipFill>
        <p:spPr>
          <a:xfrm>
            <a:off x="7086600" y="228600"/>
            <a:ext cx="1905000" cy="1190625"/>
          </a:xfrm>
          <a:prstGeom prst="rect">
            <a:avLst/>
          </a:prstGeom>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8975" y="581405"/>
            <a:ext cx="3987800" cy="1118235"/>
          </a:xfrm>
          <a:prstGeom prst="rect">
            <a:avLst/>
          </a:prstGeom>
        </p:spPr>
        <p:txBody>
          <a:bodyPr vert="horz" wrap="square" lIns="0" tIns="31115" rIns="0" bIns="0" rtlCol="0">
            <a:spAutoFit/>
          </a:bodyPr>
          <a:lstStyle/>
          <a:p>
            <a:pPr marL="12700" marR="5080">
              <a:lnSpc>
                <a:spcPts val="4280"/>
              </a:lnSpc>
              <a:spcBef>
                <a:spcPts val="245"/>
              </a:spcBef>
            </a:pPr>
            <a:r>
              <a:rPr sz="3600" b="0" dirty="0">
                <a:latin typeface="Arial MT"/>
                <a:cs typeface="Arial MT"/>
              </a:rPr>
              <a:t>Cirrhosis</a:t>
            </a:r>
            <a:r>
              <a:rPr sz="3600" b="0" spc="-20" dirty="0">
                <a:latin typeface="Arial MT"/>
                <a:cs typeface="Arial MT"/>
              </a:rPr>
              <a:t> </a:t>
            </a:r>
            <a:r>
              <a:rPr sz="3600" b="0" dirty="0">
                <a:latin typeface="Arial MT"/>
                <a:cs typeface="Arial MT"/>
              </a:rPr>
              <a:t>and</a:t>
            </a:r>
            <a:r>
              <a:rPr sz="3600" b="0" spc="-55" dirty="0">
                <a:latin typeface="Arial MT"/>
                <a:cs typeface="Arial MT"/>
              </a:rPr>
              <a:t> </a:t>
            </a:r>
            <a:r>
              <a:rPr sz="3600" b="0" spc="-10" dirty="0">
                <a:latin typeface="Arial MT"/>
                <a:cs typeface="Arial MT"/>
              </a:rPr>
              <a:t>portal hypertension</a:t>
            </a:r>
            <a:endParaRPr sz="3600">
              <a:latin typeface="Arial MT"/>
              <a:cs typeface="Arial MT"/>
            </a:endParaRPr>
          </a:p>
        </p:txBody>
      </p:sp>
      <p:sp>
        <p:nvSpPr>
          <p:cNvPr id="3" name="object 3"/>
          <p:cNvSpPr txBox="1"/>
          <p:nvPr/>
        </p:nvSpPr>
        <p:spPr>
          <a:xfrm>
            <a:off x="460375" y="2083435"/>
            <a:ext cx="8369934" cy="4818380"/>
          </a:xfrm>
          <a:prstGeom prst="rect">
            <a:avLst/>
          </a:prstGeom>
        </p:spPr>
        <p:txBody>
          <a:bodyPr vert="horz" wrap="square" lIns="0" tIns="13335" rIns="0" bIns="0" rtlCol="0">
            <a:spAutoFit/>
          </a:bodyPr>
          <a:lstStyle/>
          <a:p>
            <a:pPr marL="355600" indent="-342900">
              <a:lnSpc>
                <a:spcPct val="100000"/>
              </a:lnSpc>
              <a:spcBef>
                <a:spcPts val="105"/>
              </a:spcBef>
              <a:buClr>
                <a:srgbClr val="B31166"/>
              </a:buClr>
              <a:buSzPct val="81250"/>
              <a:buFont typeface="Wingdings"/>
              <a:buChar char=""/>
              <a:tabLst>
                <a:tab pos="355600" algn="l"/>
              </a:tabLst>
            </a:pPr>
            <a:r>
              <a:rPr sz="2400" dirty="0">
                <a:solidFill>
                  <a:srgbClr val="404040"/>
                </a:solidFill>
                <a:latin typeface="Arial MT"/>
                <a:cs typeface="Arial MT"/>
              </a:rPr>
              <a:t>Women</a:t>
            </a:r>
            <a:r>
              <a:rPr sz="2400" spc="-40" dirty="0">
                <a:solidFill>
                  <a:srgbClr val="404040"/>
                </a:solidFill>
                <a:latin typeface="Arial MT"/>
                <a:cs typeface="Arial MT"/>
              </a:rPr>
              <a:t> </a:t>
            </a:r>
            <a:r>
              <a:rPr sz="2400" dirty="0">
                <a:solidFill>
                  <a:srgbClr val="404040"/>
                </a:solidFill>
                <a:latin typeface="Arial MT"/>
                <a:cs typeface="Arial MT"/>
              </a:rPr>
              <a:t>with</a:t>
            </a:r>
            <a:r>
              <a:rPr sz="2400" spc="-95" dirty="0">
                <a:solidFill>
                  <a:srgbClr val="404040"/>
                </a:solidFill>
                <a:latin typeface="Arial MT"/>
                <a:cs typeface="Arial MT"/>
              </a:rPr>
              <a:t> </a:t>
            </a:r>
            <a:r>
              <a:rPr sz="2400" dirty="0">
                <a:solidFill>
                  <a:srgbClr val="404040"/>
                </a:solidFill>
                <a:latin typeface="Arial MT"/>
                <a:cs typeface="Arial MT"/>
              </a:rPr>
              <a:t>known</a:t>
            </a:r>
            <a:r>
              <a:rPr sz="2400" spc="-40" dirty="0">
                <a:solidFill>
                  <a:srgbClr val="404040"/>
                </a:solidFill>
                <a:latin typeface="Arial MT"/>
                <a:cs typeface="Arial MT"/>
              </a:rPr>
              <a:t> </a:t>
            </a:r>
            <a:r>
              <a:rPr sz="2400" dirty="0">
                <a:solidFill>
                  <a:srgbClr val="404040"/>
                </a:solidFill>
                <a:latin typeface="Arial MT"/>
                <a:cs typeface="Arial MT"/>
              </a:rPr>
              <a:t>cirrhosis</a:t>
            </a:r>
            <a:r>
              <a:rPr sz="2400" spc="-45" dirty="0">
                <a:solidFill>
                  <a:srgbClr val="404040"/>
                </a:solidFill>
                <a:latin typeface="Arial MT"/>
                <a:cs typeface="Arial MT"/>
              </a:rPr>
              <a:t> </a:t>
            </a:r>
            <a:r>
              <a:rPr sz="2400" dirty="0">
                <a:solidFill>
                  <a:srgbClr val="404040"/>
                </a:solidFill>
                <a:latin typeface="Arial MT"/>
                <a:cs typeface="Arial MT"/>
              </a:rPr>
              <a:t>who</a:t>
            </a:r>
            <a:r>
              <a:rPr sz="2400" spc="-35" dirty="0">
                <a:solidFill>
                  <a:srgbClr val="404040"/>
                </a:solidFill>
                <a:latin typeface="Arial MT"/>
                <a:cs typeface="Arial MT"/>
              </a:rPr>
              <a:t> </a:t>
            </a:r>
            <a:r>
              <a:rPr sz="2400" dirty="0">
                <a:solidFill>
                  <a:srgbClr val="404040"/>
                </a:solidFill>
                <a:latin typeface="Arial MT"/>
                <a:cs typeface="Arial MT"/>
              </a:rPr>
              <a:t>desire</a:t>
            </a:r>
            <a:r>
              <a:rPr sz="2400" spc="-40" dirty="0">
                <a:solidFill>
                  <a:srgbClr val="404040"/>
                </a:solidFill>
                <a:latin typeface="Arial MT"/>
                <a:cs typeface="Arial MT"/>
              </a:rPr>
              <a:t> </a:t>
            </a:r>
            <a:r>
              <a:rPr sz="2400" dirty="0">
                <a:solidFill>
                  <a:srgbClr val="404040"/>
                </a:solidFill>
                <a:latin typeface="Arial MT"/>
                <a:cs typeface="Arial MT"/>
              </a:rPr>
              <a:t>pregnancy</a:t>
            </a:r>
            <a:r>
              <a:rPr sz="2400" spc="-114" dirty="0">
                <a:solidFill>
                  <a:srgbClr val="404040"/>
                </a:solidFill>
                <a:latin typeface="Arial MT"/>
                <a:cs typeface="Arial MT"/>
              </a:rPr>
              <a:t> </a:t>
            </a:r>
            <a:r>
              <a:rPr sz="2400" spc="-10" dirty="0">
                <a:solidFill>
                  <a:srgbClr val="404040"/>
                </a:solidFill>
                <a:latin typeface="Arial MT"/>
                <a:cs typeface="Arial MT"/>
              </a:rPr>
              <a:t>should</a:t>
            </a:r>
            <a:endParaRPr sz="2400">
              <a:latin typeface="Arial MT"/>
              <a:cs typeface="Arial MT"/>
            </a:endParaRPr>
          </a:p>
          <a:p>
            <a:pPr marL="355600">
              <a:lnSpc>
                <a:spcPct val="100000"/>
              </a:lnSpc>
              <a:spcBef>
                <a:spcPts val="50"/>
              </a:spcBef>
            </a:pPr>
            <a:r>
              <a:rPr sz="2400" dirty="0">
                <a:solidFill>
                  <a:srgbClr val="404040"/>
                </a:solidFill>
                <a:latin typeface="Arial MT"/>
                <a:cs typeface="Arial MT"/>
              </a:rPr>
              <a:t>be</a:t>
            </a:r>
            <a:r>
              <a:rPr sz="2400" spc="-55" dirty="0">
                <a:solidFill>
                  <a:srgbClr val="404040"/>
                </a:solidFill>
                <a:latin typeface="Arial MT"/>
                <a:cs typeface="Arial MT"/>
              </a:rPr>
              <a:t> </a:t>
            </a:r>
            <a:r>
              <a:rPr sz="2400" dirty="0">
                <a:solidFill>
                  <a:srgbClr val="404040"/>
                </a:solidFill>
                <a:latin typeface="Arial MT"/>
                <a:cs typeface="Arial MT"/>
              </a:rPr>
              <a:t>endoscoped</a:t>
            </a:r>
            <a:r>
              <a:rPr sz="2400" spc="-50" dirty="0">
                <a:solidFill>
                  <a:srgbClr val="404040"/>
                </a:solidFill>
                <a:latin typeface="Arial MT"/>
                <a:cs typeface="Arial MT"/>
              </a:rPr>
              <a:t> </a:t>
            </a:r>
            <a:r>
              <a:rPr sz="2400" dirty="0">
                <a:solidFill>
                  <a:srgbClr val="404040"/>
                </a:solidFill>
                <a:latin typeface="Arial MT"/>
                <a:cs typeface="Arial MT"/>
              </a:rPr>
              <a:t>to</a:t>
            </a:r>
            <a:r>
              <a:rPr sz="2400" spc="-25" dirty="0">
                <a:solidFill>
                  <a:srgbClr val="404040"/>
                </a:solidFill>
                <a:latin typeface="Arial MT"/>
                <a:cs typeface="Arial MT"/>
              </a:rPr>
              <a:t> </a:t>
            </a:r>
            <a:r>
              <a:rPr sz="2400" dirty="0">
                <a:solidFill>
                  <a:srgbClr val="404040"/>
                </a:solidFill>
                <a:latin typeface="Arial MT"/>
                <a:cs typeface="Arial MT"/>
              </a:rPr>
              <a:t>look</a:t>
            </a:r>
            <a:r>
              <a:rPr sz="2400" spc="-40" dirty="0">
                <a:solidFill>
                  <a:srgbClr val="404040"/>
                </a:solidFill>
                <a:latin typeface="Arial MT"/>
                <a:cs typeface="Arial MT"/>
              </a:rPr>
              <a:t> </a:t>
            </a:r>
            <a:r>
              <a:rPr sz="2400" dirty="0">
                <a:solidFill>
                  <a:srgbClr val="404040"/>
                </a:solidFill>
                <a:latin typeface="Arial MT"/>
                <a:cs typeface="Arial MT"/>
              </a:rPr>
              <a:t>for</a:t>
            </a:r>
            <a:r>
              <a:rPr sz="2400" spc="-40" dirty="0">
                <a:solidFill>
                  <a:srgbClr val="404040"/>
                </a:solidFill>
                <a:latin typeface="Arial MT"/>
                <a:cs typeface="Arial MT"/>
              </a:rPr>
              <a:t> </a:t>
            </a:r>
            <a:r>
              <a:rPr sz="2400" dirty="0">
                <a:solidFill>
                  <a:srgbClr val="404040"/>
                </a:solidFill>
                <a:latin typeface="Arial MT"/>
                <a:cs typeface="Arial MT"/>
              </a:rPr>
              <a:t>varices</a:t>
            </a:r>
            <a:r>
              <a:rPr sz="2400" spc="-80" dirty="0">
                <a:solidFill>
                  <a:srgbClr val="404040"/>
                </a:solidFill>
                <a:latin typeface="Arial MT"/>
                <a:cs typeface="Arial MT"/>
              </a:rPr>
              <a:t> </a:t>
            </a:r>
            <a:r>
              <a:rPr sz="2400" dirty="0">
                <a:solidFill>
                  <a:srgbClr val="404040"/>
                </a:solidFill>
                <a:latin typeface="Arial MT"/>
                <a:cs typeface="Arial MT"/>
              </a:rPr>
              <a:t>before</a:t>
            </a:r>
            <a:r>
              <a:rPr sz="2400" spc="-30" dirty="0">
                <a:solidFill>
                  <a:srgbClr val="404040"/>
                </a:solidFill>
                <a:latin typeface="Arial MT"/>
                <a:cs typeface="Arial MT"/>
              </a:rPr>
              <a:t> </a:t>
            </a:r>
            <a:r>
              <a:rPr sz="2400" spc="-10" dirty="0">
                <a:solidFill>
                  <a:srgbClr val="404040"/>
                </a:solidFill>
                <a:latin typeface="Arial MT"/>
                <a:cs typeface="Arial MT"/>
              </a:rPr>
              <a:t>pregnancy</a:t>
            </a:r>
            <a:endParaRPr sz="2400">
              <a:latin typeface="Arial MT"/>
              <a:cs typeface="Arial MT"/>
            </a:endParaRPr>
          </a:p>
          <a:p>
            <a:pPr>
              <a:lnSpc>
                <a:spcPct val="100000"/>
              </a:lnSpc>
              <a:spcBef>
                <a:spcPts val="2095"/>
              </a:spcBef>
            </a:pPr>
            <a:endParaRPr sz="2400">
              <a:latin typeface="Arial MT"/>
              <a:cs typeface="Arial MT"/>
            </a:endParaRPr>
          </a:p>
          <a:p>
            <a:pPr marL="354965" indent="-342265">
              <a:lnSpc>
                <a:spcPts val="2870"/>
              </a:lnSpc>
              <a:buClr>
                <a:srgbClr val="B31166"/>
              </a:buClr>
              <a:buSzPct val="81250"/>
              <a:buFont typeface="Wingdings"/>
              <a:buChar char=""/>
              <a:tabLst>
                <a:tab pos="354965" algn="l"/>
              </a:tabLst>
            </a:pPr>
            <a:r>
              <a:rPr sz="2400" dirty="0">
                <a:solidFill>
                  <a:srgbClr val="404040"/>
                </a:solidFill>
                <a:latin typeface="Arial MT"/>
                <a:cs typeface="Arial MT"/>
              </a:rPr>
              <a:t>If</a:t>
            </a:r>
            <a:r>
              <a:rPr sz="2400" spc="-20" dirty="0">
                <a:solidFill>
                  <a:srgbClr val="404040"/>
                </a:solidFill>
                <a:latin typeface="Arial MT"/>
                <a:cs typeface="Arial MT"/>
              </a:rPr>
              <a:t> </a:t>
            </a:r>
            <a:r>
              <a:rPr sz="2400" dirty="0">
                <a:solidFill>
                  <a:srgbClr val="404040"/>
                </a:solidFill>
                <a:latin typeface="Arial MT"/>
                <a:cs typeface="Arial MT"/>
              </a:rPr>
              <a:t>present,</a:t>
            </a:r>
            <a:r>
              <a:rPr sz="2400" spc="-20" dirty="0">
                <a:solidFill>
                  <a:srgbClr val="404040"/>
                </a:solidFill>
                <a:latin typeface="Arial MT"/>
                <a:cs typeface="Arial MT"/>
              </a:rPr>
              <a:t> </a:t>
            </a:r>
            <a:r>
              <a:rPr sz="2400" dirty="0">
                <a:solidFill>
                  <a:srgbClr val="404040"/>
                </a:solidFill>
                <a:latin typeface="Arial MT"/>
                <a:cs typeface="Arial MT"/>
              </a:rPr>
              <a:t>patient</a:t>
            </a:r>
            <a:r>
              <a:rPr sz="2400" spc="-20" dirty="0">
                <a:solidFill>
                  <a:srgbClr val="404040"/>
                </a:solidFill>
                <a:latin typeface="Arial MT"/>
                <a:cs typeface="Arial MT"/>
              </a:rPr>
              <a:t> </a:t>
            </a:r>
            <a:r>
              <a:rPr sz="2400" dirty="0">
                <a:solidFill>
                  <a:srgbClr val="404040"/>
                </a:solidFill>
                <a:latin typeface="Arial MT"/>
                <a:cs typeface="Arial MT"/>
              </a:rPr>
              <a:t>should</a:t>
            </a:r>
            <a:r>
              <a:rPr sz="2400" spc="-90" dirty="0">
                <a:solidFill>
                  <a:srgbClr val="404040"/>
                </a:solidFill>
                <a:latin typeface="Arial MT"/>
                <a:cs typeface="Arial MT"/>
              </a:rPr>
              <a:t> </a:t>
            </a:r>
            <a:r>
              <a:rPr sz="2400" dirty="0">
                <a:solidFill>
                  <a:srgbClr val="404040"/>
                </a:solidFill>
                <a:latin typeface="Arial MT"/>
                <a:cs typeface="Arial MT"/>
              </a:rPr>
              <a:t>be</a:t>
            </a:r>
            <a:r>
              <a:rPr sz="2400" spc="-20" dirty="0">
                <a:solidFill>
                  <a:srgbClr val="404040"/>
                </a:solidFill>
                <a:latin typeface="Arial MT"/>
                <a:cs typeface="Arial MT"/>
              </a:rPr>
              <a:t> </a:t>
            </a:r>
            <a:r>
              <a:rPr sz="2400" dirty="0">
                <a:solidFill>
                  <a:srgbClr val="404040"/>
                </a:solidFill>
                <a:latin typeface="Arial MT"/>
                <a:cs typeface="Arial MT"/>
              </a:rPr>
              <a:t>inform</a:t>
            </a:r>
            <a:r>
              <a:rPr sz="2400" spc="-10" dirty="0">
                <a:solidFill>
                  <a:srgbClr val="404040"/>
                </a:solidFill>
                <a:latin typeface="Arial MT"/>
                <a:cs typeface="Arial MT"/>
              </a:rPr>
              <a:t> </a:t>
            </a:r>
            <a:r>
              <a:rPr sz="2400" dirty="0">
                <a:solidFill>
                  <a:srgbClr val="404040"/>
                </a:solidFill>
                <a:latin typeface="Arial MT"/>
                <a:cs typeface="Arial MT"/>
              </a:rPr>
              <a:t>of</a:t>
            </a:r>
            <a:r>
              <a:rPr sz="2400" spc="-95" dirty="0">
                <a:solidFill>
                  <a:srgbClr val="404040"/>
                </a:solidFill>
                <a:latin typeface="Arial MT"/>
                <a:cs typeface="Arial MT"/>
              </a:rPr>
              <a:t> </a:t>
            </a:r>
            <a:r>
              <a:rPr sz="2400" dirty="0">
                <a:solidFill>
                  <a:srgbClr val="404040"/>
                </a:solidFill>
                <a:latin typeface="Arial MT"/>
                <a:cs typeface="Arial MT"/>
              </a:rPr>
              <a:t>the</a:t>
            </a:r>
            <a:r>
              <a:rPr sz="2400" spc="-20" dirty="0">
                <a:solidFill>
                  <a:srgbClr val="404040"/>
                </a:solidFill>
                <a:latin typeface="Arial MT"/>
                <a:cs typeface="Arial MT"/>
              </a:rPr>
              <a:t> </a:t>
            </a:r>
            <a:r>
              <a:rPr sz="2400" dirty="0">
                <a:solidFill>
                  <a:srgbClr val="404040"/>
                </a:solidFill>
                <a:latin typeface="Arial MT"/>
                <a:cs typeface="Arial MT"/>
              </a:rPr>
              <a:t>increased</a:t>
            </a:r>
            <a:r>
              <a:rPr sz="2400" spc="-85" dirty="0">
                <a:solidFill>
                  <a:srgbClr val="404040"/>
                </a:solidFill>
                <a:latin typeface="Arial MT"/>
                <a:cs typeface="Arial MT"/>
              </a:rPr>
              <a:t> </a:t>
            </a:r>
            <a:r>
              <a:rPr sz="2400" spc="-20" dirty="0">
                <a:solidFill>
                  <a:srgbClr val="404040"/>
                </a:solidFill>
                <a:latin typeface="Arial MT"/>
                <a:cs typeface="Arial MT"/>
              </a:rPr>
              <a:t>risk</a:t>
            </a:r>
            <a:endParaRPr sz="2400">
              <a:latin typeface="Arial MT"/>
              <a:cs typeface="Arial MT"/>
            </a:endParaRPr>
          </a:p>
          <a:p>
            <a:pPr marL="355600">
              <a:lnSpc>
                <a:spcPts val="2870"/>
              </a:lnSpc>
            </a:pPr>
            <a:r>
              <a:rPr sz="2400" dirty="0">
                <a:solidFill>
                  <a:srgbClr val="404040"/>
                </a:solidFill>
                <a:latin typeface="Arial MT"/>
                <a:cs typeface="Arial MT"/>
              </a:rPr>
              <a:t>with</a:t>
            </a:r>
            <a:r>
              <a:rPr sz="2400" spc="-30" dirty="0">
                <a:solidFill>
                  <a:srgbClr val="404040"/>
                </a:solidFill>
                <a:latin typeface="Arial MT"/>
                <a:cs typeface="Arial MT"/>
              </a:rPr>
              <a:t> </a:t>
            </a:r>
            <a:r>
              <a:rPr sz="2400" spc="-10" dirty="0">
                <a:solidFill>
                  <a:srgbClr val="404040"/>
                </a:solidFill>
                <a:latin typeface="Arial MT"/>
                <a:cs typeface="Arial MT"/>
              </a:rPr>
              <a:t>pregnancy</a:t>
            </a:r>
            <a:endParaRPr sz="2400">
              <a:latin typeface="Arial MT"/>
              <a:cs typeface="Arial MT"/>
            </a:endParaRPr>
          </a:p>
          <a:p>
            <a:pPr>
              <a:lnSpc>
                <a:spcPct val="100000"/>
              </a:lnSpc>
              <a:spcBef>
                <a:spcPts val="2170"/>
              </a:spcBef>
            </a:pPr>
            <a:endParaRPr sz="2400">
              <a:latin typeface="Arial MT"/>
              <a:cs typeface="Arial MT"/>
            </a:endParaRPr>
          </a:p>
          <a:p>
            <a:pPr marL="354965" indent="-342265">
              <a:lnSpc>
                <a:spcPts val="2870"/>
              </a:lnSpc>
              <a:buClr>
                <a:srgbClr val="B31166"/>
              </a:buClr>
              <a:buSzPct val="81250"/>
              <a:buFont typeface="Wingdings"/>
              <a:buChar char=""/>
              <a:tabLst>
                <a:tab pos="354965" algn="l"/>
              </a:tabLst>
            </a:pPr>
            <a:r>
              <a:rPr sz="2400" dirty="0">
                <a:solidFill>
                  <a:srgbClr val="404040"/>
                </a:solidFill>
                <a:latin typeface="Arial MT"/>
                <a:cs typeface="Arial MT"/>
              </a:rPr>
              <a:t>Patient</a:t>
            </a:r>
            <a:r>
              <a:rPr sz="2400" spc="-35" dirty="0">
                <a:solidFill>
                  <a:srgbClr val="404040"/>
                </a:solidFill>
                <a:latin typeface="Arial MT"/>
                <a:cs typeface="Arial MT"/>
              </a:rPr>
              <a:t> </a:t>
            </a:r>
            <a:r>
              <a:rPr sz="2400" dirty="0">
                <a:solidFill>
                  <a:srgbClr val="404040"/>
                </a:solidFill>
                <a:latin typeface="Arial MT"/>
                <a:cs typeface="Arial MT"/>
              </a:rPr>
              <a:t>at</a:t>
            </a:r>
            <a:r>
              <a:rPr sz="2400" spc="-30" dirty="0">
                <a:solidFill>
                  <a:srgbClr val="404040"/>
                </a:solidFill>
                <a:latin typeface="Arial MT"/>
                <a:cs typeface="Arial MT"/>
              </a:rPr>
              <a:t> </a:t>
            </a:r>
            <a:r>
              <a:rPr sz="2400" dirty="0">
                <a:solidFill>
                  <a:srgbClr val="404040"/>
                </a:solidFill>
                <a:latin typeface="Arial MT"/>
                <a:cs typeface="Arial MT"/>
              </a:rPr>
              <a:t>risk</a:t>
            </a:r>
            <a:r>
              <a:rPr sz="2400" spc="-40" dirty="0">
                <a:solidFill>
                  <a:srgbClr val="404040"/>
                </a:solidFill>
                <a:latin typeface="Arial MT"/>
                <a:cs typeface="Arial MT"/>
              </a:rPr>
              <a:t> </a:t>
            </a:r>
            <a:r>
              <a:rPr sz="2400" dirty="0">
                <a:solidFill>
                  <a:srgbClr val="404040"/>
                </a:solidFill>
                <a:latin typeface="Arial MT"/>
                <a:cs typeface="Arial MT"/>
              </a:rPr>
              <a:t>of</a:t>
            </a:r>
            <a:r>
              <a:rPr sz="2400" spc="-50" dirty="0">
                <a:solidFill>
                  <a:srgbClr val="404040"/>
                </a:solidFill>
                <a:latin typeface="Arial MT"/>
                <a:cs typeface="Arial MT"/>
              </a:rPr>
              <a:t> </a:t>
            </a:r>
            <a:r>
              <a:rPr sz="2400" dirty="0">
                <a:solidFill>
                  <a:srgbClr val="404040"/>
                </a:solidFill>
                <a:latin typeface="Arial MT"/>
                <a:cs typeface="Arial MT"/>
              </a:rPr>
              <a:t>variceal</a:t>
            </a:r>
            <a:r>
              <a:rPr sz="2400" spc="-10" dirty="0">
                <a:solidFill>
                  <a:srgbClr val="404040"/>
                </a:solidFill>
                <a:latin typeface="Arial MT"/>
                <a:cs typeface="Arial MT"/>
              </a:rPr>
              <a:t> </a:t>
            </a:r>
            <a:r>
              <a:rPr sz="2400" dirty="0">
                <a:solidFill>
                  <a:srgbClr val="404040"/>
                </a:solidFill>
                <a:latin typeface="Arial MT"/>
                <a:cs typeface="Arial MT"/>
              </a:rPr>
              <a:t>bleeding:</a:t>
            </a:r>
            <a:r>
              <a:rPr sz="2400" spc="-30" dirty="0">
                <a:solidFill>
                  <a:srgbClr val="404040"/>
                </a:solidFill>
                <a:latin typeface="Arial MT"/>
                <a:cs typeface="Arial MT"/>
              </a:rPr>
              <a:t> </a:t>
            </a:r>
            <a:r>
              <a:rPr sz="2400" dirty="0">
                <a:solidFill>
                  <a:srgbClr val="404040"/>
                </a:solidFill>
                <a:latin typeface="Arial MT"/>
                <a:cs typeface="Arial MT"/>
              </a:rPr>
              <a:t>primary</a:t>
            </a:r>
            <a:r>
              <a:rPr sz="2400" spc="-40" dirty="0">
                <a:solidFill>
                  <a:srgbClr val="404040"/>
                </a:solidFill>
                <a:latin typeface="Arial MT"/>
                <a:cs typeface="Arial MT"/>
              </a:rPr>
              <a:t> </a:t>
            </a:r>
            <a:r>
              <a:rPr sz="2400" dirty="0">
                <a:solidFill>
                  <a:srgbClr val="404040"/>
                </a:solidFill>
                <a:latin typeface="Arial MT"/>
                <a:cs typeface="Arial MT"/>
              </a:rPr>
              <a:t>prophylaxis</a:t>
            </a:r>
            <a:r>
              <a:rPr sz="2400" spc="-40" dirty="0">
                <a:solidFill>
                  <a:srgbClr val="404040"/>
                </a:solidFill>
                <a:latin typeface="Arial MT"/>
                <a:cs typeface="Arial MT"/>
              </a:rPr>
              <a:t> </a:t>
            </a:r>
            <a:r>
              <a:rPr sz="2400" spc="-20" dirty="0">
                <a:solidFill>
                  <a:srgbClr val="404040"/>
                </a:solidFill>
                <a:latin typeface="Arial MT"/>
                <a:cs typeface="Arial MT"/>
              </a:rPr>
              <a:t>with</a:t>
            </a:r>
            <a:endParaRPr sz="2400">
              <a:latin typeface="Arial MT"/>
              <a:cs typeface="Arial MT"/>
            </a:endParaRPr>
          </a:p>
          <a:p>
            <a:pPr marL="355600">
              <a:lnSpc>
                <a:spcPts val="2870"/>
              </a:lnSpc>
            </a:pPr>
            <a:r>
              <a:rPr sz="2400" spc="-20" dirty="0">
                <a:solidFill>
                  <a:srgbClr val="404040"/>
                </a:solidFill>
                <a:latin typeface="Arial MT"/>
                <a:cs typeface="Arial MT"/>
              </a:rPr>
              <a:t>non-</a:t>
            </a:r>
            <a:r>
              <a:rPr sz="2400" dirty="0">
                <a:solidFill>
                  <a:srgbClr val="404040"/>
                </a:solidFill>
                <a:latin typeface="Arial MT"/>
                <a:cs typeface="Arial MT"/>
              </a:rPr>
              <a:t>selective</a:t>
            </a:r>
            <a:r>
              <a:rPr sz="2400" spc="-20" dirty="0">
                <a:solidFill>
                  <a:srgbClr val="404040"/>
                </a:solidFill>
                <a:latin typeface="Arial MT"/>
                <a:cs typeface="Arial MT"/>
              </a:rPr>
              <a:t> </a:t>
            </a:r>
            <a:r>
              <a:rPr sz="2400" dirty="0">
                <a:solidFill>
                  <a:srgbClr val="404040"/>
                </a:solidFill>
                <a:latin typeface="Arial MT"/>
                <a:cs typeface="Arial MT"/>
              </a:rPr>
              <a:t>beta </a:t>
            </a:r>
            <a:r>
              <a:rPr sz="2400" spc="-10" dirty="0">
                <a:solidFill>
                  <a:srgbClr val="404040"/>
                </a:solidFill>
                <a:latin typeface="Arial MT"/>
                <a:cs typeface="Arial MT"/>
              </a:rPr>
              <a:t>blockers(propranolol</a:t>
            </a:r>
            <a:r>
              <a:rPr sz="2400" spc="-30" dirty="0">
                <a:solidFill>
                  <a:srgbClr val="404040"/>
                </a:solidFill>
                <a:latin typeface="Arial MT"/>
                <a:cs typeface="Arial MT"/>
              </a:rPr>
              <a:t> </a:t>
            </a:r>
            <a:r>
              <a:rPr sz="2400" dirty="0">
                <a:solidFill>
                  <a:srgbClr val="404040"/>
                </a:solidFill>
                <a:latin typeface="Arial MT"/>
                <a:cs typeface="Arial MT"/>
              </a:rPr>
              <a:t>or</a:t>
            </a:r>
            <a:r>
              <a:rPr sz="2400" spc="35" dirty="0">
                <a:solidFill>
                  <a:srgbClr val="404040"/>
                </a:solidFill>
                <a:latin typeface="Arial MT"/>
                <a:cs typeface="Arial MT"/>
              </a:rPr>
              <a:t> </a:t>
            </a:r>
            <a:r>
              <a:rPr sz="2400" spc="-10" dirty="0">
                <a:solidFill>
                  <a:srgbClr val="404040"/>
                </a:solidFill>
                <a:latin typeface="Arial MT"/>
                <a:cs typeface="Arial MT"/>
              </a:rPr>
              <a:t>nadolol)</a:t>
            </a:r>
            <a:endParaRPr sz="2400">
              <a:latin typeface="Arial MT"/>
              <a:cs typeface="Arial MT"/>
            </a:endParaRPr>
          </a:p>
          <a:p>
            <a:pPr>
              <a:lnSpc>
                <a:spcPct val="100000"/>
              </a:lnSpc>
              <a:spcBef>
                <a:spcPts val="2280"/>
              </a:spcBef>
            </a:pPr>
            <a:endParaRPr sz="2400">
              <a:latin typeface="Arial MT"/>
              <a:cs typeface="Arial MT"/>
            </a:endParaRPr>
          </a:p>
          <a:p>
            <a:pPr marL="354330" marR="708025" indent="-342265">
              <a:lnSpc>
                <a:spcPts val="2860"/>
              </a:lnSpc>
              <a:buClr>
                <a:srgbClr val="B31166"/>
              </a:buClr>
              <a:buSzPct val="81250"/>
              <a:buFont typeface="Wingdings"/>
              <a:buChar char=""/>
              <a:tabLst>
                <a:tab pos="355600" algn="l"/>
              </a:tabLst>
            </a:pPr>
            <a:r>
              <a:rPr sz="2400" dirty="0">
                <a:solidFill>
                  <a:srgbClr val="404040"/>
                </a:solidFill>
                <a:latin typeface="Arial MT"/>
                <a:cs typeface="Arial MT"/>
              </a:rPr>
              <a:t>Newborns</a:t>
            </a:r>
            <a:r>
              <a:rPr sz="2400" spc="-50" dirty="0">
                <a:solidFill>
                  <a:srgbClr val="404040"/>
                </a:solidFill>
                <a:latin typeface="Arial MT"/>
                <a:cs typeface="Arial MT"/>
              </a:rPr>
              <a:t> </a:t>
            </a:r>
            <a:r>
              <a:rPr sz="2400" dirty="0">
                <a:solidFill>
                  <a:srgbClr val="404040"/>
                </a:solidFill>
                <a:latin typeface="Arial MT"/>
                <a:cs typeface="Arial MT"/>
              </a:rPr>
              <a:t>should</a:t>
            </a:r>
            <a:r>
              <a:rPr sz="2400" spc="-45" dirty="0">
                <a:solidFill>
                  <a:srgbClr val="404040"/>
                </a:solidFill>
                <a:latin typeface="Arial MT"/>
                <a:cs typeface="Arial MT"/>
              </a:rPr>
              <a:t> </a:t>
            </a:r>
            <a:r>
              <a:rPr sz="2400" dirty="0">
                <a:solidFill>
                  <a:srgbClr val="404040"/>
                </a:solidFill>
                <a:latin typeface="Arial MT"/>
                <a:cs typeface="Arial MT"/>
              </a:rPr>
              <a:t>be</a:t>
            </a:r>
            <a:r>
              <a:rPr sz="2400" spc="-40" dirty="0">
                <a:solidFill>
                  <a:srgbClr val="404040"/>
                </a:solidFill>
                <a:latin typeface="Arial MT"/>
                <a:cs typeface="Arial MT"/>
              </a:rPr>
              <a:t> </a:t>
            </a:r>
            <a:r>
              <a:rPr sz="2400" dirty="0">
                <a:solidFill>
                  <a:srgbClr val="404040"/>
                </a:solidFill>
                <a:latin typeface="Arial MT"/>
                <a:cs typeface="Arial MT"/>
              </a:rPr>
              <a:t>monitored</a:t>
            </a:r>
            <a:r>
              <a:rPr sz="2400" spc="-100" dirty="0">
                <a:solidFill>
                  <a:srgbClr val="404040"/>
                </a:solidFill>
                <a:latin typeface="Arial MT"/>
                <a:cs typeface="Arial MT"/>
              </a:rPr>
              <a:t> </a:t>
            </a:r>
            <a:r>
              <a:rPr sz="2400" dirty="0">
                <a:solidFill>
                  <a:srgbClr val="404040"/>
                </a:solidFill>
                <a:latin typeface="Arial MT"/>
                <a:cs typeface="Arial MT"/>
              </a:rPr>
              <a:t>during</a:t>
            </a:r>
            <a:r>
              <a:rPr sz="2400" spc="-100" dirty="0">
                <a:solidFill>
                  <a:srgbClr val="404040"/>
                </a:solidFill>
                <a:latin typeface="Arial MT"/>
                <a:cs typeface="Arial MT"/>
              </a:rPr>
              <a:t> </a:t>
            </a:r>
            <a:r>
              <a:rPr sz="2400" dirty="0">
                <a:solidFill>
                  <a:srgbClr val="404040"/>
                </a:solidFill>
                <a:latin typeface="Arial MT"/>
                <a:cs typeface="Arial MT"/>
              </a:rPr>
              <a:t>the</a:t>
            </a:r>
            <a:r>
              <a:rPr sz="2400" spc="-40" dirty="0">
                <a:solidFill>
                  <a:srgbClr val="404040"/>
                </a:solidFill>
                <a:latin typeface="Arial MT"/>
                <a:cs typeface="Arial MT"/>
              </a:rPr>
              <a:t> </a:t>
            </a:r>
            <a:r>
              <a:rPr sz="2400" dirty="0">
                <a:solidFill>
                  <a:srgbClr val="404040"/>
                </a:solidFill>
                <a:latin typeface="Arial MT"/>
                <a:cs typeface="Arial MT"/>
              </a:rPr>
              <a:t>first</a:t>
            </a:r>
            <a:r>
              <a:rPr sz="2400" spc="-40" dirty="0">
                <a:solidFill>
                  <a:srgbClr val="404040"/>
                </a:solidFill>
                <a:latin typeface="Arial MT"/>
                <a:cs typeface="Arial MT"/>
              </a:rPr>
              <a:t> </a:t>
            </a:r>
            <a:r>
              <a:rPr sz="2400" dirty="0">
                <a:solidFill>
                  <a:srgbClr val="404040"/>
                </a:solidFill>
                <a:latin typeface="Arial MT"/>
                <a:cs typeface="Arial MT"/>
              </a:rPr>
              <a:t>days</a:t>
            </a:r>
            <a:r>
              <a:rPr sz="2400" spc="-50" dirty="0">
                <a:solidFill>
                  <a:srgbClr val="404040"/>
                </a:solidFill>
                <a:latin typeface="Arial MT"/>
                <a:cs typeface="Arial MT"/>
              </a:rPr>
              <a:t> </a:t>
            </a:r>
            <a:r>
              <a:rPr sz="2400" spc="-25" dirty="0">
                <a:solidFill>
                  <a:srgbClr val="404040"/>
                </a:solidFill>
                <a:latin typeface="Arial MT"/>
                <a:cs typeface="Arial MT"/>
              </a:rPr>
              <a:t>of 	</a:t>
            </a:r>
            <a:r>
              <a:rPr sz="2400" dirty="0">
                <a:solidFill>
                  <a:srgbClr val="404040"/>
                </a:solidFill>
                <a:latin typeface="Arial MT"/>
                <a:cs typeface="Arial MT"/>
              </a:rPr>
              <a:t>life(risk</a:t>
            </a:r>
            <a:r>
              <a:rPr sz="2400" spc="-125" dirty="0">
                <a:solidFill>
                  <a:srgbClr val="404040"/>
                </a:solidFill>
                <a:latin typeface="Arial MT"/>
                <a:cs typeface="Arial MT"/>
              </a:rPr>
              <a:t> </a:t>
            </a:r>
            <a:r>
              <a:rPr sz="2400" dirty="0">
                <a:solidFill>
                  <a:srgbClr val="404040"/>
                </a:solidFill>
                <a:latin typeface="Arial MT"/>
                <a:cs typeface="Arial MT"/>
              </a:rPr>
              <a:t>of</a:t>
            </a:r>
            <a:r>
              <a:rPr sz="2400" spc="-50" dirty="0">
                <a:solidFill>
                  <a:srgbClr val="404040"/>
                </a:solidFill>
                <a:latin typeface="Arial MT"/>
                <a:cs typeface="Arial MT"/>
              </a:rPr>
              <a:t> </a:t>
            </a:r>
            <a:r>
              <a:rPr sz="2400" dirty="0">
                <a:solidFill>
                  <a:srgbClr val="404040"/>
                </a:solidFill>
                <a:latin typeface="Arial MT"/>
                <a:cs typeface="Arial MT"/>
              </a:rPr>
              <a:t>hypoglycemia</a:t>
            </a:r>
            <a:r>
              <a:rPr sz="2400" spc="-50" dirty="0">
                <a:solidFill>
                  <a:srgbClr val="404040"/>
                </a:solidFill>
                <a:latin typeface="Arial MT"/>
                <a:cs typeface="Arial MT"/>
              </a:rPr>
              <a:t> </a:t>
            </a:r>
            <a:r>
              <a:rPr sz="2400" dirty="0">
                <a:solidFill>
                  <a:srgbClr val="404040"/>
                </a:solidFill>
                <a:latin typeface="Arial MT"/>
                <a:cs typeface="Arial MT"/>
              </a:rPr>
              <a:t>and</a:t>
            </a:r>
            <a:r>
              <a:rPr sz="2400" spc="-50" dirty="0">
                <a:solidFill>
                  <a:srgbClr val="404040"/>
                </a:solidFill>
                <a:latin typeface="Arial MT"/>
                <a:cs typeface="Arial MT"/>
              </a:rPr>
              <a:t> </a:t>
            </a:r>
            <a:r>
              <a:rPr sz="2400" spc="-10" dirty="0">
                <a:solidFill>
                  <a:srgbClr val="404040"/>
                </a:solidFill>
                <a:latin typeface="Arial MT"/>
                <a:cs typeface="Arial MT"/>
              </a:rPr>
              <a:t>bradycardia)</a:t>
            </a:r>
            <a:endParaRPr sz="2400">
              <a:latin typeface="Arial MT"/>
              <a:cs typeface="Arial MT"/>
            </a:endParaRPr>
          </a:p>
        </p:txBody>
      </p:sp>
      <p:pic>
        <p:nvPicPr>
          <p:cNvPr id="4" name="object 4"/>
          <p:cNvPicPr/>
          <p:nvPr/>
        </p:nvPicPr>
        <p:blipFill>
          <a:blip r:embed="rId2" cstate="print"/>
          <a:stretch>
            <a:fillRect/>
          </a:stretch>
        </p:blipFill>
        <p:spPr>
          <a:xfrm>
            <a:off x="7086600" y="228600"/>
            <a:ext cx="1905000" cy="1190625"/>
          </a:xfrm>
          <a:prstGeom prst="rect">
            <a:avLst/>
          </a:prstGeom>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379348" rIns="0" bIns="0" rtlCol="0">
            <a:spAutoFit/>
          </a:bodyPr>
          <a:lstStyle/>
          <a:p>
            <a:pPr marL="393700">
              <a:lnSpc>
                <a:spcPct val="100000"/>
              </a:lnSpc>
              <a:spcBef>
                <a:spcPts val="130"/>
              </a:spcBef>
            </a:pPr>
            <a:r>
              <a:rPr sz="2900" spc="-20" dirty="0"/>
              <a:t>Non-</a:t>
            </a:r>
            <a:r>
              <a:rPr sz="2900" dirty="0"/>
              <a:t>alcoholic</a:t>
            </a:r>
            <a:r>
              <a:rPr sz="2900" spc="-55" dirty="0"/>
              <a:t> </a:t>
            </a:r>
            <a:r>
              <a:rPr sz="2900" dirty="0"/>
              <a:t>fatty</a:t>
            </a:r>
            <a:r>
              <a:rPr sz="2900" spc="-55" dirty="0"/>
              <a:t> </a:t>
            </a:r>
            <a:r>
              <a:rPr sz="2900" dirty="0"/>
              <a:t>liver</a:t>
            </a:r>
            <a:r>
              <a:rPr sz="2900" spc="-85" dirty="0"/>
              <a:t> </a:t>
            </a:r>
            <a:r>
              <a:rPr sz="2900" spc="-10" dirty="0"/>
              <a:t>disease</a:t>
            </a:r>
            <a:endParaRPr sz="2900"/>
          </a:p>
        </p:txBody>
      </p:sp>
      <p:sp>
        <p:nvSpPr>
          <p:cNvPr id="3" name="object 3"/>
          <p:cNvSpPr txBox="1"/>
          <p:nvPr/>
        </p:nvSpPr>
        <p:spPr>
          <a:xfrm>
            <a:off x="460375" y="2361818"/>
            <a:ext cx="7893050" cy="4197985"/>
          </a:xfrm>
          <a:prstGeom prst="rect">
            <a:avLst/>
          </a:prstGeom>
        </p:spPr>
        <p:txBody>
          <a:bodyPr vert="horz" wrap="square" lIns="0" tIns="13335" rIns="0" bIns="0" rtlCol="0">
            <a:spAutoFit/>
          </a:bodyPr>
          <a:lstStyle/>
          <a:p>
            <a:pPr marL="355600" indent="-342900">
              <a:lnSpc>
                <a:spcPct val="100000"/>
              </a:lnSpc>
              <a:spcBef>
                <a:spcPts val="105"/>
              </a:spcBef>
              <a:buClr>
                <a:srgbClr val="B31166"/>
              </a:buClr>
              <a:buSzPct val="81250"/>
              <a:buFont typeface="Wingdings"/>
              <a:buChar char=""/>
              <a:tabLst>
                <a:tab pos="355600" algn="l"/>
              </a:tabLst>
            </a:pPr>
            <a:r>
              <a:rPr sz="2400" spc="-10" dirty="0">
                <a:solidFill>
                  <a:srgbClr val="404040"/>
                </a:solidFill>
                <a:latin typeface="Arial MT"/>
                <a:cs typeface="Arial MT"/>
              </a:rPr>
              <a:t>Non-</a:t>
            </a:r>
            <a:r>
              <a:rPr sz="2400" dirty="0">
                <a:solidFill>
                  <a:srgbClr val="404040"/>
                </a:solidFill>
                <a:latin typeface="Arial MT"/>
                <a:cs typeface="Arial MT"/>
              </a:rPr>
              <a:t>alcoholic</a:t>
            </a:r>
            <a:r>
              <a:rPr sz="2400" spc="-40" dirty="0">
                <a:solidFill>
                  <a:srgbClr val="404040"/>
                </a:solidFill>
                <a:latin typeface="Arial MT"/>
                <a:cs typeface="Arial MT"/>
              </a:rPr>
              <a:t> </a:t>
            </a:r>
            <a:r>
              <a:rPr sz="2400" dirty="0">
                <a:solidFill>
                  <a:srgbClr val="404040"/>
                </a:solidFill>
                <a:latin typeface="Arial MT"/>
                <a:cs typeface="Arial MT"/>
              </a:rPr>
              <a:t>fatty</a:t>
            </a:r>
            <a:r>
              <a:rPr sz="2400" spc="-35" dirty="0">
                <a:solidFill>
                  <a:srgbClr val="404040"/>
                </a:solidFill>
                <a:latin typeface="Arial MT"/>
                <a:cs typeface="Arial MT"/>
              </a:rPr>
              <a:t> </a:t>
            </a:r>
            <a:r>
              <a:rPr sz="2400" dirty="0">
                <a:solidFill>
                  <a:srgbClr val="404040"/>
                </a:solidFill>
                <a:latin typeface="Arial MT"/>
                <a:cs typeface="Arial MT"/>
              </a:rPr>
              <a:t>liver</a:t>
            </a:r>
            <a:r>
              <a:rPr sz="2400" spc="-20" dirty="0">
                <a:solidFill>
                  <a:srgbClr val="404040"/>
                </a:solidFill>
                <a:latin typeface="Arial MT"/>
                <a:cs typeface="Arial MT"/>
              </a:rPr>
              <a:t> </a:t>
            </a:r>
            <a:r>
              <a:rPr sz="2400" dirty="0">
                <a:solidFill>
                  <a:srgbClr val="404040"/>
                </a:solidFill>
                <a:latin typeface="Arial MT"/>
                <a:cs typeface="Arial MT"/>
              </a:rPr>
              <a:t>disease</a:t>
            </a:r>
            <a:r>
              <a:rPr sz="2400" spc="-30" dirty="0">
                <a:solidFill>
                  <a:srgbClr val="404040"/>
                </a:solidFill>
                <a:latin typeface="Arial MT"/>
                <a:cs typeface="Arial MT"/>
              </a:rPr>
              <a:t> </a:t>
            </a:r>
            <a:r>
              <a:rPr sz="2400" dirty="0">
                <a:solidFill>
                  <a:srgbClr val="404040"/>
                </a:solidFill>
                <a:latin typeface="Arial MT"/>
                <a:cs typeface="Arial MT"/>
              </a:rPr>
              <a:t>(NAFLD)</a:t>
            </a:r>
            <a:r>
              <a:rPr sz="2400" spc="-85" dirty="0">
                <a:solidFill>
                  <a:srgbClr val="404040"/>
                </a:solidFill>
                <a:latin typeface="Arial MT"/>
                <a:cs typeface="Arial MT"/>
              </a:rPr>
              <a:t> </a:t>
            </a:r>
            <a:r>
              <a:rPr sz="2400" dirty="0">
                <a:solidFill>
                  <a:srgbClr val="404040"/>
                </a:solidFill>
                <a:latin typeface="Arial MT"/>
                <a:cs typeface="Arial MT"/>
              </a:rPr>
              <a:t>can</a:t>
            </a:r>
            <a:r>
              <a:rPr sz="2400" spc="-25" dirty="0">
                <a:solidFill>
                  <a:srgbClr val="404040"/>
                </a:solidFill>
                <a:latin typeface="Arial MT"/>
                <a:cs typeface="Arial MT"/>
              </a:rPr>
              <a:t> be</a:t>
            </a:r>
            <a:endParaRPr sz="2400">
              <a:latin typeface="Arial MT"/>
              <a:cs typeface="Arial MT"/>
            </a:endParaRPr>
          </a:p>
          <a:p>
            <a:pPr marL="355600">
              <a:lnSpc>
                <a:spcPct val="100000"/>
              </a:lnSpc>
              <a:spcBef>
                <a:spcPts val="50"/>
              </a:spcBef>
            </a:pPr>
            <a:r>
              <a:rPr sz="2400" dirty="0">
                <a:solidFill>
                  <a:srgbClr val="404040"/>
                </a:solidFill>
                <a:latin typeface="Arial MT"/>
                <a:cs typeface="Arial MT"/>
              </a:rPr>
              <a:t>considered</a:t>
            </a:r>
            <a:r>
              <a:rPr sz="2400" spc="-40" dirty="0">
                <a:solidFill>
                  <a:srgbClr val="404040"/>
                </a:solidFill>
                <a:latin typeface="Arial MT"/>
                <a:cs typeface="Arial MT"/>
              </a:rPr>
              <a:t> </a:t>
            </a:r>
            <a:r>
              <a:rPr sz="2400" dirty="0">
                <a:solidFill>
                  <a:srgbClr val="404040"/>
                </a:solidFill>
                <a:latin typeface="Arial MT"/>
                <a:cs typeface="Arial MT"/>
              </a:rPr>
              <a:t>a</a:t>
            </a:r>
            <a:r>
              <a:rPr sz="2400" spc="-90" dirty="0">
                <a:solidFill>
                  <a:srgbClr val="404040"/>
                </a:solidFill>
                <a:latin typeface="Arial MT"/>
                <a:cs typeface="Arial MT"/>
              </a:rPr>
              <a:t> </a:t>
            </a:r>
            <a:r>
              <a:rPr sz="2400" dirty="0">
                <a:solidFill>
                  <a:srgbClr val="404040"/>
                </a:solidFill>
                <a:latin typeface="Arial MT"/>
                <a:cs typeface="Arial MT"/>
              </a:rPr>
              <a:t>high-risk</a:t>
            </a:r>
            <a:r>
              <a:rPr sz="2400" spc="-45" dirty="0">
                <a:solidFill>
                  <a:srgbClr val="404040"/>
                </a:solidFill>
                <a:latin typeface="Arial MT"/>
                <a:cs typeface="Arial MT"/>
              </a:rPr>
              <a:t> </a:t>
            </a:r>
            <a:r>
              <a:rPr sz="2400" spc="-10" dirty="0">
                <a:solidFill>
                  <a:srgbClr val="404040"/>
                </a:solidFill>
                <a:latin typeface="Arial MT"/>
                <a:cs typeface="Arial MT"/>
              </a:rPr>
              <a:t>complication.</a:t>
            </a:r>
            <a:endParaRPr sz="2400">
              <a:latin typeface="Arial MT"/>
              <a:cs typeface="Arial MT"/>
            </a:endParaRPr>
          </a:p>
          <a:p>
            <a:pPr>
              <a:lnSpc>
                <a:spcPct val="100000"/>
              </a:lnSpc>
              <a:spcBef>
                <a:spcPts val="2080"/>
              </a:spcBef>
            </a:pPr>
            <a:endParaRPr sz="2400">
              <a:latin typeface="Arial MT"/>
              <a:cs typeface="Arial MT"/>
            </a:endParaRPr>
          </a:p>
          <a:p>
            <a:pPr marL="354330" marR="104139" indent="-342265">
              <a:lnSpc>
                <a:spcPct val="100400"/>
              </a:lnSpc>
              <a:buClr>
                <a:srgbClr val="B31166"/>
              </a:buClr>
              <a:buSzPct val="81250"/>
              <a:buFont typeface="Wingdings"/>
              <a:buChar char=""/>
              <a:tabLst>
                <a:tab pos="355600" algn="l"/>
              </a:tabLst>
            </a:pPr>
            <a:r>
              <a:rPr sz="2400" dirty="0">
                <a:solidFill>
                  <a:srgbClr val="404040"/>
                </a:solidFill>
                <a:latin typeface="Arial MT"/>
                <a:cs typeface="Arial MT"/>
              </a:rPr>
              <a:t>Associated</a:t>
            </a:r>
            <a:r>
              <a:rPr sz="2400" spc="-40" dirty="0">
                <a:solidFill>
                  <a:srgbClr val="404040"/>
                </a:solidFill>
                <a:latin typeface="Arial MT"/>
                <a:cs typeface="Arial MT"/>
              </a:rPr>
              <a:t> </a:t>
            </a:r>
            <a:r>
              <a:rPr sz="2400" dirty="0">
                <a:solidFill>
                  <a:srgbClr val="404040"/>
                </a:solidFill>
                <a:latin typeface="Arial MT"/>
                <a:cs typeface="Arial MT"/>
              </a:rPr>
              <a:t>with</a:t>
            </a:r>
            <a:r>
              <a:rPr sz="2400" spc="-100" dirty="0">
                <a:solidFill>
                  <a:srgbClr val="404040"/>
                </a:solidFill>
                <a:latin typeface="Arial MT"/>
                <a:cs typeface="Arial MT"/>
              </a:rPr>
              <a:t> </a:t>
            </a:r>
            <a:r>
              <a:rPr sz="2400" dirty="0">
                <a:solidFill>
                  <a:srgbClr val="404040"/>
                </a:solidFill>
                <a:latin typeface="Arial MT"/>
                <a:cs typeface="Arial MT"/>
              </a:rPr>
              <a:t>hypertensive</a:t>
            </a:r>
            <a:r>
              <a:rPr sz="2400" spc="-45" dirty="0">
                <a:solidFill>
                  <a:srgbClr val="404040"/>
                </a:solidFill>
                <a:latin typeface="Arial MT"/>
                <a:cs typeface="Arial MT"/>
              </a:rPr>
              <a:t> </a:t>
            </a:r>
            <a:r>
              <a:rPr sz="2400" dirty="0">
                <a:solidFill>
                  <a:srgbClr val="404040"/>
                </a:solidFill>
                <a:latin typeface="Arial MT"/>
                <a:cs typeface="Arial MT"/>
              </a:rPr>
              <a:t>disorders</a:t>
            </a:r>
            <a:r>
              <a:rPr sz="2400" spc="-45" dirty="0">
                <a:solidFill>
                  <a:srgbClr val="404040"/>
                </a:solidFill>
                <a:latin typeface="Arial MT"/>
                <a:cs typeface="Arial MT"/>
              </a:rPr>
              <a:t> </a:t>
            </a:r>
            <a:r>
              <a:rPr sz="2400" dirty="0">
                <a:solidFill>
                  <a:srgbClr val="404040"/>
                </a:solidFill>
                <a:latin typeface="Arial MT"/>
                <a:cs typeface="Arial MT"/>
              </a:rPr>
              <a:t>in</a:t>
            </a:r>
            <a:r>
              <a:rPr sz="2400" spc="-110" dirty="0">
                <a:solidFill>
                  <a:srgbClr val="404040"/>
                </a:solidFill>
                <a:latin typeface="Arial MT"/>
                <a:cs typeface="Arial MT"/>
              </a:rPr>
              <a:t> </a:t>
            </a:r>
            <a:r>
              <a:rPr sz="2400" spc="-10" dirty="0">
                <a:solidFill>
                  <a:srgbClr val="404040"/>
                </a:solidFill>
                <a:latin typeface="Arial MT"/>
                <a:cs typeface="Arial MT"/>
              </a:rPr>
              <a:t>pregnancy, 	</a:t>
            </a:r>
            <a:r>
              <a:rPr sz="2400" dirty="0">
                <a:solidFill>
                  <a:srgbClr val="404040"/>
                </a:solidFill>
                <a:latin typeface="Arial MT"/>
                <a:cs typeface="Arial MT"/>
              </a:rPr>
              <a:t>gestational</a:t>
            </a:r>
            <a:r>
              <a:rPr sz="2400" spc="-90" dirty="0">
                <a:solidFill>
                  <a:srgbClr val="404040"/>
                </a:solidFill>
                <a:latin typeface="Arial MT"/>
                <a:cs typeface="Arial MT"/>
              </a:rPr>
              <a:t> </a:t>
            </a:r>
            <a:r>
              <a:rPr sz="2400" dirty="0">
                <a:solidFill>
                  <a:srgbClr val="404040"/>
                </a:solidFill>
                <a:latin typeface="Arial MT"/>
                <a:cs typeface="Arial MT"/>
              </a:rPr>
              <a:t>diabetes</a:t>
            </a:r>
            <a:r>
              <a:rPr sz="2400" spc="-80" dirty="0">
                <a:solidFill>
                  <a:srgbClr val="404040"/>
                </a:solidFill>
                <a:latin typeface="Arial MT"/>
                <a:cs typeface="Arial MT"/>
              </a:rPr>
              <a:t> </a:t>
            </a:r>
            <a:r>
              <a:rPr sz="2400" dirty="0">
                <a:solidFill>
                  <a:srgbClr val="404040"/>
                </a:solidFill>
                <a:latin typeface="Arial MT"/>
                <a:cs typeface="Arial MT"/>
              </a:rPr>
              <a:t>and</a:t>
            </a:r>
            <a:r>
              <a:rPr sz="2400" spc="-130" dirty="0">
                <a:solidFill>
                  <a:srgbClr val="404040"/>
                </a:solidFill>
                <a:latin typeface="Arial MT"/>
                <a:cs typeface="Arial MT"/>
              </a:rPr>
              <a:t> </a:t>
            </a:r>
            <a:r>
              <a:rPr sz="2400" dirty="0">
                <a:solidFill>
                  <a:srgbClr val="404040"/>
                </a:solidFill>
                <a:latin typeface="Arial MT"/>
                <a:cs typeface="Arial MT"/>
              </a:rPr>
              <a:t>postpartum</a:t>
            </a:r>
            <a:r>
              <a:rPr sz="2400" spc="-40" dirty="0">
                <a:solidFill>
                  <a:srgbClr val="404040"/>
                </a:solidFill>
                <a:latin typeface="Arial MT"/>
                <a:cs typeface="Arial MT"/>
              </a:rPr>
              <a:t> </a:t>
            </a:r>
            <a:r>
              <a:rPr sz="2400" dirty="0">
                <a:solidFill>
                  <a:srgbClr val="404040"/>
                </a:solidFill>
                <a:latin typeface="Arial MT"/>
                <a:cs typeface="Arial MT"/>
              </a:rPr>
              <a:t>haemorrhage</a:t>
            </a:r>
            <a:r>
              <a:rPr sz="2400" spc="-85" dirty="0">
                <a:solidFill>
                  <a:srgbClr val="404040"/>
                </a:solidFill>
                <a:latin typeface="Arial MT"/>
                <a:cs typeface="Arial MT"/>
              </a:rPr>
              <a:t> </a:t>
            </a:r>
            <a:r>
              <a:rPr sz="2400" spc="-25" dirty="0">
                <a:solidFill>
                  <a:srgbClr val="404040"/>
                </a:solidFill>
                <a:latin typeface="Arial MT"/>
                <a:cs typeface="Arial MT"/>
              </a:rPr>
              <a:t>and 	</a:t>
            </a:r>
            <a:r>
              <a:rPr sz="2400" dirty="0">
                <a:solidFill>
                  <a:srgbClr val="404040"/>
                </a:solidFill>
                <a:latin typeface="Arial MT"/>
                <a:cs typeface="Arial MT"/>
              </a:rPr>
              <a:t>preterm</a:t>
            </a:r>
            <a:r>
              <a:rPr sz="2400" spc="-85" dirty="0">
                <a:solidFill>
                  <a:srgbClr val="404040"/>
                </a:solidFill>
                <a:latin typeface="Arial MT"/>
                <a:cs typeface="Arial MT"/>
              </a:rPr>
              <a:t> </a:t>
            </a:r>
            <a:r>
              <a:rPr sz="2400" spc="-10" dirty="0">
                <a:solidFill>
                  <a:srgbClr val="404040"/>
                </a:solidFill>
                <a:latin typeface="Arial MT"/>
                <a:cs typeface="Arial MT"/>
              </a:rPr>
              <a:t>birth.</a:t>
            </a:r>
            <a:endParaRPr sz="2400">
              <a:latin typeface="Arial MT"/>
              <a:cs typeface="Arial MT"/>
            </a:endParaRPr>
          </a:p>
          <a:p>
            <a:pPr>
              <a:lnSpc>
                <a:spcPct val="100000"/>
              </a:lnSpc>
              <a:spcBef>
                <a:spcPts val="2085"/>
              </a:spcBef>
              <a:buClr>
                <a:srgbClr val="B31166"/>
              </a:buClr>
              <a:buFont typeface="Wingdings"/>
              <a:buChar char=""/>
            </a:pPr>
            <a:endParaRPr sz="2400">
              <a:latin typeface="Arial MT"/>
              <a:cs typeface="Arial MT"/>
            </a:endParaRPr>
          </a:p>
          <a:p>
            <a:pPr marL="355600" marR="5080" indent="-343535">
              <a:lnSpc>
                <a:spcPct val="100400"/>
              </a:lnSpc>
              <a:buFont typeface="Wingdings"/>
              <a:buChar char=""/>
              <a:tabLst>
                <a:tab pos="355600" algn="l"/>
                <a:tab pos="439420" algn="l"/>
              </a:tabLst>
            </a:pPr>
            <a:r>
              <a:rPr sz="1950" dirty="0">
                <a:solidFill>
                  <a:srgbClr val="B31166"/>
                </a:solidFill>
                <a:latin typeface="Times New Roman"/>
                <a:cs typeface="Times New Roman"/>
              </a:rPr>
              <a:t>	</a:t>
            </a:r>
            <a:r>
              <a:rPr sz="2400" spc="-10" dirty="0">
                <a:solidFill>
                  <a:srgbClr val="404040"/>
                </a:solidFill>
                <a:latin typeface="Arial MT"/>
                <a:cs typeface="Arial MT"/>
              </a:rPr>
              <a:t>Pre-</a:t>
            </a:r>
            <a:r>
              <a:rPr sz="2400" dirty="0">
                <a:solidFill>
                  <a:srgbClr val="404040"/>
                </a:solidFill>
                <a:latin typeface="Arial MT"/>
                <a:cs typeface="Arial MT"/>
              </a:rPr>
              <a:t>pregnancy</a:t>
            </a:r>
            <a:r>
              <a:rPr sz="2400" spc="-50" dirty="0">
                <a:solidFill>
                  <a:srgbClr val="404040"/>
                </a:solidFill>
                <a:latin typeface="Arial MT"/>
                <a:cs typeface="Arial MT"/>
              </a:rPr>
              <a:t> </a:t>
            </a:r>
            <a:r>
              <a:rPr sz="2400" dirty="0">
                <a:solidFill>
                  <a:srgbClr val="404040"/>
                </a:solidFill>
                <a:latin typeface="Arial MT"/>
                <a:cs typeface="Arial MT"/>
              </a:rPr>
              <a:t>counselling</a:t>
            </a:r>
            <a:r>
              <a:rPr sz="2400" spc="-40" dirty="0">
                <a:solidFill>
                  <a:srgbClr val="404040"/>
                </a:solidFill>
                <a:latin typeface="Arial MT"/>
                <a:cs typeface="Arial MT"/>
              </a:rPr>
              <a:t> </a:t>
            </a:r>
            <a:r>
              <a:rPr sz="2400" dirty="0">
                <a:solidFill>
                  <a:srgbClr val="404040"/>
                </a:solidFill>
                <a:latin typeface="Arial MT"/>
                <a:cs typeface="Arial MT"/>
              </a:rPr>
              <a:t>and</a:t>
            </a:r>
            <a:r>
              <a:rPr sz="2400" spc="-105" dirty="0">
                <a:solidFill>
                  <a:srgbClr val="404040"/>
                </a:solidFill>
                <a:latin typeface="Arial MT"/>
                <a:cs typeface="Arial MT"/>
              </a:rPr>
              <a:t> </a:t>
            </a:r>
            <a:r>
              <a:rPr sz="2400" dirty="0">
                <a:solidFill>
                  <a:srgbClr val="404040"/>
                </a:solidFill>
                <a:latin typeface="Arial MT"/>
                <a:cs typeface="Arial MT"/>
              </a:rPr>
              <a:t>postpartum</a:t>
            </a:r>
            <a:r>
              <a:rPr sz="2400" spc="-95" dirty="0">
                <a:solidFill>
                  <a:srgbClr val="404040"/>
                </a:solidFill>
                <a:latin typeface="Arial MT"/>
                <a:cs typeface="Arial MT"/>
              </a:rPr>
              <a:t> </a:t>
            </a:r>
            <a:r>
              <a:rPr sz="2400" dirty="0">
                <a:solidFill>
                  <a:srgbClr val="404040"/>
                </a:solidFill>
                <a:latin typeface="Arial MT"/>
                <a:cs typeface="Arial MT"/>
              </a:rPr>
              <a:t>follow-up</a:t>
            </a:r>
            <a:r>
              <a:rPr sz="2400" spc="-40" dirty="0">
                <a:solidFill>
                  <a:srgbClr val="404040"/>
                </a:solidFill>
                <a:latin typeface="Arial MT"/>
                <a:cs typeface="Arial MT"/>
              </a:rPr>
              <a:t> </a:t>
            </a:r>
            <a:r>
              <a:rPr sz="2400" spc="-25" dirty="0">
                <a:solidFill>
                  <a:srgbClr val="404040"/>
                </a:solidFill>
                <a:latin typeface="Arial MT"/>
                <a:cs typeface="Arial MT"/>
              </a:rPr>
              <a:t>is </a:t>
            </a:r>
            <a:r>
              <a:rPr sz="2400" dirty="0">
                <a:solidFill>
                  <a:srgbClr val="404040"/>
                </a:solidFill>
                <a:latin typeface="Arial MT"/>
                <a:cs typeface="Arial MT"/>
              </a:rPr>
              <a:t>advised,</a:t>
            </a:r>
            <a:r>
              <a:rPr sz="2400" spc="-80" dirty="0">
                <a:solidFill>
                  <a:srgbClr val="404040"/>
                </a:solidFill>
                <a:latin typeface="Arial MT"/>
                <a:cs typeface="Arial MT"/>
              </a:rPr>
              <a:t> </a:t>
            </a:r>
            <a:r>
              <a:rPr sz="2400" dirty="0">
                <a:solidFill>
                  <a:srgbClr val="404040"/>
                </a:solidFill>
                <a:latin typeface="Arial MT"/>
                <a:cs typeface="Arial MT"/>
              </a:rPr>
              <a:t>especially</a:t>
            </a:r>
            <a:r>
              <a:rPr sz="2400" spc="-5" dirty="0">
                <a:solidFill>
                  <a:srgbClr val="404040"/>
                </a:solidFill>
                <a:latin typeface="Arial MT"/>
                <a:cs typeface="Arial MT"/>
              </a:rPr>
              <a:t> </a:t>
            </a:r>
            <a:r>
              <a:rPr sz="2400" dirty="0">
                <a:solidFill>
                  <a:srgbClr val="404040"/>
                </a:solidFill>
                <a:latin typeface="Arial MT"/>
                <a:cs typeface="Arial MT"/>
              </a:rPr>
              <a:t>as</a:t>
            </a:r>
            <a:r>
              <a:rPr sz="2400" spc="-5" dirty="0">
                <a:solidFill>
                  <a:srgbClr val="404040"/>
                </a:solidFill>
                <a:latin typeface="Arial MT"/>
                <a:cs typeface="Arial MT"/>
              </a:rPr>
              <a:t> </a:t>
            </a:r>
            <a:r>
              <a:rPr sz="2400" dirty="0">
                <a:solidFill>
                  <a:srgbClr val="404040"/>
                </a:solidFill>
                <a:latin typeface="Arial MT"/>
                <a:cs typeface="Arial MT"/>
              </a:rPr>
              <a:t>it</a:t>
            </a:r>
            <a:r>
              <a:rPr sz="2400" spc="-75" dirty="0">
                <a:solidFill>
                  <a:srgbClr val="404040"/>
                </a:solidFill>
                <a:latin typeface="Arial MT"/>
                <a:cs typeface="Arial MT"/>
              </a:rPr>
              <a:t> </a:t>
            </a:r>
            <a:r>
              <a:rPr sz="2400" dirty="0">
                <a:solidFill>
                  <a:srgbClr val="404040"/>
                </a:solidFill>
                <a:latin typeface="Arial MT"/>
                <a:cs typeface="Arial MT"/>
              </a:rPr>
              <a:t>is</a:t>
            </a:r>
            <a:r>
              <a:rPr sz="2400" spc="-80" dirty="0">
                <a:solidFill>
                  <a:srgbClr val="404040"/>
                </a:solidFill>
                <a:latin typeface="Arial MT"/>
                <a:cs typeface="Arial MT"/>
              </a:rPr>
              <a:t> </a:t>
            </a:r>
            <a:r>
              <a:rPr sz="2400" dirty="0">
                <a:solidFill>
                  <a:srgbClr val="404040"/>
                </a:solidFill>
                <a:latin typeface="Arial MT"/>
                <a:cs typeface="Arial MT"/>
              </a:rPr>
              <a:t>a</a:t>
            </a:r>
            <a:r>
              <a:rPr sz="2400" spc="5" dirty="0">
                <a:solidFill>
                  <a:srgbClr val="404040"/>
                </a:solidFill>
                <a:latin typeface="Arial MT"/>
                <a:cs typeface="Arial MT"/>
              </a:rPr>
              <a:t> </a:t>
            </a:r>
            <a:r>
              <a:rPr sz="2400" dirty="0">
                <a:solidFill>
                  <a:srgbClr val="404040"/>
                </a:solidFill>
                <a:latin typeface="Arial MT"/>
                <a:cs typeface="Arial MT"/>
              </a:rPr>
              <a:t>manifestation</a:t>
            </a:r>
            <a:r>
              <a:rPr sz="2400" spc="-70" dirty="0">
                <a:solidFill>
                  <a:srgbClr val="404040"/>
                </a:solidFill>
                <a:latin typeface="Arial MT"/>
                <a:cs typeface="Arial MT"/>
              </a:rPr>
              <a:t> </a:t>
            </a:r>
            <a:r>
              <a:rPr sz="2400" dirty="0">
                <a:solidFill>
                  <a:srgbClr val="404040"/>
                </a:solidFill>
                <a:latin typeface="Arial MT"/>
                <a:cs typeface="Arial MT"/>
              </a:rPr>
              <a:t>of</a:t>
            </a:r>
            <a:r>
              <a:rPr sz="2400" spc="5" dirty="0">
                <a:solidFill>
                  <a:srgbClr val="404040"/>
                </a:solidFill>
                <a:latin typeface="Arial MT"/>
                <a:cs typeface="Arial MT"/>
              </a:rPr>
              <a:t> </a:t>
            </a:r>
            <a:r>
              <a:rPr sz="2400" spc="-10" dirty="0">
                <a:solidFill>
                  <a:srgbClr val="404040"/>
                </a:solidFill>
                <a:latin typeface="Arial MT"/>
                <a:cs typeface="Arial MT"/>
              </a:rPr>
              <a:t>metabolic syndrome</a:t>
            </a:r>
            <a:r>
              <a:rPr sz="1800" spc="-10" dirty="0">
                <a:solidFill>
                  <a:srgbClr val="404040"/>
                </a:solidFill>
                <a:latin typeface="Arial MT"/>
                <a:cs typeface="Arial MT"/>
              </a:rPr>
              <a:t>.</a:t>
            </a:r>
            <a:endParaRPr sz="1800">
              <a:latin typeface="Arial MT"/>
              <a:cs typeface="Arial MT"/>
            </a:endParaRPr>
          </a:p>
        </p:txBody>
      </p:sp>
      <p:pic>
        <p:nvPicPr>
          <p:cNvPr id="4" name="object 4"/>
          <p:cNvPicPr/>
          <p:nvPr/>
        </p:nvPicPr>
        <p:blipFill>
          <a:blip r:embed="rId2" cstate="print"/>
          <a:stretch>
            <a:fillRect/>
          </a:stretch>
        </p:blipFill>
        <p:spPr>
          <a:xfrm>
            <a:off x="7086600" y="228600"/>
            <a:ext cx="1905000" cy="1190625"/>
          </a:xfrm>
          <a:prstGeom prst="rect">
            <a:avLst/>
          </a:prstGeom>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86409" rIns="0" bIns="0" rtlCol="0">
            <a:spAutoFit/>
          </a:bodyPr>
          <a:lstStyle/>
          <a:p>
            <a:pPr marL="62865">
              <a:lnSpc>
                <a:spcPct val="100000"/>
              </a:lnSpc>
              <a:spcBef>
                <a:spcPts val="105"/>
              </a:spcBef>
            </a:pPr>
            <a:r>
              <a:rPr sz="3600" dirty="0"/>
              <a:t>Autoimmune</a:t>
            </a:r>
            <a:r>
              <a:rPr sz="3600" spc="-25" dirty="0"/>
              <a:t> </a:t>
            </a:r>
            <a:r>
              <a:rPr sz="3600" dirty="0"/>
              <a:t>liver</a:t>
            </a:r>
            <a:r>
              <a:rPr sz="3600" spc="-10" dirty="0"/>
              <a:t> disease</a:t>
            </a:r>
            <a:endParaRPr sz="3600"/>
          </a:p>
        </p:txBody>
      </p:sp>
      <p:sp>
        <p:nvSpPr>
          <p:cNvPr id="3" name="object 3"/>
          <p:cNvSpPr txBox="1"/>
          <p:nvPr/>
        </p:nvSpPr>
        <p:spPr>
          <a:xfrm>
            <a:off x="307657" y="2083435"/>
            <a:ext cx="8542020" cy="4818380"/>
          </a:xfrm>
          <a:prstGeom prst="rect">
            <a:avLst/>
          </a:prstGeom>
        </p:spPr>
        <p:txBody>
          <a:bodyPr vert="horz" wrap="square" lIns="0" tIns="13335" rIns="0" bIns="0" rtlCol="0">
            <a:spAutoFit/>
          </a:bodyPr>
          <a:lstStyle/>
          <a:p>
            <a:pPr marL="355600" indent="-342900">
              <a:lnSpc>
                <a:spcPct val="100000"/>
              </a:lnSpc>
              <a:spcBef>
                <a:spcPts val="105"/>
              </a:spcBef>
              <a:buClr>
                <a:srgbClr val="B31166"/>
              </a:buClr>
              <a:buSzPct val="81250"/>
              <a:buFont typeface="Wingdings"/>
              <a:buChar char=""/>
              <a:tabLst>
                <a:tab pos="355600" algn="l"/>
                <a:tab pos="2252980" algn="l"/>
                <a:tab pos="3573145" algn="l"/>
                <a:tab pos="4248150" algn="l"/>
                <a:tab pos="5024755" algn="l"/>
                <a:tab pos="5445760" algn="l"/>
                <a:tab pos="7054850" algn="l"/>
                <a:tab pos="7475855" algn="l"/>
                <a:tab pos="8269605" algn="l"/>
              </a:tabLst>
            </a:pPr>
            <a:r>
              <a:rPr sz="2400" spc="-10" dirty="0">
                <a:solidFill>
                  <a:srgbClr val="404040"/>
                </a:solidFill>
                <a:latin typeface="Arial MT"/>
                <a:cs typeface="Arial MT"/>
              </a:rPr>
              <a:t>Autoimmune</a:t>
            </a:r>
            <a:r>
              <a:rPr sz="2400" dirty="0">
                <a:solidFill>
                  <a:srgbClr val="404040"/>
                </a:solidFill>
                <a:latin typeface="Arial MT"/>
                <a:cs typeface="Arial MT"/>
              </a:rPr>
              <a:t>	</a:t>
            </a:r>
            <a:r>
              <a:rPr sz="2400" spc="-10" dirty="0">
                <a:solidFill>
                  <a:srgbClr val="404040"/>
                </a:solidFill>
                <a:latin typeface="Arial MT"/>
                <a:cs typeface="Arial MT"/>
              </a:rPr>
              <a:t>hepatitis</a:t>
            </a:r>
            <a:r>
              <a:rPr sz="2400" dirty="0">
                <a:solidFill>
                  <a:srgbClr val="404040"/>
                </a:solidFill>
                <a:latin typeface="Arial MT"/>
                <a:cs typeface="Arial MT"/>
              </a:rPr>
              <a:t>	</a:t>
            </a:r>
            <a:r>
              <a:rPr sz="2400" spc="-25" dirty="0">
                <a:solidFill>
                  <a:srgbClr val="404040"/>
                </a:solidFill>
                <a:latin typeface="Arial MT"/>
                <a:cs typeface="Arial MT"/>
              </a:rPr>
              <a:t>can</a:t>
            </a:r>
            <a:r>
              <a:rPr sz="2400" dirty="0">
                <a:solidFill>
                  <a:srgbClr val="404040"/>
                </a:solidFill>
                <a:latin typeface="Arial MT"/>
                <a:cs typeface="Arial MT"/>
              </a:rPr>
              <a:t>	</a:t>
            </a:r>
            <a:r>
              <a:rPr sz="2400" spc="-10" dirty="0">
                <a:solidFill>
                  <a:srgbClr val="404040"/>
                </a:solidFill>
                <a:latin typeface="Arial MT"/>
                <a:cs typeface="Arial MT"/>
              </a:rPr>
              <a:t>flare</a:t>
            </a:r>
            <a:r>
              <a:rPr sz="2400" dirty="0">
                <a:solidFill>
                  <a:srgbClr val="404040"/>
                </a:solidFill>
                <a:latin typeface="Arial MT"/>
                <a:cs typeface="Arial MT"/>
              </a:rPr>
              <a:t>	</a:t>
            </a:r>
            <a:r>
              <a:rPr sz="2400" spc="-25" dirty="0">
                <a:solidFill>
                  <a:srgbClr val="404040"/>
                </a:solidFill>
                <a:latin typeface="Arial MT"/>
                <a:cs typeface="Arial MT"/>
              </a:rPr>
              <a:t>in</a:t>
            </a:r>
            <a:r>
              <a:rPr sz="2400" dirty="0">
                <a:solidFill>
                  <a:srgbClr val="404040"/>
                </a:solidFill>
                <a:latin typeface="Arial MT"/>
                <a:cs typeface="Arial MT"/>
              </a:rPr>
              <a:t>	</a:t>
            </a:r>
            <a:r>
              <a:rPr sz="2400" spc="-10" dirty="0">
                <a:solidFill>
                  <a:srgbClr val="404040"/>
                </a:solidFill>
                <a:latin typeface="Arial MT"/>
                <a:cs typeface="Arial MT"/>
              </a:rPr>
              <a:t>pregnancy</a:t>
            </a:r>
            <a:r>
              <a:rPr sz="2400" dirty="0">
                <a:solidFill>
                  <a:srgbClr val="404040"/>
                </a:solidFill>
                <a:latin typeface="Arial MT"/>
                <a:cs typeface="Arial MT"/>
              </a:rPr>
              <a:t>	</a:t>
            </a:r>
            <a:r>
              <a:rPr sz="2400" spc="-25" dirty="0">
                <a:solidFill>
                  <a:srgbClr val="404040"/>
                </a:solidFill>
                <a:latin typeface="Arial MT"/>
                <a:cs typeface="Arial MT"/>
              </a:rPr>
              <a:t>in</a:t>
            </a:r>
            <a:r>
              <a:rPr sz="2400" dirty="0">
                <a:solidFill>
                  <a:srgbClr val="404040"/>
                </a:solidFill>
                <a:latin typeface="Arial MT"/>
                <a:cs typeface="Arial MT"/>
              </a:rPr>
              <a:t>	</a:t>
            </a:r>
            <a:r>
              <a:rPr sz="2400" spc="-25" dirty="0">
                <a:solidFill>
                  <a:srgbClr val="404040"/>
                </a:solidFill>
                <a:latin typeface="Arial MT"/>
                <a:cs typeface="Arial MT"/>
              </a:rPr>
              <a:t>20%</a:t>
            </a:r>
            <a:r>
              <a:rPr sz="2400" dirty="0">
                <a:solidFill>
                  <a:srgbClr val="404040"/>
                </a:solidFill>
                <a:latin typeface="Arial MT"/>
                <a:cs typeface="Arial MT"/>
              </a:rPr>
              <a:t>	</a:t>
            </a:r>
            <a:r>
              <a:rPr sz="2400" spc="-25" dirty="0">
                <a:solidFill>
                  <a:srgbClr val="404040"/>
                </a:solidFill>
                <a:latin typeface="Arial MT"/>
                <a:cs typeface="Arial MT"/>
              </a:rPr>
              <a:t>of</a:t>
            </a:r>
            <a:endParaRPr sz="2400">
              <a:latin typeface="Arial MT"/>
              <a:cs typeface="Arial MT"/>
            </a:endParaRPr>
          </a:p>
          <a:p>
            <a:pPr marL="355600">
              <a:lnSpc>
                <a:spcPct val="100000"/>
              </a:lnSpc>
              <a:spcBef>
                <a:spcPts val="50"/>
              </a:spcBef>
            </a:pPr>
            <a:r>
              <a:rPr sz="2400" spc="-10" dirty="0">
                <a:solidFill>
                  <a:srgbClr val="404040"/>
                </a:solidFill>
                <a:latin typeface="Arial MT"/>
                <a:cs typeface="Arial MT"/>
              </a:rPr>
              <a:t>women.</a:t>
            </a:r>
            <a:endParaRPr sz="2400">
              <a:latin typeface="Arial MT"/>
              <a:cs typeface="Arial MT"/>
            </a:endParaRPr>
          </a:p>
          <a:p>
            <a:pPr>
              <a:lnSpc>
                <a:spcPct val="100000"/>
              </a:lnSpc>
              <a:spcBef>
                <a:spcPts val="2095"/>
              </a:spcBef>
            </a:pPr>
            <a:endParaRPr sz="2400">
              <a:latin typeface="Arial MT"/>
              <a:cs typeface="Arial MT"/>
            </a:endParaRPr>
          </a:p>
          <a:p>
            <a:pPr marL="555625" indent="-542925">
              <a:lnSpc>
                <a:spcPts val="2870"/>
              </a:lnSpc>
              <a:buClr>
                <a:srgbClr val="B31166"/>
              </a:buClr>
              <a:buSzPct val="81250"/>
              <a:buFont typeface="Wingdings"/>
              <a:buChar char=""/>
              <a:tabLst>
                <a:tab pos="555625" algn="l"/>
                <a:tab pos="1927860" algn="l"/>
                <a:tab pos="2552065" algn="l"/>
                <a:tab pos="3227705" algn="l"/>
                <a:tab pos="3682365" algn="l"/>
                <a:tab pos="4970145" algn="l"/>
                <a:tab pos="5747385" algn="l"/>
                <a:tab pos="7355840" algn="l"/>
                <a:tab pos="8201025" algn="l"/>
              </a:tabLst>
            </a:pPr>
            <a:r>
              <a:rPr sz="2400" spc="-10" dirty="0">
                <a:solidFill>
                  <a:srgbClr val="404040"/>
                </a:solidFill>
                <a:latin typeface="Arial MT"/>
                <a:cs typeface="Arial MT"/>
              </a:rPr>
              <a:t>Increase</a:t>
            </a:r>
            <a:r>
              <a:rPr sz="2400" dirty="0">
                <a:solidFill>
                  <a:srgbClr val="404040"/>
                </a:solidFill>
                <a:latin typeface="Arial MT"/>
                <a:cs typeface="Arial MT"/>
              </a:rPr>
              <a:t>	</a:t>
            </a:r>
            <a:r>
              <a:rPr sz="2400" spc="-25" dirty="0">
                <a:solidFill>
                  <a:srgbClr val="404040"/>
                </a:solidFill>
                <a:latin typeface="Arial MT"/>
                <a:cs typeface="Arial MT"/>
              </a:rPr>
              <a:t>the</a:t>
            </a:r>
            <a:r>
              <a:rPr sz="2400" dirty="0">
                <a:solidFill>
                  <a:srgbClr val="404040"/>
                </a:solidFill>
                <a:latin typeface="Arial MT"/>
                <a:cs typeface="Arial MT"/>
              </a:rPr>
              <a:t>	</a:t>
            </a:r>
            <a:r>
              <a:rPr sz="2400" spc="-20" dirty="0">
                <a:solidFill>
                  <a:srgbClr val="404040"/>
                </a:solidFill>
                <a:latin typeface="Arial MT"/>
                <a:cs typeface="Arial MT"/>
              </a:rPr>
              <a:t>risk</a:t>
            </a:r>
            <a:r>
              <a:rPr sz="2400" dirty="0">
                <a:solidFill>
                  <a:srgbClr val="404040"/>
                </a:solidFill>
                <a:latin typeface="Arial MT"/>
                <a:cs typeface="Arial MT"/>
              </a:rPr>
              <a:t>	</a:t>
            </a:r>
            <a:r>
              <a:rPr sz="2400" spc="-25" dirty="0">
                <a:solidFill>
                  <a:srgbClr val="404040"/>
                </a:solidFill>
                <a:latin typeface="Arial MT"/>
                <a:cs typeface="Arial MT"/>
              </a:rPr>
              <a:t>of</a:t>
            </a:r>
            <a:r>
              <a:rPr sz="2400" dirty="0">
                <a:solidFill>
                  <a:srgbClr val="404040"/>
                </a:solidFill>
                <a:latin typeface="Arial MT"/>
                <a:cs typeface="Arial MT"/>
              </a:rPr>
              <a:t>	</a:t>
            </a:r>
            <a:r>
              <a:rPr sz="2400" spc="-10" dirty="0">
                <a:solidFill>
                  <a:srgbClr val="404040"/>
                </a:solidFill>
                <a:latin typeface="Arial MT"/>
                <a:cs typeface="Arial MT"/>
              </a:rPr>
              <a:t>adverse</a:t>
            </a:r>
            <a:r>
              <a:rPr sz="2400" dirty="0">
                <a:solidFill>
                  <a:srgbClr val="404040"/>
                </a:solidFill>
                <a:latin typeface="Arial MT"/>
                <a:cs typeface="Arial MT"/>
              </a:rPr>
              <a:t>	</a:t>
            </a:r>
            <a:r>
              <a:rPr sz="2400" spc="-10" dirty="0">
                <a:solidFill>
                  <a:srgbClr val="404040"/>
                </a:solidFill>
                <a:latin typeface="Arial MT"/>
                <a:cs typeface="Arial MT"/>
              </a:rPr>
              <a:t>fetal</a:t>
            </a:r>
            <a:r>
              <a:rPr sz="2400" dirty="0">
                <a:solidFill>
                  <a:srgbClr val="404040"/>
                </a:solidFill>
                <a:latin typeface="Arial MT"/>
                <a:cs typeface="Arial MT"/>
              </a:rPr>
              <a:t>	</a:t>
            </a:r>
            <a:r>
              <a:rPr sz="2400" spc="-10" dirty="0">
                <a:solidFill>
                  <a:srgbClr val="404040"/>
                </a:solidFill>
                <a:latin typeface="Arial MT"/>
                <a:cs typeface="Arial MT"/>
              </a:rPr>
              <a:t>outcomes,</a:t>
            </a:r>
            <a:r>
              <a:rPr sz="2400" dirty="0">
                <a:solidFill>
                  <a:srgbClr val="404040"/>
                </a:solidFill>
                <a:latin typeface="Arial MT"/>
                <a:cs typeface="Arial MT"/>
              </a:rPr>
              <a:t>	</a:t>
            </a:r>
            <a:r>
              <a:rPr sz="2400" spc="-20" dirty="0">
                <a:solidFill>
                  <a:srgbClr val="404040"/>
                </a:solidFill>
                <a:latin typeface="Arial MT"/>
                <a:cs typeface="Arial MT"/>
              </a:rPr>
              <a:t>such</a:t>
            </a:r>
            <a:r>
              <a:rPr sz="2400" dirty="0">
                <a:solidFill>
                  <a:srgbClr val="404040"/>
                </a:solidFill>
                <a:latin typeface="Arial MT"/>
                <a:cs typeface="Arial MT"/>
              </a:rPr>
              <a:t>	</a:t>
            </a:r>
            <a:r>
              <a:rPr sz="2400" spc="-25" dirty="0">
                <a:solidFill>
                  <a:srgbClr val="404040"/>
                </a:solidFill>
                <a:latin typeface="Arial MT"/>
                <a:cs typeface="Arial MT"/>
              </a:rPr>
              <a:t>as</a:t>
            </a:r>
            <a:endParaRPr sz="2400">
              <a:latin typeface="Arial MT"/>
              <a:cs typeface="Arial MT"/>
            </a:endParaRPr>
          </a:p>
          <a:p>
            <a:pPr marL="355600">
              <a:lnSpc>
                <a:spcPts val="2870"/>
              </a:lnSpc>
            </a:pPr>
            <a:r>
              <a:rPr sz="2400" dirty="0">
                <a:solidFill>
                  <a:srgbClr val="404040"/>
                </a:solidFill>
                <a:latin typeface="Arial MT"/>
                <a:cs typeface="Arial MT"/>
              </a:rPr>
              <a:t>prematurity</a:t>
            </a:r>
            <a:r>
              <a:rPr sz="2400" spc="-35" dirty="0">
                <a:solidFill>
                  <a:srgbClr val="404040"/>
                </a:solidFill>
                <a:latin typeface="Arial MT"/>
                <a:cs typeface="Arial MT"/>
              </a:rPr>
              <a:t> </a:t>
            </a:r>
            <a:r>
              <a:rPr sz="2400" dirty="0">
                <a:solidFill>
                  <a:srgbClr val="404040"/>
                </a:solidFill>
                <a:latin typeface="Arial MT"/>
                <a:cs typeface="Arial MT"/>
              </a:rPr>
              <a:t>and</a:t>
            </a:r>
            <a:r>
              <a:rPr sz="2400" spc="-80" dirty="0">
                <a:solidFill>
                  <a:srgbClr val="404040"/>
                </a:solidFill>
                <a:latin typeface="Arial MT"/>
                <a:cs typeface="Arial MT"/>
              </a:rPr>
              <a:t> </a:t>
            </a:r>
            <a:r>
              <a:rPr sz="2400" spc="-10" dirty="0">
                <a:solidFill>
                  <a:srgbClr val="404040"/>
                </a:solidFill>
                <a:latin typeface="Arial MT"/>
                <a:cs typeface="Arial MT"/>
              </a:rPr>
              <a:t>preeclampsia.</a:t>
            </a:r>
            <a:endParaRPr sz="2400">
              <a:latin typeface="Arial MT"/>
              <a:cs typeface="Arial MT"/>
            </a:endParaRPr>
          </a:p>
          <a:p>
            <a:pPr>
              <a:lnSpc>
                <a:spcPct val="100000"/>
              </a:lnSpc>
              <a:spcBef>
                <a:spcPts val="2170"/>
              </a:spcBef>
            </a:pPr>
            <a:endParaRPr sz="2400">
              <a:latin typeface="Arial MT"/>
              <a:cs typeface="Arial MT"/>
            </a:endParaRPr>
          </a:p>
          <a:p>
            <a:pPr marL="556895" indent="-544195">
              <a:lnSpc>
                <a:spcPts val="2870"/>
              </a:lnSpc>
              <a:buClr>
                <a:srgbClr val="B31166"/>
              </a:buClr>
              <a:buSzPct val="81250"/>
              <a:buFont typeface="Wingdings"/>
              <a:buChar char=""/>
              <a:tabLst>
                <a:tab pos="556895" algn="l"/>
                <a:tab pos="1285240" algn="l"/>
                <a:tab pos="2710180" algn="l"/>
                <a:tab pos="3404870" algn="l"/>
                <a:tab pos="3946525" algn="l"/>
                <a:tab pos="5097780" algn="l"/>
                <a:tab pos="5843270" algn="l"/>
                <a:tab pos="8013700" algn="l"/>
              </a:tabLst>
            </a:pPr>
            <a:r>
              <a:rPr sz="2400" spc="-25" dirty="0">
                <a:solidFill>
                  <a:srgbClr val="404040"/>
                </a:solidFill>
                <a:latin typeface="Arial MT"/>
                <a:cs typeface="Arial MT"/>
              </a:rPr>
              <a:t>The</a:t>
            </a:r>
            <a:r>
              <a:rPr sz="2400" dirty="0">
                <a:solidFill>
                  <a:srgbClr val="404040"/>
                </a:solidFill>
                <a:latin typeface="Arial MT"/>
                <a:cs typeface="Arial MT"/>
              </a:rPr>
              <a:t>	</a:t>
            </a:r>
            <a:r>
              <a:rPr sz="2400" spc="-10" dirty="0">
                <a:solidFill>
                  <a:srgbClr val="404040"/>
                </a:solidFill>
                <a:latin typeface="Arial MT"/>
                <a:cs typeface="Arial MT"/>
              </a:rPr>
              <a:t>condition</a:t>
            </a:r>
            <a:r>
              <a:rPr sz="2400" dirty="0">
                <a:solidFill>
                  <a:srgbClr val="404040"/>
                </a:solidFill>
                <a:latin typeface="Arial MT"/>
                <a:cs typeface="Arial MT"/>
              </a:rPr>
              <a:t>	</a:t>
            </a:r>
            <a:r>
              <a:rPr sz="2400" spc="-25" dirty="0">
                <a:solidFill>
                  <a:srgbClr val="404040"/>
                </a:solidFill>
                <a:latin typeface="Arial MT"/>
                <a:cs typeface="Arial MT"/>
              </a:rPr>
              <a:t>can</a:t>
            </a:r>
            <a:r>
              <a:rPr sz="2400" dirty="0">
                <a:solidFill>
                  <a:srgbClr val="404040"/>
                </a:solidFill>
                <a:latin typeface="Arial MT"/>
                <a:cs typeface="Arial MT"/>
              </a:rPr>
              <a:t>	</a:t>
            </a:r>
            <a:r>
              <a:rPr sz="2400" spc="-25" dirty="0">
                <a:solidFill>
                  <a:srgbClr val="404040"/>
                </a:solidFill>
                <a:latin typeface="Arial MT"/>
                <a:cs typeface="Arial MT"/>
              </a:rPr>
              <a:t>be</a:t>
            </a:r>
            <a:r>
              <a:rPr sz="2400" dirty="0">
                <a:solidFill>
                  <a:srgbClr val="404040"/>
                </a:solidFill>
                <a:latin typeface="Arial MT"/>
                <a:cs typeface="Arial MT"/>
              </a:rPr>
              <a:t>	</a:t>
            </a:r>
            <a:r>
              <a:rPr sz="2400" spc="-10" dirty="0">
                <a:solidFill>
                  <a:srgbClr val="404040"/>
                </a:solidFill>
                <a:latin typeface="Arial MT"/>
                <a:cs typeface="Arial MT"/>
              </a:rPr>
              <a:t>treated</a:t>
            </a:r>
            <a:r>
              <a:rPr sz="2400" dirty="0">
                <a:solidFill>
                  <a:srgbClr val="404040"/>
                </a:solidFill>
                <a:latin typeface="Arial MT"/>
                <a:cs typeface="Arial MT"/>
              </a:rPr>
              <a:t>	</a:t>
            </a:r>
            <a:r>
              <a:rPr sz="2400" spc="-20" dirty="0">
                <a:solidFill>
                  <a:srgbClr val="404040"/>
                </a:solidFill>
                <a:latin typeface="Arial MT"/>
                <a:cs typeface="Arial MT"/>
              </a:rPr>
              <a:t>with</a:t>
            </a:r>
            <a:r>
              <a:rPr sz="2400" dirty="0">
                <a:solidFill>
                  <a:srgbClr val="404040"/>
                </a:solidFill>
                <a:latin typeface="Arial MT"/>
                <a:cs typeface="Arial MT"/>
              </a:rPr>
              <a:t>	</a:t>
            </a:r>
            <a:r>
              <a:rPr sz="2400" spc="-10" dirty="0">
                <a:solidFill>
                  <a:srgbClr val="404040"/>
                </a:solidFill>
                <a:latin typeface="Arial MT"/>
                <a:cs typeface="Arial MT"/>
              </a:rPr>
              <a:t>corticosteroids</a:t>
            </a:r>
            <a:r>
              <a:rPr sz="2400" dirty="0">
                <a:solidFill>
                  <a:srgbClr val="404040"/>
                </a:solidFill>
                <a:latin typeface="Arial MT"/>
                <a:cs typeface="Arial MT"/>
              </a:rPr>
              <a:t>	</a:t>
            </a:r>
            <a:r>
              <a:rPr sz="2400" spc="-25" dirty="0">
                <a:solidFill>
                  <a:srgbClr val="404040"/>
                </a:solidFill>
                <a:latin typeface="Arial MT"/>
                <a:cs typeface="Arial MT"/>
              </a:rPr>
              <a:t>and</a:t>
            </a:r>
            <a:endParaRPr sz="2400">
              <a:latin typeface="Arial MT"/>
              <a:cs typeface="Arial MT"/>
            </a:endParaRPr>
          </a:p>
          <a:p>
            <a:pPr marL="355600">
              <a:lnSpc>
                <a:spcPts val="2870"/>
              </a:lnSpc>
            </a:pPr>
            <a:r>
              <a:rPr sz="2400" dirty="0">
                <a:solidFill>
                  <a:srgbClr val="404040"/>
                </a:solidFill>
                <a:latin typeface="Arial MT"/>
                <a:cs typeface="Arial MT"/>
              </a:rPr>
              <a:t>azathioprine,</a:t>
            </a:r>
            <a:r>
              <a:rPr sz="2400" spc="-70" dirty="0">
                <a:solidFill>
                  <a:srgbClr val="404040"/>
                </a:solidFill>
                <a:latin typeface="Arial MT"/>
                <a:cs typeface="Arial MT"/>
              </a:rPr>
              <a:t> </a:t>
            </a:r>
            <a:r>
              <a:rPr sz="2400" dirty="0">
                <a:solidFill>
                  <a:srgbClr val="404040"/>
                </a:solidFill>
                <a:latin typeface="Arial MT"/>
                <a:cs typeface="Arial MT"/>
              </a:rPr>
              <a:t>which</a:t>
            </a:r>
            <a:r>
              <a:rPr sz="2400" spc="-35" dirty="0">
                <a:solidFill>
                  <a:srgbClr val="404040"/>
                </a:solidFill>
                <a:latin typeface="Arial MT"/>
                <a:cs typeface="Arial MT"/>
              </a:rPr>
              <a:t> </a:t>
            </a:r>
            <a:r>
              <a:rPr sz="2400" dirty="0">
                <a:solidFill>
                  <a:srgbClr val="404040"/>
                </a:solidFill>
                <a:latin typeface="Arial MT"/>
                <a:cs typeface="Arial MT"/>
              </a:rPr>
              <a:t>are</a:t>
            </a:r>
            <a:r>
              <a:rPr sz="2400" spc="-75" dirty="0">
                <a:solidFill>
                  <a:srgbClr val="404040"/>
                </a:solidFill>
                <a:latin typeface="Arial MT"/>
                <a:cs typeface="Arial MT"/>
              </a:rPr>
              <a:t> </a:t>
            </a:r>
            <a:r>
              <a:rPr sz="2400" dirty="0">
                <a:solidFill>
                  <a:srgbClr val="404040"/>
                </a:solidFill>
                <a:latin typeface="Arial MT"/>
                <a:cs typeface="Arial MT"/>
              </a:rPr>
              <a:t>both</a:t>
            </a:r>
            <a:r>
              <a:rPr sz="2400" spc="-60" dirty="0">
                <a:solidFill>
                  <a:srgbClr val="404040"/>
                </a:solidFill>
                <a:latin typeface="Arial MT"/>
                <a:cs typeface="Arial MT"/>
              </a:rPr>
              <a:t> </a:t>
            </a:r>
            <a:r>
              <a:rPr sz="2400" dirty="0">
                <a:solidFill>
                  <a:srgbClr val="404040"/>
                </a:solidFill>
                <a:latin typeface="Arial MT"/>
                <a:cs typeface="Arial MT"/>
              </a:rPr>
              <a:t>safe</a:t>
            </a:r>
            <a:r>
              <a:rPr sz="2400" spc="-50" dirty="0">
                <a:solidFill>
                  <a:srgbClr val="404040"/>
                </a:solidFill>
                <a:latin typeface="Arial MT"/>
                <a:cs typeface="Arial MT"/>
              </a:rPr>
              <a:t> </a:t>
            </a:r>
            <a:r>
              <a:rPr sz="2400" dirty="0">
                <a:solidFill>
                  <a:srgbClr val="404040"/>
                </a:solidFill>
                <a:latin typeface="Arial MT"/>
                <a:cs typeface="Arial MT"/>
              </a:rPr>
              <a:t>in</a:t>
            </a:r>
            <a:r>
              <a:rPr sz="2400" spc="-30" dirty="0">
                <a:solidFill>
                  <a:srgbClr val="404040"/>
                </a:solidFill>
                <a:latin typeface="Arial MT"/>
                <a:cs typeface="Arial MT"/>
              </a:rPr>
              <a:t> </a:t>
            </a:r>
            <a:r>
              <a:rPr sz="2400" spc="-10" dirty="0">
                <a:solidFill>
                  <a:srgbClr val="404040"/>
                </a:solidFill>
                <a:latin typeface="Arial MT"/>
                <a:cs typeface="Arial MT"/>
              </a:rPr>
              <a:t>pregnancy.</a:t>
            </a:r>
            <a:endParaRPr sz="2400">
              <a:latin typeface="Arial MT"/>
              <a:cs typeface="Arial MT"/>
            </a:endParaRPr>
          </a:p>
          <a:p>
            <a:pPr>
              <a:lnSpc>
                <a:spcPct val="100000"/>
              </a:lnSpc>
              <a:spcBef>
                <a:spcPts val="2280"/>
              </a:spcBef>
            </a:pPr>
            <a:endParaRPr sz="2400">
              <a:latin typeface="Arial MT"/>
              <a:cs typeface="Arial MT"/>
            </a:endParaRPr>
          </a:p>
          <a:p>
            <a:pPr marL="354330" marR="8255" indent="-342265">
              <a:lnSpc>
                <a:spcPts val="2860"/>
              </a:lnSpc>
              <a:buClr>
                <a:srgbClr val="B31166"/>
              </a:buClr>
              <a:buSzPct val="81250"/>
              <a:buFont typeface="Wingdings"/>
              <a:buChar char=""/>
              <a:tabLst>
                <a:tab pos="355600" algn="l"/>
                <a:tab pos="1722120" algn="l"/>
                <a:tab pos="2916555" algn="l"/>
                <a:tab pos="4078604" algn="l"/>
                <a:tab pos="5208270" algn="l"/>
                <a:tab pos="5808980" algn="l"/>
                <a:tab pos="7396480" algn="l"/>
                <a:tab pos="8269605" algn="l"/>
              </a:tabLst>
            </a:pPr>
            <a:r>
              <a:rPr sz="2400" spc="-10" dirty="0">
                <a:solidFill>
                  <a:srgbClr val="404040"/>
                </a:solidFill>
                <a:latin typeface="Arial MT"/>
                <a:cs typeface="Arial MT"/>
              </a:rPr>
              <a:t>Disease</a:t>
            </a:r>
            <a:r>
              <a:rPr sz="2400" dirty="0">
                <a:solidFill>
                  <a:srgbClr val="404040"/>
                </a:solidFill>
                <a:latin typeface="Arial MT"/>
                <a:cs typeface="Arial MT"/>
              </a:rPr>
              <a:t>	</a:t>
            </a:r>
            <a:r>
              <a:rPr sz="2400" spc="-10" dirty="0">
                <a:solidFill>
                  <a:srgbClr val="404040"/>
                </a:solidFill>
                <a:latin typeface="Arial MT"/>
                <a:cs typeface="Arial MT"/>
              </a:rPr>
              <a:t>activity</a:t>
            </a:r>
            <a:r>
              <a:rPr sz="2400" dirty="0">
                <a:solidFill>
                  <a:srgbClr val="404040"/>
                </a:solidFill>
                <a:latin typeface="Arial MT"/>
                <a:cs typeface="Arial MT"/>
              </a:rPr>
              <a:t>	</a:t>
            </a:r>
            <a:r>
              <a:rPr sz="2400" spc="-10" dirty="0">
                <a:solidFill>
                  <a:srgbClr val="404040"/>
                </a:solidFill>
                <a:latin typeface="Arial MT"/>
                <a:cs typeface="Arial MT"/>
              </a:rPr>
              <a:t>should</a:t>
            </a:r>
            <a:r>
              <a:rPr sz="2400" dirty="0">
                <a:solidFill>
                  <a:srgbClr val="404040"/>
                </a:solidFill>
                <a:latin typeface="Arial MT"/>
                <a:cs typeface="Arial MT"/>
              </a:rPr>
              <a:t>	</a:t>
            </a:r>
            <a:r>
              <a:rPr sz="2400" spc="-10" dirty="0">
                <a:solidFill>
                  <a:srgbClr val="404040"/>
                </a:solidFill>
                <a:latin typeface="Arial MT"/>
                <a:cs typeface="Arial MT"/>
              </a:rPr>
              <a:t>ideally</a:t>
            </a:r>
            <a:r>
              <a:rPr sz="2400" dirty="0">
                <a:solidFill>
                  <a:srgbClr val="404040"/>
                </a:solidFill>
                <a:latin typeface="Arial MT"/>
                <a:cs typeface="Arial MT"/>
              </a:rPr>
              <a:t>	</a:t>
            </a:r>
            <a:r>
              <a:rPr sz="2400" spc="-25" dirty="0">
                <a:solidFill>
                  <a:srgbClr val="404040"/>
                </a:solidFill>
                <a:latin typeface="Arial MT"/>
                <a:cs typeface="Arial MT"/>
              </a:rPr>
              <a:t>be</a:t>
            </a:r>
            <a:r>
              <a:rPr sz="2400" dirty="0">
                <a:solidFill>
                  <a:srgbClr val="404040"/>
                </a:solidFill>
                <a:latin typeface="Arial MT"/>
                <a:cs typeface="Arial MT"/>
              </a:rPr>
              <a:t>	</a:t>
            </a:r>
            <a:r>
              <a:rPr sz="2400" spc="-10" dirty="0">
                <a:solidFill>
                  <a:srgbClr val="404040"/>
                </a:solidFill>
                <a:latin typeface="Arial MT"/>
                <a:cs typeface="Arial MT"/>
              </a:rPr>
              <a:t>controlled</a:t>
            </a:r>
            <a:r>
              <a:rPr sz="2400" dirty="0">
                <a:solidFill>
                  <a:srgbClr val="404040"/>
                </a:solidFill>
                <a:latin typeface="Arial MT"/>
                <a:cs typeface="Arial MT"/>
              </a:rPr>
              <a:t>	</a:t>
            </a:r>
            <a:r>
              <a:rPr sz="2400" spc="-10" dirty="0">
                <a:solidFill>
                  <a:srgbClr val="404040"/>
                </a:solidFill>
                <a:latin typeface="Arial MT"/>
                <a:cs typeface="Arial MT"/>
              </a:rPr>
              <a:t>prior</a:t>
            </a:r>
            <a:r>
              <a:rPr sz="2400" dirty="0">
                <a:solidFill>
                  <a:srgbClr val="404040"/>
                </a:solidFill>
                <a:latin typeface="Arial MT"/>
                <a:cs typeface="Arial MT"/>
              </a:rPr>
              <a:t>	</a:t>
            </a:r>
            <a:r>
              <a:rPr sz="2400" spc="-25" dirty="0">
                <a:solidFill>
                  <a:srgbClr val="404040"/>
                </a:solidFill>
                <a:latin typeface="Arial MT"/>
                <a:cs typeface="Arial MT"/>
              </a:rPr>
              <a:t>to 	</a:t>
            </a:r>
            <a:r>
              <a:rPr sz="2400" spc="-10" dirty="0">
                <a:solidFill>
                  <a:srgbClr val="404040"/>
                </a:solidFill>
                <a:latin typeface="Arial MT"/>
                <a:cs typeface="Arial MT"/>
              </a:rPr>
              <a:t>conception.</a:t>
            </a:r>
            <a:endParaRPr sz="2400">
              <a:latin typeface="Arial MT"/>
              <a:cs typeface="Arial MT"/>
            </a:endParaRPr>
          </a:p>
        </p:txBody>
      </p:sp>
      <p:pic>
        <p:nvPicPr>
          <p:cNvPr id="4" name="object 4"/>
          <p:cNvPicPr/>
          <p:nvPr/>
        </p:nvPicPr>
        <p:blipFill>
          <a:blip r:embed="rId2" cstate="print"/>
          <a:stretch>
            <a:fillRect/>
          </a:stretch>
        </p:blipFill>
        <p:spPr>
          <a:xfrm>
            <a:off x="7086600" y="466725"/>
            <a:ext cx="1905000" cy="1200150"/>
          </a:xfrm>
          <a:prstGeom prst="rect">
            <a:avLst/>
          </a:prstGeom>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9115425" cy="6858000"/>
            <a:chOff x="0" y="0"/>
            <a:chExt cx="9115425" cy="6858000"/>
          </a:xfrm>
        </p:grpSpPr>
        <p:pic>
          <p:nvPicPr>
            <p:cNvPr id="3" name="object 3"/>
            <p:cNvPicPr/>
            <p:nvPr/>
          </p:nvPicPr>
          <p:blipFill>
            <a:blip r:embed="rId2" cstate="print"/>
            <a:stretch>
              <a:fillRect/>
            </a:stretch>
          </p:blipFill>
          <p:spPr>
            <a:xfrm>
              <a:off x="0" y="0"/>
              <a:ext cx="9115425" cy="6857999"/>
            </a:xfrm>
            <a:prstGeom prst="rect">
              <a:avLst/>
            </a:prstGeom>
          </p:spPr>
        </p:pic>
        <p:pic>
          <p:nvPicPr>
            <p:cNvPr id="4" name="object 4"/>
            <p:cNvPicPr/>
            <p:nvPr/>
          </p:nvPicPr>
          <p:blipFill>
            <a:blip r:embed="rId3" cstate="print"/>
            <a:stretch>
              <a:fillRect/>
            </a:stretch>
          </p:blipFill>
          <p:spPr>
            <a:xfrm>
              <a:off x="0" y="2895600"/>
              <a:ext cx="2362200" cy="2362200"/>
            </a:xfrm>
            <a:prstGeom prst="rect">
              <a:avLst/>
            </a:prstGeom>
          </p:spPr>
        </p:pic>
        <p:pic>
          <p:nvPicPr>
            <p:cNvPr id="5" name="object 5"/>
            <p:cNvPicPr/>
            <p:nvPr/>
          </p:nvPicPr>
          <p:blipFill>
            <a:blip r:embed="rId4" cstate="print"/>
            <a:stretch>
              <a:fillRect/>
            </a:stretch>
          </p:blipFill>
          <p:spPr>
            <a:xfrm>
              <a:off x="6296025" y="1676400"/>
              <a:ext cx="2819400" cy="2819400"/>
            </a:xfrm>
            <a:prstGeom prst="rect">
              <a:avLst/>
            </a:prstGeom>
          </p:spPr>
        </p:pic>
        <p:pic>
          <p:nvPicPr>
            <p:cNvPr id="6" name="object 6"/>
            <p:cNvPicPr/>
            <p:nvPr/>
          </p:nvPicPr>
          <p:blipFill>
            <a:blip r:embed="rId5" cstate="print"/>
            <a:stretch>
              <a:fillRect/>
            </a:stretch>
          </p:blipFill>
          <p:spPr>
            <a:xfrm>
              <a:off x="5686425" y="0"/>
              <a:ext cx="1600200" cy="1600200"/>
            </a:xfrm>
            <a:prstGeom prst="rect">
              <a:avLst/>
            </a:prstGeom>
          </p:spPr>
        </p:pic>
        <p:pic>
          <p:nvPicPr>
            <p:cNvPr id="7" name="object 7"/>
            <p:cNvPicPr/>
            <p:nvPr/>
          </p:nvPicPr>
          <p:blipFill>
            <a:blip r:embed="rId6" cstate="print"/>
            <a:stretch>
              <a:fillRect/>
            </a:stretch>
          </p:blipFill>
          <p:spPr>
            <a:xfrm>
              <a:off x="6296025" y="5867400"/>
              <a:ext cx="990600" cy="990600"/>
            </a:xfrm>
            <a:prstGeom prst="rect">
              <a:avLst/>
            </a:prstGeom>
          </p:spPr>
        </p:pic>
        <p:pic>
          <p:nvPicPr>
            <p:cNvPr id="8" name="object 8"/>
            <p:cNvPicPr/>
            <p:nvPr/>
          </p:nvPicPr>
          <p:blipFill>
            <a:blip r:embed="rId7" cstate="print"/>
            <a:stretch>
              <a:fillRect/>
            </a:stretch>
          </p:blipFill>
          <p:spPr>
            <a:xfrm>
              <a:off x="0" y="2667000"/>
              <a:ext cx="4191000" cy="4191000"/>
            </a:xfrm>
            <a:prstGeom prst="rect">
              <a:avLst/>
            </a:prstGeom>
          </p:spPr>
        </p:pic>
      </p:grpSp>
      <p:grpSp>
        <p:nvGrpSpPr>
          <p:cNvPr id="9" name="object 9"/>
          <p:cNvGrpSpPr/>
          <p:nvPr/>
        </p:nvGrpSpPr>
        <p:grpSpPr>
          <a:xfrm>
            <a:off x="0" y="1589658"/>
            <a:ext cx="9144000" cy="5268595"/>
            <a:chOff x="0" y="1589658"/>
            <a:chExt cx="9144000" cy="5268595"/>
          </a:xfrm>
        </p:grpSpPr>
        <p:sp>
          <p:nvSpPr>
            <p:cNvPr id="10" name="object 10"/>
            <p:cNvSpPr/>
            <p:nvPr/>
          </p:nvSpPr>
          <p:spPr>
            <a:xfrm>
              <a:off x="6368034" y="1589658"/>
              <a:ext cx="2369820" cy="553720"/>
            </a:xfrm>
            <a:custGeom>
              <a:avLst/>
              <a:gdLst/>
              <a:ahLst/>
              <a:cxnLst/>
              <a:rect l="l" t="t" r="r" b="b"/>
              <a:pathLst>
                <a:path w="2369820" h="553719">
                  <a:moveTo>
                    <a:pt x="2324989" y="0"/>
                  </a:moveTo>
                  <a:lnTo>
                    <a:pt x="2097023" y="75437"/>
                  </a:lnTo>
                  <a:lnTo>
                    <a:pt x="1867154" y="144525"/>
                  </a:lnTo>
                  <a:lnTo>
                    <a:pt x="1791208" y="165735"/>
                  </a:lnTo>
                  <a:lnTo>
                    <a:pt x="1636902" y="207010"/>
                  </a:lnTo>
                  <a:lnTo>
                    <a:pt x="1484375" y="245363"/>
                  </a:lnTo>
                  <a:lnTo>
                    <a:pt x="1408557" y="263525"/>
                  </a:lnTo>
                  <a:lnTo>
                    <a:pt x="1181608" y="314325"/>
                  </a:lnTo>
                  <a:lnTo>
                    <a:pt x="958468" y="359537"/>
                  </a:lnTo>
                  <a:lnTo>
                    <a:pt x="812418" y="386841"/>
                  </a:lnTo>
                  <a:lnTo>
                    <a:pt x="597535" y="424052"/>
                  </a:lnTo>
                  <a:lnTo>
                    <a:pt x="322834" y="466089"/>
                  </a:lnTo>
                  <a:lnTo>
                    <a:pt x="125856" y="492760"/>
                  </a:lnTo>
                  <a:lnTo>
                    <a:pt x="0" y="508126"/>
                  </a:lnTo>
                  <a:lnTo>
                    <a:pt x="6992" y="519175"/>
                  </a:lnTo>
                  <a:lnTo>
                    <a:pt x="21074" y="541274"/>
                  </a:lnTo>
                  <a:lnTo>
                    <a:pt x="28066" y="552323"/>
                  </a:lnTo>
                  <a:lnTo>
                    <a:pt x="58029" y="553104"/>
                  </a:lnTo>
                  <a:lnTo>
                    <a:pt x="85715" y="553296"/>
                  </a:lnTo>
                  <a:lnTo>
                    <a:pt x="118390" y="553104"/>
                  </a:lnTo>
                  <a:lnTo>
                    <a:pt x="153486" y="552478"/>
                  </a:lnTo>
                  <a:lnTo>
                    <a:pt x="230506" y="549978"/>
                  </a:lnTo>
                  <a:lnTo>
                    <a:pt x="361471" y="543314"/>
                  </a:lnTo>
                  <a:lnTo>
                    <a:pt x="613631" y="525342"/>
                  </a:lnTo>
                  <a:lnTo>
                    <a:pt x="1014907" y="488627"/>
                  </a:lnTo>
                  <a:lnTo>
                    <a:pt x="1558574" y="428485"/>
                  </a:lnTo>
                  <a:lnTo>
                    <a:pt x="1956169" y="377497"/>
                  </a:lnTo>
                  <a:lnTo>
                    <a:pt x="2203727" y="341684"/>
                  </a:lnTo>
                  <a:lnTo>
                    <a:pt x="2331142" y="321256"/>
                  </a:lnTo>
                  <a:lnTo>
                    <a:pt x="2369439" y="314705"/>
                  </a:lnTo>
                  <a:lnTo>
                    <a:pt x="2362448" y="263525"/>
                  </a:lnTo>
                  <a:lnTo>
                    <a:pt x="2357062" y="224796"/>
                  </a:lnTo>
                  <a:lnTo>
                    <a:pt x="2353052" y="196683"/>
                  </a:lnTo>
                  <a:lnTo>
                    <a:pt x="2349915" y="175308"/>
                  </a:lnTo>
                  <a:lnTo>
                    <a:pt x="2344512" y="139305"/>
                  </a:lnTo>
                  <a:lnTo>
                    <a:pt x="2341375" y="117942"/>
                  </a:lnTo>
                  <a:lnTo>
                    <a:pt x="2337365" y="89848"/>
                  </a:lnTo>
                  <a:lnTo>
                    <a:pt x="2332049" y="51657"/>
                  </a:lnTo>
                  <a:lnTo>
                    <a:pt x="2324989" y="0"/>
                  </a:lnTo>
                  <a:close/>
                </a:path>
              </a:pathLst>
            </a:custGeom>
            <a:solidFill>
              <a:srgbClr val="FFFFFF">
                <a:alpha val="19999"/>
              </a:srgbClr>
            </a:solidFill>
          </p:spPr>
          <p:txBody>
            <a:bodyPr wrap="square" lIns="0" tIns="0" rIns="0" bIns="0" rtlCol="0"/>
            <a:lstStyle/>
            <a:p>
              <a:endParaRPr/>
            </a:p>
          </p:txBody>
        </p:sp>
        <p:sp>
          <p:nvSpPr>
            <p:cNvPr id="11" name="object 11"/>
            <p:cNvSpPr/>
            <p:nvPr/>
          </p:nvSpPr>
          <p:spPr>
            <a:xfrm>
              <a:off x="0" y="1857374"/>
              <a:ext cx="9144000" cy="5000625"/>
            </a:xfrm>
            <a:custGeom>
              <a:avLst/>
              <a:gdLst/>
              <a:ahLst/>
              <a:cxnLst/>
              <a:rect l="l" t="t" r="r" b="b"/>
              <a:pathLst>
                <a:path w="9144000" h="5000625">
                  <a:moveTo>
                    <a:pt x="9144000" y="4498975"/>
                  </a:moveTo>
                  <a:lnTo>
                    <a:pt x="8658225" y="4498975"/>
                  </a:lnTo>
                  <a:lnTo>
                    <a:pt x="8658225" y="286639"/>
                  </a:lnTo>
                  <a:lnTo>
                    <a:pt x="8658225" y="0"/>
                  </a:lnTo>
                  <a:lnTo>
                    <a:pt x="8285861" y="56007"/>
                  </a:lnTo>
                  <a:lnTo>
                    <a:pt x="7916799" y="105410"/>
                  </a:lnTo>
                  <a:lnTo>
                    <a:pt x="7175373" y="187833"/>
                  </a:lnTo>
                  <a:lnTo>
                    <a:pt x="6806184" y="217424"/>
                  </a:lnTo>
                  <a:lnTo>
                    <a:pt x="6074664" y="260350"/>
                  </a:lnTo>
                  <a:lnTo>
                    <a:pt x="5362829" y="283337"/>
                  </a:lnTo>
                  <a:lnTo>
                    <a:pt x="5013579" y="286639"/>
                  </a:lnTo>
                  <a:lnTo>
                    <a:pt x="4338066" y="286639"/>
                  </a:lnTo>
                  <a:lnTo>
                    <a:pt x="4011803" y="280035"/>
                  </a:lnTo>
                  <a:lnTo>
                    <a:pt x="3695446" y="270129"/>
                  </a:lnTo>
                  <a:lnTo>
                    <a:pt x="3092450" y="243840"/>
                  </a:lnTo>
                  <a:lnTo>
                    <a:pt x="2535428" y="210820"/>
                  </a:lnTo>
                  <a:lnTo>
                    <a:pt x="2031238" y="171323"/>
                  </a:lnTo>
                  <a:lnTo>
                    <a:pt x="904278" y="56007"/>
                  </a:lnTo>
                  <a:lnTo>
                    <a:pt x="485775" y="0"/>
                  </a:lnTo>
                  <a:lnTo>
                    <a:pt x="485775" y="4498975"/>
                  </a:lnTo>
                  <a:lnTo>
                    <a:pt x="0" y="4498975"/>
                  </a:lnTo>
                  <a:lnTo>
                    <a:pt x="0" y="5000625"/>
                  </a:lnTo>
                  <a:lnTo>
                    <a:pt x="9144000" y="5000625"/>
                  </a:lnTo>
                  <a:lnTo>
                    <a:pt x="9144000" y="4498975"/>
                  </a:lnTo>
                  <a:close/>
                </a:path>
              </a:pathLst>
            </a:custGeom>
            <a:solidFill>
              <a:srgbClr val="FFFFFF"/>
            </a:solidFill>
          </p:spPr>
          <p:txBody>
            <a:bodyPr wrap="square" lIns="0" tIns="0" rIns="0" bIns="0" rtlCol="0"/>
            <a:lstStyle/>
            <a:p>
              <a:endParaRPr/>
            </a:p>
          </p:txBody>
        </p:sp>
      </p:grpSp>
      <p:grpSp>
        <p:nvGrpSpPr>
          <p:cNvPr id="12" name="object 12"/>
          <p:cNvGrpSpPr/>
          <p:nvPr/>
        </p:nvGrpSpPr>
        <p:grpSpPr>
          <a:xfrm>
            <a:off x="0" y="0"/>
            <a:ext cx="9144000" cy="6356350"/>
            <a:chOff x="0" y="0"/>
            <a:chExt cx="9144000" cy="6356350"/>
          </a:xfrm>
        </p:grpSpPr>
        <p:sp>
          <p:nvSpPr>
            <p:cNvPr id="13" name="object 13"/>
            <p:cNvSpPr/>
            <p:nvPr/>
          </p:nvSpPr>
          <p:spPr>
            <a:xfrm>
              <a:off x="0" y="0"/>
              <a:ext cx="9144000" cy="6356350"/>
            </a:xfrm>
            <a:custGeom>
              <a:avLst/>
              <a:gdLst/>
              <a:ahLst/>
              <a:cxnLst/>
              <a:rect l="l" t="t" r="r" b="b"/>
              <a:pathLst>
                <a:path w="9144000" h="6356350">
                  <a:moveTo>
                    <a:pt x="9144000" y="0"/>
                  </a:moveTo>
                  <a:lnTo>
                    <a:pt x="0" y="0"/>
                  </a:lnTo>
                  <a:lnTo>
                    <a:pt x="0" y="514350"/>
                  </a:lnTo>
                  <a:lnTo>
                    <a:pt x="8642350" y="514350"/>
                  </a:lnTo>
                  <a:lnTo>
                    <a:pt x="8642350" y="6356350"/>
                  </a:lnTo>
                  <a:lnTo>
                    <a:pt x="9144000" y="6356350"/>
                  </a:lnTo>
                  <a:lnTo>
                    <a:pt x="9144000" y="514350"/>
                  </a:lnTo>
                  <a:lnTo>
                    <a:pt x="9144000" y="0"/>
                  </a:lnTo>
                  <a:close/>
                </a:path>
              </a:pathLst>
            </a:custGeom>
            <a:solidFill>
              <a:srgbClr val="FFFFFF"/>
            </a:solidFill>
          </p:spPr>
          <p:txBody>
            <a:bodyPr wrap="square" lIns="0" tIns="0" rIns="0" bIns="0" rtlCol="0"/>
            <a:lstStyle/>
            <a:p>
              <a:endParaRPr/>
            </a:p>
          </p:txBody>
        </p:sp>
        <p:pic>
          <p:nvPicPr>
            <p:cNvPr id="14" name="object 14"/>
            <p:cNvPicPr/>
            <p:nvPr/>
          </p:nvPicPr>
          <p:blipFill>
            <a:blip r:embed="rId8" cstate="print"/>
            <a:stretch>
              <a:fillRect/>
            </a:stretch>
          </p:blipFill>
          <p:spPr>
            <a:xfrm>
              <a:off x="7696200" y="0"/>
              <a:ext cx="776287" cy="1166749"/>
            </a:xfrm>
            <a:prstGeom prst="rect">
              <a:avLst/>
            </a:prstGeom>
          </p:spPr>
        </p:pic>
        <p:sp>
          <p:nvSpPr>
            <p:cNvPr id="15" name="object 15"/>
            <p:cNvSpPr/>
            <p:nvPr/>
          </p:nvSpPr>
          <p:spPr>
            <a:xfrm>
              <a:off x="7743825" y="0"/>
              <a:ext cx="685800" cy="1095375"/>
            </a:xfrm>
            <a:custGeom>
              <a:avLst/>
              <a:gdLst/>
              <a:ahLst/>
              <a:cxnLst/>
              <a:rect l="l" t="t" r="r" b="b"/>
              <a:pathLst>
                <a:path w="685800" h="1095375">
                  <a:moveTo>
                    <a:pt x="685800" y="0"/>
                  </a:moveTo>
                  <a:lnTo>
                    <a:pt x="0" y="0"/>
                  </a:lnTo>
                  <a:lnTo>
                    <a:pt x="0" y="1095375"/>
                  </a:lnTo>
                  <a:lnTo>
                    <a:pt x="685800" y="1095375"/>
                  </a:lnTo>
                  <a:lnTo>
                    <a:pt x="685800" y="0"/>
                  </a:lnTo>
                  <a:close/>
                </a:path>
              </a:pathLst>
            </a:custGeom>
            <a:solidFill>
              <a:srgbClr val="B31166"/>
            </a:solidFill>
          </p:spPr>
          <p:txBody>
            <a:bodyPr wrap="square" lIns="0" tIns="0" rIns="0" bIns="0" rtlCol="0"/>
            <a:lstStyle/>
            <a:p>
              <a:endParaRPr/>
            </a:p>
          </p:txBody>
        </p:sp>
      </p:grpSp>
      <p:sp>
        <p:nvSpPr>
          <p:cNvPr id="16" name="object 16"/>
          <p:cNvSpPr txBox="1">
            <a:spLocks noGrp="1"/>
          </p:cNvSpPr>
          <p:nvPr>
            <p:ph type="title"/>
          </p:nvPr>
        </p:nvSpPr>
        <p:spPr>
          <a:prstGeom prst="rect">
            <a:avLst/>
          </a:prstGeom>
        </p:spPr>
        <p:txBody>
          <a:bodyPr vert="horz" wrap="square" lIns="0" tIns="365379" rIns="0" bIns="0" rtlCol="0">
            <a:spAutoFit/>
          </a:bodyPr>
          <a:lstStyle/>
          <a:p>
            <a:pPr marL="88900">
              <a:lnSpc>
                <a:spcPct val="100000"/>
              </a:lnSpc>
              <a:spcBef>
                <a:spcPts val="105"/>
              </a:spcBef>
            </a:pPr>
            <a:r>
              <a:rPr sz="3600" dirty="0"/>
              <a:t>Wilson's</a:t>
            </a:r>
            <a:r>
              <a:rPr sz="3600" spc="-95" dirty="0"/>
              <a:t> </a:t>
            </a:r>
            <a:r>
              <a:rPr sz="3600" spc="-10" dirty="0"/>
              <a:t>disease</a:t>
            </a:r>
            <a:endParaRPr sz="3600"/>
          </a:p>
        </p:txBody>
      </p:sp>
      <p:sp>
        <p:nvSpPr>
          <p:cNvPr id="17" name="object 17"/>
          <p:cNvSpPr txBox="1"/>
          <p:nvPr/>
        </p:nvSpPr>
        <p:spPr>
          <a:xfrm>
            <a:off x="561975" y="2145982"/>
            <a:ext cx="7689215" cy="300355"/>
          </a:xfrm>
          <a:prstGeom prst="rect">
            <a:avLst/>
          </a:prstGeom>
        </p:spPr>
        <p:txBody>
          <a:bodyPr vert="horz" wrap="square" lIns="0" tIns="12700" rIns="0" bIns="0" rtlCol="0">
            <a:spAutoFit/>
          </a:bodyPr>
          <a:lstStyle/>
          <a:p>
            <a:pPr marL="12700">
              <a:lnSpc>
                <a:spcPct val="100000"/>
              </a:lnSpc>
              <a:spcBef>
                <a:spcPts val="100"/>
              </a:spcBef>
            </a:pPr>
            <a:r>
              <a:rPr sz="1800" dirty="0">
                <a:solidFill>
                  <a:srgbClr val="404040"/>
                </a:solidFill>
                <a:latin typeface="Arial MT"/>
                <a:cs typeface="Arial MT"/>
              </a:rPr>
              <a:t>Rare</a:t>
            </a:r>
            <a:r>
              <a:rPr sz="1800" spc="-55" dirty="0">
                <a:solidFill>
                  <a:srgbClr val="404040"/>
                </a:solidFill>
                <a:latin typeface="Arial MT"/>
                <a:cs typeface="Arial MT"/>
              </a:rPr>
              <a:t> </a:t>
            </a:r>
            <a:r>
              <a:rPr sz="1800" dirty="0">
                <a:solidFill>
                  <a:srgbClr val="404040"/>
                </a:solidFill>
                <a:latin typeface="Arial MT"/>
                <a:cs typeface="Arial MT"/>
              </a:rPr>
              <a:t>autosomal</a:t>
            </a:r>
            <a:r>
              <a:rPr sz="1800" spc="-45" dirty="0">
                <a:solidFill>
                  <a:srgbClr val="404040"/>
                </a:solidFill>
                <a:latin typeface="Arial MT"/>
                <a:cs typeface="Arial MT"/>
              </a:rPr>
              <a:t> </a:t>
            </a:r>
            <a:r>
              <a:rPr sz="1800" dirty="0">
                <a:solidFill>
                  <a:srgbClr val="404040"/>
                </a:solidFill>
                <a:latin typeface="Arial MT"/>
                <a:cs typeface="Arial MT"/>
              </a:rPr>
              <a:t>recessive</a:t>
            </a:r>
            <a:r>
              <a:rPr sz="1800" spc="-50" dirty="0">
                <a:solidFill>
                  <a:srgbClr val="404040"/>
                </a:solidFill>
                <a:latin typeface="Arial MT"/>
                <a:cs typeface="Arial MT"/>
              </a:rPr>
              <a:t> </a:t>
            </a:r>
            <a:r>
              <a:rPr sz="1800" dirty="0">
                <a:solidFill>
                  <a:srgbClr val="404040"/>
                </a:solidFill>
                <a:latin typeface="Arial MT"/>
                <a:cs typeface="Arial MT"/>
              </a:rPr>
              <a:t>condition</a:t>
            </a:r>
            <a:r>
              <a:rPr sz="1800" spc="-40" dirty="0">
                <a:solidFill>
                  <a:srgbClr val="404040"/>
                </a:solidFill>
                <a:latin typeface="Arial MT"/>
                <a:cs typeface="Arial MT"/>
              </a:rPr>
              <a:t> </a:t>
            </a:r>
            <a:r>
              <a:rPr sz="1800" dirty="0">
                <a:solidFill>
                  <a:srgbClr val="404040"/>
                </a:solidFill>
                <a:latin typeface="Arial MT"/>
                <a:cs typeface="Arial MT"/>
              </a:rPr>
              <a:t>(impairs</a:t>
            </a:r>
            <a:r>
              <a:rPr sz="1800" spc="-25" dirty="0">
                <a:solidFill>
                  <a:srgbClr val="404040"/>
                </a:solidFill>
                <a:latin typeface="Arial MT"/>
                <a:cs typeface="Arial MT"/>
              </a:rPr>
              <a:t> </a:t>
            </a:r>
            <a:r>
              <a:rPr sz="1800" dirty="0">
                <a:solidFill>
                  <a:srgbClr val="404040"/>
                </a:solidFill>
                <a:latin typeface="Arial MT"/>
                <a:cs typeface="Arial MT"/>
              </a:rPr>
              <a:t>copper</a:t>
            </a:r>
            <a:r>
              <a:rPr sz="1800" spc="-20" dirty="0">
                <a:solidFill>
                  <a:srgbClr val="404040"/>
                </a:solidFill>
                <a:latin typeface="Arial MT"/>
                <a:cs typeface="Arial MT"/>
              </a:rPr>
              <a:t> </a:t>
            </a:r>
            <a:r>
              <a:rPr sz="1800" dirty="0">
                <a:solidFill>
                  <a:srgbClr val="404040"/>
                </a:solidFill>
                <a:latin typeface="Arial MT"/>
                <a:cs typeface="Arial MT"/>
              </a:rPr>
              <a:t>metabolism</a:t>
            </a:r>
            <a:r>
              <a:rPr sz="1800" spc="-20" dirty="0">
                <a:solidFill>
                  <a:srgbClr val="404040"/>
                </a:solidFill>
                <a:latin typeface="Arial MT"/>
                <a:cs typeface="Arial MT"/>
              </a:rPr>
              <a:t> </a:t>
            </a:r>
            <a:r>
              <a:rPr sz="1800" dirty="0">
                <a:solidFill>
                  <a:srgbClr val="404040"/>
                </a:solidFill>
                <a:latin typeface="Arial MT"/>
                <a:cs typeface="Arial MT"/>
              </a:rPr>
              <a:t>in</a:t>
            </a:r>
            <a:r>
              <a:rPr sz="1800" spc="-45" dirty="0">
                <a:solidFill>
                  <a:srgbClr val="404040"/>
                </a:solidFill>
                <a:latin typeface="Arial MT"/>
                <a:cs typeface="Arial MT"/>
              </a:rPr>
              <a:t> </a:t>
            </a:r>
            <a:r>
              <a:rPr sz="1800" dirty="0">
                <a:solidFill>
                  <a:srgbClr val="404040"/>
                </a:solidFill>
                <a:latin typeface="Arial MT"/>
                <a:cs typeface="Arial MT"/>
              </a:rPr>
              <a:t>the</a:t>
            </a:r>
            <a:r>
              <a:rPr sz="1800" spc="-40" dirty="0">
                <a:solidFill>
                  <a:srgbClr val="404040"/>
                </a:solidFill>
                <a:latin typeface="Arial MT"/>
                <a:cs typeface="Arial MT"/>
              </a:rPr>
              <a:t> </a:t>
            </a:r>
            <a:r>
              <a:rPr sz="1800" spc="-10" dirty="0">
                <a:solidFill>
                  <a:srgbClr val="404040"/>
                </a:solidFill>
                <a:latin typeface="Arial MT"/>
                <a:cs typeface="Arial MT"/>
              </a:rPr>
              <a:t>liver)</a:t>
            </a:r>
            <a:endParaRPr sz="1800">
              <a:latin typeface="Arial MT"/>
              <a:cs typeface="Arial MT"/>
            </a:endParaRPr>
          </a:p>
        </p:txBody>
      </p:sp>
      <p:sp>
        <p:nvSpPr>
          <p:cNvPr id="18" name="object 18"/>
          <p:cNvSpPr txBox="1"/>
          <p:nvPr/>
        </p:nvSpPr>
        <p:spPr>
          <a:xfrm>
            <a:off x="498475" y="2956877"/>
            <a:ext cx="7523480" cy="300355"/>
          </a:xfrm>
          <a:prstGeom prst="rect">
            <a:avLst/>
          </a:prstGeom>
        </p:spPr>
        <p:txBody>
          <a:bodyPr vert="horz" wrap="square" lIns="0" tIns="12700" rIns="0" bIns="0" rtlCol="0">
            <a:spAutoFit/>
          </a:bodyPr>
          <a:lstStyle/>
          <a:p>
            <a:pPr marL="12700">
              <a:lnSpc>
                <a:spcPct val="100000"/>
              </a:lnSpc>
              <a:spcBef>
                <a:spcPts val="100"/>
              </a:spcBef>
            </a:pPr>
            <a:r>
              <a:rPr sz="1800" dirty="0">
                <a:solidFill>
                  <a:srgbClr val="404040"/>
                </a:solidFill>
                <a:latin typeface="Arial MT"/>
                <a:cs typeface="Arial MT"/>
              </a:rPr>
              <a:t>Reflected</a:t>
            </a:r>
            <a:r>
              <a:rPr sz="1800" spc="-35" dirty="0">
                <a:solidFill>
                  <a:srgbClr val="404040"/>
                </a:solidFill>
                <a:latin typeface="Arial MT"/>
                <a:cs typeface="Arial MT"/>
              </a:rPr>
              <a:t> </a:t>
            </a:r>
            <a:r>
              <a:rPr sz="1800" dirty="0">
                <a:solidFill>
                  <a:srgbClr val="404040"/>
                </a:solidFill>
                <a:latin typeface="Arial MT"/>
                <a:cs typeface="Arial MT"/>
              </a:rPr>
              <a:t>by increased</a:t>
            </a:r>
            <a:r>
              <a:rPr sz="1800" spc="-20" dirty="0">
                <a:solidFill>
                  <a:srgbClr val="404040"/>
                </a:solidFill>
                <a:latin typeface="Arial MT"/>
                <a:cs typeface="Arial MT"/>
              </a:rPr>
              <a:t> </a:t>
            </a:r>
            <a:r>
              <a:rPr sz="1800" dirty="0">
                <a:solidFill>
                  <a:srgbClr val="404040"/>
                </a:solidFill>
                <a:latin typeface="Arial MT"/>
                <a:cs typeface="Arial MT"/>
              </a:rPr>
              <a:t>ceruloplasmin</a:t>
            </a:r>
            <a:r>
              <a:rPr sz="1800" spc="-25" dirty="0">
                <a:solidFill>
                  <a:srgbClr val="404040"/>
                </a:solidFill>
                <a:latin typeface="Arial MT"/>
                <a:cs typeface="Arial MT"/>
              </a:rPr>
              <a:t> </a:t>
            </a:r>
            <a:r>
              <a:rPr sz="1800" dirty="0">
                <a:solidFill>
                  <a:srgbClr val="404040"/>
                </a:solidFill>
                <a:latin typeface="Arial MT"/>
                <a:cs typeface="Arial MT"/>
              </a:rPr>
              <a:t>levels</a:t>
            </a:r>
            <a:r>
              <a:rPr sz="1800" spc="-70" dirty="0">
                <a:solidFill>
                  <a:srgbClr val="404040"/>
                </a:solidFill>
                <a:latin typeface="Arial MT"/>
                <a:cs typeface="Arial MT"/>
              </a:rPr>
              <a:t> </a:t>
            </a:r>
            <a:r>
              <a:rPr sz="1800" dirty="0">
                <a:solidFill>
                  <a:srgbClr val="404040"/>
                </a:solidFill>
                <a:latin typeface="Arial MT"/>
                <a:cs typeface="Arial MT"/>
              </a:rPr>
              <a:t>in</a:t>
            </a:r>
            <a:r>
              <a:rPr sz="1800" spc="-25" dirty="0">
                <a:solidFill>
                  <a:srgbClr val="404040"/>
                </a:solidFill>
                <a:latin typeface="Arial MT"/>
                <a:cs typeface="Arial MT"/>
              </a:rPr>
              <a:t> </a:t>
            </a:r>
            <a:r>
              <a:rPr sz="1800" dirty="0">
                <a:solidFill>
                  <a:srgbClr val="404040"/>
                </a:solidFill>
                <a:latin typeface="Arial MT"/>
                <a:cs typeface="Arial MT"/>
              </a:rPr>
              <a:t>both</a:t>
            </a:r>
            <a:r>
              <a:rPr sz="1800" spc="-20" dirty="0">
                <a:solidFill>
                  <a:srgbClr val="404040"/>
                </a:solidFill>
                <a:latin typeface="Arial MT"/>
                <a:cs typeface="Arial MT"/>
              </a:rPr>
              <a:t> </a:t>
            </a:r>
            <a:r>
              <a:rPr sz="1800" dirty="0">
                <a:solidFill>
                  <a:srgbClr val="404040"/>
                </a:solidFill>
                <a:latin typeface="Arial MT"/>
                <a:cs typeface="Arial MT"/>
              </a:rPr>
              <a:t>the</a:t>
            </a:r>
            <a:r>
              <a:rPr sz="1800" spc="-25" dirty="0">
                <a:solidFill>
                  <a:srgbClr val="404040"/>
                </a:solidFill>
                <a:latin typeface="Arial MT"/>
                <a:cs typeface="Arial MT"/>
              </a:rPr>
              <a:t> </a:t>
            </a:r>
            <a:r>
              <a:rPr sz="1800" dirty="0">
                <a:solidFill>
                  <a:srgbClr val="404040"/>
                </a:solidFill>
                <a:latin typeface="Arial MT"/>
                <a:cs typeface="Arial MT"/>
              </a:rPr>
              <a:t>brain</a:t>
            </a:r>
            <a:r>
              <a:rPr sz="1800" spc="-20" dirty="0">
                <a:solidFill>
                  <a:srgbClr val="404040"/>
                </a:solidFill>
                <a:latin typeface="Arial MT"/>
                <a:cs typeface="Arial MT"/>
              </a:rPr>
              <a:t> </a:t>
            </a:r>
            <a:r>
              <a:rPr sz="1800" dirty="0">
                <a:solidFill>
                  <a:srgbClr val="404040"/>
                </a:solidFill>
                <a:latin typeface="Arial MT"/>
                <a:cs typeface="Arial MT"/>
              </a:rPr>
              <a:t>and</a:t>
            </a:r>
            <a:r>
              <a:rPr sz="1800" spc="-25" dirty="0">
                <a:solidFill>
                  <a:srgbClr val="404040"/>
                </a:solidFill>
                <a:latin typeface="Arial MT"/>
                <a:cs typeface="Arial MT"/>
              </a:rPr>
              <a:t> </a:t>
            </a:r>
            <a:r>
              <a:rPr sz="1800" dirty="0">
                <a:solidFill>
                  <a:srgbClr val="404040"/>
                </a:solidFill>
                <a:latin typeface="Arial MT"/>
                <a:cs typeface="Arial MT"/>
              </a:rPr>
              <a:t>the</a:t>
            </a:r>
            <a:r>
              <a:rPr sz="1800" spc="-20" dirty="0">
                <a:solidFill>
                  <a:srgbClr val="404040"/>
                </a:solidFill>
                <a:latin typeface="Arial MT"/>
                <a:cs typeface="Arial MT"/>
              </a:rPr>
              <a:t> </a:t>
            </a:r>
            <a:r>
              <a:rPr sz="1800" spc="-10" dirty="0">
                <a:solidFill>
                  <a:srgbClr val="404040"/>
                </a:solidFill>
                <a:latin typeface="Arial MT"/>
                <a:cs typeface="Arial MT"/>
              </a:rPr>
              <a:t>liver.</a:t>
            </a:r>
            <a:endParaRPr sz="1800">
              <a:latin typeface="Arial MT"/>
              <a:cs typeface="Arial MT"/>
            </a:endParaRPr>
          </a:p>
        </p:txBody>
      </p:sp>
      <p:sp>
        <p:nvSpPr>
          <p:cNvPr id="19" name="object 19"/>
          <p:cNvSpPr txBox="1"/>
          <p:nvPr/>
        </p:nvSpPr>
        <p:spPr>
          <a:xfrm>
            <a:off x="498475" y="3757866"/>
            <a:ext cx="6343650" cy="300355"/>
          </a:xfrm>
          <a:prstGeom prst="rect">
            <a:avLst/>
          </a:prstGeom>
        </p:spPr>
        <p:txBody>
          <a:bodyPr vert="horz" wrap="square" lIns="0" tIns="12700" rIns="0" bIns="0" rtlCol="0">
            <a:spAutoFit/>
          </a:bodyPr>
          <a:lstStyle/>
          <a:p>
            <a:pPr marL="12700">
              <a:lnSpc>
                <a:spcPct val="100000"/>
              </a:lnSpc>
              <a:spcBef>
                <a:spcPts val="100"/>
              </a:spcBef>
            </a:pPr>
            <a:r>
              <a:rPr sz="1800" dirty="0">
                <a:solidFill>
                  <a:srgbClr val="404040"/>
                </a:solidFill>
                <a:latin typeface="Arial MT"/>
                <a:cs typeface="Arial MT"/>
              </a:rPr>
              <a:t>Untreated,</a:t>
            </a:r>
            <a:r>
              <a:rPr sz="1800" spc="-10" dirty="0">
                <a:solidFill>
                  <a:srgbClr val="404040"/>
                </a:solidFill>
                <a:latin typeface="Arial MT"/>
                <a:cs typeface="Arial MT"/>
              </a:rPr>
              <a:t> </a:t>
            </a:r>
            <a:r>
              <a:rPr sz="1800" dirty="0">
                <a:solidFill>
                  <a:srgbClr val="404040"/>
                </a:solidFill>
                <a:latin typeface="Arial MT"/>
                <a:cs typeface="Arial MT"/>
              </a:rPr>
              <a:t>this</a:t>
            </a:r>
            <a:r>
              <a:rPr sz="1800" spc="-15" dirty="0">
                <a:solidFill>
                  <a:srgbClr val="404040"/>
                </a:solidFill>
                <a:latin typeface="Arial MT"/>
                <a:cs typeface="Arial MT"/>
              </a:rPr>
              <a:t> </a:t>
            </a:r>
            <a:r>
              <a:rPr sz="1800" dirty="0">
                <a:solidFill>
                  <a:srgbClr val="404040"/>
                </a:solidFill>
                <a:latin typeface="Arial MT"/>
                <a:cs typeface="Arial MT"/>
              </a:rPr>
              <a:t>condition</a:t>
            </a:r>
            <a:r>
              <a:rPr sz="1800" spc="-40" dirty="0">
                <a:solidFill>
                  <a:srgbClr val="404040"/>
                </a:solidFill>
                <a:latin typeface="Arial MT"/>
                <a:cs typeface="Arial MT"/>
              </a:rPr>
              <a:t> </a:t>
            </a:r>
            <a:r>
              <a:rPr sz="1800" dirty="0">
                <a:solidFill>
                  <a:srgbClr val="404040"/>
                </a:solidFill>
                <a:latin typeface="Arial MT"/>
                <a:cs typeface="Arial MT"/>
              </a:rPr>
              <a:t>can</a:t>
            </a:r>
            <a:r>
              <a:rPr sz="1800" spc="-40" dirty="0">
                <a:solidFill>
                  <a:srgbClr val="404040"/>
                </a:solidFill>
                <a:latin typeface="Arial MT"/>
                <a:cs typeface="Arial MT"/>
              </a:rPr>
              <a:t> </a:t>
            </a:r>
            <a:r>
              <a:rPr sz="1800" dirty="0">
                <a:solidFill>
                  <a:srgbClr val="404040"/>
                </a:solidFill>
                <a:latin typeface="Arial MT"/>
                <a:cs typeface="Arial MT"/>
              </a:rPr>
              <a:t>lead</a:t>
            </a:r>
            <a:r>
              <a:rPr sz="1800" spc="-40" dirty="0">
                <a:solidFill>
                  <a:srgbClr val="404040"/>
                </a:solidFill>
                <a:latin typeface="Arial MT"/>
                <a:cs typeface="Arial MT"/>
              </a:rPr>
              <a:t> </a:t>
            </a:r>
            <a:r>
              <a:rPr sz="1800" dirty="0">
                <a:solidFill>
                  <a:srgbClr val="404040"/>
                </a:solidFill>
                <a:latin typeface="Arial MT"/>
                <a:cs typeface="Arial MT"/>
              </a:rPr>
              <a:t>to</a:t>
            </a:r>
            <a:r>
              <a:rPr sz="1800" spc="-40" dirty="0">
                <a:solidFill>
                  <a:srgbClr val="404040"/>
                </a:solidFill>
                <a:latin typeface="Arial MT"/>
                <a:cs typeface="Arial MT"/>
              </a:rPr>
              <a:t> </a:t>
            </a:r>
            <a:r>
              <a:rPr sz="1800" dirty="0">
                <a:solidFill>
                  <a:srgbClr val="404040"/>
                </a:solidFill>
                <a:latin typeface="Arial MT"/>
                <a:cs typeface="Arial MT"/>
              </a:rPr>
              <a:t>spontaneous</a:t>
            </a:r>
            <a:r>
              <a:rPr sz="1800" spc="-85" dirty="0">
                <a:solidFill>
                  <a:srgbClr val="404040"/>
                </a:solidFill>
                <a:latin typeface="Arial MT"/>
                <a:cs typeface="Arial MT"/>
              </a:rPr>
              <a:t> </a:t>
            </a:r>
            <a:r>
              <a:rPr sz="1800" spc="-10" dirty="0">
                <a:solidFill>
                  <a:srgbClr val="404040"/>
                </a:solidFill>
                <a:latin typeface="Arial MT"/>
                <a:cs typeface="Arial MT"/>
              </a:rPr>
              <a:t>miscarriage.</a:t>
            </a:r>
            <a:endParaRPr sz="1800">
              <a:latin typeface="Arial MT"/>
              <a:cs typeface="Arial MT"/>
            </a:endParaRPr>
          </a:p>
        </p:txBody>
      </p:sp>
      <p:sp>
        <p:nvSpPr>
          <p:cNvPr id="20" name="object 20"/>
          <p:cNvSpPr txBox="1"/>
          <p:nvPr/>
        </p:nvSpPr>
        <p:spPr>
          <a:xfrm>
            <a:off x="498475" y="4559236"/>
            <a:ext cx="4772660" cy="300355"/>
          </a:xfrm>
          <a:prstGeom prst="rect">
            <a:avLst/>
          </a:prstGeom>
        </p:spPr>
        <p:txBody>
          <a:bodyPr vert="horz" wrap="square" lIns="0" tIns="12700" rIns="0" bIns="0" rtlCol="0">
            <a:spAutoFit/>
          </a:bodyPr>
          <a:lstStyle/>
          <a:p>
            <a:pPr marL="12700">
              <a:lnSpc>
                <a:spcPct val="100000"/>
              </a:lnSpc>
              <a:spcBef>
                <a:spcPts val="100"/>
              </a:spcBef>
            </a:pPr>
            <a:r>
              <a:rPr sz="1800" dirty="0">
                <a:solidFill>
                  <a:srgbClr val="404040"/>
                </a:solidFill>
                <a:latin typeface="Arial MT"/>
                <a:cs typeface="Arial MT"/>
              </a:rPr>
              <a:t>if</a:t>
            </a:r>
            <a:r>
              <a:rPr sz="1800" spc="-30" dirty="0">
                <a:solidFill>
                  <a:srgbClr val="404040"/>
                </a:solidFill>
                <a:latin typeface="Arial MT"/>
                <a:cs typeface="Arial MT"/>
              </a:rPr>
              <a:t> </a:t>
            </a:r>
            <a:r>
              <a:rPr sz="1800" dirty="0">
                <a:solidFill>
                  <a:srgbClr val="404040"/>
                </a:solidFill>
                <a:latin typeface="Arial MT"/>
                <a:cs typeface="Arial MT"/>
              </a:rPr>
              <a:t>treated,</a:t>
            </a:r>
            <a:r>
              <a:rPr sz="1800" spc="-15" dirty="0">
                <a:solidFill>
                  <a:srgbClr val="404040"/>
                </a:solidFill>
                <a:latin typeface="Arial MT"/>
                <a:cs typeface="Arial MT"/>
              </a:rPr>
              <a:t> </a:t>
            </a:r>
            <a:r>
              <a:rPr sz="1800" dirty="0">
                <a:solidFill>
                  <a:srgbClr val="404040"/>
                </a:solidFill>
                <a:latin typeface="Arial MT"/>
                <a:cs typeface="Arial MT"/>
              </a:rPr>
              <a:t>successful</a:t>
            </a:r>
            <a:r>
              <a:rPr sz="1800" spc="-55" dirty="0">
                <a:solidFill>
                  <a:srgbClr val="404040"/>
                </a:solidFill>
                <a:latin typeface="Arial MT"/>
                <a:cs typeface="Arial MT"/>
              </a:rPr>
              <a:t> </a:t>
            </a:r>
            <a:r>
              <a:rPr sz="1800" dirty="0">
                <a:solidFill>
                  <a:srgbClr val="404040"/>
                </a:solidFill>
                <a:latin typeface="Arial MT"/>
                <a:cs typeface="Arial MT"/>
              </a:rPr>
              <a:t>pregnancies</a:t>
            </a:r>
            <a:r>
              <a:rPr sz="1800" spc="-30" dirty="0">
                <a:solidFill>
                  <a:srgbClr val="404040"/>
                </a:solidFill>
                <a:latin typeface="Arial MT"/>
                <a:cs typeface="Arial MT"/>
              </a:rPr>
              <a:t> </a:t>
            </a:r>
            <a:r>
              <a:rPr sz="1800" dirty="0">
                <a:solidFill>
                  <a:srgbClr val="404040"/>
                </a:solidFill>
                <a:latin typeface="Arial MT"/>
                <a:cs typeface="Arial MT"/>
              </a:rPr>
              <a:t>are</a:t>
            </a:r>
            <a:r>
              <a:rPr sz="1800" spc="-55" dirty="0">
                <a:solidFill>
                  <a:srgbClr val="404040"/>
                </a:solidFill>
                <a:latin typeface="Arial MT"/>
                <a:cs typeface="Arial MT"/>
              </a:rPr>
              <a:t> </a:t>
            </a:r>
            <a:r>
              <a:rPr sz="1800" spc="-10" dirty="0">
                <a:solidFill>
                  <a:srgbClr val="404040"/>
                </a:solidFill>
                <a:latin typeface="Arial MT"/>
                <a:cs typeface="Arial MT"/>
              </a:rPr>
              <a:t>possible.</a:t>
            </a:r>
            <a:endParaRPr sz="1800">
              <a:latin typeface="Arial MT"/>
              <a:cs typeface="Arial MT"/>
            </a:endParaRPr>
          </a:p>
        </p:txBody>
      </p:sp>
      <p:sp>
        <p:nvSpPr>
          <p:cNvPr id="21" name="object 21"/>
          <p:cNvSpPr txBox="1"/>
          <p:nvPr/>
        </p:nvSpPr>
        <p:spPr>
          <a:xfrm>
            <a:off x="0" y="514350"/>
            <a:ext cx="514350" cy="5842000"/>
          </a:xfrm>
          <a:prstGeom prst="rect">
            <a:avLst/>
          </a:prstGeom>
          <a:solidFill>
            <a:srgbClr val="FFFFFF"/>
          </a:solidFill>
        </p:spPr>
        <p:txBody>
          <a:bodyPr vert="horz" wrap="square" lIns="0" tIns="0" rIns="0" bIns="0" rtlCol="0">
            <a:spAutoFit/>
          </a:bodyPr>
          <a:lstStyle/>
          <a:p>
            <a:pPr>
              <a:lnSpc>
                <a:spcPct val="100000"/>
              </a:lnSpc>
            </a:pPr>
            <a:endParaRPr sz="1400">
              <a:latin typeface="Times New Roman"/>
              <a:cs typeface="Times New Roman"/>
            </a:endParaRPr>
          </a:p>
          <a:p>
            <a:pPr>
              <a:lnSpc>
                <a:spcPct val="100000"/>
              </a:lnSpc>
            </a:pPr>
            <a:endParaRPr sz="1400">
              <a:latin typeface="Times New Roman"/>
              <a:cs typeface="Times New Roman"/>
            </a:endParaRPr>
          </a:p>
          <a:p>
            <a:pPr>
              <a:lnSpc>
                <a:spcPct val="100000"/>
              </a:lnSpc>
            </a:pPr>
            <a:endParaRPr sz="1400">
              <a:latin typeface="Times New Roman"/>
              <a:cs typeface="Times New Roman"/>
            </a:endParaRPr>
          </a:p>
          <a:p>
            <a:pPr>
              <a:lnSpc>
                <a:spcPct val="100000"/>
              </a:lnSpc>
            </a:pPr>
            <a:endParaRPr sz="1400">
              <a:latin typeface="Times New Roman"/>
              <a:cs typeface="Times New Roman"/>
            </a:endParaRPr>
          </a:p>
          <a:p>
            <a:pPr>
              <a:lnSpc>
                <a:spcPct val="100000"/>
              </a:lnSpc>
            </a:pPr>
            <a:endParaRPr sz="1400">
              <a:latin typeface="Times New Roman"/>
              <a:cs typeface="Times New Roman"/>
            </a:endParaRPr>
          </a:p>
          <a:p>
            <a:pPr>
              <a:lnSpc>
                <a:spcPct val="100000"/>
              </a:lnSpc>
            </a:pPr>
            <a:endParaRPr sz="1400">
              <a:latin typeface="Times New Roman"/>
              <a:cs typeface="Times New Roman"/>
            </a:endParaRPr>
          </a:p>
          <a:p>
            <a:pPr>
              <a:lnSpc>
                <a:spcPct val="100000"/>
              </a:lnSpc>
            </a:pPr>
            <a:endParaRPr sz="1400">
              <a:latin typeface="Times New Roman"/>
              <a:cs typeface="Times New Roman"/>
            </a:endParaRPr>
          </a:p>
          <a:p>
            <a:pPr>
              <a:lnSpc>
                <a:spcPct val="100000"/>
              </a:lnSpc>
              <a:spcBef>
                <a:spcPts val="470"/>
              </a:spcBef>
            </a:pPr>
            <a:endParaRPr sz="1400">
              <a:latin typeface="Times New Roman"/>
              <a:cs typeface="Times New Roman"/>
            </a:endParaRPr>
          </a:p>
          <a:p>
            <a:pPr marL="167640">
              <a:lnSpc>
                <a:spcPct val="100000"/>
              </a:lnSpc>
            </a:pPr>
            <a:r>
              <a:rPr sz="1400" spc="-50" dirty="0">
                <a:solidFill>
                  <a:srgbClr val="B31166"/>
                </a:solidFill>
                <a:latin typeface="Wingdings"/>
                <a:cs typeface="Wingdings"/>
              </a:rPr>
              <a:t></a:t>
            </a:r>
            <a:endParaRPr sz="1400">
              <a:latin typeface="Wingdings"/>
              <a:cs typeface="Wingdings"/>
            </a:endParaRPr>
          </a:p>
          <a:p>
            <a:pPr>
              <a:lnSpc>
                <a:spcPct val="100000"/>
              </a:lnSpc>
            </a:pPr>
            <a:endParaRPr sz="1400">
              <a:latin typeface="Wingdings"/>
              <a:cs typeface="Wingdings"/>
            </a:endParaRPr>
          </a:p>
          <a:p>
            <a:pPr>
              <a:lnSpc>
                <a:spcPct val="100000"/>
              </a:lnSpc>
            </a:pPr>
            <a:endParaRPr sz="1400">
              <a:latin typeface="Wingdings"/>
              <a:cs typeface="Wingdings"/>
            </a:endParaRPr>
          </a:p>
          <a:p>
            <a:pPr>
              <a:lnSpc>
                <a:spcPct val="100000"/>
              </a:lnSpc>
              <a:spcBef>
                <a:spcPts val="40"/>
              </a:spcBef>
            </a:pPr>
            <a:endParaRPr sz="1400">
              <a:latin typeface="Wingdings"/>
              <a:cs typeface="Wingdings"/>
            </a:endParaRPr>
          </a:p>
          <a:p>
            <a:pPr marL="167640">
              <a:lnSpc>
                <a:spcPct val="100000"/>
              </a:lnSpc>
              <a:spcBef>
                <a:spcPts val="5"/>
              </a:spcBef>
            </a:pPr>
            <a:r>
              <a:rPr sz="1400" spc="-50" dirty="0">
                <a:solidFill>
                  <a:srgbClr val="B31166"/>
                </a:solidFill>
                <a:latin typeface="Wingdings"/>
                <a:cs typeface="Wingdings"/>
              </a:rPr>
              <a:t></a:t>
            </a:r>
            <a:endParaRPr sz="1400">
              <a:latin typeface="Wingdings"/>
              <a:cs typeface="Wingdings"/>
            </a:endParaRPr>
          </a:p>
          <a:p>
            <a:pPr>
              <a:lnSpc>
                <a:spcPct val="100000"/>
              </a:lnSpc>
            </a:pPr>
            <a:endParaRPr sz="1400">
              <a:latin typeface="Wingdings"/>
              <a:cs typeface="Wingdings"/>
            </a:endParaRPr>
          </a:p>
          <a:p>
            <a:pPr>
              <a:lnSpc>
                <a:spcPct val="100000"/>
              </a:lnSpc>
              <a:spcBef>
                <a:spcPts val="1515"/>
              </a:spcBef>
            </a:pPr>
            <a:endParaRPr sz="1400">
              <a:latin typeface="Wingdings"/>
              <a:cs typeface="Wingdings"/>
            </a:endParaRPr>
          </a:p>
          <a:p>
            <a:pPr marL="167640">
              <a:lnSpc>
                <a:spcPct val="100000"/>
              </a:lnSpc>
              <a:spcBef>
                <a:spcPts val="5"/>
              </a:spcBef>
            </a:pPr>
            <a:r>
              <a:rPr sz="1400" spc="-50" dirty="0">
                <a:solidFill>
                  <a:srgbClr val="B31166"/>
                </a:solidFill>
                <a:latin typeface="Wingdings"/>
                <a:cs typeface="Wingdings"/>
              </a:rPr>
              <a:t></a:t>
            </a:r>
            <a:endParaRPr sz="1400">
              <a:latin typeface="Wingdings"/>
              <a:cs typeface="Wingdings"/>
            </a:endParaRPr>
          </a:p>
          <a:p>
            <a:pPr>
              <a:lnSpc>
                <a:spcPct val="100000"/>
              </a:lnSpc>
            </a:pPr>
            <a:endParaRPr sz="1400">
              <a:latin typeface="Wingdings"/>
              <a:cs typeface="Wingdings"/>
            </a:endParaRPr>
          </a:p>
          <a:p>
            <a:pPr>
              <a:lnSpc>
                <a:spcPct val="100000"/>
              </a:lnSpc>
              <a:spcBef>
                <a:spcPts val="1520"/>
              </a:spcBef>
            </a:pPr>
            <a:endParaRPr sz="1400">
              <a:latin typeface="Wingdings"/>
              <a:cs typeface="Wingdings"/>
            </a:endParaRPr>
          </a:p>
          <a:p>
            <a:pPr marL="167640">
              <a:lnSpc>
                <a:spcPct val="100000"/>
              </a:lnSpc>
            </a:pPr>
            <a:r>
              <a:rPr sz="1400" spc="-50" dirty="0">
                <a:solidFill>
                  <a:srgbClr val="B31166"/>
                </a:solidFill>
                <a:latin typeface="Wingdings"/>
                <a:cs typeface="Wingdings"/>
              </a:rPr>
              <a:t></a:t>
            </a:r>
            <a:endParaRPr sz="1400">
              <a:latin typeface="Wingdings"/>
              <a:cs typeface="Wingdings"/>
            </a:endParaRPr>
          </a:p>
          <a:p>
            <a:pPr>
              <a:lnSpc>
                <a:spcPct val="100000"/>
              </a:lnSpc>
            </a:pPr>
            <a:endParaRPr sz="1400">
              <a:latin typeface="Wingdings"/>
              <a:cs typeface="Wingdings"/>
            </a:endParaRPr>
          </a:p>
          <a:p>
            <a:pPr>
              <a:lnSpc>
                <a:spcPct val="100000"/>
              </a:lnSpc>
              <a:spcBef>
                <a:spcPts val="1520"/>
              </a:spcBef>
            </a:pPr>
            <a:endParaRPr sz="1400">
              <a:latin typeface="Wingdings"/>
              <a:cs typeface="Wingdings"/>
            </a:endParaRPr>
          </a:p>
          <a:p>
            <a:pPr marL="167640">
              <a:lnSpc>
                <a:spcPct val="100000"/>
              </a:lnSpc>
            </a:pPr>
            <a:r>
              <a:rPr sz="1400" spc="-50" dirty="0">
                <a:solidFill>
                  <a:srgbClr val="B31166"/>
                </a:solidFill>
                <a:latin typeface="Wingdings"/>
                <a:cs typeface="Wingdings"/>
              </a:rPr>
              <a:t></a:t>
            </a:r>
            <a:endParaRPr sz="1400">
              <a:latin typeface="Wingdings"/>
              <a:cs typeface="Wingdings"/>
            </a:endParaRPr>
          </a:p>
        </p:txBody>
      </p:sp>
      <p:sp>
        <p:nvSpPr>
          <p:cNvPr id="22" name="object 22"/>
          <p:cNvSpPr txBox="1"/>
          <p:nvPr/>
        </p:nvSpPr>
        <p:spPr>
          <a:xfrm>
            <a:off x="498475" y="5360352"/>
            <a:ext cx="8404860" cy="300355"/>
          </a:xfrm>
          <a:prstGeom prst="rect">
            <a:avLst/>
          </a:prstGeom>
        </p:spPr>
        <p:txBody>
          <a:bodyPr vert="horz" wrap="square" lIns="0" tIns="12700" rIns="0" bIns="0" rtlCol="0">
            <a:spAutoFit/>
          </a:bodyPr>
          <a:lstStyle/>
          <a:p>
            <a:pPr marL="12700">
              <a:lnSpc>
                <a:spcPct val="100000"/>
              </a:lnSpc>
              <a:spcBef>
                <a:spcPts val="100"/>
              </a:spcBef>
            </a:pPr>
            <a:r>
              <a:rPr sz="1800" spc="-10" dirty="0">
                <a:solidFill>
                  <a:srgbClr val="404040"/>
                </a:solidFill>
                <a:latin typeface="Arial MT"/>
                <a:cs typeface="Arial MT"/>
              </a:rPr>
              <a:t>Pre-</a:t>
            </a:r>
            <a:r>
              <a:rPr sz="1800" dirty="0">
                <a:solidFill>
                  <a:srgbClr val="404040"/>
                </a:solidFill>
                <a:latin typeface="Arial MT"/>
                <a:cs typeface="Arial MT"/>
              </a:rPr>
              <a:t>pregnancy</a:t>
            </a:r>
            <a:r>
              <a:rPr sz="1800" spc="-15" dirty="0">
                <a:solidFill>
                  <a:srgbClr val="404040"/>
                </a:solidFill>
                <a:latin typeface="Arial MT"/>
                <a:cs typeface="Arial MT"/>
              </a:rPr>
              <a:t> </a:t>
            </a:r>
            <a:r>
              <a:rPr sz="1800" dirty="0">
                <a:solidFill>
                  <a:srgbClr val="404040"/>
                </a:solidFill>
                <a:latin typeface="Arial MT"/>
                <a:cs typeface="Arial MT"/>
              </a:rPr>
              <a:t>copper</a:t>
            </a:r>
            <a:r>
              <a:rPr sz="1800" spc="-10" dirty="0">
                <a:solidFill>
                  <a:srgbClr val="404040"/>
                </a:solidFill>
                <a:latin typeface="Arial MT"/>
                <a:cs typeface="Arial MT"/>
              </a:rPr>
              <a:t> </a:t>
            </a:r>
            <a:r>
              <a:rPr sz="1800" dirty="0">
                <a:solidFill>
                  <a:srgbClr val="404040"/>
                </a:solidFill>
                <a:latin typeface="Arial MT"/>
                <a:cs typeface="Arial MT"/>
              </a:rPr>
              <a:t>chelation</a:t>
            </a:r>
            <a:r>
              <a:rPr sz="1800" spc="-35" dirty="0">
                <a:solidFill>
                  <a:srgbClr val="404040"/>
                </a:solidFill>
                <a:latin typeface="Arial MT"/>
                <a:cs typeface="Arial MT"/>
              </a:rPr>
              <a:t> </a:t>
            </a:r>
            <a:r>
              <a:rPr sz="1800" dirty="0">
                <a:solidFill>
                  <a:srgbClr val="404040"/>
                </a:solidFill>
                <a:latin typeface="Arial MT"/>
                <a:cs typeface="Arial MT"/>
              </a:rPr>
              <a:t>and</a:t>
            </a:r>
            <a:r>
              <a:rPr sz="1800" spc="-35" dirty="0">
                <a:solidFill>
                  <a:srgbClr val="404040"/>
                </a:solidFill>
                <a:latin typeface="Arial MT"/>
                <a:cs typeface="Arial MT"/>
              </a:rPr>
              <a:t> </a:t>
            </a:r>
            <a:r>
              <a:rPr sz="1800" dirty="0">
                <a:solidFill>
                  <a:srgbClr val="404040"/>
                </a:solidFill>
                <a:latin typeface="Arial MT"/>
                <a:cs typeface="Arial MT"/>
              </a:rPr>
              <a:t>not</a:t>
            </a:r>
            <a:r>
              <a:rPr sz="1800" spc="-60" dirty="0">
                <a:solidFill>
                  <a:srgbClr val="404040"/>
                </a:solidFill>
                <a:latin typeface="Arial MT"/>
                <a:cs typeface="Arial MT"/>
              </a:rPr>
              <a:t> </a:t>
            </a:r>
            <a:r>
              <a:rPr sz="1800" dirty="0">
                <a:solidFill>
                  <a:srgbClr val="404040"/>
                </a:solidFill>
                <a:latin typeface="Arial MT"/>
                <a:cs typeface="Arial MT"/>
              </a:rPr>
              <a:t>withholding</a:t>
            </a:r>
            <a:r>
              <a:rPr sz="1800" spc="-35" dirty="0">
                <a:solidFill>
                  <a:srgbClr val="404040"/>
                </a:solidFill>
                <a:latin typeface="Arial MT"/>
                <a:cs typeface="Arial MT"/>
              </a:rPr>
              <a:t> </a:t>
            </a:r>
            <a:r>
              <a:rPr sz="1800" dirty="0">
                <a:solidFill>
                  <a:srgbClr val="404040"/>
                </a:solidFill>
                <a:latin typeface="Arial MT"/>
                <a:cs typeface="Arial MT"/>
              </a:rPr>
              <a:t>drug</a:t>
            </a:r>
            <a:r>
              <a:rPr sz="1800" spc="-35" dirty="0">
                <a:solidFill>
                  <a:srgbClr val="404040"/>
                </a:solidFill>
                <a:latin typeface="Arial MT"/>
                <a:cs typeface="Arial MT"/>
              </a:rPr>
              <a:t> </a:t>
            </a:r>
            <a:r>
              <a:rPr sz="1800" dirty="0">
                <a:solidFill>
                  <a:srgbClr val="404040"/>
                </a:solidFill>
                <a:latin typeface="Arial MT"/>
                <a:cs typeface="Arial MT"/>
              </a:rPr>
              <a:t>therapy</a:t>
            </a:r>
            <a:r>
              <a:rPr sz="1800" spc="-10" dirty="0">
                <a:solidFill>
                  <a:srgbClr val="404040"/>
                </a:solidFill>
                <a:latin typeface="Arial MT"/>
                <a:cs typeface="Arial MT"/>
              </a:rPr>
              <a:t> </a:t>
            </a:r>
            <a:r>
              <a:rPr sz="1800" dirty="0">
                <a:solidFill>
                  <a:srgbClr val="404040"/>
                </a:solidFill>
                <a:latin typeface="Arial MT"/>
                <a:cs typeface="Arial MT"/>
              </a:rPr>
              <a:t>in</a:t>
            </a:r>
            <a:r>
              <a:rPr sz="1800" spc="-35" dirty="0">
                <a:solidFill>
                  <a:srgbClr val="404040"/>
                </a:solidFill>
                <a:latin typeface="Arial MT"/>
                <a:cs typeface="Arial MT"/>
              </a:rPr>
              <a:t> </a:t>
            </a:r>
            <a:r>
              <a:rPr sz="1800" dirty="0">
                <a:solidFill>
                  <a:srgbClr val="404040"/>
                </a:solidFill>
                <a:latin typeface="Arial MT"/>
                <a:cs typeface="Arial MT"/>
              </a:rPr>
              <a:t>pregnancy</a:t>
            </a:r>
            <a:r>
              <a:rPr sz="1800" spc="-10" dirty="0">
                <a:solidFill>
                  <a:srgbClr val="404040"/>
                </a:solidFill>
                <a:latin typeface="Arial MT"/>
                <a:cs typeface="Arial MT"/>
              </a:rPr>
              <a:t> </a:t>
            </a:r>
            <a:r>
              <a:rPr sz="1800" spc="-25" dirty="0">
                <a:solidFill>
                  <a:srgbClr val="404040"/>
                </a:solidFill>
                <a:latin typeface="Arial MT"/>
                <a:cs typeface="Arial MT"/>
              </a:rPr>
              <a:t>are</a:t>
            </a:r>
            <a:endParaRPr sz="1800">
              <a:latin typeface="Arial MT"/>
              <a:cs typeface="Arial MT"/>
            </a:endParaRPr>
          </a:p>
        </p:txBody>
      </p:sp>
      <p:sp>
        <p:nvSpPr>
          <p:cNvPr id="23" name="object 23"/>
          <p:cNvSpPr txBox="1"/>
          <p:nvPr/>
        </p:nvSpPr>
        <p:spPr>
          <a:xfrm>
            <a:off x="498475" y="5637212"/>
            <a:ext cx="4659630" cy="300355"/>
          </a:xfrm>
          <a:prstGeom prst="rect">
            <a:avLst/>
          </a:prstGeom>
        </p:spPr>
        <p:txBody>
          <a:bodyPr vert="horz" wrap="square" lIns="0" tIns="12700" rIns="0" bIns="0" rtlCol="0">
            <a:spAutoFit/>
          </a:bodyPr>
          <a:lstStyle/>
          <a:p>
            <a:pPr marL="12700">
              <a:lnSpc>
                <a:spcPct val="100000"/>
              </a:lnSpc>
              <a:spcBef>
                <a:spcPts val="100"/>
              </a:spcBef>
            </a:pPr>
            <a:r>
              <a:rPr sz="1800" dirty="0">
                <a:solidFill>
                  <a:srgbClr val="404040"/>
                </a:solidFill>
                <a:latin typeface="Arial MT"/>
                <a:cs typeface="Arial MT"/>
              </a:rPr>
              <a:t>thought</a:t>
            </a:r>
            <a:r>
              <a:rPr sz="1800" spc="-15" dirty="0">
                <a:solidFill>
                  <a:srgbClr val="404040"/>
                </a:solidFill>
                <a:latin typeface="Arial MT"/>
                <a:cs typeface="Arial MT"/>
              </a:rPr>
              <a:t> </a:t>
            </a:r>
            <a:r>
              <a:rPr sz="1800" dirty="0">
                <a:solidFill>
                  <a:srgbClr val="404040"/>
                </a:solidFill>
                <a:latin typeface="Arial MT"/>
                <a:cs typeface="Arial MT"/>
              </a:rPr>
              <a:t>to</a:t>
            </a:r>
            <a:r>
              <a:rPr sz="1800" spc="-40" dirty="0">
                <a:solidFill>
                  <a:srgbClr val="404040"/>
                </a:solidFill>
                <a:latin typeface="Arial MT"/>
                <a:cs typeface="Arial MT"/>
              </a:rPr>
              <a:t> </a:t>
            </a:r>
            <a:r>
              <a:rPr sz="1800" dirty="0">
                <a:solidFill>
                  <a:srgbClr val="404040"/>
                </a:solidFill>
                <a:latin typeface="Arial MT"/>
                <a:cs typeface="Arial MT"/>
              </a:rPr>
              <a:t>help</a:t>
            </a:r>
            <a:r>
              <a:rPr sz="1800" spc="-40" dirty="0">
                <a:solidFill>
                  <a:srgbClr val="404040"/>
                </a:solidFill>
                <a:latin typeface="Arial MT"/>
                <a:cs typeface="Arial MT"/>
              </a:rPr>
              <a:t> </a:t>
            </a:r>
            <a:r>
              <a:rPr sz="1800" dirty="0">
                <a:solidFill>
                  <a:srgbClr val="404040"/>
                </a:solidFill>
                <a:latin typeface="Arial MT"/>
                <a:cs typeface="Arial MT"/>
              </a:rPr>
              <a:t>improve</a:t>
            </a:r>
            <a:r>
              <a:rPr sz="1800" spc="-45" dirty="0">
                <a:solidFill>
                  <a:srgbClr val="404040"/>
                </a:solidFill>
                <a:latin typeface="Arial MT"/>
                <a:cs typeface="Arial MT"/>
              </a:rPr>
              <a:t> </a:t>
            </a:r>
            <a:r>
              <a:rPr sz="1800" dirty="0">
                <a:solidFill>
                  <a:srgbClr val="404040"/>
                </a:solidFill>
                <a:latin typeface="Arial MT"/>
                <a:cs typeface="Arial MT"/>
              </a:rPr>
              <a:t>pregnancy</a:t>
            </a:r>
            <a:r>
              <a:rPr sz="1800" spc="-15" dirty="0">
                <a:solidFill>
                  <a:srgbClr val="404040"/>
                </a:solidFill>
                <a:latin typeface="Arial MT"/>
                <a:cs typeface="Arial MT"/>
              </a:rPr>
              <a:t> </a:t>
            </a:r>
            <a:r>
              <a:rPr sz="1800" spc="-10" dirty="0">
                <a:solidFill>
                  <a:srgbClr val="404040"/>
                </a:solidFill>
                <a:latin typeface="Arial MT"/>
                <a:cs typeface="Arial MT"/>
              </a:rPr>
              <a:t>outcomes.</a:t>
            </a:r>
            <a:endParaRPr sz="1800">
              <a:latin typeface="Arial MT"/>
              <a:cs typeface="Arial MT"/>
            </a:endParaRPr>
          </a:p>
        </p:txBody>
      </p:sp>
      <p:pic>
        <p:nvPicPr>
          <p:cNvPr id="24" name="object 24"/>
          <p:cNvPicPr/>
          <p:nvPr/>
        </p:nvPicPr>
        <p:blipFill>
          <a:blip r:embed="rId9" cstate="print"/>
          <a:stretch>
            <a:fillRect/>
          </a:stretch>
        </p:blipFill>
        <p:spPr>
          <a:xfrm>
            <a:off x="7086600" y="228600"/>
            <a:ext cx="1905000" cy="1190625"/>
          </a:xfrm>
          <a:prstGeom prst="rect">
            <a:avLst/>
          </a:prstGeom>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57734" rIns="0" bIns="0" rtlCol="0">
            <a:spAutoFit/>
          </a:bodyPr>
          <a:lstStyle/>
          <a:p>
            <a:pPr marL="88900" marR="5080">
              <a:lnSpc>
                <a:spcPct val="100800"/>
              </a:lnSpc>
              <a:spcBef>
                <a:spcPts val="70"/>
              </a:spcBef>
            </a:pPr>
            <a:r>
              <a:rPr sz="3600" dirty="0">
                <a:latin typeface="Calibri"/>
                <a:cs typeface="Calibri"/>
              </a:rPr>
              <a:t>Pregnancy</a:t>
            </a:r>
            <a:r>
              <a:rPr sz="3600" spc="-145" dirty="0">
                <a:latin typeface="Calibri"/>
                <a:cs typeface="Calibri"/>
              </a:rPr>
              <a:t> </a:t>
            </a:r>
            <a:r>
              <a:rPr sz="3600" dirty="0">
                <a:latin typeface="Calibri"/>
                <a:cs typeface="Calibri"/>
              </a:rPr>
              <a:t>following</a:t>
            </a:r>
            <a:r>
              <a:rPr sz="3600" spc="-140" dirty="0">
                <a:latin typeface="Calibri"/>
                <a:cs typeface="Calibri"/>
              </a:rPr>
              <a:t> </a:t>
            </a:r>
            <a:r>
              <a:rPr sz="3600" spc="-10" dirty="0">
                <a:latin typeface="Calibri"/>
                <a:cs typeface="Calibri"/>
              </a:rPr>
              <a:t>Liver Transplantation</a:t>
            </a:r>
            <a:endParaRPr sz="3600">
              <a:latin typeface="Calibri"/>
              <a:cs typeface="Calibri"/>
            </a:endParaRPr>
          </a:p>
        </p:txBody>
      </p:sp>
      <p:sp>
        <p:nvSpPr>
          <p:cNvPr id="3" name="object 3"/>
          <p:cNvSpPr txBox="1">
            <a:spLocks noGrp="1"/>
          </p:cNvSpPr>
          <p:nvPr>
            <p:ph type="body" idx="1"/>
          </p:nvPr>
        </p:nvSpPr>
        <p:spPr>
          <a:prstGeom prst="rect">
            <a:avLst/>
          </a:prstGeom>
        </p:spPr>
        <p:txBody>
          <a:bodyPr vert="horz" wrap="square" lIns="0" tIns="281940" rIns="0" bIns="0" rtlCol="0">
            <a:spAutoFit/>
          </a:bodyPr>
          <a:lstStyle/>
          <a:p>
            <a:pPr marL="430530" marR="156845" indent="-342265">
              <a:lnSpc>
                <a:spcPct val="151200"/>
              </a:lnSpc>
              <a:spcBef>
                <a:spcPts val="95"/>
              </a:spcBef>
              <a:buClr>
                <a:srgbClr val="B31166"/>
              </a:buClr>
              <a:buSzPct val="81250"/>
              <a:buFont typeface="Wingdings"/>
              <a:buChar char=""/>
              <a:tabLst>
                <a:tab pos="431800" algn="l"/>
                <a:tab pos="1278255" algn="l"/>
              </a:tabLst>
            </a:pPr>
            <a:r>
              <a:rPr dirty="0"/>
              <a:t>Successful</a:t>
            </a:r>
            <a:r>
              <a:rPr spc="-85" dirty="0"/>
              <a:t> </a:t>
            </a:r>
            <a:r>
              <a:rPr dirty="0"/>
              <a:t>pregnancy</a:t>
            </a:r>
            <a:r>
              <a:rPr spc="-75" dirty="0"/>
              <a:t> </a:t>
            </a:r>
            <a:r>
              <a:rPr dirty="0"/>
              <a:t>following</a:t>
            </a:r>
            <a:r>
              <a:rPr spc="-70" dirty="0"/>
              <a:t> </a:t>
            </a:r>
            <a:r>
              <a:rPr dirty="0"/>
              <a:t>liver</a:t>
            </a:r>
            <a:r>
              <a:rPr spc="-55" dirty="0"/>
              <a:t> </a:t>
            </a:r>
            <a:r>
              <a:rPr spc="-10" dirty="0"/>
              <a:t>transplantation</a:t>
            </a:r>
            <a:r>
              <a:rPr spc="-70" dirty="0"/>
              <a:t> </a:t>
            </a:r>
            <a:r>
              <a:rPr spc="-25" dirty="0"/>
              <a:t>has 	</a:t>
            </a:r>
            <a:r>
              <a:rPr spc="-20" dirty="0"/>
              <a:t>been</a:t>
            </a:r>
            <a:r>
              <a:rPr dirty="0"/>
              <a:t>	widely</a:t>
            </a:r>
            <a:r>
              <a:rPr spc="-65" dirty="0"/>
              <a:t> </a:t>
            </a:r>
            <a:r>
              <a:rPr spc="-10" dirty="0"/>
              <a:t>reported</a:t>
            </a:r>
          </a:p>
          <a:p>
            <a:pPr marL="431165" indent="-342265">
              <a:lnSpc>
                <a:spcPct val="100000"/>
              </a:lnSpc>
              <a:spcBef>
                <a:spcPts val="2455"/>
              </a:spcBef>
              <a:buClr>
                <a:srgbClr val="B31166"/>
              </a:buClr>
              <a:buSzPct val="81250"/>
              <a:buFont typeface="Wingdings"/>
              <a:buChar char=""/>
              <a:tabLst>
                <a:tab pos="431165" algn="l"/>
              </a:tabLst>
            </a:pPr>
            <a:r>
              <a:rPr dirty="0"/>
              <a:t>Fertility</a:t>
            </a:r>
            <a:r>
              <a:rPr spc="-55" dirty="0"/>
              <a:t> </a:t>
            </a:r>
            <a:r>
              <a:rPr dirty="0"/>
              <a:t>will</a:t>
            </a:r>
            <a:r>
              <a:rPr spc="-70" dirty="0"/>
              <a:t> </a:t>
            </a:r>
            <a:r>
              <a:rPr dirty="0"/>
              <a:t>return</a:t>
            </a:r>
            <a:r>
              <a:rPr spc="-50" dirty="0"/>
              <a:t> </a:t>
            </a:r>
            <a:r>
              <a:rPr dirty="0"/>
              <a:t>typically</a:t>
            </a:r>
            <a:r>
              <a:rPr spc="-60" dirty="0"/>
              <a:t> </a:t>
            </a:r>
            <a:r>
              <a:rPr dirty="0"/>
              <a:t>within</a:t>
            </a:r>
            <a:r>
              <a:rPr spc="-50" dirty="0"/>
              <a:t> </a:t>
            </a:r>
            <a:r>
              <a:rPr dirty="0"/>
              <a:t>six</a:t>
            </a:r>
            <a:r>
              <a:rPr spc="-60" dirty="0"/>
              <a:t> </a:t>
            </a:r>
            <a:r>
              <a:rPr dirty="0"/>
              <a:t>months</a:t>
            </a:r>
            <a:r>
              <a:rPr spc="-60" dirty="0"/>
              <a:t> </a:t>
            </a:r>
            <a:r>
              <a:rPr dirty="0"/>
              <a:t>of</a:t>
            </a:r>
            <a:r>
              <a:rPr spc="-50" dirty="0"/>
              <a:t> </a:t>
            </a:r>
            <a:r>
              <a:rPr spc="-10" dirty="0"/>
              <a:t>transplant</a:t>
            </a:r>
          </a:p>
          <a:p>
            <a:pPr marL="431165" indent="-342265">
              <a:lnSpc>
                <a:spcPct val="100000"/>
              </a:lnSpc>
              <a:spcBef>
                <a:spcPts val="2450"/>
              </a:spcBef>
              <a:buClr>
                <a:srgbClr val="B31166"/>
              </a:buClr>
              <a:buSzPct val="81250"/>
              <a:buFont typeface="Wingdings"/>
              <a:buChar char=""/>
              <a:tabLst>
                <a:tab pos="431165" algn="l"/>
              </a:tabLst>
            </a:pPr>
            <a:r>
              <a:rPr spc="-25" dirty="0"/>
              <a:t>Tacrolimus</a:t>
            </a:r>
            <a:r>
              <a:rPr spc="-45" dirty="0"/>
              <a:t> </a:t>
            </a:r>
            <a:r>
              <a:rPr dirty="0"/>
              <a:t>,</a:t>
            </a:r>
            <a:r>
              <a:rPr spc="-60" dirty="0"/>
              <a:t> </a:t>
            </a:r>
            <a:r>
              <a:rPr dirty="0"/>
              <a:t>cyclosporin</a:t>
            </a:r>
            <a:r>
              <a:rPr spc="-65" dirty="0"/>
              <a:t> </a:t>
            </a:r>
            <a:r>
              <a:rPr dirty="0"/>
              <a:t>,</a:t>
            </a:r>
            <a:r>
              <a:rPr spc="-170" dirty="0"/>
              <a:t> </a:t>
            </a:r>
            <a:r>
              <a:rPr dirty="0"/>
              <a:t>Azathioprin</a:t>
            </a:r>
            <a:r>
              <a:rPr spc="-65" dirty="0"/>
              <a:t> </a:t>
            </a:r>
            <a:r>
              <a:rPr dirty="0"/>
              <a:t>and</a:t>
            </a:r>
            <a:r>
              <a:rPr spc="-100" dirty="0"/>
              <a:t> </a:t>
            </a:r>
            <a:r>
              <a:rPr spc="-10" dirty="0"/>
              <a:t>corticosteroid</a:t>
            </a:r>
          </a:p>
          <a:p>
            <a:pPr marL="431800">
              <a:lnSpc>
                <a:spcPct val="100000"/>
              </a:lnSpc>
              <a:spcBef>
                <a:spcPts val="1405"/>
              </a:spcBef>
            </a:pPr>
            <a:r>
              <a:rPr dirty="0"/>
              <a:t>therapy</a:t>
            </a:r>
            <a:r>
              <a:rPr spc="-30" dirty="0"/>
              <a:t> </a:t>
            </a:r>
            <a:r>
              <a:rPr dirty="0"/>
              <a:t>are</a:t>
            </a:r>
            <a:r>
              <a:rPr spc="-20" dirty="0"/>
              <a:t> </a:t>
            </a:r>
            <a:r>
              <a:rPr dirty="0"/>
              <a:t>widely</a:t>
            </a:r>
            <a:r>
              <a:rPr spc="-30" dirty="0"/>
              <a:t> </a:t>
            </a:r>
            <a:r>
              <a:rPr dirty="0"/>
              <a:t>and</a:t>
            </a:r>
            <a:r>
              <a:rPr spc="-90" dirty="0"/>
              <a:t> </a:t>
            </a:r>
            <a:r>
              <a:rPr dirty="0"/>
              <a:t>safely</a:t>
            </a:r>
            <a:r>
              <a:rPr spc="-25" dirty="0"/>
              <a:t> </a:t>
            </a:r>
            <a:r>
              <a:rPr dirty="0"/>
              <a:t>used</a:t>
            </a:r>
            <a:r>
              <a:rPr spc="-20" dirty="0"/>
              <a:t> </a:t>
            </a:r>
            <a:r>
              <a:rPr dirty="0"/>
              <a:t>in</a:t>
            </a:r>
            <a:r>
              <a:rPr spc="-25" dirty="0"/>
              <a:t> </a:t>
            </a:r>
            <a:r>
              <a:rPr spc="-10" dirty="0"/>
              <a:t>pregnancy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519429" rIns="0" bIns="0" rtlCol="0">
            <a:spAutoFit/>
          </a:bodyPr>
          <a:lstStyle/>
          <a:p>
            <a:pPr marL="88900">
              <a:lnSpc>
                <a:spcPct val="100000"/>
              </a:lnSpc>
              <a:spcBef>
                <a:spcPts val="130"/>
              </a:spcBef>
            </a:pPr>
            <a:r>
              <a:rPr sz="3200" dirty="0"/>
              <a:t>Anatomy</a:t>
            </a:r>
            <a:r>
              <a:rPr sz="3200" spc="-70" dirty="0"/>
              <a:t> </a:t>
            </a:r>
            <a:r>
              <a:rPr sz="3200" dirty="0"/>
              <a:t>of</a:t>
            </a:r>
            <a:r>
              <a:rPr sz="3200" spc="-30" dirty="0"/>
              <a:t> </a:t>
            </a:r>
            <a:r>
              <a:rPr sz="3200" spc="-10" dirty="0"/>
              <a:t>Liver</a:t>
            </a:r>
            <a:endParaRPr sz="3200"/>
          </a:p>
        </p:txBody>
      </p:sp>
      <p:sp>
        <p:nvSpPr>
          <p:cNvPr id="3" name="object 3"/>
          <p:cNvSpPr txBox="1"/>
          <p:nvPr/>
        </p:nvSpPr>
        <p:spPr>
          <a:xfrm>
            <a:off x="155257" y="2274188"/>
            <a:ext cx="8831580" cy="1126490"/>
          </a:xfrm>
          <a:prstGeom prst="rect">
            <a:avLst/>
          </a:prstGeom>
        </p:spPr>
        <p:txBody>
          <a:bodyPr vert="horz" wrap="square" lIns="0" tIns="11430" rIns="0" bIns="0" rtlCol="0">
            <a:spAutoFit/>
          </a:bodyPr>
          <a:lstStyle/>
          <a:p>
            <a:pPr marL="12700" marR="5080" algn="just">
              <a:lnSpc>
                <a:spcPct val="100400"/>
              </a:lnSpc>
              <a:spcBef>
                <a:spcPts val="90"/>
              </a:spcBef>
            </a:pPr>
            <a:r>
              <a:rPr sz="2400" dirty="0">
                <a:solidFill>
                  <a:srgbClr val="404040"/>
                </a:solidFill>
                <a:latin typeface="Arial MT"/>
                <a:cs typeface="Arial MT"/>
              </a:rPr>
              <a:t>The</a:t>
            </a:r>
            <a:r>
              <a:rPr sz="2400" spc="370" dirty="0">
                <a:solidFill>
                  <a:srgbClr val="404040"/>
                </a:solidFill>
                <a:latin typeface="Arial MT"/>
                <a:cs typeface="Arial MT"/>
              </a:rPr>
              <a:t> </a:t>
            </a:r>
            <a:r>
              <a:rPr sz="2400" dirty="0">
                <a:solidFill>
                  <a:srgbClr val="404040"/>
                </a:solidFill>
                <a:latin typeface="Arial MT"/>
                <a:cs typeface="Arial MT"/>
              </a:rPr>
              <a:t>liver</a:t>
            </a:r>
            <a:r>
              <a:rPr sz="2400" spc="370" dirty="0">
                <a:solidFill>
                  <a:srgbClr val="404040"/>
                </a:solidFill>
                <a:latin typeface="Arial MT"/>
                <a:cs typeface="Arial MT"/>
              </a:rPr>
              <a:t> </a:t>
            </a:r>
            <a:r>
              <a:rPr sz="2400" dirty="0">
                <a:solidFill>
                  <a:srgbClr val="404040"/>
                </a:solidFill>
                <a:latin typeface="Arial MT"/>
                <a:cs typeface="Arial MT"/>
              </a:rPr>
              <a:t>is</a:t>
            </a:r>
            <a:r>
              <a:rPr sz="2400" spc="355" dirty="0">
                <a:solidFill>
                  <a:srgbClr val="404040"/>
                </a:solidFill>
                <a:latin typeface="Arial MT"/>
                <a:cs typeface="Arial MT"/>
              </a:rPr>
              <a:t> </a:t>
            </a:r>
            <a:r>
              <a:rPr sz="2400" dirty="0">
                <a:solidFill>
                  <a:srgbClr val="404040"/>
                </a:solidFill>
                <a:latin typeface="Arial MT"/>
                <a:cs typeface="Arial MT"/>
              </a:rPr>
              <a:t>located</a:t>
            </a:r>
            <a:r>
              <a:rPr sz="2400" spc="315" dirty="0">
                <a:solidFill>
                  <a:srgbClr val="404040"/>
                </a:solidFill>
                <a:latin typeface="Arial MT"/>
                <a:cs typeface="Arial MT"/>
              </a:rPr>
              <a:t> </a:t>
            </a:r>
            <a:r>
              <a:rPr sz="2400" dirty="0">
                <a:solidFill>
                  <a:srgbClr val="404040"/>
                </a:solidFill>
                <a:latin typeface="Arial MT"/>
                <a:cs typeface="Arial MT"/>
              </a:rPr>
              <a:t>in</a:t>
            </a:r>
            <a:r>
              <a:rPr sz="2400" spc="360" dirty="0">
                <a:solidFill>
                  <a:srgbClr val="404040"/>
                </a:solidFill>
                <a:latin typeface="Arial MT"/>
                <a:cs typeface="Arial MT"/>
              </a:rPr>
              <a:t> </a:t>
            </a:r>
            <a:r>
              <a:rPr sz="2400" dirty="0">
                <a:solidFill>
                  <a:srgbClr val="404040"/>
                </a:solidFill>
                <a:latin typeface="Arial MT"/>
                <a:cs typeface="Arial MT"/>
              </a:rPr>
              <a:t>the</a:t>
            </a:r>
            <a:r>
              <a:rPr sz="2400" spc="330" dirty="0">
                <a:solidFill>
                  <a:srgbClr val="404040"/>
                </a:solidFill>
                <a:latin typeface="Arial MT"/>
                <a:cs typeface="Arial MT"/>
              </a:rPr>
              <a:t> </a:t>
            </a:r>
            <a:r>
              <a:rPr sz="2400" dirty="0">
                <a:solidFill>
                  <a:srgbClr val="404040"/>
                </a:solidFill>
                <a:latin typeface="Arial MT"/>
                <a:cs typeface="Arial MT"/>
              </a:rPr>
              <a:t>upper</a:t>
            </a:r>
            <a:r>
              <a:rPr sz="2400" spc="385" dirty="0">
                <a:solidFill>
                  <a:srgbClr val="404040"/>
                </a:solidFill>
                <a:latin typeface="Arial MT"/>
                <a:cs typeface="Arial MT"/>
              </a:rPr>
              <a:t> </a:t>
            </a:r>
            <a:r>
              <a:rPr sz="2400" dirty="0">
                <a:solidFill>
                  <a:srgbClr val="404040"/>
                </a:solidFill>
                <a:latin typeface="Arial MT"/>
                <a:cs typeface="Arial MT"/>
              </a:rPr>
              <a:t>right</a:t>
            </a:r>
            <a:r>
              <a:rPr sz="2400" spc="315" dirty="0">
                <a:solidFill>
                  <a:srgbClr val="404040"/>
                </a:solidFill>
                <a:latin typeface="Arial MT"/>
                <a:cs typeface="Arial MT"/>
              </a:rPr>
              <a:t> </a:t>
            </a:r>
            <a:r>
              <a:rPr sz="2400" dirty="0">
                <a:solidFill>
                  <a:srgbClr val="404040"/>
                </a:solidFill>
                <a:latin typeface="Arial MT"/>
                <a:cs typeface="Arial MT"/>
              </a:rPr>
              <a:t>portion</a:t>
            </a:r>
            <a:r>
              <a:rPr sz="2400" spc="360" dirty="0">
                <a:solidFill>
                  <a:srgbClr val="404040"/>
                </a:solidFill>
                <a:latin typeface="Arial MT"/>
                <a:cs typeface="Arial MT"/>
              </a:rPr>
              <a:t> </a:t>
            </a:r>
            <a:r>
              <a:rPr sz="2400" dirty="0">
                <a:solidFill>
                  <a:srgbClr val="404040"/>
                </a:solidFill>
                <a:latin typeface="Arial MT"/>
                <a:cs typeface="Arial MT"/>
              </a:rPr>
              <a:t>of</a:t>
            </a:r>
            <a:r>
              <a:rPr sz="2400" spc="330" dirty="0">
                <a:solidFill>
                  <a:srgbClr val="404040"/>
                </a:solidFill>
                <a:latin typeface="Arial MT"/>
                <a:cs typeface="Arial MT"/>
              </a:rPr>
              <a:t> </a:t>
            </a:r>
            <a:r>
              <a:rPr sz="2400" dirty="0">
                <a:solidFill>
                  <a:srgbClr val="404040"/>
                </a:solidFill>
                <a:latin typeface="Arial MT"/>
                <a:cs typeface="Arial MT"/>
              </a:rPr>
              <a:t>the</a:t>
            </a:r>
            <a:r>
              <a:rPr sz="2400" spc="330" dirty="0">
                <a:solidFill>
                  <a:srgbClr val="404040"/>
                </a:solidFill>
                <a:latin typeface="Arial MT"/>
                <a:cs typeface="Arial MT"/>
              </a:rPr>
              <a:t> </a:t>
            </a:r>
            <a:r>
              <a:rPr sz="2400" spc="-10" dirty="0">
                <a:solidFill>
                  <a:srgbClr val="404040"/>
                </a:solidFill>
                <a:latin typeface="Arial MT"/>
                <a:cs typeface="Arial MT"/>
              </a:rPr>
              <a:t>abdominal </a:t>
            </a:r>
            <a:r>
              <a:rPr sz="2400" dirty="0">
                <a:solidFill>
                  <a:srgbClr val="404040"/>
                </a:solidFill>
                <a:latin typeface="Arial MT"/>
                <a:cs typeface="Arial MT"/>
              </a:rPr>
              <a:t>cavity,</a:t>
            </a:r>
            <a:r>
              <a:rPr sz="2400" spc="65" dirty="0">
                <a:solidFill>
                  <a:srgbClr val="404040"/>
                </a:solidFill>
                <a:latin typeface="Arial MT"/>
                <a:cs typeface="Arial MT"/>
              </a:rPr>
              <a:t>  </a:t>
            </a:r>
            <a:r>
              <a:rPr sz="2400" dirty="0">
                <a:solidFill>
                  <a:srgbClr val="404040"/>
                </a:solidFill>
                <a:latin typeface="Arial MT"/>
                <a:cs typeface="Arial MT"/>
              </a:rPr>
              <a:t>beneath</a:t>
            </a:r>
            <a:r>
              <a:rPr sz="2400" spc="55" dirty="0">
                <a:solidFill>
                  <a:srgbClr val="404040"/>
                </a:solidFill>
                <a:latin typeface="Arial MT"/>
                <a:cs typeface="Arial MT"/>
              </a:rPr>
              <a:t>  </a:t>
            </a:r>
            <a:r>
              <a:rPr sz="2400" dirty="0">
                <a:solidFill>
                  <a:srgbClr val="404040"/>
                </a:solidFill>
                <a:latin typeface="Arial MT"/>
                <a:cs typeface="Arial MT"/>
              </a:rPr>
              <a:t>the</a:t>
            </a:r>
            <a:r>
              <a:rPr sz="2400" spc="40" dirty="0">
                <a:solidFill>
                  <a:srgbClr val="404040"/>
                </a:solidFill>
                <a:latin typeface="Arial MT"/>
                <a:cs typeface="Arial MT"/>
              </a:rPr>
              <a:t>  </a:t>
            </a:r>
            <a:r>
              <a:rPr sz="2400" dirty="0">
                <a:solidFill>
                  <a:srgbClr val="404040"/>
                </a:solidFill>
                <a:latin typeface="Arial MT"/>
                <a:cs typeface="Arial MT"/>
              </a:rPr>
              <a:t>diaphragm.</a:t>
            </a:r>
            <a:r>
              <a:rPr sz="2400" spc="45" dirty="0">
                <a:solidFill>
                  <a:srgbClr val="404040"/>
                </a:solidFill>
                <a:latin typeface="Arial MT"/>
                <a:cs typeface="Arial MT"/>
              </a:rPr>
              <a:t>  </a:t>
            </a:r>
            <a:r>
              <a:rPr sz="2400" dirty="0">
                <a:solidFill>
                  <a:srgbClr val="404040"/>
                </a:solidFill>
                <a:latin typeface="Arial MT"/>
                <a:cs typeface="Arial MT"/>
              </a:rPr>
              <a:t>It</a:t>
            </a:r>
            <a:r>
              <a:rPr sz="2400" spc="45" dirty="0">
                <a:solidFill>
                  <a:srgbClr val="404040"/>
                </a:solidFill>
                <a:latin typeface="Arial MT"/>
                <a:cs typeface="Arial MT"/>
              </a:rPr>
              <a:t>  </a:t>
            </a:r>
            <a:r>
              <a:rPr sz="2400" dirty="0">
                <a:solidFill>
                  <a:srgbClr val="404040"/>
                </a:solidFill>
                <a:latin typeface="Arial MT"/>
                <a:cs typeface="Arial MT"/>
              </a:rPr>
              <a:t>is</a:t>
            </a:r>
            <a:r>
              <a:rPr sz="2400" spc="55" dirty="0">
                <a:solidFill>
                  <a:srgbClr val="404040"/>
                </a:solidFill>
                <a:latin typeface="Arial MT"/>
                <a:cs typeface="Arial MT"/>
              </a:rPr>
              <a:t>  </a:t>
            </a:r>
            <a:r>
              <a:rPr sz="2400" dirty="0">
                <a:solidFill>
                  <a:srgbClr val="404040"/>
                </a:solidFill>
                <a:latin typeface="Arial MT"/>
                <a:cs typeface="Arial MT"/>
              </a:rPr>
              <a:t>wedge</a:t>
            </a:r>
            <a:r>
              <a:rPr sz="2400" spc="40" dirty="0">
                <a:solidFill>
                  <a:srgbClr val="404040"/>
                </a:solidFill>
                <a:latin typeface="Arial MT"/>
                <a:cs typeface="Arial MT"/>
              </a:rPr>
              <a:t>  </a:t>
            </a:r>
            <a:r>
              <a:rPr sz="2400" dirty="0">
                <a:solidFill>
                  <a:srgbClr val="404040"/>
                </a:solidFill>
                <a:latin typeface="Arial MT"/>
                <a:cs typeface="Arial MT"/>
              </a:rPr>
              <a:t>shaped,</a:t>
            </a:r>
            <a:r>
              <a:rPr sz="2400" spc="55" dirty="0">
                <a:solidFill>
                  <a:srgbClr val="404040"/>
                </a:solidFill>
                <a:latin typeface="Arial MT"/>
                <a:cs typeface="Arial MT"/>
              </a:rPr>
              <a:t>  </a:t>
            </a:r>
            <a:r>
              <a:rPr sz="2400" spc="-10" dirty="0">
                <a:solidFill>
                  <a:srgbClr val="404040"/>
                </a:solidFill>
                <a:latin typeface="Arial MT"/>
                <a:cs typeface="Arial MT"/>
              </a:rPr>
              <a:t>bilobed </a:t>
            </a:r>
            <a:r>
              <a:rPr sz="2400" dirty="0">
                <a:solidFill>
                  <a:srgbClr val="404040"/>
                </a:solidFill>
                <a:latin typeface="Arial MT"/>
                <a:cs typeface="Arial MT"/>
              </a:rPr>
              <a:t>structure</a:t>
            </a:r>
            <a:r>
              <a:rPr sz="2400" spc="-20" dirty="0">
                <a:solidFill>
                  <a:srgbClr val="404040"/>
                </a:solidFill>
                <a:latin typeface="Arial MT"/>
                <a:cs typeface="Arial MT"/>
              </a:rPr>
              <a:t> </a:t>
            </a:r>
            <a:r>
              <a:rPr sz="2400" dirty="0">
                <a:solidFill>
                  <a:srgbClr val="404040"/>
                </a:solidFill>
                <a:latin typeface="Arial MT"/>
                <a:cs typeface="Arial MT"/>
              </a:rPr>
              <a:t>contsist</a:t>
            </a:r>
            <a:r>
              <a:rPr sz="2400" spc="-30" dirty="0">
                <a:solidFill>
                  <a:srgbClr val="404040"/>
                </a:solidFill>
                <a:latin typeface="Arial MT"/>
                <a:cs typeface="Arial MT"/>
              </a:rPr>
              <a:t> </a:t>
            </a:r>
            <a:r>
              <a:rPr sz="2400" dirty="0">
                <a:solidFill>
                  <a:srgbClr val="404040"/>
                </a:solidFill>
                <a:latin typeface="Arial MT"/>
                <a:cs typeface="Arial MT"/>
              </a:rPr>
              <a:t>of</a:t>
            </a:r>
            <a:r>
              <a:rPr sz="2400" spc="-30" dirty="0">
                <a:solidFill>
                  <a:srgbClr val="404040"/>
                </a:solidFill>
                <a:latin typeface="Arial MT"/>
                <a:cs typeface="Arial MT"/>
              </a:rPr>
              <a:t> </a:t>
            </a:r>
            <a:r>
              <a:rPr sz="2400" dirty="0">
                <a:solidFill>
                  <a:srgbClr val="404040"/>
                </a:solidFill>
                <a:latin typeface="Arial MT"/>
                <a:cs typeface="Arial MT"/>
              </a:rPr>
              <a:t>2</a:t>
            </a:r>
            <a:r>
              <a:rPr sz="2400" spc="-10" dirty="0">
                <a:solidFill>
                  <a:srgbClr val="404040"/>
                </a:solidFill>
                <a:latin typeface="Arial MT"/>
                <a:cs typeface="Arial MT"/>
              </a:rPr>
              <a:t> </a:t>
            </a:r>
            <a:r>
              <a:rPr sz="2400" dirty="0">
                <a:solidFill>
                  <a:srgbClr val="404040"/>
                </a:solidFill>
                <a:latin typeface="Arial MT"/>
                <a:cs typeface="Arial MT"/>
              </a:rPr>
              <a:t>main</a:t>
            </a:r>
            <a:r>
              <a:rPr sz="2400" spc="-30" dirty="0">
                <a:solidFill>
                  <a:srgbClr val="404040"/>
                </a:solidFill>
                <a:latin typeface="Arial MT"/>
                <a:cs typeface="Arial MT"/>
              </a:rPr>
              <a:t> </a:t>
            </a:r>
            <a:r>
              <a:rPr sz="2400" dirty="0">
                <a:solidFill>
                  <a:srgbClr val="404040"/>
                </a:solidFill>
                <a:latin typeface="Arial MT"/>
                <a:cs typeface="Arial MT"/>
              </a:rPr>
              <a:t>lobes(right and</a:t>
            </a:r>
            <a:r>
              <a:rPr sz="2400" spc="-25" dirty="0">
                <a:solidFill>
                  <a:srgbClr val="404040"/>
                </a:solidFill>
                <a:latin typeface="Arial MT"/>
                <a:cs typeface="Arial MT"/>
              </a:rPr>
              <a:t> </a:t>
            </a:r>
            <a:r>
              <a:rPr sz="2400" spc="-10" dirty="0">
                <a:solidFill>
                  <a:srgbClr val="404040"/>
                </a:solidFill>
                <a:latin typeface="Arial MT"/>
                <a:cs typeface="Arial MT"/>
              </a:rPr>
              <a:t>left)</a:t>
            </a:r>
            <a:endParaRPr sz="2400">
              <a:latin typeface="Arial MT"/>
              <a:cs typeface="Arial MT"/>
            </a:endParaRPr>
          </a:p>
        </p:txBody>
      </p:sp>
      <p:pic>
        <p:nvPicPr>
          <p:cNvPr id="4" name="object 4"/>
          <p:cNvPicPr/>
          <p:nvPr/>
        </p:nvPicPr>
        <p:blipFill>
          <a:blip r:embed="rId2" cstate="print"/>
          <a:stretch>
            <a:fillRect/>
          </a:stretch>
        </p:blipFill>
        <p:spPr>
          <a:xfrm>
            <a:off x="895350" y="3962398"/>
            <a:ext cx="7429500" cy="2828925"/>
          </a:xfrm>
          <a:prstGeom prst="rect">
            <a:avLst/>
          </a:prstGeom>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60604" rIns="0" bIns="0" rtlCol="0">
            <a:spAutoFit/>
          </a:bodyPr>
          <a:lstStyle/>
          <a:p>
            <a:pPr marL="88900">
              <a:lnSpc>
                <a:spcPct val="100000"/>
              </a:lnSpc>
              <a:spcBef>
                <a:spcPts val="130"/>
              </a:spcBef>
            </a:pPr>
            <a:r>
              <a:rPr spc="-10" dirty="0"/>
              <a:t>References</a:t>
            </a:r>
          </a:p>
        </p:txBody>
      </p:sp>
      <p:sp>
        <p:nvSpPr>
          <p:cNvPr id="3" name="object 3"/>
          <p:cNvSpPr txBox="1"/>
          <p:nvPr/>
        </p:nvSpPr>
        <p:spPr>
          <a:xfrm>
            <a:off x="536575" y="2236152"/>
            <a:ext cx="138430" cy="197485"/>
          </a:xfrm>
          <a:prstGeom prst="rect">
            <a:avLst/>
          </a:prstGeom>
        </p:spPr>
        <p:txBody>
          <a:bodyPr vert="horz" wrap="square" lIns="0" tIns="15875" rIns="0" bIns="0" rtlCol="0">
            <a:spAutoFit/>
          </a:bodyPr>
          <a:lstStyle/>
          <a:p>
            <a:pPr marL="12700">
              <a:lnSpc>
                <a:spcPct val="100000"/>
              </a:lnSpc>
              <a:spcBef>
                <a:spcPts val="125"/>
              </a:spcBef>
            </a:pPr>
            <a:r>
              <a:rPr sz="1100" spc="-25" dirty="0">
                <a:solidFill>
                  <a:srgbClr val="B31166"/>
                </a:solidFill>
                <a:latin typeface="Arial MT"/>
                <a:cs typeface="Arial MT"/>
              </a:rPr>
              <a:t>1.</a:t>
            </a:r>
            <a:endParaRPr sz="1100">
              <a:latin typeface="Arial MT"/>
              <a:cs typeface="Arial MT"/>
            </a:endParaRPr>
          </a:p>
        </p:txBody>
      </p:sp>
      <p:sp>
        <p:nvSpPr>
          <p:cNvPr id="4" name="object 4"/>
          <p:cNvSpPr txBox="1"/>
          <p:nvPr/>
        </p:nvSpPr>
        <p:spPr>
          <a:xfrm>
            <a:off x="536575" y="2703512"/>
            <a:ext cx="138430" cy="197485"/>
          </a:xfrm>
          <a:prstGeom prst="rect">
            <a:avLst/>
          </a:prstGeom>
        </p:spPr>
        <p:txBody>
          <a:bodyPr vert="horz" wrap="square" lIns="0" tIns="15875" rIns="0" bIns="0" rtlCol="0">
            <a:spAutoFit/>
          </a:bodyPr>
          <a:lstStyle/>
          <a:p>
            <a:pPr marL="12700">
              <a:lnSpc>
                <a:spcPct val="100000"/>
              </a:lnSpc>
              <a:spcBef>
                <a:spcPts val="125"/>
              </a:spcBef>
            </a:pPr>
            <a:r>
              <a:rPr sz="1100" spc="-25" dirty="0">
                <a:solidFill>
                  <a:srgbClr val="B31166"/>
                </a:solidFill>
                <a:latin typeface="Arial MT"/>
                <a:cs typeface="Arial MT"/>
              </a:rPr>
              <a:t>2.</a:t>
            </a:r>
            <a:endParaRPr sz="1100">
              <a:latin typeface="Arial MT"/>
              <a:cs typeface="Arial MT"/>
            </a:endParaRPr>
          </a:p>
        </p:txBody>
      </p:sp>
      <p:sp>
        <p:nvSpPr>
          <p:cNvPr id="5" name="object 5"/>
          <p:cNvSpPr txBox="1"/>
          <p:nvPr/>
        </p:nvSpPr>
        <p:spPr>
          <a:xfrm>
            <a:off x="536575" y="3342703"/>
            <a:ext cx="138430" cy="197485"/>
          </a:xfrm>
          <a:prstGeom prst="rect">
            <a:avLst/>
          </a:prstGeom>
        </p:spPr>
        <p:txBody>
          <a:bodyPr vert="horz" wrap="square" lIns="0" tIns="15875" rIns="0" bIns="0" rtlCol="0">
            <a:spAutoFit/>
          </a:bodyPr>
          <a:lstStyle/>
          <a:p>
            <a:pPr marL="12700">
              <a:lnSpc>
                <a:spcPct val="100000"/>
              </a:lnSpc>
              <a:spcBef>
                <a:spcPts val="125"/>
              </a:spcBef>
            </a:pPr>
            <a:r>
              <a:rPr sz="1100" spc="-25" dirty="0">
                <a:solidFill>
                  <a:srgbClr val="B31166"/>
                </a:solidFill>
                <a:latin typeface="Arial MT"/>
                <a:cs typeface="Arial MT"/>
              </a:rPr>
              <a:t>3.</a:t>
            </a:r>
            <a:endParaRPr sz="1100">
              <a:latin typeface="Arial MT"/>
              <a:cs typeface="Arial MT"/>
            </a:endParaRPr>
          </a:p>
        </p:txBody>
      </p:sp>
      <p:sp>
        <p:nvSpPr>
          <p:cNvPr id="6" name="object 6"/>
          <p:cNvSpPr txBox="1"/>
          <p:nvPr/>
        </p:nvSpPr>
        <p:spPr>
          <a:xfrm>
            <a:off x="536575" y="3981767"/>
            <a:ext cx="138430" cy="197485"/>
          </a:xfrm>
          <a:prstGeom prst="rect">
            <a:avLst/>
          </a:prstGeom>
        </p:spPr>
        <p:txBody>
          <a:bodyPr vert="horz" wrap="square" lIns="0" tIns="15875" rIns="0" bIns="0" rtlCol="0">
            <a:spAutoFit/>
          </a:bodyPr>
          <a:lstStyle/>
          <a:p>
            <a:pPr marL="12700">
              <a:lnSpc>
                <a:spcPct val="100000"/>
              </a:lnSpc>
              <a:spcBef>
                <a:spcPts val="125"/>
              </a:spcBef>
            </a:pPr>
            <a:r>
              <a:rPr sz="1100" spc="-25" dirty="0">
                <a:solidFill>
                  <a:srgbClr val="B31166"/>
                </a:solidFill>
                <a:latin typeface="Arial MT"/>
                <a:cs typeface="Arial MT"/>
              </a:rPr>
              <a:t>4.</a:t>
            </a:r>
            <a:endParaRPr sz="1100">
              <a:latin typeface="Arial MT"/>
              <a:cs typeface="Arial MT"/>
            </a:endParaRPr>
          </a:p>
        </p:txBody>
      </p:sp>
      <p:sp>
        <p:nvSpPr>
          <p:cNvPr id="7" name="object 7"/>
          <p:cNvSpPr txBox="1"/>
          <p:nvPr/>
        </p:nvSpPr>
        <p:spPr>
          <a:xfrm>
            <a:off x="536575" y="4449127"/>
            <a:ext cx="138430" cy="197485"/>
          </a:xfrm>
          <a:prstGeom prst="rect">
            <a:avLst/>
          </a:prstGeom>
        </p:spPr>
        <p:txBody>
          <a:bodyPr vert="horz" wrap="square" lIns="0" tIns="15875" rIns="0" bIns="0" rtlCol="0">
            <a:spAutoFit/>
          </a:bodyPr>
          <a:lstStyle/>
          <a:p>
            <a:pPr marL="12700">
              <a:lnSpc>
                <a:spcPct val="100000"/>
              </a:lnSpc>
              <a:spcBef>
                <a:spcPts val="125"/>
              </a:spcBef>
            </a:pPr>
            <a:r>
              <a:rPr sz="1100" spc="-25" dirty="0">
                <a:solidFill>
                  <a:srgbClr val="B31166"/>
                </a:solidFill>
                <a:latin typeface="Arial MT"/>
                <a:cs typeface="Arial MT"/>
              </a:rPr>
              <a:t>5.</a:t>
            </a:r>
            <a:endParaRPr sz="1100">
              <a:latin typeface="Arial MT"/>
              <a:cs typeface="Arial MT"/>
            </a:endParaRPr>
          </a:p>
        </p:txBody>
      </p:sp>
      <p:sp>
        <p:nvSpPr>
          <p:cNvPr id="8" name="object 8"/>
          <p:cNvSpPr txBox="1"/>
          <p:nvPr/>
        </p:nvSpPr>
        <p:spPr>
          <a:xfrm>
            <a:off x="536575" y="5088508"/>
            <a:ext cx="138430" cy="196850"/>
          </a:xfrm>
          <a:prstGeom prst="rect">
            <a:avLst/>
          </a:prstGeom>
        </p:spPr>
        <p:txBody>
          <a:bodyPr vert="horz" wrap="square" lIns="0" tIns="15875" rIns="0" bIns="0" rtlCol="0">
            <a:spAutoFit/>
          </a:bodyPr>
          <a:lstStyle/>
          <a:p>
            <a:pPr marL="12700">
              <a:lnSpc>
                <a:spcPct val="100000"/>
              </a:lnSpc>
              <a:spcBef>
                <a:spcPts val="125"/>
              </a:spcBef>
            </a:pPr>
            <a:r>
              <a:rPr sz="1100" spc="-25" dirty="0">
                <a:solidFill>
                  <a:srgbClr val="B31166"/>
                </a:solidFill>
                <a:latin typeface="Arial MT"/>
                <a:cs typeface="Arial MT"/>
              </a:rPr>
              <a:t>6.</a:t>
            </a:r>
            <a:endParaRPr sz="1100">
              <a:latin typeface="Arial MT"/>
              <a:cs typeface="Arial MT"/>
            </a:endParaRPr>
          </a:p>
        </p:txBody>
      </p:sp>
      <p:sp>
        <p:nvSpPr>
          <p:cNvPr id="9" name="object 9"/>
          <p:cNvSpPr txBox="1"/>
          <p:nvPr/>
        </p:nvSpPr>
        <p:spPr>
          <a:xfrm>
            <a:off x="536575" y="5727700"/>
            <a:ext cx="138430" cy="196850"/>
          </a:xfrm>
          <a:prstGeom prst="rect">
            <a:avLst/>
          </a:prstGeom>
        </p:spPr>
        <p:txBody>
          <a:bodyPr vert="horz" wrap="square" lIns="0" tIns="15875" rIns="0" bIns="0" rtlCol="0">
            <a:spAutoFit/>
          </a:bodyPr>
          <a:lstStyle/>
          <a:p>
            <a:pPr marL="12700">
              <a:lnSpc>
                <a:spcPct val="100000"/>
              </a:lnSpc>
              <a:spcBef>
                <a:spcPts val="125"/>
              </a:spcBef>
            </a:pPr>
            <a:r>
              <a:rPr sz="1100" spc="-25" dirty="0">
                <a:solidFill>
                  <a:srgbClr val="B31166"/>
                </a:solidFill>
                <a:latin typeface="Arial MT"/>
                <a:cs typeface="Arial MT"/>
              </a:rPr>
              <a:t>7.</a:t>
            </a:r>
            <a:endParaRPr sz="1100">
              <a:latin typeface="Arial MT"/>
              <a:cs typeface="Arial MT"/>
            </a:endParaRPr>
          </a:p>
        </p:txBody>
      </p:sp>
      <p:sp>
        <p:nvSpPr>
          <p:cNvPr id="10" name="object 10"/>
          <p:cNvSpPr txBox="1"/>
          <p:nvPr/>
        </p:nvSpPr>
        <p:spPr>
          <a:xfrm>
            <a:off x="994092" y="2198052"/>
            <a:ext cx="6118860" cy="4077970"/>
          </a:xfrm>
          <a:prstGeom prst="rect">
            <a:avLst/>
          </a:prstGeom>
        </p:spPr>
        <p:txBody>
          <a:bodyPr vert="horz" wrap="square" lIns="0" tIns="56515" rIns="0" bIns="0" rtlCol="0">
            <a:spAutoFit/>
          </a:bodyPr>
          <a:lstStyle/>
          <a:p>
            <a:pPr marL="12700" marR="50800">
              <a:lnSpc>
                <a:spcPts val="1350"/>
              </a:lnSpc>
              <a:spcBef>
                <a:spcPts val="445"/>
              </a:spcBef>
            </a:pPr>
            <a:r>
              <a:rPr sz="1400" dirty="0">
                <a:solidFill>
                  <a:srgbClr val="404040"/>
                </a:solidFill>
                <a:latin typeface="Arial MT"/>
                <a:cs typeface="Arial MT"/>
              </a:rPr>
              <a:t>Royal</a:t>
            </a:r>
            <a:r>
              <a:rPr sz="1400" spc="-45" dirty="0">
                <a:solidFill>
                  <a:srgbClr val="404040"/>
                </a:solidFill>
                <a:latin typeface="Arial MT"/>
                <a:cs typeface="Arial MT"/>
              </a:rPr>
              <a:t> </a:t>
            </a:r>
            <a:r>
              <a:rPr sz="1400" dirty="0">
                <a:solidFill>
                  <a:srgbClr val="404040"/>
                </a:solidFill>
                <a:latin typeface="Arial MT"/>
                <a:cs typeface="Arial MT"/>
              </a:rPr>
              <a:t>College</a:t>
            </a:r>
            <a:r>
              <a:rPr sz="1400" spc="-65" dirty="0">
                <a:solidFill>
                  <a:srgbClr val="404040"/>
                </a:solidFill>
                <a:latin typeface="Arial MT"/>
                <a:cs typeface="Arial MT"/>
              </a:rPr>
              <a:t> </a:t>
            </a:r>
            <a:r>
              <a:rPr sz="1400" dirty="0">
                <a:solidFill>
                  <a:srgbClr val="404040"/>
                </a:solidFill>
                <a:latin typeface="Arial MT"/>
                <a:cs typeface="Arial MT"/>
              </a:rPr>
              <a:t>of</a:t>
            </a:r>
            <a:r>
              <a:rPr sz="1400" spc="-40" dirty="0">
                <a:solidFill>
                  <a:srgbClr val="404040"/>
                </a:solidFill>
                <a:latin typeface="Arial MT"/>
                <a:cs typeface="Arial MT"/>
              </a:rPr>
              <a:t> </a:t>
            </a:r>
            <a:r>
              <a:rPr sz="1400" dirty="0">
                <a:solidFill>
                  <a:srgbClr val="404040"/>
                </a:solidFill>
                <a:latin typeface="Arial MT"/>
                <a:cs typeface="Arial MT"/>
              </a:rPr>
              <a:t>Obstetrics</a:t>
            </a:r>
            <a:r>
              <a:rPr sz="1400" spc="15" dirty="0">
                <a:solidFill>
                  <a:srgbClr val="404040"/>
                </a:solidFill>
                <a:latin typeface="Arial MT"/>
                <a:cs typeface="Arial MT"/>
              </a:rPr>
              <a:t> </a:t>
            </a:r>
            <a:r>
              <a:rPr sz="1400" dirty="0">
                <a:solidFill>
                  <a:srgbClr val="404040"/>
                </a:solidFill>
                <a:latin typeface="Arial MT"/>
                <a:cs typeface="Arial MT"/>
              </a:rPr>
              <a:t>and</a:t>
            </a:r>
            <a:r>
              <a:rPr sz="1400" spc="-80" dirty="0">
                <a:solidFill>
                  <a:srgbClr val="404040"/>
                </a:solidFill>
                <a:latin typeface="Arial MT"/>
                <a:cs typeface="Arial MT"/>
              </a:rPr>
              <a:t> </a:t>
            </a:r>
            <a:r>
              <a:rPr sz="1400" dirty="0">
                <a:solidFill>
                  <a:srgbClr val="404040"/>
                </a:solidFill>
                <a:latin typeface="Arial MT"/>
                <a:cs typeface="Arial MT"/>
              </a:rPr>
              <a:t>Gynaecology</a:t>
            </a:r>
            <a:r>
              <a:rPr sz="1400" spc="10" dirty="0">
                <a:solidFill>
                  <a:srgbClr val="404040"/>
                </a:solidFill>
                <a:latin typeface="Arial MT"/>
                <a:cs typeface="Arial MT"/>
              </a:rPr>
              <a:t> </a:t>
            </a:r>
            <a:r>
              <a:rPr sz="1400" dirty="0">
                <a:solidFill>
                  <a:srgbClr val="404040"/>
                </a:solidFill>
                <a:latin typeface="Arial MT"/>
                <a:cs typeface="Arial MT"/>
              </a:rPr>
              <a:t>.</a:t>
            </a:r>
            <a:r>
              <a:rPr sz="1400" spc="-20" dirty="0">
                <a:solidFill>
                  <a:srgbClr val="404040"/>
                </a:solidFill>
                <a:latin typeface="Arial MT"/>
                <a:cs typeface="Arial MT"/>
              </a:rPr>
              <a:t> </a:t>
            </a:r>
            <a:r>
              <a:rPr sz="1400" i="1" dirty="0">
                <a:solidFill>
                  <a:srgbClr val="404040"/>
                </a:solidFill>
                <a:latin typeface="Arial"/>
                <a:cs typeface="Arial"/>
              </a:rPr>
              <a:t>Obstetric</a:t>
            </a:r>
            <a:r>
              <a:rPr sz="1400" i="1" spc="20" dirty="0">
                <a:solidFill>
                  <a:srgbClr val="404040"/>
                </a:solidFill>
                <a:latin typeface="Arial"/>
                <a:cs typeface="Arial"/>
              </a:rPr>
              <a:t> </a:t>
            </a:r>
            <a:r>
              <a:rPr sz="1400" i="1" spc="-10" dirty="0">
                <a:solidFill>
                  <a:srgbClr val="404040"/>
                </a:solidFill>
                <a:latin typeface="Arial"/>
                <a:cs typeface="Arial"/>
              </a:rPr>
              <a:t>cholestasis</a:t>
            </a:r>
            <a:r>
              <a:rPr sz="1400" spc="-10" dirty="0">
                <a:solidFill>
                  <a:srgbClr val="404040"/>
                </a:solidFill>
                <a:latin typeface="Arial MT"/>
                <a:cs typeface="Arial MT"/>
              </a:rPr>
              <a:t>.</a:t>
            </a:r>
            <a:r>
              <a:rPr sz="1400" spc="-45" dirty="0">
                <a:solidFill>
                  <a:srgbClr val="404040"/>
                </a:solidFill>
                <a:latin typeface="Arial MT"/>
                <a:cs typeface="Arial MT"/>
              </a:rPr>
              <a:t> </a:t>
            </a:r>
            <a:r>
              <a:rPr sz="1400" spc="-10" dirty="0">
                <a:solidFill>
                  <a:srgbClr val="404040"/>
                </a:solidFill>
                <a:latin typeface="Arial MT"/>
                <a:cs typeface="Arial MT"/>
              </a:rPr>
              <a:t>RCOG, 2021.</a:t>
            </a:r>
            <a:endParaRPr sz="1400">
              <a:latin typeface="Arial MT"/>
              <a:cs typeface="Arial MT"/>
            </a:endParaRPr>
          </a:p>
          <a:p>
            <a:pPr marL="12700" marR="285750" indent="48895">
              <a:lnSpc>
                <a:spcPts val="1350"/>
              </a:lnSpc>
              <a:spcBef>
                <a:spcPts val="980"/>
              </a:spcBef>
            </a:pPr>
            <a:r>
              <a:rPr sz="1400" dirty="0">
                <a:solidFill>
                  <a:srgbClr val="404040"/>
                </a:solidFill>
                <a:latin typeface="Arial MT"/>
                <a:cs typeface="Arial MT"/>
              </a:rPr>
              <a:t>National</a:t>
            </a:r>
            <a:r>
              <a:rPr sz="1400" spc="-15" dirty="0">
                <a:solidFill>
                  <a:srgbClr val="404040"/>
                </a:solidFill>
                <a:latin typeface="Arial MT"/>
                <a:cs typeface="Arial MT"/>
              </a:rPr>
              <a:t> </a:t>
            </a:r>
            <a:r>
              <a:rPr sz="1400" dirty="0">
                <a:solidFill>
                  <a:srgbClr val="404040"/>
                </a:solidFill>
                <a:latin typeface="Arial MT"/>
                <a:cs typeface="Arial MT"/>
              </a:rPr>
              <a:t>Institute</a:t>
            </a:r>
            <a:r>
              <a:rPr sz="1400" spc="-10" dirty="0">
                <a:solidFill>
                  <a:srgbClr val="404040"/>
                </a:solidFill>
                <a:latin typeface="Arial MT"/>
                <a:cs typeface="Arial MT"/>
              </a:rPr>
              <a:t> </a:t>
            </a:r>
            <a:r>
              <a:rPr sz="1400" dirty="0">
                <a:solidFill>
                  <a:srgbClr val="404040"/>
                </a:solidFill>
                <a:latin typeface="Arial MT"/>
                <a:cs typeface="Arial MT"/>
              </a:rPr>
              <a:t>for Health</a:t>
            </a:r>
            <a:r>
              <a:rPr sz="1400" spc="-15" dirty="0">
                <a:solidFill>
                  <a:srgbClr val="404040"/>
                </a:solidFill>
                <a:latin typeface="Arial MT"/>
                <a:cs typeface="Arial MT"/>
              </a:rPr>
              <a:t> </a:t>
            </a:r>
            <a:r>
              <a:rPr sz="1400" dirty="0">
                <a:solidFill>
                  <a:srgbClr val="404040"/>
                </a:solidFill>
                <a:latin typeface="Arial MT"/>
                <a:cs typeface="Arial MT"/>
              </a:rPr>
              <a:t>and</a:t>
            </a:r>
            <a:r>
              <a:rPr sz="1400" spc="-10" dirty="0">
                <a:solidFill>
                  <a:srgbClr val="404040"/>
                </a:solidFill>
                <a:latin typeface="Arial MT"/>
                <a:cs typeface="Arial MT"/>
              </a:rPr>
              <a:t> </a:t>
            </a:r>
            <a:r>
              <a:rPr sz="1400" dirty="0">
                <a:solidFill>
                  <a:srgbClr val="404040"/>
                </a:solidFill>
                <a:latin typeface="Arial MT"/>
                <a:cs typeface="Arial MT"/>
              </a:rPr>
              <a:t>Care</a:t>
            </a:r>
            <a:r>
              <a:rPr sz="1400" spc="-85" dirty="0">
                <a:solidFill>
                  <a:srgbClr val="404040"/>
                </a:solidFill>
                <a:latin typeface="Arial MT"/>
                <a:cs typeface="Arial MT"/>
              </a:rPr>
              <a:t> </a:t>
            </a:r>
            <a:r>
              <a:rPr sz="1400" dirty="0">
                <a:solidFill>
                  <a:srgbClr val="404040"/>
                </a:solidFill>
                <a:latin typeface="Arial MT"/>
                <a:cs typeface="Arial MT"/>
              </a:rPr>
              <a:t>Excellence</a:t>
            </a:r>
            <a:r>
              <a:rPr sz="1400" spc="-10" dirty="0">
                <a:solidFill>
                  <a:srgbClr val="404040"/>
                </a:solidFill>
                <a:latin typeface="Arial MT"/>
                <a:cs typeface="Arial MT"/>
              </a:rPr>
              <a:t> </a:t>
            </a:r>
            <a:r>
              <a:rPr sz="1400" dirty="0">
                <a:solidFill>
                  <a:srgbClr val="404040"/>
                </a:solidFill>
                <a:latin typeface="Arial MT"/>
                <a:cs typeface="Arial MT"/>
              </a:rPr>
              <a:t>.</a:t>
            </a:r>
            <a:r>
              <a:rPr sz="1400" spc="-105" dirty="0">
                <a:solidFill>
                  <a:srgbClr val="404040"/>
                </a:solidFill>
                <a:latin typeface="Arial MT"/>
                <a:cs typeface="Arial MT"/>
              </a:rPr>
              <a:t> </a:t>
            </a:r>
            <a:r>
              <a:rPr sz="1400" i="1" dirty="0">
                <a:solidFill>
                  <a:srgbClr val="404040"/>
                </a:solidFill>
                <a:latin typeface="Arial"/>
                <a:cs typeface="Arial"/>
              </a:rPr>
              <a:t>Hypertension</a:t>
            </a:r>
            <a:r>
              <a:rPr sz="1400" i="1" spc="-15" dirty="0">
                <a:solidFill>
                  <a:srgbClr val="404040"/>
                </a:solidFill>
                <a:latin typeface="Arial"/>
                <a:cs typeface="Arial"/>
              </a:rPr>
              <a:t> </a:t>
            </a:r>
            <a:r>
              <a:rPr sz="1400" i="1" spc="-25" dirty="0">
                <a:solidFill>
                  <a:srgbClr val="404040"/>
                </a:solidFill>
                <a:latin typeface="Arial"/>
                <a:cs typeface="Arial"/>
              </a:rPr>
              <a:t>in </a:t>
            </a:r>
            <a:r>
              <a:rPr sz="1400" i="1" dirty="0">
                <a:solidFill>
                  <a:srgbClr val="404040"/>
                </a:solidFill>
                <a:latin typeface="Arial"/>
                <a:cs typeface="Arial"/>
              </a:rPr>
              <a:t>pregnancy:</a:t>
            </a:r>
            <a:r>
              <a:rPr sz="1400" i="1" spc="-45" dirty="0">
                <a:solidFill>
                  <a:srgbClr val="404040"/>
                </a:solidFill>
                <a:latin typeface="Arial"/>
                <a:cs typeface="Arial"/>
              </a:rPr>
              <a:t> </a:t>
            </a:r>
            <a:r>
              <a:rPr sz="1400" i="1" dirty="0">
                <a:solidFill>
                  <a:srgbClr val="404040"/>
                </a:solidFill>
                <a:latin typeface="Arial"/>
                <a:cs typeface="Arial"/>
              </a:rPr>
              <a:t>diagnosis</a:t>
            </a:r>
            <a:r>
              <a:rPr sz="1400" i="1" spc="-60" dirty="0">
                <a:solidFill>
                  <a:srgbClr val="404040"/>
                </a:solidFill>
                <a:latin typeface="Arial"/>
                <a:cs typeface="Arial"/>
              </a:rPr>
              <a:t> </a:t>
            </a:r>
            <a:r>
              <a:rPr sz="1400" i="1" dirty="0">
                <a:solidFill>
                  <a:srgbClr val="404040"/>
                </a:solidFill>
                <a:latin typeface="Arial"/>
                <a:cs typeface="Arial"/>
              </a:rPr>
              <a:t>and</a:t>
            </a:r>
            <a:r>
              <a:rPr sz="1400" i="1" spc="-70" dirty="0">
                <a:solidFill>
                  <a:srgbClr val="404040"/>
                </a:solidFill>
                <a:latin typeface="Arial"/>
                <a:cs typeface="Arial"/>
              </a:rPr>
              <a:t> </a:t>
            </a:r>
            <a:r>
              <a:rPr sz="1400" i="1" dirty="0">
                <a:solidFill>
                  <a:srgbClr val="404040"/>
                </a:solidFill>
                <a:latin typeface="Arial"/>
                <a:cs typeface="Arial"/>
              </a:rPr>
              <a:t>management:</a:t>
            </a:r>
            <a:r>
              <a:rPr sz="1400" i="1" spc="-45" dirty="0">
                <a:solidFill>
                  <a:srgbClr val="404040"/>
                </a:solidFill>
                <a:latin typeface="Arial"/>
                <a:cs typeface="Arial"/>
              </a:rPr>
              <a:t> </a:t>
            </a:r>
            <a:r>
              <a:rPr sz="1400" i="1" dirty="0">
                <a:solidFill>
                  <a:srgbClr val="404040"/>
                </a:solidFill>
                <a:latin typeface="Arial"/>
                <a:cs typeface="Arial"/>
              </a:rPr>
              <a:t>NICE guidelines</a:t>
            </a:r>
            <a:r>
              <a:rPr sz="1400" i="1" spc="10" dirty="0">
                <a:solidFill>
                  <a:srgbClr val="404040"/>
                </a:solidFill>
                <a:latin typeface="Arial"/>
                <a:cs typeface="Arial"/>
              </a:rPr>
              <a:t> </a:t>
            </a:r>
            <a:r>
              <a:rPr sz="1400" i="1" dirty="0">
                <a:solidFill>
                  <a:srgbClr val="404040"/>
                </a:solidFill>
                <a:latin typeface="Arial"/>
                <a:cs typeface="Arial"/>
              </a:rPr>
              <a:t>[NG</a:t>
            </a:r>
            <a:r>
              <a:rPr sz="1400" i="1" spc="-85" dirty="0">
                <a:solidFill>
                  <a:srgbClr val="404040"/>
                </a:solidFill>
                <a:latin typeface="Arial"/>
                <a:cs typeface="Arial"/>
              </a:rPr>
              <a:t> </a:t>
            </a:r>
            <a:r>
              <a:rPr sz="1400" i="1" dirty="0">
                <a:solidFill>
                  <a:srgbClr val="404040"/>
                </a:solidFill>
                <a:latin typeface="Arial"/>
                <a:cs typeface="Arial"/>
              </a:rPr>
              <a:t>133]</a:t>
            </a:r>
            <a:r>
              <a:rPr sz="1400" dirty="0">
                <a:solidFill>
                  <a:srgbClr val="404040"/>
                </a:solidFill>
                <a:latin typeface="Arial MT"/>
                <a:cs typeface="Arial MT"/>
              </a:rPr>
              <a:t>.</a:t>
            </a:r>
            <a:r>
              <a:rPr sz="1400" spc="-45" dirty="0">
                <a:solidFill>
                  <a:srgbClr val="404040"/>
                </a:solidFill>
                <a:latin typeface="Arial MT"/>
                <a:cs typeface="Arial MT"/>
              </a:rPr>
              <a:t> </a:t>
            </a:r>
            <a:r>
              <a:rPr sz="1400" spc="-10" dirty="0">
                <a:solidFill>
                  <a:srgbClr val="404040"/>
                </a:solidFill>
                <a:latin typeface="Arial MT"/>
                <a:cs typeface="Arial MT"/>
              </a:rPr>
              <a:t>NICE, 2020.</a:t>
            </a:r>
            <a:endParaRPr sz="1400">
              <a:latin typeface="Arial MT"/>
              <a:cs typeface="Arial MT"/>
            </a:endParaRPr>
          </a:p>
          <a:p>
            <a:pPr marL="12700" marR="59690">
              <a:lnSpc>
                <a:spcPts val="1350"/>
              </a:lnSpc>
              <a:spcBef>
                <a:spcPts val="985"/>
              </a:spcBef>
            </a:pPr>
            <a:r>
              <a:rPr sz="1400" dirty="0">
                <a:solidFill>
                  <a:srgbClr val="404040"/>
                </a:solidFill>
                <a:latin typeface="Arial MT"/>
                <a:cs typeface="Arial MT"/>
              </a:rPr>
              <a:t>Kaplan</a:t>
            </a:r>
            <a:r>
              <a:rPr sz="1400" spc="-65" dirty="0">
                <a:solidFill>
                  <a:srgbClr val="404040"/>
                </a:solidFill>
                <a:latin typeface="Arial MT"/>
                <a:cs typeface="Arial MT"/>
              </a:rPr>
              <a:t> </a:t>
            </a:r>
            <a:r>
              <a:rPr sz="1400" dirty="0">
                <a:solidFill>
                  <a:srgbClr val="404040"/>
                </a:solidFill>
                <a:latin typeface="Arial MT"/>
                <a:cs typeface="Arial MT"/>
              </a:rPr>
              <a:t>PB,</a:t>
            </a:r>
            <a:r>
              <a:rPr sz="1400" spc="-10" dirty="0">
                <a:solidFill>
                  <a:srgbClr val="404040"/>
                </a:solidFill>
                <a:latin typeface="Arial MT"/>
                <a:cs typeface="Arial MT"/>
              </a:rPr>
              <a:t> </a:t>
            </a:r>
            <a:r>
              <a:rPr sz="1400" dirty="0">
                <a:solidFill>
                  <a:srgbClr val="404040"/>
                </a:solidFill>
                <a:latin typeface="Arial MT"/>
                <a:cs typeface="Arial MT"/>
              </a:rPr>
              <a:t>Gücer</a:t>
            </a:r>
            <a:r>
              <a:rPr sz="1400" spc="-60" dirty="0">
                <a:solidFill>
                  <a:srgbClr val="404040"/>
                </a:solidFill>
                <a:latin typeface="Arial MT"/>
                <a:cs typeface="Arial MT"/>
              </a:rPr>
              <a:t> </a:t>
            </a:r>
            <a:r>
              <a:rPr sz="1400" spc="-75" dirty="0">
                <a:solidFill>
                  <a:srgbClr val="404040"/>
                </a:solidFill>
                <a:latin typeface="Arial MT"/>
                <a:cs typeface="Arial MT"/>
              </a:rPr>
              <a:t>F,</a:t>
            </a:r>
            <a:r>
              <a:rPr sz="1400" spc="5" dirty="0">
                <a:solidFill>
                  <a:srgbClr val="404040"/>
                </a:solidFill>
                <a:latin typeface="Arial MT"/>
                <a:cs typeface="Arial MT"/>
              </a:rPr>
              <a:t> </a:t>
            </a:r>
            <a:r>
              <a:rPr sz="1400" dirty="0">
                <a:solidFill>
                  <a:srgbClr val="404040"/>
                </a:solidFill>
                <a:latin typeface="Arial MT"/>
                <a:cs typeface="Arial MT"/>
              </a:rPr>
              <a:t>Sayin NC,</a:t>
            </a:r>
            <a:r>
              <a:rPr sz="1400" spc="-40" dirty="0">
                <a:solidFill>
                  <a:srgbClr val="404040"/>
                </a:solidFill>
                <a:latin typeface="Arial MT"/>
                <a:cs typeface="Arial MT"/>
              </a:rPr>
              <a:t> </a:t>
            </a:r>
            <a:r>
              <a:rPr sz="1400" dirty="0">
                <a:solidFill>
                  <a:srgbClr val="404040"/>
                </a:solidFill>
                <a:latin typeface="Arial MT"/>
                <a:cs typeface="Arial MT"/>
              </a:rPr>
              <a:t>et</a:t>
            </a:r>
            <a:r>
              <a:rPr sz="1400" spc="-40" dirty="0">
                <a:solidFill>
                  <a:srgbClr val="404040"/>
                </a:solidFill>
                <a:latin typeface="Arial MT"/>
                <a:cs typeface="Arial MT"/>
              </a:rPr>
              <a:t> </a:t>
            </a:r>
            <a:r>
              <a:rPr sz="1400" dirty="0">
                <a:solidFill>
                  <a:srgbClr val="404040"/>
                </a:solidFill>
                <a:latin typeface="Arial MT"/>
                <a:cs typeface="Arial MT"/>
              </a:rPr>
              <a:t>al..</a:t>
            </a:r>
            <a:r>
              <a:rPr sz="1400" spc="-45" dirty="0">
                <a:solidFill>
                  <a:srgbClr val="404040"/>
                </a:solidFill>
                <a:latin typeface="Arial MT"/>
                <a:cs typeface="Arial MT"/>
              </a:rPr>
              <a:t> </a:t>
            </a:r>
            <a:r>
              <a:rPr sz="1400" dirty="0">
                <a:solidFill>
                  <a:srgbClr val="404040"/>
                </a:solidFill>
                <a:latin typeface="Arial MT"/>
                <a:cs typeface="Arial MT"/>
              </a:rPr>
              <a:t>Maternal</a:t>
            </a:r>
            <a:r>
              <a:rPr sz="1400" spc="35" dirty="0">
                <a:solidFill>
                  <a:srgbClr val="404040"/>
                </a:solidFill>
                <a:latin typeface="Arial MT"/>
                <a:cs typeface="Arial MT"/>
              </a:rPr>
              <a:t> </a:t>
            </a:r>
            <a:r>
              <a:rPr sz="1400" spc="-10" dirty="0">
                <a:solidFill>
                  <a:srgbClr val="404040"/>
                </a:solidFill>
                <a:latin typeface="Arial MT"/>
                <a:cs typeface="Arial MT"/>
              </a:rPr>
              <a:t>serum</a:t>
            </a:r>
            <a:r>
              <a:rPr sz="1400" spc="-80" dirty="0">
                <a:solidFill>
                  <a:srgbClr val="404040"/>
                </a:solidFill>
                <a:latin typeface="Arial MT"/>
                <a:cs typeface="Arial MT"/>
              </a:rPr>
              <a:t> </a:t>
            </a:r>
            <a:r>
              <a:rPr sz="1400" dirty="0">
                <a:solidFill>
                  <a:srgbClr val="404040"/>
                </a:solidFill>
                <a:latin typeface="Arial MT"/>
                <a:cs typeface="Arial MT"/>
              </a:rPr>
              <a:t>cytokine</a:t>
            </a:r>
            <a:r>
              <a:rPr sz="1400" spc="10" dirty="0">
                <a:solidFill>
                  <a:srgbClr val="404040"/>
                </a:solidFill>
                <a:latin typeface="Arial MT"/>
                <a:cs typeface="Arial MT"/>
              </a:rPr>
              <a:t> </a:t>
            </a:r>
            <a:r>
              <a:rPr sz="1400" dirty="0">
                <a:solidFill>
                  <a:srgbClr val="404040"/>
                </a:solidFill>
                <a:latin typeface="Arial MT"/>
                <a:cs typeface="Arial MT"/>
              </a:rPr>
              <a:t>levels</a:t>
            </a:r>
            <a:r>
              <a:rPr sz="1400" spc="15" dirty="0">
                <a:solidFill>
                  <a:srgbClr val="404040"/>
                </a:solidFill>
                <a:latin typeface="Arial MT"/>
                <a:cs typeface="Arial MT"/>
              </a:rPr>
              <a:t> </a:t>
            </a:r>
            <a:r>
              <a:rPr sz="1400" spc="-25" dirty="0">
                <a:solidFill>
                  <a:srgbClr val="404040"/>
                </a:solidFill>
                <a:latin typeface="Arial MT"/>
                <a:cs typeface="Arial MT"/>
              </a:rPr>
              <a:t>in </a:t>
            </a:r>
            <a:r>
              <a:rPr sz="1400" dirty="0">
                <a:solidFill>
                  <a:srgbClr val="404040"/>
                </a:solidFill>
                <a:latin typeface="Arial MT"/>
                <a:cs typeface="Arial MT"/>
              </a:rPr>
              <a:t>women</a:t>
            </a:r>
            <a:r>
              <a:rPr sz="1400" spc="-70" dirty="0">
                <a:solidFill>
                  <a:srgbClr val="404040"/>
                </a:solidFill>
                <a:latin typeface="Arial MT"/>
                <a:cs typeface="Arial MT"/>
              </a:rPr>
              <a:t> </a:t>
            </a:r>
            <a:r>
              <a:rPr sz="1400" dirty="0">
                <a:solidFill>
                  <a:srgbClr val="404040"/>
                </a:solidFill>
                <a:latin typeface="Arial MT"/>
                <a:cs typeface="Arial MT"/>
              </a:rPr>
              <a:t>with</a:t>
            </a:r>
            <a:r>
              <a:rPr sz="1400" spc="10" dirty="0">
                <a:solidFill>
                  <a:srgbClr val="404040"/>
                </a:solidFill>
                <a:latin typeface="Arial MT"/>
                <a:cs typeface="Arial MT"/>
              </a:rPr>
              <a:t> </a:t>
            </a:r>
            <a:r>
              <a:rPr sz="1400" spc="-10" dirty="0">
                <a:solidFill>
                  <a:srgbClr val="404040"/>
                </a:solidFill>
                <a:latin typeface="Arial MT"/>
                <a:cs typeface="Arial MT"/>
              </a:rPr>
              <a:t>hyperemesis</a:t>
            </a:r>
            <a:r>
              <a:rPr sz="1400" spc="-55" dirty="0">
                <a:solidFill>
                  <a:srgbClr val="404040"/>
                </a:solidFill>
                <a:latin typeface="Arial MT"/>
                <a:cs typeface="Arial MT"/>
              </a:rPr>
              <a:t> </a:t>
            </a:r>
            <a:r>
              <a:rPr sz="1400" dirty="0">
                <a:solidFill>
                  <a:srgbClr val="404040"/>
                </a:solidFill>
                <a:latin typeface="Arial MT"/>
                <a:cs typeface="Arial MT"/>
              </a:rPr>
              <a:t>gravidarum</a:t>
            </a:r>
            <a:r>
              <a:rPr sz="1400" spc="-65" dirty="0">
                <a:solidFill>
                  <a:srgbClr val="404040"/>
                </a:solidFill>
                <a:latin typeface="Arial MT"/>
                <a:cs typeface="Arial MT"/>
              </a:rPr>
              <a:t> </a:t>
            </a:r>
            <a:r>
              <a:rPr sz="1400" dirty="0">
                <a:solidFill>
                  <a:srgbClr val="404040"/>
                </a:solidFill>
                <a:latin typeface="Arial MT"/>
                <a:cs typeface="Arial MT"/>
              </a:rPr>
              <a:t>in</a:t>
            </a:r>
            <a:r>
              <a:rPr sz="1400" spc="10" dirty="0">
                <a:solidFill>
                  <a:srgbClr val="404040"/>
                </a:solidFill>
                <a:latin typeface="Arial MT"/>
                <a:cs typeface="Arial MT"/>
              </a:rPr>
              <a:t> </a:t>
            </a:r>
            <a:r>
              <a:rPr sz="1400" dirty="0">
                <a:solidFill>
                  <a:srgbClr val="404040"/>
                </a:solidFill>
                <a:latin typeface="Arial MT"/>
                <a:cs typeface="Arial MT"/>
              </a:rPr>
              <a:t>the</a:t>
            </a:r>
            <a:r>
              <a:rPr sz="1400" spc="5" dirty="0">
                <a:solidFill>
                  <a:srgbClr val="404040"/>
                </a:solidFill>
                <a:latin typeface="Arial MT"/>
                <a:cs typeface="Arial MT"/>
              </a:rPr>
              <a:t> </a:t>
            </a:r>
            <a:r>
              <a:rPr sz="1400" dirty="0">
                <a:solidFill>
                  <a:srgbClr val="404040"/>
                </a:solidFill>
                <a:latin typeface="Arial MT"/>
                <a:cs typeface="Arial MT"/>
              </a:rPr>
              <a:t>first</a:t>
            </a:r>
            <a:r>
              <a:rPr sz="1400" spc="-40" dirty="0">
                <a:solidFill>
                  <a:srgbClr val="404040"/>
                </a:solidFill>
                <a:latin typeface="Arial MT"/>
                <a:cs typeface="Arial MT"/>
              </a:rPr>
              <a:t> </a:t>
            </a:r>
            <a:r>
              <a:rPr sz="1400" dirty="0">
                <a:solidFill>
                  <a:srgbClr val="404040"/>
                </a:solidFill>
                <a:latin typeface="Arial MT"/>
                <a:cs typeface="Arial MT"/>
              </a:rPr>
              <a:t>trimester</a:t>
            </a:r>
            <a:r>
              <a:rPr sz="1400" spc="-45" dirty="0">
                <a:solidFill>
                  <a:srgbClr val="404040"/>
                </a:solidFill>
                <a:latin typeface="Arial MT"/>
                <a:cs typeface="Arial MT"/>
              </a:rPr>
              <a:t> </a:t>
            </a:r>
            <a:r>
              <a:rPr sz="1400" dirty="0">
                <a:solidFill>
                  <a:srgbClr val="404040"/>
                </a:solidFill>
                <a:latin typeface="Arial MT"/>
                <a:cs typeface="Arial MT"/>
              </a:rPr>
              <a:t>of</a:t>
            </a:r>
            <a:r>
              <a:rPr sz="1400" spc="-40" dirty="0">
                <a:solidFill>
                  <a:srgbClr val="404040"/>
                </a:solidFill>
                <a:latin typeface="Arial MT"/>
                <a:cs typeface="Arial MT"/>
              </a:rPr>
              <a:t> </a:t>
            </a:r>
            <a:r>
              <a:rPr sz="1400" spc="-10" dirty="0">
                <a:solidFill>
                  <a:srgbClr val="404040"/>
                </a:solidFill>
                <a:latin typeface="Arial MT"/>
                <a:cs typeface="Arial MT"/>
              </a:rPr>
              <a:t>pregnancy.</a:t>
            </a:r>
            <a:r>
              <a:rPr sz="1400" spc="45" dirty="0">
                <a:solidFill>
                  <a:srgbClr val="404040"/>
                </a:solidFill>
                <a:latin typeface="Arial MT"/>
                <a:cs typeface="Arial MT"/>
              </a:rPr>
              <a:t> </a:t>
            </a:r>
            <a:r>
              <a:rPr sz="1400" i="1" spc="-10" dirty="0">
                <a:solidFill>
                  <a:srgbClr val="404040"/>
                </a:solidFill>
                <a:latin typeface="Arial"/>
                <a:cs typeface="Arial"/>
              </a:rPr>
              <a:t>Fertil </a:t>
            </a:r>
            <a:r>
              <a:rPr sz="1400" i="1" dirty="0">
                <a:solidFill>
                  <a:srgbClr val="404040"/>
                </a:solidFill>
                <a:latin typeface="Arial"/>
                <a:cs typeface="Arial"/>
              </a:rPr>
              <a:t>Steril</a:t>
            </a:r>
            <a:r>
              <a:rPr sz="1400" i="1" spc="-40" dirty="0">
                <a:solidFill>
                  <a:srgbClr val="404040"/>
                </a:solidFill>
                <a:latin typeface="Arial"/>
                <a:cs typeface="Arial"/>
              </a:rPr>
              <a:t> </a:t>
            </a:r>
            <a:r>
              <a:rPr sz="1400" spc="-10" dirty="0">
                <a:solidFill>
                  <a:srgbClr val="404040"/>
                </a:solidFill>
                <a:latin typeface="Arial MT"/>
                <a:cs typeface="Arial MT"/>
              </a:rPr>
              <a:t>2003;79:498–502</a:t>
            </a:r>
            <a:endParaRPr sz="1400">
              <a:latin typeface="Arial MT"/>
              <a:cs typeface="Arial MT"/>
            </a:endParaRPr>
          </a:p>
          <a:p>
            <a:pPr marL="12700" marR="234315">
              <a:lnSpc>
                <a:spcPts val="1350"/>
              </a:lnSpc>
              <a:spcBef>
                <a:spcPts val="980"/>
              </a:spcBef>
            </a:pPr>
            <a:r>
              <a:rPr sz="1400" dirty="0">
                <a:solidFill>
                  <a:srgbClr val="404040"/>
                </a:solidFill>
                <a:latin typeface="Arial MT"/>
                <a:cs typeface="Arial MT"/>
              </a:rPr>
              <a:t>Ch'ng</a:t>
            </a:r>
            <a:r>
              <a:rPr sz="1400" spc="-55" dirty="0">
                <a:solidFill>
                  <a:srgbClr val="404040"/>
                </a:solidFill>
                <a:latin typeface="Arial MT"/>
                <a:cs typeface="Arial MT"/>
              </a:rPr>
              <a:t> </a:t>
            </a:r>
            <a:r>
              <a:rPr sz="1400" dirty="0">
                <a:solidFill>
                  <a:srgbClr val="404040"/>
                </a:solidFill>
                <a:latin typeface="Arial MT"/>
                <a:cs typeface="Arial MT"/>
              </a:rPr>
              <a:t>CL,</a:t>
            </a:r>
            <a:r>
              <a:rPr sz="1400" spc="-35" dirty="0">
                <a:solidFill>
                  <a:srgbClr val="404040"/>
                </a:solidFill>
                <a:latin typeface="Arial MT"/>
                <a:cs typeface="Arial MT"/>
              </a:rPr>
              <a:t> </a:t>
            </a:r>
            <a:r>
              <a:rPr sz="1400" dirty="0">
                <a:solidFill>
                  <a:srgbClr val="404040"/>
                </a:solidFill>
                <a:latin typeface="Arial MT"/>
                <a:cs typeface="Arial MT"/>
              </a:rPr>
              <a:t>Morgan</a:t>
            </a:r>
            <a:r>
              <a:rPr sz="1400" spc="-60" dirty="0">
                <a:solidFill>
                  <a:srgbClr val="404040"/>
                </a:solidFill>
                <a:latin typeface="Arial MT"/>
                <a:cs typeface="Arial MT"/>
              </a:rPr>
              <a:t> </a:t>
            </a:r>
            <a:r>
              <a:rPr sz="1400" dirty="0">
                <a:solidFill>
                  <a:srgbClr val="404040"/>
                </a:solidFill>
                <a:latin typeface="Arial MT"/>
                <a:cs typeface="Arial MT"/>
              </a:rPr>
              <a:t>M,</a:t>
            </a:r>
            <a:r>
              <a:rPr sz="1400" spc="-10" dirty="0">
                <a:solidFill>
                  <a:srgbClr val="404040"/>
                </a:solidFill>
                <a:latin typeface="Arial MT"/>
                <a:cs typeface="Arial MT"/>
              </a:rPr>
              <a:t> </a:t>
            </a:r>
            <a:r>
              <a:rPr sz="1400" dirty="0">
                <a:solidFill>
                  <a:srgbClr val="404040"/>
                </a:solidFill>
                <a:latin typeface="Arial MT"/>
                <a:cs typeface="Arial MT"/>
              </a:rPr>
              <a:t>Hainsworth</a:t>
            </a:r>
            <a:r>
              <a:rPr sz="1400" spc="-30" dirty="0">
                <a:solidFill>
                  <a:srgbClr val="404040"/>
                </a:solidFill>
                <a:latin typeface="Arial MT"/>
                <a:cs typeface="Arial MT"/>
              </a:rPr>
              <a:t> </a:t>
            </a:r>
            <a:r>
              <a:rPr sz="1400" dirty="0">
                <a:solidFill>
                  <a:srgbClr val="404040"/>
                </a:solidFill>
                <a:latin typeface="Arial MT"/>
                <a:cs typeface="Arial MT"/>
              </a:rPr>
              <a:t>I, Kingham</a:t>
            </a:r>
            <a:r>
              <a:rPr sz="1400" spc="-35" dirty="0">
                <a:solidFill>
                  <a:srgbClr val="404040"/>
                </a:solidFill>
                <a:latin typeface="Arial MT"/>
                <a:cs typeface="Arial MT"/>
              </a:rPr>
              <a:t> </a:t>
            </a:r>
            <a:r>
              <a:rPr sz="1400" dirty="0">
                <a:solidFill>
                  <a:srgbClr val="404040"/>
                </a:solidFill>
                <a:latin typeface="Arial MT"/>
                <a:cs typeface="Arial MT"/>
              </a:rPr>
              <a:t>JG.</a:t>
            </a:r>
            <a:r>
              <a:rPr sz="1400" spc="-25" dirty="0">
                <a:solidFill>
                  <a:srgbClr val="404040"/>
                </a:solidFill>
                <a:latin typeface="Arial MT"/>
                <a:cs typeface="Arial MT"/>
              </a:rPr>
              <a:t> </a:t>
            </a:r>
            <a:r>
              <a:rPr sz="1400" dirty="0">
                <a:solidFill>
                  <a:srgbClr val="404040"/>
                </a:solidFill>
                <a:latin typeface="Arial MT"/>
                <a:cs typeface="Arial MT"/>
              </a:rPr>
              <a:t>Prospective</a:t>
            </a:r>
            <a:r>
              <a:rPr sz="1400" spc="10" dirty="0">
                <a:solidFill>
                  <a:srgbClr val="404040"/>
                </a:solidFill>
                <a:latin typeface="Arial MT"/>
                <a:cs typeface="Arial MT"/>
              </a:rPr>
              <a:t> </a:t>
            </a:r>
            <a:r>
              <a:rPr sz="1400" dirty="0">
                <a:solidFill>
                  <a:srgbClr val="404040"/>
                </a:solidFill>
                <a:latin typeface="Arial MT"/>
                <a:cs typeface="Arial MT"/>
              </a:rPr>
              <a:t>study</a:t>
            </a:r>
            <a:r>
              <a:rPr sz="1400" spc="-55" dirty="0">
                <a:solidFill>
                  <a:srgbClr val="404040"/>
                </a:solidFill>
                <a:latin typeface="Arial MT"/>
                <a:cs typeface="Arial MT"/>
              </a:rPr>
              <a:t> </a:t>
            </a:r>
            <a:r>
              <a:rPr sz="1400" dirty="0">
                <a:solidFill>
                  <a:srgbClr val="404040"/>
                </a:solidFill>
                <a:latin typeface="Arial MT"/>
                <a:cs typeface="Arial MT"/>
              </a:rPr>
              <a:t>of</a:t>
            </a:r>
            <a:r>
              <a:rPr sz="1400" spc="-35" dirty="0">
                <a:solidFill>
                  <a:srgbClr val="404040"/>
                </a:solidFill>
                <a:latin typeface="Arial MT"/>
                <a:cs typeface="Arial MT"/>
              </a:rPr>
              <a:t> </a:t>
            </a:r>
            <a:r>
              <a:rPr sz="1400" spc="-10" dirty="0">
                <a:solidFill>
                  <a:srgbClr val="404040"/>
                </a:solidFill>
                <a:latin typeface="Arial MT"/>
                <a:cs typeface="Arial MT"/>
              </a:rPr>
              <a:t>liver </a:t>
            </a:r>
            <a:r>
              <a:rPr sz="1400" dirty="0">
                <a:solidFill>
                  <a:srgbClr val="404040"/>
                </a:solidFill>
                <a:latin typeface="Arial MT"/>
                <a:cs typeface="Arial MT"/>
              </a:rPr>
              <a:t>dysfunction</a:t>
            </a:r>
            <a:r>
              <a:rPr sz="1400" spc="-60" dirty="0">
                <a:solidFill>
                  <a:srgbClr val="404040"/>
                </a:solidFill>
                <a:latin typeface="Arial MT"/>
                <a:cs typeface="Arial MT"/>
              </a:rPr>
              <a:t> </a:t>
            </a:r>
            <a:r>
              <a:rPr sz="1400" dirty="0">
                <a:solidFill>
                  <a:srgbClr val="404040"/>
                </a:solidFill>
                <a:latin typeface="Arial MT"/>
                <a:cs typeface="Arial MT"/>
              </a:rPr>
              <a:t>in</a:t>
            </a:r>
            <a:r>
              <a:rPr sz="1400" spc="-60" dirty="0">
                <a:solidFill>
                  <a:srgbClr val="404040"/>
                </a:solidFill>
                <a:latin typeface="Arial MT"/>
                <a:cs typeface="Arial MT"/>
              </a:rPr>
              <a:t> </a:t>
            </a:r>
            <a:r>
              <a:rPr sz="1400" dirty="0">
                <a:solidFill>
                  <a:srgbClr val="404040"/>
                </a:solidFill>
                <a:latin typeface="Arial MT"/>
                <a:cs typeface="Arial MT"/>
              </a:rPr>
              <a:t>pregnancy</a:t>
            </a:r>
            <a:r>
              <a:rPr sz="1400" spc="-50" dirty="0">
                <a:solidFill>
                  <a:srgbClr val="404040"/>
                </a:solidFill>
                <a:latin typeface="Arial MT"/>
                <a:cs typeface="Arial MT"/>
              </a:rPr>
              <a:t> </a:t>
            </a:r>
            <a:r>
              <a:rPr sz="1400" dirty="0">
                <a:solidFill>
                  <a:srgbClr val="404040"/>
                </a:solidFill>
                <a:latin typeface="Arial MT"/>
                <a:cs typeface="Arial MT"/>
              </a:rPr>
              <a:t>in</a:t>
            </a:r>
            <a:r>
              <a:rPr sz="1400" spc="20" dirty="0">
                <a:solidFill>
                  <a:srgbClr val="404040"/>
                </a:solidFill>
                <a:latin typeface="Arial MT"/>
                <a:cs typeface="Arial MT"/>
              </a:rPr>
              <a:t> </a:t>
            </a:r>
            <a:r>
              <a:rPr sz="1400" dirty="0">
                <a:solidFill>
                  <a:srgbClr val="404040"/>
                </a:solidFill>
                <a:latin typeface="Arial MT"/>
                <a:cs typeface="Arial MT"/>
              </a:rPr>
              <a:t>Southwest</a:t>
            </a:r>
            <a:r>
              <a:rPr sz="1400" spc="-35" dirty="0">
                <a:solidFill>
                  <a:srgbClr val="404040"/>
                </a:solidFill>
                <a:latin typeface="Arial MT"/>
                <a:cs typeface="Arial MT"/>
              </a:rPr>
              <a:t> </a:t>
            </a:r>
            <a:r>
              <a:rPr sz="1400" spc="-10" dirty="0">
                <a:solidFill>
                  <a:srgbClr val="404040"/>
                </a:solidFill>
                <a:latin typeface="Arial MT"/>
                <a:cs typeface="Arial MT"/>
              </a:rPr>
              <a:t>Wales.</a:t>
            </a:r>
            <a:r>
              <a:rPr sz="1400" spc="-40" dirty="0">
                <a:solidFill>
                  <a:srgbClr val="404040"/>
                </a:solidFill>
                <a:latin typeface="Arial MT"/>
                <a:cs typeface="Arial MT"/>
              </a:rPr>
              <a:t> </a:t>
            </a:r>
            <a:r>
              <a:rPr sz="1400" i="1" dirty="0">
                <a:solidFill>
                  <a:srgbClr val="404040"/>
                </a:solidFill>
                <a:latin typeface="Arial"/>
                <a:cs typeface="Arial"/>
              </a:rPr>
              <a:t>Gut</a:t>
            </a:r>
            <a:r>
              <a:rPr sz="1400" i="1" spc="-25" dirty="0">
                <a:solidFill>
                  <a:srgbClr val="404040"/>
                </a:solidFill>
                <a:latin typeface="Arial"/>
                <a:cs typeface="Arial"/>
              </a:rPr>
              <a:t> </a:t>
            </a:r>
            <a:r>
              <a:rPr sz="1400" spc="-10" dirty="0">
                <a:solidFill>
                  <a:srgbClr val="404040"/>
                </a:solidFill>
                <a:latin typeface="Arial MT"/>
                <a:cs typeface="Arial MT"/>
              </a:rPr>
              <a:t>2002;51:876–80.</a:t>
            </a:r>
            <a:endParaRPr sz="1400">
              <a:latin typeface="Arial MT"/>
              <a:cs typeface="Arial MT"/>
            </a:endParaRPr>
          </a:p>
          <a:p>
            <a:pPr marL="12700" marR="5080" indent="48895">
              <a:lnSpc>
                <a:spcPts val="1350"/>
              </a:lnSpc>
              <a:spcBef>
                <a:spcPts val="980"/>
              </a:spcBef>
            </a:pPr>
            <a:r>
              <a:rPr sz="1400" dirty="0">
                <a:solidFill>
                  <a:srgbClr val="404040"/>
                </a:solidFill>
                <a:latin typeface="Arial MT"/>
                <a:cs typeface="Arial MT"/>
              </a:rPr>
              <a:t>Bacq</a:t>
            </a:r>
            <a:r>
              <a:rPr sz="1400" spc="-60" dirty="0">
                <a:solidFill>
                  <a:srgbClr val="404040"/>
                </a:solidFill>
                <a:latin typeface="Arial MT"/>
                <a:cs typeface="Arial MT"/>
              </a:rPr>
              <a:t> </a:t>
            </a:r>
            <a:r>
              <a:rPr sz="1400" spc="-100" dirty="0">
                <a:solidFill>
                  <a:srgbClr val="404040"/>
                </a:solidFill>
                <a:latin typeface="Arial MT"/>
                <a:cs typeface="Arial MT"/>
              </a:rPr>
              <a:t>Y,</a:t>
            </a:r>
            <a:r>
              <a:rPr sz="1400" spc="-5" dirty="0">
                <a:solidFill>
                  <a:srgbClr val="404040"/>
                </a:solidFill>
                <a:latin typeface="Arial MT"/>
                <a:cs typeface="Arial MT"/>
              </a:rPr>
              <a:t> </a:t>
            </a:r>
            <a:r>
              <a:rPr sz="1400" dirty="0">
                <a:solidFill>
                  <a:srgbClr val="404040"/>
                </a:solidFill>
                <a:latin typeface="Arial MT"/>
                <a:cs typeface="Arial MT"/>
              </a:rPr>
              <a:t>Zarka</a:t>
            </a:r>
            <a:r>
              <a:rPr sz="1400" spc="-20" dirty="0">
                <a:solidFill>
                  <a:srgbClr val="404040"/>
                </a:solidFill>
                <a:latin typeface="Arial MT"/>
                <a:cs typeface="Arial MT"/>
              </a:rPr>
              <a:t> </a:t>
            </a:r>
            <a:r>
              <a:rPr sz="1400" dirty="0">
                <a:solidFill>
                  <a:srgbClr val="404040"/>
                </a:solidFill>
                <a:latin typeface="Arial MT"/>
                <a:cs typeface="Arial MT"/>
              </a:rPr>
              <a:t>O,</a:t>
            </a:r>
            <a:r>
              <a:rPr sz="1400" spc="-55" dirty="0">
                <a:solidFill>
                  <a:srgbClr val="404040"/>
                </a:solidFill>
                <a:latin typeface="Arial MT"/>
                <a:cs typeface="Arial MT"/>
              </a:rPr>
              <a:t> </a:t>
            </a:r>
            <a:r>
              <a:rPr sz="1400" dirty="0">
                <a:solidFill>
                  <a:srgbClr val="404040"/>
                </a:solidFill>
                <a:latin typeface="Arial MT"/>
                <a:cs typeface="Arial MT"/>
              </a:rPr>
              <a:t>Brechot</a:t>
            </a:r>
            <a:r>
              <a:rPr sz="1400" spc="-20" dirty="0">
                <a:solidFill>
                  <a:srgbClr val="404040"/>
                </a:solidFill>
                <a:latin typeface="Arial MT"/>
                <a:cs typeface="Arial MT"/>
              </a:rPr>
              <a:t> </a:t>
            </a:r>
            <a:r>
              <a:rPr sz="1400" dirty="0">
                <a:solidFill>
                  <a:srgbClr val="404040"/>
                </a:solidFill>
                <a:latin typeface="Arial MT"/>
                <a:cs typeface="Arial MT"/>
              </a:rPr>
              <a:t>J,</a:t>
            </a:r>
            <a:r>
              <a:rPr sz="1400" spc="20" dirty="0">
                <a:solidFill>
                  <a:srgbClr val="404040"/>
                </a:solidFill>
                <a:latin typeface="Arial MT"/>
                <a:cs typeface="Arial MT"/>
              </a:rPr>
              <a:t> </a:t>
            </a:r>
            <a:r>
              <a:rPr sz="1400" dirty="0">
                <a:solidFill>
                  <a:srgbClr val="404040"/>
                </a:solidFill>
                <a:latin typeface="Arial MT"/>
                <a:cs typeface="Arial MT"/>
              </a:rPr>
              <a:t>et</a:t>
            </a:r>
            <a:r>
              <a:rPr sz="1400" spc="-45" dirty="0">
                <a:solidFill>
                  <a:srgbClr val="404040"/>
                </a:solidFill>
                <a:latin typeface="Arial MT"/>
                <a:cs typeface="Arial MT"/>
              </a:rPr>
              <a:t> </a:t>
            </a:r>
            <a:r>
              <a:rPr sz="1400" dirty="0">
                <a:solidFill>
                  <a:srgbClr val="404040"/>
                </a:solidFill>
                <a:latin typeface="Arial MT"/>
                <a:cs typeface="Arial MT"/>
              </a:rPr>
              <a:t>al..</a:t>
            </a:r>
            <a:r>
              <a:rPr sz="1400" spc="-15" dirty="0">
                <a:solidFill>
                  <a:srgbClr val="404040"/>
                </a:solidFill>
                <a:latin typeface="Arial MT"/>
                <a:cs typeface="Arial MT"/>
              </a:rPr>
              <a:t> </a:t>
            </a:r>
            <a:r>
              <a:rPr sz="1400" dirty="0">
                <a:solidFill>
                  <a:srgbClr val="404040"/>
                </a:solidFill>
                <a:latin typeface="Arial MT"/>
                <a:cs typeface="Arial MT"/>
              </a:rPr>
              <a:t>Liver</a:t>
            </a:r>
            <a:r>
              <a:rPr sz="1400" spc="15" dirty="0">
                <a:solidFill>
                  <a:srgbClr val="404040"/>
                </a:solidFill>
                <a:latin typeface="Arial MT"/>
                <a:cs typeface="Arial MT"/>
              </a:rPr>
              <a:t> </a:t>
            </a:r>
            <a:r>
              <a:rPr sz="1400" dirty="0">
                <a:solidFill>
                  <a:srgbClr val="404040"/>
                </a:solidFill>
                <a:latin typeface="Arial MT"/>
                <a:cs typeface="Arial MT"/>
              </a:rPr>
              <a:t>function tests</a:t>
            </a:r>
            <a:r>
              <a:rPr sz="1400" spc="-65" dirty="0">
                <a:solidFill>
                  <a:srgbClr val="404040"/>
                </a:solidFill>
                <a:latin typeface="Arial MT"/>
                <a:cs typeface="Arial MT"/>
              </a:rPr>
              <a:t> </a:t>
            </a:r>
            <a:r>
              <a:rPr sz="1400" dirty="0">
                <a:solidFill>
                  <a:srgbClr val="404040"/>
                </a:solidFill>
                <a:latin typeface="Arial MT"/>
                <a:cs typeface="Arial MT"/>
              </a:rPr>
              <a:t>in</a:t>
            </a:r>
            <a:r>
              <a:rPr sz="1400" spc="-70" dirty="0">
                <a:solidFill>
                  <a:srgbClr val="404040"/>
                </a:solidFill>
                <a:latin typeface="Arial MT"/>
                <a:cs typeface="Arial MT"/>
              </a:rPr>
              <a:t> </a:t>
            </a:r>
            <a:r>
              <a:rPr sz="1400" dirty="0">
                <a:solidFill>
                  <a:srgbClr val="404040"/>
                </a:solidFill>
                <a:latin typeface="Arial MT"/>
                <a:cs typeface="Arial MT"/>
              </a:rPr>
              <a:t>normal</a:t>
            </a:r>
            <a:r>
              <a:rPr sz="1400" spc="-50" dirty="0">
                <a:solidFill>
                  <a:srgbClr val="404040"/>
                </a:solidFill>
                <a:latin typeface="Arial MT"/>
                <a:cs typeface="Arial MT"/>
              </a:rPr>
              <a:t> </a:t>
            </a:r>
            <a:r>
              <a:rPr sz="1400" dirty="0">
                <a:solidFill>
                  <a:srgbClr val="404040"/>
                </a:solidFill>
                <a:latin typeface="Arial MT"/>
                <a:cs typeface="Arial MT"/>
              </a:rPr>
              <a:t>pregnancy:</a:t>
            </a:r>
            <a:r>
              <a:rPr sz="1400" spc="-45" dirty="0">
                <a:solidFill>
                  <a:srgbClr val="404040"/>
                </a:solidFill>
                <a:latin typeface="Arial MT"/>
                <a:cs typeface="Arial MT"/>
              </a:rPr>
              <a:t> </a:t>
            </a:r>
            <a:r>
              <a:rPr sz="1400" spc="-50" dirty="0">
                <a:solidFill>
                  <a:srgbClr val="404040"/>
                </a:solidFill>
                <a:latin typeface="Arial MT"/>
                <a:cs typeface="Arial MT"/>
              </a:rPr>
              <a:t>a </a:t>
            </a:r>
            <a:r>
              <a:rPr sz="1400" dirty="0">
                <a:solidFill>
                  <a:srgbClr val="404040"/>
                </a:solidFill>
                <a:latin typeface="Arial MT"/>
                <a:cs typeface="Arial MT"/>
              </a:rPr>
              <a:t>prospective</a:t>
            </a:r>
            <a:r>
              <a:rPr sz="1400" spc="-80" dirty="0">
                <a:solidFill>
                  <a:srgbClr val="404040"/>
                </a:solidFill>
                <a:latin typeface="Arial MT"/>
                <a:cs typeface="Arial MT"/>
              </a:rPr>
              <a:t> </a:t>
            </a:r>
            <a:r>
              <a:rPr sz="1400" dirty="0">
                <a:solidFill>
                  <a:srgbClr val="404040"/>
                </a:solidFill>
                <a:latin typeface="Arial MT"/>
                <a:cs typeface="Arial MT"/>
              </a:rPr>
              <a:t>study</a:t>
            </a:r>
            <a:r>
              <a:rPr sz="1400" spc="-70" dirty="0">
                <a:solidFill>
                  <a:srgbClr val="404040"/>
                </a:solidFill>
                <a:latin typeface="Arial MT"/>
                <a:cs typeface="Arial MT"/>
              </a:rPr>
              <a:t> </a:t>
            </a:r>
            <a:r>
              <a:rPr sz="1400" dirty="0">
                <a:solidFill>
                  <a:srgbClr val="404040"/>
                </a:solidFill>
                <a:latin typeface="Arial MT"/>
                <a:cs typeface="Arial MT"/>
              </a:rPr>
              <a:t>of</a:t>
            </a:r>
            <a:r>
              <a:rPr sz="1400" spc="15" dirty="0">
                <a:solidFill>
                  <a:srgbClr val="404040"/>
                </a:solidFill>
                <a:latin typeface="Arial MT"/>
                <a:cs typeface="Arial MT"/>
              </a:rPr>
              <a:t> </a:t>
            </a:r>
            <a:r>
              <a:rPr sz="1400" dirty="0">
                <a:solidFill>
                  <a:srgbClr val="404040"/>
                </a:solidFill>
                <a:latin typeface="Arial MT"/>
                <a:cs typeface="Arial MT"/>
              </a:rPr>
              <a:t>103</a:t>
            </a:r>
            <a:r>
              <a:rPr sz="1400" spc="-5" dirty="0">
                <a:solidFill>
                  <a:srgbClr val="404040"/>
                </a:solidFill>
                <a:latin typeface="Arial MT"/>
                <a:cs typeface="Arial MT"/>
              </a:rPr>
              <a:t> </a:t>
            </a:r>
            <a:r>
              <a:rPr sz="1400" dirty="0">
                <a:solidFill>
                  <a:srgbClr val="404040"/>
                </a:solidFill>
                <a:latin typeface="Arial MT"/>
                <a:cs typeface="Arial MT"/>
              </a:rPr>
              <a:t>pregnant</a:t>
            </a:r>
            <a:r>
              <a:rPr sz="1400" spc="-55" dirty="0">
                <a:solidFill>
                  <a:srgbClr val="404040"/>
                </a:solidFill>
                <a:latin typeface="Arial MT"/>
                <a:cs typeface="Arial MT"/>
              </a:rPr>
              <a:t> </a:t>
            </a:r>
            <a:r>
              <a:rPr sz="1400" dirty="0">
                <a:solidFill>
                  <a:srgbClr val="404040"/>
                </a:solidFill>
                <a:latin typeface="Arial MT"/>
                <a:cs typeface="Arial MT"/>
              </a:rPr>
              <a:t>women</a:t>
            </a:r>
            <a:r>
              <a:rPr sz="1400" spc="-5" dirty="0">
                <a:solidFill>
                  <a:srgbClr val="404040"/>
                </a:solidFill>
                <a:latin typeface="Arial MT"/>
                <a:cs typeface="Arial MT"/>
              </a:rPr>
              <a:t> </a:t>
            </a:r>
            <a:r>
              <a:rPr sz="1400" dirty="0">
                <a:solidFill>
                  <a:srgbClr val="404040"/>
                </a:solidFill>
                <a:latin typeface="Arial MT"/>
                <a:cs typeface="Arial MT"/>
              </a:rPr>
              <a:t>and</a:t>
            </a:r>
            <a:r>
              <a:rPr sz="1400" spc="-5" dirty="0">
                <a:solidFill>
                  <a:srgbClr val="404040"/>
                </a:solidFill>
                <a:latin typeface="Arial MT"/>
                <a:cs typeface="Arial MT"/>
              </a:rPr>
              <a:t> </a:t>
            </a:r>
            <a:r>
              <a:rPr sz="1400" dirty="0">
                <a:solidFill>
                  <a:srgbClr val="404040"/>
                </a:solidFill>
                <a:latin typeface="Arial MT"/>
                <a:cs typeface="Arial MT"/>
              </a:rPr>
              <a:t>103</a:t>
            </a:r>
            <a:r>
              <a:rPr sz="1400" spc="-10" dirty="0">
                <a:solidFill>
                  <a:srgbClr val="404040"/>
                </a:solidFill>
                <a:latin typeface="Arial MT"/>
                <a:cs typeface="Arial MT"/>
              </a:rPr>
              <a:t> matched</a:t>
            </a:r>
            <a:endParaRPr sz="1400">
              <a:latin typeface="Arial MT"/>
              <a:cs typeface="Arial MT"/>
            </a:endParaRPr>
          </a:p>
          <a:p>
            <a:pPr marL="12700">
              <a:lnSpc>
                <a:spcPts val="1365"/>
              </a:lnSpc>
            </a:pPr>
            <a:r>
              <a:rPr sz="1400" dirty="0">
                <a:solidFill>
                  <a:srgbClr val="404040"/>
                </a:solidFill>
                <a:latin typeface="Arial MT"/>
                <a:cs typeface="Arial MT"/>
              </a:rPr>
              <a:t>controls.</a:t>
            </a:r>
            <a:r>
              <a:rPr sz="1400" spc="-40" dirty="0">
                <a:solidFill>
                  <a:srgbClr val="404040"/>
                </a:solidFill>
                <a:latin typeface="Arial MT"/>
                <a:cs typeface="Arial MT"/>
              </a:rPr>
              <a:t> </a:t>
            </a:r>
            <a:r>
              <a:rPr sz="1400" i="1" dirty="0">
                <a:solidFill>
                  <a:srgbClr val="404040"/>
                </a:solidFill>
                <a:latin typeface="Arial"/>
                <a:cs typeface="Arial"/>
              </a:rPr>
              <a:t>Hepatology</a:t>
            </a:r>
            <a:r>
              <a:rPr sz="1400" i="1" spc="-55" dirty="0">
                <a:solidFill>
                  <a:srgbClr val="404040"/>
                </a:solidFill>
                <a:latin typeface="Arial"/>
                <a:cs typeface="Arial"/>
              </a:rPr>
              <a:t> </a:t>
            </a:r>
            <a:r>
              <a:rPr sz="1400" spc="-10" dirty="0">
                <a:solidFill>
                  <a:srgbClr val="404040"/>
                </a:solidFill>
                <a:latin typeface="Arial MT"/>
                <a:cs typeface="Arial MT"/>
              </a:rPr>
              <a:t>1996;23:1030–2.</a:t>
            </a:r>
            <a:endParaRPr sz="1400">
              <a:latin typeface="Arial MT"/>
              <a:cs typeface="Arial MT"/>
            </a:endParaRPr>
          </a:p>
          <a:p>
            <a:pPr marL="61594">
              <a:lnSpc>
                <a:spcPts val="1515"/>
              </a:lnSpc>
              <a:spcBef>
                <a:spcPts val="650"/>
              </a:spcBef>
            </a:pPr>
            <a:r>
              <a:rPr sz="1400" dirty="0">
                <a:solidFill>
                  <a:srgbClr val="404040"/>
                </a:solidFill>
                <a:latin typeface="Arial MT"/>
                <a:cs typeface="Arial MT"/>
              </a:rPr>
              <a:t>Committee</a:t>
            </a:r>
            <a:r>
              <a:rPr sz="1400" spc="-65" dirty="0">
                <a:solidFill>
                  <a:srgbClr val="404040"/>
                </a:solidFill>
                <a:latin typeface="Arial MT"/>
                <a:cs typeface="Arial MT"/>
              </a:rPr>
              <a:t> </a:t>
            </a:r>
            <a:r>
              <a:rPr sz="1400" dirty="0">
                <a:solidFill>
                  <a:srgbClr val="404040"/>
                </a:solidFill>
                <a:latin typeface="Arial MT"/>
                <a:cs typeface="Arial MT"/>
              </a:rPr>
              <a:t>on</a:t>
            </a:r>
            <a:r>
              <a:rPr sz="1400" spc="-65" dirty="0">
                <a:solidFill>
                  <a:srgbClr val="404040"/>
                </a:solidFill>
                <a:latin typeface="Arial MT"/>
                <a:cs typeface="Arial MT"/>
              </a:rPr>
              <a:t> </a:t>
            </a:r>
            <a:r>
              <a:rPr sz="1400" dirty="0">
                <a:solidFill>
                  <a:srgbClr val="404040"/>
                </a:solidFill>
                <a:latin typeface="Arial MT"/>
                <a:cs typeface="Arial MT"/>
              </a:rPr>
              <a:t>Obstetric</a:t>
            </a:r>
            <a:r>
              <a:rPr sz="1400" spc="15" dirty="0">
                <a:solidFill>
                  <a:srgbClr val="404040"/>
                </a:solidFill>
                <a:latin typeface="Arial MT"/>
                <a:cs typeface="Arial MT"/>
              </a:rPr>
              <a:t> </a:t>
            </a:r>
            <a:r>
              <a:rPr sz="1400" dirty="0">
                <a:solidFill>
                  <a:srgbClr val="404040"/>
                </a:solidFill>
                <a:latin typeface="Arial MT"/>
                <a:cs typeface="Arial MT"/>
              </a:rPr>
              <a:t>Practice.</a:t>
            </a:r>
            <a:r>
              <a:rPr sz="1400" spc="-40" dirty="0">
                <a:solidFill>
                  <a:srgbClr val="404040"/>
                </a:solidFill>
                <a:latin typeface="Arial MT"/>
                <a:cs typeface="Arial MT"/>
              </a:rPr>
              <a:t> </a:t>
            </a:r>
            <a:r>
              <a:rPr sz="1400" dirty="0">
                <a:solidFill>
                  <a:srgbClr val="404040"/>
                </a:solidFill>
                <a:latin typeface="Arial MT"/>
                <a:cs typeface="Arial MT"/>
              </a:rPr>
              <a:t>Committee</a:t>
            </a:r>
            <a:r>
              <a:rPr sz="1400" spc="10" dirty="0">
                <a:solidFill>
                  <a:srgbClr val="404040"/>
                </a:solidFill>
                <a:latin typeface="Arial MT"/>
                <a:cs typeface="Arial MT"/>
              </a:rPr>
              <a:t> </a:t>
            </a:r>
            <a:r>
              <a:rPr sz="1400" dirty="0">
                <a:solidFill>
                  <a:srgbClr val="404040"/>
                </a:solidFill>
                <a:latin typeface="Arial MT"/>
                <a:cs typeface="Arial MT"/>
              </a:rPr>
              <a:t>opinion</a:t>
            </a:r>
            <a:r>
              <a:rPr sz="1400" spc="10" dirty="0">
                <a:solidFill>
                  <a:srgbClr val="404040"/>
                </a:solidFill>
                <a:latin typeface="Arial MT"/>
                <a:cs typeface="Arial MT"/>
              </a:rPr>
              <a:t> </a:t>
            </a:r>
            <a:r>
              <a:rPr sz="1400" dirty="0">
                <a:solidFill>
                  <a:srgbClr val="404040"/>
                </a:solidFill>
                <a:latin typeface="Arial MT"/>
                <a:cs typeface="Arial MT"/>
              </a:rPr>
              <a:t>no.</a:t>
            </a:r>
            <a:r>
              <a:rPr sz="1400" spc="30" dirty="0">
                <a:solidFill>
                  <a:srgbClr val="404040"/>
                </a:solidFill>
                <a:latin typeface="Arial MT"/>
                <a:cs typeface="Arial MT"/>
              </a:rPr>
              <a:t> </a:t>
            </a:r>
            <a:r>
              <a:rPr sz="1400" dirty="0">
                <a:solidFill>
                  <a:srgbClr val="404040"/>
                </a:solidFill>
                <a:latin typeface="Arial MT"/>
                <a:cs typeface="Arial MT"/>
              </a:rPr>
              <a:t>723:</a:t>
            </a:r>
            <a:r>
              <a:rPr sz="1400" spc="-45" dirty="0">
                <a:solidFill>
                  <a:srgbClr val="404040"/>
                </a:solidFill>
                <a:latin typeface="Arial MT"/>
                <a:cs typeface="Arial MT"/>
              </a:rPr>
              <a:t> </a:t>
            </a:r>
            <a:r>
              <a:rPr sz="1400" dirty="0">
                <a:solidFill>
                  <a:srgbClr val="404040"/>
                </a:solidFill>
                <a:latin typeface="Arial MT"/>
                <a:cs typeface="Arial MT"/>
              </a:rPr>
              <a:t>Guidelines</a:t>
            </a:r>
            <a:r>
              <a:rPr sz="1400" spc="-60" dirty="0">
                <a:solidFill>
                  <a:srgbClr val="404040"/>
                </a:solidFill>
                <a:latin typeface="Arial MT"/>
                <a:cs typeface="Arial MT"/>
              </a:rPr>
              <a:t> </a:t>
            </a:r>
            <a:r>
              <a:rPr sz="1400" spc="-25" dirty="0">
                <a:solidFill>
                  <a:srgbClr val="404040"/>
                </a:solidFill>
                <a:latin typeface="Arial MT"/>
                <a:cs typeface="Arial MT"/>
              </a:rPr>
              <a:t>for</a:t>
            </a:r>
            <a:endParaRPr sz="1400">
              <a:latin typeface="Arial MT"/>
              <a:cs typeface="Arial MT"/>
            </a:endParaRPr>
          </a:p>
          <a:p>
            <a:pPr marL="12700">
              <a:lnSpc>
                <a:spcPts val="1350"/>
              </a:lnSpc>
            </a:pPr>
            <a:r>
              <a:rPr sz="1400" dirty="0">
                <a:solidFill>
                  <a:srgbClr val="404040"/>
                </a:solidFill>
                <a:latin typeface="Arial MT"/>
                <a:cs typeface="Arial MT"/>
              </a:rPr>
              <a:t>diagnostic</a:t>
            </a:r>
            <a:r>
              <a:rPr sz="1400" spc="-35" dirty="0">
                <a:solidFill>
                  <a:srgbClr val="404040"/>
                </a:solidFill>
                <a:latin typeface="Arial MT"/>
                <a:cs typeface="Arial MT"/>
              </a:rPr>
              <a:t> </a:t>
            </a:r>
            <a:r>
              <a:rPr sz="1400" dirty="0">
                <a:solidFill>
                  <a:srgbClr val="404040"/>
                </a:solidFill>
                <a:latin typeface="Arial MT"/>
                <a:cs typeface="Arial MT"/>
              </a:rPr>
              <a:t>imaging</a:t>
            </a:r>
            <a:r>
              <a:rPr sz="1400" spc="-40" dirty="0">
                <a:solidFill>
                  <a:srgbClr val="404040"/>
                </a:solidFill>
                <a:latin typeface="Arial MT"/>
                <a:cs typeface="Arial MT"/>
              </a:rPr>
              <a:t> </a:t>
            </a:r>
            <a:r>
              <a:rPr sz="1400" dirty="0">
                <a:solidFill>
                  <a:srgbClr val="404040"/>
                </a:solidFill>
                <a:latin typeface="Arial MT"/>
                <a:cs typeface="Arial MT"/>
              </a:rPr>
              <a:t>during</a:t>
            </a:r>
            <a:r>
              <a:rPr sz="1400" spc="-40" dirty="0">
                <a:solidFill>
                  <a:srgbClr val="404040"/>
                </a:solidFill>
                <a:latin typeface="Arial MT"/>
                <a:cs typeface="Arial MT"/>
              </a:rPr>
              <a:t> </a:t>
            </a:r>
            <a:r>
              <a:rPr sz="1400" dirty="0">
                <a:solidFill>
                  <a:srgbClr val="404040"/>
                </a:solidFill>
                <a:latin typeface="Arial MT"/>
                <a:cs typeface="Arial MT"/>
              </a:rPr>
              <a:t>pregnancy</a:t>
            </a:r>
            <a:r>
              <a:rPr sz="1400" spc="-30" dirty="0">
                <a:solidFill>
                  <a:srgbClr val="404040"/>
                </a:solidFill>
                <a:latin typeface="Arial MT"/>
                <a:cs typeface="Arial MT"/>
              </a:rPr>
              <a:t> </a:t>
            </a:r>
            <a:r>
              <a:rPr sz="1400" dirty="0">
                <a:solidFill>
                  <a:srgbClr val="404040"/>
                </a:solidFill>
                <a:latin typeface="Arial MT"/>
                <a:cs typeface="Arial MT"/>
              </a:rPr>
              <a:t>and</a:t>
            </a:r>
            <a:r>
              <a:rPr sz="1400" spc="-40" dirty="0">
                <a:solidFill>
                  <a:srgbClr val="404040"/>
                </a:solidFill>
                <a:latin typeface="Arial MT"/>
                <a:cs typeface="Arial MT"/>
              </a:rPr>
              <a:t> </a:t>
            </a:r>
            <a:r>
              <a:rPr sz="1400" dirty="0">
                <a:solidFill>
                  <a:srgbClr val="404040"/>
                </a:solidFill>
                <a:latin typeface="Arial MT"/>
                <a:cs typeface="Arial MT"/>
              </a:rPr>
              <a:t>lactation.</a:t>
            </a:r>
            <a:r>
              <a:rPr sz="1400" spc="-50" dirty="0">
                <a:solidFill>
                  <a:srgbClr val="404040"/>
                </a:solidFill>
                <a:latin typeface="Arial MT"/>
                <a:cs typeface="Arial MT"/>
              </a:rPr>
              <a:t> </a:t>
            </a:r>
            <a:r>
              <a:rPr sz="1400" i="1" spc="-10" dirty="0">
                <a:solidFill>
                  <a:srgbClr val="404040"/>
                </a:solidFill>
                <a:latin typeface="Arial"/>
                <a:cs typeface="Arial"/>
              </a:rPr>
              <a:t>Obstet</a:t>
            </a:r>
            <a:endParaRPr sz="1400">
              <a:latin typeface="Arial"/>
              <a:cs typeface="Arial"/>
            </a:endParaRPr>
          </a:p>
          <a:p>
            <a:pPr marL="12700">
              <a:lnSpc>
                <a:spcPts val="1515"/>
              </a:lnSpc>
            </a:pPr>
            <a:r>
              <a:rPr sz="1400" i="1" dirty="0">
                <a:solidFill>
                  <a:srgbClr val="404040"/>
                </a:solidFill>
                <a:latin typeface="Arial"/>
                <a:cs typeface="Arial"/>
              </a:rPr>
              <a:t>Gynecol</a:t>
            </a:r>
            <a:r>
              <a:rPr sz="1400" i="1" spc="-40" dirty="0">
                <a:solidFill>
                  <a:srgbClr val="404040"/>
                </a:solidFill>
                <a:latin typeface="Arial"/>
                <a:cs typeface="Arial"/>
              </a:rPr>
              <a:t> </a:t>
            </a:r>
            <a:r>
              <a:rPr sz="1400" spc="-10" dirty="0">
                <a:solidFill>
                  <a:srgbClr val="404040"/>
                </a:solidFill>
                <a:latin typeface="Arial MT"/>
                <a:cs typeface="Arial MT"/>
              </a:rPr>
              <a:t>2017;130:e210–6.</a:t>
            </a:r>
            <a:endParaRPr sz="1400">
              <a:latin typeface="Arial MT"/>
              <a:cs typeface="Arial MT"/>
            </a:endParaRPr>
          </a:p>
          <a:p>
            <a:pPr marL="12700" marR="147955" indent="48895">
              <a:lnSpc>
                <a:spcPct val="80400"/>
              </a:lnSpc>
              <a:spcBef>
                <a:spcPts val="975"/>
              </a:spcBef>
            </a:pPr>
            <a:r>
              <a:rPr sz="1400" spc="-10" dirty="0">
                <a:solidFill>
                  <a:srgbClr val="404040"/>
                </a:solidFill>
                <a:latin typeface="Arial MT"/>
                <a:cs typeface="Arial MT"/>
              </a:rPr>
              <a:t>García-</a:t>
            </a:r>
            <a:r>
              <a:rPr sz="1400" dirty="0">
                <a:solidFill>
                  <a:srgbClr val="404040"/>
                </a:solidFill>
                <a:latin typeface="Arial MT"/>
                <a:cs typeface="Arial MT"/>
              </a:rPr>
              <a:t>Romero</a:t>
            </a:r>
            <a:r>
              <a:rPr sz="1400" spc="-55" dirty="0">
                <a:solidFill>
                  <a:srgbClr val="404040"/>
                </a:solidFill>
                <a:latin typeface="Arial MT"/>
                <a:cs typeface="Arial MT"/>
              </a:rPr>
              <a:t> </a:t>
            </a:r>
            <a:r>
              <a:rPr sz="1400" dirty="0">
                <a:solidFill>
                  <a:srgbClr val="404040"/>
                </a:solidFill>
                <a:latin typeface="Arial MT"/>
                <a:cs typeface="Arial MT"/>
              </a:rPr>
              <a:t>C,</a:t>
            </a:r>
            <a:r>
              <a:rPr sz="1400" spc="-25" dirty="0">
                <a:solidFill>
                  <a:srgbClr val="404040"/>
                </a:solidFill>
                <a:latin typeface="Arial MT"/>
                <a:cs typeface="Arial MT"/>
              </a:rPr>
              <a:t> </a:t>
            </a:r>
            <a:r>
              <a:rPr sz="1400" dirty="0">
                <a:solidFill>
                  <a:srgbClr val="404040"/>
                </a:solidFill>
                <a:latin typeface="Arial MT"/>
                <a:cs typeface="Arial MT"/>
              </a:rPr>
              <a:t>Guzman</a:t>
            </a:r>
            <a:r>
              <a:rPr sz="1400" spc="25" dirty="0">
                <a:solidFill>
                  <a:srgbClr val="404040"/>
                </a:solidFill>
                <a:latin typeface="Arial MT"/>
                <a:cs typeface="Arial MT"/>
              </a:rPr>
              <a:t> </a:t>
            </a:r>
            <a:r>
              <a:rPr sz="1400" dirty="0">
                <a:solidFill>
                  <a:srgbClr val="404040"/>
                </a:solidFill>
                <a:latin typeface="Arial MT"/>
                <a:cs typeface="Arial MT"/>
              </a:rPr>
              <a:t>C,</a:t>
            </a:r>
            <a:r>
              <a:rPr sz="1400" spc="45" dirty="0">
                <a:solidFill>
                  <a:srgbClr val="404040"/>
                </a:solidFill>
                <a:latin typeface="Arial MT"/>
                <a:cs typeface="Arial MT"/>
              </a:rPr>
              <a:t> </a:t>
            </a:r>
            <a:r>
              <a:rPr sz="1400" spc="-10" dirty="0">
                <a:solidFill>
                  <a:srgbClr val="404040"/>
                </a:solidFill>
                <a:latin typeface="Arial MT"/>
                <a:cs typeface="Arial MT"/>
              </a:rPr>
              <a:t>Cervantes</a:t>
            </a:r>
            <a:r>
              <a:rPr sz="1400" spc="-120" dirty="0">
                <a:solidFill>
                  <a:srgbClr val="404040"/>
                </a:solidFill>
                <a:latin typeface="Arial MT"/>
                <a:cs typeface="Arial MT"/>
              </a:rPr>
              <a:t> </a:t>
            </a:r>
            <a:r>
              <a:rPr sz="1400" dirty="0">
                <a:solidFill>
                  <a:srgbClr val="404040"/>
                </a:solidFill>
                <a:latin typeface="Arial MT"/>
                <a:cs typeface="Arial MT"/>
              </a:rPr>
              <a:t>A,</a:t>
            </a:r>
            <a:r>
              <a:rPr sz="1400" spc="-50" dirty="0">
                <a:solidFill>
                  <a:srgbClr val="404040"/>
                </a:solidFill>
                <a:latin typeface="Arial MT"/>
                <a:cs typeface="Arial MT"/>
              </a:rPr>
              <a:t> </a:t>
            </a:r>
            <a:r>
              <a:rPr sz="1400" dirty="0">
                <a:solidFill>
                  <a:srgbClr val="404040"/>
                </a:solidFill>
                <a:latin typeface="Arial MT"/>
                <a:cs typeface="Arial MT"/>
              </a:rPr>
              <a:t>Cerbón</a:t>
            </a:r>
            <a:r>
              <a:rPr sz="1400" spc="-35" dirty="0">
                <a:solidFill>
                  <a:srgbClr val="404040"/>
                </a:solidFill>
                <a:latin typeface="Arial MT"/>
                <a:cs typeface="Arial MT"/>
              </a:rPr>
              <a:t> </a:t>
            </a:r>
            <a:r>
              <a:rPr sz="1400" dirty="0">
                <a:solidFill>
                  <a:srgbClr val="404040"/>
                </a:solidFill>
                <a:latin typeface="Arial MT"/>
                <a:cs typeface="Arial MT"/>
              </a:rPr>
              <a:t>M.</a:t>
            </a:r>
            <a:r>
              <a:rPr sz="1400" spc="-50" dirty="0">
                <a:solidFill>
                  <a:srgbClr val="404040"/>
                </a:solidFill>
                <a:latin typeface="Arial MT"/>
                <a:cs typeface="Arial MT"/>
              </a:rPr>
              <a:t> </a:t>
            </a:r>
            <a:r>
              <a:rPr sz="1400" dirty="0">
                <a:solidFill>
                  <a:srgbClr val="404040"/>
                </a:solidFill>
                <a:latin typeface="Arial MT"/>
                <a:cs typeface="Arial MT"/>
              </a:rPr>
              <a:t>Liver</a:t>
            </a:r>
            <a:r>
              <a:rPr sz="1400" spc="40" dirty="0">
                <a:solidFill>
                  <a:srgbClr val="404040"/>
                </a:solidFill>
                <a:latin typeface="Arial MT"/>
                <a:cs typeface="Arial MT"/>
              </a:rPr>
              <a:t> </a:t>
            </a:r>
            <a:r>
              <a:rPr sz="1400" dirty="0">
                <a:solidFill>
                  <a:srgbClr val="404040"/>
                </a:solidFill>
                <a:latin typeface="Arial MT"/>
                <a:cs typeface="Arial MT"/>
              </a:rPr>
              <a:t>disease</a:t>
            </a:r>
            <a:r>
              <a:rPr sz="1400" spc="20" dirty="0">
                <a:solidFill>
                  <a:srgbClr val="404040"/>
                </a:solidFill>
                <a:latin typeface="Arial MT"/>
                <a:cs typeface="Arial MT"/>
              </a:rPr>
              <a:t> </a:t>
            </a:r>
            <a:r>
              <a:rPr sz="1400" spc="-25" dirty="0">
                <a:solidFill>
                  <a:srgbClr val="404040"/>
                </a:solidFill>
                <a:latin typeface="Arial MT"/>
                <a:cs typeface="Arial MT"/>
              </a:rPr>
              <a:t>in </a:t>
            </a:r>
            <a:r>
              <a:rPr sz="1400" dirty="0">
                <a:solidFill>
                  <a:srgbClr val="404040"/>
                </a:solidFill>
                <a:latin typeface="Arial MT"/>
                <a:cs typeface="Arial MT"/>
              </a:rPr>
              <a:t>pregnancy:</a:t>
            </a:r>
            <a:r>
              <a:rPr sz="1400" spc="-70" dirty="0">
                <a:solidFill>
                  <a:srgbClr val="404040"/>
                </a:solidFill>
                <a:latin typeface="Arial MT"/>
                <a:cs typeface="Arial MT"/>
              </a:rPr>
              <a:t> </a:t>
            </a:r>
            <a:r>
              <a:rPr sz="1400" dirty="0">
                <a:solidFill>
                  <a:srgbClr val="404040"/>
                </a:solidFill>
                <a:latin typeface="Arial MT"/>
                <a:cs typeface="Arial MT"/>
              </a:rPr>
              <a:t>Medical aspects</a:t>
            </a:r>
            <a:r>
              <a:rPr sz="1400" spc="-15" dirty="0">
                <a:solidFill>
                  <a:srgbClr val="404040"/>
                </a:solidFill>
                <a:latin typeface="Arial MT"/>
                <a:cs typeface="Arial MT"/>
              </a:rPr>
              <a:t> </a:t>
            </a:r>
            <a:r>
              <a:rPr sz="1400" dirty="0">
                <a:solidFill>
                  <a:srgbClr val="404040"/>
                </a:solidFill>
                <a:latin typeface="Arial MT"/>
                <a:cs typeface="Arial MT"/>
              </a:rPr>
              <a:t>and</a:t>
            </a:r>
            <a:r>
              <a:rPr sz="1400" spc="-95" dirty="0">
                <a:solidFill>
                  <a:srgbClr val="404040"/>
                </a:solidFill>
                <a:latin typeface="Arial MT"/>
                <a:cs typeface="Arial MT"/>
              </a:rPr>
              <a:t> </a:t>
            </a:r>
            <a:r>
              <a:rPr sz="1400" dirty="0">
                <a:solidFill>
                  <a:srgbClr val="404040"/>
                </a:solidFill>
                <a:latin typeface="Arial MT"/>
                <a:cs typeface="Arial MT"/>
              </a:rPr>
              <a:t>their</a:t>
            </a:r>
            <a:r>
              <a:rPr sz="1400" spc="-70" dirty="0">
                <a:solidFill>
                  <a:srgbClr val="404040"/>
                </a:solidFill>
                <a:latin typeface="Arial MT"/>
                <a:cs typeface="Arial MT"/>
              </a:rPr>
              <a:t> </a:t>
            </a:r>
            <a:r>
              <a:rPr sz="1400" dirty="0">
                <a:solidFill>
                  <a:srgbClr val="404040"/>
                </a:solidFill>
                <a:latin typeface="Arial MT"/>
                <a:cs typeface="Arial MT"/>
              </a:rPr>
              <a:t>implications</a:t>
            </a:r>
            <a:r>
              <a:rPr sz="1400" spc="-15" dirty="0">
                <a:solidFill>
                  <a:srgbClr val="404040"/>
                </a:solidFill>
                <a:latin typeface="Arial MT"/>
                <a:cs typeface="Arial MT"/>
              </a:rPr>
              <a:t> </a:t>
            </a:r>
            <a:r>
              <a:rPr sz="1400" dirty="0">
                <a:solidFill>
                  <a:srgbClr val="404040"/>
                </a:solidFill>
                <a:latin typeface="Arial MT"/>
                <a:cs typeface="Arial MT"/>
              </a:rPr>
              <a:t>for</a:t>
            </a:r>
            <a:r>
              <a:rPr sz="1400" spc="-5" dirty="0">
                <a:solidFill>
                  <a:srgbClr val="404040"/>
                </a:solidFill>
                <a:latin typeface="Arial MT"/>
                <a:cs typeface="Arial MT"/>
              </a:rPr>
              <a:t> </a:t>
            </a:r>
            <a:r>
              <a:rPr sz="1400" dirty="0">
                <a:solidFill>
                  <a:srgbClr val="404040"/>
                </a:solidFill>
                <a:latin typeface="Arial MT"/>
                <a:cs typeface="Arial MT"/>
              </a:rPr>
              <a:t>mother</a:t>
            </a:r>
            <a:r>
              <a:rPr sz="1400" spc="-5" dirty="0">
                <a:solidFill>
                  <a:srgbClr val="404040"/>
                </a:solidFill>
                <a:latin typeface="Arial MT"/>
                <a:cs typeface="Arial MT"/>
              </a:rPr>
              <a:t> </a:t>
            </a:r>
            <a:r>
              <a:rPr sz="1400" dirty="0">
                <a:solidFill>
                  <a:srgbClr val="404040"/>
                </a:solidFill>
                <a:latin typeface="Arial MT"/>
                <a:cs typeface="Arial MT"/>
              </a:rPr>
              <a:t>and</a:t>
            </a:r>
            <a:r>
              <a:rPr sz="1400" spc="-25" dirty="0">
                <a:solidFill>
                  <a:srgbClr val="404040"/>
                </a:solidFill>
                <a:latin typeface="Arial MT"/>
                <a:cs typeface="Arial MT"/>
              </a:rPr>
              <a:t> </a:t>
            </a:r>
            <a:r>
              <a:rPr sz="1400" dirty="0">
                <a:solidFill>
                  <a:srgbClr val="404040"/>
                </a:solidFill>
                <a:latin typeface="Arial MT"/>
                <a:cs typeface="Arial MT"/>
              </a:rPr>
              <a:t>child.</a:t>
            </a:r>
            <a:r>
              <a:rPr sz="1400" spc="-65" dirty="0">
                <a:solidFill>
                  <a:srgbClr val="404040"/>
                </a:solidFill>
                <a:latin typeface="Arial MT"/>
                <a:cs typeface="Arial MT"/>
              </a:rPr>
              <a:t> </a:t>
            </a:r>
            <a:r>
              <a:rPr sz="1400" i="1" spc="-25" dirty="0">
                <a:solidFill>
                  <a:srgbClr val="404040"/>
                </a:solidFill>
                <a:latin typeface="Arial"/>
                <a:cs typeface="Arial"/>
              </a:rPr>
              <a:t>Ann </a:t>
            </a:r>
            <a:r>
              <a:rPr sz="1400" i="1" dirty="0">
                <a:solidFill>
                  <a:srgbClr val="404040"/>
                </a:solidFill>
                <a:latin typeface="Arial"/>
                <a:cs typeface="Arial"/>
              </a:rPr>
              <a:t>Hepatol</a:t>
            </a:r>
            <a:r>
              <a:rPr sz="1400" i="1" spc="-45" dirty="0">
                <a:solidFill>
                  <a:srgbClr val="404040"/>
                </a:solidFill>
                <a:latin typeface="Arial"/>
                <a:cs typeface="Arial"/>
              </a:rPr>
              <a:t> </a:t>
            </a:r>
            <a:r>
              <a:rPr sz="1400" spc="-10" dirty="0">
                <a:solidFill>
                  <a:srgbClr val="404040"/>
                </a:solidFill>
                <a:latin typeface="Arial MT"/>
                <a:cs typeface="Arial MT"/>
              </a:rPr>
              <a:t>2019;18:553–62.</a:t>
            </a:r>
            <a:endParaRPr sz="1400">
              <a:latin typeface="Arial MT"/>
              <a:cs typeface="Arial MT"/>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66800" y="914400"/>
            <a:ext cx="5029200" cy="623889"/>
          </a:xfrm>
          <a:prstGeom prst="rect">
            <a:avLst/>
          </a:prstGeom>
        </p:spPr>
        <p:txBody>
          <a:bodyPr vert="horz" wrap="square" lIns="0" tIns="8255" rIns="0" bIns="0" rtlCol="0" anchor="ctr">
            <a:spAutoFit/>
          </a:bodyPr>
          <a:lstStyle/>
          <a:p>
            <a:pPr marL="6350" algn="l">
              <a:spcBef>
                <a:spcPts val="65"/>
              </a:spcBef>
            </a:pPr>
            <a:r>
              <a:rPr spc="77" dirty="0">
                <a:latin typeface="Arial" panose="020B0604020202020204" pitchFamily="34" charset="0"/>
                <a:cs typeface="Arial" panose="020B0604020202020204" pitchFamily="34" charset="0"/>
              </a:rPr>
              <a:t>B</a:t>
            </a:r>
            <a:r>
              <a:rPr spc="102" dirty="0">
                <a:latin typeface="Arial" panose="020B0604020202020204" pitchFamily="34" charset="0"/>
                <a:cs typeface="Arial" panose="020B0604020202020204" pitchFamily="34" charset="0"/>
              </a:rPr>
              <a:t>ioethics </a:t>
            </a:r>
            <a:endParaRPr spc="2" dirty="0">
              <a:latin typeface="Arial" panose="020B0604020202020204" pitchFamily="34" charset="0"/>
              <a:cs typeface="Arial" panose="020B0604020202020204" pitchFamily="34" charset="0"/>
            </a:endParaRPr>
          </a:p>
        </p:txBody>
      </p:sp>
      <p:sp>
        <p:nvSpPr>
          <p:cNvPr id="5" name="object 5"/>
          <p:cNvSpPr txBox="1">
            <a:spLocks noGrp="1"/>
          </p:cNvSpPr>
          <p:nvPr>
            <p:ph type="body" idx="1"/>
          </p:nvPr>
        </p:nvSpPr>
        <p:spPr>
          <a:xfrm>
            <a:off x="742950" y="2286000"/>
            <a:ext cx="7867650" cy="3567259"/>
          </a:xfrm>
          <a:prstGeom prst="rect">
            <a:avLst/>
          </a:prstGeom>
        </p:spPr>
        <p:txBody>
          <a:bodyPr vert="horz" wrap="square" lIns="0" tIns="6032" rIns="0" bIns="0" rtlCol="0" anchor="ctr">
            <a:spAutoFit/>
          </a:bodyPr>
          <a:lstStyle/>
          <a:p>
            <a:pPr algn="just">
              <a:lnSpc>
                <a:spcPct val="300000"/>
              </a:lnSpc>
              <a:spcBef>
                <a:spcPts val="750"/>
              </a:spcBef>
              <a:spcAft>
                <a:spcPts val="600"/>
              </a:spcAft>
            </a:pPr>
            <a:r>
              <a:rPr lang="en-US" sz="1600" b="0" i="0" dirty="0">
                <a:solidFill>
                  <a:srgbClr val="001D35"/>
                </a:solidFill>
                <a:effectLst/>
                <a:latin typeface="Arial" panose="020B0604020202020204" pitchFamily="34" charset="0"/>
                <a:cs typeface="Arial" panose="020B0604020202020204" pitchFamily="34" charset="0"/>
              </a:rPr>
              <a:t>The bioethics of liver disease in pregnancy are complex, primarily revolving around the need to balance the health of the mother with the well-being of the fetus, often requiring difficult decisions regarding treatment options, potential risks to the baby, and the need for informed consent, particularly when considering interventions that may impact the pregnancy outcome, including termination in severe cases. </a:t>
            </a:r>
            <a:endParaRPr lang="en-US" sz="2000" b="0" i="0" dirty="0">
              <a:solidFill>
                <a:srgbClr val="001D35"/>
              </a:solidFill>
              <a:effectLst/>
              <a:latin typeface="Arial" panose="020B0604020202020204" pitchFamily="34" charset="0"/>
              <a:cs typeface="Arial" panose="020B0604020202020204" pitchFamily="34"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67A59C-1B74-36B5-00BF-4F10B2B9CBE3}"/>
            </a:ext>
          </a:extLst>
        </p:cNvPr>
        <p:cNvGrpSpPr/>
        <p:nvPr/>
      </p:nvGrpSpPr>
      <p:grpSpPr>
        <a:xfrm>
          <a:off x="0" y="0"/>
          <a:ext cx="0" cy="0"/>
          <a:chOff x="0" y="0"/>
          <a:chExt cx="0" cy="0"/>
        </a:xfrm>
      </p:grpSpPr>
      <p:sp>
        <p:nvSpPr>
          <p:cNvPr id="11" name="object 11">
            <a:extLst>
              <a:ext uri="{FF2B5EF4-FFF2-40B4-BE49-F238E27FC236}">
                <a16:creationId xmlns:a16="http://schemas.microsoft.com/office/drawing/2014/main" id="{7A14F377-BEDC-9719-5D13-26FEBDE86439}"/>
              </a:ext>
            </a:extLst>
          </p:cNvPr>
          <p:cNvSpPr txBox="1"/>
          <p:nvPr/>
        </p:nvSpPr>
        <p:spPr>
          <a:xfrm>
            <a:off x="539833" y="2490643"/>
            <a:ext cx="8375567" cy="3526991"/>
          </a:xfrm>
          <a:prstGeom prst="rect">
            <a:avLst/>
          </a:prstGeom>
        </p:spPr>
        <p:txBody>
          <a:bodyPr vert="horz" wrap="square" lIns="0" tIns="6032" rIns="0" bIns="0" rtlCol="0">
            <a:spAutoFit/>
          </a:bodyPr>
          <a:lstStyle/>
          <a:p>
            <a:pPr marL="456257" marR="162251" indent="-257175" algn="just">
              <a:lnSpc>
                <a:spcPct val="300000"/>
              </a:lnSpc>
              <a:spcBef>
                <a:spcPts val="47"/>
              </a:spcBef>
              <a:buFont typeface="Arial" panose="020B0604020202020204" pitchFamily="34" charset="0"/>
              <a:buChar char="•"/>
            </a:pPr>
            <a:r>
              <a:rPr lang="en-US" sz="2000" b="0" i="0" dirty="0">
                <a:solidFill>
                  <a:srgbClr val="222222"/>
                </a:solidFill>
                <a:effectLst/>
                <a:latin typeface="Arial" panose="020B0604020202020204" pitchFamily="34" charset="0"/>
              </a:rPr>
              <a:t>Rahim MN, Williamson C, </a:t>
            </a:r>
            <a:r>
              <a:rPr lang="en-US" sz="2000" b="0" i="0" dirty="0" err="1">
                <a:solidFill>
                  <a:srgbClr val="222222"/>
                </a:solidFill>
                <a:effectLst/>
                <a:latin typeface="Arial" panose="020B0604020202020204" pitchFamily="34" charset="0"/>
              </a:rPr>
              <a:t>Kametas</a:t>
            </a:r>
            <a:r>
              <a:rPr lang="en-US" sz="2000" b="0" i="0" dirty="0">
                <a:solidFill>
                  <a:srgbClr val="222222"/>
                </a:solidFill>
                <a:effectLst/>
                <a:latin typeface="Arial" panose="020B0604020202020204" pitchFamily="34" charset="0"/>
              </a:rPr>
              <a:t> NA, Heneghan MA. Pregnancy and the liver. The Lancet. 2025 Feb 8;405(10477):498-513.</a:t>
            </a:r>
          </a:p>
          <a:p>
            <a:pPr marL="456257" marR="162251" indent="-257175" algn="just">
              <a:lnSpc>
                <a:spcPct val="300000"/>
              </a:lnSpc>
              <a:spcBef>
                <a:spcPts val="47"/>
              </a:spcBef>
              <a:buFont typeface="Arial" panose="020B0604020202020204" pitchFamily="34" charset="0"/>
              <a:buChar char="•"/>
            </a:pPr>
            <a:r>
              <a:rPr lang="en-US" sz="2000" b="0" i="0" dirty="0">
                <a:solidFill>
                  <a:srgbClr val="222222"/>
                </a:solidFill>
                <a:effectLst/>
                <a:latin typeface="Arial" panose="020B0604020202020204" pitchFamily="34" charset="0"/>
              </a:rPr>
              <a:t>White M, Han H, </a:t>
            </a:r>
            <a:r>
              <a:rPr lang="en-US" sz="2000" b="0" i="0" dirty="0" err="1">
                <a:solidFill>
                  <a:srgbClr val="222222"/>
                </a:solidFill>
                <a:effectLst/>
                <a:latin typeface="Arial" panose="020B0604020202020204" pitchFamily="34" charset="0"/>
              </a:rPr>
              <a:t>Khungar</a:t>
            </a:r>
            <a:r>
              <a:rPr lang="en-US" sz="2000" b="0" i="0" dirty="0">
                <a:solidFill>
                  <a:srgbClr val="222222"/>
                </a:solidFill>
                <a:effectLst/>
                <a:latin typeface="Arial" panose="020B0604020202020204" pitchFamily="34" charset="0"/>
              </a:rPr>
              <a:t> V. Acute fatty liver disease of pregnancy. Clinical Liver Disease. 2024 Jan 1;23(1):e0145.</a:t>
            </a:r>
          </a:p>
        </p:txBody>
      </p:sp>
      <p:sp>
        <p:nvSpPr>
          <p:cNvPr id="12" name="object 2">
            <a:extLst>
              <a:ext uri="{FF2B5EF4-FFF2-40B4-BE49-F238E27FC236}">
                <a16:creationId xmlns:a16="http://schemas.microsoft.com/office/drawing/2014/main" id="{B1BE91CF-A8C0-7936-2F2A-9F92123DD143}"/>
              </a:ext>
            </a:extLst>
          </p:cNvPr>
          <p:cNvSpPr txBox="1">
            <a:spLocks/>
          </p:cNvSpPr>
          <p:nvPr/>
        </p:nvSpPr>
        <p:spPr>
          <a:xfrm>
            <a:off x="838200" y="961667"/>
            <a:ext cx="5029200" cy="562333"/>
          </a:xfrm>
          <a:prstGeom prst="rect">
            <a:avLst/>
          </a:prstGeom>
        </p:spPr>
        <p:txBody>
          <a:bodyPr vert="horz" wrap="square" lIns="0" tIns="8255" rIns="0" bIns="0" rtlCol="0" anchor="ctr">
            <a:spAutoFit/>
          </a:bodyPr>
          <a:lst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a:lstStyle>
          <a:p>
            <a:pPr marL="6350">
              <a:lnSpc>
                <a:spcPct val="100000"/>
              </a:lnSpc>
              <a:spcBef>
                <a:spcPts val="65"/>
              </a:spcBef>
            </a:pPr>
            <a:r>
              <a:rPr lang="pt-BR" sz="3600" spc="77" dirty="0">
                <a:solidFill>
                  <a:schemeClr val="bg1"/>
                </a:solidFill>
                <a:latin typeface="Arial" panose="020B0604020202020204" pitchFamily="34" charset="0"/>
                <a:cs typeface="Arial" panose="020B0604020202020204" pitchFamily="34" charset="0"/>
              </a:rPr>
              <a:t>Future Research </a:t>
            </a:r>
            <a:endParaRPr lang="pt-BR" sz="3600" spc="2"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08793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9876C1-3AA3-664A-633A-17E9954148AD}"/>
            </a:ext>
          </a:extLst>
        </p:cNvPr>
        <p:cNvGrpSpPr/>
        <p:nvPr/>
      </p:nvGrpSpPr>
      <p:grpSpPr>
        <a:xfrm>
          <a:off x="0" y="0"/>
          <a:ext cx="0" cy="0"/>
          <a:chOff x="0" y="0"/>
          <a:chExt cx="0" cy="0"/>
        </a:xfrm>
      </p:grpSpPr>
      <p:sp>
        <p:nvSpPr>
          <p:cNvPr id="11" name="object 11">
            <a:extLst>
              <a:ext uri="{FF2B5EF4-FFF2-40B4-BE49-F238E27FC236}">
                <a16:creationId xmlns:a16="http://schemas.microsoft.com/office/drawing/2014/main" id="{A704185B-2F49-7A1C-6054-07118A83EDAC}"/>
              </a:ext>
            </a:extLst>
          </p:cNvPr>
          <p:cNvSpPr txBox="1"/>
          <p:nvPr/>
        </p:nvSpPr>
        <p:spPr>
          <a:xfrm>
            <a:off x="704850" y="2063663"/>
            <a:ext cx="7829550" cy="4565737"/>
          </a:xfrm>
          <a:prstGeom prst="rect">
            <a:avLst/>
          </a:prstGeom>
        </p:spPr>
        <p:txBody>
          <a:bodyPr vert="horz" wrap="square" lIns="0" tIns="6032" rIns="0" bIns="0" rtlCol="0">
            <a:spAutoFit/>
          </a:bodyPr>
          <a:lstStyle/>
          <a:p>
            <a:pPr marL="456257" marR="162251" indent="-257175" algn="just">
              <a:lnSpc>
                <a:spcPct val="150000"/>
              </a:lnSpc>
              <a:spcBef>
                <a:spcPts val="47"/>
              </a:spcBef>
              <a:buFont typeface="Arial" panose="020B0604020202020204" pitchFamily="34" charset="0"/>
              <a:buChar char="•"/>
            </a:pPr>
            <a:r>
              <a:rPr lang="en-US" sz="2000" b="0" i="0" dirty="0">
                <a:solidFill>
                  <a:srgbClr val="001D35"/>
                </a:solidFill>
                <a:effectLst/>
                <a:latin typeface="Arial" panose="020B0604020202020204" pitchFamily="34" charset="0"/>
                <a:cs typeface="Arial" panose="020B0604020202020204" pitchFamily="34" charset="0"/>
              </a:rPr>
              <a:t>The primary concerns regarding liver disease in pregnancy are to differentiate between the pregnancy-specific physiological liver problems like </a:t>
            </a:r>
            <a:r>
              <a:rPr lang="en-US" sz="2000" dirty="0">
                <a:latin typeface="Arial" panose="020B0604020202020204" pitchFamily="34" charset="0"/>
                <a:cs typeface="Arial" panose="020B0604020202020204" pitchFamily="34" charset="0"/>
              </a:rPr>
              <a:t>hyperemesis gravidarum (severe morning sickness).</a:t>
            </a:r>
          </a:p>
          <a:p>
            <a:pPr marL="456257" marR="162251" indent="-257175" algn="just">
              <a:lnSpc>
                <a:spcPct val="150000"/>
              </a:lnSpc>
              <a:spcBef>
                <a:spcPts val="47"/>
              </a:spcBef>
              <a:buFont typeface="Arial" panose="020B0604020202020204" pitchFamily="34" charset="0"/>
              <a:buChar char="•"/>
            </a:pPr>
            <a:r>
              <a:rPr lang="en-US" sz="2000" dirty="0">
                <a:latin typeface="Arial" panose="020B0604020202020204" pitchFamily="34" charset="0"/>
                <a:cs typeface="Arial" panose="020B0604020202020204" pitchFamily="34" charset="0"/>
              </a:rPr>
              <a:t>Differentiate between liver disorders of pregnancy like intrahepatic cholestasis of pregnancy (ICP), acute fatty liver of pregnancy (AFLP), and HELLP syndrome </a:t>
            </a:r>
            <a:r>
              <a:rPr lang="en-US" sz="2000" b="0" i="0" dirty="0">
                <a:solidFill>
                  <a:srgbClr val="001D35"/>
                </a:solidFill>
                <a:effectLst/>
                <a:latin typeface="Arial" panose="020B0604020202020204" pitchFamily="34" charset="0"/>
                <a:cs typeface="Arial" panose="020B0604020202020204" pitchFamily="34" charset="0"/>
              </a:rPr>
              <a:t>which can arise due to hormonal changes and physiological stress on the liver during pregnancy, potentially causing complications for both mother and fetus if not diagnosed and managed appropriately </a:t>
            </a:r>
          </a:p>
        </p:txBody>
      </p:sp>
      <p:sp>
        <p:nvSpPr>
          <p:cNvPr id="12" name="object 2">
            <a:extLst>
              <a:ext uri="{FF2B5EF4-FFF2-40B4-BE49-F238E27FC236}">
                <a16:creationId xmlns:a16="http://schemas.microsoft.com/office/drawing/2014/main" id="{78455CEA-0E34-434C-040A-B3562B11B0F8}"/>
              </a:ext>
            </a:extLst>
          </p:cNvPr>
          <p:cNvSpPr txBox="1">
            <a:spLocks/>
          </p:cNvSpPr>
          <p:nvPr/>
        </p:nvSpPr>
        <p:spPr>
          <a:xfrm>
            <a:off x="914400" y="685800"/>
            <a:ext cx="5029200" cy="562333"/>
          </a:xfrm>
          <a:prstGeom prst="rect">
            <a:avLst/>
          </a:prstGeom>
        </p:spPr>
        <p:txBody>
          <a:bodyPr vert="horz" wrap="square" lIns="0" tIns="8255" rIns="0" bIns="0" rtlCol="0" anchor="ctr">
            <a:spAutoFit/>
          </a:bodyPr>
          <a:lst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a:lstStyle>
          <a:p>
            <a:pPr marL="6350">
              <a:lnSpc>
                <a:spcPct val="100000"/>
              </a:lnSpc>
              <a:spcBef>
                <a:spcPts val="65"/>
              </a:spcBef>
            </a:pPr>
            <a:r>
              <a:rPr lang="pt-BR" sz="3600" spc="77" dirty="0">
                <a:solidFill>
                  <a:schemeClr val="bg1"/>
                </a:solidFill>
                <a:latin typeface="Arial" panose="020B0604020202020204" pitchFamily="34" charset="0"/>
                <a:cs typeface="Arial" panose="020B0604020202020204" pitchFamily="34" charset="0"/>
              </a:rPr>
              <a:t>Family Medicine  </a:t>
            </a:r>
            <a:endParaRPr lang="pt-BR" sz="3600" spc="2"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32666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79370" y="3523996"/>
            <a:ext cx="5346700" cy="1124585"/>
          </a:xfrm>
          <a:prstGeom prst="rect">
            <a:avLst/>
          </a:prstGeom>
        </p:spPr>
        <p:txBody>
          <a:bodyPr vert="horz" wrap="square" lIns="0" tIns="13970" rIns="0" bIns="0" rtlCol="0">
            <a:spAutoFit/>
          </a:bodyPr>
          <a:lstStyle/>
          <a:p>
            <a:pPr marL="12700">
              <a:lnSpc>
                <a:spcPct val="100000"/>
              </a:lnSpc>
              <a:spcBef>
                <a:spcPts val="110"/>
              </a:spcBef>
            </a:pPr>
            <a:r>
              <a:rPr sz="7200" b="0" dirty="0">
                <a:solidFill>
                  <a:srgbClr val="404040"/>
                </a:solidFill>
                <a:latin typeface="Arial MT"/>
                <a:cs typeface="Arial MT"/>
              </a:rPr>
              <a:t>THANK</a:t>
            </a:r>
            <a:r>
              <a:rPr sz="7200" b="0" spc="-175" dirty="0">
                <a:solidFill>
                  <a:srgbClr val="404040"/>
                </a:solidFill>
                <a:latin typeface="Arial MT"/>
                <a:cs typeface="Arial MT"/>
              </a:rPr>
              <a:t> </a:t>
            </a:r>
            <a:r>
              <a:rPr sz="7200" b="0" spc="-25" dirty="0">
                <a:solidFill>
                  <a:srgbClr val="404040"/>
                </a:solidFill>
                <a:latin typeface="Arial MT"/>
                <a:cs typeface="Arial MT"/>
              </a:rPr>
              <a:t>YOU</a:t>
            </a:r>
            <a:endParaRPr sz="7200">
              <a:latin typeface="Arial MT"/>
              <a:cs typeface="Arial MT"/>
            </a:endParaRPr>
          </a:p>
        </p:txBody>
      </p:sp>
      <p:pic>
        <p:nvPicPr>
          <p:cNvPr id="3" name="object 3"/>
          <p:cNvPicPr/>
          <p:nvPr/>
        </p:nvPicPr>
        <p:blipFill>
          <a:blip r:embed="rId2" cstate="print"/>
          <a:stretch>
            <a:fillRect/>
          </a:stretch>
        </p:blipFill>
        <p:spPr>
          <a:xfrm>
            <a:off x="228600" y="228600"/>
            <a:ext cx="2457450" cy="32004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67994" rIns="0" bIns="0" rtlCol="0">
            <a:spAutoFit/>
          </a:bodyPr>
          <a:lstStyle/>
          <a:p>
            <a:pPr marL="90170">
              <a:lnSpc>
                <a:spcPct val="100000"/>
              </a:lnSpc>
              <a:spcBef>
                <a:spcPts val="105"/>
              </a:spcBef>
            </a:pPr>
            <a:r>
              <a:rPr sz="3600" spc="-10" dirty="0"/>
              <a:t>Physiology</a:t>
            </a:r>
            <a:endParaRPr sz="3600"/>
          </a:p>
        </p:txBody>
      </p:sp>
      <p:sp>
        <p:nvSpPr>
          <p:cNvPr id="3" name="object 3"/>
          <p:cNvSpPr txBox="1"/>
          <p:nvPr/>
        </p:nvSpPr>
        <p:spPr>
          <a:xfrm>
            <a:off x="612775" y="2382456"/>
            <a:ext cx="6187440" cy="4207510"/>
          </a:xfrm>
          <a:prstGeom prst="rect">
            <a:avLst/>
          </a:prstGeom>
        </p:spPr>
        <p:txBody>
          <a:bodyPr vert="horz" wrap="square" lIns="0" tIns="15875" rIns="0" bIns="0" rtlCol="0">
            <a:spAutoFit/>
          </a:bodyPr>
          <a:lstStyle/>
          <a:p>
            <a:pPr marL="355600" marR="520065" indent="-343535">
              <a:lnSpc>
                <a:spcPct val="100000"/>
              </a:lnSpc>
              <a:spcBef>
                <a:spcPts val="125"/>
              </a:spcBef>
              <a:buClr>
                <a:srgbClr val="B31166"/>
              </a:buClr>
              <a:buSzPct val="77500"/>
              <a:buFont typeface="Wingdings"/>
              <a:buChar char=""/>
              <a:tabLst>
                <a:tab pos="355600" algn="l"/>
              </a:tabLst>
            </a:pPr>
            <a:r>
              <a:rPr sz="2000" dirty="0">
                <a:solidFill>
                  <a:srgbClr val="404040"/>
                </a:solidFill>
                <a:latin typeface="Arial MT"/>
                <a:cs typeface="Arial MT"/>
              </a:rPr>
              <a:t>Pregnancy</a:t>
            </a:r>
            <a:r>
              <a:rPr sz="2000" spc="-30" dirty="0">
                <a:solidFill>
                  <a:srgbClr val="404040"/>
                </a:solidFill>
                <a:latin typeface="Arial MT"/>
                <a:cs typeface="Arial MT"/>
              </a:rPr>
              <a:t> </a:t>
            </a:r>
            <a:r>
              <a:rPr sz="2000" dirty="0">
                <a:solidFill>
                  <a:srgbClr val="404040"/>
                </a:solidFill>
                <a:latin typeface="Arial MT"/>
                <a:cs typeface="Arial MT"/>
              </a:rPr>
              <a:t>directly</a:t>
            </a:r>
            <a:r>
              <a:rPr sz="2000" spc="-25" dirty="0">
                <a:solidFill>
                  <a:srgbClr val="404040"/>
                </a:solidFill>
                <a:latin typeface="Arial MT"/>
                <a:cs typeface="Arial MT"/>
              </a:rPr>
              <a:t> </a:t>
            </a:r>
            <a:r>
              <a:rPr sz="2000" dirty="0">
                <a:solidFill>
                  <a:srgbClr val="404040"/>
                </a:solidFill>
                <a:latin typeface="Arial MT"/>
                <a:cs typeface="Arial MT"/>
              </a:rPr>
              <a:t>affects</a:t>
            </a:r>
            <a:r>
              <a:rPr sz="2000" spc="-25" dirty="0">
                <a:solidFill>
                  <a:srgbClr val="404040"/>
                </a:solidFill>
                <a:latin typeface="Arial MT"/>
                <a:cs typeface="Arial MT"/>
              </a:rPr>
              <a:t> </a:t>
            </a:r>
            <a:r>
              <a:rPr sz="2000" dirty="0">
                <a:solidFill>
                  <a:srgbClr val="404040"/>
                </a:solidFill>
                <a:latin typeface="Arial MT"/>
                <a:cs typeface="Arial MT"/>
              </a:rPr>
              <a:t>the</a:t>
            </a:r>
            <a:r>
              <a:rPr sz="2000" spc="-65" dirty="0">
                <a:solidFill>
                  <a:srgbClr val="404040"/>
                </a:solidFill>
                <a:latin typeface="Arial MT"/>
                <a:cs typeface="Arial MT"/>
              </a:rPr>
              <a:t> </a:t>
            </a:r>
            <a:r>
              <a:rPr sz="2000" dirty="0">
                <a:solidFill>
                  <a:srgbClr val="404040"/>
                </a:solidFill>
                <a:latin typeface="Arial MT"/>
                <a:cs typeface="Arial MT"/>
              </a:rPr>
              <a:t>physiology</a:t>
            </a:r>
            <a:r>
              <a:rPr sz="2000" spc="-25" dirty="0">
                <a:solidFill>
                  <a:srgbClr val="404040"/>
                </a:solidFill>
                <a:latin typeface="Arial MT"/>
                <a:cs typeface="Arial MT"/>
              </a:rPr>
              <a:t> </a:t>
            </a:r>
            <a:r>
              <a:rPr sz="2000" dirty="0">
                <a:solidFill>
                  <a:srgbClr val="404040"/>
                </a:solidFill>
                <a:latin typeface="Arial MT"/>
                <a:cs typeface="Arial MT"/>
              </a:rPr>
              <a:t>of</a:t>
            </a:r>
            <a:r>
              <a:rPr sz="2000" spc="-100" dirty="0">
                <a:solidFill>
                  <a:srgbClr val="404040"/>
                </a:solidFill>
                <a:latin typeface="Arial MT"/>
                <a:cs typeface="Arial MT"/>
              </a:rPr>
              <a:t> </a:t>
            </a:r>
            <a:r>
              <a:rPr sz="2000" spc="-25" dirty="0">
                <a:solidFill>
                  <a:srgbClr val="404040"/>
                </a:solidFill>
                <a:latin typeface="Arial MT"/>
                <a:cs typeface="Arial MT"/>
              </a:rPr>
              <a:t>the </a:t>
            </a:r>
            <a:r>
              <a:rPr sz="2000" spc="-10" dirty="0">
                <a:solidFill>
                  <a:srgbClr val="404040"/>
                </a:solidFill>
                <a:latin typeface="Arial MT"/>
                <a:cs typeface="Arial MT"/>
              </a:rPr>
              <a:t>liver</a:t>
            </a:r>
            <a:endParaRPr sz="2000">
              <a:latin typeface="Arial MT"/>
              <a:cs typeface="Arial MT"/>
            </a:endParaRPr>
          </a:p>
          <a:p>
            <a:pPr marL="355600" marR="423545" indent="-343535">
              <a:lnSpc>
                <a:spcPct val="100000"/>
              </a:lnSpc>
              <a:spcBef>
                <a:spcPts val="985"/>
              </a:spcBef>
              <a:buClr>
                <a:srgbClr val="B31166"/>
              </a:buClr>
              <a:buSzPct val="77500"/>
              <a:buFont typeface="Wingdings"/>
              <a:buChar char=""/>
              <a:tabLst>
                <a:tab pos="355600" algn="l"/>
              </a:tabLst>
            </a:pPr>
            <a:r>
              <a:rPr sz="2000" dirty="0">
                <a:solidFill>
                  <a:srgbClr val="404040"/>
                </a:solidFill>
                <a:latin typeface="Arial MT"/>
                <a:cs typeface="Arial MT"/>
              </a:rPr>
              <a:t>Hyper estrogenic</a:t>
            </a:r>
            <a:r>
              <a:rPr sz="2000" spc="-30" dirty="0">
                <a:solidFill>
                  <a:srgbClr val="404040"/>
                </a:solidFill>
                <a:latin typeface="Arial MT"/>
                <a:cs typeface="Arial MT"/>
              </a:rPr>
              <a:t> </a:t>
            </a:r>
            <a:r>
              <a:rPr sz="2000" dirty="0">
                <a:solidFill>
                  <a:srgbClr val="404040"/>
                </a:solidFill>
                <a:latin typeface="Arial MT"/>
                <a:cs typeface="Arial MT"/>
              </a:rPr>
              <a:t>condition</a:t>
            </a:r>
            <a:r>
              <a:rPr sz="2000" spc="-70" dirty="0">
                <a:solidFill>
                  <a:srgbClr val="404040"/>
                </a:solidFill>
                <a:latin typeface="Arial MT"/>
                <a:cs typeface="Arial MT"/>
              </a:rPr>
              <a:t> </a:t>
            </a:r>
            <a:r>
              <a:rPr sz="2000" dirty="0">
                <a:solidFill>
                  <a:srgbClr val="404040"/>
                </a:solidFill>
                <a:latin typeface="Arial MT"/>
                <a:cs typeface="Arial MT"/>
              </a:rPr>
              <a:t>(spider</a:t>
            </a:r>
            <a:r>
              <a:rPr sz="2000" spc="-65" dirty="0">
                <a:solidFill>
                  <a:srgbClr val="404040"/>
                </a:solidFill>
                <a:latin typeface="Arial MT"/>
                <a:cs typeface="Arial MT"/>
              </a:rPr>
              <a:t> </a:t>
            </a:r>
            <a:r>
              <a:rPr sz="2000" dirty="0">
                <a:solidFill>
                  <a:srgbClr val="404040"/>
                </a:solidFill>
                <a:latin typeface="Arial MT"/>
                <a:cs typeface="Arial MT"/>
              </a:rPr>
              <a:t>angioma </a:t>
            </a:r>
            <a:r>
              <a:rPr sz="2000" spc="-25" dirty="0">
                <a:solidFill>
                  <a:srgbClr val="404040"/>
                </a:solidFill>
                <a:latin typeface="Arial MT"/>
                <a:cs typeface="Arial MT"/>
              </a:rPr>
              <a:t>and </a:t>
            </a:r>
            <a:r>
              <a:rPr sz="2000" dirty="0">
                <a:solidFill>
                  <a:srgbClr val="404040"/>
                </a:solidFill>
                <a:latin typeface="Arial MT"/>
                <a:cs typeface="Arial MT"/>
              </a:rPr>
              <a:t>palmar</a:t>
            </a:r>
            <a:r>
              <a:rPr sz="2000" spc="-15" dirty="0">
                <a:solidFill>
                  <a:srgbClr val="404040"/>
                </a:solidFill>
                <a:latin typeface="Arial MT"/>
                <a:cs typeface="Arial MT"/>
              </a:rPr>
              <a:t> </a:t>
            </a:r>
            <a:r>
              <a:rPr sz="2000" spc="-10" dirty="0">
                <a:solidFill>
                  <a:srgbClr val="404040"/>
                </a:solidFill>
                <a:latin typeface="Arial MT"/>
                <a:cs typeface="Arial MT"/>
              </a:rPr>
              <a:t>erythema)</a:t>
            </a:r>
            <a:endParaRPr sz="2000">
              <a:latin typeface="Arial MT"/>
              <a:cs typeface="Arial MT"/>
            </a:endParaRPr>
          </a:p>
          <a:p>
            <a:pPr marL="355600" marR="1014094" indent="-343535">
              <a:lnSpc>
                <a:spcPct val="100000"/>
              </a:lnSpc>
              <a:spcBef>
                <a:spcPts val="1060"/>
              </a:spcBef>
              <a:buClr>
                <a:srgbClr val="B31166"/>
              </a:buClr>
              <a:buSzPct val="77500"/>
              <a:buFont typeface="Wingdings"/>
              <a:buChar char=""/>
              <a:tabLst>
                <a:tab pos="355600" algn="l"/>
              </a:tabLst>
            </a:pPr>
            <a:r>
              <a:rPr sz="2000" dirty="0">
                <a:solidFill>
                  <a:srgbClr val="404040"/>
                </a:solidFill>
                <a:latin typeface="Arial MT"/>
                <a:cs typeface="Arial MT"/>
              </a:rPr>
              <a:t>Gall</a:t>
            </a:r>
            <a:r>
              <a:rPr sz="2000" spc="-45" dirty="0">
                <a:solidFill>
                  <a:srgbClr val="404040"/>
                </a:solidFill>
                <a:latin typeface="Arial MT"/>
                <a:cs typeface="Arial MT"/>
              </a:rPr>
              <a:t> </a:t>
            </a:r>
            <a:r>
              <a:rPr sz="2000" dirty="0">
                <a:solidFill>
                  <a:srgbClr val="404040"/>
                </a:solidFill>
                <a:latin typeface="Arial MT"/>
                <a:cs typeface="Arial MT"/>
              </a:rPr>
              <a:t>bladder</a:t>
            </a:r>
            <a:r>
              <a:rPr sz="2000" spc="-45" dirty="0">
                <a:solidFill>
                  <a:srgbClr val="404040"/>
                </a:solidFill>
                <a:latin typeface="Arial MT"/>
                <a:cs typeface="Arial MT"/>
              </a:rPr>
              <a:t> </a:t>
            </a:r>
            <a:r>
              <a:rPr sz="2000" dirty="0">
                <a:solidFill>
                  <a:srgbClr val="404040"/>
                </a:solidFill>
                <a:latin typeface="Arial MT"/>
                <a:cs typeface="Arial MT"/>
              </a:rPr>
              <a:t>motility(decreased,</a:t>
            </a:r>
            <a:r>
              <a:rPr sz="2000" spc="-80" dirty="0">
                <a:solidFill>
                  <a:srgbClr val="404040"/>
                </a:solidFill>
                <a:latin typeface="Arial MT"/>
                <a:cs typeface="Arial MT"/>
              </a:rPr>
              <a:t> </a:t>
            </a:r>
            <a:r>
              <a:rPr sz="2000" spc="-10" dirty="0">
                <a:solidFill>
                  <a:srgbClr val="404040"/>
                </a:solidFill>
                <a:latin typeface="Arial MT"/>
                <a:cs typeface="Arial MT"/>
              </a:rPr>
              <a:t>increasing </a:t>
            </a:r>
            <a:r>
              <a:rPr sz="2000" dirty="0">
                <a:solidFill>
                  <a:srgbClr val="404040"/>
                </a:solidFill>
                <a:latin typeface="Arial MT"/>
                <a:cs typeface="Arial MT"/>
              </a:rPr>
              <a:t>incidence</a:t>
            </a:r>
            <a:r>
              <a:rPr sz="2000" spc="-25" dirty="0">
                <a:solidFill>
                  <a:srgbClr val="404040"/>
                </a:solidFill>
                <a:latin typeface="Arial MT"/>
                <a:cs typeface="Arial MT"/>
              </a:rPr>
              <a:t> </a:t>
            </a:r>
            <a:r>
              <a:rPr sz="2000" dirty="0">
                <a:solidFill>
                  <a:srgbClr val="404040"/>
                </a:solidFill>
                <a:latin typeface="Arial MT"/>
                <a:cs typeface="Arial MT"/>
              </a:rPr>
              <a:t>of</a:t>
            </a:r>
            <a:r>
              <a:rPr sz="2000" spc="10" dirty="0">
                <a:solidFill>
                  <a:srgbClr val="404040"/>
                </a:solidFill>
                <a:latin typeface="Arial MT"/>
                <a:cs typeface="Arial MT"/>
              </a:rPr>
              <a:t> </a:t>
            </a:r>
            <a:r>
              <a:rPr sz="2000" spc="-10" dirty="0">
                <a:solidFill>
                  <a:srgbClr val="404040"/>
                </a:solidFill>
                <a:latin typeface="Arial MT"/>
                <a:cs typeface="Arial MT"/>
              </a:rPr>
              <a:t>cholelithiasis)</a:t>
            </a:r>
            <a:endParaRPr sz="2000">
              <a:latin typeface="Arial MT"/>
              <a:cs typeface="Arial MT"/>
            </a:endParaRPr>
          </a:p>
          <a:p>
            <a:pPr marL="355600" indent="-342900">
              <a:lnSpc>
                <a:spcPct val="100000"/>
              </a:lnSpc>
              <a:spcBef>
                <a:spcPts val="980"/>
              </a:spcBef>
              <a:buClr>
                <a:srgbClr val="B31166"/>
              </a:buClr>
              <a:buSzPct val="77500"/>
              <a:buFont typeface="Wingdings"/>
              <a:buChar char=""/>
              <a:tabLst>
                <a:tab pos="355600" algn="l"/>
              </a:tabLst>
            </a:pPr>
            <a:r>
              <a:rPr sz="2000" dirty="0">
                <a:solidFill>
                  <a:srgbClr val="404040"/>
                </a:solidFill>
                <a:latin typeface="Arial MT"/>
                <a:cs typeface="Arial MT"/>
              </a:rPr>
              <a:t>Hemodilution</a:t>
            </a:r>
            <a:r>
              <a:rPr sz="2000" spc="-40" dirty="0">
                <a:solidFill>
                  <a:srgbClr val="404040"/>
                </a:solidFill>
                <a:latin typeface="Arial MT"/>
                <a:cs typeface="Arial MT"/>
              </a:rPr>
              <a:t> </a:t>
            </a:r>
            <a:r>
              <a:rPr sz="2000" dirty="0">
                <a:solidFill>
                  <a:srgbClr val="404040"/>
                </a:solidFill>
                <a:latin typeface="Arial MT"/>
                <a:cs typeface="Arial MT"/>
              </a:rPr>
              <a:t>leads</a:t>
            </a:r>
            <a:r>
              <a:rPr sz="2000" spc="-75" dirty="0">
                <a:solidFill>
                  <a:srgbClr val="404040"/>
                </a:solidFill>
                <a:latin typeface="Arial MT"/>
                <a:cs typeface="Arial MT"/>
              </a:rPr>
              <a:t> </a:t>
            </a:r>
            <a:r>
              <a:rPr sz="2000" dirty="0">
                <a:solidFill>
                  <a:srgbClr val="404040"/>
                </a:solidFill>
                <a:latin typeface="Arial MT"/>
                <a:cs typeface="Arial MT"/>
              </a:rPr>
              <a:t>to</a:t>
            </a:r>
            <a:r>
              <a:rPr sz="2000" spc="-35" dirty="0">
                <a:solidFill>
                  <a:srgbClr val="404040"/>
                </a:solidFill>
                <a:latin typeface="Arial MT"/>
                <a:cs typeface="Arial MT"/>
              </a:rPr>
              <a:t> </a:t>
            </a:r>
            <a:r>
              <a:rPr sz="2000" dirty="0">
                <a:solidFill>
                  <a:srgbClr val="404040"/>
                </a:solidFill>
                <a:latin typeface="Arial MT"/>
                <a:cs typeface="Arial MT"/>
              </a:rPr>
              <a:t>decreased</a:t>
            </a:r>
            <a:r>
              <a:rPr sz="2000" spc="-40" dirty="0">
                <a:solidFill>
                  <a:srgbClr val="404040"/>
                </a:solidFill>
                <a:latin typeface="Arial MT"/>
                <a:cs typeface="Arial MT"/>
              </a:rPr>
              <a:t> </a:t>
            </a:r>
            <a:r>
              <a:rPr sz="2000" dirty="0">
                <a:solidFill>
                  <a:srgbClr val="404040"/>
                </a:solidFill>
                <a:latin typeface="Arial MT"/>
                <a:cs typeface="Arial MT"/>
              </a:rPr>
              <a:t>albumin</a:t>
            </a:r>
            <a:r>
              <a:rPr sz="2000" spc="40" dirty="0">
                <a:solidFill>
                  <a:srgbClr val="404040"/>
                </a:solidFill>
                <a:latin typeface="Arial MT"/>
                <a:cs typeface="Arial MT"/>
              </a:rPr>
              <a:t> </a:t>
            </a:r>
            <a:r>
              <a:rPr sz="2000" spc="-10" dirty="0">
                <a:solidFill>
                  <a:srgbClr val="404040"/>
                </a:solidFill>
                <a:latin typeface="Arial MT"/>
                <a:cs typeface="Arial MT"/>
              </a:rPr>
              <a:t>level</a:t>
            </a:r>
            <a:endParaRPr sz="2000">
              <a:latin typeface="Arial MT"/>
              <a:cs typeface="Arial MT"/>
            </a:endParaRPr>
          </a:p>
          <a:p>
            <a:pPr marL="425450" indent="-412750">
              <a:lnSpc>
                <a:spcPct val="100000"/>
              </a:lnSpc>
              <a:spcBef>
                <a:spcPts val="980"/>
              </a:spcBef>
              <a:buClr>
                <a:srgbClr val="B31166"/>
              </a:buClr>
              <a:buSzPct val="77500"/>
              <a:buFont typeface="Wingdings"/>
              <a:buChar char=""/>
              <a:tabLst>
                <a:tab pos="425450" algn="l"/>
              </a:tabLst>
            </a:pPr>
            <a:r>
              <a:rPr sz="2000" dirty="0">
                <a:solidFill>
                  <a:srgbClr val="404040"/>
                </a:solidFill>
                <a:latin typeface="Arial MT"/>
                <a:cs typeface="Arial MT"/>
              </a:rPr>
              <a:t>Increased</a:t>
            </a:r>
            <a:r>
              <a:rPr sz="2000" spc="-140" dirty="0">
                <a:solidFill>
                  <a:srgbClr val="404040"/>
                </a:solidFill>
                <a:latin typeface="Arial MT"/>
                <a:cs typeface="Arial MT"/>
              </a:rPr>
              <a:t> </a:t>
            </a:r>
            <a:r>
              <a:rPr sz="2000" dirty="0">
                <a:solidFill>
                  <a:srgbClr val="404040"/>
                </a:solidFill>
                <a:latin typeface="Arial MT"/>
                <a:cs typeface="Arial MT"/>
              </a:rPr>
              <a:t>Alkaline</a:t>
            </a:r>
            <a:r>
              <a:rPr sz="2000" spc="-75" dirty="0">
                <a:solidFill>
                  <a:srgbClr val="404040"/>
                </a:solidFill>
                <a:latin typeface="Arial MT"/>
                <a:cs typeface="Arial MT"/>
              </a:rPr>
              <a:t> </a:t>
            </a:r>
            <a:r>
              <a:rPr sz="2000" dirty="0">
                <a:solidFill>
                  <a:srgbClr val="404040"/>
                </a:solidFill>
                <a:latin typeface="Arial MT"/>
                <a:cs typeface="Arial MT"/>
              </a:rPr>
              <a:t>phosphatase(Placental</a:t>
            </a:r>
            <a:r>
              <a:rPr sz="2000" spc="-5" dirty="0">
                <a:solidFill>
                  <a:srgbClr val="404040"/>
                </a:solidFill>
                <a:latin typeface="Arial MT"/>
                <a:cs typeface="Arial MT"/>
              </a:rPr>
              <a:t> </a:t>
            </a:r>
            <a:r>
              <a:rPr sz="2000" spc="-10" dirty="0">
                <a:solidFill>
                  <a:srgbClr val="404040"/>
                </a:solidFill>
                <a:latin typeface="Arial MT"/>
                <a:cs typeface="Arial MT"/>
              </a:rPr>
              <a:t>origin)</a:t>
            </a:r>
            <a:endParaRPr sz="2000">
              <a:latin typeface="Arial MT"/>
              <a:cs typeface="Arial MT"/>
            </a:endParaRPr>
          </a:p>
          <a:p>
            <a:pPr marL="355600" indent="-342900">
              <a:lnSpc>
                <a:spcPct val="100000"/>
              </a:lnSpc>
              <a:spcBef>
                <a:spcPts val="1055"/>
              </a:spcBef>
              <a:buClr>
                <a:srgbClr val="B31166"/>
              </a:buClr>
              <a:buSzPct val="77500"/>
              <a:buFont typeface="Wingdings"/>
              <a:buChar char=""/>
              <a:tabLst>
                <a:tab pos="355600" algn="l"/>
              </a:tabLst>
            </a:pPr>
            <a:r>
              <a:rPr sz="2000" spc="-10" dirty="0">
                <a:solidFill>
                  <a:srgbClr val="404040"/>
                </a:solidFill>
                <a:latin typeface="Arial MT"/>
                <a:cs typeface="Arial MT"/>
              </a:rPr>
              <a:t>Increased</a:t>
            </a:r>
            <a:r>
              <a:rPr sz="2000" spc="-95" dirty="0">
                <a:solidFill>
                  <a:srgbClr val="404040"/>
                </a:solidFill>
                <a:latin typeface="Arial MT"/>
                <a:cs typeface="Arial MT"/>
              </a:rPr>
              <a:t> </a:t>
            </a:r>
            <a:r>
              <a:rPr sz="2000" dirty="0">
                <a:solidFill>
                  <a:srgbClr val="404040"/>
                </a:solidFill>
                <a:latin typeface="Arial MT"/>
                <a:cs typeface="Arial MT"/>
              </a:rPr>
              <a:t>AFP(Fetal</a:t>
            </a:r>
            <a:r>
              <a:rPr sz="2000" spc="-15" dirty="0">
                <a:solidFill>
                  <a:srgbClr val="404040"/>
                </a:solidFill>
                <a:latin typeface="Arial MT"/>
                <a:cs typeface="Arial MT"/>
              </a:rPr>
              <a:t> </a:t>
            </a:r>
            <a:r>
              <a:rPr sz="2000" dirty="0">
                <a:solidFill>
                  <a:srgbClr val="404040"/>
                </a:solidFill>
                <a:latin typeface="Arial MT"/>
                <a:cs typeface="Arial MT"/>
              </a:rPr>
              <a:t>liver</a:t>
            </a:r>
            <a:r>
              <a:rPr sz="2000" spc="-10" dirty="0">
                <a:solidFill>
                  <a:srgbClr val="404040"/>
                </a:solidFill>
                <a:latin typeface="Arial MT"/>
                <a:cs typeface="Arial MT"/>
              </a:rPr>
              <a:t> production)</a:t>
            </a:r>
            <a:endParaRPr sz="2000">
              <a:latin typeface="Arial MT"/>
              <a:cs typeface="Arial MT"/>
            </a:endParaRPr>
          </a:p>
          <a:p>
            <a:pPr marL="355600" marR="5080" indent="-343535">
              <a:lnSpc>
                <a:spcPts val="2780"/>
              </a:lnSpc>
              <a:spcBef>
                <a:spcPts val="760"/>
              </a:spcBef>
              <a:buClr>
                <a:srgbClr val="B31166"/>
              </a:buClr>
              <a:buSzPct val="77500"/>
              <a:buFont typeface="Wingdings"/>
              <a:buChar char=""/>
              <a:tabLst>
                <a:tab pos="355600" algn="l"/>
              </a:tabLst>
            </a:pPr>
            <a:r>
              <a:rPr sz="2000" spc="-25" dirty="0">
                <a:solidFill>
                  <a:srgbClr val="404040"/>
                </a:solidFill>
                <a:latin typeface="Arial MT"/>
                <a:cs typeface="Arial MT"/>
              </a:rPr>
              <a:t>Total</a:t>
            </a:r>
            <a:r>
              <a:rPr sz="2000" spc="-45" dirty="0">
                <a:solidFill>
                  <a:srgbClr val="404040"/>
                </a:solidFill>
                <a:latin typeface="Arial MT"/>
                <a:cs typeface="Arial MT"/>
              </a:rPr>
              <a:t> </a:t>
            </a:r>
            <a:r>
              <a:rPr sz="2000" spc="-10" dirty="0">
                <a:solidFill>
                  <a:srgbClr val="404040"/>
                </a:solidFill>
                <a:latin typeface="Arial MT"/>
                <a:cs typeface="Arial MT"/>
              </a:rPr>
              <a:t>Bilirubin,</a:t>
            </a:r>
            <a:r>
              <a:rPr sz="2000" spc="-145" dirty="0">
                <a:solidFill>
                  <a:srgbClr val="404040"/>
                </a:solidFill>
                <a:latin typeface="Arial MT"/>
                <a:cs typeface="Arial MT"/>
              </a:rPr>
              <a:t> </a:t>
            </a:r>
            <a:r>
              <a:rPr sz="2000" spc="-100" dirty="0">
                <a:solidFill>
                  <a:srgbClr val="404040"/>
                </a:solidFill>
                <a:latin typeface="Arial MT"/>
                <a:cs typeface="Arial MT"/>
              </a:rPr>
              <a:t>ALT,</a:t>
            </a:r>
            <a:r>
              <a:rPr sz="2000" spc="-145" dirty="0">
                <a:solidFill>
                  <a:srgbClr val="404040"/>
                </a:solidFill>
                <a:latin typeface="Arial MT"/>
                <a:cs typeface="Arial MT"/>
              </a:rPr>
              <a:t> </a:t>
            </a:r>
            <a:r>
              <a:rPr sz="2000" spc="-35" dirty="0">
                <a:solidFill>
                  <a:srgbClr val="404040"/>
                </a:solidFill>
                <a:latin typeface="Arial MT"/>
                <a:cs typeface="Arial MT"/>
              </a:rPr>
              <a:t>AST, </a:t>
            </a:r>
            <a:r>
              <a:rPr sz="2000" dirty="0">
                <a:solidFill>
                  <a:srgbClr val="404040"/>
                </a:solidFill>
                <a:latin typeface="Arial MT"/>
                <a:cs typeface="Arial MT"/>
              </a:rPr>
              <a:t>GGT</a:t>
            </a:r>
            <a:r>
              <a:rPr sz="2000" spc="-30" dirty="0">
                <a:solidFill>
                  <a:srgbClr val="404040"/>
                </a:solidFill>
                <a:latin typeface="Arial MT"/>
                <a:cs typeface="Arial MT"/>
              </a:rPr>
              <a:t> </a:t>
            </a:r>
            <a:r>
              <a:rPr sz="2000" dirty="0">
                <a:solidFill>
                  <a:srgbClr val="404040"/>
                </a:solidFill>
                <a:latin typeface="Arial MT"/>
                <a:cs typeface="Arial MT"/>
              </a:rPr>
              <a:t>remain</a:t>
            </a:r>
            <a:r>
              <a:rPr sz="2000" spc="-65" dirty="0">
                <a:solidFill>
                  <a:srgbClr val="404040"/>
                </a:solidFill>
                <a:latin typeface="Arial MT"/>
                <a:cs typeface="Arial MT"/>
              </a:rPr>
              <a:t> </a:t>
            </a:r>
            <a:r>
              <a:rPr sz="2000" dirty="0">
                <a:solidFill>
                  <a:srgbClr val="404040"/>
                </a:solidFill>
                <a:latin typeface="Arial MT"/>
                <a:cs typeface="Arial MT"/>
              </a:rPr>
              <a:t>normal</a:t>
            </a:r>
            <a:r>
              <a:rPr sz="2000" spc="-65" dirty="0">
                <a:solidFill>
                  <a:srgbClr val="404040"/>
                </a:solidFill>
                <a:latin typeface="Arial MT"/>
                <a:cs typeface="Arial MT"/>
              </a:rPr>
              <a:t> </a:t>
            </a:r>
            <a:r>
              <a:rPr sz="2000" spc="-10" dirty="0">
                <a:solidFill>
                  <a:srgbClr val="404040"/>
                </a:solidFill>
                <a:latin typeface="Arial MT"/>
                <a:cs typeface="Arial MT"/>
              </a:rPr>
              <a:t>during pregnancy</a:t>
            </a:r>
            <a:r>
              <a:rPr sz="2400" spc="-10" dirty="0">
                <a:solidFill>
                  <a:srgbClr val="404040"/>
                </a:solidFill>
                <a:latin typeface="Arial MT"/>
                <a:cs typeface="Arial MT"/>
              </a:rPr>
              <a:t>.</a:t>
            </a:r>
            <a:endParaRPr sz="2400">
              <a:latin typeface="Arial MT"/>
              <a:cs typeface="Arial MT"/>
            </a:endParaRPr>
          </a:p>
        </p:txBody>
      </p:sp>
      <p:pic>
        <p:nvPicPr>
          <p:cNvPr id="4" name="object 4"/>
          <p:cNvPicPr/>
          <p:nvPr/>
        </p:nvPicPr>
        <p:blipFill>
          <a:blip r:embed="rId2" cstate="print"/>
          <a:stretch>
            <a:fillRect/>
          </a:stretch>
        </p:blipFill>
        <p:spPr>
          <a:xfrm>
            <a:off x="7086600" y="152400"/>
            <a:ext cx="1905000" cy="119062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457200" y="2190747"/>
            <a:ext cx="8229600" cy="4648200"/>
          </a:xfrm>
          <a:prstGeom prst="rect">
            <a:avLst/>
          </a:prstGeom>
        </p:spPr>
      </p:pic>
      <p:sp>
        <p:nvSpPr>
          <p:cNvPr id="3" name="object 3"/>
          <p:cNvSpPr txBox="1">
            <a:spLocks noGrp="1"/>
          </p:cNvSpPr>
          <p:nvPr>
            <p:ph type="title"/>
          </p:nvPr>
        </p:nvSpPr>
        <p:spPr>
          <a:prstGeom prst="rect">
            <a:avLst/>
          </a:prstGeom>
        </p:spPr>
        <p:txBody>
          <a:bodyPr vert="horz" wrap="square" lIns="0" tIns="448944" rIns="0" bIns="0" rtlCol="0">
            <a:spAutoFit/>
          </a:bodyPr>
          <a:lstStyle/>
          <a:p>
            <a:pPr marL="88900">
              <a:lnSpc>
                <a:spcPct val="100000"/>
              </a:lnSpc>
              <a:spcBef>
                <a:spcPts val="105"/>
              </a:spcBef>
            </a:pPr>
            <a:r>
              <a:rPr sz="3600" dirty="0">
                <a:latin typeface="Calibri"/>
                <a:cs typeface="Calibri"/>
              </a:rPr>
              <a:t>Liver</a:t>
            </a:r>
            <a:r>
              <a:rPr sz="3600" spc="-110" dirty="0">
                <a:latin typeface="Calibri"/>
                <a:cs typeface="Calibri"/>
              </a:rPr>
              <a:t> </a:t>
            </a:r>
            <a:r>
              <a:rPr sz="3600" dirty="0">
                <a:latin typeface="Calibri"/>
                <a:cs typeface="Calibri"/>
              </a:rPr>
              <a:t>Function</a:t>
            </a:r>
            <a:r>
              <a:rPr sz="3600" spc="-100" dirty="0">
                <a:latin typeface="Calibri"/>
                <a:cs typeface="Calibri"/>
              </a:rPr>
              <a:t> </a:t>
            </a:r>
            <a:r>
              <a:rPr sz="3600" spc="-60" dirty="0">
                <a:latin typeface="Calibri"/>
                <a:cs typeface="Calibri"/>
              </a:rPr>
              <a:t>Test</a:t>
            </a:r>
            <a:r>
              <a:rPr sz="3600" spc="-85" dirty="0">
                <a:latin typeface="Calibri"/>
                <a:cs typeface="Calibri"/>
              </a:rPr>
              <a:t> </a:t>
            </a:r>
            <a:r>
              <a:rPr sz="3600" dirty="0">
                <a:latin typeface="Calibri"/>
                <a:cs typeface="Calibri"/>
              </a:rPr>
              <a:t>in</a:t>
            </a:r>
            <a:r>
              <a:rPr sz="3600" spc="-25" dirty="0">
                <a:latin typeface="Calibri"/>
                <a:cs typeface="Calibri"/>
              </a:rPr>
              <a:t> </a:t>
            </a:r>
            <a:r>
              <a:rPr sz="3600" spc="-10" dirty="0">
                <a:latin typeface="Calibri"/>
                <a:cs typeface="Calibri"/>
              </a:rPr>
              <a:t>Pregnancy</a:t>
            </a:r>
            <a:endParaRPr sz="3600">
              <a:latin typeface="Calibri"/>
              <a:cs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69798" rIns="0" bIns="0" rtlCol="0">
            <a:spAutoFit/>
          </a:bodyPr>
          <a:lstStyle/>
          <a:p>
            <a:pPr marL="88900" marR="5080">
              <a:lnSpc>
                <a:spcPct val="100800"/>
              </a:lnSpc>
              <a:spcBef>
                <a:spcPts val="70"/>
              </a:spcBef>
            </a:pPr>
            <a:r>
              <a:rPr sz="3600" spc="-20" dirty="0">
                <a:latin typeface="Calibri"/>
                <a:cs typeface="Calibri"/>
              </a:rPr>
              <a:t>Investigations</a:t>
            </a:r>
            <a:r>
              <a:rPr sz="3600" spc="-75" dirty="0">
                <a:latin typeface="Calibri"/>
                <a:cs typeface="Calibri"/>
              </a:rPr>
              <a:t> </a:t>
            </a:r>
            <a:r>
              <a:rPr sz="3600" dirty="0">
                <a:latin typeface="Calibri"/>
                <a:cs typeface="Calibri"/>
              </a:rPr>
              <a:t>of</a:t>
            </a:r>
            <a:r>
              <a:rPr sz="3600" spc="-80" dirty="0">
                <a:latin typeface="Calibri"/>
                <a:cs typeface="Calibri"/>
              </a:rPr>
              <a:t> </a:t>
            </a:r>
            <a:r>
              <a:rPr sz="3600" dirty="0">
                <a:latin typeface="Calibri"/>
                <a:cs typeface="Calibri"/>
              </a:rPr>
              <a:t>Liver</a:t>
            </a:r>
            <a:r>
              <a:rPr sz="3600" spc="-70" dirty="0">
                <a:latin typeface="Calibri"/>
                <a:cs typeface="Calibri"/>
              </a:rPr>
              <a:t> </a:t>
            </a:r>
            <a:r>
              <a:rPr sz="3600" dirty="0">
                <a:latin typeface="Calibri"/>
                <a:cs typeface="Calibri"/>
              </a:rPr>
              <a:t>Disease</a:t>
            </a:r>
            <a:r>
              <a:rPr sz="3600" spc="-70" dirty="0">
                <a:latin typeface="Calibri"/>
                <a:cs typeface="Calibri"/>
              </a:rPr>
              <a:t> </a:t>
            </a:r>
            <a:r>
              <a:rPr sz="3600" spc="-25" dirty="0">
                <a:latin typeface="Calibri"/>
                <a:cs typeface="Calibri"/>
              </a:rPr>
              <a:t>in </a:t>
            </a:r>
            <a:r>
              <a:rPr sz="3600" spc="-10" dirty="0">
                <a:latin typeface="Calibri"/>
                <a:cs typeface="Calibri"/>
              </a:rPr>
              <a:t>Pregnancy</a:t>
            </a:r>
            <a:endParaRPr sz="3600">
              <a:latin typeface="Calibri"/>
              <a:cs typeface="Calibri"/>
            </a:endParaRPr>
          </a:p>
        </p:txBody>
      </p:sp>
      <p:grpSp>
        <p:nvGrpSpPr>
          <p:cNvPr id="3" name="object 3"/>
          <p:cNvGrpSpPr/>
          <p:nvPr/>
        </p:nvGrpSpPr>
        <p:grpSpPr>
          <a:xfrm>
            <a:off x="9525" y="2371661"/>
            <a:ext cx="4815205" cy="2672080"/>
            <a:chOff x="9525" y="2371661"/>
            <a:chExt cx="4815205" cy="2672080"/>
          </a:xfrm>
        </p:grpSpPr>
        <p:pic>
          <p:nvPicPr>
            <p:cNvPr id="4" name="object 4"/>
            <p:cNvPicPr/>
            <p:nvPr/>
          </p:nvPicPr>
          <p:blipFill>
            <a:blip r:embed="rId2" cstate="print"/>
            <a:stretch>
              <a:fillRect/>
            </a:stretch>
          </p:blipFill>
          <p:spPr>
            <a:xfrm>
              <a:off x="9525" y="2457386"/>
              <a:ext cx="557212" cy="538162"/>
            </a:xfrm>
            <a:prstGeom prst="rect">
              <a:avLst/>
            </a:prstGeom>
          </p:spPr>
        </p:pic>
        <p:pic>
          <p:nvPicPr>
            <p:cNvPr id="5" name="object 5"/>
            <p:cNvPicPr/>
            <p:nvPr/>
          </p:nvPicPr>
          <p:blipFill>
            <a:blip r:embed="rId3" cstate="print"/>
            <a:stretch>
              <a:fillRect/>
            </a:stretch>
          </p:blipFill>
          <p:spPr>
            <a:xfrm>
              <a:off x="304800" y="2371661"/>
              <a:ext cx="3319526" cy="700087"/>
            </a:xfrm>
            <a:prstGeom prst="rect">
              <a:avLst/>
            </a:prstGeom>
          </p:spPr>
        </p:pic>
        <p:pic>
          <p:nvPicPr>
            <p:cNvPr id="6" name="object 6"/>
            <p:cNvPicPr/>
            <p:nvPr/>
          </p:nvPicPr>
          <p:blipFill>
            <a:blip r:embed="rId2" cstate="print"/>
            <a:stretch>
              <a:fillRect/>
            </a:stretch>
          </p:blipFill>
          <p:spPr>
            <a:xfrm>
              <a:off x="9525" y="2952686"/>
              <a:ext cx="557212" cy="538162"/>
            </a:xfrm>
            <a:prstGeom prst="rect">
              <a:avLst/>
            </a:prstGeom>
          </p:spPr>
        </p:pic>
        <p:pic>
          <p:nvPicPr>
            <p:cNvPr id="7" name="object 7"/>
            <p:cNvPicPr/>
            <p:nvPr/>
          </p:nvPicPr>
          <p:blipFill>
            <a:blip r:embed="rId4" cstate="print"/>
            <a:stretch>
              <a:fillRect/>
            </a:stretch>
          </p:blipFill>
          <p:spPr>
            <a:xfrm>
              <a:off x="304800" y="2866961"/>
              <a:ext cx="3119501" cy="700087"/>
            </a:xfrm>
            <a:prstGeom prst="rect">
              <a:avLst/>
            </a:prstGeom>
          </p:spPr>
        </p:pic>
        <p:pic>
          <p:nvPicPr>
            <p:cNvPr id="8" name="object 8"/>
            <p:cNvPicPr/>
            <p:nvPr/>
          </p:nvPicPr>
          <p:blipFill>
            <a:blip r:embed="rId2" cstate="print"/>
            <a:stretch>
              <a:fillRect/>
            </a:stretch>
          </p:blipFill>
          <p:spPr>
            <a:xfrm>
              <a:off x="9525" y="3438461"/>
              <a:ext cx="557212" cy="538162"/>
            </a:xfrm>
            <a:prstGeom prst="rect">
              <a:avLst/>
            </a:prstGeom>
          </p:spPr>
        </p:pic>
        <p:pic>
          <p:nvPicPr>
            <p:cNvPr id="9" name="object 9"/>
            <p:cNvPicPr/>
            <p:nvPr/>
          </p:nvPicPr>
          <p:blipFill>
            <a:blip r:embed="rId5" cstate="print"/>
            <a:stretch>
              <a:fillRect/>
            </a:stretch>
          </p:blipFill>
          <p:spPr>
            <a:xfrm>
              <a:off x="304800" y="3352736"/>
              <a:ext cx="4519676" cy="700087"/>
            </a:xfrm>
            <a:prstGeom prst="rect">
              <a:avLst/>
            </a:prstGeom>
          </p:spPr>
        </p:pic>
        <p:pic>
          <p:nvPicPr>
            <p:cNvPr id="10" name="object 10"/>
            <p:cNvPicPr/>
            <p:nvPr/>
          </p:nvPicPr>
          <p:blipFill>
            <a:blip r:embed="rId2" cstate="print"/>
            <a:stretch>
              <a:fillRect/>
            </a:stretch>
          </p:blipFill>
          <p:spPr>
            <a:xfrm>
              <a:off x="9525" y="3933761"/>
              <a:ext cx="557212" cy="538162"/>
            </a:xfrm>
            <a:prstGeom prst="rect">
              <a:avLst/>
            </a:prstGeom>
          </p:spPr>
        </p:pic>
        <p:pic>
          <p:nvPicPr>
            <p:cNvPr id="11" name="object 11"/>
            <p:cNvPicPr/>
            <p:nvPr/>
          </p:nvPicPr>
          <p:blipFill>
            <a:blip r:embed="rId6" cstate="print"/>
            <a:stretch>
              <a:fillRect/>
            </a:stretch>
          </p:blipFill>
          <p:spPr>
            <a:xfrm>
              <a:off x="304800" y="3848036"/>
              <a:ext cx="2090801" cy="700087"/>
            </a:xfrm>
            <a:prstGeom prst="rect">
              <a:avLst/>
            </a:prstGeom>
          </p:spPr>
        </p:pic>
        <p:pic>
          <p:nvPicPr>
            <p:cNvPr id="12" name="object 12"/>
            <p:cNvPicPr/>
            <p:nvPr/>
          </p:nvPicPr>
          <p:blipFill>
            <a:blip r:embed="rId2" cstate="print"/>
            <a:stretch>
              <a:fillRect/>
            </a:stretch>
          </p:blipFill>
          <p:spPr>
            <a:xfrm>
              <a:off x="9525" y="4429061"/>
              <a:ext cx="557212" cy="538162"/>
            </a:xfrm>
            <a:prstGeom prst="rect">
              <a:avLst/>
            </a:prstGeom>
          </p:spPr>
        </p:pic>
        <p:pic>
          <p:nvPicPr>
            <p:cNvPr id="13" name="object 13"/>
            <p:cNvPicPr/>
            <p:nvPr/>
          </p:nvPicPr>
          <p:blipFill>
            <a:blip r:embed="rId7" cstate="print"/>
            <a:stretch>
              <a:fillRect/>
            </a:stretch>
          </p:blipFill>
          <p:spPr>
            <a:xfrm>
              <a:off x="304800" y="4343336"/>
              <a:ext cx="1195387" cy="700087"/>
            </a:xfrm>
            <a:prstGeom prst="rect">
              <a:avLst/>
            </a:prstGeom>
          </p:spPr>
        </p:pic>
      </p:grpSp>
      <p:sp>
        <p:nvSpPr>
          <p:cNvPr id="14" name="object 14"/>
          <p:cNvSpPr txBox="1"/>
          <p:nvPr/>
        </p:nvSpPr>
        <p:spPr>
          <a:xfrm>
            <a:off x="155257" y="2326520"/>
            <a:ext cx="4453890" cy="2495550"/>
          </a:xfrm>
          <a:prstGeom prst="rect">
            <a:avLst/>
          </a:prstGeom>
        </p:spPr>
        <p:txBody>
          <a:bodyPr vert="horz" wrap="square" lIns="0" tIns="142240" rIns="0" bIns="0" rtlCol="0">
            <a:spAutoFit/>
          </a:bodyPr>
          <a:lstStyle/>
          <a:p>
            <a:pPr marL="354965" indent="-342265">
              <a:lnSpc>
                <a:spcPct val="100000"/>
              </a:lnSpc>
              <a:spcBef>
                <a:spcPts val="1120"/>
              </a:spcBef>
              <a:buClr>
                <a:srgbClr val="B31166"/>
              </a:buClr>
              <a:buSzPct val="81250"/>
              <a:buFont typeface="Wingdings"/>
              <a:buChar char=""/>
              <a:tabLst>
                <a:tab pos="354965" algn="l"/>
              </a:tabLst>
            </a:pPr>
            <a:r>
              <a:rPr sz="2400" b="1" dirty="0">
                <a:solidFill>
                  <a:srgbClr val="585858"/>
                </a:solidFill>
                <a:latin typeface="Calibri"/>
                <a:cs typeface="Calibri"/>
              </a:rPr>
              <a:t>Baseline</a:t>
            </a:r>
            <a:r>
              <a:rPr sz="2400" b="1" spc="-90" dirty="0">
                <a:solidFill>
                  <a:srgbClr val="585858"/>
                </a:solidFill>
                <a:latin typeface="Calibri"/>
                <a:cs typeface="Calibri"/>
              </a:rPr>
              <a:t> </a:t>
            </a:r>
            <a:r>
              <a:rPr sz="2400" b="1" spc="-10" dirty="0">
                <a:solidFill>
                  <a:srgbClr val="585858"/>
                </a:solidFill>
                <a:latin typeface="Calibri"/>
                <a:cs typeface="Calibri"/>
              </a:rPr>
              <a:t>Investigations</a:t>
            </a:r>
            <a:endParaRPr sz="2400">
              <a:latin typeface="Calibri"/>
              <a:cs typeface="Calibri"/>
            </a:endParaRPr>
          </a:p>
          <a:p>
            <a:pPr marL="354965" indent="-342265">
              <a:lnSpc>
                <a:spcPct val="100000"/>
              </a:lnSpc>
              <a:spcBef>
                <a:spcPts val="1025"/>
              </a:spcBef>
              <a:buClr>
                <a:srgbClr val="B31166"/>
              </a:buClr>
              <a:buSzPct val="81250"/>
              <a:buFont typeface="Wingdings"/>
              <a:buChar char=""/>
              <a:tabLst>
                <a:tab pos="354965" algn="l"/>
              </a:tabLst>
            </a:pPr>
            <a:r>
              <a:rPr sz="2400" b="1" spc="-10" dirty="0">
                <a:solidFill>
                  <a:srgbClr val="585858"/>
                </a:solidFill>
                <a:latin typeface="Calibri"/>
                <a:cs typeface="Calibri"/>
              </a:rPr>
              <a:t>Ultrasound</a:t>
            </a:r>
            <a:r>
              <a:rPr sz="2400" b="1" spc="-35" dirty="0">
                <a:solidFill>
                  <a:srgbClr val="585858"/>
                </a:solidFill>
                <a:latin typeface="Calibri"/>
                <a:cs typeface="Calibri"/>
              </a:rPr>
              <a:t> </a:t>
            </a:r>
            <a:r>
              <a:rPr sz="2400" b="1" spc="-10" dirty="0">
                <a:solidFill>
                  <a:srgbClr val="585858"/>
                </a:solidFill>
                <a:latin typeface="Calibri"/>
                <a:cs typeface="Calibri"/>
              </a:rPr>
              <a:t>abdomen</a:t>
            </a:r>
            <a:endParaRPr sz="2400">
              <a:latin typeface="Calibri"/>
              <a:cs typeface="Calibri"/>
            </a:endParaRPr>
          </a:p>
          <a:p>
            <a:pPr marL="354965" indent="-342265">
              <a:lnSpc>
                <a:spcPct val="100000"/>
              </a:lnSpc>
              <a:spcBef>
                <a:spcPts val="950"/>
              </a:spcBef>
              <a:buClr>
                <a:srgbClr val="B31166"/>
              </a:buClr>
              <a:buSzPct val="81250"/>
              <a:buFont typeface="Wingdings"/>
              <a:buChar char=""/>
              <a:tabLst>
                <a:tab pos="354965" algn="l"/>
              </a:tabLst>
            </a:pPr>
            <a:r>
              <a:rPr sz="2400" b="1" dirty="0">
                <a:solidFill>
                  <a:srgbClr val="585858"/>
                </a:solidFill>
                <a:latin typeface="Calibri"/>
                <a:cs typeface="Calibri"/>
              </a:rPr>
              <a:t>MRI</a:t>
            </a:r>
            <a:r>
              <a:rPr sz="2400" b="1" spc="-35" dirty="0">
                <a:solidFill>
                  <a:srgbClr val="585858"/>
                </a:solidFill>
                <a:latin typeface="Calibri"/>
                <a:cs typeface="Calibri"/>
              </a:rPr>
              <a:t> </a:t>
            </a:r>
            <a:r>
              <a:rPr sz="2400" b="1" dirty="0">
                <a:solidFill>
                  <a:srgbClr val="585858"/>
                </a:solidFill>
                <a:latin typeface="Calibri"/>
                <a:cs typeface="Calibri"/>
              </a:rPr>
              <a:t>without</a:t>
            </a:r>
            <a:r>
              <a:rPr sz="2400" b="1" spc="-65" dirty="0">
                <a:solidFill>
                  <a:srgbClr val="585858"/>
                </a:solidFill>
                <a:latin typeface="Calibri"/>
                <a:cs typeface="Calibri"/>
              </a:rPr>
              <a:t> </a:t>
            </a:r>
            <a:r>
              <a:rPr sz="2400" b="1" spc="-10" dirty="0">
                <a:solidFill>
                  <a:srgbClr val="585858"/>
                </a:solidFill>
                <a:latin typeface="Calibri"/>
                <a:cs typeface="Calibri"/>
              </a:rPr>
              <a:t>contrast</a:t>
            </a:r>
            <a:r>
              <a:rPr sz="2400" b="1" spc="-65" dirty="0">
                <a:solidFill>
                  <a:srgbClr val="585858"/>
                </a:solidFill>
                <a:latin typeface="Calibri"/>
                <a:cs typeface="Calibri"/>
              </a:rPr>
              <a:t> </a:t>
            </a:r>
            <a:r>
              <a:rPr sz="2400" b="1" dirty="0">
                <a:solidFill>
                  <a:srgbClr val="585858"/>
                </a:solidFill>
                <a:latin typeface="Calibri"/>
                <a:cs typeface="Calibri"/>
              </a:rPr>
              <a:t>if</a:t>
            </a:r>
            <a:r>
              <a:rPr sz="2400" b="1" spc="-65" dirty="0">
                <a:solidFill>
                  <a:srgbClr val="585858"/>
                </a:solidFill>
                <a:latin typeface="Calibri"/>
                <a:cs typeface="Calibri"/>
              </a:rPr>
              <a:t> </a:t>
            </a:r>
            <a:r>
              <a:rPr sz="2400" b="1" spc="-10" dirty="0">
                <a:solidFill>
                  <a:srgbClr val="585858"/>
                </a:solidFill>
                <a:latin typeface="Calibri"/>
                <a:cs typeface="Calibri"/>
              </a:rPr>
              <a:t>required</a:t>
            </a:r>
            <a:endParaRPr sz="2400">
              <a:latin typeface="Calibri"/>
              <a:cs typeface="Calibri"/>
            </a:endParaRPr>
          </a:p>
          <a:p>
            <a:pPr marL="354965" indent="-342265">
              <a:lnSpc>
                <a:spcPct val="100000"/>
              </a:lnSpc>
              <a:spcBef>
                <a:spcPts val="1025"/>
              </a:spcBef>
              <a:buClr>
                <a:srgbClr val="B31166"/>
              </a:buClr>
              <a:buSzPct val="81250"/>
              <a:buFont typeface="Wingdings"/>
              <a:buChar char=""/>
              <a:tabLst>
                <a:tab pos="354965" algn="l"/>
              </a:tabLst>
            </a:pPr>
            <a:r>
              <a:rPr sz="2400" b="1" dirty="0">
                <a:solidFill>
                  <a:srgbClr val="585858"/>
                </a:solidFill>
                <a:latin typeface="Calibri"/>
                <a:cs typeface="Calibri"/>
              </a:rPr>
              <a:t>CT</a:t>
            </a:r>
            <a:r>
              <a:rPr sz="2400" b="1" spc="-35" dirty="0">
                <a:solidFill>
                  <a:srgbClr val="585858"/>
                </a:solidFill>
                <a:latin typeface="Calibri"/>
                <a:cs typeface="Calibri"/>
              </a:rPr>
              <a:t> </a:t>
            </a:r>
            <a:r>
              <a:rPr sz="2400" b="1" spc="-10" dirty="0">
                <a:solidFill>
                  <a:srgbClr val="585858"/>
                </a:solidFill>
                <a:latin typeface="Calibri"/>
                <a:cs typeface="Calibri"/>
              </a:rPr>
              <a:t>abdomen</a:t>
            </a:r>
            <a:endParaRPr sz="2400">
              <a:latin typeface="Calibri"/>
              <a:cs typeface="Calibri"/>
            </a:endParaRPr>
          </a:p>
          <a:p>
            <a:pPr marL="354965" indent="-342265">
              <a:lnSpc>
                <a:spcPct val="100000"/>
              </a:lnSpc>
              <a:spcBef>
                <a:spcPts val="1025"/>
              </a:spcBef>
              <a:buClr>
                <a:srgbClr val="B31166"/>
              </a:buClr>
              <a:buSzPct val="81250"/>
              <a:buFont typeface="Wingdings"/>
              <a:buChar char=""/>
              <a:tabLst>
                <a:tab pos="354965" algn="l"/>
              </a:tabLst>
            </a:pPr>
            <a:r>
              <a:rPr sz="2400" b="1" spc="-10" dirty="0">
                <a:solidFill>
                  <a:srgbClr val="585858"/>
                </a:solidFill>
                <a:latin typeface="Calibri"/>
                <a:cs typeface="Calibri"/>
              </a:rPr>
              <a:t>ERCPs</a:t>
            </a:r>
            <a:endParaRPr sz="2400">
              <a:latin typeface="Calibri"/>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21893" rIns="0" bIns="0" rtlCol="0">
            <a:spAutoFit/>
          </a:bodyPr>
          <a:lstStyle/>
          <a:p>
            <a:pPr marL="88900">
              <a:lnSpc>
                <a:spcPct val="100000"/>
              </a:lnSpc>
              <a:spcBef>
                <a:spcPts val="130"/>
              </a:spcBef>
            </a:pPr>
            <a:r>
              <a:rPr sz="3200" u="sng" dirty="0">
                <a:uFill>
                  <a:solidFill>
                    <a:srgbClr val="FFFFFF"/>
                  </a:solidFill>
                </a:uFill>
              </a:rPr>
              <a:t>Liver</a:t>
            </a:r>
            <a:r>
              <a:rPr sz="3200" u="sng" spc="5" dirty="0">
                <a:uFill>
                  <a:solidFill>
                    <a:srgbClr val="FFFFFF"/>
                  </a:solidFill>
                </a:uFill>
              </a:rPr>
              <a:t> </a:t>
            </a:r>
            <a:r>
              <a:rPr sz="3200" u="sng" dirty="0">
                <a:uFill>
                  <a:solidFill>
                    <a:srgbClr val="FFFFFF"/>
                  </a:solidFill>
                </a:uFill>
              </a:rPr>
              <a:t>disease</a:t>
            </a:r>
            <a:r>
              <a:rPr sz="3200" u="sng" spc="-10" dirty="0">
                <a:uFill>
                  <a:solidFill>
                    <a:srgbClr val="FFFFFF"/>
                  </a:solidFill>
                </a:uFill>
              </a:rPr>
              <a:t> </a:t>
            </a:r>
            <a:r>
              <a:rPr sz="3200" u="sng" dirty="0">
                <a:uFill>
                  <a:solidFill>
                    <a:srgbClr val="FFFFFF"/>
                  </a:solidFill>
                </a:uFill>
              </a:rPr>
              <a:t>in</a:t>
            </a:r>
            <a:r>
              <a:rPr sz="3200" u="sng" spc="-105" dirty="0">
                <a:uFill>
                  <a:solidFill>
                    <a:srgbClr val="FFFFFF"/>
                  </a:solidFill>
                </a:uFill>
              </a:rPr>
              <a:t> </a:t>
            </a:r>
            <a:r>
              <a:rPr sz="3200" u="sng" spc="-10" dirty="0">
                <a:uFill>
                  <a:solidFill>
                    <a:srgbClr val="FFFFFF"/>
                  </a:solidFill>
                </a:uFill>
              </a:rPr>
              <a:t>pregnancy</a:t>
            </a:r>
            <a:endParaRPr sz="3200"/>
          </a:p>
        </p:txBody>
      </p:sp>
      <p:sp>
        <p:nvSpPr>
          <p:cNvPr id="3" name="object 3"/>
          <p:cNvSpPr txBox="1"/>
          <p:nvPr/>
        </p:nvSpPr>
        <p:spPr>
          <a:xfrm>
            <a:off x="383857" y="2541269"/>
            <a:ext cx="5106670" cy="2843530"/>
          </a:xfrm>
          <a:prstGeom prst="rect">
            <a:avLst/>
          </a:prstGeom>
        </p:spPr>
        <p:txBody>
          <a:bodyPr vert="horz" wrap="square" lIns="0" tIns="13335" rIns="0" bIns="0" rtlCol="0">
            <a:spAutoFit/>
          </a:bodyPr>
          <a:lstStyle/>
          <a:p>
            <a:pPr marL="355600" indent="-342900">
              <a:lnSpc>
                <a:spcPct val="100000"/>
              </a:lnSpc>
              <a:spcBef>
                <a:spcPts val="105"/>
              </a:spcBef>
              <a:buClr>
                <a:srgbClr val="B31166"/>
              </a:buClr>
              <a:buSzPct val="81250"/>
              <a:buFont typeface="Wingdings"/>
              <a:buChar char=""/>
              <a:tabLst>
                <a:tab pos="355600" algn="l"/>
              </a:tabLst>
            </a:pPr>
            <a:r>
              <a:rPr sz="2400" dirty="0">
                <a:solidFill>
                  <a:srgbClr val="404040"/>
                </a:solidFill>
                <a:latin typeface="Arial MT"/>
                <a:cs typeface="Arial MT"/>
              </a:rPr>
              <a:t>Incidence</a:t>
            </a:r>
            <a:r>
              <a:rPr sz="2400" spc="-15" dirty="0">
                <a:solidFill>
                  <a:srgbClr val="404040"/>
                </a:solidFill>
                <a:latin typeface="Arial MT"/>
                <a:cs typeface="Arial MT"/>
              </a:rPr>
              <a:t> </a:t>
            </a:r>
            <a:r>
              <a:rPr sz="2400" dirty="0">
                <a:solidFill>
                  <a:srgbClr val="404040"/>
                </a:solidFill>
                <a:latin typeface="Arial MT"/>
                <a:cs typeface="Arial MT"/>
              </a:rPr>
              <a:t>is</a:t>
            </a:r>
            <a:r>
              <a:rPr sz="2400" spc="-30" dirty="0">
                <a:solidFill>
                  <a:srgbClr val="404040"/>
                </a:solidFill>
                <a:latin typeface="Arial MT"/>
                <a:cs typeface="Arial MT"/>
              </a:rPr>
              <a:t> </a:t>
            </a:r>
            <a:r>
              <a:rPr sz="2400" dirty="0">
                <a:solidFill>
                  <a:srgbClr val="404040"/>
                </a:solidFill>
                <a:latin typeface="Arial MT"/>
                <a:cs typeface="Arial MT"/>
              </a:rPr>
              <a:t>3%</a:t>
            </a:r>
            <a:r>
              <a:rPr sz="2400" spc="-55" dirty="0">
                <a:solidFill>
                  <a:srgbClr val="404040"/>
                </a:solidFill>
                <a:latin typeface="Arial MT"/>
                <a:cs typeface="Arial MT"/>
              </a:rPr>
              <a:t> </a:t>
            </a:r>
            <a:r>
              <a:rPr sz="2400" dirty="0">
                <a:solidFill>
                  <a:srgbClr val="404040"/>
                </a:solidFill>
                <a:latin typeface="Arial MT"/>
                <a:cs typeface="Arial MT"/>
              </a:rPr>
              <a:t>of</a:t>
            </a:r>
            <a:r>
              <a:rPr sz="2400" spc="-20" dirty="0">
                <a:solidFill>
                  <a:srgbClr val="404040"/>
                </a:solidFill>
                <a:latin typeface="Arial MT"/>
                <a:cs typeface="Arial MT"/>
              </a:rPr>
              <a:t> </a:t>
            </a:r>
            <a:r>
              <a:rPr sz="2400" dirty="0">
                <a:solidFill>
                  <a:srgbClr val="404040"/>
                </a:solidFill>
                <a:latin typeface="Arial MT"/>
                <a:cs typeface="Arial MT"/>
              </a:rPr>
              <a:t>the</a:t>
            </a:r>
            <a:r>
              <a:rPr sz="2400" spc="-10" dirty="0">
                <a:solidFill>
                  <a:srgbClr val="404040"/>
                </a:solidFill>
                <a:latin typeface="Arial MT"/>
                <a:cs typeface="Arial MT"/>
              </a:rPr>
              <a:t> pregnancies</a:t>
            </a:r>
            <a:endParaRPr sz="2400">
              <a:latin typeface="Arial MT"/>
              <a:cs typeface="Arial MT"/>
            </a:endParaRPr>
          </a:p>
          <a:p>
            <a:pPr marL="354965" indent="-342265">
              <a:lnSpc>
                <a:spcPct val="100000"/>
              </a:lnSpc>
              <a:spcBef>
                <a:spcPts val="2450"/>
              </a:spcBef>
              <a:buClr>
                <a:srgbClr val="B31166"/>
              </a:buClr>
              <a:buSzPct val="81250"/>
              <a:buFont typeface="Wingdings"/>
              <a:buChar char=""/>
              <a:tabLst>
                <a:tab pos="354965" algn="l"/>
              </a:tabLst>
            </a:pPr>
            <a:r>
              <a:rPr sz="2400" dirty="0">
                <a:solidFill>
                  <a:srgbClr val="404040"/>
                </a:solidFill>
                <a:latin typeface="Arial MT"/>
                <a:cs typeface="Arial MT"/>
              </a:rPr>
              <a:t>Liver</a:t>
            </a:r>
            <a:r>
              <a:rPr sz="2400" spc="-65" dirty="0">
                <a:solidFill>
                  <a:srgbClr val="404040"/>
                </a:solidFill>
                <a:latin typeface="Arial MT"/>
                <a:cs typeface="Arial MT"/>
              </a:rPr>
              <a:t> </a:t>
            </a:r>
            <a:r>
              <a:rPr sz="2400" dirty="0">
                <a:solidFill>
                  <a:srgbClr val="404040"/>
                </a:solidFill>
                <a:latin typeface="Arial MT"/>
                <a:cs typeface="Arial MT"/>
              </a:rPr>
              <a:t>diseases</a:t>
            </a:r>
            <a:r>
              <a:rPr sz="2400" spc="-20" dirty="0">
                <a:solidFill>
                  <a:srgbClr val="404040"/>
                </a:solidFill>
                <a:latin typeface="Arial MT"/>
                <a:cs typeface="Arial MT"/>
              </a:rPr>
              <a:t> </a:t>
            </a:r>
            <a:r>
              <a:rPr sz="2400" spc="-25" dirty="0">
                <a:solidFill>
                  <a:srgbClr val="404040"/>
                </a:solidFill>
                <a:latin typeface="Arial MT"/>
                <a:cs typeface="Arial MT"/>
              </a:rPr>
              <a:t>are</a:t>
            </a:r>
            <a:endParaRPr sz="2400">
              <a:latin typeface="Arial MT"/>
              <a:cs typeface="Arial MT"/>
            </a:endParaRPr>
          </a:p>
          <a:p>
            <a:pPr marL="355600" indent="-342900">
              <a:lnSpc>
                <a:spcPct val="100000"/>
              </a:lnSpc>
              <a:spcBef>
                <a:spcPts val="2330"/>
              </a:spcBef>
              <a:buClr>
                <a:srgbClr val="B31166"/>
              </a:buClr>
              <a:buSzPct val="77500"/>
              <a:buFont typeface="Wingdings"/>
              <a:buChar char=""/>
              <a:tabLst>
                <a:tab pos="355600" algn="l"/>
              </a:tabLst>
            </a:pPr>
            <a:r>
              <a:rPr sz="2000" dirty="0">
                <a:solidFill>
                  <a:srgbClr val="404040"/>
                </a:solidFill>
                <a:latin typeface="Arial MT"/>
                <a:cs typeface="Arial MT"/>
              </a:rPr>
              <a:t>Specific</a:t>
            </a:r>
            <a:r>
              <a:rPr sz="2000" spc="-10" dirty="0">
                <a:solidFill>
                  <a:srgbClr val="404040"/>
                </a:solidFill>
                <a:latin typeface="Arial MT"/>
                <a:cs typeface="Arial MT"/>
              </a:rPr>
              <a:t> </a:t>
            </a:r>
            <a:r>
              <a:rPr sz="2000" dirty="0">
                <a:solidFill>
                  <a:srgbClr val="404040"/>
                </a:solidFill>
                <a:latin typeface="Arial MT"/>
                <a:cs typeface="Arial MT"/>
              </a:rPr>
              <a:t>to</a:t>
            </a:r>
            <a:r>
              <a:rPr sz="2000" spc="-50" dirty="0">
                <a:solidFill>
                  <a:srgbClr val="404040"/>
                </a:solidFill>
                <a:latin typeface="Arial MT"/>
                <a:cs typeface="Arial MT"/>
              </a:rPr>
              <a:t> </a:t>
            </a:r>
            <a:r>
              <a:rPr sz="2000" spc="-10" dirty="0">
                <a:solidFill>
                  <a:srgbClr val="404040"/>
                </a:solidFill>
                <a:latin typeface="Arial MT"/>
                <a:cs typeface="Arial MT"/>
              </a:rPr>
              <a:t>pregnancy</a:t>
            </a:r>
            <a:endParaRPr sz="2000">
              <a:latin typeface="Arial MT"/>
              <a:cs typeface="Arial MT"/>
            </a:endParaRPr>
          </a:p>
          <a:p>
            <a:pPr marL="355600" indent="-342900">
              <a:lnSpc>
                <a:spcPct val="100000"/>
              </a:lnSpc>
              <a:spcBef>
                <a:spcPts val="2180"/>
              </a:spcBef>
              <a:buClr>
                <a:srgbClr val="B31166"/>
              </a:buClr>
              <a:buSzPct val="77500"/>
              <a:buFont typeface="Wingdings"/>
              <a:buChar char=""/>
              <a:tabLst>
                <a:tab pos="355600" algn="l"/>
              </a:tabLst>
            </a:pPr>
            <a:r>
              <a:rPr sz="2000" spc="-10" dirty="0">
                <a:solidFill>
                  <a:srgbClr val="404040"/>
                </a:solidFill>
                <a:latin typeface="Arial MT"/>
                <a:cs typeface="Arial MT"/>
              </a:rPr>
              <a:t>co-</a:t>
            </a:r>
            <a:r>
              <a:rPr sz="2000" dirty="0">
                <a:solidFill>
                  <a:srgbClr val="404040"/>
                </a:solidFill>
                <a:latin typeface="Arial MT"/>
                <a:cs typeface="Arial MT"/>
              </a:rPr>
              <a:t>incident</a:t>
            </a:r>
            <a:r>
              <a:rPr sz="2000" spc="-60" dirty="0">
                <a:solidFill>
                  <a:srgbClr val="404040"/>
                </a:solidFill>
                <a:latin typeface="Arial MT"/>
                <a:cs typeface="Arial MT"/>
              </a:rPr>
              <a:t> </a:t>
            </a:r>
            <a:r>
              <a:rPr sz="2000" dirty="0">
                <a:solidFill>
                  <a:srgbClr val="404040"/>
                </a:solidFill>
                <a:latin typeface="Arial MT"/>
                <a:cs typeface="Arial MT"/>
              </a:rPr>
              <a:t>with</a:t>
            </a:r>
            <a:r>
              <a:rPr sz="2000" spc="-20" dirty="0">
                <a:solidFill>
                  <a:srgbClr val="404040"/>
                </a:solidFill>
                <a:latin typeface="Arial MT"/>
                <a:cs typeface="Arial MT"/>
              </a:rPr>
              <a:t> </a:t>
            </a:r>
            <a:r>
              <a:rPr sz="2000" spc="-10" dirty="0">
                <a:solidFill>
                  <a:srgbClr val="404040"/>
                </a:solidFill>
                <a:latin typeface="Arial MT"/>
                <a:cs typeface="Arial MT"/>
              </a:rPr>
              <a:t>pregnancy</a:t>
            </a:r>
            <a:endParaRPr sz="2000">
              <a:latin typeface="Arial MT"/>
              <a:cs typeface="Arial MT"/>
            </a:endParaRPr>
          </a:p>
          <a:p>
            <a:pPr marL="355600" indent="-342900">
              <a:lnSpc>
                <a:spcPct val="100000"/>
              </a:lnSpc>
              <a:spcBef>
                <a:spcPts val="2255"/>
              </a:spcBef>
              <a:buClr>
                <a:srgbClr val="B31166"/>
              </a:buClr>
              <a:buSzPct val="77500"/>
              <a:buFont typeface="Wingdings"/>
              <a:buChar char=""/>
              <a:tabLst>
                <a:tab pos="355600" algn="l"/>
              </a:tabLst>
            </a:pPr>
            <a:r>
              <a:rPr sz="2000" dirty="0">
                <a:solidFill>
                  <a:srgbClr val="404040"/>
                </a:solidFill>
                <a:latin typeface="Arial MT"/>
                <a:cs typeface="Arial MT"/>
              </a:rPr>
              <a:t>Pregnancy</a:t>
            </a:r>
            <a:r>
              <a:rPr sz="2000" spc="-5" dirty="0">
                <a:solidFill>
                  <a:srgbClr val="404040"/>
                </a:solidFill>
                <a:latin typeface="Arial MT"/>
                <a:cs typeface="Arial MT"/>
              </a:rPr>
              <a:t> </a:t>
            </a:r>
            <a:r>
              <a:rPr sz="2000" dirty="0">
                <a:solidFill>
                  <a:srgbClr val="404040"/>
                </a:solidFill>
                <a:latin typeface="Arial MT"/>
                <a:cs typeface="Arial MT"/>
              </a:rPr>
              <a:t>in</a:t>
            </a:r>
            <a:r>
              <a:rPr sz="2000" spc="-40" dirty="0">
                <a:solidFill>
                  <a:srgbClr val="404040"/>
                </a:solidFill>
                <a:latin typeface="Arial MT"/>
                <a:cs typeface="Arial MT"/>
              </a:rPr>
              <a:t> </a:t>
            </a:r>
            <a:r>
              <a:rPr sz="2000" dirty="0">
                <a:solidFill>
                  <a:srgbClr val="404040"/>
                </a:solidFill>
                <a:latin typeface="Arial MT"/>
                <a:cs typeface="Arial MT"/>
              </a:rPr>
              <a:t>preexisting</a:t>
            </a:r>
            <a:r>
              <a:rPr sz="2000" spc="-35" dirty="0">
                <a:solidFill>
                  <a:srgbClr val="404040"/>
                </a:solidFill>
                <a:latin typeface="Arial MT"/>
                <a:cs typeface="Arial MT"/>
              </a:rPr>
              <a:t> </a:t>
            </a:r>
            <a:r>
              <a:rPr sz="2000" dirty="0">
                <a:solidFill>
                  <a:srgbClr val="404040"/>
                </a:solidFill>
                <a:latin typeface="Arial MT"/>
                <a:cs typeface="Arial MT"/>
              </a:rPr>
              <a:t>liver</a:t>
            </a:r>
            <a:r>
              <a:rPr sz="2000" spc="-35" dirty="0">
                <a:solidFill>
                  <a:srgbClr val="404040"/>
                </a:solidFill>
                <a:latin typeface="Arial MT"/>
                <a:cs typeface="Arial MT"/>
              </a:rPr>
              <a:t> </a:t>
            </a:r>
            <a:r>
              <a:rPr sz="2000" spc="-10" dirty="0">
                <a:solidFill>
                  <a:srgbClr val="404040"/>
                </a:solidFill>
                <a:latin typeface="Arial MT"/>
                <a:cs typeface="Arial MT"/>
              </a:rPr>
              <a:t>disease</a:t>
            </a:r>
            <a:endParaRPr sz="2000">
              <a:latin typeface="Arial MT"/>
              <a:cs typeface="Arial MT"/>
            </a:endParaRPr>
          </a:p>
        </p:txBody>
      </p:sp>
      <p:pic>
        <p:nvPicPr>
          <p:cNvPr id="4" name="object 4"/>
          <p:cNvPicPr/>
          <p:nvPr/>
        </p:nvPicPr>
        <p:blipFill>
          <a:blip r:embed="rId2" cstate="print"/>
          <a:stretch>
            <a:fillRect/>
          </a:stretch>
        </p:blipFill>
        <p:spPr>
          <a:xfrm>
            <a:off x="6134100" y="533400"/>
            <a:ext cx="2552700" cy="16002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TotalTime>
  <Words>2297</Words>
  <Application>Microsoft Office PowerPoint</Application>
  <PresentationFormat>On-screen Show (4:3)</PresentationFormat>
  <Paragraphs>376</Paragraphs>
  <Slides>54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54</vt:i4>
      </vt:variant>
    </vt:vector>
  </HeadingPairs>
  <TitlesOfParts>
    <vt:vector size="62" baseType="lpstr">
      <vt:lpstr>Arial</vt:lpstr>
      <vt:lpstr>Arial MT</vt:lpstr>
      <vt:lpstr>Calibri</vt:lpstr>
      <vt:lpstr>Lucida Sans Unicode</vt:lpstr>
      <vt:lpstr>Symbol</vt:lpstr>
      <vt:lpstr>Times New Roman</vt:lpstr>
      <vt:lpstr>Wingdings</vt:lpstr>
      <vt:lpstr>Office Theme</vt:lpstr>
      <vt:lpstr>PowerPoint Presentation</vt:lpstr>
      <vt:lpstr>PowerPoint Presentation</vt:lpstr>
      <vt:lpstr>Mission Statement</vt:lpstr>
      <vt:lpstr>PROF UMER MODEL OF INTEGRATED LECTURE</vt:lpstr>
      <vt:lpstr>Anatomy of Liver</vt:lpstr>
      <vt:lpstr>Physiology</vt:lpstr>
      <vt:lpstr>Liver Function Test in Pregnancy</vt:lpstr>
      <vt:lpstr>Investigations of Liver Disease in Pregnancy</vt:lpstr>
      <vt:lpstr>Liver disease in pregnancy</vt:lpstr>
      <vt:lpstr>Conditions Specific to pregnancy</vt:lpstr>
      <vt:lpstr>Condition Coincident with pregnancy</vt:lpstr>
      <vt:lpstr>Pregnancy in preexisting chronic liver diseases</vt:lpstr>
      <vt:lpstr>Hyperemesis gravidarum</vt:lpstr>
      <vt:lpstr>Risk factors</vt:lpstr>
      <vt:lpstr>Management</vt:lpstr>
      <vt:lpstr>Intrahepatic cholestasis of pregnancy</vt:lpstr>
      <vt:lpstr>Adverse Effects of intrahepatic cholestasis</vt:lpstr>
      <vt:lpstr>INVESTIGATIONS:</vt:lpstr>
      <vt:lpstr>Management</vt:lpstr>
      <vt:lpstr>PREECLAMSIA</vt:lpstr>
      <vt:lpstr>PREECLAMPSIA</vt:lpstr>
      <vt:lpstr>Preeclampsia</vt:lpstr>
      <vt:lpstr>Symptoms</vt:lpstr>
      <vt:lpstr>Management</vt:lpstr>
      <vt:lpstr>COMPLICATIONS</vt:lpstr>
      <vt:lpstr>PowerPoint Presentation</vt:lpstr>
      <vt:lpstr>Haemolysis, elevated liver enzymes and low platelets syndrome(HELLP)</vt:lpstr>
      <vt:lpstr>PowerPoint Presentation</vt:lpstr>
      <vt:lpstr>Investigations</vt:lpstr>
      <vt:lpstr>Management</vt:lpstr>
      <vt:lpstr>PowerPoint Presentation</vt:lpstr>
      <vt:lpstr>Acute fatty liver of pregnancy</vt:lpstr>
      <vt:lpstr>Swansea diagnostic criteria</vt:lpstr>
      <vt:lpstr>Management</vt:lpstr>
      <vt:lpstr>Liver diseases concurrent with pregnancy</vt:lpstr>
      <vt:lpstr>VIRAL HEPATITIS</vt:lpstr>
      <vt:lpstr>PowerPoint Presentation</vt:lpstr>
      <vt:lpstr>PowerPoint Presentation</vt:lpstr>
      <vt:lpstr>Hepatitis B virus</vt:lpstr>
      <vt:lpstr>PowerPoint Presentation</vt:lpstr>
      <vt:lpstr>PowerPoint Presentation</vt:lpstr>
      <vt:lpstr>Hepatitis C virus</vt:lpstr>
      <vt:lpstr>Hepatitis E Virus</vt:lpstr>
      <vt:lpstr>Liver cirrhosis and Portal Hypertension</vt:lpstr>
      <vt:lpstr>Cirrhosis and portal hypertension</vt:lpstr>
      <vt:lpstr>Non-alcoholic fatty liver disease</vt:lpstr>
      <vt:lpstr>Autoimmune liver disease</vt:lpstr>
      <vt:lpstr>Wilson's disease</vt:lpstr>
      <vt:lpstr>Pregnancy following Liver Transplantation</vt:lpstr>
      <vt:lpstr>References</vt:lpstr>
      <vt:lpstr>Bioethics </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DELL</cp:lastModifiedBy>
  <cp:revision>6</cp:revision>
  <dcterms:created xsi:type="dcterms:W3CDTF">2025-03-01T05:15:03Z</dcterms:created>
  <dcterms:modified xsi:type="dcterms:W3CDTF">2025-03-01T08:04:59Z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2025-02-06T00:00:00Z</vt:filetime>
  </property>
  <property fmtid="{D5CDD505-2E9C-101B-9397-08002B2CF9AE}" pid="3" name="LastSaved">
    <vt:filetime>2025-03-01T00:00:00Z</vt:filetime>
  </property>
</Properties>
</file>