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rlito" panose="020B0604020202020204" charset="0"/>
      <p:regular r:id="rId42"/>
      <p:bold r:id="rId43"/>
      <p:italic r:id="rId44"/>
      <p:boldItalic r:id="rId45"/>
    </p:embeddedFont>
    <p:embeddedFont>
      <p:font typeface="Georgia" panose="02040502050405020303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BEE624-1A72-48DE-BC15-9FF50B83C271}">
  <a:tblStyle styleId="{11BEE624-1A72-48DE-BC15-9FF50B83C2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847048b25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33847048b2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847048b25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g33847048b2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847048b25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g33847048b2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847048b25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g33847048b2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847048b25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g33847048b2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847048b25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33847048b2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847048b25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33847048b2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847048b25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33847048b2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847048b25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7" name="Google Shape;237;g33847048b2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847048b25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g33847048b2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3847048b25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g33847048b2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847048b25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g33847048b25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3847048b25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33847048b25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847048b25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33847048b2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3847048b25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g33847048b25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847048b25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g33847048b25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3847048b25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g33847048b25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847048b25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g33847048b25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847048b25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g33847048b2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3847048b25_0_3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9" name="Google Shape;339;g33847048b25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3847048b25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7" name="Google Shape;347;g33847048b25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3847048b25_0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6" name="Google Shape;356;g33847048b25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3847048b25_0_3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33847048b25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3847048b25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g33847048b25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847048b25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33847048b2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847048b25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33847048b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847048b25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g33847048b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847048b2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g33847048b2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6" name="Google Shape;166;p24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100" y="1339137"/>
            <a:ext cx="8305800" cy="41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179" y="365125"/>
            <a:ext cx="8822921" cy="64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Leishmaniasis</a:t>
            </a:r>
            <a:r>
              <a:rPr lang="en-US"/>
              <a:t> is transmitted by the bite of </a:t>
            </a:r>
            <a:r>
              <a:rPr lang="en-US" b="1"/>
              <a:t>female phlebotomine sandflies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sandflies inject the infective stage, </a:t>
            </a:r>
            <a:r>
              <a:rPr lang="en-US" b="1"/>
              <a:t>promastigotes</a:t>
            </a:r>
            <a:r>
              <a:rPr lang="en-US"/>
              <a:t>, during blood meals.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Promastigotes</a:t>
            </a:r>
            <a:r>
              <a:rPr lang="en-US"/>
              <a:t> that reach the puncture wound are phagocytized by </a:t>
            </a:r>
            <a:r>
              <a:rPr lang="en-US" b="1"/>
              <a:t>macrophages</a:t>
            </a:r>
            <a:r>
              <a:rPr lang="en-US"/>
              <a:t> and transform into </a:t>
            </a:r>
            <a:r>
              <a:rPr lang="en-US" b="1"/>
              <a:t>amastigotes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Amastigotes</a:t>
            </a:r>
            <a:r>
              <a:rPr lang="en-US"/>
              <a:t> multiply in infected cells and affect different tissues, depending in part on the </a:t>
            </a:r>
            <a:r>
              <a:rPr lang="en-US" b="1"/>
              <a:t>Leishmania species</a:t>
            </a:r>
            <a:r>
              <a:rPr lang="en-US"/>
              <a:t>. This leads to the clinical manifestations of </a:t>
            </a:r>
            <a:r>
              <a:rPr lang="en-US" b="1"/>
              <a:t>leishmaniasis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Sandflies become infected during blood meals on an infected host when they ingest </a:t>
            </a:r>
            <a:r>
              <a:rPr lang="en-US" b="1"/>
              <a:t>macrophages</a:t>
            </a:r>
            <a:r>
              <a:rPr lang="en-US"/>
              <a:t> infected with </a:t>
            </a:r>
            <a:r>
              <a:rPr lang="en-US" b="1"/>
              <a:t>amastigotes</a:t>
            </a:r>
            <a:r>
              <a:rPr lang="en-US"/>
              <a:t>.</a:t>
            </a:r>
            <a:endParaRPr b="1"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In the </a:t>
            </a:r>
            <a:r>
              <a:rPr lang="en-US" b="1"/>
              <a:t>sandfly midgut</a:t>
            </a:r>
            <a:r>
              <a:rPr lang="en-US"/>
              <a:t>, the parasites differentiate into </a:t>
            </a:r>
            <a:r>
              <a:rPr lang="en-US" b="1"/>
              <a:t>promastigotes</a:t>
            </a:r>
            <a:r>
              <a:rPr lang="en-US"/>
              <a:t>, which multiply and migrate to the </a:t>
            </a:r>
            <a:r>
              <a:rPr lang="en-US" b="1"/>
              <a:t>proboscis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Clinical Features: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Human </a:t>
            </a:r>
            <a:r>
              <a:rPr lang="en-US" b="1"/>
              <a:t>leishmanial infections</a:t>
            </a:r>
            <a:r>
              <a:rPr lang="en-US"/>
              <a:t> can result in two main forms of disease:</a:t>
            </a:r>
            <a:br>
              <a:rPr lang="en-US"/>
            </a:br>
            <a:r>
              <a:rPr lang="en-US" sz="2600" b="1"/>
              <a:t>Cutaneous leishmaniasis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Visceral leishmaniasis</a:t>
            </a:r>
            <a:r>
              <a:rPr lang="en-US" sz="2600"/>
              <a:t> (also known as </a:t>
            </a:r>
            <a:r>
              <a:rPr lang="en-US" sz="2600" b="1"/>
              <a:t>kala-azar</a:t>
            </a:r>
            <a:r>
              <a:rPr lang="en-US" sz="2600"/>
              <a:t>).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 factors determining the form of the disease include: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Leishmanial species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Geographic location</a:t>
            </a:r>
            <a:endParaRPr sz="2600" b="1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Immune response</a:t>
            </a:r>
            <a:r>
              <a:rPr lang="en-US" sz="2600"/>
              <a:t> of the host.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Cutaneous leishmaniasis</a:t>
            </a:r>
            <a:r>
              <a:rPr lang="en-US"/>
              <a:t> is characterized by one or more </a:t>
            </a:r>
            <a:r>
              <a:rPr lang="en-US" b="1"/>
              <a:t>cutaneous lesions</a:t>
            </a:r>
            <a:r>
              <a:rPr lang="en-US"/>
              <a:t> on areas where sandflies have fed.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Persons with </a:t>
            </a:r>
            <a:r>
              <a:rPr lang="en-US" b="1"/>
              <a:t>cutaneous leishmaniasis</a:t>
            </a:r>
            <a:r>
              <a:rPr lang="en-US"/>
              <a:t> have one or more </a:t>
            </a:r>
            <a:r>
              <a:rPr lang="en-US" b="1"/>
              <a:t>sores</a:t>
            </a:r>
            <a:r>
              <a:rPr lang="en-US"/>
              <a:t> on their skin. The sores can change in size and appearance over time.</a:t>
            </a:r>
            <a:endParaRPr b="1"/>
          </a:p>
        </p:txBody>
      </p:sp>
      <p:sp>
        <p:nvSpPr>
          <p:cNvPr id="190" name="Google Shape;19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1" name="Google Shape;191;p27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Cutaneous leishmaniasis</a:t>
            </a:r>
            <a:r>
              <a:rPr lang="en-US"/>
              <a:t> sores often look somewhat like a </a:t>
            </a:r>
            <a:r>
              <a:rPr lang="en-US" b="1"/>
              <a:t>volcano</a:t>
            </a:r>
            <a:r>
              <a:rPr lang="en-US"/>
              <a:t>, with a raised edge and central crater.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 </a:t>
            </a:r>
            <a:r>
              <a:rPr lang="en-US" b="1"/>
              <a:t>scab</a:t>
            </a:r>
            <a:r>
              <a:rPr lang="en-US"/>
              <a:t> may cover some sores.</a:t>
            </a:r>
            <a:br>
              <a:rPr lang="en-US"/>
            </a:br>
            <a:r>
              <a:rPr lang="en-US"/>
              <a:t>The sores can be </a:t>
            </a:r>
            <a:r>
              <a:rPr lang="en-US" b="1"/>
              <a:t>painless</a:t>
            </a:r>
            <a:r>
              <a:rPr lang="en-US"/>
              <a:t> or </a:t>
            </a:r>
            <a:r>
              <a:rPr lang="en-US" b="1"/>
              <a:t>painful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Some people may have </a:t>
            </a:r>
            <a:r>
              <a:rPr lang="en-US" b="1"/>
              <a:t>swollen glands</a:t>
            </a:r>
            <a:r>
              <a:rPr lang="en-US"/>
              <a:t> near the sores (e.g., in the armpit if the sores are on the arm or hand).</a:t>
            </a:r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9" name="Google Shape;199;p28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Visceral leishmaniasis</a:t>
            </a:r>
            <a:r>
              <a:rPr lang="en-US"/>
              <a:t> (kala-azar) typically presents with: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Fever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Weight loss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Enlarged spleen</a:t>
            </a:r>
            <a:r>
              <a:rPr lang="en-US" sz="2600"/>
              <a:t> and liver (usually the spleen is bigger than the liver).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Some patients may have </a:t>
            </a:r>
            <a:r>
              <a:rPr lang="en-US" sz="2600" b="1"/>
              <a:t>swollen glands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Certain </a:t>
            </a:r>
            <a:r>
              <a:rPr lang="en-US" sz="2600" b="1"/>
              <a:t>blood tests</a:t>
            </a:r>
            <a:r>
              <a:rPr lang="en-US" sz="2600"/>
              <a:t> are abnormal, including: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b="1"/>
              <a:t>Low blood counts</a:t>
            </a:r>
            <a:r>
              <a:rPr lang="en-US" sz="2600"/>
              <a:t> (e.g., </a:t>
            </a:r>
            <a:r>
              <a:rPr lang="en-US" sz="2600" b="1"/>
              <a:t>anemia</a:t>
            </a:r>
            <a:r>
              <a:rPr lang="en-US" sz="2600"/>
              <a:t>, </a:t>
            </a:r>
            <a:r>
              <a:rPr lang="en-US" sz="2600" b="1"/>
              <a:t>low white blood cell count</a:t>
            </a:r>
            <a:r>
              <a:rPr lang="en-US" sz="2600"/>
              <a:t>, and </a:t>
            </a:r>
            <a:r>
              <a:rPr lang="en-US" sz="2600" b="1"/>
              <a:t>low platelet count</a:t>
            </a:r>
            <a:r>
              <a:rPr lang="en-US" sz="2600"/>
              <a:t>).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Some patients may develop </a:t>
            </a:r>
            <a:r>
              <a:rPr lang="en-US" b="1"/>
              <a:t>post kala-azar dermal leishmaniasis</a:t>
            </a:r>
            <a:r>
              <a:rPr lang="en-US"/>
              <a:t>.</a:t>
            </a:r>
            <a:br>
              <a:rPr lang="en-US"/>
            </a:b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Visceral leishmaniasis</a:t>
            </a:r>
            <a:r>
              <a:rPr lang="en-US"/>
              <a:t> is becoming an important </a:t>
            </a:r>
            <a:r>
              <a:rPr lang="en-US" b="1"/>
              <a:t>opportunistic infection</a:t>
            </a:r>
            <a:r>
              <a:rPr lang="en-US"/>
              <a:t> in areas where it coexists with </a:t>
            </a:r>
            <a:r>
              <a:rPr lang="en-US" b="1"/>
              <a:t>HIV</a:t>
            </a:r>
            <a:r>
              <a:rPr lang="en-US"/>
              <a:t>.</a:t>
            </a:r>
            <a:endParaRPr b="1"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07" name="Google Shape;207;p29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Laboratory Diagnosis: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Examination of Giemsa-stained slides</a:t>
            </a:r>
            <a:r>
              <a:rPr lang="en-US"/>
              <a:t> of the relevant tissue is still the technique most commonly used to detect the parasite.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Diagnostic Findings: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Microscopy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Isolation of the organism</a:t>
            </a:r>
            <a:r>
              <a:rPr lang="en-US"/>
              <a:t> in culture (e.g., using the diphasic </a:t>
            </a:r>
            <a:r>
              <a:rPr lang="en-US" b="1"/>
              <a:t>NNN medium</a:t>
            </a:r>
            <a:r>
              <a:rPr lang="en-US"/>
              <a:t>) or in experimental animals (e.g., </a:t>
            </a:r>
            <a:r>
              <a:rPr lang="en-US" b="1"/>
              <a:t>hamsters</a:t>
            </a:r>
            <a:r>
              <a:rPr lang="en-US"/>
              <a:t>) constitutes another method of parasitological confirmation of the diagnosis. This method can also provide material for further investigations (e.g., </a:t>
            </a:r>
            <a:r>
              <a:rPr lang="en-US" b="1"/>
              <a:t>isoenzyme analysis</a:t>
            </a:r>
            <a:r>
              <a:rPr lang="en-US"/>
              <a:t>).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Antibody detection</a:t>
            </a:r>
            <a:r>
              <a:rPr lang="en-US"/>
              <a:t> can be useful in </a:t>
            </a:r>
            <a:r>
              <a:rPr lang="en-US" b="1"/>
              <a:t>visceral leishmaniasis</a:t>
            </a:r>
            <a:r>
              <a:rPr lang="en-US"/>
              <a:t>, but is of limited value in </a:t>
            </a:r>
            <a:r>
              <a:rPr lang="en-US" b="1"/>
              <a:t>cutaneous disease</a:t>
            </a:r>
            <a:r>
              <a:rPr lang="en-US"/>
              <a:t>, where most patients do not develop a significant antibody response.</a:t>
            </a:r>
            <a:endParaRPr b="1"/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Other diagnostic techniques include: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Biochemical</a:t>
            </a:r>
            <a:r>
              <a:rPr lang="en-US" sz="2600"/>
              <a:t> (e.g., </a:t>
            </a:r>
            <a:r>
              <a:rPr lang="en-US" sz="2600" b="1"/>
              <a:t>isoenzymes</a:t>
            </a:r>
            <a:r>
              <a:rPr lang="en-US" sz="2600"/>
              <a:t>)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Immunologic</a:t>
            </a:r>
            <a:r>
              <a:rPr lang="en-US" sz="2600"/>
              <a:t> (e.g., </a:t>
            </a:r>
            <a:r>
              <a:rPr lang="en-US" sz="2600" b="1"/>
              <a:t>immunoassays</a:t>
            </a:r>
            <a:r>
              <a:rPr lang="en-US" sz="2600"/>
              <a:t>)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Molecular</a:t>
            </a:r>
            <a:r>
              <a:rPr lang="en-US" sz="2600"/>
              <a:t> (e.g., </a:t>
            </a:r>
            <a:r>
              <a:rPr lang="en-US" sz="2600" b="1"/>
              <a:t>PCR</a:t>
            </a:r>
            <a:r>
              <a:rPr lang="en-US" sz="2600"/>
              <a:t>) approaches.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These techniques, however, are not readily available in general diagnostic laboratories.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b="1"/>
          </a:p>
        </p:txBody>
      </p:sp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0850" y="3491200"/>
            <a:ext cx="3930651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12375" y="3491200"/>
            <a:ext cx="33528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1"/>
          <p:cNvSpPr txBox="1"/>
          <p:nvPr/>
        </p:nvSpPr>
        <p:spPr>
          <a:xfrm>
            <a:off x="8077200" y="31604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2" descr="C:\Documents and Settings\AFIP\My Documents\Leghari\leishmaniasis\Leishmania_LifeCycle1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850" y="1084650"/>
            <a:ext cx="7847600" cy="56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Classification-I</a:t>
            </a: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Visceral Leishmaniasis</a:t>
            </a:r>
            <a:r>
              <a:rPr lang="en-US"/>
              <a:t> – </a:t>
            </a:r>
            <a:r>
              <a:rPr lang="en-US" b="1"/>
              <a:t>Kala-azar</a:t>
            </a:r>
            <a:br>
              <a:rPr lang="en-US" b="1"/>
            </a:b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Leishmania donovani Complex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Mucocutaneous Leishmaniasis</a:t>
            </a:r>
            <a:r>
              <a:rPr lang="en-US"/>
              <a:t> – </a:t>
            </a:r>
            <a:r>
              <a:rPr lang="en-US" b="1"/>
              <a:t>Espundia</a:t>
            </a:r>
            <a:br>
              <a:rPr lang="en-US" b="1"/>
            </a:br>
            <a:endParaRPr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Leishmania braziliensis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Associated with </a:t>
            </a:r>
            <a:r>
              <a:rPr lang="en-US" sz="2600" b="1"/>
              <a:t>forest workers</a:t>
            </a:r>
            <a:endParaRPr sz="2600"/>
          </a:p>
        </p:txBody>
      </p:sp>
      <p:sp>
        <p:nvSpPr>
          <p:cNvPr id="241" name="Google Shape;24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42" name="Google Shape;242;p33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2403650" y="-32075"/>
            <a:ext cx="9747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Leishmaniasis Disease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705150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Kiran Fatima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Classification-II</a:t>
            </a:r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Primary Cutaneous Leishmaniasis</a:t>
            </a:r>
            <a:br>
              <a:rPr lang="en-US" b="1"/>
            </a:br>
            <a:r>
              <a:rPr lang="en-US" sz="2600" b="1"/>
              <a:t>Old World Disease</a:t>
            </a:r>
            <a:r>
              <a:rPr lang="en-US" sz="2600"/>
              <a:t>:</a:t>
            </a:r>
            <a:br>
              <a:rPr lang="en-US" sz="2600"/>
            </a:b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b="1"/>
              <a:t>L. tropica complex</a:t>
            </a:r>
            <a:endParaRPr sz="2600" b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b="1"/>
              <a:t>L. major</a:t>
            </a:r>
            <a:endParaRPr sz="2600" b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b="1"/>
              <a:t>L. tropica minor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New World Disease</a:t>
            </a:r>
            <a:r>
              <a:rPr lang="en-US" sz="2600"/>
              <a:t>:</a:t>
            </a:r>
            <a:br>
              <a:rPr lang="en-US" sz="2600"/>
            </a:b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b="1"/>
              <a:t>L. braziliensis complex</a:t>
            </a:r>
            <a:endParaRPr sz="2600" b="1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 b="1"/>
              <a:t>L. mexicana complex</a:t>
            </a:r>
            <a:endParaRPr sz="2600" b="1"/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b="1"/>
          </a:p>
        </p:txBody>
      </p:sp>
      <p:sp>
        <p:nvSpPr>
          <p:cNvPr id="249" name="Google Shape;24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50" name="Google Shape;2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1600" y="1298012"/>
            <a:ext cx="2362200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1600" y="3604650"/>
            <a:ext cx="2286000" cy="17192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Features - VL</a:t>
            </a:r>
            <a:endParaRPr/>
          </a:p>
        </p:txBody>
      </p:sp>
      <p:sp>
        <p:nvSpPr>
          <p:cNvPr id="258" name="Google Shape;258;p35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Symptoms of Visceral Leishmaniasis (Kala-azar)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May be </a:t>
            </a:r>
            <a:r>
              <a:rPr lang="en-US" b="1"/>
              <a:t>mild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Fever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Anorexia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Malaise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Vague abdominal pain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Splenomegaly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Hepatomegaly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Lymphadenopathy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Anaemia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Leukopenia</a:t>
            </a:r>
            <a:endParaRPr b="1"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60" name="Google Shape;26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9301" y="1462225"/>
            <a:ext cx="3588600" cy="45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5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Laboratory Diagnosis VL</a:t>
            </a:r>
            <a:endParaRPr/>
          </a:p>
        </p:txBody>
      </p:sp>
      <p:sp>
        <p:nvSpPr>
          <p:cNvPr id="267" name="Google Shape;267;p36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400" b="1"/>
              <a:t>Diagnostic Methods for Leishmaniasis: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Biopsy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Aspirate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Culture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Animal Inoculation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PCR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Montenegro Skin Test</a:t>
            </a:r>
            <a:endParaRPr sz="2400"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Antibodies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ELISA (Direct)</a:t>
            </a:r>
            <a:endParaRPr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ELISA (Indirect)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Antigen Detection</a:t>
            </a:r>
            <a:endParaRPr sz="2400" b="1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 b="1"/>
              <a:t>ELISA</a:t>
            </a:r>
            <a:endParaRPr b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US" sz="2400" b="1"/>
              <a:t>DNA Probes</a:t>
            </a:r>
            <a:endParaRPr sz="2400" b="1"/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69" name="Google Shape;269;p36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1824100"/>
            <a:ext cx="2286000" cy="18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75" y="1679150"/>
            <a:ext cx="2362200" cy="21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Laboratory Diagnosis VL</a:t>
            </a:r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Cutaneous Leishmaniasis (CL):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Old World CL</a:t>
            </a:r>
            <a:r>
              <a:rPr lang="en-US"/>
              <a:t>:</a:t>
            </a:r>
            <a:br>
              <a:rPr lang="en-US"/>
            </a:br>
            <a:r>
              <a:rPr lang="en-US" sz="2600" b="1"/>
              <a:t>Phlebotomus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Oriental Sore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Baghdad Boil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Delhi Boil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Found in </a:t>
            </a:r>
            <a:r>
              <a:rPr lang="en-US" sz="2600" b="1"/>
              <a:t>Middle East</a:t>
            </a:r>
            <a:r>
              <a:rPr lang="en-US" sz="2600"/>
              <a:t>, </a:t>
            </a:r>
            <a:r>
              <a:rPr lang="en-US" sz="2600" b="1"/>
              <a:t>Africa</a:t>
            </a:r>
            <a:r>
              <a:rPr lang="en-US" sz="2600"/>
              <a:t>, and </a:t>
            </a:r>
            <a:r>
              <a:rPr lang="en-US" sz="2600" b="1"/>
              <a:t>India</a:t>
            </a:r>
            <a:endParaRPr sz="2600"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New World CL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 b="1"/>
              <a:t>Lutzomyia</a:t>
            </a:r>
            <a:endParaRPr sz="2600" b="1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Found in </a:t>
            </a:r>
            <a:r>
              <a:rPr lang="en-US" sz="2600" b="1"/>
              <a:t>Latin America</a:t>
            </a:r>
            <a:endParaRPr b="1"/>
          </a:p>
        </p:txBody>
      </p:sp>
      <p:sp>
        <p:nvSpPr>
          <p:cNvPr id="278" name="Google Shape;27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5275" y="1598213"/>
            <a:ext cx="1944687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0950" y="2434300"/>
            <a:ext cx="3276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8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Epidemiology-CL</a:t>
            </a:r>
            <a:endParaRPr/>
          </a:p>
        </p:txBody>
      </p:sp>
      <p:sp>
        <p:nvSpPr>
          <p:cNvPr id="287" name="Google Shape;287;p38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Factors Influencing Leishmaniasis Spread: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Sporadic Disease in Endemic Areas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Epidemic Outbreaks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Refugee Movements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Military Activities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Lutzomyia</a:t>
            </a:r>
            <a:r>
              <a:rPr lang="en-US"/>
              <a:t> – Found in </a:t>
            </a:r>
            <a:r>
              <a:rPr lang="en-US" b="1"/>
              <a:t>America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Phlebotomus</a:t>
            </a:r>
            <a:r>
              <a:rPr lang="en-US"/>
              <a:t> – Found </a:t>
            </a:r>
            <a:r>
              <a:rPr lang="en-US" b="1"/>
              <a:t>elsewhere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600" b="1"/>
          </a:p>
        </p:txBody>
      </p:sp>
      <p:sp>
        <p:nvSpPr>
          <p:cNvPr id="288" name="Google Shape;28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89" name="Google Shape;289;p38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8537" y="1981200"/>
            <a:ext cx="363696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Pathogenesis-CL</a:t>
            </a: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Virulence Factors of Infecting Leishmania spp.: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Immune Response of Human Host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Inoculated into the skin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Mixed acute and chronic inflammatory infiltrate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Areas of focal necrosis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Burn-like scar formation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Recovery associated with high level of resistance</a:t>
            </a:r>
            <a:endParaRPr b="1"/>
          </a:p>
        </p:txBody>
      </p:sp>
      <p:sp>
        <p:nvSpPr>
          <p:cNvPr id="297" name="Google Shape;29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98" name="Google Shape;298;p39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0350" y="5029200"/>
            <a:ext cx="2500312" cy="157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1350" y="4786312"/>
            <a:ext cx="2362200" cy="206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Diagnosis-CL</a:t>
            </a:r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Endemic Area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Chronic Skin Lesion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Punch or Incisional Biopsy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Giemsa Staining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DNA Probes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Culture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ELISA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Leishmanin Skin Test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600" b="1"/>
          </a:p>
        </p:txBody>
      </p:sp>
      <p:sp>
        <p:nvSpPr>
          <p:cNvPr id="307" name="Google Shape;30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08" name="Google Shape;308;p40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7050" y="997750"/>
            <a:ext cx="2667000" cy="23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3250" y="3740950"/>
            <a:ext cx="2590800" cy="2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Mucocutaneous Leishmaniasis</a:t>
            </a:r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Leishmania braziliensis (Mucocutaneous Leishmaniasis):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Affects: </a:t>
            </a:r>
            <a:r>
              <a:rPr lang="en-US" b="1"/>
              <a:t>Nose, oral cavity, pharynx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Healed skin lesion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Clinical Features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Chronic nasal symptoms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Discharge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Epistaxis (nosebleeds)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Tapered nose</a:t>
            </a:r>
            <a:endParaRPr sz="2600" b="1"/>
          </a:p>
        </p:txBody>
      </p:sp>
      <p:sp>
        <p:nvSpPr>
          <p:cNvPr id="317" name="Google Shape;31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18" name="Google Shape;318;p4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4725" y="2194725"/>
            <a:ext cx="3200400" cy="246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Diagnosis MCL</a:t>
            </a:r>
            <a:endParaRPr/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Culture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Clinical Findings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Positive Leishmanin Skin Test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Antileishmanial Antibodies in Serum</a:t>
            </a:r>
            <a:endParaRPr b="1"/>
          </a:p>
        </p:txBody>
      </p:sp>
      <p:sp>
        <p:nvSpPr>
          <p:cNvPr id="326" name="Google Shape;32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27" name="Google Shape;327;p42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42" descr="C:\Documents and Settings\AFIP\My Documents\Leghari\leishmaniasis\photo gl_files\photogallery_files\Img00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2286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1. Leishmanin</a:t>
            </a:r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500" b="1"/>
              <a:t>Reagent for Human Skin Testing</a:t>
            </a:r>
            <a:endParaRPr sz="2500" b="1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500"/>
              <a:t>Leishmanin is a </a:t>
            </a:r>
            <a:r>
              <a:rPr lang="en-US" sz="2500" b="1"/>
              <a:t>reagent</a:t>
            </a:r>
            <a:r>
              <a:rPr lang="en-US" sz="2500"/>
              <a:t> recommended for </a:t>
            </a:r>
            <a:r>
              <a:rPr lang="en-US" sz="2500" b="1"/>
              <a:t>skin testing in humans</a:t>
            </a:r>
            <a:r>
              <a:rPr lang="en-US" sz="2500"/>
              <a:t> for </a:t>
            </a:r>
            <a:r>
              <a:rPr lang="en-US" sz="2500" b="1"/>
              <a:t>epidemiological studies</a:t>
            </a:r>
            <a:r>
              <a:rPr lang="en-US" sz="2500"/>
              <a:t> and as an </a:t>
            </a:r>
            <a:r>
              <a:rPr lang="en-US" sz="2500" b="1"/>
              <a:t>aid in diagnosis</a:t>
            </a:r>
            <a:r>
              <a:rPr lang="en-US" sz="2500"/>
              <a:t>. It has been </a:t>
            </a:r>
            <a:r>
              <a:rPr lang="en-US" sz="2500" b="1"/>
              <a:t>approved by the World Health Organization (WHO) as a reference reagent</a:t>
            </a:r>
            <a:r>
              <a:rPr lang="en-US" sz="2500"/>
              <a:t>.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500" b="1"/>
              <a:t>Composition: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2500" b="1"/>
              <a:t>Promastigotes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2500" b="1"/>
              <a:t>Phosphate-buffered saline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en-US" sz="2500" b="1"/>
              <a:t>Thiomersal</a:t>
            </a:r>
            <a:endParaRPr sz="2500" b="1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500"/>
              <a:t>The </a:t>
            </a:r>
            <a:r>
              <a:rPr lang="en-US" sz="2500" b="1"/>
              <a:t>strain is maintained in a virulent state</a:t>
            </a:r>
            <a:r>
              <a:rPr lang="en-US" sz="2500"/>
              <a:t> through </a:t>
            </a:r>
            <a:r>
              <a:rPr lang="en-US" sz="2500" b="1"/>
              <a:t>continuous passages in mice</a:t>
            </a:r>
            <a:r>
              <a:rPr lang="en-US" sz="2500"/>
              <a:t>. Leishmanin is </a:t>
            </a:r>
            <a:r>
              <a:rPr lang="en-US" sz="2500" b="1"/>
              <a:t>prepared by cultivating promastigotes in a monophasic medium</a:t>
            </a:r>
            <a:r>
              <a:rPr lang="en-US" sz="2500"/>
              <a:t> and is </a:t>
            </a:r>
            <a:r>
              <a:rPr lang="en-US" sz="2500" b="1"/>
              <a:t>supplied in a pyrogen-free, sterile form</a:t>
            </a:r>
            <a:r>
              <a:rPr lang="en-US" sz="2500"/>
              <a:t> following </a:t>
            </a:r>
            <a:r>
              <a:rPr lang="en-US" sz="2500" b="1"/>
              <a:t>Good Manufacturing Practice (GMP) guidelines</a:t>
            </a:r>
            <a:r>
              <a:rPr lang="en-US" sz="2500"/>
              <a:t>.</a:t>
            </a:r>
            <a:endParaRPr sz="2500" b="1"/>
          </a:p>
        </p:txBody>
      </p:sp>
      <p:sp>
        <p:nvSpPr>
          <p:cNvPr id="335" name="Google Shape;335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36" name="Google Shape;336;p43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838200" y="288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Major Epidemics Of Leishmaniasis In Pakistan</a:t>
            </a:r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43" name="Google Shape;343;p44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4" name="Google Shape;344;p44"/>
          <p:cNvGraphicFramePr/>
          <p:nvPr/>
        </p:nvGraphicFramePr>
        <p:xfrm>
          <a:off x="766233" y="1676400"/>
          <a:ext cx="10871150" cy="4571950"/>
        </p:xfrm>
        <a:graphic>
          <a:graphicData uri="http://schemas.openxmlformats.org/drawingml/2006/table">
            <a:tbl>
              <a:tblPr>
                <a:noFill/>
                <a:tableStyleId>{11BEE624-1A72-48DE-BC15-9FF50B83C271}</a:tableStyleId>
              </a:tblPr>
              <a:tblGrid>
                <a:gridCol w="14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Province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cases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Quetta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Un-known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1971-72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Punjab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Army Personnel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Army Personnel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1977-81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Uthal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Kurram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Agency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NWFP (FATA)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Larkana, Dadu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Sindh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11,700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2002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Kurram</a:t>
                      </a: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Agency(CL)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NWFP (FATA)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Prevention</a:t>
            </a:r>
            <a:endParaRPr/>
          </a:p>
        </p:txBody>
      </p:sp>
      <p:sp>
        <p:nvSpPr>
          <p:cNvPr id="350" name="Google Shape;350;p45"/>
          <p:cNvSpPr txBox="1">
            <a:spLocks noGrp="1"/>
          </p:cNvSpPr>
          <p:nvPr>
            <p:ph type="body" idx="1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Sand fly bites should be avoided.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Personal Protection: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Protective clothing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Insect repellents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Bed nets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Insecticide use in transmission settings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Other Control Measures: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Killing of stray dogs</a:t>
            </a:r>
            <a:endParaRPr b="1"/>
          </a:p>
        </p:txBody>
      </p:sp>
      <p:sp>
        <p:nvSpPr>
          <p:cNvPr id="351" name="Google Shape;35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52" name="Google Shape;352;p45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HORIZONTAL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2514600"/>
            <a:ext cx="29464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359" name="Google Shape;359;p46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SPIRAL 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46" descr="Antibiotics | Free Full-Text | Artificial Intelligence for Antimicrobial  Resistance Prediction: Challenges and Opportunities towards Practical  Implement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550" y="285650"/>
            <a:ext cx="6772450" cy="652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366" name="Google Shape;366;p47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47" descr="Healthcare Ethics PPT | Ethics, Health care, Business ethi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9802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373" name="Google Shape;373;p48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RESEARCH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8"/>
          <p:cNvSpPr txBox="1"/>
          <p:nvPr/>
        </p:nvSpPr>
        <p:spPr>
          <a:xfrm>
            <a:off x="1524000" y="3810000"/>
            <a:ext cx="10073100" cy="20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eorgia"/>
              <a:buNone/>
            </a:pPr>
            <a:r>
              <a:rPr lang="en-US" sz="2600" b="1" i="0" strike="noStrike" cap="non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Research Abstract</a:t>
            </a:r>
            <a:endParaRPr sz="1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Cutaneous Leishmaniasis (CL) is a neglected tropical disease that primarily affects poor communities. It is one of the major vector-borne diseases and is endemic in Pakistan.</a:t>
            </a:r>
            <a:endParaRPr sz="26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48"/>
          <p:cNvSpPr txBox="1"/>
          <p:nvPr/>
        </p:nvSpPr>
        <p:spPr>
          <a:xfrm>
            <a:off x="2540000" y="1981200"/>
            <a:ext cx="711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lang="en-US" sz="2400" i="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https://bmcinfectdis.biomedcentral.com/articles/10.1186/s12879-021-06327-w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Life Cycles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9800" y="1273750"/>
            <a:ext cx="5172375" cy="52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350" y="1146575"/>
            <a:ext cx="7700650" cy="56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738" y="1297800"/>
            <a:ext cx="4266525" cy="55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Life Cycles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2" descr="bꄎ뿷댦뿷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" y="4762"/>
            <a:ext cx="9264650" cy="654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575" y="1279175"/>
            <a:ext cx="8634850" cy="42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961</Words>
  <Application>Microsoft Office PowerPoint</Application>
  <PresentationFormat>Widescreen</PresentationFormat>
  <Paragraphs>272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Times New Roman</vt:lpstr>
      <vt:lpstr>Calibri</vt:lpstr>
      <vt:lpstr>Arial</vt:lpstr>
      <vt:lpstr>Carlito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Life Cycles</vt:lpstr>
      <vt:lpstr>Leishmania</vt:lpstr>
      <vt:lpstr>Leishmaniasis</vt:lpstr>
      <vt:lpstr>Life Cycles</vt:lpstr>
      <vt:lpstr>Leishmania</vt:lpstr>
      <vt:lpstr>Leishmania</vt:lpstr>
      <vt:lpstr>Leishmania</vt:lpstr>
      <vt:lpstr>Leishmaniasis Disease</vt:lpstr>
      <vt:lpstr>Leishmaniasis Disease</vt:lpstr>
      <vt:lpstr>Leishmaniasis Disease</vt:lpstr>
      <vt:lpstr>Leishmaniasis Disease</vt:lpstr>
      <vt:lpstr>Leishmaniasis Disease</vt:lpstr>
      <vt:lpstr>Leishmaniasis Disease</vt:lpstr>
      <vt:lpstr>Leishmaniasis Disease</vt:lpstr>
      <vt:lpstr>Clinical Classification-I</vt:lpstr>
      <vt:lpstr>Clinical Classification-II</vt:lpstr>
      <vt:lpstr>Clinical Features - VL</vt:lpstr>
      <vt:lpstr>Laboratory Diagnosis VL</vt:lpstr>
      <vt:lpstr>Laboratory Diagnosis VL</vt:lpstr>
      <vt:lpstr>Epidemiology-CL</vt:lpstr>
      <vt:lpstr>Pathogenesis-CL</vt:lpstr>
      <vt:lpstr>Diagnosis-CL</vt:lpstr>
      <vt:lpstr>Mucocutaneous Leishmaniasis</vt:lpstr>
      <vt:lpstr>Diagnosis MCL</vt:lpstr>
      <vt:lpstr>1. Leishmanin</vt:lpstr>
      <vt:lpstr>Major Epidemics Of Leishmaniasis In Pakistan</vt:lpstr>
      <vt:lpstr>Prevention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2025-02-26T11:40:38Z</dcterms:modified>
</cp:coreProperties>
</file>