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 /><Relationship Id="rId2" Type="http://schemas.openxmlformats.org/package/2006/relationships/metadata/thumbnail" Target="docProps/thumbnail.jpeg" /><Relationship Id="rId1" Type="http://schemas.openxmlformats.org/officeDocument/2006/relationships/officeDocument" Target="ppt/presentation.xml" /><Relationship Id="rId4" Type="http://schemas.openxmlformats.org/officeDocument/2006/relationships/extended-properties" Target="docProps/app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1"/>
  </p:notesMasterIdLst>
  <p:sldIdLst>
    <p:sldId id="256" r:id="rId2"/>
    <p:sldId id="258" r:id="rId3"/>
    <p:sldId id="257" r:id="rId4"/>
    <p:sldId id="392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70" r:id="rId16"/>
    <p:sldId id="272" r:id="rId17"/>
    <p:sldId id="274" r:id="rId18"/>
    <p:sldId id="275" r:id="rId19"/>
    <p:sldId id="276" r:id="rId20"/>
    <p:sldId id="279" r:id="rId21"/>
    <p:sldId id="285" r:id="rId22"/>
    <p:sldId id="287" r:id="rId23"/>
    <p:sldId id="290" r:id="rId24"/>
    <p:sldId id="289" r:id="rId25"/>
    <p:sldId id="271" r:id="rId26"/>
    <p:sldId id="291" r:id="rId27"/>
    <p:sldId id="292" r:id="rId28"/>
    <p:sldId id="293" r:id="rId29"/>
    <p:sldId id="294" r:id="rId30"/>
    <p:sldId id="295" r:id="rId31"/>
    <p:sldId id="296" r:id="rId32"/>
    <p:sldId id="300" r:id="rId33"/>
    <p:sldId id="301" r:id="rId34"/>
    <p:sldId id="302" r:id="rId35"/>
    <p:sldId id="303" r:id="rId36"/>
    <p:sldId id="304" r:id="rId37"/>
    <p:sldId id="305" r:id="rId38"/>
    <p:sldId id="306" r:id="rId39"/>
    <p:sldId id="307" r:id="rId40"/>
    <p:sldId id="308" r:id="rId41"/>
    <p:sldId id="309" r:id="rId42"/>
    <p:sldId id="310" r:id="rId43"/>
    <p:sldId id="311" r:id="rId44"/>
    <p:sldId id="312" r:id="rId45"/>
    <p:sldId id="313" r:id="rId46"/>
    <p:sldId id="314" r:id="rId47"/>
    <p:sldId id="317" r:id="rId48"/>
    <p:sldId id="318" r:id="rId49"/>
    <p:sldId id="319" r:id="rId50"/>
    <p:sldId id="320" r:id="rId51"/>
    <p:sldId id="321" r:id="rId52"/>
    <p:sldId id="322" r:id="rId53"/>
    <p:sldId id="323" r:id="rId54"/>
    <p:sldId id="324" r:id="rId55"/>
    <p:sldId id="388" r:id="rId56"/>
    <p:sldId id="389" r:id="rId57"/>
    <p:sldId id="390" r:id="rId58"/>
    <p:sldId id="391" r:id="rId59"/>
    <p:sldId id="331" r:id="rId60"/>
    <p:sldId id="332" r:id="rId61"/>
    <p:sldId id="334" r:id="rId62"/>
    <p:sldId id="335" r:id="rId63"/>
    <p:sldId id="336" r:id="rId64"/>
    <p:sldId id="341" r:id="rId65"/>
    <p:sldId id="342" r:id="rId66"/>
    <p:sldId id="344" r:id="rId67"/>
    <p:sldId id="345" r:id="rId68"/>
    <p:sldId id="346" r:id="rId69"/>
    <p:sldId id="347" r:id="rId70"/>
    <p:sldId id="348" r:id="rId71"/>
    <p:sldId id="349" r:id="rId72"/>
    <p:sldId id="350" r:id="rId73"/>
    <p:sldId id="351" r:id="rId74"/>
    <p:sldId id="352" r:id="rId75"/>
    <p:sldId id="353" r:id="rId76"/>
    <p:sldId id="354" r:id="rId77"/>
    <p:sldId id="355" r:id="rId78"/>
    <p:sldId id="356" r:id="rId79"/>
    <p:sldId id="357" r:id="rId80"/>
    <p:sldId id="358" r:id="rId81"/>
    <p:sldId id="359" r:id="rId82"/>
    <p:sldId id="360" r:id="rId83"/>
    <p:sldId id="361" r:id="rId84"/>
    <p:sldId id="362" r:id="rId85"/>
    <p:sldId id="363" r:id="rId86"/>
    <p:sldId id="364" r:id="rId87"/>
    <p:sldId id="365" r:id="rId88"/>
    <p:sldId id="366" r:id="rId89"/>
    <p:sldId id="367" r:id="rId90"/>
    <p:sldId id="368" r:id="rId91"/>
    <p:sldId id="369" r:id="rId92"/>
    <p:sldId id="370" r:id="rId93"/>
    <p:sldId id="371" r:id="rId94"/>
    <p:sldId id="372" r:id="rId95"/>
    <p:sldId id="373" r:id="rId96"/>
    <p:sldId id="374" r:id="rId97"/>
    <p:sldId id="375" r:id="rId98"/>
    <p:sldId id="376" r:id="rId99"/>
    <p:sldId id="377" r:id="rId100"/>
    <p:sldId id="378" r:id="rId101"/>
    <p:sldId id="379" r:id="rId102"/>
    <p:sldId id="380" r:id="rId103"/>
    <p:sldId id="381" r:id="rId104"/>
    <p:sldId id="382" r:id="rId105"/>
    <p:sldId id="383" r:id="rId106"/>
    <p:sldId id="384" r:id="rId107"/>
    <p:sldId id="385" r:id="rId108"/>
    <p:sldId id="386" r:id="rId109"/>
    <p:sldId id="387" r:id="rId1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3463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 /><Relationship Id="rId21" Type="http://schemas.openxmlformats.org/officeDocument/2006/relationships/slide" Target="slides/slide20.xml" /><Relationship Id="rId42" Type="http://schemas.openxmlformats.org/officeDocument/2006/relationships/slide" Target="slides/slide41.xml" /><Relationship Id="rId47" Type="http://schemas.openxmlformats.org/officeDocument/2006/relationships/slide" Target="slides/slide46.xml" /><Relationship Id="rId63" Type="http://schemas.openxmlformats.org/officeDocument/2006/relationships/slide" Target="slides/slide62.xml" /><Relationship Id="rId68" Type="http://schemas.openxmlformats.org/officeDocument/2006/relationships/slide" Target="slides/slide67.xml" /><Relationship Id="rId84" Type="http://schemas.openxmlformats.org/officeDocument/2006/relationships/slide" Target="slides/slide83.xml" /><Relationship Id="rId89" Type="http://schemas.openxmlformats.org/officeDocument/2006/relationships/slide" Target="slides/slide88.xml" /><Relationship Id="rId112" Type="http://schemas.openxmlformats.org/officeDocument/2006/relationships/presProps" Target="presProps.xml" /><Relationship Id="rId16" Type="http://schemas.openxmlformats.org/officeDocument/2006/relationships/slide" Target="slides/slide15.xml" /><Relationship Id="rId107" Type="http://schemas.openxmlformats.org/officeDocument/2006/relationships/slide" Target="slides/slide106.xml" /><Relationship Id="rId11" Type="http://schemas.openxmlformats.org/officeDocument/2006/relationships/slide" Target="slides/slide10.xml" /><Relationship Id="rId24" Type="http://schemas.openxmlformats.org/officeDocument/2006/relationships/slide" Target="slides/slide23.xml" /><Relationship Id="rId32" Type="http://schemas.openxmlformats.org/officeDocument/2006/relationships/slide" Target="slides/slide31.xml" /><Relationship Id="rId37" Type="http://schemas.openxmlformats.org/officeDocument/2006/relationships/slide" Target="slides/slide36.xml" /><Relationship Id="rId40" Type="http://schemas.openxmlformats.org/officeDocument/2006/relationships/slide" Target="slides/slide39.xml" /><Relationship Id="rId45" Type="http://schemas.openxmlformats.org/officeDocument/2006/relationships/slide" Target="slides/slide44.xml" /><Relationship Id="rId53" Type="http://schemas.openxmlformats.org/officeDocument/2006/relationships/slide" Target="slides/slide52.xml" /><Relationship Id="rId58" Type="http://schemas.openxmlformats.org/officeDocument/2006/relationships/slide" Target="slides/slide57.xml" /><Relationship Id="rId66" Type="http://schemas.openxmlformats.org/officeDocument/2006/relationships/slide" Target="slides/slide65.xml" /><Relationship Id="rId74" Type="http://schemas.openxmlformats.org/officeDocument/2006/relationships/slide" Target="slides/slide73.xml" /><Relationship Id="rId79" Type="http://schemas.openxmlformats.org/officeDocument/2006/relationships/slide" Target="slides/slide78.xml" /><Relationship Id="rId87" Type="http://schemas.openxmlformats.org/officeDocument/2006/relationships/slide" Target="slides/slide86.xml" /><Relationship Id="rId102" Type="http://schemas.openxmlformats.org/officeDocument/2006/relationships/slide" Target="slides/slide101.xml" /><Relationship Id="rId110" Type="http://schemas.openxmlformats.org/officeDocument/2006/relationships/slide" Target="slides/slide109.xml" /><Relationship Id="rId115" Type="http://schemas.openxmlformats.org/officeDocument/2006/relationships/tableStyles" Target="tableStyles.xml" /><Relationship Id="rId5" Type="http://schemas.openxmlformats.org/officeDocument/2006/relationships/slide" Target="slides/slide4.xml" /><Relationship Id="rId61" Type="http://schemas.openxmlformats.org/officeDocument/2006/relationships/slide" Target="slides/slide60.xml" /><Relationship Id="rId82" Type="http://schemas.openxmlformats.org/officeDocument/2006/relationships/slide" Target="slides/slide81.xml" /><Relationship Id="rId90" Type="http://schemas.openxmlformats.org/officeDocument/2006/relationships/slide" Target="slides/slide89.xml" /><Relationship Id="rId95" Type="http://schemas.openxmlformats.org/officeDocument/2006/relationships/slide" Target="slides/slide94.xml" /><Relationship Id="rId19" Type="http://schemas.openxmlformats.org/officeDocument/2006/relationships/slide" Target="slides/slide18.xml" /><Relationship Id="rId14" Type="http://schemas.openxmlformats.org/officeDocument/2006/relationships/slide" Target="slides/slide13.xml" /><Relationship Id="rId22" Type="http://schemas.openxmlformats.org/officeDocument/2006/relationships/slide" Target="slides/slide21.xml" /><Relationship Id="rId27" Type="http://schemas.openxmlformats.org/officeDocument/2006/relationships/slide" Target="slides/slide26.xml" /><Relationship Id="rId30" Type="http://schemas.openxmlformats.org/officeDocument/2006/relationships/slide" Target="slides/slide29.xml" /><Relationship Id="rId35" Type="http://schemas.openxmlformats.org/officeDocument/2006/relationships/slide" Target="slides/slide34.xml" /><Relationship Id="rId43" Type="http://schemas.openxmlformats.org/officeDocument/2006/relationships/slide" Target="slides/slide42.xml" /><Relationship Id="rId48" Type="http://schemas.openxmlformats.org/officeDocument/2006/relationships/slide" Target="slides/slide47.xml" /><Relationship Id="rId56" Type="http://schemas.openxmlformats.org/officeDocument/2006/relationships/slide" Target="slides/slide55.xml" /><Relationship Id="rId64" Type="http://schemas.openxmlformats.org/officeDocument/2006/relationships/slide" Target="slides/slide63.xml" /><Relationship Id="rId69" Type="http://schemas.openxmlformats.org/officeDocument/2006/relationships/slide" Target="slides/slide68.xml" /><Relationship Id="rId77" Type="http://schemas.openxmlformats.org/officeDocument/2006/relationships/slide" Target="slides/slide76.xml" /><Relationship Id="rId100" Type="http://schemas.openxmlformats.org/officeDocument/2006/relationships/slide" Target="slides/slide99.xml" /><Relationship Id="rId105" Type="http://schemas.openxmlformats.org/officeDocument/2006/relationships/slide" Target="slides/slide104.xml" /><Relationship Id="rId113" Type="http://schemas.openxmlformats.org/officeDocument/2006/relationships/viewProps" Target="viewProps.xml" /><Relationship Id="rId8" Type="http://schemas.openxmlformats.org/officeDocument/2006/relationships/slide" Target="slides/slide7.xml" /><Relationship Id="rId51" Type="http://schemas.openxmlformats.org/officeDocument/2006/relationships/slide" Target="slides/slide50.xml" /><Relationship Id="rId72" Type="http://schemas.openxmlformats.org/officeDocument/2006/relationships/slide" Target="slides/slide71.xml" /><Relationship Id="rId80" Type="http://schemas.openxmlformats.org/officeDocument/2006/relationships/slide" Target="slides/slide79.xml" /><Relationship Id="rId85" Type="http://schemas.openxmlformats.org/officeDocument/2006/relationships/slide" Target="slides/slide84.xml" /><Relationship Id="rId93" Type="http://schemas.openxmlformats.org/officeDocument/2006/relationships/slide" Target="slides/slide92.xml" /><Relationship Id="rId98" Type="http://schemas.openxmlformats.org/officeDocument/2006/relationships/slide" Target="slides/slide97.xml" /><Relationship Id="rId3" Type="http://schemas.openxmlformats.org/officeDocument/2006/relationships/slide" Target="slides/slide2.xml" /><Relationship Id="rId12" Type="http://schemas.openxmlformats.org/officeDocument/2006/relationships/slide" Target="slides/slide11.xml" /><Relationship Id="rId17" Type="http://schemas.openxmlformats.org/officeDocument/2006/relationships/slide" Target="slides/slide16.xml" /><Relationship Id="rId25" Type="http://schemas.openxmlformats.org/officeDocument/2006/relationships/slide" Target="slides/slide24.xml" /><Relationship Id="rId33" Type="http://schemas.openxmlformats.org/officeDocument/2006/relationships/slide" Target="slides/slide32.xml" /><Relationship Id="rId38" Type="http://schemas.openxmlformats.org/officeDocument/2006/relationships/slide" Target="slides/slide37.xml" /><Relationship Id="rId46" Type="http://schemas.openxmlformats.org/officeDocument/2006/relationships/slide" Target="slides/slide45.xml" /><Relationship Id="rId59" Type="http://schemas.openxmlformats.org/officeDocument/2006/relationships/slide" Target="slides/slide58.xml" /><Relationship Id="rId67" Type="http://schemas.openxmlformats.org/officeDocument/2006/relationships/slide" Target="slides/slide66.xml" /><Relationship Id="rId103" Type="http://schemas.openxmlformats.org/officeDocument/2006/relationships/slide" Target="slides/slide102.xml" /><Relationship Id="rId108" Type="http://schemas.openxmlformats.org/officeDocument/2006/relationships/slide" Target="slides/slide107.xml" /><Relationship Id="rId20" Type="http://schemas.openxmlformats.org/officeDocument/2006/relationships/slide" Target="slides/slide19.xml" /><Relationship Id="rId41" Type="http://schemas.openxmlformats.org/officeDocument/2006/relationships/slide" Target="slides/slide40.xml" /><Relationship Id="rId54" Type="http://schemas.openxmlformats.org/officeDocument/2006/relationships/slide" Target="slides/slide53.xml" /><Relationship Id="rId62" Type="http://schemas.openxmlformats.org/officeDocument/2006/relationships/slide" Target="slides/slide61.xml" /><Relationship Id="rId70" Type="http://schemas.openxmlformats.org/officeDocument/2006/relationships/slide" Target="slides/slide69.xml" /><Relationship Id="rId75" Type="http://schemas.openxmlformats.org/officeDocument/2006/relationships/slide" Target="slides/slide74.xml" /><Relationship Id="rId83" Type="http://schemas.openxmlformats.org/officeDocument/2006/relationships/slide" Target="slides/slide82.xml" /><Relationship Id="rId88" Type="http://schemas.openxmlformats.org/officeDocument/2006/relationships/slide" Target="slides/slide87.xml" /><Relationship Id="rId91" Type="http://schemas.openxmlformats.org/officeDocument/2006/relationships/slide" Target="slides/slide90.xml" /><Relationship Id="rId96" Type="http://schemas.openxmlformats.org/officeDocument/2006/relationships/slide" Target="slides/slide95.xml" /><Relationship Id="rId111" Type="http://schemas.openxmlformats.org/officeDocument/2006/relationships/notesMaster" Target="notesMasters/notesMaster1.xml" /><Relationship Id="rId1" Type="http://schemas.openxmlformats.org/officeDocument/2006/relationships/slideMaster" Target="slideMasters/slideMaster1.xml" /><Relationship Id="rId6" Type="http://schemas.openxmlformats.org/officeDocument/2006/relationships/slide" Target="slides/slide5.xml" /><Relationship Id="rId15" Type="http://schemas.openxmlformats.org/officeDocument/2006/relationships/slide" Target="slides/slide14.xml" /><Relationship Id="rId23" Type="http://schemas.openxmlformats.org/officeDocument/2006/relationships/slide" Target="slides/slide22.xml" /><Relationship Id="rId28" Type="http://schemas.openxmlformats.org/officeDocument/2006/relationships/slide" Target="slides/slide27.xml" /><Relationship Id="rId36" Type="http://schemas.openxmlformats.org/officeDocument/2006/relationships/slide" Target="slides/slide35.xml" /><Relationship Id="rId49" Type="http://schemas.openxmlformats.org/officeDocument/2006/relationships/slide" Target="slides/slide48.xml" /><Relationship Id="rId57" Type="http://schemas.openxmlformats.org/officeDocument/2006/relationships/slide" Target="slides/slide56.xml" /><Relationship Id="rId106" Type="http://schemas.openxmlformats.org/officeDocument/2006/relationships/slide" Target="slides/slide105.xml" /><Relationship Id="rId114" Type="http://schemas.openxmlformats.org/officeDocument/2006/relationships/theme" Target="theme/theme1.xml" /><Relationship Id="rId10" Type="http://schemas.openxmlformats.org/officeDocument/2006/relationships/slide" Target="slides/slide9.xml" /><Relationship Id="rId31" Type="http://schemas.openxmlformats.org/officeDocument/2006/relationships/slide" Target="slides/slide30.xml" /><Relationship Id="rId44" Type="http://schemas.openxmlformats.org/officeDocument/2006/relationships/slide" Target="slides/slide43.xml" /><Relationship Id="rId52" Type="http://schemas.openxmlformats.org/officeDocument/2006/relationships/slide" Target="slides/slide51.xml" /><Relationship Id="rId60" Type="http://schemas.openxmlformats.org/officeDocument/2006/relationships/slide" Target="slides/slide59.xml" /><Relationship Id="rId65" Type="http://schemas.openxmlformats.org/officeDocument/2006/relationships/slide" Target="slides/slide64.xml" /><Relationship Id="rId73" Type="http://schemas.openxmlformats.org/officeDocument/2006/relationships/slide" Target="slides/slide72.xml" /><Relationship Id="rId78" Type="http://schemas.openxmlformats.org/officeDocument/2006/relationships/slide" Target="slides/slide77.xml" /><Relationship Id="rId81" Type="http://schemas.openxmlformats.org/officeDocument/2006/relationships/slide" Target="slides/slide80.xml" /><Relationship Id="rId86" Type="http://schemas.openxmlformats.org/officeDocument/2006/relationships/slide" Target="slides/slide85.xml" /><Relationship Id="rId94" Type="http://schemas.openxmlformats.org/officeDocument/2006/relationships/slide" Target="slides/slide93.xml" /><Relationship Id="rId99" Type="http://schemas.openxmlformats.org/officeDocument/2006/relationships/slide" Target="slides/slide98.xml" /><Relationship Id="rId101" Type="http://schemas.openxmlformats.org/officeDocument/2006/relationships/slide" Target="slides/slide100.xml" /><Relationship Id="rId4" Type="http://schemas.openxmlformats.org/officeDocument/2006/relationships/slide" Target="slides/slide3.xml" /><Relationship Id="rId9" Type="http://schemas.openxmlformats.org/officeDocument/2006/relationships/slide" Target="slides/slide8.xml" /><Relationship Id="rId13" Type="http://schemas.openxmlformats.org/officeDocument/2006/relationships/slide" Target="slides/slide12.xml" /><Relationship Id="rId18" Type="http://schemas.openxmlformats.org/officeDocument/2006/relationships/slide" Target="slides/slide17.xml" /><Relationship Id="rId39" Type="http://schemas.openxmlformats.org/officeDocument/2006/relationships/slide" Target="slides/slide38.xml" /><Relationship Id="rId109" Type="http://schemas.openxmlformats.org/officeDocument/2006/relationships/slide" Target="slides/slide108.xml" /><Relationship Id="rId34" Type="http://schemas.openxmlformats.org/officeDocument/2006/relationships/slide" Target="slides/slide33.xml" /><Relationship Id="rId50" Type="http://schemas.openxmlformats.org/officeDocument/2006/relationships/slide" Target="slides/slide49.xml" /><Relationship Id="rId55" Type="http://schemas.openxmlformats.org/officeDocument/2006/relationships/slide" Target="slides/slide54.xml" /><Relationship Id="rId76" Type="http://schemas.openxmlformats.org/officeDocument/2006/relationships/slide" Target="slides/slide75.xml" /><Relationship Id="rId97" Type="http://schemas.openxmlformats.org/officeDocument/2006/relationships/slide" Target="slides/slide96.xml" /><Relationship Id="rId104" Type="http://schemas.openxmlformats.org/officeDocument/2006/relationships/slide" Target="slides/slide103.xml" /><Relationship Id="rId7" Type="http://schemas.openxmlformats.org/officeDocument/2006/relationships/slide" Target="slides/slide6.xml" /><Relationship Id="rId71" Type="http://schemas.openxmlformats.org/officeDocument/2006/relationships/slide" Target="slides/slide70.xml" /><Relationship Id="rId92" Type="http://schemas.openxmlformats.org/officeDocument/2006/relationships/slide" Target="slides/slide91.xml" /><Relationship Id="rId2" Type="http://schemas.openxmlformats.org/officeDocument/2006/relationships/slide" Target="slides/slide1.xml" /><Relationship Id="rId29" Type="http://schemas.openxmlformats.org/officeDocument/2006/relationships/slide" Target="slides/slide28.xml" 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#5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054B3A7-44B8-4B0C-AF0E-FDEBE42FB814}" type="doc">
      <dgm:prSet loTypeId="urn:microsoft.com/office/officeart/2005/8/layout/matrix3" loCatId="matrix" qsTypeId="urn:microsoft.com/office/officeart/2005/8/quickstyle/3d2" qsCatId="3D" csTypeId="urn:microsoft.com/office/officeart/2005/8/colors/colorful1#5" csCatId="colorful" phldr="1"/>
      <dgm:spPr/>
      <dgm:t>
        <a:bodyPr/>
        <a:lstStyle/>
        <a:p>
          <a:endParaRPr lang="en-IN"/>
        </a:p>
      </dgm:t>
    </dgm:pt>
    <dgm:pt modelId="{A67230F0-AD61-47C2-AF89-EF553EB24A65}">
      <dgm:prSet phldrT="[Text]"/>
      <dgm:spPr/>
      <dgm:t>
        <a:bodyPr/>
        <a:lstStyle/>
        <a:p>
          <a:r>
            <a:rPr lang="en-US" b="0" dirty="0">
              <a:solidFill>
                <a:schemeClr val="tx1"/>
              </a:solidFill>
            </a:rPr>
            <a:t>BRCA1</a:t>
          </a:r>
          <a:endParaRPr lang="en-IN" b="0" dirty="0">
            <a:solidFill>
              <a:schemeClr val="tx1"/>
            </a:solidFill>
          </a:endParaRPr>
        </a:p>
      </dgm:t>
    </dgm:pt>
    <dgm:pt modelId="{11228B49-5BC4-4606-8F74-47F5E3559DFD}" type="parTrans" cxnId="{395299C3-D1C4-4C2D-BF8F-545A5E7B1B23}">
      <dgm:prSet/>
      <dgm:spPr/>
      <dgm:t>
        <a:bodyPr/>
        <a:lstStyle/>
        <a:p>
          <a:endParaRPr lang="en-IN"/>
        </a:p>
      </dgm:t>
    </dgm:pt>
    <dgm:pt modelId="{A243696A-2675-48BE-B330-7E6FA12FFB7F}" type="sibTrans" cxnId="{395299C3-D1C4-4C2D-BF8F-545A5E7B1B23}">
      <dgm:prSet/>
      <dgm:spPr/>
      <dgm:t>
        <a:bodyPr/>
        <a:lstStyle/>
        <a:p>
          <a:endParaRPr lang="en-IN"/>
        </a:p>
      </dgm:t>
    </dgm:pt>
    <dgm:pt modelId="{3E5B591F-950C-4BA3-80F3-633F90A140FB}">
      <dgm:prSet phldrT="[Text]"/>
      <dgm:spPr/>
      <dgm:t>
        <a:bodyPr/>
        <a:lstStyle/>
        <a:p>
          <a:r>
            <a:rPr lang="en-US" dirty="0">
              <a:solidFill>
                <a:schemeClr val="tx1"/>
              </a:solidFill>
            </a:rPr>
            <a:t>BRCA2</a:t>
          </a:r>
          <a:endParaRPr lang="en-IN" dirty="0">
            <a:solidFill>
              <a:schemeClr val="tx1"/>
            </a:solidFill>
          </a:endParaRPr>
        </a:p>
      </dgm:t>
    </dgm:pt>
    <dgm:pt modelId="{50B467DA-0F25-4169-90D3-784BB3F46EFF}" type="parTrans" cxnId="{FF129AE1-D94F-46DB-A862-07303079BA09}">
      <dgm:prSet/>
      <dgm:spPr/>
      <dgm:t>
        <a:bodyPr/>
        <a:lstStyle/>
        <a:p>
          <a:endParaRPr lang="en-IN"/>
        </a:p>
      </dgm:t>
    </dgm:pt>
    <dgm:pt modelId="{EF2039B9-83C9-4AA2-B107-9EDC6FF8F415}" type="sibTrans" cxnId="{FF129AE1-D94F-46DB-A862-07303079BA09}">
      <dgm:prSet/>
      <dgm:spPr/>
      <dgm:t>
        <a:bodyPr/>
        <a:lstStyle/>
        <a:p>
          <a:endParaRPr lang="en-IN"/>
        </a:p>
      </dgm:t>
    </dgm:pt>
    <dgm:pt modelId="{E2D7454D-D2BE-4EF8-B611-FEB355A2C1BB}">
      <dgm:prSet phldrT="[Text]"/>
      <dgm:spPr/>
      <dgm:t>
        <a:bodyPr/>
        <a:lstStyle/>
        <a:p>
          <a:r>
            <a:rPr lang="en-US" dirty="0">
              <a:solidFill>
                <a:schemeClr val="tx1"/>
              </a:solidFill>
            </a:rPr>
            <a:t>p53</a:t>
          </a:r>
          <a:endParaRPr lang="en-IN" dirty="0">
            <a:solidFill>
              <a:schemeClr val="tx1"/>
            </a:solidFill>
          </a:endParaRPr>
        </a:p>
      </dgm:t>
    </dgm:pt>
    <dgm:pt modelId="{8122278C-C361-4868-93B5-2F08C1FFAE59}" type="parTrans" cxnId="{C69F3305-8122-4658-A9D5-F5C455C1A412}">
      <dgm:prSet/>
      <dgm:spPr/>
      <dgm:t>
        <a:bodyPr/>
        <a:lstStyle/>
        <a:p>
          <a:endParaRPr lang="en-IN"/>
        </a:p>
      </dgm:t>
    </dgm:pt>
    <dgm:pt modelId="{553784E2-F9CF-49F1-8EB8-866A441D48F5}" type="sibTrans" cxnId="{C69F3305-8122-4658-A9D5-F5C455C1A412}">
      <dgm:prSet/>
      <dgm:spPr/>
      <dgm:t>
        <a:bodyPr/>
        <a:lstStyle/>
        <a:p>
          <a:endParaRPr lang="en-IN"/>
        </a:p>
      </dgm:t>
    </dgm:pt>
    <dgm:pt modelId="{AA9D5805-83F1-4DA9-97AE-7046F03FDF0E}">
      <dgm:prSet phldrT="[Text]"/>
      <dgm:spPr/>
      <dgm:t>
        <a:bodyPr/>
        <a:lstStyle/>
        <a:p>
          <a:r>
            <a:rPr lang="en-US" dirty="0">
              <a:solidFill>
                <a:schemeClr val="tx1"/>
              </a:solidFill>
            </a:rPr>
            <a:t>CHEK2</a:t>
          </a:r>
          <a:endParaRPr lang="en-IN" dirty="0">
            <a:solidFill>
              <a:schemeClr val="tx1"/>
            </a:solidFill>
          </a:endParaRPr>
        </a:p>
      </dgm:t>
    </dgm:pt>
    <dgm:pt modelId="{E5FDD104-C68E-479C-A15F-4118789E1EC7}" type="parTrans" cxnId="{1B096408-4DEA-4632-9747-747F36EE7B9F}">
      <dgm:prSet/>
      <dgm:spPr/>
      <dgm:t>
        <a:bodyPr/>
        <a:lstStyle/>
        <a:p>
          <a:endParaRPr lang="en-IN"/>
        </a:p>
      </dgm:t>
    </dgm:pt>
    <dgm:pt modelId="{04979F86-69D7-4EF2-AA31-EC05794AC971}" type="sibTrans" cxnId="{1B096408-4DEA-4632-9747-747F36EE7B9F}">
      <dgm:prSet/>
      <dgm:spPr/>
      <dgm:t>
        <a:bodyPr/>
        <a:lstStyle/>
        <a:p>
          <a:endParaRPr lang="en-IN"/>
        </a:p>
      </dgm:t>
    </dgm:pt>
    <dgm:pt modelId="{23771254-5E03-417B-8538-E26662A864D2}" type="pres">
      <dgm:prSet presAssocID="{1054B3A7-44B8-4B0C-AF0E-FDEBE42FB814}" presName="matrix" presStyleCnt="0">
        <dgm:presLayoutVars>
          <dgm:chMax val="1"/>
          <dgm:dir/>
          <dgm:resizeHandles val="exact"/>
        </dgm:presLayoutVars>
      </dgm:prSet>
      <dgm:spPr/>
    </dgm:pt>
    <dgm:pt modelId="{93D86951-E4B4-42FA-89CC-5B7C7377C3C3}" type="pres">
      <dgm:prSet presAssocID="{1054B3A7-44B8-4B0C-AF0E-FDEBE42FB814}" presName="diamond" presStyleLbl="bgShp" presStyleIdx="0" presStyleCnt="1"/>
      <dgm:spPr/>
    </dgm:pt>
    <dgm:pt modelId="{57AEA950-ABA2-458E-AC01-B8BE885B091B}" type="pres">
      <dgm:prSet presAssocID="{1054B3A7-44B8-4B0C-AF0E-FDEBE42FB814}" presName="quad1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6A53AF39-6826-42D4-967E-9181AD3B5D19}" type="pres">
      <dgm:prSet presAssocID="{1054B3A7-44B8-4B0C-AF0E-FDEBE42FB814}" presName="quad2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342BF711-382B-482C-8550-50F2AE22E527}" type="pres">
      <dgm:prSet presAssocID="{1054B3A7-44B8-4B0C-AF0E-FDEBE42FB814}" presName="quad3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6FB11089-9ABD-4A42-BB4B-902D010DF1A5}" type="pres">
      <dgm:prSet presAssocID="{1054B3A7-44B8-4B0C-AF0E-FDEBE42FB814}" presName="quad4" presStyleLbl="node1" presStyleIdx="3" presStyleCnt="4">
        <dgm:presLayoutVars>
          <dgm:chMax val="0"/>
          <dgm:chPref val="0"/>
          <dgm:bulletEnabled val="1"/>
        </dgm:presLayoutVars>
      </dgm:prSet>
      <dgm:spPr/>
    </dgm:pt>
  </dgm:ptLst>
  <dgm:cxnLst>
    <dgm:cxn modelId="{C69F3305-8122-4658-A9D5-F5C455C1A412}" srcId="{1054B3A7-44B8-4B0C-AF0E-FDEBE42FB814}" destId="{E2D7454D-D2BE-4EF8-B611-FEB355A2C1BB}" srcOrd="2" destOrd="0" parTransId="{8122278C-C361-4868-93B5-2F08C1FFAE59}" sibTransId="{553784E2-F9CF-49F1-8EB8-866A441D48F5}"/>
    <dgm:cxn modelId="{1B096408-4DEA-4632-9747-747F36EE7B9F}" srcId="{1054B3A7-44B8-4B0C-AF0E-FDEBE42FB814}" destId="{AA9D5805-83F1-4DA9-97AE-7046F03FDF0E}" srcOrd="3" destOrd="0" parTransId="{E5FDD104-C68E-479C-A15F-4118789E1EC7}" sibTransId="{04979F86-69D7-4EF2-AA31-EC05794AC971}"/>
    <dgm:cxn modelId="{8CD6C366-71DC-437A-AA0D-19043A6958E6}" type="presOf" srcId="{1054B3A7-44B8-4B0C-AF0E-FDEBE42FB814}" destId="{23771254-5E03-417B-8538-E26662A864D2}" srcOrd="0" destOrd="0" presId="urn:microsoft.com/office/officeart/2005/8/layout/matrix3"/>
    <dgm:cxn modelId="{80C3EAAB-8285-4E2F-923D-45FC3BAD25CC}" type="presOf" srcId="{AA9D5805-83F1-4DA9-97AE-7046F03FDF0E}" destId="{6FB11089-9ABD-4A42-BB4B-902D010DF1A5}" srcOrd="0" destOrd="0" presId="urn:microsoft.com/office/officeart/2005/8/layout/matrix3"/>
    <dgm:cxn modelId="{395299C3-D1C4-4C2D-BF8F-545A5E7B1B23}" srcId="{1054B3A7-44B8-4B0C-AF0E-FDEBE42FB814}" destId="{A67230F0-AD61-47C2-AF89-EF553EB24A65}" srcOrd="0" destOrd="0" parTransId="{11228B49-5BC4-4606-8F74-47F5E3559DFD}" sibTransId="{A243696A-2675-48BE-B330-7E6FA12FFB7F}"/>
    <dgm:cxn modelId="{17583BDC-288C-4843-863A-7AC7E67BB473}" type="presOf" srcId="{E2D7454D-D2BE-4EF8-B611-FEB355A2C1BB}" destId="{342BF711-382B-482C-8550-50F2AE22E527}" srcOrd="0" destOrd="0" presId="urn:microsoft.com/office/officeart/2005/8/layout/matrix3"/>
    <dgm:cxn modelId="{3BD88DE0-D6BB-42CD-8031-ADFF6F7BD09D}" type="presOf" srcId="{A67230F0-AD61-47C2-AF89-EF553EB24A65}" destId="{57AEA950-ABA2-458E-AC01-B8BE885B091B}" srcOrd="0" destOrd="0" presId="urn:microsoft.com/office/officeart/2005/8/layout/matrix3"/>
    <dgm:cxn modelId="{FF129AE1-D94F-46DB-A862-07303079BA09}" srcId="{1054B3A7-44B8-4B0C-AF0E-FDEBE42FB814}" destId="{3E5B591F-950C-4BA3-80F3-633F90A140FB}" srcOrd="1" destOrd="0" parTransId="{50B467DA-0F25-4169-90D3-784BB3F46EFF}" sibTransId="{EF2039B9-83C9-4AA2-B107-9EDC6FF8F415}"/>
    <dgm:cxn modelId="{542664F1-D110-4A01-B406-CC252052B7F4}" type="presOf" srcId="{3E5B591F-950C-4BA3-80F3-633F90A140FB}" destId="{6A53AF39-6826-42D4-967E-9181AD3B5D19}" srcOrd="0" destOrd="0" presId="urn:microsoft.com/office/officeart/2005/8/layout/matrix3"/>
    <dgm:cxn modelId="{36BBB425-BB62-4131-BF7D-9107DC645080}" type="presParOf" srcId="{23771254-5E03-417B-8538-E26662A864D2}" destId="{93D86951-E4B4-42FA-89CC-5B7C7377C3C3}" srcOrd="0" destOrd="0" presId="urn:microsoft.com/office/officeart/2005/8/layout/matrix3"/>
    <dgm:cxn modelId="{C874811A-A53E-4269-9AFF-A1C8E86F7450}" type="presParOf" srcId="{23771254-5E03-417B-8538-E26662A864D2}" destId="{57AEA950-ABA2-458E-AC01-B8BE885B091B}" srcOrd="1" destOrd="0" presId="urn:microsoft.com/office/officeart/2005/8/layout/matrix3"/>
    <dgm:cxn modelId="{3267EBBC-AC2F-4A78-8B0B-CA0354BDCDD4}" type="presParOf" srcId="{23771254-5E03-417B-8538-E26662A864D2}" destId="{6A53AF39-6826-42D4-967E-9181AD3B5D19}" srcOrd="2" destOrd="0" presId="urn:microsoft.com/office/officeart/2005/8/layout/matrix3"/>
    <dgm:cxn modelId="{993EC59C-EC42-4E87-936A-5CC6767C2997}" type="presParOf" srcId="{23771254-5E03-417B-8538-E26662A864D2}" destId="{342BF711-382B-482C-8550-50F2AE22E527}" srcOrd="3" destOrd="0" presId="urn:microsoft.com/office/officeart/2005/8/layout/matrix3"/>
    <dgm:cxn modelId="{AA8BE765-2D0A-4EA6-BE05-015E20C8F599}" type="presParOf" srcId="{23771254-5E03-417B-8538-E26662A864D2}" destId="{6FB11089-9ABD-4A42-BB4B-902D010DF1A5}" srcOrd="4" destOrd="0" presId="urn:microsoft.com/office/officeart/2005/8/layout/matrix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3D86951-E4B4-42FA-89CC-5B7C7377C3C3}">
      <dsp:nvSpPr>
        <dsp:cNvPr id="0" name=""/>
        <dsp:cNvSpPr/>
      </dsp:nvSpPr>
      <dsp:spPr>
        <a:xfrm>
          <a:off x="0" y="234279"/>
          <a:ext cx="4788024" cy="4788024"/>
        </a:xfrm>
        <a:prstGeom prst="diamond">
          <a:avLst/>
        </a:prstGeom>
        <a:gradFill rotWithShape="0">
          <a:gsLst>
            <a:gs pos="0">
              <a:schemeClr val="accent2">
                <a:tint val="4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tint val="4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tint val="4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57AEA950-ABA2-458E-AC01-B8BE885B091B}">
      <dsp:nvSpPr>
        <dsp:cNvPr id="0" name=""/>
        <dsp:cNvSpPr/>
      </dsp:nvSpPr>
      <dsp:spPr>
        <a:xfrm>
          <a:off x="454862" y="689142"/>
          <a:ext cx="1867329" cy="1867329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b="0" kern="1200" dirty="0">
              <a:solidFill>
                <a:schemeClr val="tx1"/>
              </a:solidFill>
            </a:rPr>
            <a:t>BRCA1</a:t>
          </a:r>
          <a:endParaRPr lang="en-IN" sz="4000" b="0" kern="1200" dirty="0">
            <a:solidFill>
              <a:schemeClr val="tx1"/>
            </a:solidFill>
          </a:endParaRPr>
        </a:p>
      </dsp:txBody>
      <dsp:txXfrm>
        <a:off x="546017" y="780297"/>
        <a:ext cx="1685019" cy="1685019"/>
      </dsp:txXfrm>
    </dsp:sp>
    <dsp:sp modelId="{6A53AF39-6826-42D4-967E-9181AD3B5D19}">
      <dsp:nvSpPr>
        <dsp:cNvPr id="0" name=""/>
        <dsp:cNvSpPr/>
      </dsp:nvSpPr>
      <dsp:spPr>
        <a:xfrm>
          <a:off x="2465832" y="689142"/>
          <a:ext cx="1867329" cy="1867329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 dirty="0">
              <a:solidFill>
                <a:schemeClr val="tx1"/>
              </a:solidFill>
            </a:rPr>
            <a:t>BRCA2</a:t>
          </a:r>
          <a:endParaRPr lang="en-IN" sz="4000" kern="1200" dirty="0">
            <a:solidFill>
              <a:schemeClr val="tx1"/>
            </a:solidFill>
          </a:endParaRPr>
        </a:p>
      </dsp:txBody>
      <dsp:txXfrm>
        <a:off x="2556987" y="780297"/>
        <a:ext cx="1685019" cy="1685019"/>
      </dsp:txXfrm>
    </dsp:sp>
    <dsp:sp modelId="{342BF711-382B-482C-8550-50F2AE22E527}">
      <dsp:nvSpPr>
        <dsp:cNvPr id="0" name=""/>
        <dsp:cNvSpPr/>
      </dsp:nvSpPr>
      <dsp:spPr>
        <a:xfrm>
          <a:off x="454862" y="2700112"/>
          <a:ext cx="1867329" cy="1867329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 dirty="0">
              <a:solidFill>
                <a:schemeClr val="tx1"/>
              </a:solidFill>
            </a:rPr>
            <a:t>p53</a:t>
          </a:r>
          <a:endParaRPr lang="en-IN" sz="4000" kern="1200" dirty="0">
            <a:solidFill>
              <a:schemeClr val="tx1"/>
            </a:solidFill>
          </a:endParaRPr>
        </a:p>
      </dsp:txBody>
      <dsp:txXfrm>
        <a:off x="546017" y="2791267"/>
        <a:ext cx="1685019" cy="1685019"/>
      </dsp:txXfrm>
    </dsp:sp>
    <dsp:sp modelId="{6FB11089-9ABD-4A42-BB4B-902D010DF1A5}">
      <dsp:nvSpPr>
        <dsp:cNvPr id="0" name=""/>
        <dsp:cNvSpPr/>
      </dsp:nvSpPr>
      <dsp:spPr>
        <a:xfrm>
          <a:off x="2465832" y="2700112"/>
          <a:ext cx="1867329" cy="1867329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 dirty="0">
              <a:solidFill>
                <a:schemeClr val="tx1"/>
              </a:solidFill>
            </a:rPr>
            <a:t>CHEK2</a:t>
          </a:r>
          <a:endParaRPr lang="en-IN" sz="4000" kern="1200" dirty="0">
            <a:solidFill>
              <a:schemeClr val="tx1"/>
            </a:solidFill>
          </a:endParaRPr>
        </a:p>
      </dsp:txBody>
      <dsp:txXfrm>
        <a:off x="2556987" y="2791267"/>
        <a:ext cx="1685019" cy="168501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matrix3">
  <dgm:title val=""/>
  <dgm:desc val=""/>
  <dgm:catLst>
    <dgm:cat type="matrix" pri="1000"/>
    <dgm:cat type="convert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29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71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29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71"/>
          <dgm:constr type="ctrY" for="ch" forName="quad4" refType="h" fact="0.71"/>
          <dgm:constr type="primFontSz" for="des" ptType="node" op="equ" val="65"/>
        </dgm:constrLst>
      </dgm:if>
      <dgm:else name="Name2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71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29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71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29"/>
          <dgm:constr type="ctrY" for="ch" forName="quad4" refType="h" fact="0.71"/>
          <dgm:constr type="primFontSz" for="des" ptType="node" op="equ" val="65"/>
        </dgm:constrLst>
      </dgm:else>
    </dgm:choose>
    <dgm:ruleLst/>
    <dgm:choose name="Name3">
      <dgm:if name="Name4" axis="ch" ptType="node" func="cnt" op="gte" val="1">
        <dgm:layoutNode name="diamond" styleLbl="bgShp">
          <dgm:alg type="sp"/>
          <dgm:shape xmlns:r="http://schemas.openxmlformats.org/officeDocument/2006/relationships" type="diamond" r:blip="">
            <dgm:adjLst/>
          </dgm:shape>
          <dgm:presOf/>
          <dgm:constrLst>
            <dgm:constr type="w" refType="h" op="equ"/>
          </dgm:constrLst>
          <dgm:ruleLst/>
        </dgm:layoutNode>
        <dgm:layoutNode name="quad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B02756-0B23-4BCD-B136-9DEC3FB9E836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6ED3CC-5891-452B-A7D9-4B5B1BF11B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67594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 /><Relationship Id="rId1" Type="http://schemas.openxmlformats.org/officeDocument/2006/relationships/notesMaster" Target="../notesMasters/notesMaster1.xml" 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 /><Relationship Id="rId1" Type="http://schemas.openxmlformats.org/officeDocument/2006/relationships/notesMaster" Target="../notesMasters/notesMaster1.xml" 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 /><Relationship Id="rId1" Type="http://schemas.openxmlformats.org/officeDocument/2006/relationships/notesMaster" Target="../notesMasters/notesMaster1.xml" 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 /><Relationship Id="rId1" Type="http://schemas.openxmlformats.org/officeDocument/2006/relationships/notesMaster" Target="../notesMasters/notesMaster1.xml" 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 /><Relationship Id="rId1" Type="http://schemas.openxmlformats.org/officeDocument/2006/relationships/notesMaster" Target="../notesMasters/notesMaster1.xml" 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 /><Relationship Id="rId1" Type="http://schemas.openxmlformats.org/officeDocument/2006/relationships/notesMaster" Target="../notesMasters/notesMaster1.xml" 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 /><Relationship Id="rId1" Type="http://schemas.openxmlformats.org/officeDocument/2006/relationships/notesMaster" Target="../notesMasters/notesMaster1.xml" 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 /><Relationship Id="rId1" Type="http://schemas.openxmlformats.org/officeDocument/2006/relationships/notesMaster" Target="../notesMasters/notesMaster1.xml" 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 /><Relationship Id="rId1" Type="http://schemas.openxmlformats.org/officeDocument/2006/relationships/notesMaster" Target="../notesMasters/notesMaster1.xml" 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 /><Relationship Id="rId1" Type="http://schemas.openxmlformats.org/officeDocument/2006/relationships/notesMaster" Target="../notesMasters/notesMaster1.xml" 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 /><Relationship Id="rId1" Type="http://schemas.openxmlformats.org/officeDocument/2006/relationships/notesMaster" Target="../notesMasters/notesMaster1.xml" 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 /><Relationship Id="rId1" Type="http://schemas.openxmlformats.org/officeDocument/2006/relationships/notesMaster" Target="../notesMasters/notesMaster1.xml" 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 /><Relationship Id="rId1" Type="http://schemas.openxmlformats.org/officeDocument/2006/relationships/notesMaster" Target="../notesMasters/notesMaster1.xml" 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 /><Relationship Id="rId1" Type="http://schemas.openxmlformats.org/officeDocument/2006/relationships/notesMaster" Target="../notesMasters/notesMaster1.xml" 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 /><Relationship Id="rId1" Type="http://schemas.openxmlformats.org/officeDocument/2006/relationships/notesMaster" Target="../notesMasters/notesMaster1.xml" 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 /><Relationship Id="rId1" Type="http://schemas.openxmlformats.org/officeDocument/2006/relationships/notesMaster" Target="../notesMasters/notesMaster1.xml" 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96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048597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800" dirty="0">
                <a:latin typeface="Calibri" pitchFamily="34" charset="0"/>
              </a:rPr>
              <a:t>Breast ducts comprise only 10% of the breast mass</a:t>
            </a:r>
          </a:p>
          <a:p>
            <a:pPr marL="914400" lvl="1" indent="-339725"/>
            <a:r>
              <a:rPr lang="en-US" sz="2400" dirty="0">
                <a:latin typeface="Calibri" pitchFamily="34" charset="0"/>
              </a:rPr>
              <a:t>lobes</a:t>
            </a:r>
          </a:p>
          <a:p>
            <a:pPr marL="914400" lvl="1" indent="-339725"/>
            <a:r>
              <a:rPr lang="en-US" sz="2400" dirty="0">
                <a:latin typeface="Calibri" pitchFamily="34" charset="0"/>
              </a:rPr>
              <a:t>ducts</a:t>
            </a:r>
          </a:p>
          <a:p>
            <a:pPr marL="914400" lvl="1" indent="-339725"/>
            <a:r>
              <a:rPr lang="en-US" sz="2400" dirty="0">
                <a:latin typeface="Calibri" pitchFamily="34" charset="0"/>
              </a:rPr>
              <a:t>lymph nodes</a:t>
            </a:r>
          </a:p>
          <a:p>
            <a:endParaRPr lang="en-US" dirty="0"/>
          </a:p>
        </p:txBody>
      </p:sp>
      <p:sp>
        <p:nvSpPr>
          <p:cNvPr id="1048598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713E4D-ABD3-44FB-873A-982857B38D2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327979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4873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48732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2667D1-5345-47DE-B639-ACD461546953}" type="slidenum">
              <a:rPr lang="en-IN" smtClean="0"/>
              <a:t>28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25491546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61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fld id="{93AD50A9-3B58-4823-86F7-92876DF5E695}" type="slidenum">
              <a:rPr lang="en-US"/>
              <a:t>37</a:t>
            </a:fld>
            <a:endParaRPr lang="en-US"/>
          </a:p>
        </p:txBody>
      </p:sp>
      <p:sp>
        <p:nvSpPr>
          <p:cNvPr id="10487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10487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023716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7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fld id="{4C3DFEAF-B148-4F19-997B-6326CEE417EC}" type="slidenum">
              <a:rPr lang="en-US"/>
              <a:t>40</a:t>
            </a:fld>
            <a:endParaRPr lang="en-US"/>
          </a:p>
        </p:txBody>
      </p:sp>
      <p:sp>
        <p:nvSpPr>
          <p:cNvPr id="1048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104877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/>
              <a:t>Estimated reduction in mortality 15-25%</a:t>
            </a:r>
          </a:p>
          <a:p>
            <a:r>
              <a:rPr lang="en-US" sz="1200" dirty="0"/>
              <a:t>10% false positive rate</a:t>
            </a: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Despite the association of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microcalcifications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with DCIS, mammographic appearance alone cannot differentiate between purely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intraductal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invasive ductal breast cancers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563344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76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1048777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sz="1800" dirty="0"/>
              <a:t>3D&gt;2D as standard 2D mammography imaging is limited by superimposition of breast parenchyma and breast density.</a:t>
            </a:r>
          </a:p>
          <a:p>
            <a:endParaRPr lang="en-US" dirty="0">
              <a:ea typeface="ＭＳ Ｐゴシック" pitchFamily="34" charset="-128"/>
            </a:endParaRPr>
          </a:p>
        </p:txBody>
      </p:sp>
      <p:sp>
        <p:nvSpPr>
          <p:cNvPr id="104877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E21F31C-9B25-43E5-B6E3-3E598720C1CF}" type="slidenum">
              <a:rPr lang="en-US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126500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8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fld id="{6CB0A40C-DE4F-47E8-B0CD-40E298683459}" type="slidenum">
              <a:rPr lang="en-US"/>
              <a:t>45</a:t>
            </a:fld>
            <a:endParaRPr lang="en-US"/>
          </a:p>
        </p:txBody>
      </p:sp>
      <p:sp>
        <p:nvSpPr>
          <p:cNvPr id="10487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104878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334978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78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04887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single entry brachytherapy devices (SEBD)</a:t>
            </a:r>
          </a:p>
        </p:txBody>
      </p:sp>
      <p:sp>
        <p:nvSpPr>
          <p:cNvPr id="1048880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713E4D-ABD3-44FB-873A-982857B38D2B}" type="slidenum">
              <a:rPr lang="en-US" smtClean="0"/>
              <a:t>95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438511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90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04890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Hyperthermia has been used to destroy tumor masses for over 4,000 years. Hippocrates describes that “if a tumor cannot be cut, it should be burned. If it cannot be burned, then it is incurable.” This concept is largely true today!</a:t>
            </a:r>
          </a:p>
        </p:txBody>
      </p:sp>
      <p:sp>
        <p:nvSpPr>
          <p:cNvPr id="104890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713E4D-ABD3-44FB-873A-982857B38D2B}" type="slidenum">
              <a:rPr lang="en-US" smtClean="0"/>
              <a:t>106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49959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02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1048603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/>
          </a:p>
        </p:txBody>
      </p:sp>
      <p:sp>
        <p:nvSpPr>
          <p:cNvPr id="10486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8E4BA35-A967-448A-A572-6F0319580D8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44350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15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fld id="{3BDC8572-0284-49A9-B1B2-65529F3ACA42}" type="slidenum">
              <a:rPr lang="en-US"/>
              <a:t>8</a:t>
            </a:fld>
            <a:endParaRPr lang="en-US"/>
          </a:p>
        </p:txBody>
      </p:sp>
      <p:sp>
        <p:nvSpPr>
          <p:cNvPr id="1048616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104861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55157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3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fld id="{64976EC4-05D7-4D6E-B5C6-7852857A943C}" type="slidenum">
              <a:rPr lang="en-US"/>
              <a:t>14</a:t>
            </a:fld>
            <a:endParaRPr lang="en-US"/>
          </a:p>
        </p:txBody>
      </p:sp>
      <p:sp>
        <p:nvSpPr>
          <p:cNvPr id="104863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 w="12700" cap="flat"/>
        </p:spPr>
      </p:sp>
      <p:sp>
        <p:nvSpPr>
          <p:cNvPr id="104863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 lIns="92075" tIns="46038" rIns="92075" bIns="46038"/>
          <a:lstStyle/>
          <a:p>
            <a:pPr marL="228600" indent="-228600"/>
            <a:r>
              <a:rPr lang="en-US" dirty="0"/>
              <a:t>Breast cancer is the most common form of cancer in females</a:t>
            </a:r>
          </a:p>
          <a:p>
            <a:pPr marL="228600" indent="-228600"/>
            <a:r>
              <a:rPr lang="en-US" dirty="0"/>
              <a:t>It is the second most common cause of cancer related mortality.  It is second only to lung cancer.</a:t>
            </a:r>
          </a:p>
          <a:p>
            <a:pPr marL="228600" indent="-228600"/>
            <a:r>
              <a:rPr lang="en-US" dirty="0"/>
              <a:t>The lifetime risk of breast cancer is 1 in 8 women or 12.2%</a:t>
            </a:r>
          </a:p>
          <a:p>
            <a:pPr marL="228600" indent="-228600"/>
            <a:r>
              <a:rPr lang="en-US" dirty="0"/>
              <a:t>Of those diagnosed with the disease, one-third will die from the disease.</a:t>
            </a:r>
          </a:p>
        </p:txBody>
      </p:sp>
    </p:spTree>
    <p:extLst>
      <p:ext uri="{BB962C8B-B14F-4D97-AF65-F5344CB8AC3E}">
        <p14:creationId xmlns:p14="http://schemas.microsoft.com/office/powerpoint/2010/main" val="4627808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4865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48656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5610F9-F0B3-43F6-B003-ACA50620DF7E}" type="slidenum">
              <a:rPr lang="en-IN" smtClean="0"/>
              <a:t>17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5759027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7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AC7578A-1309-4F38-B6D3-4988E05AB203}" type="slidenum">
              <a:rPr lang="en-US"/>
              <a:t>18</a:t>
            </a:fld>
            <a:endParaRPr lang="en-US"/>
          </a:p>
        </p:txBody>
      </p:sp>
      <p:sp>
        <p:nvSpPr>
          <p:cNvPr id="1048672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1048673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5582432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7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876FD98-0BD7-42F9-831F-2F7733DD7D04}" type="slidenum">
              <a:rPr lang="en-US"/>
              <a:t>19</a:t>
            </a:fld>
            <a:endParaRPr lang="en-US"/>
          </a:p>
        </p:txBody>
      </p:sp>
      <p:sp>
        <p:nvSpPr>
          <p:cNvPr id="1048677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104867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4451687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18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04871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Differentiation</a:t>
            </a:r>
          </a:p>
          <a:p>
            <a:r>
              <a:rPr lang="en-US" dirty="0"/>
              <a:t>from </a:t>
            </a:r>
            <a:r>
              <a:rPr lang="en-US" dirty="0" err="1"/>
              <a:t>pagetoid</a:t>
            </a:r>
            <a:r>
              <a:rPr lang="en-US" dirty="0"/>
              <a:t> intraepithelial melanoma is based on the</a:t>
            </a:r>
          </a:p>
          <a:p>
            <a:r>
              <a:rPr lang="en-US" dirty="0"/>
              <a:t>presence of S-100 antigen </a:t>
            </a:r>
            <a:r>
              <a:rPr lang="en-US" dirty="0" err="1"/>
              <a:t>immunostaining</a:t>
            </a:r>
            <a:r>
              <a:rPr lang="en-US" dirty="0"/>
              <a:t> in melanoma and</a:t>
            </a:r>
          </a:p>
          <a:p>
            <a:r>
              <a:rPr lang="en-US" dirty="0" err="1"/>
              <a:t>carcinoembryonic</a:t>
            </a:r>
            <a:r>
              <a:rPr lang="en-US" dirty="0"/>
              <a:t> antigen </a:t>
            </a:r>
            <a:r>
              <a:rPr lang="en-US" dirty="0" err="1"/>
              <a:t>immunostaining</a:t>
            </a:r>
            <a:r>
              <a:rPr lang="en-US" dirty="0"/>
              <a:t> in Paget’s disease.</a:t>
            </a:r>
          </a:p>
          <a:p>
            <a:endParaRPr lang="en-US" dirty="0"/>
          </a:p>
        </p:txBody>
      </p:sp>
      <p:sp>
        <p:nvSpPr>
          <p:cNvPr id="1048720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713E4D-ABD3-44FB-873A-982857B38D2B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271459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4872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48728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56525F-B610-4406-8DF5-D00B802BB267}" type="slidenum">
              <a:rPr lang="en-IN" smtClean="0"/>
              <a:t>27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7763251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A9473F-6B1B-465E-8566-168F1FFB0C15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A5808D-4DB0-4393-A8DB-A35ADFCE5E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83023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A9473F-6B1B-465E-8566-168F1FFB0C15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A5808D-4DB0-4393-A8DB-A35ADFCE5E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80981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A9473F-6B1B-465E-8566-168F1FFB0C15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A5808D-4DB0-4393-A8DB-A35ADFCE5E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83700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06" name="Title 1"/>
          <p:cNvSpPr>
            <a:spLocks noGrp="1"/>
          </p:cNvSpPr>
          <p:nvPr>
            <p:ph type="title"/>
          </p:nvPr>
        </p:nvSpPr>
        <p:spPr>
          <a:xfrm>
            <a:off x="609600" y="277813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48607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48608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48609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243638"/>
            <a:ext cx="2844800" cy="457200"/>
          </a:xfrm>
        </p:spPr>
        <p:txBody>
          <a:bodyPr/>
          <a:lstStyle/>
          <a:p>
            <a:endParaRPr lang="en-US"/>
          </a:p>
        </p:txBody>
      </p:sp>
      <p:sp>
        <p:nvSpPr>
          <p:cNvPr id="1048610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/>
          <a:p>
            <a:endParaRPr lang="en-US"/>
          </a:p>
        </p:txBody>
      </p:sp>
      <p:sp>
        <p:nvSpPr>
          <p:cNvPr id="1048611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243638"/>
            <a:ext cx="2844800" cy="457200"/>
          </a:xfrm>
        </p:spPr>
        <p:txBody>
          <a:bodyPr/>
          <a:lstStyle/>
          <a:p>
            <a:fld id="{10F2BBD5-F425-48BA-A8B1-521607D62EEA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13214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80" name="Title 1"/>
          <p:cNvSpPr>
            <a:spLocks noGrp="1"/>
          </p:cNvSpPr>
          <p:nvPr>
            <p:ph type="title"/>
          </p:nvPr>
        </p:nvSpPr>
        <p:spPr>
          <a:xfrm>
            <a:off x="609600" y="277813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48781" name="Table Placeholder 2"/>
          <p:cNvSpPr>
            <a:spLocks noGrp="1"/>
          </p:cNvSpPr>
          <p:nvPr>
            <p:ph type="tbl" idx="1"/>
          </p:nvPr>
        </p:nvSpPr>
        <p:spPr>
          <a:xfrm>
            <a:off x="609600" y="1600201"/>
            <a:ext cx="10972800" cy="4530725"/>
          </a:xfrm>
        </p:spPr>
        <p:txBody>
          <a:bodyPr/>
          <a:lstStyle/>
          <a:p>
            <a:endParaRPr lang="en-US"/>
          </a:p>
        </p:txBody>
      </p:sp>
      <p:sp>
        <p:nvSpPr>
          <p:cNvPr id="1048782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243638"/>
            <a:ext cx="2844800" cy="457200"/>
          </a:xfrm>
        </p:spPr>
        <p:txBody>
          <a:bodyPr/>
          <a:lstStyle/>
          <a:p>
            <a:endParaRPr lang="en-US"/>
          </a:p>
        </p:txBody>
      </p:sp>
      <p:sp>
        <p:nvSpPr>
          <p:cNvPr id="104878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/>
          <a:p>
            <a:endParaRPr lang="en-US"/>
          </a:p>
        </p:txBody>
      </p:sp>
      <p:sp>
        <p:nvSpPr>
          <p:cNvPr id="104878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243638"/>
            <a:ext cx="2844800" cy="457200"/>
          </a:xfrm>
        </p:spPr>
        <p:txBody>
          <a:bodyPr/>
          <a:lstStyle/>
          <a:p>
            <a:fld id="{54CB7399-0491-4740-A65C-F35CC441BECA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38872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A9473F-6B1B-465E-8566-168F1FFB0C15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A5808D-4DB0-4393-A8DB-A35ADFCE5E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31536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A9473F-6B1B-465E-8566-168F1FFB0C15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A5808D-4DB0-4393-A8DB-A35ADFCE5E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38272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A9473F-6B1B-465E-8566-168F1FFB0C15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A5808D-4DB0-4393-A8DB-A35ADFCE5E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80694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A9473F-6B1B-465E-8566-168F1FFB0C15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A5808D-4DB0-4393-A8DB-A35ADFCE5E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50344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A9473F-6B1B-465E-8566-168F1FFB0C15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A5808D-4DB0-4393-A8DB-A35ADFCE5E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67494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A9473F-6B1B-465E-8566-168F1FFB0C15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A5808D-4DB0-4393-A8DB-A35ADFCE5E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18159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A9473F-6B1B-465E-8566-168F1FFB0C15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A5808D-4DB0-4393-A8DB-A35ADFCE5E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70637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A9473F-6B1B-465E-8566-168F1FFB0C15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A5808D-4DB0-4393-A8DB-A35ADFCE5E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0333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13" Type="http://schemas.openxmlformats.org/officeDocument/2006/relationships/slideLayout" Target="../slideLayouts/slideLayout13.xml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slideLayout" Target="../slideLayouts/slideLayout12.xml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Relationship Id="rId14" Type="http://schemas.openxmlformats.org/officeDocument/2006/relationships/theme" Target="../theme/theme1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A9473F-6B1B-465E-8566-168F1FFB0C15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A5808D-4DB0-4393-A8DB-A35ADFCE5E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22218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 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ancer.gov/about-cancer/treatment/drugs/abemaciclib" TargetMode="External" /><Relationship Id="rId2" Type="http://schemas.openxmlformats.org/officeDocument/2006/relationships/hyperlink" Target="https://www.cancer.gov/Common/PopUps/popDefinition.aspx?id=CDR0000784783&amp;version=Patient&amp;language=English" TargetMode="External" /><Relationship Id="rId1" Type="http://schemas.openxmlformats.org/officeDocument/2006/relationships/slideLayout" Target="../slideLayouts/slideLayout2.xml" /><Relationship Id="rId5" Type="http://schemas.openxmlformats.org/officeDocument/2006/relationships/hyperlink" Target="https://www.cancer.gov/about-cancer/treatment/drugs/neratinibmaleate" TargetMode="External" /><Relationship Id="rId4" Type="http://schemas.openxmlformats.org/officeDocument/2006/relationships/hyperlink" Target="https://www.cancer.gov/about-cancer/treatment/drugs/ado-trastuzumab-emtansine" TargetMode="External" 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ancer.gov/about-cancer/treatment/drugs/olaparib" TargetMode="External" /><Relationship Id="rId2" Type="http://schemas.openxmlformats.org/officeDocument/2006/relationships/hyperlink" Target="https://www.cancer.gov/Common/PopUps/popDefinition.aspx?id=CDR0000660869&amp;version=Patient&amp;language=English" TargetMode="External" /><Relationship Id="rId1" Type="http://schemas.openxmlformats.org/officeDocument/2006/relationships/slideLayout" Target="../slideLayouts/slideLayout7.xml" /><Relationship Id="rId4" Type="http://schemas.openxmlformats.org/officeDocument/2006/relationships/hyperlink" Target="https://www.cancer.gov/about-cancer/treatment/drugs/talazoparibtosylate" TargetMode="External" 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 /><Relationship Id="rId2" Type="http://schemas.openxmlformats.org/officeDocument/2006/relationships/notesSlide" Target="../notesSlides/notesSlide16.xml" /><Relationship Id="rId1" Type="http://schemas.openxmlformats.org/officeDocument/2006/relationships/slideLayout" Target="../slideLayouts/slideLayout7.xml" 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 /><Relationship Id="rId1" Type="http://schemas.openxmlformats.org/officeDocument/2006/relationships/slideLayout" Target="../slideLayouts/slideLayout7.xml" 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 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 /><Relationship Id="rId1" Type="http://schemas.openxmlformats.org/officeDocument/2006/relationships/slideLayout" Target="../slideLayouts/slideLayout2.xml" 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 /><Relationship Id="rId2" Type="http://schemas.openxmlformats.org/officeDocument/2006/relationships/slideLayout" Target="../slideLayouts/slideLayout2.xml" /><Relationship Id="rId1" Type="http://schemas.openxmlformats.org/officeDocument/2006/relationships/tags" Target="../tags/tag1.xml" 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 /><Relationship Id="rId1" Type="http://schemas.openxmlformats.org/officeDocument/2006/relationships/slideLayout" Target="../slideLayouts/slideLayout2.xml" 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 /><Relationship Id="rId7" Type="http://schemas.microsoft.com/office/2007/relationships/diagramDrawing" Target="../diagrams/drawing1.xml" /><Relationship Id="rId2" Type="http://schemas.openxmlformats.org/officeDocument/2006/relationships/notesSlide" Target="../notesSlides/notesSlide5.xml" /><Relationship Id="rId1" Type="http://schemas.openxmlformats.org/officeDocument/2006/relationships/slideLayout" Target="../slideLayouts/slideLayout4.xml" /><Relationship Id="rId6" Type="http://schemas.openxmlformats.org/officeDocument/2006/relationships/diagramColors" Target="../diagrams/colors1.xml" /><Relationship Id="rId5" Type="http://schemas.openxmlformats.org/officeDocument/2006/relationships/diagramQuickStyle" Target="../diagrams/quickStyle1.xml" /><Relationship Id="rId4" Type="http://schemas.openxmlformats.org/officeDocument/2006/relationships/diagramLayout" Target="../diagrams/layout1.xml" 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 /><Relationship Id="rId1" Type="http://schemas.openxmlformats.org/officeDocument/2006/relationships/slideLayout" Target="../slideLayouts/slideLayout6.xml" 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 /><Relationship Id="rId1" Type="http://schemas.openxmlformats.org/officeDocument/2006/relationships/slideLayout" Target="../slideLayouts/slideLayout2.xml" 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 /><Relationship Id="rId2" Type="http://schemas.openxmlformats.org/officeDocument/2006/relationships/image" Target="../media/image10.png" /><Relationship Id="rId1" Type="http://schemas.openxmlformats.org/officeDocument/2006/relationships/slideLayout" Target="../slideLayouts/slideLayout7.xml" 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 /><Relationship Id="rId1" Type="http://schemas.openxmlformats.org/officeDocument/2006/relationships/slideLayout" Target="../slideLayouts/slideLayout2.xml" 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 /><Relationship Id="rId2" Type="http://schemas.openxmlformats.org/officeDocument/2006/relationships/image" Target="../media/image12.jpeg" /><Relationship Id="rId1" Type="http://schemas.openxmlformats.org/officeDocument/2006/relationships/slideLayout" Target="../slideLayouts/slideLayout2.xml" 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 /><Relationship Id="rId1" Type="http://schemas.openxmlformats.org/officeDocument/2006/relationships/slideLayout" Target="../slideLayouts/slideLayout2.xml" 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 /><Relationship Id="rId2" Type="http://schemas.openxmlformats.org/officeDocument/2006/relationships/notesSlide" Target="../notesSlides/notesSlide9.xml" /><Relationship Id="rId1" Type="http://schemas.openxmlformats.org/officeDocument/2006/relationships/slideLayout" Target="../slideLayouts/slideLayout4.xml" /><Relationship Id="rId4" Type="http://schemas.openxmlformats.org/officeDocument/2006/relationships/image" Target="../media/image16.gif" 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 /><Relationship Id="rId1" Type="http://schemas.openxmlformats.org/officeDocument/2006/relationships/slideLayout" Target="../slideLayouts/slideLayout2.xml" 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 /><Relationship Id="rId1" Type="http://schemas.openxmlformats.org/officeDocument/2006/relationships/slideLayout" Target="../slideLayouts/slideLayout2.xml" 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 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 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wmf" /><Relationship Id="rId2" Type="http://schemas.openxmlformats.org/officeDocument/2006/relationships/notesSlide" Target="../notesSlides/notesSlide11.xml" /><Relationship Id="rId1" Type="http://schemas.openxmlformats.org/officeDocument/2006/relationships/slideLayout" Target="../slideLayouts/slideLayout2.xml" /><Relationship Id="rId5" Type="http://schemas.openxmlformats.org/officeDocument/2006/relationships/image" Target="../media/image20.wmf" /><Relationship Id="rId4" Type="http://schemas.openxmlformats.org/officeDocument/2006/relationships/image" Target="../media/image19.wmf" 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 /><Relationship Id="rId1" Type="http://schemas.openxmlformats.org/officeDocument/2006/relationships/slideLayout" Target="../slideLayouts/slideLayout2.xml" 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 /><Relationship Id="rId1" Type="http://schemas.openxmlformats.org/officeDocument/2006/relationships/slideLayout" Target="../slideLayouts/slideLayout12.xml" 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 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 /><Relationship Id="rId1" Type="http://schemas.openxmlformats.org/officeDocument/2006/relationships/slideLayout" Target="../slideLayouts/slideLayout7.xml" 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 /><Relationship Id="rId1" Type="http://schemas.openxmlformats.org/officeDocument/2006/relationships/slideLayout" Target="../slideLayouts/slideLayout2.xml" 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 /><Relationship Id="rId2" Type="http://schemas.openxmlformats.org/officeDocument/2006/relationships/image" Target="../media/image23.png" /><Relationship Id="rId1" Type="http://schemas.openxmlformats.org/officeDocument/2006/relationships/slideLayout" Target="../slideLayouts/slideLayout2.xml" 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 /><Relationship Id="rId2" Type="http://schemas.openxmlformats.org/officeDocument/2006/relationships/notesSlide" Target="../notesSlides/notesSlide14.xml" /><Relationship Id="rId1" Type="http://schemas.openxmlformats.org/officeDocument/2006/relationships/slideLayout" Target="../slideLayouts/slideLayout13.xml" 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 /><Relationship Id="rId1" Type="http://schemas.openxmlformats.org/officeDocument/2006/relationships/slideLayout" Target="../slideLayouts/slideLayout7.xml" 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 /><Relationship Id="rId1" Type="http://schemas.openxmlformats.org/officeDocument/2006/relationships/slideLayout" Target="../slideLayouts/slideLayout2.xml" 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 /><Relationship Id="rId1" Type="http://schemas.openxmlformats.org/officeDocument/2006/relationships/slideLayout" Target="../slideLayouts/slideLayout2.xml" 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 /><Relationship Id="rId1" Type="http://schemas.openxmlformats.org/officeDocument/2006/relationships/slideLayout" Target="../slideLayouts/slideLayout2.xml" 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 /><Relationship Id="rId2" Type="http://schemas.openxmlformats.org/officeDocument/2006/relationships/notesSlide" Target="../notesSlides/notesSlide1.xml" /><Relationship Id="rId1" Type="http://schemas.openxmlformats.org/officeDocument/2006/relationships/slideLayout" Target="../slideLayouts/slideLayout2.xml" /><Relationship Id="rId5" Type="http://schemas.openxmlformats.org/officeDocument/2006/relationships/image" Target="../media/image3.png" /><Relationship Id="rId4" Type="http://schemas.openxmlformats.org/officeDocument/2006/relationships/image" Target="../media/image2.png" 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 /><Relationship Id="rId1" Type="http://schemas.openxmlformats.org/officeDocument/2006/relationships/slideLayout" Target="../slideLayouts/slideLayout2.xml" 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 /><Relationship Id="rId1" Type="http://schemas.openxmlformats.org/officeDocument/2006/relationships/slideLayout" Target="../slideLayouts/slideLayout2.xml" 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 /><Relationship Id="rId1" Type="http://schemas.openxmlformats.org/officeDocument/2006/relationships/slideLayout" Target="../slideLayouts/slideLayout7.xml" 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 /><Relationship Id="rId1" Type="http://schemas.openxmlformats.org/officeDocument/2006/relationships/slideLayout" Target="../slideLayouts/slideLayout7.xml" 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 /><Relationship Id="rId1" Type="http://schemas.openxmlformats.org/officeDocument/2006/relationships/slideLayout" Target="../slideLayouts/slideLayout6.xml" 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 /><Relationship Id="rId1" Type="http://schemas.openxmlformats.org/officeDocument/2006/relationships/slideLayout" Target="../slideLayouts/slideLayout2.xml" 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 /><Relationship Id="rId2" Type="http://schemas.openxmlformats.org/officeDocument/2006/relationships/notesSlide" Target="../notesSlides/notesSlide2.xml" /><Relationship Id="rId1" Type="http://schemas.openxmlformats.org/officeDocument/2006/relationships/slideLayout" Target="../slideLayouts/slideLayout2.xml" /><Relationship Id="rId4" Type="http://schemas.openxmlformats.org/officeDocument/2006/relationships/image" Target="../media/image5.png" 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 /><Relationship Id="rId1" Type="http://schemas.openxmlformats.org/officeDocument/2006/relationships/slideLayout" Target="../slideLayouts/slideLayout2.xml" 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 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 /><Relationship Id="rId1" Type="http://schemas.openxmlformats.org/officeDocument/2006/relationships/slideLayout" Target="../slideLayouts/slideLayout7.xml" 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 /><Relationship Id="rId1" Type="http://schemas.openxmlformats.org/officeDocument/2006/relationships/slideLayout" Target="../slideLayouts/slideLayout2.xml" 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 /><Relationship Id="rId2" Type="http://schemas.openxmlformats.org/officeDocument/2006/relationships/image" Target="../media/image38.jpeg" /><Relationship Id="rId1" Type="http://schemas.openxmlformats.org/officeDocument/2006/relationships/slideLayout" Target="../slideLayouts/slideLayout7.xml" 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 /><Relationship Id="rId1" Type="http://schemas.openxmlformats.org/officeDocument/2006/relationships/slideLayout" Target="../slideLayouts/slideLayout7.xml" 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 /><Relationship Id="rId1" Type="http://schemas.openxmlformats.org/officeDocument/2006/relationships/slideLayout" Target="../slideLayouts/slideLayout2.xml" 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 /><Relationship Id="rId2" Type="http://schemas.openxmlformats.org/officeDocument/2006/relationships/image" Target="../media/image42.png" /><Relationship Id="rId1" Type="http://schemas.openxmlformats.org/officeDocument/2006/relationships/slideLayout" Target="../slideLayouts/slideLayout7.xml" 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 /><Relationship Id="rId1" Type="http://schemas.openxmlformats.org/officeDocument/2006/relationships/slideLayout" Target="../slideLayouts/slideLayout7.xml" 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 /><Relationship Id="rId2" Type="http://schemas.openxmlformats.org/officeDocument/2006/relationships/image" Target="../media/image45.jpeg" /><Relationship Id="rId1" Type="http://schemas.openxmlformats.org/officeDocument/2006/relationships/slideLayout" Target="../slideLayouts/slideLayout2.xml" 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 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 /><Relationship Id="rId1" Type="http://schemas.openxmlformats.org/officeDocument/2006/relationships/slideLayout" Target="../slideLayouts/slideLayout2.xml" 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 /><Relationship Id="rId2" Type="http://schemas.openxmlformats.org/officeDocument/2006/relationships/notesSlide" Target="../notesSlides/notesSlide3.xml" /><Relationship Id="rId1" Type="http://schemas.openxmlformats.org/officeDocument/2006/relationships/slideLayout" Target="../slideLayouts/slideLayout12.xml" 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 /><Relationship Id="rId1" Type="http://schemas.openxmlformats.org/officeDocument/2006/relationships/slideLayout" Target="../slideLayouts/slideLayout6.xml" 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 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 /><Relationship Id="rId1" Type="http://schemas.openxmlformats.org/officeDocument/2006/relationships/slideLayout" Target="../slideLayouts/slideLayout2.xml" 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 /><Relationship Id="rId1" Type="http://schemas.openxmlformats.org/officeDocument/2006/relationships/slideLayout" Target="../slideLayouts/slideLayout2.xml" 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 /><Relationship Id="rId1" Type="http://schemas.openxmlformats.org/officeDocument/2006/relationships/slideLayout" Target="../slideLayouts/slideLayout2.xml" 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 /><Relationship Id="rId1" Type="http://schemas.openxmlformats.org/officeDocument/2006/relationships/slideLayout" Target="../slideLayouts/slideLayout2.xml" 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 /><Relationship Id="rId1" Type="http://schemas.openxmlformats.org/officeDocument/2006/relationships/slideLayout" Target="../slideLayouts/slideLayout2.xml" 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 /><Relationship Id="rId1" Type="http://schemas.openxmlformats.org/officeDocument/2006/relationships/slideLayout" Target="../slideLayouts/slideLayout6.xml" 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 /><Relationship Id="rId1" Type="http://schemas.openxmlformats.org/officeDocument/2006/relationships/slideLayout" Target="../slideLayouts/slideLayout6.xml" 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 /><Relationship Id="rId1" Type="http://schemas.openxmlformats.org/officeDocument/2006/relationships/slideLayout" Target="../slideLayouts/slideLayout2.xml" 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 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 /><Relationship Id="rId1" Type="http://schemas.openxmlformats.org/officeDocument/2006/relationships/slideLayout" Target="../slideLayouts/slideLayout7.xml" 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 /><Relationship Id="rId1" Type="http://schemas.openxmlformats.org/officeDocument/2006/relationships/slideLayout" Target="../slideLayouts/slideLayout7.xml" 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 /><Relationship Id="rId1" Type="http://schemas.openxmlformats.org/officeDocument/2006/relationships/slideLayout" Target="../slideLayouts/slideLayout7.xml" 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 /><Relationship Id="rId2" Type="http://schemas.openxmlformats.org/officeDocument/2006/relationships/notesSlide" Target="../notesSlides/notesSlide15.xml" /><Relationship Id="rId1" Type="http://schemas.openxmlformats.org/officeDocument/2006/relationships/slideLayout" Target="../slideLayouts/slideLayout13.xml" 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 /><Relationship Id="rId1" Type="http://schemas.openxmlformats.org/officeDocument/2006/relationships/slideLayout" Target="../slideLayouts/slideLayout13.xml" 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 /><Relationship Id="rId1" Type="http://schemas.openxmlformats.org/officeDocument/2006/relationships/slideLayout" Target="../slideLayouts/slideLayout7.xml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A middle aged woman with a hard lump right  breast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30234" y="3948546"/>
            <a:ext cx="9144000" cy="1655762"/>
          </a:xfrm>
        </p:spPr>
        <p:txBody>
          <a:bodyPr/>
          <a:lstStyle/>
          <a:p>
            <a:r>
              <a:rPr lang="en-US" dirty="0"/>
              <a:t>Prof .Dr. M. Waqas Raza </a:t>
            </a:r>
          </a:p>
          <a:p>
            <a:r>
              <a:rPr lang="en-US" dirty="0"/>
              <a:t>FCPS FRCS MHPE</a:t>
            </a:r>
          </a:p>
          <a:p>
            <a:r>
              <a:rPr lang="en-US" dirty="0"/>
              <a:t>HOD </a:t>
            </a:r>
            <a:r>
              <a:rPr lang="cs-CZ" dirty="0"/>
              <a:t>surgucal unit 2 HFH</a:t>
            </a:r>
            <a:r>
              <a:rPr lang="en-US" dirty="0"/>
              <a:t> Rawalpindi</a:t>
            </a:r>
          </a:p>
        </p:txBody>
      </p:sp>
    </p:spTree>
    <p:extLst>
      <p:ext uri="{BB962C8B-B14F-4D97-AF65-F5344CB8AC3E}">
        <p14:creationId xmlns:p14="http://schemas.microsoft.com/office/powerpoint/2010/main" val="18424231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2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Lymphatic plexus: (4 </a:t>
            </a:r>
            <a:r>
              <a:rPr lang="en-US" dirty="0" err="1"/>
              <a:t>plexi</a:t>
            </a:r>
            <a:r>
              <a:rPr lang="en-US" dirty="0"/>
              <a:t>)</a:t>
            </a:r>
          </a:p>
        </p:txBody>
      </p:sp>
      <p:sp>
        <p:nvSpPr>
          <p:cNvPr id="1048621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 err="1"/>
              <a:t>Cutaneous</a:t>
            </a:r>
            <a:r>
              <a:rPr lang="en-US" dirty="0"/>
              <a:t> plexus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Subcutaneous plexus (</a:t>
            </a:r>
            <a:r>
              <a:rPr lang="en-US" dirty="0" err="1"/>
              <a:t>Subareolar</a:t>
            </a:r>
            <a:r>
              <a:rPr lang="en-US" dirty="0"/>
              <a:t> part called </a:t>
            </a:r>
            <a:r>
              <a:rPr lang="en-US" dirty="0" err="1"/>
              <a:t>Sappey’s</a:t>
            </a:r>
            <a:r>
              <a:rPr lang="en-US" dirty="0"/>
              <a:t> plexus)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err="1"/>
              <a:t>Fascial</a:t>
            </a:r>
            <a:r>
              <a:rPr lang="en-US" dirty="0"/>
              <a:t> plexus : located in </a:t>
            </a:r>
            <a:r>
              <a:rPr lang="en-US" dirty="0" err="1"/>
              <a:t>pectoralis</a:t>
            </a:r>
            <a:r>
              <a:rPr lang="en-US" dirty="0"/>
              <a:t> major muscle fascia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Glandular plexus: in the mammary gland, including lobes and ducts </a:t>
            </a:r>
          </a:p>
          <a:p>
            <a:r>
              <a:rPr lang="en-US" dirty="0"/>
              <a:t>The glandular plexus is in communication with the </a:t>
            </a:r>
            <a:r>
              <a:rPr lang="en-US" dirty="0" err="1"/>
              <a:t>sappey’s</a:t>
            </a:r>
            <a:r>
              <a:rPr lang="en-US" dirty="0"/>
              <a:t> plexus</a:t>
            </a:r>
          </a:p>
          <a:p>
            <a:r>
              <a:rPr lang="en-US" dirty="0"/>
              <a:t>The fascial plexus communicates with the subcutaneous plexus through lymphatic vessels along the fibrous fasciculi of the stroma.</a:t>
            </a:r>
          </a:p>
        </p:txBody>
      </p:sp>
    </p:spTree>
    <p:extLst>
      <p:ext uri="{BB962C8B-B14F-4D97-AF65-F5344CB8AC3E}">
        <p14:creationId xmlns:p14="http://schemas.microsoft.com/office/powerpoint/2010/main" val="60347126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86" name="object 2"/>
          <p:cNvSpPr txBox="1">
            <a:spLocks noGrp="1"/>
          </p:cNvSpPr>
          <p:nvPr>
            <p:ph type="title"/>
          </p:nvPr>
        </p:nvSpPr>
        <p:spPr>
          <a:xfrm>
            <a:off x="2211934" y="616124"/>
            <a:ext cx="4950866" cy="689291"/>
          </a:xfrm>
          <a:prstGeom prst="rect">
            <a:avLst/>
          </a:prstGeom>
        </p:spPr>
        <p:txBody>
          <a:bodyPr vert="horz" wrap="square" lIns="0" tIns="12065" rIns="0" bIns="0" rtlCol="0" anchor="ctr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10" dirty="0"/>
              <a:t>HORMONAL</a:t>
            </a:r>
            <a:r>
              <a:rPr spc="-30" dirty="0"/>
              <a:t> therapy</a:t>
            </a:r>
            <a:endParaRPr dirty="0"/>
          </a:p>
        </p:txBody>
      </p:sp>
      <p:sp>
        <p:nvSpPr>
          <p:cNvPr id="1048887" name="object 3"/>
          <p:cNvSpPr txBox="1"/>
          <p:nvPr/>
        </p:nvSpPr>
        <p:spPr>
          <a:xfrm>
            <a:off x="2211934" y="2305049"/>
            <a:ext cx="3807867" cy="44435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41300" indent="-228600">
              <a:spcBef>
                <a:spcPts val="105"/>
              </a:spcBef>
              <a:buFont typeface="Tahoma"/>
              <a:buChar char="•"/>
              <a:tabLst>
                <a:tab pos="241300" algn="l"/>
              </a:tabLst>
            </a:pPr>
            <a:r>
              <a:rPr sz="2800" b="1" spc="-5" dirty="0">
                <a:solidFill>
                  <a:srgbClr val="006FC0"/>
                </a:solidFill>
                <a:latin typeface="Calibri"/>
                <a:cs typeface="Calibri"/>
              </a:rPr>
              <a:t>Aromatase</a:t>
            </a:r>
            <a:r>
              <a:rPr sz="2800" b="1" spc="-100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800" b="1" spc="-5" dirty="0">
                <a:solidFill>
                  <a:srgbClr val="006FC0"/>
                </a:solidFill>
                <a:latin typeface="Calibri"/>
                <a:cs typeface="Calibri"/>
              </a:rPr>
              <a:t>inhibitors</a:t>
            </a:r>
            <a:endParaRPr sz="2800" dirty="0">
              <a:latin typeface="Calibri"/>
              <a:cs typeface="Calibri"/>
            </a:endParaRPr>
          </a:p>
        </p:txBody>
      </p:sp>
      <p:sp>
        <p:nvSpPr>
          <p:cNvPr id="1048888" name="object 4"/>
          <p:cNvSpPr/>
          <p:nvPr/>
        </p:nvSpPr>
        <p:spPr>
          <a:xfrm>
            <a:off x="3533395" y="3764281"/>
            <a:ext cx="5610225" cy="695325"/>
          </a:xfrm>
          <a:custGeom>
            <a:avLst/>
            <a:gdLst/>
            <a:ahLst/>
            <a:cxnLst/>
            <a:rect l="l" t="t" r="r" b="b"/>
            <a:pathLst>
              <a:path w="7480300" h="695325">
                <a:moveTo>
                  <a:pt x="0" y="115824"/>
                </a:moveTo>
                <a:lnTo>
                  <a:pt x="9096" y="70723"/>
                </a:lnTo>
                <a:lnTo>
                  <a:pt x="33908" y="33909"/>
                </a:lnTo>
                <a:lnTo>
                  <a:pt x="70723" y="9096"/>
                </a:lnTo>
                <a:lnTo>
                  <a:pt x="115824" y="0"/>
                </a:lnTo>
                <a:lnTo>
                  <a:pt x="7363967" y="0"/>
                </a:lnTo>
                <a:lnTo>
                  <a:pt x="7409068" y="9096"/>
                </a:lnTo>
                <a:lnTo>
                  <a:pt x="7445882" y="33909"/>
                </a:lnTo>
                <a:lnTo>
                  <a:pt x="7470695" y="70723"/>
                </a:lnTo>
                <a:lnTo>
                  <a:pt x="7479791" y="115824"/>
                </a:lnTo>
                <a:lnTo>
                  <a:pt x="7479791" y="579120"/>
                </a:lnTo>
                <a:lnTo>
                  <a:pt x="7470695" y="624220"/>
                </a:lnTo>
                <a:lnTo>
                  <a:pt x="7445883" y="661035"/>
                </a:lnTo>
                <a:lnTo>
                  <a:pt x="7409068" y="685847"/>
                </a:lnTo>
                <a:lnTo>
                  <a:pt x="7363967" y="694944"/>
                </a:lnTo>
                <a:lnTo>
                  <a:pt x="115824" y="694944"/>
                </a:lnTo>
                <a:lnTo>
                  <a:pt x="70723" y="685847"/>
                </a:lnTo>
                <a:lnTo>
                  <a:pt x="33908" y="661035"/>
                </a:lnTo>
                <a:lnTo>
                  <a:pt x="9096" y="624220"/>
                </a:lnTo>
                <a:lnTo>
                  <a:pt x="0" y="579120"/>
                </a:lnTo>
                <a:lnTo>
                  <a:pt x="0" y="115824"/>
                </a:lnTo>
                <a:close/>
              </a:path>
            </a:pathLst>
          </a:custGeom>
          <a:ln w="12192">
            <a:solidFill>
              <a:srgbClr val="94949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8889" name="object 5"/>
          <p:cNvSpPr/>
          <p:nvPr/>
        </p:nvSpPr>
        <p:spPr>
          <a:xfrm>
            <a:off x="3533395" y="4940810"/>
            <a:ext cx="5610225" cy="695325"/>
          </a:xfrm>
          <a:custGeom>
            <a:avLst/>
            <a:gdLst/>
            <a:ahLst/>
            <a:cxnLst/>
            <a:rect l="l" t="t" r="r" b="b"/>
            <a:pathLst>
              <a:path w="7480300" h="695325">
                <a:moveTo>
                  <a:pt x="0" y="115824"/>
                </a:moveTo>
                <a:lnTo>
                  <a:pt x="9096" y="70723"/>
                </a:lnTo>
                <a:lnTo>
                  <a:pt x="33908" y="33909"/>
                </a:lnTo>
                <a:lnTo>
                  <a:pt x="70723" y="9096"/>
                </a:lnTo>
                <a:lnTo>
                  <a:pt x="115824" y="0"/>
                </a:lnTo>
                <a:lnTo>
                  <a:pt x="7363967" y="0"/>
                </a:lnTo>
                <a:lnTo>
                  <a:pt x="7409068" y="9096"/>
                </a:lnTo>
                <a:lnTo>
                  <a:pt x="7445882" y="33909"/>
                </a:lnTo>
                <a:lnTo>
                  <a:pt x="7470695" y="70723"/>
                </a:lnTo>
                <a:lnTo>
                  <a:pt x="7479791" y="115824"/>
                </a:lnTo>
                <a:lnTo>
                  <a:pt x="7479791" y="579120"/>
                </a:lnTo>
                <a:lnTo>
                  <a:pt x="7470695" y="624220"/>
                </a:lnTo>
                <a:lnTo>
                  <a:pt x="7445883" y="661035"/>
                </a:lnTo>
                <a:lnTo>
                  <a:pt x="7409068" y="685847"/>
                </a:lnTo>
                <a:lnTo>
                  <a:pt x="7363967" y="694944"/>
                </a:lnTo>
                <a:lnTo>
                  <a:pt x="115824" y="694944"/>
                </a:lnTo>
                <a:lnTo>
                  <a:pt x="70723" y="685847"/>
                </a:lnTo>
                <a:lnTo>
                  <a:pt x="33908" y="661035"/>
                </a:lnTo>
                <a:lnTo>
                  <a:pt x="9096" y="624220"/>
                </a:lnTo>
                <a:lnTo>
                  <a:pt x="0" y="579120"/>
                </a:lnTo>
                <a:lnTo>
                  <a:pt x="0" y="115824"/>
                </a:lnTo>
                <a:close/>
              </a:path>
            </a:pathLst>
          </a:custGeom>
          <a:ln w="12192">
            <a:solidFill>
              <a:srgbClr val="94949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8890" name="object 6"/>
          <p:cNvSpPr txBox="1"/>
          <p:nvPr/>
        </p:nvSpPr>
        <p:spPr>
          <a:xfrm>
            <a:off x="3632264" y="3633862"/>
            <a:ext cx="4597337" cy="2380139"/>
          </a:xfrm>
          <a:prstGeom prst="rect">
            <a:avLst/>
          </a:prstGeom>
        </p:spPr>
        <p:txBody>
          <a:bodyPr vert="horz" wrap="square" lIns="0" tIns="213360" rIns="0" bIns="0" rtlCol="0">
            <a:spAutoFit/>
          </a:bodyPr>
          <a:lstStyle/>
          <a:p>
            <a:pPr marL="12700">
              <a:spcBef>
                <a:spcPts val="1680"/>
              </a:spcBef>
            </a:pPr>
            <a:r>
              <a:rPr sz="2900" spc="-5" dirty="0">
                <a:solidFill>
                  <a:srgbClr val="006FC0"/>
                </a:solidFill>
                <a:latin typeface="Calibri"/>
                <a:cs typeface="Calibri"/>
              </a:rPr>
              <a:t>REVERSIBLE</a:t>
            </a:r>
            <a:r>
              <a:rPr sz="2900" spc="-80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900" spc="-10" dirty="0">
                <a:solidFill>
                  <a:srgbClr val="006FC0"/>
                </a:solidFill>
                <a:latin typeface="Calibri"/>
                <a:cs typeface="Calibri"/>
              </a:rPr>
              <a:t>NON-STEROIDAL</a:t>
            </a:r>
            <a:endParaRPr sz="2900" dirty="0">
              <a:latin typeface="Calibri"/>
              <a:cs typeface="Calibri"/>
            </a:endParaRPr>
          </a:p>
          <a:p>
            <a:pPr marL="334010" indent="-229235">
              <a:spcBef>
                <a:spcPts val="1265"/>
              </a:spcBef>
              <a:buChar char="•"/>
              <a:tabLst>
                <a:tab pos="334645" algn="l"/>
              </a:tabLst>
            </a:pPr>
            <a:r>
              <a:rPr sz="2300" spc="-10" dirty="0">
                <a:latin typeface="Calibri"/>
                <a:cs typeface="Calibri"/>
              </a:rPr>
              <a:t>Anastrazole</a:t>
            </a:r>
            <a:r>
              <a:rPr sz="2300" spc="-60" dirty="0">
                <a:latin typeface="Calibri"/>
                <a:cs typeface="Calibri"/>
              </a:rPr>
              <a:t> </a:t>
            </a:r>
            <a:r>
              <a:rPr sz="2300" spc="-5" dirty="0">
                <a:latin typeface="Calibri"/>
                <a:cs typeface="Calibri"/>
              </a:rPr>
              <a:t>and</a:t>
            </a:r>
            <a:r>
              <a:rPr sz="2300" spc="-30" dirty="0">
                <a:latin typeface="Calibri"/>
                <a:cs typeface="Calibri"/>
              </a:rPr>
              <a:t> </a:t>
            </a:r>
            <a:r>
              <a:rPr sz="2300" spc="-15" dirty="0">
                <a:latin typeface="Calibri"/>
                <a:cs typeface="Calibri"/>
              </a:rPr>
              <a:t>letrozole</a:t>
            </a:r>
            <a:endParaRPr sz="2300" dirty="0">
              <a:latin typeface="Calibri"/>
              <a:cs typeface="Calibri"/>
            </a:endParaRPr>
          </a:p>
          <a:p>
            <a:pPr marL="12700">
              <a:spcBef>
                <a:spcPts val="1760"/>
              </a:spcBef>
            </a:pPr>
            <a:r>
              <a:rPr sz="2900" spc="-5" dirty="0">
                <a:solidFill>
                  <a:srgbClr val="006FC0"/>
                </a:solidFill>
                <a:latin typeface="Calibri"/>
                <a:cs typeface="Calibri"/>
              </a:rPr>
              <a:t>IRREVERSIBLE</a:t>
            </a:r>
            <a:r>
              <a:rPr sz="2900" spc="-5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900" spc="-15" dirty="0">
                <a:solidFill>
                  <a:srgbClr val="006FC0"/>
                </a:solidFill>
                <a:latin typeface="Calibri"/>
                <a:cs typeface="Calibri"/>
              </a:rPr>
              <a:t>STEROIDAL</a:t>
            </a:r>
            <a:endParaRPr sz="2900" dirty="0">
              <a:latin typeface="Calibri"/>
              <a:cs typeface="Calibri"/>
            </a:endParaRPr>
          </a:p>
          <a:p>
            <a:pPr marL="334010" indent="-229235">
              <a:spcBef>
                <a:spcPts val="1265"/>
              </a:spcBef>
              <a:buChar char="•"/>
              <a:tabLst>
                <a:tab pos="334645" algn="l"/>
              </a:tabLst>
            </a:pPr>
            <a:r>
              <a:rPr sz="2300" spc="-15" dirty="0">
                <a:latin typeface="Calibri"/>
                <a:cs typeface="Calibri"/>
              </a:rPr>
              <a:t>exemestane</a:t>
            </a:r>
            <a:endParaRPr sz="23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8316055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91" name="object 2"/>
          <p:cNvSpPr txBox="1">
            <a:spLocks noGrp="1"/>
          </p:cNvSpPr>
          <p:nvPr>
            <p:ph type="title"/>
          </p:nvPr>
        </p:nvSpPr>
        <p:spPr>
          <a:xfrm>
            <a:off x="2211934" y="-24183"/>
            <a:ext cx="4669155" cy="1366400"/>
          </a:xfrm>
          <a:prstGeom prst="rect">
            <a:avLst/>
          </a:prstGeom>
        </p:spPr>
        <p:txBody>
          <a:bodyPr vert="horz" wrap="square" lIns="0" tIns="12065" rIns="0" bIns="0" rtlCol="0" anchor="ctr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25" dirty="0"/>
              <a:t>Newer</a:t>
            </a:r>
            <a:r>
              <a:rPr spc="35" dirty="0"/>
              <a:t> </a:t>
            </a:r>
            <a:r>
              <a:rPr spc="-35" dirty="0"/>
              <a:t>aromatase</a:t>
            </a:r>
            <a:r>
              <a:rPr spc="70" dirty="0"/>
              <a:t> </a:t>
            </a:r>
            <a:r>
              <a:rPr spc="-30" dirty="0"/>
              <a:t>inhibitors</a:t>
            </a:r>
            <a:endParaRPr/>
          </a:p>
        </p:txBody>
      </p:sp>
      <p:sp>
        <p:nvSpPr>
          <p:cNvPr id="1048892" name="object 3"/>
          <p:cNvSpPr txBox="1"/>
          <p:nvPr/>
        </p:nvSpPr>
        <p:spPr>
          <a:xfrm>
            <a:off x="2211934" y="1708100"/>
            <a:ext cx="5952649" cy="3563796"/>
          </a:xfrm>
          <a:prstGeom prst="rect">
            <a:avLst/>
          </a:prstGeom>
        </p:spPr>
        <p:txBody>
          <a:bodyPr vert="horz" wrap="square" lIns="0" tIns="97790" rIns="0" bIns="0" rtlCol="0">
            <a:spAutoFit/>
          </a:bodyPr>
          <a:lstStyle/>
          <a:p>
            <a:pPr marL="241300" indent="-228600">
              <a:spcBef>
                <a:spcPts val="770"/>
              </a:spcBef>
              <a:buFont typeface="Tahoma"/>
              <a:buChar char="•"/>
              <a:tabLst>
                <a:tab pos="241300" algn="l"/>
              </a:tabLst>
            </a:pPr>
            <a:r>
              <a:rPr sz="2800" spc="-15" dirty="0">
                <a:latin typeface="Calibri"/>
                <a:cs typeface="Calibri"/>
              </a:rPr>
              <a:t>Raloxifene</a:t>
            </a:r>
            <a:r>
              <a:rPr sz="2800" spc="-5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60</a:t>
            </a:r>
            <a:r>
              <a:rPr sz="2800" spc="25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mg</a:t>
            </a:r>
            <a:r>
              <a:rPr sz="2800" spc="-1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daily</a:t>
            </a:r>
            <a:r>
              <a:rPr sz="2800" spc="5" dirty="0">
                <a:latin typeface="Calibri"/>
                <a:cs typeface="Calibri"/>
              </a:rPr>
              <a:t> </a:t>
            </a:r>
            <a:r>
              <a:rPr sz="2800" spc="-15" dirty="0">
                <a:latin typeface="Calibri"/>
                <a:cs typeface="Calibri"/>
              </a:rPr>
              <a:t>(newer</a:t>
            </a:r>
            <a:r>
              <a:rPr sz="2800" spc="-5" dirty="0">
                <a:latin typeface="Calibri"/>
                <a:cs typeface="Calibri"/>
              </a:rPr>
              <a:t> molecule </a:t>
            </a:r>
            <a:r>
              <a:rPr sz="2800" dirty="0">
                <a:latin typeface="Calibri"/>
                <a:cs typeface="Calibri"/>
              </a:rPr>
              <a:t>of</a:t>
            </a:r>
            <a:r>
              <a:rPr sz="2800" spc="-15" dirty="0">
                <a:latin typeface="Calibri"/>
                <a:cs typeface="Calibri"/>
              </a:rPr>
              <a:t> </a:t>
            </a:r>
            <a:r>
              <a:rPr sz="2800" spc="-40" dirty="0">
                <a:latin typeface="Calibri"/>
                <a:cs typeface="Calibri"/>
              </a:rPr>
              <a:t>Tamoxifen</a:t>
            </a:r>
            <a:endParaRPr sz="2800">
              <a:latin typeface="Calibri"/>
              <a:cs typeface="Calibri"/>
            </a:endParaRPr>
          </a:p>
          <a:p>
            <a:pPr marL="241300" indent="-228600">
              <a:spcBef>
                <a:spcPts val="675"/>
              </a:spcBef>
              <a:buFont typeface="Tahoma"/>
              <a:buChar char="•"/>
              <a:tabLst>
                <a:tab pos="241300" algn="l"/>
              </a:tabLst>
            </a:pPr>
            <a:r>
              <a:rPr sz="2800" dirty="0">
                <a:latin typeface="Calibri"/>
                <a:cs typeface="Calibri"/>
              </a:rPr>
              <a:t>LHRH</a:t>
            </a:r>
            <a:r>
              <a:rPr sz="2800" spc="-20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agonists—Goserelin,</a:t>
            </a:r>
            <a:r>
              <a:rPr sz="2800" spc="-85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Buserelin</a:t>
            </a:r>
            <a:endParaRPr sz="2800">
              <a:latin typeface="Calibri"/>
              <a:cs typeface="Calibri"/>
            </a:endParaRPr>
          </a:p>
          <a:p>
            <a:pPr marL="241300" indent="-228600">
              <a:spcBef>
                <a:spcPts val="675"/>
              </a:spcBef>
              <a:buFont typeface="Tahoma"/>
              <a:buChar char="•"/>
              <a:tabLst>
                <a:tab pos="241300" algn="l"/>
              </a:tabLst>
            </a:pPr>
            <a:r>
              <a:rPr sz="2800" spc="-5" dirty="0">
                <a:latin typeface="Calibri"/>
                <a:cs typeface="Calibri"/>
              </a:rPr>
              <a:t>Other</a:t>
            </a:r>
            <a:r>
              <a:rPr sz="2800" spc="-1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LHRH</a:t>
            </a:r>
            <a:r>
              <a:rPr sz="2800" spc="-25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agonists—Leuprolide</a:t>
            </a:r>
            <a:endParaRPr sz="2800">
              <a:latin typeface="Calibri"/>
              <a:cs typeface="Calibri"/>
            </a:endParaRPr>
          </a:p>
          <a:p>
            <a:pPr marL="323215" indent="-311150">
              <a:spcBef>
                <a:spcPts val="650"/>
              </a:spcBef>
              <a:buFont typeface="Tahoma"/>
              <a:buChar char="•"/>
              <a:tabLst>
                <a:tab pos="323215" algn="l"/>
                <a:tab pos="323850" algn="l"/>
              </a:tabLst>
            </a:pPr>
            <a:r>
              <a:rPr sz="2800" spc="-15" dirty="0">
                <a:latin typeface="Calibri"/>
                <a:cs typeface="Calibri"/>
              </a:rPr>
              <a:t>Antiestrogen—Fulvestrant</a:t>
            </a:r>
            <a:endParaRPr sz="2800">
              <a:latin typeface="Calibri"/>
              <a:cs typeface="Calibri"/>
            </a:endParaRPr>
          </a:p>
          <a:p>
            <a:pPr marL="241300" indent="-228600">
              <a:spcBef>
                <a:spcPts val="675"/>
              </a:spcBef>
              <a:buFont typeface="Tahoma"/>
              <a:buChar char="•"/>
              <a:tabLst>
                <a:tab pos="241300" algn="l"/>
              </a:tabLst>
            </a:pPr>
            <a:r>
              <a:rPr sz="2800" spc="-10" dirty="0">
                <a:latin typeface="Calibri"/>
                <a:cs typeface="Calibri"/>
              </a:rPr>
              <a:t>Progestational</a:t>
            </a:r>
            <a:r>
              <a:rPr sz="2800" spc="-105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agents—Magestrol</a:t>
            </a:r>
            <a:endParaRPr sz="2800">
              <a:latin typeface="Calibri"/>
              <a:cs typeface="Calibri"/>
            </a:endParaRPr>
          </a:p>
          <a:p>
            <a:pPr marL="323215" indent="-311150">
              <a:spcBef>
                <a:spcPts val="675"/>
              </a:spcBef>
              <a:buFont typeface="Tahoma"/>
              <a:buChar char="•"/>
              <a:tabLst>
                <a:tab pos="323215" algn="l"/>
                <a:tab pos="323850" algn="l"/>
              </a:tabLst>
            </a:pPr>
            <a:r>
              <a:rPr sz="2800" spc="-10" dirty="0">
                <a:latin typeface="Calibri"/>
                <a:cs typeface="Calibri"/>
              </a:rPr>
              <a:t>Androgens—Fluoxymesterone.</a:t>
            </a:r>
            <a:endParaRPr sz="280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70633114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93" name="object 2"/>
          <p:cNvSpPr txBox="1">
            <a:spLocks noGrp="1"/>
          </p:cNvSpPr>
          <p:nvPr>
            <p:ph type="title"/>
          </p:nvPr>
        </p:nvSpPr>
        <p:spPr>
          <a:xfrm>
            <a:off x="2211933" y="277569"/>
            <a:ext cx="4361498" cy="1366400"/>
          </a:xfrm>
          <a:prstGeom prst="rect">
            <a:avLst/>
          </a:prstGeom>
        </p:spPr>
        <p:txBody>
          <a:bodyPr vert="horz" wrap="square" lIns="0" tIns="12065" rIns="0" bIns="0" rtlCol="0" anchor="ctr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10" dirty="0"/>
              <a:t>ANTI </a:t>
            </a:r>
            <a:r>
              <a:rPr spc="-30" dirty="0"/>
              <a:t>ESTROGEN</a:t>
            </a:r>
            <a:r>
              <a:rPr spc="65" dirty="0"/>
              <a:t> </a:t>
            </a:r>
            <a:r>
              <a:rPr spc="-20" dirty="0"/>
              <a:t>THERAPY</a:t>
            </a:r>
            <a:endParaRPr/>
          </a:p>
        </p:txBody>
      </p:sp>
      <p:sp>
        <p:nvSpPr>
          <p:cNvPr id="1048894" name="object 3"/>
          <p:cNvSpPr txBox="1"/>
          <p:nvPr/>
        </p:nvSpPr>
        <p:spPr>
          <a:xfrm>
            <a:off x="2211933" y="1792606"/>
            <a:ext cx="7421880" cy="4895699"/>
          </a:xfrm>
          <a:prstGeom prst="rect">
            <a:avLst/>
          </a:prstGeom>
        </p:spPr>
        <p:txBody>
          <a:bodyPr vert="horz" wrap="square" lIns="0" tIns="55880" rIns="0" bIns="0" rtlCol="0">
            <a:spAutoFit/>
          </a:bodyPr>
          <a:lstStyle/>
          <a:p>
            <a:pPr marL="241300" marR="5080" indent="-228600">
              <a:lnSpc>
                <a:spcPct val="90000"/>
              </a:lnSpc>
              <a:spcBef>
                <a:spcPts val="440"/>
              </a:spcBef>
              <a:buFont typeface="Tahoma"/>
              <a:buChar char="•"/>
              <a:tabLst>
                <a:tab pos="241300" algn="l"/>
              </a:tabLst>
            </a:pPr>
            <a:r>
              <a:rPr sz="2800" b="1" spc="-35" dirty="0">
                <a:solidFill>
                  <a:srgbClr val="006FC0"/>
                </a:solidFill>
                <a:latin typeface="Calibri"/>
                <a:cs typeface="Calibri"/>
              </a:rPr>
              <a:t>Tamoxifen </a:t>
            </a:r>
            <a:r>
              <a:rPr sz="2800" b="1" dirty="0">
                <a:solidFill>
                  <a:srgbClr val="006FC0"/>
                </a:solidFill>
                <a:latin typeface="Calibri"/>
                <a:cs typeface="Calibri"/>
              </a:rPr>
              <a:t>(selective </a:t>
            </a:r>
            <a:r>
              <a:rPr sz="2800" b="1" spc="-10" dirty="0">
                <a:solidFill>
                  <a:srgbClr val="006FC0"/>
                </a:solidFill>
                <a:latin typeface="Calibri"/>
                <a:cs typeface="Calibri"/>
              </a:rPr>
              <a:t>estrogen receptor </a:t>
            </a:r>
            <a:r>
              <a:rPr sz="2800" b="1" spc="-5" dirty="0">
                <a:solidFill>
                  <a:srgbClr val="006FC0"/>
                </a:solidFill>
                <a:latin typeface="Calibri"/>
                <a:cs typeface="Calibri"/>
              </a:rPr>
              <a:t>modulator) </a:t>
            </a:r>
            <a:r>
              <a:rPr sz="2800" dirty="0">
                <a:latin typeface="Calibri"/>
                <a:cs typeface="Calibri"/>
              </a:rPr>
              <a:t>in ER + </a:t>
            </a:r>
            <a:r>
              <a:rPr sz="2800" spc="-10" dirty="0">
                <a:latin typeface="Calibri"/>
                <a:cs typeface="Calibri"/>
              </a:rPr>
              <a:t>tumors </a:t>
            </a:r>
            <a:r>
              <a:rPr sz="2800" spc="-620" dirty="0">
                <a:latin typeface="Calibri"/>
                <a:cs typeface="Calibri"/>
              </a:rPr>
              <a:t> </a:t>
            </a:r>
            <a:r>
              <a:rPr sz="2800" spc="-15" dirty="0">
                <a:latin typeface="Calibri"/>
                <a:cs typeface="Calibri"/>
              </a:rPr>
              <a:t>for </a:t>
            </a:r>
            <a:r>
              <a:rPr sz="2800" spc="5" dirty="0">
                <a:latin typeface="Calibri"/>
                <a:cs typeface="Calibri"/>
              </a:rPr>
              <a:t>5 </a:t>
            </a:r>
            <a:r>
              <a:rPr sz="2800" spc="-15" dirty="0">
                <a:latin typeface="Calibri"/>
                <a:cs typeface="Calibri"/>
              </a:rPr>
              <a:t>years </a:t>
            </a:r>
            <a:r>
              <a:rPr sz="2800" spc="10" dirty="0">
                <a:latin typeface="Wingdings"/>
                <a:cs typeface="Wingdings"/>
              </a:rPr>
              <a:t></a:t>
            </a:r>
            <a:r>
              <a:rPr sz="2800" spc="10" dirty="0">
                <a:latin typeface="Times New Roman"/>
                <a:cs typeface="Times New Roman"/>
              </a:rPr>
              <a:t> </a:t>
            </a:r>
            <a:r>
              <a:rPr sz="2800" spc="-10" dirty="0">
                <a:latin typeface="Calibri"/>
                <a:cs typeface="Calibri"/>
              </a:rPr>
              <a:t>significant reduction </a:t>
            </a:r>
            <a:r>
              <a:rPr sz="2800" dirty="0">
                <a:latin typeface="Calibri"/>
                <a:cs typeface="Calibri"/>
              </a:rPr>
              <a:t>in </a:t>
            </a:r>
            <a:r>
              <a:rPr sz="2800" spc="-5" dirty="0">
                <a:latin typeface="Calibri"/>
                <a:cs typeface="Calibri"/>
              </a:rPr>
              <a:t>locoregional </a:t>
            </a:r>
            <a:r>
              <a:rPr sz="2800" spc="-15" dirty="0">
                <a:latin typeface="Calibri"/>
                <a:cs typeface="Calibri"/>
              </a:rPr>
              <a:t>recurrence </a:t>
            </a:r>
            <a:r>
              <a:rPr sz="2800" spc="-5" dirty="0">
                <a:latin typeface="Calibri"/>
                <a:cs typeface="Calibri"/>
              </a:rPr>
              <a:t>or </a:t>
            </a:r>
            <a:r>
              <a:rPr sz="2800" dirty="0">
                <a:latin typeface="Calibri"/>
                <a:cs typeface="Calibri"/>
              </a:rPr>
              <a:t> </a:t>
            </a:r>
            <a:r>
              <a:rPr sz="2800" spc="-15" dirty="0">
                <a:latin typeface="Calibri"/>
                <a:cs typeface="Calibri"/>
              </a:rPr>
              <a:t>distant</a:t>
            </a:r>
            <a:r>
              <a:rPr sz="2800" spc="-20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metastasis.</a:t>
            </a:r>
            <a:endParaRPr sz="2800">
              <a:latin typeface="Calibri"/>
              <a:cs typeface="Calibri"/>
            </a:endParaRPr>
          </a:p>
          <a:p>
            <a:pPr marL="241300" indent="-228600">
              <a:spcBef>
                <a:spcPts val="675"/>
              </a:spcBef>
              <a:buFont typeface="Tahoma"/>
              <a:buChar char="•"/>
              <a:tabLst>
                <a:tab pos="241300" algn="l"/>
              </a:tabLst>
            </a:pPr>
            <a:r>
              <a:rPr sz="2800" spc="-5" dirty="0">
                <a:latin typeface="Calibri"/>
                <a:cs typeface="Calibri"/>
              </a:rPr>
              <a:t>DOSE</a:t>
            </a:r>
            <a:r>
              <a:rPr sz="2800" spc="-10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20mg</a:t>
            </a:r>
            <a:r>
              <a:rPr sz="2800" spc="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daily</a:t>
            </a:r>
            <a:r>
              <a:rPr sz="2800" spc="-5" dirty="0">
                <a:latin typeface="Calibri"/>
                <a:cs typeface="Calibri"/>
              </a:rPr>
              <a:t> </a:t>
            </a:r>
            <a:r>
              <a:rPr sz="2800" spc="-20" dirty="0">
                <a:latin typeface="Calibri"/>
                <a:cs typeface="Calibri"/>
              </a:rPr>
              <a:t>for</a:t>
            </a:r>
            <a:r>
              <a:rPr sz="2800" spc="-5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10</a:t>
            </a:r>
            <a:r>
              <a:rPr sz="2800" spc="15" dirty="0">
                <a:latin typeface="Calibri"/>
                <a:cs typeface="Calibri"/>
              </a:rPr>
              <a:t> </a:t>
            </a:r>
            <a:r>
              <a:rPr sz="2800" spc="-15" dirty="0">
                <a:latin typeface="Calibri"/>
                <a:cs typeface="Calibri"/>
              </a:rPr>
              <a:t>years.</a:t>
            </a:r>
            <a:endParaRPr sz="2800">
              <a:latin typeface="Calibri"/>
              <a:cs typeface="Calibri"/>
            </a:endParaRPr>
          </a:p>
          <a:p>
            <a:pPr marL="241300" indent="-228600">
              <a:spcBef>
                <a:spcPts val="675"/>
              </a:spcBef>
              <a:buFont typeface="Tahoma"/>
              <a:buChar char="•"/>
              <a:tabLst>
                <a:tab pos="241300" algn="l"/>
              </a:tabLst>
            </a:pPr>
            <a:r>
              <a:rPr sz="2800" spc="-10" dirty="0">
                <a:latin typeface="Calibri"/>
                <a:cs typeface="Calibri"/>
              </a:rPr>
              <a:t>Preservation</a:t>
            </a:r>
            <a:r>
              <a:rPr sz="2800" spc="-4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of </a:t>
            </a:r>
            <a:r>
              <a:rPr sz="2800" spc="-5" dirty="0">
                <a:latin typeface="Calibri"/>
                <a:cs typeface="Calibri"/>
              </a:rPr>
              <a:t>bone density</a:t>
            </a:r>
            <a:r>
              <a:rPr sz="2800" dirty="0">
                <a:latin typeface="Calibri"/>
                <a:cs typeface="Calibri"/>
              </a:rPr>
              <a:t> in</a:t>
            </a:r>
            <a:r>
              <a:rPr sz="2800" spc="-25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postmenopausal</a:t>
            </a:r>
            <a:r>
              <a:rPr sz="2800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women</a:t>
            </a:r>
            <a:endParaRPr sz="2800">
              <a:latin typeface="Calibri"/>
              <a:cs typeface="Calibri"/>
            </a:endParaRPr>
          </a:p>
          <a:p>
            <a:pPr marL="241300" indent="-228600">
              <a:spcBef>
                <a:spcPts val="650"/>
              </a:spcBef>
              <a:buFont typeface="Tahoma"/>
              <a:buChar char="•"/>
              <a:tabLst>
                <a:tab pos="241300" algn="l"/>
              </a:tabLst>
            </a:pPr>
            <a:r>
              <a:rPr sz="2800" spc="-10" dirty="0">
                <a:latin typeface="Calibri"/>
                <a:cs typeface="Calibri"/>
              </a:rPr>
              <a:t>Decrease</a:t>
            </a:r>
            <a:r>
              <a:rPr sz="2800" spc="-3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in</a:t>
            </a:r>
            <a:r>
              <a:rPr sz="2800" spc="-20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cholesterol</a:t>
            </a:r>
            <a:endParaRPr sz="2800">
              <a:latin typeface="Calibri"/>
              <a:cs typeface="Calibri"/>
            </a:endParaRPr>
          </a:p>
          <a:p>
            <a:pPr marL="241300" marR="942340" indent="-228600">
              <a:lnSpc>
                <a:spcPts val="3030"/>
              </a:lnSpc>
              <a:spcBef>
                <a:spcPts val="1050"/>
              </a:spcBef>
              <a:buFont typeface="Tahoma"/>
              <a:buChar char="•"/>
              <a:tabLst>
                <a:tab pos="323215" algn="l"/>
                <a:tab pos="323850" algn="l"/>
              </a:tabLst>
            </a:pPr>
            <a:r>
              <a:rPr dirty="0"/>
              <a:t>	</a:t>
            </a:r>
            <a:r>
              <a:rPr sz="2800" spc="-10" dirty="0">
                <a:latin typeface="Calibri"/>
                <a:cs typeface="Calibri"/>
              </a:rPr>
              <a:t>Reduction</a:t>
            </a:r>
            <a:r>
              <a:rPr sz="2800" spc="-2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in </a:t>
            </a:r>
            <a:r>
              <a:rPr sz="2800" spc="-10" dirty="0">
                <a:latin typeface="Calibri"/>
                <a:cs typeface="Calibri"/>
              </a:rPr>
              <a:t>cardiovascular</a:t>
            </a:r>
            <a:r>
              <a:rPr sz="2800" spc="-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morbidity</a:t>
            </a:r>
            <a:r>
              <a:rPr sz="2800" spc="-15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(These</a:t>
            </a:r>
            <a:r>
              <a:rPr sz="2800" spc="-20" dirty="0">
                <a:latin typeface="Calibri"/>
                <a:cs typeface="Calibri"/>
              </a:rPr>
              <a:t> </a:t>
            </a:r>
            <a:r>
              <a:rPr sz="2800" spc="-15" dirty="0">
                <a:latin typeface="Calibri"/>
                <a:cs typeface="Calibri"/>
              </a:rPr>
              <a:t>are</a:t>
            </a:r>
            <a:r>
              <a:rPr sz="2800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due</a:t>
            </a:r>
            <a:r>
              <a:rPr sz="2800" dirty="0">
                <a:latin typeface="Calibri"/>
                <a:cs typeface="Calibri"/>
              </a:rPr>
              <a:t> </a:t>
            </a:r>
            <a:r>
              <a:rPr sz="2800" spc="-15" dirty="0">
                <a:latin typeface="Calibri"/>
                <a:cs typeface="Calibri"/>
              </a:rPr>
              <a:t>to</a:t>
            </a:r>
            <a:r>
              <a:rPr sz="2800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the </a:t>
            </a:r>
            <a:r>
              <a:rPr sz="2800" spc="-615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estrogenic</a:t>
            </a:r>
            <a:r>
              <a:rPr sz="2800" spc="-40" dirty="0">
                <a:latin typeface="Calibri"/>
                <a:cs typeface="Calibri"/>
              </a:rPr>
              <a:t> </a:t>
            </a:r>
            <a:r>
              <a:rPr sz="2800" spc="-20" dirty="0">
                <a:latin typeface="Calibri"/>
                <a:cs typeface="Calibri"/>
              </a:rPr>
              <a:t>effects</a:t>
            </a:r>
            <a:r>
              <a:rPr sz="2800" spc="-1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of</a:t>
            </a:r>
            <a:r>
              <a:rPr sz="2800" spc="-20" dirty="0">
                <a:latin typeface="Calibri"/>
                <a:cs typeface="Calibri"/>
              </a:rPr>
              <a:t> </a:t>
            </a:r>
            <a:r>
              <a:rPr sz="2800" spc="-40" dirty="0">
                <a:latin typeface="Calibri"/>
                <a:cs typeface="Calibri"/>
              </a:rPr>
              <a:t>Tamoxifen</a:t>
            </a:r>
            <a:r>
              <a:rPr sz="2800" spc="-7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on</a:t>
            </a:r>
            <a:r>
              <a:rPr sz="2800" spc="5" dirty="0">
                <a:latin typeface="Calibri"/>
                <a:cs typeface="Calibri"/>
              </a:rPr>
              <a:t> </a:t>
            </a:r>
            <a:r>
              <a:rPr sz="2800" spc="-20" dirty="0">
                <a:latin typeface="Calibri"/>
                <a:cs typeface="Calibri"/>
              </a:rPr>
              <a:t>extra</a:t>
            </a:r>
            <a:r>
              <a:rPr sz="2800" spc="-3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mammary</a:t>
            </a:r>
            <a:r>
              <a:rPr sz="2800" spc="-1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tissues).</a:t>
            </a:r>
            <a:endParaRPr sz="280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16233150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95" name="object 2"/>
          <p:cNvSpPr txBox="1">
            <a:spLocks noGrp="1"/>
          </p:cNvSpPr>
          <p:nvPr>
            <p:ph type="title"/>
          </p:nvPr>
        </p:nvSpPr>
        <p:spPr>
          <a:xfrm>
            <a:off x="2211933" y="277569"/>
            <a:ext cx="3006090" cy="1366400"/>
          </a:xfrm>
          <a:prstGeom prst="rect">
            <a:avLst/>
          </a:prstGeom>
        </p:spPr>
        <p:txBody>
          <a:bodyPr vert="horz" wrap="square" lIns="0" tIns="12065" rIns="0" bIns="0" rtlCol="0" anchor="ctr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15" dirty="0"/>
              <a:t>Biological</a:t>
            </a:r>
            <a:r>
              <a:rPr spc="40" dirty="0"/>
              <a:t> </a:t>
            </a:r>
            <a:r>
              <a:rPr spc="-30" dirty="0"/>
              <a:t>therapy</a:t>
            </a:r>
            <a:endParaRPr/>
          </a:p>
        </p:txBody>
      </p:sp>
      <p:sp>
        <p:nvSpPr>
          <p:cNvPr id="1048896" name="object 3"/>
          <p:cNvSpPr txBox="1"/>
          <p:nvPr/>
        </p:nvSpPr>
        <p:spPr>
          <a:xfrm>
            <a:off x="2211933" y="1795654"/>
            <a:ext cx="7485698" cy="1218923"/>
          </a:xfrm>
          <a:prstGeom prst="rect">
            <a:avLst/>
          </a:prstGeom>
        </p:spPr>
        <p:txBody>
          <a:bodyPr vert="horz" wrap="square" lIns="0" tIns="64135" rIns="0" bIns="0" rtlCol="0">
            <a:spAutoFit/>
          </a:bodyPr>
          <a:lstStyle/>
          <a:p>
            <a:pPr marL="241300" marR="5080" indent="-228600">
              <a:lnSpc>
                <a:spcPts val="3000"/>
              </a:lnSpc>
              <a:spcBef>
                <a:spcPts val="505"/>
              </a:spcBef>
              <a:buFont typeface="Tahoma"/>
              <a:buChar char="•"/>
              <a:tabLst>
                <a:tab pos="241300" algn="l"/>
                <a:tab pos="1941830" algn="l"/>
              </a:tabLst>
            </a:pPr>
            <a:r>
              <a:rPr sz="2800" dirty="0">
                <a:latin typeface="Calibri"/>
                <a:cs typeface="Calibri"/>
              </a:rPr>
              <a:t>HER</a:t>
            </a:r>
            <a:r>
              <a:rPr sz="2800" spc="-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2</a:t>
            </a:r>
            <a:r>
              <a:rPr sz="2800" spc="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+</a:t>
            </a:r>
            <a:r>
              <a:rPr sz="2800" spc="15" dirty="0">
                <a:latin typeface="Calibri"/>
                <a:cs typeface="Calibri"/>
              </a:rPr>
              <a:t> </a:t>
            </a:r>
            <a:r>
              <a:rPr sz="2800" spc="5" dirty="0">
                <a:latin typeface="Wingdings"/>
                <a:cs typeface="Wingdings"/>
              </a:rPr>
              <a:t></a:t>
            </a:r>
            <a:r>
              <a:rPr sz="2800" spc="5" dirty="0">
                <a:latin typeface="Times New Roman"/>
                <a:cs typeface="Times New Roman"/>
              </a:rPr>
              <a:t>	</a:t>
            </a:r>
            <a:r>
              <a:rPr sz="2800" spc="-25" dirty="0">
                <a:latin typeface="Calibri"/>
                <a:cs typeface="Calibri"/>
              </a:rPr>
              <a:t>Trastuzumab</a:t>
            </a:r>
            <a:r>
              <a:rPr sz="2800" spc="-15" dirty="0">
                <a:latin typeface="Calibri"/>
                <a:cs typeface="Calibri"/>
              </a:rPr>
              <a:t> (herceptin)</a:t>
            </a:r>
            <a:r>
              <a:rPr sz="2800" spc="4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as</a:t>
            </a:r>
            <a:r>
              <a:rPr sz="2800" spc="5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infusion</a:t>
            </a:r>
            <a:r>
              <a:rPr sz="2800" spc="-25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every</a:t>
            </a:r>
            <a:r>
              <a:rPr sz="2800" spc="-3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3</a:t>
            </a:r>
            <a:r>
              <a:rPr sz="2800" spc="5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weeks</a:t>
            </a:r>
            <a:r>
              <a:rPr sz="2800" spc="-30" dirty="0">
                <a:latin typeface="Calibri"/>
                <a:cs typeface="Calibri"/>
              </a:rPr>
              <a:t> </a:t>
            </a:r>
            <a:r>
              <a:rPr sz="2800" spc="-15" dirty="0">
                <a:latin typeface="Calibri"/>
                <a:cs typeface="Calibri"/>
              </a:rPr>
              <a:t>for</a:t>
            </a:r>
            <a:r>
              <a:rPr sz="2800" spc="-2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1 </a:t>
            </a:r>
            <a:r>
              <a:rPr sz="2800" spc="-620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year</a:t>
            </a:r>
            <a:r>
              <a:rPr sz="2800" spc="-3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0R</a:t>
            </a:r>
            <a:r>
              <a:rPr sz="2800" spc="-5" dirty="0">
                <a:latin typeface="Calibri"/>
                <a:cs typeface="Calibri"/>
              </a:rPr>
              <a:t> every</a:t>
            </a:r>
            <a:r>
              <a:rPr sz="2800" spc="-35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week</a:t>
            </a:r>
            <a:r>
              <a:rPr sz="2800" spc="-15" dirty="0">
                <a:latin typeface="Calibri"/>
                <a:cs typeface="Calibri"/>
              </a:rPr>
              <a:t> for</a:t>
            </a:r>
            <a:r>
              <a:rPr sz="2800" spc="-30" dirty="0">
                <a:latin typeface="Calibri"/>
                <a:cs typeface="Calibri"/>
              </a:rPr>
              <a:t> </a:t>
            </a:r>
            <a:r>
              <a:rPr sz="2800" spc="5" dirty="0">
                <a:latin typeface="Calibri"/>
                <a:cs typeface="Calibri"/>
              </a:rPr>
              <a:t>9</a:t>
            </a:r>
            <a:r>
              <a:rPr sz="2800" spc="-20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weeks.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1048897" name="object 4"/>
          <p:cNvSpPr txBox="1"/>
          <p:nvPr/>
        </p:nvSpPr>
        <p:spPr>
          <a:xfrm>
            <a:off x="2211934" y="3710685"/>
            <a:ext cx="2588666" cy="44435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41300" indent="-228600">
              <a:spcBef>
                <a:spcPts val="105"/>
              </a:spcBef>
              <a:buFont typeface="Tahoma"/>
              <a:buChar char="•"/>
              <a:tabLst>
                <a:tab pos="241300" algn="l"/>
              </a:tabLst>
            </a:pPr>
            <a:r>
              <a:rPr sz="2800" spc="-15" dirty="0">
                <a:latin typeface="Calibri"/>
                <a:cs typeface="Calibri"/>
              </a:rPr>
              <a:t>Pertuzumab.</a:t>
            </a:r>
            <a:endParaRPr sz="28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71203623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98" name="object 2"/>
          <p:cNvSpPr txBox="1">
            <a:spLocks noGrp="1"/>
          </p:cNvSpPr>
          <p:nvPr>
            <p:ph type="title"/>
          </p:nvPr>
        </p:nvSpPr>
        <p:spPr>
          <a:xfrm>
            <a:off x="2211934" y="277569"/>
            <a:ext cx="2433161" cy="1366400"/>
          </a:xfrm>
          <a:prstGeom prst="rect">
            <a:avLst/>
          </a:prstGeom>
        </p:spPr>
        <p:txBody>
          <a:bodyPr vert="horz" wrap="square" lIns="0" tIns="12065" rIns="0" bIns="0" rtlCol="0" anchor="ctr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20" dirty="0"/>
              <a:t>New</a:t>
            </a:r>
            <a:r>
              <a:rPr spc="-40" dirty="0"/>
              <a:t> </a:t>
            </a:r>
            <a:r>
              <a:rPr spc="-15" dirty="0"/>
              <a:t>advances</a:t>
            </a:r>
            <a:endParaRPr/>
          </a:p>
        </p:txBody>
      </p:sp>
      <p:sp>
        <p:nvSpPr>
          <p:cNvPr id="1048899" name="object 3"/>
          <p:cNvSpPr txBox="1"/>
          <p:nvPr/>
        </p:nvSpPr>
        <p:spPr>
          <a:xfrm>
            <a:off x="2211933" y="1792607"/>
            <a:ext cx="7558088" cy="357597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41300" indent="-228600">
              <a:lnSpc>
                <a:spcPts val="3190"/>
              </a:lnSpc>
              <a:spcBef>
                <a:spcPts val="105"/>
              </a:spcBef>
              <a:buFont typeface="Tahoma"/>
              <a:buChar char="•"/>
              <a:tabLst>
                <a:tab pos="241300" algn="l"/>
              </a:tabLst>
            </a:pPr>
            <a:r>
              <a:rPr sz="2800" spc="-10" dirty="0">
                <a:latin typeface="Calibri"/>
                <a:cs typeface="Calibri"/>
              </a:rPr>
              <a:t>FOR</a:t>
            </a:r>
            <a:r>
              <a:rPr sz="2800" spc="-2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early</a:t>
            </a:r>
            <a:r>
              <a:rPr sz="2800" spc="-45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detection!</a:t>
            </a:r>
            <a:endParaRPr sz="2800">
              <a:latin typeface="Calibri"/>
              <a:cs typeface="Calibri"/>
            </a:endParaRPr>
          </a:p>
          <a:p>
            <a:pPr marL="241300" marR="467995">
              <a:lnSpc>
                <a:spcPts val="3030"/>
              </a:lnSpc>
              <a:spcBef>
                <a:spcPts val="210"/>
              </a:spcBef>
            </a:pPr>
            <a:r>
              <a:rPr sz="2800" spc="-5" dirty="0">
                <a:latin typeface="Calibri"/>
                <a:cs typeface="Calibri"/>
                <a:hlinkClick r:id="rId2"/>
              </a:rPr>
              <a:t>One</a:t>
            </a:r>
            <a:r>
              <a:rPr sz="2800" spc="5" dirty="0">
                <a:latin typeface="Calibri"/>
                <a:cs typeface="Calibri"/>
                <a:hlinkClick r:id="rId2"/>
              </a:rPr>
              <a:t> </a:t>
            </a:r>
            <a:r>
              <a:rPr sz="2800" spc="-5" dirty="0">
                <a:latin typeface="Calibri"/>
                <a:cs typeface="Calibri"/>
                <a:hlinkClick r:id="rId2"/>
              </a:rPr>
              <a:t>technology</a:t>
            </a:r>
            <a:r>
              <a:rPr sz="2800" spc="-30" dirty="0">
                <a:latin typeface="Calibri"/>
                <a:cs typeface="Calibri"/>
                <a:hlinkClick r:id="rId2"/>
              </a:rPr>
              <a:t> </a:t>
            </a:r>
            <a:r>
              <a:rPr sz="2800" spc="-10" dirty="0">
                <a:latin typeface="Calibri"/>
                <a:cs typeface="Calibri"/>
                <a:hlinkClick r:id="rId2"/>
              </a:rPr>
              <a:t>advance</a:t>
            </a:r>
            <a:r>
              <a:rPr sz="2800" spc="5" dirty="0">
                <a:latin typeface="Calibri"/>
                <a:cs typeface="Calibri"/>
                <a:hlinkClick r:id="rId2"/>
              </a:rPr>
              <a:t> </a:t>
            </a:r>
            <a:r>
              <a:rPr sz="2800" dirty="0">
                <a:latin typeface="Calibri"/>
                <a:cs typeface="Calibri"/>
                <a:hlinkClick r:id="rId2"/>
              </a:rPr>
              <a:t>is</a:t>
            </a:r>
            <a:r>
              <a:rPr sz="2800" spc="15" dirty="0">
                <a:latin typeface="Calibri"/>
                <a:cs typeface="Calibri"/>
                <a:hlinkClick r:id="rId2"/>
              </a:rPr>
              <a:t> </a:t>
            </a:r>
            <a:r>
              <a:rPr sz="2800" u="heavy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Calibri"/>
                <a:cs typeface="Calibri"/>
                <a:hlinkClick r:id="rId2"/>
              </a:rPr>
              <a:t>3-D</a:t>
            </a:r>
            <a:r>
              <a:rPr sz="2800" u="heavy" spc="15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Calibri"/>
                <a:cs typeface="Calibri"/>
                <a:hlinkClick r:id="rId2"/>
              </a:rPr>
              <a:t> </a:t>
            </a:r>
            <a:r>
              <a:rPr sz="2800" u="heavy" spc="-30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Calibri"/>
                <a:cs typeface="Calibri"/>
                <a:hlinkClick r:id="rId2"/>
              </a:rPr>
              <a:t>mammography</a:t>
            </a:r>
            <a:r>
              <a:rPr sz="2800" spc="-30" dirty="0">
                <a:latin typeface="Calibri"/>
                <a:cs typeface="Calibri"/>
                <a:hlinkClick r:id="rId2"/>
              </a:rPr>
              <a:t>,</a:t>
            </a:r>
            <a:r>
              <a:rPr sz="2800" spc="-35" dirty="0">
                <a:latin typeface="Calibri"/>
                <a:cs typeface="Calibri"/>
                <a:hlinkClick r:id="rId2"/>
              </a:rPr>
              <a:t> </a:t>
            </a:r>
            <a:r>
              <a:rPr sz="2800" spc="5" dirty="0">
                <a:latin typeface="Calibri"/>
                <a:cs typeface="Calibri"/>
                <a:hlinkClick r:id="rId2"/>
              </a:rPr>
              <a:t>also</a:t>
            </a:r>
            <a:r>
              <a:rPr sz="2800" dirty="0">
                <a:latin typeface="Calibri"/>
                <a:cs typeface="Calibri"/>
                <a:hlinkClick r:id="rId2"/>
              </a:rPr>
              <a:t> </a:t>
            </a:r>
            <a:r>
              <a:rPr sz="2800" spc="-5" dirty="0">
                <a:latin typeface="Calibri"/>
                <a:cs typeface="Calibri"/>
                <a:hlinkClick r:id="rId2"/>
              </a:rPr>
              <a:t>called</a:t>
            </a:r>
            <a:r>
              <a:rPr sz="2800" spc="-20" dirty="0">
                <a:latin typeface="Calibri"/>
                <a:cs typeface="Calibri"/>
                <a:hlinkClick r:id="rId2"/>
              </a:rPr>
              <a:t> </a:t>
            </a:r>
            <a:r>
              <a:rPr sz="2800" u="heavy" spc="-15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Calibri"/>
                <a:cs typeface="Calibri"/>
                <a:hlinkClick r:id="rId2"/>
              </a:rPr>
              <a:t>breast </a:t>
            </a:r>
            <a:r>
              <a:rPr sz="2800" spc="-620" dirty="0">
                <a:solidFill>
                  <a:srgbClr val="0462C1"/>
                </a:solidFill>
                <a:latin typeface="Calibri"/>
                <a:cs typeface="Calibri"/>
                <a:hlinkClick r:id="rId2"/>
              </a:rPr>
              <a:t> </a:t>
            </a:r>
            <a:r>
              <a:rPr sz="2800" u="heavy" spc="-10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Calibri"/>
                <a:cs typeface="Calibri"/>
                <a:hlinkClick r:id="rId2"/>
              </a:rPr>
              <a:t>tomosynthesis</a:t>
            </a:r>
            <a:endParaRPr sz="2800">
              <a:latin typeface="Calibri"/>
              <a:cs typeface="Calibri"/>
            </a:endParaRPr>
          </a:p>
          <a:p>
            <a:pPr marL="241300" indent="-228600">
              <a:spcBef>
                <a:spcPts val="625"/>
              </a:spcBef>
              <a:buFont typeface="Tahoma"/>
              <a:buChar char="•"/>
              <a:tabLst>
                <a:tab pos="241300" algn="l"/>
              </a:tabLst>
            </a:pPr>
            <a:r>
              <a:rPr sz="2800" b="1" spc="-5" dirty="0">
                <a:latin typeface="Calibri"/>
                <a:cs typeface="Calibri"/>
              </a:rPr>
              <a:t>HR-Positive</a:t>
            </a:r>
            <a:r>
              <a:rPr sz="2800" b="1" spc="-80" dirty="0">
                <a:latin typeface="Calibri"/>
                <a:cs typeface="Calibri"/>
              </a:rPr>
              <a:t> </a:t>
            </a:r>
            <a:r>
              <a:rPr sz="2800" b="1" dirty="0">
                <a:latin typeface="Calibri"/>
                <a:cs typeface="Calibri"/>
              </a:rPr>
              <a:t>Breast</a:t>
            </a:r>
            <a:r>
              <a:rPr sz="2800" b="1" spc="-50" dirty="0">
                <a:latin typeface="Calibri"/>
                <a:cs typeface="Calibri"/>
              </a:rPr>
              <a:t> </a:t>
            </a:r>
            <a:r>
              <a:rPr sz="2800" b="1" dirty="0">
                <a:latin typeface="Calibri"/>
                <a:cs typeface="Calibri"/>
              </a:rPr>
              <a:t>Cancer</a:t>
            </a:r>
            <a:r>
              <a:rPr sz="2800" b="1" spc="10" dirty="0">
                <a:latin typeface="Calibri"/>
                <a:cs typeface="Calibri"/>
              </a:rPr>
              <a:t> </a:t>
            </a:r>
            <a:r>
              <a:rPr sz="2800" b="1" spc="-20" dirty="0">
                <a:latin typeface="Calibri"/>
                <a:cs typeface="Calibri"/>
              </a:rPr>
              <a:t>Treatment</a:t>
            </a:r>
            <a:r>
              <a:rPr sz="2800" b="1" spc="-90" dirty="0">
                <a:latin typeface="Calibri"/>
                <a:cs typeface="Calibri"/>
              </a:rPr>
              <a:t> </a:t>
            </a:r>
            <a:r>
              <a:rPr sz="2800" b="1" spc="-5" dirty="0">
                <a:latin typeface="Calibri"/>
                <a:cs typeface="Calibri"/>
              </a:rPr>
              <a:t>Advances</a:t>
            </a:r>
            <a:endParaRPr sz="2800">
              <a:latin typeface="Calibri"/>
              <a:cs typeface="Calibri"/>
            </a:endParaRPr>
          </a:p>
          <a:p>
            <a:pPr marL="241300" indent="-228600">
              <a:spcBef>
                <a:spcPts val="675"/>
              </a:spcBef>
              <a:buClr>
                <a:srgbClr val="000000"/>
              </a:buClr>
              <a:buFont typeface="Tahoma"/>
              <a:buChar char="•"/>
              <a:tabLst>
                <a:tab pos="241300" algn="l"/>
              </a:tabLst>
            </a:pPr>
            <a:r>
              <a:rPr sz="2800" u="heavy" spc="-5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Calibri"/>
                <a:cs typeface="Calibri"/>
                <a:hlinkClick r:id="rId3"/>
              </a:rPr>
              <a:t>Abemaciclib</a:t>
            </a:r>
            <a:r>
              <a:rPr sz="2800" u="heavy" spc="20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Calibri"/>
                <a:cs typeface="Calibri"/>
                <a:hlinkClick r:id="rId3"/>
              </a:rPr>
              <a:t> </a:t>
            </a:r>
            <a:r>
              <a:rPr sz="2800" u="heavy" spc="-25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Calibri"/>
                <a:cs typeface="Calibri"/>
                <a:hlinkClick r:id="rId3"/>
              </a:rPr>
              <a:t>(Verzenio)</a:t>
            </a:r>
            <a:r>
              <a:rPr sz="2800" u="heavy" spc="-25" dirty="0">
                <a:uFill>
                  <a:solidFill>
                    <a:srgbClr val="0462C1"/>
                  </a:solidFill>
                </a:uFill>
                <a:latin typeface="Calibri"/>
                <a:cs typeface="Calibri"/>
              </a:rPr>
              <a:t>,</a:t>
            </a:r>
            <a:r>
              <a:rPr sz="2800" dirty="0">
                <a:solidFill>
                  <a:srgbClr val="0462C1"/>
                </a:solidFill>
                <a:latin typeface="Calibri"/>
                <a:cs typeface="Calibri"/>
              </a:rPr>
              <a:t> </a:t>
            </a:r>
            <a:r>
              <a:rPr sz="2800" u="heavy" spc="-10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Calibri"/>
                <a:cs typeface="Calibri"/>
                <a:hlinkClick r:id="rId4"/>
              </a:rPr>
              <a:t>Ado-trastuzumab</a:t>
            </a:r>
            <a:r>
              <a:rPr sz="2800" u="heavy" spc="15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Calibri"/>
                <a:cs typeface="Calibri"/>
                <a:hlinkClick r:id="rId4"/>
              </a:rPr>
              <a:t> </a:t>
            </a:r>
            <a:r>
              <a:rPr sz="2800" u="heavy" spc="-10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Calibri"/>
                <a:cs typeface="Calibri"/>
                <a:hlinkClick r:id="rId4"/>
              </a:rPr>
              <a:t>emtansine</a:t>
            </a:r>
            <a:r>
              <a:rPr sz="2800" u="heavy" spc="5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Calibri"/>
                <a:cs typeface="Calibri"/>
                <a:hlinkClick r:id="rId4"/>
              </a:rPr>
              <a:t> </a:t>
            </a:r>
            <a:r>
              <a:rPr sz="2800" u="heavy" spc="-10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Calibri"/>
                <a:cs typeface="Calibri"/>
                <a:hlinkClick r:id="rId4"/>
              </a:rPr>
              <a:t>(Kadcyla)</a:t>
            </a:r>
            <a:endParaRPr sz="2800">
              <a:latin typeface="Calibri"/>
              <a:cs typeface="Calibri"/>
            </a:endParaRPr>
          </a:p>
          <a:p>
            <a:pPr marL="241300" marR="5080" indent="-228600">
              <a:lnSpc>
                <a:spcPts val="3030"/>
              </a:lnSpc>
              <a:spcBef>
                <a:spcPts val="1019"/>
              </a:spcBef>
              <a:buClr>
                <a:srgbClr val="000000"/>
              </a:buClr>
              <a:buFont typeface="Tahoma"/>
              <a:buChar char="•"/>
              <a:tabLst>
                <a:tab pos="241300" algn="l"/>
              </a:tabLst>
            </a:pPr>
            <a:r>
              <a:rPr sz="2800" u="heavy" spc="-10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Calibri"/>
                <a:cs typeface="Calibri"/>
                <a:hlinkClick r:id="rId5"/>
              </a:rPr>
              <a:t>Neratinib Maleate </a:t>
            </a:r>
            <a:r>
              <a:rPr sz="2800" u="heavy" spc="-5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Calibri"/>
                <a:cs typeface="Calibri"/>
                <a:hlinkClick r:id="rId5"/>
              </a:rPr>
              <a:t>(Nerlynx)</a:t>
            </a:r>
            <a:r>
              <a:rPr sz="2800" spc="-5" dirty="0">
                <a:solidFill>
                  <a:srgbClr val="0462C1"/>
                </a:solidFill>
                <a:latin typeface="Calibri"/>
                <a:cs typeface="Calibri"/>
                <a:hlinkClick r:id="rId5"/>
              </a:rPr>
              <a:t> </a:t>
            </a:r>
            <a:r>
              <a:rPr sz="2800" spc="-10" dirty="0">
                <a:latin typeface="Calibri"/>
                <a:cs typeface="Calibri"/>
              </a:rPr>
              <a:t>can </a:t>
            </a:r>
            <a:r>
              <a:rPr sz="2800" spc="-5" dirty="0">
                <a:latin typeface="Calibri"/>
                <a:cs typeface="Calibri"/>
              </a:rPr>
              <a:t>be used </a:t>
            </a:r>
            <a:r>
              <a:rPr sz="2800" dirty="0">
                <a:latin typeface="Calibri"/>
                <a:cs typeface="Calibri"/>
              </a:rPr>
              <a:t>in </a:t>
            </a:r>
            <a:r>
              <a:rPr sz="2800" spc="-10" dirty="0">
                <a:latin typeface="Calibri"/>
                <a:cs typeface="Calibri"/>
              </a:rPr>
              <a:t>patients </a:t>
            </a:r>
            <a:r>
              <a:rPr sz="2800" dirty="0">
                <a:latin typeface="Calibri"/>
                <a:cs typeface="Calibri"/>
              </a:rPr>
              <a:t>with </a:t>
            </a:r>
            <a:r>
              <a:rPr sz="2800" spc="-5" dirty="0">
                <a:latin typeface="Calibri"/>
                <a:cs typeface="Calibri"/>
              </a:rPr>
              <a:t>early-stage </a:t>
            </a:r>
            <a:r>
              <a:rPr sz="2800" spc="-62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HER2-positive</a:t>
            </a:r>
            <a:endParaRPr sz="280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57498331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900" name="object 2"/>
          <p:cNvSpPr txBox="1"/>
          <p:nvPr/>
        </p:nvSpPr>
        <p:spPr>
          <a:xfrm>
            <a:off x="2211935" y="1705052"/>
            <a:ext cx="7172801" cy="3574697"/>
          </a:xfrm>
          <a:prstGeom prst="rect">
            <a:avLst/>
          </a:prstGeom>
        </p:spPr>
        <p:txBody>
          <a:bodyPr vert="horz" wrap="square" lIns="0" tIns="100965" rIns="0" bIns="0" rtlCol="0">
            <a:spAutoFit/>
          </a:bodyPr>
          <a:lstStyle/>
          <a:p>
            <a:pPr marL="241300" indent="-228600">
              <a:spcBef>
                <a:spcPts val="795"/>
              </a:spcBef>
              <a:buFont typeface="Tahoma"/>
              <a:buChar char="•"/>
              <a:tabLst>
                <a:tab pos="241300" algn="l"/>
              </a:tabLst>
            </a:pPr>
            <a:r>
              <a:rPr sz="2800" b="1" spc="-15" dirty="0">
                <a:latin typeface="Calibri"/>
                <a:cs typeface="Calibri"/>
              </a:rPr>
              <a:t>Triple-Negative</a:t>
            </a:r>
            <a:r>
              <a:rPr sz="2800" b="1" spc="-60" dirty="0">
                <a:latin typeface="Calibri"/>
                <a:cs typeface="Calibri"/>
              </a:rPr>
              <a:t> </a:t>
            </a:r>
            <a:r>
              <a:rPr sz="2800" b="1" spc="-5" dirty="0">
                <a:latin typeface="Calibri"/>
                <a:cs typeface="Calibri"/>
              </a:rPr>
              <a:t>Breast</a:t>
            </a:r>
            <a:r>
              <a:rPr sz="2800" b="1" spc="-50" dirty="0">
                <a:latin typeface="Calibri"/>
                <a:cs typeface="Calibri"/>
              </a:rPr>
              <a:t> </a:t>
            </a:r>
            <a:r>
              <a:rPr sz="2800" b="1" dirty="0">
                <a:latin typeface="Calibri"/>
                <a:cs typeface="Calibri"/>
              </a:rPr>
              <a:t>Cancer</a:t>
            </a:r>
            <a:r>
              <a:rPr sz="2800" b="1" spc="-20" dirty="0">
                <a:latin typeface="Calibri"/>
                <a:cs typeface="Calibri"/>
              </a:rPr>
              <a:t> </a:t>
            </a:r>
            <a:r>
              <a:rPr sz="2800" b="1" spc="-25" dirty="0">
                <a:latin typeface="Calibri"/>
                <a:cs typeface="Calibri"/>
              </a:rPr>
              <a:t>Treatment</a:t>
            </a:r>
            <a:r>
              <a:rPr sz="2800" b="1" spc="-50" dirty="0">
                <a:latin typeface="Calibri"/>
                <a:cs typeface="Calibri"/>
              </a:rPr>
              <a:t> </a:t>
            </a:r>
            <a:r>
              <a:rPr sz="2800" b="1" spc="-5" dirty="0">
                <a:latin typeface="Calibri"/>
                <a:cs typeface="Calibri"/>
              </a:rPr>
              <a:t>Advances</a:t>
            </a:r>
            <a:endParaRPr sz="2800">
              <a:latin typeface="Calibri"/>
              <a:cs typeface="Calibri"/>
            </a:endParaRPr>
          </a:p>
          <a:p>
            <a:pPr marL="241300" indent="-228600">
              <a:spcBef>
                <a:spcPts val="700"/>
              </a:spcBef>
              <a:buClr>
                <a:srgbClr val="000000"/>
              </a:buClr>
              <a:buFont typeface="Tahoma"/>
              <a:buChar char="•"/>
              <a:tabLst>
                <a:tab pos="241300" algn="l"/>
                <a:tab pos="2591435" algn="l"/>
              </a:tabLst>
            </a:pPr>
            <a:r>
              <a:rPr sz="2800" u="heavy" spc="-50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Calibri"/>
                <a:cs typeface="Calibri"/>
                <a:hlinkClick r:id="rId2"/>
              </a:rPr>
              <a:t>PARP</a:t>
            </a:r>
            <a:r>
              <a:rPr sz="2800" u="heavy" spc="10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Calibri"/>
                <a:cs typeface="Calibri"/>
                <a:hlinkClick r:id="rId2"/>
              </a:rPr>
              <a:t> </a:t>
            </a:r>
            <a:r>
              <a:rPr sz="2800" u="heavy" spc="-10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Calibri"/>
                <a:cs typeface="Calibri"/>
                <a:hlinkClick r:id="rId2"/>
              </a:rPr>
              <a:t>inhibitors</a:t>
            </a:r>
            <a:r>
              <a:rPr sz="2800" spc="-10" dirty="0">
                <a:solidFill>
                  <a:srgbClr val="0462C1"/>
                </a:solidFill>
                <a:latin typeface="Calibri"/>
                <a:cs typeface="Calibri"/>
              </a:rPr>
              <a:t>	</a:t>
            </a:r>
            <a:r>
              <a:rPr sz="2800" spc="5" dirty="0">
                <a:latin typeface="Wingdings"/>
                <a:cs typeface="Wingdings"/>
              </a:rPr>
              <a:t></a:t>
            </a:r>
            <a:endParaRPr sz="2800">
              <a:latin typeface="Wingdings"/>
              <a:cs typeface="Wingdings"/>
            </a:endParaRPr>
          </a:p>
          <a:p>
            <a:pPr marL="323215" indent="-311150">
              <a:lnSpc>
                <a:spcPts val="3195"/>
              </a:lnSpc>
              <a:spcBef>
                <a:spcPts val="650"/>
              </a:spcBef>
              <a:buClr>
                <a:srgbClr val="000000"/>
              </a:buClr>
              <a:buFont typeface="Tahoma"/>
              <a:buChar char="•"/>
              <a:tabLst>
                <a:tab pos="323215" algn="l"/>
                <a:tab pos="323850" algn="l"/>
              </a:tabLst>
            </a:pPr>
            <a:r>
              <a:rPr sz="2800" u="heavy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Calibri"/>
                <a:cs typeface="Calibri"/>
                <a:hlinkClick r:id="rId3"/>
              </a:rPr>
              <a:t>olaparib</a:t>
            </a:r>
            <a:r>
              <a:rPr sz="2800" u="heavy" spc="-35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Calibri"/>
                <a:cs typeface="Calibri"/>
                <a:hlinkClick r:id="rId3"/>
              </a:rPr>
              <a:t> </a:t>
            </a:r>
            <a:r>
              <a:rPr sz="2800" u="heavy" spc="-20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Calibri"/>
                <a:cs typeface="Calibri"/>
                <a:hlinkClick r:id="rId3"/>
              </a:rPr>
              <a:t>(Lynparza)</a:t>
            </a:r>
            <a:r>
              <a:rPr sz="2800" dirty="0">
                <a:solidFill>
                  <a:srgbClr val="0462C1"/>
                </a:solidFill>
                <a:latin typeface="Calibri"/>
                <a:cs typeface="Calibri"/>
                <a:hlinkClick r:id="rId3"/>
              </a:rPr>
              <a:t> </a:t>
            </a:r>
            <a:r>
              <a:rPr sz="2800" dirty="0">
                <a:latin typeface="Calibri"/>
                <a:cs typeface="Calibri"/>
              </a:rPr>
              <a:t>and</a:t>
            </a:r>
            <a:r>
              <a:rPr sz="2800" dirty="0">
                <a:solidFill>
                  <a:srgbClr val="0462C1"/>
                </a:solidFill>
                <a:latin typeface="Calibri"/>
                <a:cs typeface="Calibri"/>
              </a:rPr>
              <a:t> </a:t>
            </a:r>
            <a:r>
              <a:rPr sz="2800" u="heavy" spc="-10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Calibri"/>
                <a:cs typeface="Calibri"/>
                <a:hlinkClick r:id="rId4"/>
              </a:rPr>
              <a:t>talazoparib</a:t>
            </a:r>
            <a:r>
              <a:rPr sz="2800" u="heavy" spc="-40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Calibri"/>
                <a:cs typeface="Calibri"/>
                <a:hlinkClick r:id="rId4"/>
              </a:rPr>
              <a:t> </a:t>
            </a:r>
            <a:r>
              <a:rPr sz="2800" u="heavy" spc="-30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Calibri"/>
                <a:cs typeface="Calibri"/>
                <a:hlinkClick r:id="rId4"/>
              </a:rPr>
              <a:t>(Talzenna)</a:t>
            </a:r>
            <a:r>
              <a:rPr sz="2800" spc="-30" dirty="0">
                <a:latin typeface="Calibri"/>
                <a:cs typeface="Calibri"/>
              </a:rPr>
              <a:t>,</a:t>
            </a:r>
            <a:r>
              <a:rPr sz="2800" dirty="0">
                <a:latin typeface="Calibri"/>
                <a:cs typeface="Calibri"/>
              </a:rPr>
              <a:t> </a:t>
            </a:r>
            <a:r>
              <a:rPr sz="2800" spc="-15" dirty="0">
                <a:latin typeface="Calibri"/>
                <a:cs typeface="Calibri"/>
              </a:rPr>
              <a:t>effectively</a:t>
            </a:r>
            <a:endParaRPr sz="2800">
              <a:latin typeface="Calibri"/>
              <a:cs typeface="Calibri"/>
            </a:endParaRPr>
          </a:p>
          <a:p>
            <a:pPr marL="241300" marR="5080">
              <a:lnSpc>
                <a:spcPts val="3030"/>
              </a:lnSpc>
              <a:spcBef>
                <a:spcPts val="204"/>
              </a:spcBef>
            </a:pPr>
            <a:r>
              <a:rPr sz="2800" spc="-20" dirty="0">
                <a:latin typeface="Calibri"/>
                <a:cs typeface="Calibri"/>
              </a:rPr>
              <a:t>target </a:t>
            </a:r>
            <a:r>
              <a:rPr sz="2800" spc="5" dirty="0">
                <a:latin typeface="Calibri"/>
                <a:cs typeface="Calibri"/>
              </a:rPr>
              <a:t>TNBC </a:t>
            </a:r>
            <a:r>
              <a:rPr sz="2800" spc="-10" dirty="0">
                <a:latin typeface="Calibri"/>
                <a:cs typeface="Calibri"/>
              </a:rPr>
              <a:t>caused </a:t>
            </a:r>
            <a:r>
              <a:rPr sz="2800" spc="-15" dirty="0">
                <a:latin typeface="Calibri"/>
                <a:cs typeface="Calibri"/>
              </a:rPr>
              <a:t>by </a:t>
            </a:r>
            <a:r>
              <a:rPr sz="2800" spc="-5" dirty="0">
                <a:latin typeface="Calibri"/>
                <a:cs typeface="Calibri"/>
              </a:rPr>
              <a:t>certain inherited </a:t>
            </a:r>
            <a:r>
              <a:rPr sz="2800" i="1" dirty="0">
                <a:latin typeface="Calibri"/>
                <a:cs typeface="Calibri"/>
              </a:rPr>
              <a:t>BRCA </a:t>
            </a:r>
            <a:r>
              <a:rPr sz="2800" spc="-10" dirty="0">
                <a:latin typeface="Calibri"/>
                <a:cs typeface="Calibri"/>
              </a:rPr>
              <a:t>gene mutations </a:t>
            </a:r>
            <a:r>
              <a:rPr sz="2800" spc="-5" dirty="0">
                <a:latin typeface="Calibri"/>
                <a:cs typeface="Calibri"/>
              </a:rPr>
              <a:t>or </a:t>
            </a:r>
            <a:r>
              <a:rPr sz="2800" spc="-620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other</a:t>
            </a:r>
            <a:r>
              <a:rPr sz="2800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alterations</a:t>
            </a:r>
            <a:r>
              <a:rPr sz="2800" spc="-50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that</a:t>
            </a:r>
            <a:r>
              <a:rPr sz="2800" spc="1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lead</a:t>
            </a:r>
            <a:r>
              <a:rPr sz="2800" spc="-30" dirty="0">
                <a:latin typeface="Calibri"/>
                <a:cs typeface="Calibri"/>
              </a:rPr>
              <a:t> </a:t>
            </a:r>
            <a:r>
              <a:rPr sz="2800" spc="-15" dirty="0">
                <a:latin typeface="Calibri"/>
                <a:cs typeface="Calibri"/>
              </a:rPr>
              <a:t>to</a:t>
            </a:r>
            <a:r>
              <a:rPr sz="2800" dirty="0">
                <a:latin typeface="Calibri"/>
                <a:cs typeface="Calibri"/>
              </a:rPr>
              <a:t> </a:t>
            </a:r>
            <a:r>
              <a:rPr sz="2800" spc="-20" dirty="0">
                <a:latin typeface="Calibri"/>
                <a:cs typeface="Calibri"/>
              </a:rPr>
              <a:t>defects</a:t>
            </a:r>
            <a:r>
              <a:rPr sz="2800" spc="-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in </a:t>
            </a:r>
            <a:r>
              <a:rPr sz="2800" spc="5" dirty="0">
                <a:latin typeface="Calibri"/>
                <a:cs typeface="Calibri"/>
              </a:rPr>
              <a:t>DNA</a:t>
            </a:r>
            <a:r>
              <a:rPr sz="2800" spc="-20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damage</a:t>
            </a:r>
            <a:r>
              <a:rPr sz="2800" spc="5" dirty="0">
                <a:latin typeface="Calibri"/>
                <a:cs typeface="Calibri"/>
              </a:rPr>
              <a:t> </a:t>
            </a:r>
            <a:r>
              <a:rPr sz="2800" spc="-50" dirty="0">
                <a:latin typeface="Calibri"/>
                <a:cs typeface="Calibri"/>
              </a:rPr>
              <a:t>repair.</a:t>
            </a:r>
            <a:endParaRPr sz="280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03754870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901" name="TextBox 1"/>
          <p:cNvSpPr txBox="1"/>
          <p:nvPr/>
        </p:nvSpPr>
        <p:spPr>
          <a:xfrm>
            <a:off x="1634613" y="152401"/>
            <a:ext cx="9067800" cy="43704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Minimally invasive treatments</a:t>
            </a:r>
          </a:p>
          <a:p>
            <a:endParaRPr lang="en-US" dirty="0"/>
          </a:p>
          <a:p>
            <a:r>
              <a:rPr lang="en-US" sz="2000" dirty="0"/>
              <a:t>In the breast, ablative approaches have been studied to treat benign </a:t>
            </a:r>
            <a:r>
              <a:rPr lang="en-US" sz="2000" dirty="0" err="1"/>
              <a:t>fibroadenoma</a:t>
            </a:r>
            <a:r>
              <a:rPr lang="en-US" sz="2000" dirty="0"/>
              <a:t> and cancer, as well as to extend lumpectomy margins intraoperatively.</a:t>
            </a:r>
          </a:p>
          <a:p>
            <a:endParaRPr lang="en-US" sz="2000" dirty="0"/>
          </a:p>
          <a:p>
            <a:r>
              <a:rPr lang="en-US" sz="2000" dirty="0"/>
              <a:t>Thermal ablation of tumors is the in situ destruction of tumorous tissue by the local application of heat or cold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Heat-based modalities include radiofrequency ablation (RFA), interstitial laser therapy (ILT), microwave ablation (MWA), and high-intensity focused ultrasound (HIFU)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Cryotherapy uses low temperature to ablate tissue.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</p:txBody>
      </p:sp>
      <p:pic>
        <p:nvPicPr>
          <p:cNvPr id="2097226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3919154"/>
            <a:ext cx="7162800" cy="2957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6202224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227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0225" y="547688"/>
            <a:ext cx="8591550" cy="5762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2184402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905" name="Title 1"/>
          <p:cNvSpPr>
            <a:spLocks noGrp="1"/>
          </p:cNvSpPr>
          <p:nvPr>
            <p:ph type="title"/>
          </p:nvPr>
        </p:nvSpPr>
        <p:spPr>
          <a:xfrm>
            <a:off x="1752600" y="1"/>
            <a:ext cx="7886700" cy="1325563"/>
          </a:xfrm>
        </p:spPr>
        <p:txBody>
          <a:bodyPr/>
          <a:lstStyle/>
          <a:p>
            <a:r>
              <a:rPr lang="en-US" dirty="0"/>
              <a:t>FOLLOW-UP</a:t>
            </a:r>
          </a:p>
        </p:txBody>
      </p:sp>
      <p:sp>
        <p:nvSpPr>
          <p:cNvPr id="1048906" name="Content Placeholder 2"/>
          <p:cNvSpPr>
            <a:spLocks noGrp="1"/>
          </p:cNvSpPr>
          <p:nvPr>
            <p:ph idx="1"/>
          </p:nvPr>
        </p:nvSpPr>
        <p:spPr>
          <a:xfrm>
            <a:off x="1754909" y="914400"/>
            <a:ext cx="8760691" cy="43513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200" dirty="0"/>
              <a:t>Frequency of follow-up</a:t>
            </a:r>
          </a:p>
          <a:p>
            <a:r>
              <a:rPr lang="en-US" sz="2200" dirty="0"/>
              <a:t>  Every 3 months in the first year </a:t>
            </a:r>
          </a:p>
          <a:p>
            <a:r>
              <a:rPr lang="en-US" sz="2200" dirty="0"/>
              <a:t> Every 4 months in the second and third year </a:t>
            </a:r>
          </a:p>
          <a:p>
            <a:r>
              <a:rPr lang="en-US" sz="2200" dirty="0"/>
              <a:t> Every 6 months in the 4th and 5th years </a:t>
            </a:r>
          </a:p>
          <a:p>
            <a:r>
              <a:rPr lang="en-US" sz="2200" dirty="0"/>
              <a:t> Every year 5 years onwards. </a:t>
            </a:r>
          </a:p>
          <a:p>
            <a:endParaRPr lang="en-US" sz="2200" dirty="0"/>
          </a:p>
          <a:p>
            <a:pPr marL="0" indent="0">
              <a:buNone/>
            </a:pPr>
            <a:r>
              <a:rPr lang="en-US" sz="2200" dirty="0"/>
              <a:t>At follow-up </a:t>
            </a:r>
          </a:p>
          <a:p>
            <a:pPr marL="457200" indent="-457200">
              <a:buAutoNum type="arabicPeriod"/>
            </a:pPr>
            <a:r>
              <a:rPr lang="en-US" sz="2200" dirty="0"/>
              <a:t>For early cases • Assess morbidity of treatment • Assess performances status and measure weight </a:t>
            </a:r>
          </a:p>
          <a:p>
            <a:pPr marL="457200" indent="-457200">
              <a:buAutoNum type="arabicPeriod"/>
            </a:pPr>
            <a:r>
              <a:rPr lang="en-US" sz="2200" dirty="0"/>
              <a:t> Look for recurrence or dissemination </a:t>
            </a:r>
          </a:p>
          <a:p>
            <a:pPr marL="457200" indent="-457200">
              <a:buAutoNum type="arabicPeriod"/>
            </a:pPr>
            <a:r>
              <a:rPr lang="en-US" sz="2200" dirty="0"/>
              <a:t>Investigations • Chest X-ray: every year for 3 years • Ultrasound of liver: every year • Mammogram: every year • Other investigations, including bone scan or skeletal survey, according to symptoms and physical findings. </a:t>
            </a:r>
          </a:p>
          <a:p>
            <a:pPr marL="0" indent="0">
              <a:buNone/>
            </a:pPr>
            <a:r>
              <a:rPr lang="en-US" sz="2200" dirty="0"/>
              <a:t>The frequency of investigations at follow-up should be modified according to the extent of the disease on presentation and risk factors.</a:t>
            </a:r>
          </a:p>
        </p:txBody>
      </p:sp>
    </p:spTree>
    <p:extLst>
      <p:ext uri="{BB962C8B-B14F-4D97-AF65-F5344CB8AC3E}">
        <p14:creationId xmlns:p14="http://schemas.microsoft.com/office/powerpoint/2010/main" val="4239336301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90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48908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3200" dirty="0">
                <a:solidFill>
                  <a:schemeClr val="tx1"/>
                </a:solidFill>
              </a:rPr>
              <a:t>THE END</a:t>
            </a:r>
          </a:p>
        </p:txBody>
      </p:sp>
    </p:spTree>
    <p:extLst>
      <p:ext uri="{BB962C8B-B14F-4D97-AF65-F5344CB8AC3E}">
        <p14:creationId xmlns:p14="http://schemas.microsoft.com/office/powerpoint/2010/main" val="22832575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Routes:</a:t>
            </a:r>
            <a:r>
              <a:rPr lang="en-US" dirty="0">
                <a:sym typeface="Wingdings" pitchFamily="2" charset="2"/>
              </a:rPr>
              <a:t> (3 routes)</a:t>
            </a:r>
            <a:endParaRPr lang="en-US" dirty="0"/>
          </a:p>
        </p:txBody>
      </p:sp>
      <p:sp>
        <p:nvSpPr>
          <p:cNvPr id="1048623" name="Content Placeholder 2"/>
          <p:cNvSpPr>
            <a:spLocks noGrp="1"/>
          </p:cNvSpPr>
          <p:nvPr>
            <p:ph idx="1"/>
          </p:nvPr>
        </p:nvSpPr>
        <p:spPr>
          <a:xfrm>
            <a:off x="1676400" y="1524000"/>
            <a:ext cx="8991600" cy="4953000"/>
          </a:xfrm>
        </p:spPr>
        <p:txBody>
          <a:bodyPr>
            <a:normAutofit/>
          </a:bodyPr>
          <a:lstStyle/>
          <a:p>
            <a:pPr marL="514350" indent="-514350">
              <a:buNone/>
            </a:pPr>
            <a:r>
              <a:rPr lang="en-GB" sz="2400" dirty="0"/>
              <a:t>All the </a:t>
            </a:r>
            <a:r>
              <a:rPr lang="en-GB" sz="2400" dirty="0" err="1"/>
              <a:t>lymphatics</a:t>
            </a:r>
            <a:r>
              <a:rPr lang="en-GB" sz="2400" dirty="0"/>
              <a:t> of the breast converge into the </a:t>
            </a:r>
            <a:r>
              <a:rPr lang="en-GB" sz="2400" dirty="0" err="1"/>
              <a:t>subareolar</a:t>
            </a:r>
            <a:r>
              <a:rPr lang="en-GB" sz="2400" dirty="0"/>
              <a:t> </a:t>
            </a:r>
            <a:r>
              <a:rPr lang="en-GB" sz="2400" dirty="0" err="1"/>
              <a:t>sappey</a:t>
            </a:r>
            <a:r>
              <a:rPr lang="en-GB" sz="2400" dirty="0"/>
              <a:t> plexus</a:t>
            </a:r>
            <a:endParaRPr lang="en-US" sz="2400" dirty="0"/>
          </a:p>
          <a:p>
            <a:pPr marL="834390" lvl="1" indent="-514350">
              <a:buFont typeface="+mj-lt"/>
              <a:buAutoNum type="arabicPeriod"/>
            </a:pPr>
            <a:r>
              <a:rPr lang="en-US" sz="2200" dirty="0"/>
              <a:t>The lateral quadrants drain into the </a:t>
            </a:r>
            <a:r>
              <a:rPr lang="en-US" sz="2200" b="1" dirty="0"/>
              <a:t>anterior </a:t>
            </a:r>
            <a:r>
              <a:rPr lang="en-US" sz="2200" b="1" dirty="0" err="1"/>
              <a:t>axillary</a:t>
            </a:r>
            <a:r>
              <a:rPr lang="en-US" sz="2200" b="1" dirty="0"/>
              <a:t> or pectoral group</a:t>
            </a:r>
            <a:r>
              <a:rPr lang="en-US" sz="2200" dirty="0"/>
              <a:t> of lymph nodes(</a:t>
            </a:r>
            <a:r>
              <a:rPr lang="en-US" sz="2200" b="1" dirty="0"/>
              <a:t>75</a:t>
            </a:r>
            <a:r>
              <a:rPr lang="en-US" sz="2200" dirty="0"/>
              <a:t>%)</a:t>
            </a:r>
          </a:p>
          <a:p>
            <a:pPr marL="834390" lvl="1" indent="-514350">
              <a:buFont typeface="+mj-lt"/>
              <a:buAutoNum type="arabicPeriod"/>
            </a:pPr>
            <a:r>
              <a:rPr lang="en-US" sz="2200" dirty="0"/>
              <a:t>The medial quadrants drain by </a:t>
            </a:r>
            <a:r>
              <a:rPr lang="en-US" sz="2200" b="1" dirty="0"/>
              <a:t>internal thoracic group </a:t>
            </a:r>
            <a:r>
              <a:rPr lang="en-US" sz="2200" dirty="0"/>
              <a:t>of nodes(</a:t>
            </a:r>
            <a:r>
              <a:rPr lang="en-US" sz="2200" b="1" dirty="0"/>
              <a:t>20</a:t>
            </a:r>
            <a:r>
              <a:rPr lang="en-US" sz="2200" dirty="0"/>
              <a:t>%)</a:t>
            </a:r>
          </a:p>
          <a:p>
            <a:pPr marL="834390" lvl="1" indent="-514350">
              <a:buFont typeface="+mj-lt"/>
              <a:buAutoNum type="arabicPeriod"/>
            </a:pPr>
            <a:r>
              <a:rPr lang="en-US" sz="2200" dirty="0"/>
              <a:t>A few lymph vessels follow posterior </a:t>
            </a:r>
            <a:r>
              <a:rPr lang="en-US" sz="2200" dirty="0" err="1"/>
              <a:t>intercostal</a:t>
            </a:r>
            <a:r>
              <a:rPr lang="en-US" sz="2200" dirty="0"/>
              <a:t> arteries and drain into </a:t>
            </a:r>
            <a:r>
              <a:rPr lang="en-US" sz="2200" b="1" dirty="0"/>
              <a:t>posterior </a:t>
            </a:r>
            <a:r>
              <a:rPr lang="en-US" sz="2200" b="1" dirty="0" err="1"/>
              <a:t>intercostal</a:t>
            </a:r>
            <a:r>
              <a:rPr lang="en-US" sz="2200" b="1" dirty="0"/>
              <a:t> nodes(5%)</a:t>
            </a:r>
            <a:endParaRPr lang="en-US" b="1" dirty="0"/>
          </a:p>
          <a:p>
            <a:pPr algn="just"/>
            <a:r>
              <a:rPr lang="en-US" sz="2600" dirty="0"/>
              <a:t>Some vessels communicate </a:t>
            </a:r>
          </a:p>
          <a:p>
            <a:pPr lvl="1" algn="just"/>
            <a:r>
              <a:rPr lang="en-US" sz="2200" dirty="0"/>
              <a:t>with lymph vessels of opposite breast</a:t>
            </a:r>
          </a:p>
          <a:p>
            <a:pPr lvl="1" algn="just"/>
            <a:r>
              <a:rPr lang="en-US" sz="2200" dirty="0" err="1"/>
              <a:t>Cranialy</a:t>
            </a:r>
            <a:r>
              <a:rPr lang="en-US" sz="2200" dirty="0"/>
              <a:t> with </a:t>
            </a:r>
            <a:r>
              <a:rPr lang="en-US" sz="2200" dirty="0" err="1"/>
              <a:t>supraclavicular</a:t>
            </a:r>
            <a:r>
              <a:rPr lang="en-US" sz="2200" dirty="0"/>
              <a:t> nodes and </a:t>
            </a:r>
          </a:p>
          <a:p>
            <a:pPr lvl="1" algn="just"/>
            <a:r>
              <a:rPr lang="en-US" sz="2200" dirty="0"/>
              <a:t>with lymph vessels of ant abdominal wall (</a:t>
            </a:r>
            <a:r>
              <a:rPr lang="en-US" sz="2200" b="1" i="1" dirty="0" err="1">
                <a:solidFill>
                  <a:srgbClr val="00B050"/>
                </a:solidFill>
              </a:rPr>
              <a:t>subdiaphragmatic</a:t>
            </a:r>
            <a:r>
              <a:rPr lang="en-US" sz="2200" b="1" i="1" dirty="0">
                <a:solidFill>
                  <a:srgbClr val="00B050"/>
                </a:solidFill>
              </a:rPr>
              <a:t> and </a:t>
            </a:r>
            <a:r>
              <a:rPr lang="en-US" sz="2200" b="1" i="1" dirty="0" err="1">
                <a:solidFill>
                  <a:srgbClr val="00B050"/>
                </a:solidFill>
              </a:rPr>
              <a:t>subperitoneal</a:t>
            </a:r>
            <a:r>
              <a:rPr lang="en-US" sz="2200" b="1" i="1" dirty="0">
                <a:solidFill>
                  <a:srgbClr val="00B050"/>
                </a:solidFill>
              </a:rPr>
              <a:t> lymph plexus) </a:t>
            </a:r>
          </a:p>
        </p:txBody>
      </p:sp>
    </p:spTree>
    <p:extLst>
      <p:ext uri="{BB962C8B-B14F-4D97-AF65-F5344CB8AC3E}">
        <p14:creationId xmlns:p14="http://schemas.microsoft.com/office/powerpoint/2010/main" val="20769719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2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097159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 bwMode="auto">
          <a:xfrm>
            <a:off x="1981201" y="457200"/>
            <a:ext cx="7836377" cy="640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4862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DE334-F241-4887-8BE0-9C5CB47FAF03}" type="datetime1">
              <a:rPr lang="en-US" smtClean="0"/>
              <a:t>12/10/2024</a:t>
            </a:fld>
            <a:endParaRPr lang="en-US"/>
          </a:p>
        </p:txBody>
      </p:sp>
      <p:sp>
        <p:nvSpPr>
          <p:cNvPr id="104862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BFA4B8B7-B6D2-4F21-8917-958DBC6CB90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55099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2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Importance of </a:t>
            </a:r>
            <a:r>
              <a:rPr lang="en-US" dirty="0" err="1"/>
              <a:t>sappeys</a:t>
            </a:r>
            <a:r>
              <a:rPr lang="en-US" dirty="0"/>
              <a:t> plexus</a:t>
            </a:r>
          </a:p>
        </p:txBody>
      </p:sp>
      <p:sp>
        <p:nvSpPr>
          <p:cNvPr id="1048628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 err="1"/>
              <a:t>Sappey</a:t>
            </a:r>
            <a:r>
              <a:rPr lang="en-GB" dirty="0"/>
              <a:t> plexus assumes considerable importance in the identification of  the sentinel lymph node, since the </a:t>
            </a:r>
            <a:r>
              <a:rPr lang="en-GB" dirty="0" err="1"/>
              <a:t>subareolar</a:t>
            </a:r>
            <a:r>
              <a:rPr lang="en-GB" dirty="0"/>
              <a:t> route is the most </a:t>
            </a:r>
            <a:r>
              <a:rPr lang="en-US" dirty="0"/>
              <a:t>straightforward to infiltrate with an injected radiotracer/dye and the most suitable in special cases, such as non-palpable </a:t>
            </a:r>
            <a:r>
              <a:rPr lang="en-US" dirty="0" err="1"/>
              <a:t>tumours</a:t>
            </a:r>
            <a:r>
              <a:rPr lang="en-US" dirty="0"/>
              <a:t>, already excised </a:t>
            </a:r>
            <a:r>
              <a:rPr lang="en-US" dirty="0" err="1"/>
              <a:t>tumours</a:t>
            </a:r>
            <a:r>
              <a:rPr lang="en-US" dirty="0"/>
              <a:t>.</a:t>
            </a:r>
            <a:r>
              <a:rPr lang="en-US" sz="3200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17545821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34" name="Rectangle 2050"/>
          <p:cNvSpPr>
            <a:spLocks noGrp="1" noChangeArrowheads="1"/>
          </p:cNvSpPr>
          <p:nvPr>
            <p:ph type="title"/>
          </p:nvPr>
        </p:nvSpPr>
        <p:spPr>
          <a:noFill/>
          <a:effectLst/>
        </p:spPr>
        <p:txBody>
          <a:bodyPr vert="horz" lIns="92075" tIns="46038" rIns="92075" bIns="46038" rtlCol="0" anchor="ctr">
            <a:normAutofit/>
          </a:bodyPr>
          <a:lstStyle/>
          <a:p>
            <a:r>
              <a:rPr lang="en-US" sz="5400"/>
              <a:t>Breast Cancer</a:t>
            </a:r>
          </a:p>
        </p:txBody>
      </p:sp>
      <p:sp>
        <p:nvSpPr>
          <p:cNvPr id="1048635" name="Rectangle 2051"/>
          <p:cNvSpPr>
            <a:spLocks noGrp="1" noChangeArrowheads="1"/>
          </p:cNvSpPr>
          <p:nvPr>
            <p:ph idx="1"/>
          </p:nvPr>
        </p:nvSpPr>
        <p:spPr>
          <a:noFill/>
        </p:spPr>
        <p:txBody>
          <a:bodyPr vert="horz" lIns="92075" tIns="46038" rIns="92075" bIns="46038" rtlCol="0">
            <a:normAutofit fontScale="96429"/>
          </a:bodyPr>
          <a:lstStyle/>
          <a:p>
            <a:r>
              <a:rPr lang="en-US" dirty="0"/>
              <a:t>The most common form of cancer among women.</a:t>
            </a:r>
          </a:p>
          <a:p>
            <a:r>
              <a:rPr lang="en-US" dirty="0"/>
              <a:t>The second most common cause of cancer related mortality (second to lung cancer).</a:t>
            </a:r>
          </a:p>
          <a:p>
            <a:r>
              <a:rPr lang="en-US" dirty="0"/>
              <a:t>1 of 8 women (12.2%).</a:t>
            </a:r>
          </a:p>
          <a:p>
            <a:r>
              <a:rPr lang="en-US" dirty="0"/>
              <a:t>One third of women with breast cancer die from the disease.</a:t>
            </a:r>
          </a:p>
          <a:p>
            <a:r>
              <a:rPr lang="en-US" dirty="0"/>
              <a:t>Nearly 40,000 women die of breast ca every year </a:t>
            </a:r>
          </a:p>
          <a:p>
            <a:r>
              <a:rPr lang="en-US" dirty="0"/>
              <a:t>Incidence in PAK is 50/100,000.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48876294"/>
      </p:ext>
    </p:extLst>
  </p:cSld>
  <p:clrMapOvr>
    <a:masterClrMapping/>
  </p:clrMapOvr>
  <p:transition advTm="30000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45719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75861" y="1"/>
            <a:ext cx="1004514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803305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4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RISK FACTORS</a:t>
            </a:r>
          </a:p>
        </p:txBody>
      </p:sp>
      <p:graphicFrame>
        <p:nvGraphicFramePr>
          <p:cNvPr id="4194304" name="Content Placeholder 3"/>
          <p:cNvGraphicFramePr>
            <a:graphicFrameLocks noGrp="1"/>
          </p:cNvGraphicFramePr>
          <p:nvPr>
            <p:ph idx="1"/>
          </p:nvPr>
        </p:nvGraphicFramePr>
        <p:xfrm>
          <a:off x="2136775" y="1746252"/>
          <a:ext cx="8153400" cy="366394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767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767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sz="18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Hormonal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31115" marB="0"/>
                </a:tc>
                <a:tc>
                  <a:txBody>
                    <a:bodyPr/>
                    <a:lstStyle/>
                    <a:p>
                      <a:pPr marL="92710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sz="18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Non-HORMONAL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31115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lang="en-US" sz="1800" spc="-5" dirty="0">
                          <a:latin typeface="Calibri"/>
                          <a:cs typeface="Calibri"/>
                        </a:rPr>
                        <a:t>E</a:t>
                      </a:r>
                      <a:r>
                        <a:rPr sz="1800" spc="-5" dirty="0">
                          <a:latin typeface="Calibri"/>
                          <a:cs typeface="Calibri"/>
                        </a:rPr>
                        <a:t>arly</a:t>
                      </a:r>
                      <a:r>
                        <a:rPr sz="18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menarche</a:t>
                      </a:r>
                      <a:endParaRPr sz="1800" dirty="0">
                        <a:latin typeface="Calibri"/>
                        <a:cs typeface="Calibri"/>
                      </a:endParaRPr>
                    </a:p>
                  </a:txBody>
                  <a:tcPr marL="0" marR="0" marT="31115" marB="0"/>
                </a:tc>
                <a:tc>
                  <a:txBody>
                    <a:bodyPr/>
                    <a:lstStyle/>
                    <a:p>
                      <a:pPr marL="92710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sz="1800" spc="-15" dirty="0">
                          <a:latin typeface="Calibri"/>
                          <a:cs typeface="Calibri"/>
                        </a:rPr>
                        <a:t>Family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5" dirty="0">
                          <a:latin typeface="Calibri"/>
                          <a:cs typeface="Calibri"/>
                        </a:rPr>
                        <a:t>history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31115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1800" spc="-10" dirty="0">
                          <a:latin typeface="Calibri"/>
                          <a:cs typeface="Calibri"/>
                        </a:rPr>
                        <a:t>Increased</a:t>
                      </a:r>
                      <a:r>
                        <a:rPr sz="1800" spc="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5" dirty="0">
                          <a:latin typeface="Calibri"/>
                          <a:cs typeface="Calibri"/>
                        </a:rPr>
                        <a:t>exposure</a:t>
                      </a:r>
                      <a:r>
                        <a:rPr sz="1800" spc="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5" dirty="0">
                          <a:latin typeface="Calibri"/>
                          <a:cs typeface="Calibri"/>
                        </a:rPr>
                        <a:t>to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5" dirty="0">
                          <a:latin typeface="Calibri"/>
                          <a:cs typeface="Calibri"/>
                        </a:rPr>
                        <a:t>estrogen</a:t>
                      </a:r>
                      <a:r>
                        <a:rPr sz="1800" spc="6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Wingdings"/>
                          <a:cs typeface="Wingdings"/>
                        </a:rPr>
                        <a:t></a:t>
                      </a:r>
                      <a:r>
                        <a:rPr sz="1800" spc="-6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800" spc="-5" dirty="0">
                          <a:latin typeface="Calibri"/>
                          <a:cs typeface="Calibri"/>
                        </a:rPr>
                        <a:t>OCPs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5" dirty="0">
                          <a:latin typeface="Calibri"/>
                          <a:cs typeface="Calibri"/>
                        </a:rPr>
                        <a:t>and</a:t>
                      </a:r>
                      <a:r>
                        <a:rPr sz="18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45" dirty="0">
                          <a:latin typeface="Calibri"/>
                          <a:cs typeface="Calibri"/>
                        </a:rPr>
                        <a:t>HRT.</a:t>
                      </a:r>
                      <a:endParaRPr sz="1800" dirty="0">
                        <a:latin typeface="Calibri"/>
                        <a:cs typeface="Calibri"/>
                      </a:endParaRPr>
                    </a:p>
                  </a:txBody>
                  <a:tcPr marL="0" marR="0" marT="34925" marB="0"/>
                </a:tc>
                <a:tc>
                  <a:txBody>
                    <a:bodyPr/>
                    <a:lstStyle/>
                    <a:p>
                      <a:pPr marL="92710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sz="1800" spc="-10" dirty="0">
                          <a:latin typeface="Calibri"/>
                          <a:cs typeface="Calibri"/>
                        </a:rPr>
                        <a:t>Radiation </a:t>
                      </a:r>
                      <a:r>
                        <a:rPr sz="1800" spc="-15" dirty="0">
                          <a:latin typeface="Calibri"/>
                          <a:cs typeface="Calibri"/>
                        </a:rPr>
                        <a:t>exposure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3175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54"/>
                        </a:spcBef>
                      </a:pPr>
                      <a:r>
                        <a:rPr sz="1800" spc="-15" dirty="0">
                          <a:latin typeface="Calibri"/>
                          <a:cs typeface="Calibri"/>
                        </a:rPr>
                        <a:t>late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 menopause,</a:t>
                      </a:r>
                      <a:endParaRPr sz="1800" dirty="0">
                        <a:latin typeface="Calibri"/>
                        <a:cs typeface="Calibri"/>
                      </a:endParaRPr>
                    </a:p>
                  </a:txBody>
                  <a:tcPr marL="0" marR="0" marT="32384" marB="0"/>
                </a:tc>
                <a:tc>
                  <a:txBody>
                    <a:bodyPr/>
                    <a:lstStyle/>
                    <a:p>
                      <a:pPr marL="92710">
                        <a:lnSpc>
                          <a:spcPct val="100000"/>
                        </a:lnSpc>
                        <a:spcBef>
                          <a:spcPts val="254"/>
                        </a:spcBef>
                      </a:pPr>
                      <a:r>
                        <a:rPr sz="1800" spc="-10" dirty="0">
                          <a:latin typeface="Calibri"/>
                          <a:cs typeface="Calibri"/>
                        </a:rPr>
                        <a:t>Alcohol,</a:t>
                      </a:r>
                      <a:r>
                        <a:rPr sz="18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5" dirty="0">
                          <a:latin typeface="Calibri"/>
                          <a:cs typeface="Calibri"/>
                        </a:rPr>
                        <a:t>smoking.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32384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54"/>
                        </a:spcBef>
                      </a:pPr>
                      <a:r>
                        <a:rPr sz="1800" spc="-15" dirty="0">
                          <a:latin typeface="Calibri"/>
                          <a:cs typeface="Calibri"/>
                        </a:rPr>
                        <a:t>nulliparity,</a:t>
                      </a:r>
                      <a:r>
                        <a:rPr sz="1800" spc="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5" dirty="0">
                          <a:latin typeface="Calibri"/>
                          <a:cs typeface="Calibri"/>
                        </a:rPr>
                        <a:t>older</a:t>
                      </a:r>
                      <a:r>
                        <a:rPr sz="18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5" dirty="0">
                          <a:latin typeface="Calibri"/>
                          <a:cs typeface="Calibri"/>
                        </a:rPr>
                        <a:t>age</a:t>
                      </a:r>
                      <a:r>
                        <a:rPr sz="18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5" dirty="0">
                          <a:latin typeface="Calibri"/>
                          <a:cs typeface="Calibri"/>
                        </a:rPr>
                        <a:t>at</a:t>
                      </a:r>
                      <a:r>
                        <a:rPr sz="18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20" dirty="0">
                          <a:latin typeface="Calibri"/>
                          <a:cs typeface="Calibri"/>
                        </a:rPr>
                        <a:t>first</a:t>
                      </a:r>
                      <a:r>
                        <a:rPr sz="18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live</a:t>
                      </a:r>
                      <a:r>
                        <a:rPr sz="18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5" dirty="0">
                          <a:latin typeface="Calibri"/>
                          <a:cs typeface="Calibri"/>
                        </a:rPr>
                        <a:t>birth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32384" marB="0"/>
                </a:tc>
                <a:tc>
                  <a:txBody>
                    <a:bodyPr/>
                    <a:lstStyle/>
                    <a:p>
                      <a:pPr marL="92710">
                        <a:lnSpc>
                          <a:spcPct val="100000"/>
                        </a:lnSpc>
                        <a:spcBef>
                          <a:spcPts val="254"/>
                        </a:spcBef>
                      </a:pPr>
                      <a:r>
                        <a:rPr sz="1800" spc="-10" dirty="0">
                          <a:latin typeface="Calibri"/>
                          <a:cs typeface="Calibri"/>
                        </a:rPr>
                        <a:t>Somatic</a:t>
                      </a:r>
                      <a:r>
                        <a:rPr sz="18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mutations</a:t>
                      </a:r>
                      <a:r>
                        <a:rPr sz="1800" spc="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( 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BRCA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1/ 2,</a:t>
                      </a:r>
                      <a:r>
                        <a:rPr sz="18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HER</a:t>
                      </a:r>
                      <a:r>
                        <a:rPr sz="18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2</a:t>
                      </a:r>
                      <a:r>
                        <a:rPr sz="1800" spc="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Neu,</a:t>
                      </a:r>
                      <a:r>
                        <a:rPr sz="1800" spc="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EGFR,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5" dirty="0">
                          <a:latin typeface="Calibri"/>
                          <a:cs typeface="Calibri"/>
                        </a:rPr>
                        <a:t>c-</a:t>
                      </a:r>
                      <a:endParaRPr sz="1800">
                        <a:latin typeface="Calibri"/>
                        <a:cs typeface="Calibri"/>
                      </a:endParaRPr>
                    </a:p>
                    <a:p>
                      <a:pPr marL="92710">
                        <a:lnSpc>
                          <a:spcPct val="100000"/>
                        </a:lnSpc>
                      </a:pPr>
                      <a:r>
                        <a:rPr sz="1800" spc="-10" dirty="0">
                          <a:latin typeface="Calibri"/>
                          <a:cs typeface="Calibri"/>
                        </a:rPr>
                        <a:t>Myc,</a:t>
                      </a:r>
                      <a:r>
                        <a:rPr sz="18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RAS)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32384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54"/>
                        </a:spcBef>
                      </a:pPr>
                      <a:r>
                        <a:rPr sz="1800" spc="-5" dirty="0">
                          <a:latin typeface="Calibri"/>
                          <a:cs typeface="Calibri"/>
                        </a:rPr>
                        <a:t>Less</a:t>
                      </a:r>
                      <a:r>
                        <a:rPr sz="1800" spc="-15" dirty="0">
                          <a:latin typeface="Calibri"/>
                          <a:cs typeface="Calibri"/>
                        </a:rPr>
                        <a:t> breast</a:t>
                      </a:r>
                      <a:r>
                        <a:rPr sz="18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5" dirty="0">
                          <a:latin typeface="Calibri"/>
                          <a:cs typeface="Calibri"/>
                        </a:rPr>
                        <a:t>feeding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32384" marB="0"/>
                </a:tc>
                <a:tc>
                  <a:txBody>
                    <a:bodyPr/>
                    <a:lstStyle/>
                    <a:p>
                      <a:pPr marL="92710">
                        <a:lnSpc>
                          <a:spcPct val="100000"/>
                        </a:lnSpc>
                        <a:spcBef>
                          <a:spcPts val="254"/>
                        </a:spcBef>
                      </a:pPr>
                      <a:r>
                        <a:rPr sz="1800" spc="-10" dirty="0">
                          <a:latin typeface="Calibri"/>
                          <a:cs typeface="Calibri"/>
                        </a:rPr>
                        <a:t>High</a:t>
                      </a:r>
                      <a:r>
                        <a:rPr sz="18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20" dirty="0">
                          <a:latin typeface="Calibri"/>
                          <a:cs typeface="Calibri"/>
                        </a:rPr>
                        <a:t>fat</a:t>
                      </a:r>
                      <a:r>
                        <a:rPr sz="18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20" dirty="0">
                          <a:latin typeface="Calibri"/>
                          <a:cs typeface="Calibri"/>
                        </a:rPr>
                        <a:t>content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32384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1800" spc="5" dirty="0">
                          <a:latin typeface="Calibri"/>
                          <a:cs typeface="Calibri"/>
                        </a:rPr>
                        <a:t>Low</a:t>
                      </a:r>
                      <a:r>
                        <a:rPr sz="1800" spc="-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5" dirty="0">
                          <a:latin typeface="Calibri"/>
                          <a:cs typeface="Calibri"/>
                        </a:rPr>
                        <a:t>parity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33020" marB="0"/>
                </a:tc>
                <a:tc>
                  <a:txBody>
                    <a:bodyPr/>
                    <a:lstStyle/>
                    <a:p>
                      <a:pPr marL="92710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1800" spc="-15" dirty="0">
                          <a:latin typeface="Calibri"/>
                          <a:cs typeface="Calibri"/>
                        </a:rPr>
                        <a:t>Atypical 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hyperplasia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3302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92710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1800" spc="-5" dirty="0">
                          <a:latin typeface="Calibri"/>
                          <a:cs typeface="Calibri"/>
                        </a:rPr>
                        <a:t>Carcinoma</a:t>
                      </a:r>
                      <a:endParaRPr sz="1800" dirty="0">
                        <a:latin typeface="Calibri"/>
                        <a:cs typeface="Calibri"/>
                      </a:endParaRPr>
                    </a:p>
                  </a:txBody>
                  <a:tcPr marL="0" marR="0" marT="3302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9237555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52" name="Title 1"/>
          <p:cNvSpPr>
            <a:spLocks noGrp="1"/>
          </p:cNvSpPr>
          <p:nvPr>
            <p:ph type="title"/>
          </p:nvPr>
        </p:nvSpPr>
        <p:spPr>
          <a:xfrm>
            <a:off x="1992313" y="333375"/>
            <a:ext cx="8229600" cy="908050"/>
          </a:xfrm>
        </p:spPr>
        <p:txBody>
          <a:bodyPr>
            <a:normAutofit/>
          </a:bodyPr>
          <a:lstStyle/>
          <a:p>
            <a:r>
              <a:rPr lang="en-US" dirty="0"/>
              <a:t>PATHOGNESIS – GENETIC FACTORS</a:t>
            </a:r>
            <a:endParaRPr lang="en-IN" dirty="0"/>
          </a:p>
        </p:txBody>
      </p:sp>
      <p:sp>
        <p:nvSpPr>
          <p:cNvPr id="1048653" name="Content Placeholder 6"/>
          <p:cNvSpPr>
            <a:spLocks noGrp="1"/>
          </p:cNvSpPr>
          <p:nvPr>
            <p:ph sz="half" idx="1"/>
          </p:nvPr>
        </p:nvSpPr>
        <p:spPr>
          <a:xfrm>
            <a:off x="1847850" y="2205038"/>
            <a:ext cx="4038600" cy="4652962"/>
          </a:xfrm>
        </p:spPr>
        <p:txBody>
          <a:bodyPr/>
          <a:lstStyle/>
          <a:p>
            <a:pPr algn="ctr" eaLnBrk="1" hangingPunct="1">
              <a:buFont typeface="Wingdings 2" pitchFamily="18" charset="2"/>
              <a:buNone/>
            </a:pPr>
            <a:r>
              <a:rPr lang="en-US" sz="3600"/>
              <a:t>Most common genes implicated in Breast carcinoma</a:t>
            </a:r>
            <a:endParaRPr lang="en-IN" sz="3600"/>
          </a:p>
        </p:txBody>
      </p:sp>
      <p:graphicFrame>
        <p:nvGraphicFramePr>
          <p:cNvPr id="4194305" name="Content Placeholder 7"/>
          <p:cNvGraphicFramePr>
            <a:graphicFrameLocks noGrp="1"/>
          </p:cNvGraphicFramePr>
          <p:nvPr>
            <p:ph sz="half" idx="2"/>
          </p:nvPr>
        </p:nvGraphicFramePr>
        <p:xfrm>
          <a:off x="5879976" y="1340768"/>
          <a:ext cx="4788024" cy="52565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51486954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61" name="Rectangle 2"/>
          <p:cNvSpPr>
            <a:spLocks noGrp="1" noChangeArrowheads="1"/>
          </p:cNvSpPr>
          <p:nvPr>
            <p:ph type="title"/>
          </p:nvPr>
        </p:nvSpPr>
        <p:spPr>
          <a:xfrm>
            <a:off x="2209800" y="307976"/>
            <a:ext cx="7772400" cy="987425"/>
          </a:xfrm>
        </p:spPr>
        <p:txBody>
          <a:bodyPr rtlCol="0">
            <a:normAutofit fontScale="90000"/>
          </a:bodyPr>
          <a:lstStyle/>
          <a:p>
            <a:r>
              <a:rPr lang="en-US" sz="4000" b="1" dirty="0">
                <a:solidFill>
                  <a:schemeClr val="accent1">
                    <a:lumMod val="75000"/>
                  </a:schemeClr>
                </a:solidFill>
              </a:rPr>
              <a:t>Causes of Hereditary </a:t>
            </a:r>
            <a:br>
              <a:rPr lang="en-US" sz="4000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</a:rPr>
              <a:t>Susceptibility to Breast Cancer</a:t>
            </a:r>
          </a:p>
        </p:txBody>
      </p:sp>
      <p:sp>
        <p:nvSpPr>
          <p:cNvPr id="1048662" name="Text Box 3"/>
          <p:cNvSpPr txBox="1">
            <a:spLocks noChangeArrowheads="1"/>
          </p:cNvSpPr>
          <p:nvPr/>
        </p:nvSpPr>
        <p:spPr bwMode="auto">
          <a:xfrm>
            <a:off x="2649539" y="2693988"/>
            <a:ext cx="3466013" cy="3539430"/>
          </a:xfrm>
          <a:prstGeom prst="rect">
            <a:avLst/>
          </a:prstGeom>
          <a:noFill/>
          <a:ln w="28575">
            <a:noFill/>
            <a:miter lim="800000"/>
            <a:headEnd type="none" w="sm" len="sm"/>
            <a:tailEnd type="none" w="lg" len="med"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40000"/>
              </a:spcBef>
            </a:pPr>
            <a:r>
              <a:rPr lang="en-US" sz="28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Gene</a:t>
            </a:r>
            <a:endParaRPr lang="en-US" sz="2800"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</a:endParaRPr>
          </a:p>
          <a:p>
            <a:pPr>
              <a:spcBef>
                <a:spcPct val="40000"/>
              </a:spcBef>
            </a:pPr>
            <a:r>
              <a:rPr lang="en-US" sz="2800" i="1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BRCA1</a:t>
            </a:r>
          </a:p>
          <a:p>
            <a:pPr>
              <a:spcBef>
                <a:spcPct val="40000"/>
              </a:spcBef>
            </a:pPr>
            <a:r>
              <a:rPr lang="en-US" sz="2800" i="1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BRCA2</a:t>
            </a:r>
          </a:p>
          <a:p>
            <a:pPr>
              <a:spcBef>
                <a:spcPct val="40000"/>
              </a:spcBef>
            </a:pPr>
            <a:r>
              <a:rPr lang="en-US" sz="2800" i="1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TP53</a:t>
            </a:r>
          </a:p>
          <a:p>
            <a:pPr>
              <a:spcBef>
                <a:spcPct val="40000"/>
              </a:spcBef>
            </a:pPr>
            <a:r>
              <a:rPr lang="en-US" sz="2800" i="1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PTEN</a:t>
            </a:r>
          </a:p>
          <a:p>
            <a:pPr>
              <a:spcBef>
                <a:spcPct val="40000"/>
              </a:spcBef>
            </a:pPr>
            <a:r>
              <a:rPr lang="en-US" sz="280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Undiscovered genes</a:t>
            </a:r>
          </a:p>
        </p:txBody>
      </p:sp>
      <p:sp>
        <p:nvSpPr>
          <p:cNvPr id="1048663" name="Text Box 4"/>
          <p:cNvSpPr txBox="1">
            <a:spLocks noChangeArrowheads="1"/>
          </p:cNvSpPr>
          <p:nvPr/>
        </p:nvSpPr>
        <p:spPr bwMode="auto">
          <a:xfrm>
            <a:off x="6076950" y="2208747"/>
            <a:ext cx="4114800" cy="3970318"/>
          </a:xfrm>
          <a:prstGeom prst="rect">
            <a:avLst/>
          </a:prstGeom>
          <a:noFill/>
          <a:ln w="28575">
            <a:noFill/>
            <a:miter lim="800000"/>
            <a:headEnd type="none" w="sm" len="sm"/>
            <a:tailEnd type="none" w="lg" len="med"/>
          </a:ln>
        </p:spPr>
        <p:txBody>
          <a:bodyPr>
            <a:spAutoFit/>
          </a:bodyPr>
          <a:lstStyle/>
          <a:p>
            <a:pPr algn="ctr">
              <a:spcBef>
                <a:spcPct val="40000"/>
              </a:spcBef>
            </a:pPr>
            <a:r>
              <a:rPr lang="en-US" sz="2800" dirty="0">
                <a:solidFill>
                  <a:schemeClr val="tx2"/>
                </a:solidFill>
                <a:latin typeface="Calibri" pitchFamily="34" charset="0"/>
              </a:rPr>
              <a:t>Contribution to Hereditary Breast Cancer</a:t>
            </a:r>
            <a:endParaRPr lang="en-US" sz="2800" dirty="0">
              <a:latin typeface="Calibri" pitchFamily="34" charset="0"/>
            </a:endParaRPr>
          </a:p>
          <a:p>
            <a:pPr algn="ctr">
              <a:spcBef>
                <a:spcPct val="40000"/>
              </a:spcBef>
            </a:pPr>
            <a:r>
              <a:rPr lang="en-US" sz="2800" dirty="0">
                <a:latin typeface="Comic Sans MS" pitchFamily="66" charset="0"/>
              </a:rPr>
              <a:t>20%–40%</a:t>
            </a:r>
          </a:p>
          <a:p>
            <a:pPr algn="ctr">
              <a:spcBef>
                <a:spcPct val="40000"/>
              </a:spcBef>
            </a:pPr>
            <a:r>
              <a:rPr lang="en-US" sz="2800" dirty="0">
                <a:latin typeface="Comic Sans MS" pitchFamily="66" charset="0"/>
              </a:rPr>
              <a:t>10%–30%</a:t>
            </a:r>
          </a:p>
          <a:p>
            <a:pPr algn="ctr">
              <a:spcBef>
                <a:spcPct val="40000"/>
              </a:spcBef>
            </a:pPr>
            <a:r>
              <a:rPr lang="en-US" sz="2800" dirty="0">
                <a:latin typeface="Comic Sans MS" pitchFamily="66" charset="0"/>
              </a:rPr>
              <a:t>&lt;1%</a:t>
            </a:r>
          </a:p>
          <a:p>
            <a:pPr algn="ctr">
              <a:spcBef>
                <a:spcPct val="40000"/>
              </a:spcBef>
            </a:pPr>
            <a:r>
              <a:rPr lang="en-US" sz="2800" dirty="0">
                <a:latin typeface="Comic Sans MS" pitchFamily="66" charset="0"/>
              </a:rPr>
              <a:t>&lt;1%</a:t>
            </a:r>
          </a:p>
          <a:p>
            <a:pPr algn="ctr">
              <a:spcBef>
                <a:spcPct val="40000"/>
              </a:spcBef>
            </a:pPr>
            <a:r>
              <a:rPr lang="en-US" sz="2800" dirty="0">
                <a:latin typeface="Comic Sans MS" pitchFamily="66" charset="0"/>
              </a:rPr>
              <a:t>30%–70%</a:t>
            </a:r>
          </a:p>
        </p:txBody>
      </p:sp>
      <p:sp>
        <p:nvSpPr>
          <p:cNvPr id="1048664" name="Line 5"/>
          <p:cNvSpPr>
            <a:spLocks noChangeShapeType="1"/>
          </p:cNvSpPr>
          <p:nvPr/>
        </p:nvSpPr>
        <p:spPr bwMode="auto">
          <a:xfrm>
            <a:off x="2662239" y="3176588"/>
            <a:ext cx="6829425" cy="0"/>
          </a:xfrm>
          <a:prstGeom prst="line">
            <a:avLst/>
          </a:prstGeom>
          <a:noFill/>
          <a:ln w="19050">
            <a:solidFill>
              <a:srgbClr val="00FCBA"/>
            </a:solidFill>
            <a:round/>
            <a:headEnd type="none" w="sm" len="sm"/>
            <a:tailEnd type="none" w="lg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48665" name="Line 6"/>
          <p:cNvSpPr>
            <a:spLocks noChangeShapeType="1"/>
          </p:cNvSpPr>
          <p:nvPr/>
        </p:nvSpPr>
        <p:spPr bwMode="auto">
          <a:xfrm>
            <a:off x="2662239" y="3778250"/>
            <a:ext cx="6829425" cy="0"/>
          </a:xfrm>
          <a:prstGeom prst="line">
            <a:avLst/>
          </a:prstGeom>
          <a:noFill/>
          <a:ln w="19050">
            <a:solidFill>
              <a:srgbClr val="00FCBA"/>
            </a:solidFill>
            <a:round/>
            <a:headEnd type="none" w="sm" len="sm"/>
            <a:tailEnd type="none" w="lg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48666" name="Line 7"/>
          <p:cNvSpPr>
            <a:spLocks noChangeShapeType="1"/>
          </p:cNvSpPr>
          <p:nvPr/>
        </p:nvSpPr>
        <p:spPr bwMode="auto">
          <a:xfrm>
            <a:off x="2662239" y="4438650"/>
            <a:ext cx="6829425" cy="0"/>
          </a:xfrm>
          <a:prstGeom prst="line">
            <a:avLst/>
          </a:prstGeom>
          <a:noFill/>
          <a:ln w="19050">
            <a:solidFill>
              <a:srgbClr val="00FCBA"/>
            </a:solidFill>
            <a:round/>
            <a:headEnd type="none" w="sm" len="sm"/>
            <a:tailEnd type="none" w="lg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48667" name="Line 8"/>
          <p:cNvSpPr>
            <a:spLocks noChangeShapeType="1"/>
          </p:cNvSpPr>
          <p:nvPr/>
        </p:nvSpPr>
        <p:spPr bwMode="auto">
          <a:xfrm>
            <a:off x="2971801" y="6135111"/>
            <a:ext cx="6829425" cy="0"/>
          </a:xfrm>
          <a:prstGeom prst="line">
            <a:avLst/>
          </a:prstGeom>
          <a:noFill/>
          <a:ln w="19050">
            <a:solidFill>
              <a:srgbClr val="00FCBA"/>
            </a:solidFill>
            <a:round/>
            <a:headEnd type="none" w="sm" len="sm"/>
            <a:tailEnd type="none" w="lg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48668" name="Line 9"/>
          <p:cNvSpPr>
            <a:spLocks noChangeShapeType="1"/>
          </p:cNvSpPr>
          <p:nvPr/>
        </p:nvSpPr>
        <p:spPr bwMode="auto">
          <a:xfrm>
            <a:off x="2662239" y="5645150"/>
            <a:ext cx="6829425" cy="0"/>
          </a:xfrm>
          <a:prstGeom prst="line">
            <a:avLst/>
          </a:prstGeom>
          <a:noFill/>
          <a:ln w="19050">
            <a:solidFill>
              <a:srgbClr val="00FCBA"/>
            </a:solidFill>
            <a:round/>
            <a:headEnd type="none" w="sm" len="sm"/>
            <a:tailEnd type="none" w="lg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48669" name="Line 10"/>
          <p:cNvSpPr>
            <a:spLocks noChangeShapeType="1"/>
          </p:cNvSpPr>
          <p:nvPr/>
        </p:nvSpPr>
        <p:spPr bwMode="auto">
          <a:xfrm>
            <a:off x="2662239" y="6248400"/>
            <a:ext cx="6829425" cy="0"/>
          </a:xfrm>
          <a:prstGeom prst="line">
            <a:avLst/>
          </a:prstGeom>
          <a:noFill/>
          <a:ln w="19050">
            <a:solidFill>
              <a:srgbClr val="00FCBA"/>
            </a:solidFill>
            <a:round/>
            <a:headEnd type="none" w="sm" len="sm"/>
            <a:tailEnd type="none" w="lg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48670" name="TextBox 10"/>
          <p:cNvSpPr txBox="1"/>
          <p:nvPr/>
        </p:nvSpPr>
        <p:spPr>
          <a:xfrm>
            <a:off x="1995056" y="1630363"/>
            <a:ext cx="2987485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sz="2000" dirty="0">
                <a:cs typeface="Times New Roman" pitchFamily="18" charset="0"/>
              </a:rPr>
              <a:t>5 to 10% of breast cancers.</a:t>
            </a:r>
          </a:p>
        </p:txBody>
      </p:sp>
    </p:spTree>
    <p:extLst>
      <p:ext uri="{BB962C8B-B14F-4D97-AF65-F5344CB8AC3E}">
        <p14:creationId xmlns:p14="http://schemas.microsoft.com/office/powerpoint/2010/main" val="96134812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1600200" y="0"/>
            <a:ext cx="9372600" cy="1295400"/>
          </a:xfrm>
        </p:spPr>
        <p:txBody>
          <a:bodyPr rtlCol="0">
            <a:normAutofit/>
          </a:bodyPr>
          <a:lstStyle/>
          <a:p>
            <a:r>
              <a:rPr lang="en-US" sz="3600" dirty="0">
                <a:solidFill>
                  <a:schemeClr val="accent1">
                    <a:lumMod val="75000"/>
                  </a:schemeClr>
                </a:solidFill>
              </a:rPr>
              <a:t>Features That Indicate Increased Likelihood of Having BRCA Mutations</a:t>
            </a:r>
          </a:p>
        </p:txBody>
      </p:sp>
      <p:sp>
        <p:nvSpPr>
          <p:cNvPr id="1048675" name="Rectangle 3"/>
          <p:cNvSpPr>
            <a:spLocks noGrp="1" noChangeArrowheads="1"/>
          </p:cNvSpPr>
          <p:nvPr>
            <p:ph idx="1"/>
          </p:nvPr>
        </p:nvSpPr>
        <p:spPr>
          <a:xfrm>
            <a:off x="1676400" y="1981200"/>
            <a:ext cx="8839200" cy="4648200"/>
          </a:xfrm>
        </p:spPr>
        <p:txBody>
          <a:bodyPr rtlCol="0">
            <a:normAutofit/>
          </a:bodyPr>
          <a:lstStyle/>
          <a:p>
            <a:pPr>
              <a:spcBef>
                <a:spcPct val="40000"/>
              </a:spcBef>
            </a:pPr>
            <a:r>
              <a:rPr lang="en-US" dirty="0">
                <a:latin typeface="+mj-lt"/>
                <a:ea typeface="+mn-ea"/>
              </a:rPr>
              <a:t>Multiple cases of early onset breast cancer</a:t>
            </a:r>
          </a:p>
          <a:p>
            <a:pPr>
              <a:spcBef>
                <a:spcPct val="40000"/>
              </a:spcBef>
            </a:pPr>
            <a:r>
              <a:rPr lang="en-US" dirty="0">
                <a:latin typeface="+mj-lt"/>
                <a:ea typeface="+mn-ea"/>
              </a:rPr>
              <a:t>Ovarian cancer (with family history of breast or ovarian cancer)</a:t>
            </a:r>
          </a:p>
          <a:p>
            <a:pPr>
              <a:spcBef>
                <a:spcPct val="40000"/>
              </a:spcBef>
            </a:pPr>
            <a:r>
              <a:rPr lang="en-US" dirty="0">
                <a:latin typeface="+mj-lt"/>
                <a:ea typeface="+mn-ea"/>
              </a:rPr>
              <a:t>Breast and ovarian cancer in the same woman</a:t>
            </a:r>
          </a:p>
          <a:p>
            <a:pPr>
              <a:spcBef>
                <a:spcPct val="40000"/>
              </a:spcBef>
            </a:pPr>
            <a:r>
              <a:rPr lang="en-US" dirty="0">
                <a:latin typeface="+mj-lt"/>
                <a:ea typeface="+mn-ea"/>
              </a:rPr>
              <a:t>Bilateral breast cancer</a:t>
            </a:r>
          </a:p>
          <a:p>
            <a:pPr>
              <a:spcBef>
                <a:spcPct val="40000"/>
              </a:spcBef>
            </a:pPr>
            <a:r>
              <a:rPr lang="en-US" dirty="0">
                <a:latin typeface="+mj-lt"/>
                <a:ea typeface="+mn-ea"/>
              </a:rPr>
              <a:t>Ashkenazi Jewish heritage </a:t>
            </a:r>
          </a:p>
          <a:p>
            <a:pPr>
              <a:spcBef>
                <a:spcPct val="40000"/>
              </a:spcBef>
            </a:pPr>
            <a:r>
              <a:rPr lang="en-US" dirty="0">
                <a:latin typeface="+mj-lt"/>
                <a:ea typeface="+mn-ea"/>
              </a:rPr>
              <a:t>Male breast cancer</a:t>
            </a:r>
          </a:p>
          <a:p>
            <a:pPr>
              <a:spcBef>
                <a:spcPct val="40000"/>
              </a:spcBef>
            </a:pPr>
            <a:endParaRPr lang="en-US" dirty="0">
              <a:latin typeface="+mj-lt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5361699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9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Objectives </a:t>
            </a:r>
          </a:p>
        </p:txBody>
      </p:sp>
      <p:sp>
        <p:nvSpPr>
          <p:cNvPr id="1048594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At the end of the session the students should be able to </a:t>
            </a:r>
          </a:p>
          <a:p>
            <a:r>
              <a:rPr lang="en-US" dirty="0"/>
              <a:t>Describe the surgical anatomy of breast</a:t>
            </a:r>
          </a:p>
          <a:p>
            <a:r>
              <a:rPr lang="en-US" dirty="0"/>
              <a:t>Able to take pertinent history </a:t>
            </a:r>
          </a:p>
          <a:p>
            <a:r>
              <a:rPr lang="en-US" dirty="0"/>
              <a:t>Enlist important steps in examination of patient </a:t>
            </a:r>
          </a:p>
          <a:p>
            <a:r>
              <a:rPr lang="en-US" dirty="0"/>
              <a:t>Chalk out a management plan of this patient </a:t>
            </a:r>
          </a:p>
        </p:txBody>
      </p:sp>
    </p:spTree>
    <p:extLst>
      <p:ext uri="{BB962C8B-B14F-4D97-AF65-F5344CB8AC3E}">
        <p14:creationId xmlns:p14="http://schemas.microsoft.com/office/powerpoint/2010/main" val="119473596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0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Sporadic breast cancer</a:t>
            </a:r>
            <a:endParaRPr lang="en-IN" dirty="0"/>
          </a:p>
        </p:txBody>
      </p:sp>
      <p:sp>
        <p:nvSpPr>
          <p:cNvPr id="1048702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tr-TR" dirty="0"/>
              <a:t>Over-exposure to estrogen</a:t>
            </a:r>
          </a:p>
          <a:p>
            <a:pPr>
              <a:buFont typeface="Wingdings" pitchFamily="2" charset="2"/>
              <a:buNone/>
            </a:pPr>
            <a:r>
              <a:rPr lang="tr-TR" dirty="0"/>
              <a:t>	Because growth of breast tissue is highly sensitive to estrogens, the more a women is exposed to estrogen over her lifetime,the higher the risk for breast cancer</a:t>
            </a:r>
            <a:r>
              <a:rPr lang="en-US" dirty="0"/>
              <a:t>.</a:t>
            </a:r>
          </a:p>
          <a:p>
            <a:r>
              <a:rPr lang="en-US" dirty="0"/>
              <a:t>Majority occur in post menopausal women and are ER positive.</a:t>
            </a:r>
          </a:p>
          <a:p>
            <a:r>
              <a:rPr lang="en-US" dirty="0"/>
              <a:t>Almost 75% of the tumors are estrogen dependent</a:t>
            </a:r>
          </a:p>
        </p:txBody>
      </p:sp>
    </p:spTree>
    <p:extLst>
      <p:ext uri="{BB962C8B-B14F-4D97-AF65-F5344CB8AC3E}">
        <p14:creationId xmlns:p14="http://schemas.microsoft.com/office/powerpoint/2010/main" val="7502902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6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0" y="0"/>
            <a:ext cx="4800600" cy="7162800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209716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10745" y="2133600"/>
            <a:ext cx="4343400" cy="4114800"/>
          </a:xfrm>
          <a:prstGeom prst="rect">
            <a:avLst/>
          </a:prstGeom>
          <a:noFill/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55433967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CLASSIFICATION</a:t>
            </a:r>
          </a:p>
        </p:txBody>
      </p:sp>
      <p:sp>
        <p:nvSpPr>
          <p:cNvPr id="1048715" name="Content Placeholder 2"/>
          <p:cNvSpPr>
            <a:spLocks noGrp="1"/>
          </p:cNvSpPr>
          <p:nvPr>
            <p:ph idx="1"/>
          </p:nvPr>
        </p:nvSpPr>
        <p:spPr>
          <a:xfrm>
            <a:off x="1676400" y="1524000"/>
            <a:ext cx="8839200" cy="5410200"/>
          </a:xfrm>
        </p:spPr>
        <p:txBody>
          <a:bodyPr>
            <a:normAutofit fontScale="58974" lnSpcReduction="20000"/>
          </a:bodyPr>
          <a:lstStyle/>
          <a:p>
            <a:pPr marL="0" indent="0">
              <a:buNone/>
            </a:pPr>
            <a:r>
              <a:rPr lang="it-IT" sz="4500" dirty="0"/>
              <a:t> </a:t>
            </a:r>
            <a:r>
              <a:rPr lang="it-IT" sz="4200" b="1" dirty="0"/>
              <a:t>Invasiveness</a:t>
            </a:r>
          </a:p>
          <a:p>
            <a:pPr lvl="1"/>
            <a:r>
              <a:rPr lang="en-US" sz="4200" dirty="0"/>
              <a:t>Invasive. </a:t>
            </a:r>
            <a:endParaRPr lang="en-US" sz="4500" dirty="0"/>
          </a:p>
          <a:p>
            <a:pPr lvl="2"/>
            <a:r>
              <a:rPr lang="en-US" sz="4200" b="1" dirty="0"/>
              <a:t>Foote Stewart original classification</a:t>
            </a:r>
            <a:endParaRPr lang="en-US" sz="4200" dirty="0"/>
          </a:p>
          <a:p>
            <a:pPr lvl="3"/>
            <a:r>
              <a:rPr lang="en-US" sz="3900" dirty="0"/>
              <a:t>Paget’s disease of the nipple</a:t>
            </a:r>
          </a:p>
          <a:p>
            <a:pPr lvl="3"/>
            <a:r>
              <a:rPr lang="en-US" sz="4200" dirty="0"/>
              <a:t>Invasive ductal carcinoma—. Invasive type can be special type or no special type (</a:t>
            </a:r>
            <a:r>
              <a:rPr lang="en-US" sz="4200" i="1" dirty="0"/>
              <a:t>NST</a:t>
            </a:r>
            <a:r>
              <a:rPr lang="en-US" sz="4200" dirty="0"/>
              <a:t>) [not otherwise specified/</a:t>
            </a:r>
            <a:r>
              <a:rPr lang="en-US" sz="4200" i="1" dirty="0"/>
              <a:t>NOS</a:t>
            </a:r>
            <a:r>
              <a:rPr lang="en-US" sz="4200" dirty="0"/>
              <a:t>]. </a:t>
            </a:r>
          </a:p>
          <a:p>
            <a:pPr lvl="5"/>
            <a:r>
              <a:rPr lang="en-US" sz="4000" i="1" dirty="0"/>
              <a:t>Special type (ST) </a:t>
            </a:r>
            <a:r>
              <a:rPr lang="en-US" sz="4000" dirty="0"/>
              <a:t>is 20% common; tubular, mucinous, cribriform, medullary, etc. and they carry good prognosis. </a:t>
            </a:r>
          </a:p>
          <a:p>
            <a:pPr lvl="5"/>
            <a:r>
              <a:rPr lang="en-US" sz="4000" i="1" dirty="0"/>
              <a:t>No special type (NST) </a:t>
            </a:r>
            <a:r>
              <a:rPr lang="en-US" sz="4000" dirty="0"/>
              <a:t>carry poor prognosis. Adenocarcinoma with </a:t>
            </a:r>
            <a:r>
              <a:rPr lang="en-US" sz="4000" i="1" dirty="0"/>
              <a:t>no special type </a:t>
            </a:r>
            <a:r>
              <a:rPr lang="en-US" sz="4000" dirty="0"/>
              <a:t>(80%) is more common. </a:t>
            </a:r>
            <a:endParaRPr lang="en-US" sz="3900" dirty="0"/>
          </a:p>
          <a:p>
            <a:pPr lvl="3"/>
            <a:r>
              <a:rPr lang="en-US" sz="3900" dirty="0"/>
              <a:t>Invasive lobular carcinoma</a:t>
            </a:r>
          </a:p>
          <a:p>
            <a:pPr lvl="3"/>
            <a:r>
              <a:rPr lang="en-US" sz="3900" dirty="0"/>
              <a:t>Rare cancers (adenoid cystic, squamous cell, apocrine)</a:t>
            </a:r>
          </a:p>
          <a:p>
            <a:pPr lvl="2"/>
            <a:r>
              <a:rPr lang="en-US" sz="4200" dirty="0"/>
              <a:t>Inflammatory</a:t>
            </a:r>
          </a:p>
        </p:txBody>
      </p:sp>
    </p:spTree>
    <p:extLst>
      <p:ext uri="{BB962C8B-B14F-4D97-AF65-F5344CB8AC3E}">
        <p14:creationId xmlns:p14="http://schemas.microsoft.com/office/powerpoint/2010/main" val="55633742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1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PAGET’S DISEASE</a:t>
            </a:r>
          </a:p>
        </p:txBody>
      </p:sp>
      <p:sp>
        <p:nvSpPr>
          <p:cNvPr id="1048717" name="Content Placeholder 2"/>
          <p:cNvSpPr>
            <a:spLocks noGrp="1"/>
          </p:cNvSpPr>
          <p:nvPr>
            <p:ph idx="1"/>
          </p:nvPr>
        </p:nvSpPr>
        <p:spPr>
          <a:xfrm>
            <a:off x="2136648" y="1600200"/>
            <a:ext cx="8150352" cy="5181600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Paget’s disease of the nipple was described in 1874. </a:t>
            </a:r>
          </a:p>
          <a:p>
            <a:r>
              <a:rPr lang="en-US" dirty="0"/>
              <a:t>It frequently presents as a chronic, eczematous eruption of the nipple, which may be subtle but may progress to an ulcerated, weeping lesion.</a:t>
            </a:r>
          </a:p>
          <a:p>
            <a:r>
              <a:rPr lang="en-US" dirty="0"/>
              <a:t> An underlying breast cancer (in situ or invasive) is present in 85 to 88 percent of cases, although often without an associated breast mass or mammographic abnormality</a:t>
            </a:r>
          </a:p>
          <a:p>
            <a:r>
              <a:rPr lang="en-US" dirty="0"/>
              <a:t>Surgical therapy for Paget’s disease may involve lumpectomy or mastectomy, depending on the extent of involvement of the nipple-areolar complex and the presence of DCIS or invasive cancer in the underlying breast parenchyma.</a:t>
            </a:r>
          </a:p>
          <a:p>
            <a:pPr marL="0" indent="0">
              <a:buNone/>
            </a:pPr>
            <a:r>
              <a:rPr lang="en-US" dirty="0"/>
              <a:t>    </a:t>
            </a:r>
          </a:p>
        </p:txBody>
      </p:sp>
    </p:spTree>
    <p:extLst>
      <p:ext uri="{BB962C8B-B14F-4D97-AF65-F5344CB8AC3E}">
        <p14:creationId xmlns:p14="http://schemas.microsoft.com/office/powerpoint/2010/main" val="427081564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2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97169" name="Picture 2" descr="PAGET'S disease of nipple | Pathology Made Simple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388807" y="533400"/>
            <a:ext cx="4872498" cy="4953000"/>
          </a:xfrm>
          <a:prstGeom prst="rect">
            <a:avLst/>
          </a:prstGeom>
          <a:noFill/>
        </p:spPr>
      </p:pic>
      <p:pic>
        <p:nvPicPr>
          <p:cNvPr id="2097170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4603" y="365126"/>
            <a:ext cx="4433733" cy="5807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261191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35000" y="635000"/>
            <a:ext cx="9855200" cy="637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078584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2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INVASIVE DUCTAL CARCINOMA</a:t>
            </a:r>
          </a:p>
        </p:txBody>
      </p:sp>
      <p:sp>
        <p:nvSpPr>
          <p:cNvPr id="1048723" name="Content Placeholder 2"/>
          <p:cNvSpPr>
            <a:spLocks noGrp="1"/>
          </p:cNvSpPr>
          <p:nvPr>
            <p:ph idx="1"/>
          </p:nvPr>
        </p:nvSpPr>
        <p:spPr>
          <a:xfrm>
            <a:off x="1524000" y="1600200"/>
            <a:ext cx="8839200" cy="5029200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</a:pPr>
            <a:r>
              <a:rPr lang="en-US" sz="2200" dirty="0">
                <a:cs typeface="Arial" pitchFamily="34" charset="0"/>
              </a:rPr>
              <a:t>Invasive ductal carcinoma of the </a:t>
            </a:r>
            <a:r>
              <a:rPr lang="en-US" sz="2200" dirty="0"/>
              <a:t> most common type of invasive breast cancer, accounting for 70 to 80 percent of invasive lesions</a:t>
            </a:r>
            <a:r>
              <a:rPr lang="en-US" sz="2200" dirty="0">
                <a:cs typeface="Arial" pitchFamily="34" charset="0"/>
              </a:rPr>
              <a:t>.</a:t>
            </a:r>
          </a:p>
          <a:p>
            <a:pPr>
              <a:lnSpc>
                <a:spcPct val="120000"/>
              </a:lnSpc>
            </a:pPr>
            <a:r>
              <a:rPr lang="en-US" sz="2200" dirty="0">
                <a:cs typeface="Arial" pitchFamily="34" charset="0"/>
              </a:rPr>
              <a:t>In </a:t>
            </a:r>
            <a:r>
              <a:rPr lang="en-US" sz="2200" dirty="0" err="1">
                <a:cs typeface="Arial" pitchFamily="34" charset="0"/>
              </a:rPr>
              <a:t>perimenopausal</a:t>
            </a:r>
            <a:r>
              <a:rPr lang="en-US" sz="2200" dirty="0">
                <a:cs typeface="Arial" pitchFamily="34" charset="0"/>
              </a:rPr>
              <a:t> or postmenopausal women in the fifth to sixth decades of life. </a:t>
            </a:r>
          </a:p>
          <a:p>
            <a:pPr>
              <a:lnSpc>
                <a:spcPct val="120000"/>
              </a:lnSpc>
            </a:pPr>
            <a:r>
              <a:rPr lang="en-US" sz="2200" dirty="0">
                <a:cs typeface="Arial" pitchFamily="34" charset="0"/>
              </a:rPr>
              <a:t>The cancer cells often are arranged in small clusters, and there is a broad spectrum of histologic types with variable cellular and nuclear grades. </a:t>
            </a:r>
          </a:p>
        </p:txBody>
      </p:sp>
    </p:spTree>
    <p:extLst>
      <p:ext uri="{BB962C8B-B14F-4D97-AF65-F5344CB8AC3E}">
        <p14:creationId xmlns:p14="http://schemas.microsoft.com/office/powerpoint/2010/main" val="231183669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24" name="Title 1"/>
          <p:cNvSpPr>
            <a:spLocks noGrp="1"/>
          </p:cNvSpPr>
          <p:nvPr>
            <p:ph type="title"/>
          </p:nvPr>
        </p:nvSpPr>
        <p:spPr>
          <a:xfrm>
            <a:off x="1524000" y="0"/>
            <a:ext cx="9144000" cy="1295400"/>
          </a:xfrm>
        </p:spPr>
        <p:txBody>
          <a:bodyPr/>
          <a:lstStyle/>
          <a:p>
            <a:pPr algn="ctr" eaLnBrk="1" hangingPunct="1"/>
            <a:r>
              <a:rPr lang="en-US" sz="4000" dirty="0"/>
              <a:t>INVASIVE CARCINOMA – </a:t>
            </a:r>
            <a:r>
              <a:rPr lang="en-US" sz="3600" dirty="0"/>
              <a:t>CLINICAL FEATURES</a:t>
            </a:r>
            <a:endParaRPr lang="en-IN" sz="3600" dirty="0"/>
          </a:p>
        </p:txBody>
      </p:sp>
      <p:sp>
        <p:nvSpPr>
          <p:cNvPr id="1048725" name="Content Placeholder 2"/>
          <p:cNvSpPr>
            <a:spLocks noGrp="1"/>
          </p:cNvSpPr>
          <p:nvPr>
            <p:ph sz="half" idx="1"/>
          </p:nvPr>
        </p:nvSpPr>
        <p:spPr>
          <a:xfrm>
            <a:off x="1847850" y="1524000"/>
            <a:ext cx="5314950" cy="4857750"/>
          </a:xfrm>
        </p:spPr>
        <p:txBody>
          <a:bodyPr>
            <a:noAutofit/>
          </a:bodyPr>
          <a:lstStyle/>
          <a:p>
            <a:pPr marL="274320" indent="-274320">
              <a:buClr>
                <a:schemeClr val="accent3"/>
              </a:buClr>
              <a:buFont typeface="Wingdings 2"/>
              <a:buChar char=""/>
            </a:pPr>
            <a:r>
              <a:rPr lang="en-IN" sz="2400" b="1" dirty="0">
                <a:latin typeface="Calibri" pitchFamily="34" charset="0"/>
              </a:rPr>
              <a:t>Hard fixed Palpable mass.</a:t>
            </a:r>
            <a:endParaRPr lang="en-IN" sz="2400" dirty="0">
              <a:latin typeface="Calibri" pitchFamily="34" charset="0"/>
            </a:endParaRPr>
          </a:p>
          <a:p>
            <a:pPr marL="274320" indent="-274320">
              <a:buClr>
                <a:schemeClr val="accent3"/>
              </a:buClr>
              <a:buFont typeface="Wingdings 2"/>
              <a:buChar char=""/>
            </a:pPr>
            <a:r>
              <a:rPr lang="en-IN" sz="2400" dirty="0">
                <a:latin typeface="Calibri" pitchFamily="34" charset="0"/>
              </a:rPr>
              <a:t> </a:t>
            </a:r>
            <a:r>
              <a:rPr lang="en-IN" sz="2400" b="1" dirty="0">
                <a:latin typeface="Calibri" pitchFamily="34" charset="0"/>
              </a:rPr>
              <a:t>Axillary lymph node metastases </a:t>
            </a:r>
            <a:endParaRPr lang="en-IN" sz="2400" dirty="0">
              <a:latin typeface="Calibri" pitchFamily="34" charset="0"/>
            </a:endParaRPr>
          </a:p>
          <a:p>
            <a:pPr marL="274320" indent="-274320">
              <a:buClr>
                <a:schemeClr val="accent3"/>
              </a:buClr>
              <a:buFont typeface="Wingdings 2"/>
              <a:buChar char=""/>
            </a:pPr>
            <a:r>
              <a:rPr lang="en-IN" sz="2400" b="1" dirty="0">
                <a:latin typeface="Calibri" pitchFamily="34" charset="0"/>
              </a:rPr>
              <a:t>Fixity </a:t>
            </a:r>
            <a:r>
              <a:rPr lang="en-IN" sz="2400" dirty="0">
                <a:latin typeface="Calibri" pitchFamily="34" charset="0"/>
              </a:rPr>
              <a:t>to the chest wall / skin dimpling.</a:t>
            </a:r>
          </a:p>
          <a:p>
            <a:pPr marL="274320" indent="-274320">
              <a:buClr>
                <a:schemeClr val="accent3"/>
              </a:buClr>
              <a:buFont typeface="Wingdings 2"/>
              <a:buChar char=""/>
            </a:pPr>
            <a:r>
              <a:rPr lang="en-US" sz="2400" b="1" dirty="0">
                <a:latin typeface="Calibri" pitchFamily="34" charset="0"/>
              </a:rPr>
              <a:t>Nipple retraction</a:t>
            </a:r>
            <a:endParaRPr lang="en-IN" sz="2400" dirty="0">
              <a:latin typeface="Calibri" pitchFamily="34" charset="0"/>
            </a:endParaRPr>
          </a:p>
          <a:p>
            <a:pPr marL="274320" indent="-274320">
              <a:buClr>
                <a:schemeClr val="accent3"/>
              </a:buClr>
              <a:buFont typeface="Wingdings 2"/>
              <a:buChar char=""/>
            </a:pPr>
            <a:r>
              <a:rPr lang="en-IN" sz="2400" dirty="0" err="1">
                <a:latin typeface="Calibri" pitchFamily="34" charset="0"/>
              </a:rPr>
              <a:t>Lymphatics</a:t>
            </a:r>
            <a:r>
              <a:rPr lang="en-IN" sz="2400" dirty="0">
                <a:latin typeface="Calibri" pitchFamily="34" charset="0"/>
              </a:rPr>
              <a:t> - involved - block the local area of skin drainage  </a:t>
            </a:r>
            <a:r>
              <a:rPr lang="en-IN" sz="2400" dirty="0">
                <a:latin typeface="Calibri" pitchFamily="34" charset="0"/>
                <a:sym typeface="Wingdings" pitchFamily="2" charset="2"/>
              </a:rPr>
              <a:t> </a:t>
            </a:r>
            <a:r>
              <a:rPr lang="en-IN" sz="2400" b="1" dirty="0">
                <a:latin typeface="Calibri" pitchFamily="34" charset="0"/>
              </a:rPr>
              <a:t>lymphedema</a:t>
            </a:r>
            <a:r>
              <a:rPr lang="en-IN" sz="2400" dirty="0">
                <a:latin typeface="Calibri" pitchFamily="34" charset="0"/>
              </a:rPr>
              <a:t>, skin thickening.</a:t>
            </a:r>
          </a:p>
          <a:p>
            <a:pPr marL="274320" indent="-274320">
              <a:buClr>
                <a:schemeClr val="accent3"/>
              </a:buClr>
              <a:buFont typeface="Wingdings 2"/>
              <a:buChar char=""/>
            </a:pPr>
            <a:r>
              <a:rPr lang="en-IN" sz="2400" dirty="0">
                <a:latin typeface="Calibri" pitchFamily="34" charset="0"/>
              </a:rPr>
              <a:t>Mammography </a:t>
            </a:r>
            <a:r>
              <a:rPr lang="en-IN" sz="2400" dirty="0">
                <a:latin typeface="Calibri" pitchFamily="34" charset="0"/>
                <a:sym typeface="Wingdings" pitchFamily="2" charset="2"/>
              </a:rPr>
              <a:t></a:t>
            </a:r>
            <a:r>
              <a:rPr lang="en-IN" sz="2400" dirty="0">
                <a:latin typeface="Calibri" pitchFamily="34" charset="0"/>
              </a:rPr>
              <a:t> </a:t>
            </a:r>
            <a:r>
              <a:rPr lang="en-IN" sz="2400" b="1" dirty="0" err="1">
                <a:latin typeface="Calibri" pitchFamily="34" charset="0"/>
              </a:rPr>
              <a:t>Radiodense</a:t>
            </a:r>
            <a:r>
              <a:rPr lang="en-IN" sz="2400" b="1" dirty="0">
                <a:latin typeface="Calibri" pitchFamily="34" charset="0"/>
              </a:rPr>
              <a:t> mass </a:t>
            </a:r>
          </a:p>
          <a:p>
            <a:pPr marL="0" indent="0">
              <a:buClr>
                <a:schemeClr val="accent3"/>
              </a:buClr>
              <a:buNone/>
            </a:pPr>
            <a:r>
              <a:rPr lang="en-IN" sz="2400" b="1" dirty="0">
                <a:latin typeface="Calibri" pitchFamily="34" charset="0"/>
              </a:rPr>
              <a:t>,</a:t>
            </a:r>
            <a:r>
              <a:rPr lang="en-IN" sz="2400" b="1" dirty="0" err="1">
                <a:latin typeface="Calibri" pitchFamily="34" charset="0"/>
              </a:rPr>
              <a:t>microcalcification</a:t>
            </a:r>
            <a:endParaRPr lang="en-IN" sz="2400" b="1" dirty="0">
              <a:latin typeface="Calibri" pitchFamily="34" charset="0"/>
            </a:endParaRPr>
          </a:p>
          <a:p>
            <a:pPr marL="274320" indent="-274320">
              <a:buClr>
                <a:schemeClr val="accent3"/>
              </a:buClr>
              <a:buFont typeface="Wingdings 2"/>
              <a:buChar char=""/>
            </a:pPr>
            <a:r>
              <a:rPr lang="en-IN" sz="2400" b="1" dirty="0">
                <a:latin typeface="Calibri" pitchFamily="34" charset="0"/>
              </a:rPr>
              <a:t>Metastatic inv.</a:t>
            </a:r>
            <a:endParaRPr lang="en-US" sz="2400" b="1" dirty="0">
              <a:latin typeface="Calibri" pitchFamily="34" charset="0"/>
            </a:endParaRPr>
          </a:p>
        </p:txBody>
      </p:sp>
      <p:pic>
        <p:nvPicPr>
          <p:cNvPr id="2097171" name="Picture 4" descr="scan4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689603" y="3657600"/>
            <a:ext cx="2808312" cy="29523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97172" name="Picture 6" descr="F4.small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040216" y="1160748"/>
            <a:ext cx="2448272" cy="23762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8477856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29" name="Title 1"/>
          <p:cNvSpPr>
            <a:spLocks noGrp="1"/>
          </p:cNvSpPr>
          <p:nvPr>
            <p:ph type="title"/>
          </p:nvPr>
        </p:nvSpPr>
        <p:spPr>
          <a:xfrm>
            <a:off x="1672936" y="609600"/>
            <a:ext cx="8697912" cy="1143000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en-US" dirty="0"/>
              <a:t>Invasive Carcinoma (NST) – histologic subtypes.</a:t>
            </a:r>
            <a:br>
              <a:rPr lang="en-US" dirty="0"/>
            </a:br>
            <a:r>
              <a:rPr lang="en-US" sz="2200" dirty="0"/>
              <a:t>Divided into three grades based upon a combination of architectural and </a:t>
            </a:r>
            <a:r>
              <a:rPr lang="en-US" sz="2200" dirty="0" err="1"/>
              <a:t>cytologic</a:t>
            </a:r>
            <a:r>
              <a:rPr lang="en-US" sz="2200" dirty="0"/>
              <a:t> features, usually assessed utilizing a scoring system based on three parameters </a:t>
            </a:r>
            <a:endParaRPr lang="en-IN" sz="2200" dirty="0"/>
          </a:p>
        </p:txBody>
      </p:sp>
      <p:graphicFrame>
        <p:nvGraphicFramePr>
          <p:cNvPr id="4194307" name="Content Placeholder 5"/>
          <p:cNvGraphicFramePr>
            <a:graphicFrameLocks noGrp="1"/>
          </p:cNvGraphicFramePr>
          <p:nvPr>
            <p:ph idx="1"/>
          </p:nvPr>
        </p:nvGraphicFramePr>
        <p:xfrm>
          <a:off x="1828800" y="2133601"/>
          <a:ext cx="8532812" cy="419100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3320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3320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3320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13320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0800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Features </a:t>
                      </a:r>
                      <a:endParaRPr lang="en-IN" sz="1800" dirty="0"/>
                    </a:p>
                  </a:txBody>
                  <a:tcPr marL="91433" marR="91433" marT="45725" marB="45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Well diff. Ca</a:t>
                      </a:r>
                      <a:endParaRPr lang="en-IN" sz="1800" dirty="0"/>
                    </a:p>
                  </a:txBody>
                  <a:tcPr marL="91433" marR="91433" marT="45725" marB="45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Mod. </a:t>
                      </a:r>
                      <a:r>
                        <a:rPr lang="en-US" sz="1800" dirty="0" err="1"/>
                        <a:t>diff.Ca</a:t>
                      </a:r>
                      <a:endParaRPr lang="en-IN" sz="1800" dirty="0"/>
                    </a:p>
                  </a:txBody>
                  <a:tcPr marL="91433" marR="91433" marT="45725" marB="45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Poorly diff. Ca.</a:t>
                      </a:r>
                      <a:endParaRPr lang="en-IN" sz="1800" dirty="0"/>
                    </a:p>
                  </a:txBody>
                  <a:tcPr marL="91433" marR="91433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70001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Tubule</a:t>
                      </a:r>
                      <a:r>
                        <a:rPr lang="en-US" sz="1800" baseline="0" dirty="0"/>
                        <a:t> formation</a:t>
                      </a:r>
                      <a:endParaRPr lang="en-IN" sz="1800" dirty="0"/>
                    </a:p>
                  </a:txBody>
                  <a:tcPr marL="91433" marR="91433" marT="45725" marB="45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Prominent</a:t>
                      </a:r>
                      <a:endParaRPr lang="en-IN" sz="1800" dirty="0"/>
                    </a:p>
                  </a:txBody>
                  <a:tcPr marL="91433" marR="91433" marT="45725" marB="45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err="1"/>
                        <a:t>Less,solid</a:t>
                      </a:r>
                      <a:r>
                        <a:rPr lang="en-US" sz="1800" dirty="0"/>
                        <a:t> clusters/single</a:t>
                      </a:r>
                      <a:r>
                        <a:rPr lang="en-US" sz="1800" baseline="0" dirty="0"/>
                        <a:t> infiltrating cells</a:t>
                      </a:r>
                      <a:endParaRPr lang="en-IN" sz="1800" dirty="0"/>
                    </a:p>
                  </a:txBody>
                  <a:tcPr marL="91433" marR="91433" marT="45725" marB="45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Ragged</a:t>
                      </a:r>
                      <a:r>
                        <a:rPr lang="en-US" sz="1800" baseline="0" dirty="0"/>
                        <a:t> nests/solid sheets of cells</a:t>
                      </a:r>
                      <a:endParaRPr lang="en-IN" sz="1800" dirty="0"/>
                    </a:p>
                  </a:txBody>
                  <a:tcPr marL="91433" marR="91433" marT="45725" marB="457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8900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Nuclear</a:t>
                      </a:r>
                      <a:r>
                        <a:rPr lang="en-US" sz="1800" baseline="0" dirty="0"/>
                        <a:t> </a:t>
                      </a:r>
                      <a:r>
                        <a:rPr lang="en-US" sz="1800" baseline="0" dirty="0" err="1"/>
                        <a:t>pleomorphism</a:t>
                      </a:r>
                      <a:endParaRPr lang="en-IN" sz="1800" dirty="0"/>
                    </a:p>
                  </a:txBody>
                  <a:tcPr marL="91433" marR="91433" marT="45725" marB="45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err="1"/>
                        <a:t>Small,round</a:t>
                      </a:r>
                      <a:r>
                        <a:rPr lang="en-US" sz="1800" dirty="0"/>
                        <a:t>, monomorphic</a:t>
                      </a:r>
                      <a:endParaRPr lang="en-IN" sz="1800" dirty="0"/>
                    </a:p>
                  </a:txBody>
                  <a:tcPr marL="91433" marR="91433" marT="45725" marB="45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Some</a:t>
                      </a:r>
                      <a:r>
                        <a:rPr lang="en-US" sz="1800" baseline="0" dirty="0"/>
                        <a:t> </a:t>
                      </a:r>
                      <a:r>
                        <a:rPr lang="en-US" sz="1800" dirty="0"/>
                        <a:t>nuclear </a:t>
                      </a:r>
                      <a:r>
                        <a:rPr lang="en-US" sz="1800" dirty="0" err="1"/>
                        <a:t>pleomorphism</a:t>
                      </a:r>
                      <a:endParaRPr lang="en-IN" sz="1800" dirty="0"/>
                    </a:p>
                  </a:txBody>
                  <a:tcPr marL="91433" marR="91433" marT="45725" marB="45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Nuclei – </a:t>
                      </a:r>
                      <a:r>
                        <a:rPr lang="en-US" sz="1800" dirty="0" err="1"/>
                        <a:t>enlarged,irregular</a:t>
                      </a:r>
                      <a:r>
                        <a:rPr lang="en-US" sz="1800" dirty="0"/>
                        <a:t>.</a:t>
                      </a:r>
                      <a:endParaRPr lang="en-IN" sz="1800" dirty="0"/>
                    </a:p>
                  </a:txBody>
                  <a:tcPr marL="91433" marR="91433" marT="45725" marB="457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0800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Mitotic</a:t>
                      </a:r>
                      <a:r>
                        <a:rPr lang="en-US" sz="1800" baseline="0" dirty="0"/>
                        <a:t> figures</a:t>
                      </a:r>
                      <a:endParaRPr lang="en-IN" sz="1800" dirty="0"/>
                    </a:p>
                  </a:txBody>
                  <a:tcPr marL="91433" marR="91433" marT="45725" marB="45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Rare</a:t>
                      </a:r>
                      <a:endParaRPr lang="en-IN" sz="1800" dirty="0"/>
                    </a:p>
                  </a:txBody>
                  <a:tcPr marL="91433" marR="91433" marT="45725" marB="45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Present</a:t>
                      </a:r>
                      <a:endParaRPr lang="en-IN" sz="1800" dirty="0"/>
                    </a:p>
                  </a:txBody>
                  <a:tcPr marL="91433" marR="91433" marT="45725" marB="45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Numerous</a:t>
                      </a:r>
                      <a:endParaRPr lang="en-IN" sz="1800" dirty="0"/>
                    </a:p>
                  </a:txBody>
                  <a:tcPr marL="91433" marR="91433" marT="45725" marB="457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0800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Proliferation</a:t>
                      </a:r>
                      <a:r>
                        <a:rPr lang="en-US" sz="1800" baseline="0" dirty="0"/>
                        <a:t> rate</a:t>
                      </a:r>
                      <a:endParaRPr lang="en-IN" sz="1800" dirty="0"/>
                    </a:p>
                  </a:txBody>
                  <a:tcPr marL="91433" marR="91433" marT="45725" marB="45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800" dirty="0"/>
                        <a:t>low</a:t>
                      </a:r>
                    </a:p>
                  </a:txBody>
                  <a:tcPr marL="91433" marR="91433" marT="45725" marB="45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-</a:t>
                      </a:r>
                      <a:endParaRPr lang="en-IN" sz="1800" dirty="0"/>
                    </a:p>
                  </a:txBody>
                  <a:tcPr marL="91433" marR="91433" marT="45725" marB="45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High</a:t>
                      </a:r>
                      <a:endParaRPr lang="en-IN" sz="1800" dirty="0"/>
                    </a:p>
                  </a:txBody>
                  <a:tcPr marL="91433" marR="91433" marT="45725" marB="45725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0800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err="1"/>
                        <a:t>Tumour</a:t>
                      </a:r>
                      <a:r>
                        <a:rPr lang="en-US" sz="1800" baseline="0" dirty="0"/>
                        <a:t> necrosis</a:t>
                      </a:r>
                      <a:endParaRPr lang="en-IN" sz="1800" dirty="0"/>
                    </a:p>
                  </a:txBody>
                  <a:tcPr marL="91433" marR="91433" marT="45725" marB="45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-</a:t>
                      </a:r>
                      <a:endParaRPr lang="en-IN" sz="1800" dirty="0"/>
                    </a:p>
                  </a:txBody>
                  <a:tcPr marL="91433" marR="91433" marT="45725" marB="45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-</a:t>
                      </a:r>
                      <a:endParaRPr lang="en-IN" sz="1800" dirty="0"/>
                    </a:p>
                  </a:txBody>
                  <a:tcPr marL="91433" marR="91433" marT="45725" marB="45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Present</a:t>
                      </a:r>
                      <a:endParaRPr lang="en-IN" sz="1800" dirty="0"/>
                    </a:p>
                  </a:txBody>
                  <a:tcPr marL="91433" marR="91433" marT="45725" marB="45725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1666145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194308" name="Content Placeholder 3"/>
          <p:cNvGraphicFramePr>
            <a:graphicFrameLocks noGrp="1"/>
          </p:cNvGraphicFramePr>
          <p:nvPr>
            <p:ph idx="1"/>
          </p:nvPr>
        </p:nvGraphicFramePr>
        <p:xfrm>
          <a:off x="1600202" y="-13774"/>
          <a:ext cx="8991599" cy="754661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919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09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9812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4858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MUCINOUS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PAPILLARY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MEDULLARY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TUBULAR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30768">
                <a:tc>
                  <a:txBody>
                    <a:bodyPr/>
                    <a:lstStyle/>
                    <a:p>
                      <a:r>
                        <a:rPr lang="en-US" dirty="0"/>
                        <a:t>AGE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dirty="0"/>
                        <a:t>Older women</a:t>
                      </a:r>
                    </a:p>
                    <a:p>
                      <a:r>
                        <a:rPr lang="en-US" sz="1500" dirty="0"/>
                        <a:t>Median age</a:t>
                      </a:r>
                      <a:r>
                        <a:rPr lang="en-US" sz="1500" baseline="0" dirty="0"/>
                        <a:t> 71</a:t>
                      </a:r>
                      <a:endParaRPr lang="en-US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dirty="0"/>
                        <a:t>7</a:t>
                      </a:r>
                      <a:r>
                        <a:rPr lang="en-US" sz="1500" baseline="30000" dirty="0"/>
                        <a:t>th</a:t>
                      </a:r>
                      <a:r>
                        <a:rPr lang="en-US" sz="1500" dirty="0"/>
                        <a:t> decade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dirty="0"/>
                        <a:t>In</a:t>
                      </a:r>
                      <a:r>
                        <a:rPr lang="en-US" sz="1500" baseline="0" dirty="0"/>
                        <a:t> younger patients</a:t>
                      </a:r>
                      <a:r>
                        <a:rPr lang="en-US" sz="1500" dirty="0"/>
                        <a:t> ,frequent </a:t>
                      </a:r>
                      <a:r>
                        <a:rPr lang="en-US" sz="1500" dirty="0" err="1"/>
                        <a:t>brca</a:t>
                      </a:r>
                      <a:r>
                        <a:rPr lang="en-US" sz="1500" dirty="0"/>
                        <a:t> 1 related BC.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dirty="0" err="1"/>
                        <a:t>Peri</a:t>
                      </a:r>
                      <a:r>
                        <a:rPr lang="en-US" sz="1500" dirty="0"/>
                        <a:t> and early menopausal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2081">
                <a:tc>
                  <a:txBody>
                    <a:bodyPr/>
                    <a:lstStyle/>
                    <a:p>
                      <a:r>
                        <a:rPr lang="en-US" dirty="0"/>
                        <a:t>INCIDENCE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dirty="0"/>
                        <a:t>2%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dirty="0"/>
                        <a:t>2%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dirty="0"/>
                        <a:t>4%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dirty="0"/>
                        <a:t>2%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19456">
                <a:tc>
                  <a:txBody>
                    <a:bodyPr/>
                    <a:lstStyle/>
                    <a:p>
                      <a:r>
                        <a:rPr lang="en-US" dirty="0"/>
                        <a:t>MORPHOLOGY</a:t>
                      </a:r>
                    </a:p>
                    <a:p>
                      <a:r>
                        <a:rPr lang="en-US" dirty="0"/>
                        <a:t>GROSS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Soft gelatinous appearance on gross examination, and they tend to be well circumscribed</a:t>
                      </a:r>
                      <a:endParaRPr lang="en-US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dirty="0"/>
                        <a:t>Small</a:t>
                      </a:r>
                      <a:r>
                        <a:rPr lang="en-US" sz="1500" baseline="0" dirty="0"/>
                        <a:t> and attain size of 3cm </a:t>
                      </a:r>
                    </a:p>
                    <a:p>
                      <a:endParaRPr lang="en-US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baseline="0" dirty="0"/>
                        <a:t>Well circumscribed mass</a:t>
                      </a:r>
                      <a:r>
                        <a:rPr lang="en-US" sz="15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,</a:t>
                      </a:r>
                      <a:r>
                        <a:rPr lang="en-US" sz="1500" b="0" i="0" kern="1200" baseline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5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tan-brown with areas of hemorrhage or necrosis.</a:t>
                      </a:r>
                      <a:endParaRPr lang="en-US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dirty="0"/>
                        <a:t>Well-circumscribed</a:t>
                      </a:r>
                    </a:p>
                    <a:p>
                      <a:r>
                        <a:rPr lang="en-US" sz="1500" dirty="0"/>
                        <a:t>mass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52487">
                <a:tc>
                  <a:txBody>
                    <a:bodyPr/>
                    <a:lstStyle/>
                    <a:p>
                      <a:r>
                        <a:rPr lang="en-US" dirty="0"/>
                        <a:t>HISTOPATH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Nests of tumor cells dispersed in large pools of extracellular mucus; the cells tend to have uniform, low-grade nuclei </a:t>
                      </a:r>
                      <a:endParaRPr lang="en-US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dirty="0"/>
                        <a:t>Papilla with </a:t>
                      </a:r>
                      <a:r>
                        <a:rPr lang="en-US" sz="1500" dirty="0" err="1"/>
                        <a:t>fibrovascular</a:t>
                      </a:r>
                      <a:r>
                        <a:rPr lang="en-US" sz="1500" dirty="0"/>
                        <a:t> stalk</a:t>
                      </a:r>
                    </a:p>
                    <a:p>
                      <a:endParaRPr lang="en-US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Tumor cells are poorly differentiated (high-grade), grow in a syncytial pattern, and have an intense associated </a:t>
                      </a:r>
                      <a:r>
                        <a:rPr lang="en-US" sz="1500" b="0" i="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lymphoplasmacytic</a:t>
                      </a:r>
                      <a:r>
                        <a:rPr lang="en-US" sz="15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infiltrate</a:t>
                      </a:r>
                      <a:endParaRPr lang="en-US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well-formed tubular or glandular structures infiltrating the stroma.</a:t>
                      </a:r>
                    </a:p>
                    <a:p>
                      <a:r>
                        <a:rPr lang="en-US" sz="15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Cuboidal to columnar cells and often have apical cytoplasmic protrusions or "snouts“ . Low grade </a:t>
                      </a:r>
                      <a:endParaRPr lang="en-US" sz="15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37556">
                <a:tc>
                  <a:txBody>
                    <a:bodyPr/>
                    <a:lstStyle/>
                    <a:p>
                      <a:r>
                        <a:rPr lang="en-US" dirty="0"/>
                        <a:t>LYMPH</a:t>
                      </a:r>
                      <a:r>
                        <a:rPr lang="en-US" baseline="0" dirty="0"/>
                        <a:t> NODE INVOLVEMENT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dirty="0"/>
                        <a:t>uncommon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dirty="0"/>
                        <a:t>Very common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dirty="0"/>
                        <a:t>Very common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dirty="0"/>
                        <a:t>Less common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93211">
                <a:tc>
                  <a:txBody>
                    <a:bodyPr/>
                    <a:lstStyle/>
                    <a:p>
                      <a:r>
                        <a:rPr lang="en-US" dirty="0"/>
                        <a:t>RECEPTOR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dirty="0" err="1"/>
                        <a:t>Er</a:t>
                      </a:r>
                      <a:r>
                        <a:rPr lang="en-US" sz="1500" dirty="0"/>
                        <a:t> +</a:t>
                      </a:r>
                      <a:r>
                        <a:rPr lang="en-US" sz="1500" dirty="0" err="1"/>
                        <a:t>ve</a:t>
                      </a:r>
                      <a:endParaRPr lang="en-US" sz="1500" dirty="0"/>
                    </a:p>
                    <a:p>
                      <a:r>
                        <a:rPr lang="en-US" sz="1500" dirty="0" err="1"/>
                        <a:t>Her+ve</a:t>
                      </a:r>
                      <a:endParaRPr lang="en-US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dirty="0" err="1"/>
                        <a:t>ER+ve</a:t>
                      </a:r>
                      <a:endParaRPr lang="en-US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dirty="0"/>
                        <a:t>10% show hormone receptors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dirty="0" err="1"/>
                        <a:t>ER+ve</a:t>
                      </a:r>
                      <a:endParaRPr lang="en-US" sz="1500" dirty="0"/>
                    </a:p>
                    <a:p>
                      <a:r>
                        <a:rPr lang="en-US" sz="1500" dirty="0"/>
                        <a:t>Her2-ve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47630">
                <a:tc>
                  <a:txBody>
                    <a:bodyPr/>
                    <a:lstStyle/>
                    <a:p>
                      <a:r>
                        <a:rPr lang="en-US" dirty="0"/>
                        <a:t>PROGNOSIS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dirty="0" err="1"/>
                        <a:t>Favourable</a:t>
                      </a:r>
                      <a:r>
                        <a:rPr lang="en-US" sz="1500" baseline="0" dirty="0"/>
                        <a:t> prognosis</a:t>
                      </a:r>
                      <a:endParaRPr lang="en-US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dirty="0" err="1"/>
                        <a:t>Favourable</a:t>
                      </a:r>
                      <a:r>
                        <a:rPr lang="en-US" sz="1500" baseline="0" dirty="0"/>
                        <a:t> prognosis</a:t>
                      </a:r>
                      <a:endParaRPr lang="en-US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dirty="0"/>
                        <a:t>Better than NST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dirty="0" err="1"/>
                        <a:t>Favourable</a:t>
                      </a:r>
                      <a:r>
                        <a:rPr lang="en-US" sz="1500" baseline="0" dirty="0"/>
                        <a:t> prognosis</a:t>
                      </a:r>
                      <a:endParaRPr lang="en-US" sz="15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555035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54 year old lady presented in OPD of DHQ hospital Rawalpindi with a 5 months H/O a firm to hard lump upper outer quadrant of left breast </a:t>
            </a:r>
          </a:p>
          <a:p>
            <a:r>
              <a:rPr lang="en-US" dirty="0"/>
              <a:t>How will you manage the patient ?</a:t>
            </a:r>
          </a:p>
        </p:txBody>
      </p:sp>
    </p:spTree>
    <p:extLst>
      <p:ext uri="{BB962C8B-B14F-4D97-AF65-F5344CB8AC3E}">
        <p14:creationId xmlns:p14="http://schemas.microsoft.com/office/powerpoint/2010/main" val="370861505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3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48734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err="1"/>
              <a:t>Micropapillary</a:t>
            </a:r>
            <a:r>
              <a:rPr lang="en-US" b="1" dirty="0"/>
              <a:t> carcinoma</a:t>
            </a:r>
            <a:r>
              <a:rPr lang="en-US" dirty="0"/>
              <a:t> — Invasive </a:t>
            </a:r>
            <a:r>
              <a:rPr lang="en-US" dirty="0" err="1"/>
              <a:t>micropapillary</a:t>
            </a:r>
            <a:r>
              <a:rPr lang="en-US" dirty="0"/>
              <a:t> carcinoma is a particularly aggressive form of cancer that has a proclivity for lymph node metastasis even when small in size .</a:t>
            </a:r>
          </a:p>
          <a:p>
            <a:r>
              <a:rPr lang="en-US" b="1" dirty="0"/>
              <a:t>Metaplastic carcinoma</a:t>
            </a:r>
            <a:r>
              <a:rPr lang="en-US" dirty="0"/>
              <a:t> — Metaplastic carcinoma is a well circumscribed tumor that consists of various combinations of poorly differentiated ductal adenocarcinoma, mesenchymal (</a:t>
            </a:r>
            <a:r>
              <a:rPr lang="en-US" dirty="0" err="1"/>
              <a:t>sarcomatous</a:t>
            </a:r>
            <a:r>
              <a:rPr lang="en-US" dirty="0"/>
              <a:t>), and other epithelial (</a:t>
            </a:r>
            <a:r>
              <a:rPr lang="en-US" dirty="0" err="1"/>
              <a:t>eg</a:t>
            </a:r>
            <a:r>
              <a:rPr lang="en-US" dirty="0"/>
              <a:t>, squamous cell) components.</a:t>
            </a:r>
          </a:p>
        </p:txBody>
      </p:sp>
    </p:spTree>
    <p:extLst>
      <p:ext uri="{BB962C8B-B14F-4D97-AF65-F5344CB8AC3E}">
        <p14:creationId xmlns:p14="http://schemas.microsoft.com/office/powerpoint/2010/main" val="338054638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35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INVASIVE LOBULAR CARCINOMA</a:t>
            </a:r>
          </a:p>
        </p:txBody>
      </p:sp>
      <p:sp>
        <p:nvSpPr>
          <p:cNvPr id="1048736" name="Content Placeholder 2"/>
          <p:cNvSpPr>
            <a:spLocks noGrp="1"/>
          </p:cNvSpPr>
          <p:nvPr>
            <p:ph idx="1"/>
          </p:nvPr>
        </p:nvSpPr>
        <p:spPr>
          <a:xfrm>
            <a:off x="2057400" y="1066800"/>
            <a:ext cx="5105400" cy="4495800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en-US" sz="2000" dirty="0"/>
          </a:p>
          <a:p>
            <a:r>
              <a:rPr lang="en-US" sz="2000" dirty="0"/>
              <a:t>Invasive lobular carcinoma accounts for 10% of breast cancers. </a:t>
            </a:r>
          </a:p>
          <a:p>
            <a:r>
              <a:rPr lang="en-US" sz="2000" dirty="0"/>
              <a:t>At presentation, invasive lobular carcinoma varies from clinically </a:t>
            </a:r>
            <a:r>
              <a:rPr lang="en-US" sz="2000" dirty="0" err="1"/>
              <a:t>inapparent</a:t>
            </a:r>
            <a:r>
              <a:rPr lang="en-US" sz="2000" dirty="0"/>
              <a:t> carcinomas to those that replace the entire breast with a poorly defined mass.</a:t>
            </a:r>
          </a:p>
          <a:p>
            <a:r>
              <a:rPr lang="en-US" sz="2000" dirty="0"/>
              <a:t>It is frequently multifocal, </a:t>
            </a:r>
            <a:r>
              <a:rPr lang="en-US" sz="2000" dirty="0" err="1"/>
              <a:t>multicentric</a:t>
            </a:r>
            <a:r>
              <a:rPr lang="en-US" sz="2000" dirty="0"/>
              <a:t>, and bilateral. </a:t>
            </a:r>
            <a:r>
              <a:rPr lang="en-IN" sz="2000" dirty="0" err="1">
                <a:latin typeface="Calibri" pitchFamily="34" charset="0"/>
              </a:rPr>
              <a:t>Biallelic</a:t>
            </a:r>
            <a:r>
              <a:rPr lang="en-IN" sz="2000" dirty="0">
                <a:latin typeface="Calibri" pitchFamily="34" charset="0"/>
              </a:rPr>
              <a:t> loss of expression of </a:t>
            </a:r>
            <a:r>
              <a:rPr lang="en-IN" sz="2000" b="1" dirty="0">
                <a:latin typeface="Calibri" pitchFamily="34" charset="0"/>
              </a:rPr>
              <a:t>(</a:t>
            </a:r>
            <a:r>
              <a:rPr lang="en-IN" sz="2000" b="1" i="1" dirty="0">
                <a:latin typeface="Calibri" pitchFamily="34" charset="0"/>
              </a:rPr>
              <a:t>CDH1</a:t>
            </a:r>
            <a:r>
              <a:rPr lang="en-IN" sz="2000" b="1" dirty="0">
                <a:latin typeface="Calibri" pitchFamily="34" charset="0"/>
              </a:rPr>
              <a:t>,  </a:t>
            </a:r>
            <a:r>
              <a:rPr lang="en-IN" sz="2000" b="1" dirty="0">
                <a:latin typeface="Calibri" pitchFamily="34" charset="0"/>
                <a:sym typeface="Wingdings" pitchFamily="2" charset="2"/>
              </a:rPr>
              <a:t></a:t>
            </a:r>
            <a:r>
              <a:rPr lang="en-IN" sz="2000" b="1" dirty="0">
                <a:latin typeface="Calibri" pitchFamily="34" charset="0"/>
              </a:rPr>
              <a:t>encodes E-cadherin</a:t>
            </a:r>
            <a:r>
              <a:rPr lang="en-IN" sz="2000" dirty="0">
                <a:latin typeface="Calibri" pitchFamily="34" charset="0"/>
              </a:rPr>
              <a:t>) d/t mutations.</a:t>
            </a:r>
            <a:endParaRPr lang="en-US" sz="2000" dirty="0"/>
          </a:p>
          <a:p>
            <a:r>
              <a:rPr lang="en-US" sz="2000" dirty="0"/>
              <a:t>Because of its insidious growth pattern and subtle mammographic features ,Invasive lobular carcinoma may be difficult to detect.</a:t>
            </a:r>
          </a:p>
          <a:p>
            <a:r>
              <a:rPr lang="en-US" sz="2000" dirty="0"/>
              <a:t>Over 90% of lobular cancers express estrogen receptor.</a:t>
            </a:r>
          </a:p>
        </p:txBody>
      </p:sp>
      <p:pic>
        <p:nvPicPr>
          <p:cNvPr id="2097173" name="Content Placeholder 6" descr="image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0800000">
            <a:off x="7224190" y="1524000"/>
            <a:ext cx="3443810" cy="4876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0540119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194310" name="object 3"/>
          <p:cNvGraphicFramePr>
            <a:graphicFrameLocks noGrp="1"/>
          </p:cNvGraphicFramePr>
          <p:nvPr/>
        </p:nvGraphicFramePr>
        <p:xfrm>
          <a:off x="2133600" y="1905001"/>
          <a:ext cx="7924800" cy="255767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057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25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41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91782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125"/>
                        </a:spcBef>
                      </a:pPr>
                      <a:r>
                        <a:rPr sz="2400" b="1" spc="-5" dirty="0">
                          <a:latin typeface="Calibri"/>
                          <a:cs typeface="Calibri"/>
                        </a:rPr>
                        <a:t>Clinical</a:t>
                      </a:r>
                      <a:endParaRPr sz="2400" dirty="0">
                        <a:latin typeface="Calibri"/>
                        <a:cs typeface="Calibri"/>
                      </a:endParaRPr>
                    </a:p>
                  </a:txBody>
                  <a:tcPr marL="0" marR="0" marT="158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2710">
                        <a:lnSpc>
                          <a:spcPct val="100000"/>
                        </a:lnSpc>
                        <a:spcBef>
                          <a:spcPts val="125"/>
                        </a:spcBef>
                      </a:pPr>
                      <a:r>
                        <a:rPr sz="2400" b="1" dirty="0">
                          <a:latin typeface="Calibri"/>
                          <a:cs typeface="Calibri"/>
                        </a:rPr>
                        <a:t>Imaging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T="158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2710">
                        <a:lnSpc>
                          <a:spcPct val="100000"/>
                        </a:lnSpc>
                        <a:spcBef>
                          <a:spcPts val="125"/>
                        </a:spcBef>
                      </a:pPr>
                      <a:r>
                        <a:rPr sz="2400" b="1" spc="-10" dirty="0">
                          <a:latin typeface="Calibri"/>
                          <a:cs typeface="Calibri"/>
                        </a:rPr>
                        <a:t>Pathology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T="158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24534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25"/>
                        </a:spcBef>
                      </a:pPr>
                      <a:r>
                        <a:rPr sz="1600" spc="-10" dirty="0">
                          <a:latin typeface="Calibri"/>
                          <a:cs typeface="Calibri"/>
                        </a:rPr>
                        <a:t>History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285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2710">
                        <a:lnSpc>
                          <a:spcPct val="100000"/>
                        </a:lnSpc>
                        <a:spcBef>
                          <a:spcPts val="225"/>
                        </a:spcBef>
                      </a:pPr>
                      <a:r>
                        <a:rPr sz="1600" spc="-10" dirty="0">
                          <a:latin typeface="Calibri"/>
                          <a:cs typeface="Calibri"/>
                        </a:rPr>
                        <a:t>Mammography</a:t>
                      </a:r>
                      <a:endParaRPr sz="1600">
                        <a:latin typeface="Calibri"/>
                        <a:cs typeface="Calibri"/>
                      </a:endParaRPr>
                    </a:p>
                    <a:p>
                      <a:pPr marL="92710" marR="1819910">
                        <a:lnSpc>
                          <a:spcPct val="200100"/>
                        </a:lnSpc>
                      </a:pPr>
                      <a:r>
                        <a:rPr sz="1600" spc="-5" dirty="0">
                          <a:latin typeface="Calibri"/>
                          <a:cs typeface="Calibri"/>
                        </a:rPr>
                        <a:t>Ultrasound </a:t>
                      </a:r>
                      <a:r>
                        <a:rPr sz="16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spc="5" dirty="0">
                          <a:latin typeface="Calibri"/>
                          <a:cs typeface="Calibri"/>
                        </a:rPr>
                        <a:t>Du</a:t>
                      </a:r>
                      <a:r>
                        <a:rPr sz="1600" spc="-10" dirty="0">
                          <a:latin typeface="Calibri"/>
                          <a:cs typeface="Calibri"/>
                        </a:rPr>
                        <a:t>c</a:t>
                      </a:r>
                      <a:r>
                        <a:rPr sz="1600" spc="-15" dirty="0">
                          <a:latin typeface="Calibri"/>
                          <a:cs typeface="Calibri"/>
                        </a:rPr>
                        <a:t>t</a:t>
                      </a:r>
                      <a:r>
                        <a:rPr sz="1600" spc="-5" dirty="0">
                          <a:latin typeface="Calibri"/>
                          <a:cs typeface="Calibri"/>
                        </a:rPr>
                        <a:t>og</a:t>
                      </a:r>
                      <a:r>
                        <a:rPr sz="1600" spc="-45" dirty="0">
                          <a:latin typeface="Calibri"/>
                          <a:cs typeface="Calibri"/>
                        </a:rPr>
                        <a:t>r</a:t>
                      </a:r>
                      <a:r>
                        <a:rPr sz="1600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1600" spc="10" dirty="0">
                          <a:latin typeface="Calibri"/>
                          <a:cs typeface="Calibri"/>
                        </a:rPr>
                        <a:t>p</a:t>
                      </a:r>
                      <a:r>
                        <a:rPr sz="1600" spc="-40" dirty="0">
                          <a:latin typeface="Calibri"/>
                          <a:cs typeface="Calibri"/>
                        </a:rPr>
                        <a:t>h</a:t>
                      </a:r>
                      <a:r>
                        <a:rPr sz="1600" dirty="0">
                          <a:latin typeface="Calibri"/>
                          <a:cs typeface="Calibri"/>
                        </a:rPr>
                        <a:t>y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285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2710">
                        <a:lnSpc>
                          <a:spcPct val="100000"/>
                        </a:lnSpc>
                        <a:spcBef>
                          <a:spcPts val="225"/>
                        </a:spcBef>
                      </a:pPr>
                      <a:r>
                        <a:rPr sz="1600" spc="-5" dirty="0">
                          <a:latin typeface="Calibri"/>
                          <a:cs typeface="Calibri"/>
                        </a:rPr>
                        <a:t>FNAC</a:t>
                      </a:r>
                      <a:endParaRPr sz="1600">
                        <a:latin typeface="Calibri"/>
                        <a:cs typeface="Calibri"/>
                      </a:endParaRPr>
                    </a:p>
                    <a:p>
                      <a:pPr marL="92710">
                        <a:lnSpc>
                          <a:spcPct val="100000"/>
                        </a:lnSpc>
                      </a:pPr>
                      <a:r>
                        <a:rPr sz="1600" spc="-20" dirty="0">
                          <a:latin typeface="Calibri"/>
                          <a:cs typeface="Calibri"/>
                        </a:rPr>
                        <a:t>Trucut</a:t>
                      </a:r>
                      <a:r>
                        <a:rPr sz="1600" spc="-6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spc="-30" dirty="0">
                          <a:latin typeface="Calibri"/>
                          <a:cs typeface="Calibri"/>
                        </a:rPr>
                        <a:t>biopsy,</a:t>
                      </a:r>
                      <a:r>
                        <a:rPr sz="1600" spc="-6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spc="-10" dirty="0">
                          <a:latin typeface="Calibri"/>
                          <a:cs typeface="Calibri"/>
                        </a:rPr>
                        <a:t>excisional</a:t>
                      </a:r>
                      <a:endParaRPr sz="1600">
                        <a:latin typeface="Calibri"/>
                        <a:cs typeface="Calibri"/>
                      </a:endParaRPr>
                    </a:p>
                    <a:p>
                      <a:pPr marL="9271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600" spc="-5" dirty="0">
                          <a:latin typeface="Calibri"/>
                          <a:cs typeface="Calibri"/>
                        </a:rPr>
                        <a:t>biopsy</a:t>
                      </a:r>
                      <a:endParaRPr sz="1600">
                        <a:latin typeface="Calibri"/>
                        <a:cs typeface="Calibri"/>
                      </a:endParaRPr>
                    </a:p>
                    <a:p>
                      <a:pPr marL="92710">
                        <a:lnSpc>
                          <a:spcPct val="100000"/>
                        </a:lnSpc>
                      </a:pPr>
                      <a:r>
                        <a:rPr sz="1600" spc="-5" dirty="0">
                          <a:latin typeface="Calibri"/>
                          <a:cs typeface="Calibri"/>
                        </a:rPr>
                        <a:t>Stereotactic</a:t>
                      </a:r>
                      <a:r>
                        <a:rPr sz="1600" spc="-1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spc="-15" dirty="0">
                          <a:latin typeface="Calibri"/>
                          <a:cs typeface="Calibri"/>
                        </a:rPr>
                        <a:t>core</a:t>
                      </a:r>
                      <a:r>
                        <a:rPr sz="1600" spc="-10" dirty="0">
                          <a:latin typeface="Calibri"/>
                          <a:cs typeface="Calibri"/>
                        </a:rPr>
                        <a:t> biopsy</a:t>
                      </a:r>
                      <a:endParaRPr sz="1600">
                        <a:latin typeface="Calibri"/>
                        <a:cs typeface="Calibri"/>
                      </a:endParaRPr>
                    </a:p>
                    <a:p>
                      <a:pPr marL="92710">
                        <a:lnSpc>
                          <a:spcPct val="100000"/>
                        </a:lnSpc>
                      </a:pPr>
                      <a:r>
                        <a:rPr sz="1600" spc="-25" dirty="0">
                          <a:latin typeface="Calibri"/>
                          <a:cs typeface="Calibri"/>
                        </a:rPr>
                        <a:t>Vaccum</a:t>
                      </a:r>
                      <a:r>
                        <a:rPr sz="16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spc="-10" dirty="0">
                          <a:latin typeface="Calibri"/>
                          <a:cs typeface="Calibri"/>
                        </a:rPr>
                        <a:t>assisted</a:t>
                      </a:r>
                      <a:r>
                        <a:rPr sz="16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spc="-10" dirty="0">
                          <a:latin typeface="Calibri"/>
                          <a:cs typeface="Calibri"/>
                        </a:rPr>
                        <a:t>biopsy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285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18116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sz="1600" spc="-10" dirty="0">
                          <a:latin typeface="Calibri"/>
                          <a:cs typeface="Calibri"/>
                        </a:rPr>
                        <a:t>examination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2984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2710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sz="1600" spc="-5" dirty="0">
                          <a:latin typeface="Calibri"/>
                          <a:cs typeface="Calibri"/>
                        </a:rPr>
                        <a:t>MRI</a:t>
                      </a:r>
                      <a:r>
                        <a:rPr sz="16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spc="-5" dirty="0">
                          <a:latin typeface="Calibri"/>
                          <a:cs typeface="Calibri"/>
                        </a:rPr>
                        <a:t>of</a:t>
                      </a:r>
                      <a:r>
                        <a:rPr sz="16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spc="-10" dirty="0">
                          <a:latin typeface="Calibri"/>
                          <a:cs typeface="Calibri"/>
                        </a:rPr>
                        <a:t>breast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2984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2710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sz="1600" dirty="0">
                          <a:latin typeface="Calibri"/>
                          <a:cs typeface="Calibri"/>
                        </a:rPr>
                        <a:t>Needle</a:t>
                      </a:r>
                      <a:r>
                        <a:rPr sz="16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spc="-10" dirty="0">
                          <a:latin typeface="Calibri"/>
                          <a:cs typeface="Calibri"/>
                        </a:rPr>
                        <a:t>localized</a:t>
                      </a:r>
                      <a:r>
                        <a:rPr sz="1600" spc="-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spc="-5" dirty="0">
                          <a:latin typeface="Calibri"/>
                          <a:cs typeface="Calibri"/>
                        </a:rPr>
                        <a:t>biopsy</a:t>
                      </a:r>
                      <a:endParaRPr sz="1600" dirty="0">
                        <a:latin typeface="Calibri"/>
                        <a:cs typeface="Calibri"/>
                      </a:endParaRPr>
                    </a:p>
                    <a:p>
                      <a:pPr marL="92710">
                        <a:lnSpc>
                          <a:spcPct val="100000"/>
                        </a:lnSpc>
                      </a:pPr>
                      <a:r>
                        <a:rPr sz="1600" dirty="0">
                          <a:latin typeface="Calibri"/>
                          <a:cs typeface="Calibri"/>
                        </a:rPr>
                        <a:t>Seed</a:t>
                      </a:r>
                      <a:r>
                        <a:rPr sz="16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spc="-5" dirty="0">
                          <a:latin typeface="Calibri"/>
                          <a:cs typeface="Calibri"/>
                        </a:rPr>
                        <a:t>localization</a:t>
                      </a:r>
                      <a:r>
                        <a:rPr sz="1600" spc="-7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spc="-5" dirty="0">
                          <a:latin typeface="Calibri"/>
                          <a:cs typeface="Calibri"/>
                        </a:rPr>
                        <a:t>biopsy</a:t>
                      </a:r>
                      <a:endParaRPr sz="1600" dirty="0">
                        <a:latin typeface="Calibri"/>
                        <a:cs typeface="Calibri"/>
                      </a:endParaRPr>
                    </a:p>
                  </a:txBody>
                  <a:tcPr marL="0" marR="0" marT="2984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048744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 we diagnose Carcinoma Breast</a:t>
            </a:r>
            <a:br>
              <a:rPr lang="en-US" dirty="0"/>
            </a:br>
            <a:r>
              <a:rPr lang="en-US" dirty="0"/>
              <a:t>TRIPLE ASSESSMENT</a:t>
            </a:r>
          </a:p>
        </p:txBody>
      </p:sp>
    </p:spTree>
    <p:extLst>
      <p:ext uri="{BB962C8B-B14F-4D97-AF65-F5344CB8AC3E}">
        <p14:creationId xmlns:p14="http://schemas.microsoft.com/office/powerpoint/2010/main" val="192494854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45" name="Title 1"/>
          <p:cNvSpPr>
            <a:spLocks noGrp="1"/>
          </p:cNvSpPr>
          <p:nvPr>
            <p:ph type="title"/>
          </p:nvPr>
        </p:nvSpPr>
        <p:spPr>
          <a:xfrm>
            <a:off x="1905000" y="152401"/>
            <a:ext cx="7886700" cy="1325563"/>
          </a:xfrm>
        </p:spPr>
        <p:txBody>
          <a:bodyPr>
            <a:normAutofit/>
          </a:bodyPr>
          <a:lstStyle/>
          <a:p>
            <a:r>
              <a:rPr lang="en-US" dirty="0"/>
              <a:t>History</a:t>
            </a:r>
          </a:p>
        </p:txBody>
      </p:sp>
      <p:sp>
        <p:nvSpPr>
          <p:cNvPr id="1048746" name="Content Placeholder 2"/>
          <p:cNvSpPr>
            <a:spLocks noGrp="1"/>
          </p:cNvSpPr>
          <p:nvPr>
            <p:ph idx="1"/>
          </p:nvPr>
        </p:nvSpPr>
        <p:spPr>
          <a:xfrm>
            <a:off x="2133600" y="1477963"/>
            <a:ext cx="7886700" cy="4351338"/>
          </a:xfrm>
        </p:spPr>
        <p:txBody>
          <a:bodyPr>
            <a:noAutofit/>
          </a:bodyPr>
          <a:lstStyle/>
          <a:p>
            <a:r>
              <a:rPr lang="en-US" sz="2000" dirty="0"/>
              <a:t>In ∼30% of cases, the woman discovers a lump in her breast.</a:t>
            </a:r>
          </a:p>
          <a:p>
            <a:r>
              <a:rPr lang="en-US" sz="2000" dirty="0"/>
              <a:t>Other less frequent presenting signs and symptoms of breast cancer include: </a:t>
            </a:r>
          </a:p>
          <a:p>
            <a:pPr lvl="1">
              <a:buFont typeface="Wingdings" pitchFamily="2" charset="2"/>
              <a:buChar char="q"/>
            </a:pPr>
            <a:r>
              <a:rPr lang="en-US" sz="2000" dirty="0"/>
              <a:t>breast enlargement or asymmetry; </a:t>
            </a:r>
          </a:p>
          <a:p>
            <a:pPr lvl="1">
              <a:buFont typeface="Wingdings" pitchFamily="2" charset="2"/>
              <a:buChar char="q"/>
            </a:pPr>
            <a:r>
              <a:rPr lang="en-US" sz="2000" dirty="0"/>
              <a:t>nipple changes, retraction, or discharge; </a:t>
            </a:r>
          </a:p>
          <a:p>
            <a:pPr lvl="1">
              <a:buFont typeface="Wingdings" pitchFamily="2" charset="2"/>
              <a:buChar char="q"/>
            </a:pPr>
            <a:r>
              <a:rPr lang="en-US" sz="2000" dirty="0"/>
              <a:t>ulceration or erythema of the skin of the breast; </a:t>
            </a:r>
            <a:r>
              <a:rPr lang="en-US" sz="2000" dirty="0" err="1"/>
              <a:t>Peau</a:t>
            </a:r>
            <a:r>
              <a:rPr lang="en-US" sz="2000" dirty="0"/>
              <a:t> d orange </a:t>
            </a:r>
          </a:p>
          <a:p>
            <a:pPr lvl="1">
              <a:buFont typeface="Wingdings" pitchFamily="2" charset="2"/>
              <a:buChar char="q"/>
            </a:pPr>
            <a:r>
              <a:rPr lang="en-US" sz="2000" dirty="0"/>
              <a:t>an axillary mass; and </a:t>
            </a:r>
          </a:p>
          <a:p>
            <a:pPr lvl="1">
              <a:buFont typeface="Wingdings" pitchFamily="2" charset="2"/>
              <a:buChar char="q"/>
            </a:pPr>
            <a:r>
              <a:rPr lang="en-US" sz="2000" dirty="0"/>
              <a:t>musculoskeletal discomfort.</a:t>
            </a:r>
          </a:p>
          <a:p>
            <a:pPr lvl="1">
              <a:buFont typeface="Wingdings" pitchFamily="2" charset="2"/>
              <a:buChar char="q"/>
            </a:pPr>
            <a:r>
              <a:rPr lang="en-US" sz="2000" dirty="0"/>
              <a:t>Chest pain and </a:t>
            </a:r>
            <a:r>
              <a:rPr lang="en-US" sz="2000" dirty="0" err="1"/>
              <a:t>haemoptysis,Bone</a:t>
            </a:r>
            <a:r>
              <a:rPr lang="en-US" sz="2000" dirty="0"/>
              <a:t> pain, tenderness, and pathological fracture ,Pleural effusion, ascites ,Liver </a:t>
            </a:r>
            <a:r>
              <a:rPr lang="en-US" sz="2000" dirty="0" err="1"/>
              <a:t>secondaries</a:t>
            </a:r>
            <a:r>
              <a:rPr lang="en-US" sz="2000" dirty="0"/>
              <a:t>, secondary ovarian </a:t>
            </a:r>
            <a:r>
              <a:rPr lang="en-US" sz="2000" dirty="0" err="1"/>
              <a:t>tumour</a:t>
            </a:r>
            <a:endParaRPr lang="en-US" sz="2000" dirty="0"/>
          </a:p>
          <a:p>
            <a:r>
              <a:rPr lang="en-US" sz="2000" dirty="0"/>
              <a:t>However, up to 50% of women presenting with breast complaints have no physical signs of breast pathology.</a:t>
            </a:r>
          </a:p>
          <a:p>
            <a:r>
              <a:rPr lang="en-US" sz="2000" dirty="0"/>
              <a:t>Breast pain usually is associated with benign disease.</a:t>
            </a:r>
          </a:p>
        </p:txBody>
      </p:sp>
    </p:spTree>
    <p:extLst>
      <p:ext uri="{BB962C8B-B14F-4D97-AF65-F5344CB8AC3E}">
        <p14:creationId xmlns:p14="http://schemas.microsoft.com/office/powerpoint/2010/main" val="45676828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4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48748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ANY SWELLING IN BREAST ABOVE AGE 30 IS CONSIDERED MALIGNANT UNTILL PROVEN OTHERWISE.</a:t>
            </a:r>
          </a:p>
          <a:p>
            <a:endParaRPr lang="en-US" dirty="0"/>
          </a:p>
          <a:p>
            <a:r>
              <a:rPr lang="en-US" dirty="0"/>
              <a:t>IN PT WITH AGE &lt;30 BUT +IVE FAMILY HISTORY, CONSIDER MALIGNANT UNTILL PROVEN OTHERWISE.</a:t>
            </a:r>
          </a:p>
        </p:txBody>
      </p:sp>
    </p:spTree>
    <p:extLst>
      <p:ext uri="{BB962C8B-B14F-4D97-AF65-F5344CB8AC3E}">
        <p14:creationId xmlns:p14="http://schemas.microsoft.com/office/powerpoint/2010/main" val="42413122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4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DIAGNOSIS:</a:t>
            </a:r>
          </a:p>
        </p:txBody>
      </p:sp>
      <p:sp>
        <p:nvSpPr>
          <p:cNvPr id="1048750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Breast Imaging</a:t>
            </a:r>
          </a:p>
          <a:p>
            <a:pPr lvl="1"/>
            <a:r>
              <a:rPr lang="en-US" dirty="0"/>
              <a:t>ULTRASOUND</a:t>
            </a:r>
          </a:p>
          <a:p>
            <a:pPr lvl="1"/>
            <a:r>
              <a:rPr lang="en-US" dirty="0"/>
              <a:t>MAMMOGRAPHY</a:t>
            </a:r>
          </a:p>
          <a:p>
            <a:pPr lvl="1"/>
            <a:r>
              <a:rPr lang="en-US" dirty="0"/>
              <a:t>DUCTOGRAPHY</a:t>
            </a:r>
          </a:p>
          <a:p>
            <a:pPr lvl="1"/>
            <a:r>
              <a:rPr lang="en-US" dirty="0"/>
              <a:t>MRI BREAST</a:t>
            </a:r>
          </a:p>
          <a:p>
            <a:r>
              <a:rPr lang="en-US" dirty="0"/>
              <a:t>Breast Biopsy</a:t>
            </a:r>
          </a:p>
        </p:txBody>
      </p:sp>
    </p:spTree>
    <p:extLst>
      <p:ext uri="{BB962C8B-B14F-4D97-AF65-F5344CB8AC3E}">
        <p14:creationId xmlns:p14="http://schemas.microsoft.com/office/powerpoint/2010/main" val="286265070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56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Breast Imaging</a:t>
            </a:r>
          </a:p>
        </p:txBody>
      </p:sp>
      <p:sp>
        <p:nvSpPr>
          <p:cNvPr id="1048757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450608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58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4875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48760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5E2B92E6-BDE3-470E-8855-66CB90541589}" type="slidenum">
              <a:rPr lang="en-US"/>
              <a:t>37</a:t>
            </a:fld>
            <a:endParaRPr lang="en-US"/>
          </a:p>
        </p:txBody>
      </p:sp>
      <p:pic>
        <p:nvPicPr>
          <p:cNvPr id="2097175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81200" y="304800"/>
            <a:ext cx="8305800" cy="6477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</p:pic>
      <p:pic>
        <p:nvPicPr>
          <p:cNvPr id="2097176" name="Picture 5"/>
          <p:cNvPicPr>
            <a:picLocks noChangeArrowheads="1"/>
          </p:cNvPicPr>
          <p:nvPr/>
        </p:nvPicPr>
        <p:blipFill>
          <a:blip r:embed="rId4"/>
          <a:srcRect t="6937"/>
          <a:stretch>
            <a:fillRect/>
          </a:stretch>
        </p:blipFill>
        <p:spPr bwMode="ltGray">
          <a:xfrm>
            <a:off x="8388927" y="879764"/>
            <a:ext cx="1828800" cy="1371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</p:pic>
      <p:pic>
        <p:nvPicPr>
          <p:cNvPr id="2097177" name="Picture 7"/>
          <p:cNvPicPr>
            <a:picLocks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ltGray">
          <a:xfrm>
            <a:off x="8458200" y="4953000"/>
            <a:ext cx="1676400" cy="1219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07617557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6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Ultrasound</a:t>
            </a:r>
          </a:p>
        </p:txBody>
      </p:sp>
      <p:sp>
        <p:nvSpPr>
          <p:cNvPr id="1048765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41300">
              <a:lnSpc>
                <a:spcPct val="100000"/>
              </a:lnSpc>
              <a:spcBef>
                <a:spcPts val="770"/>
              </a:spcBef>
              <a:buFont typeface="Tahoma"/>
              <a:buChar char="•"/>
              <a:tabLst>
                <a:tab pos="241300" algn="l"/>
              </a:tabLst>
            </a:pPr>
            <a:r>
              <a:rPr lang="en-US" sz="3200" dirty="0">
                <a:latin typeface="Calibri"/>
                <a:cs typeface="Calibri"/>
              </a:rPr>
              <a:t>Non</a:t>
            </a:r>
            <a:r>
              <a:rPr lang="en-US" sz="3200" spc="-40" dirty="0">
                <a:latin typeface="Calibri"/>
                <a:cs typeface="Calibri"/>
              </a:rPr>
              <a:t> </a:t>
            </a:r>
            <a:r>
              <a:rPr lang="en-US" sz="3200" spc="-15" dirty="0">
                <a:latin typeface="Calibri"/>
                <a:cs typeface="Calibri"/>
              </a:rPr>
              <a:t>invasive</a:t>
            </a:r>
            <a:endParaRPr lang="en-US" sz="3200" dirty="0">
              <a:latin typeface="Calibri"/>
              <a:cs typeface="Calibri"/>
            </a:endParaRPr>
          </a:p>
          <a:p>
            <a:pPr marL="241300">
              <a:lnSpc>
                <a:spcPct val="100000"/>
              </a:lnSpc>
              <a:spcBef>
                <a:spcPts val="675"/>
              </a:spcBef>
              <a:buFont typeface="Tahoma"/>
              <a:buChar char="•"/>
              <a:tabLst>
                <a:tab pos="241300" algn="l"/>
              </a:tabLst>
            </a:pPr>
            <a:r>
              <a:rPr lang="en-US" sz="3200" spc="-10" dirty="0">
                <a:latin typeface="Calibri"/>
                <a:cs typeface="Calibri"/>
              </a:rPr>
              <a:t>Frequency </a:t>
            </a:r>
            <a:r>
              <a:rPr lang="en-US" sz="3200" spc="-5" dirty="0">
                <a:latin typeface="Calibri"/>
                <a:cs typeface="Calibri"/>
              </a:rPr>
              <a:t>1-10</a:t>
            </a:r>
            <a:r>
              <a:rPr lang="en-US" sz="3200" spc="10" dirty="0">
                <a:latin typeface="Calibri"/>
                <a:cs typeface="Calibri"/>
              </a:rPr>
              <a:t> </a:t>
            </a:r>
            <a:r>
              <a:rPr lang="en-US" sz="3200" spc="5" dirty="0">
                <a:latin typeface="Calibri"/>
                <a:cs typeface="Calibri"/>
              </a:rPr>
              <a:t>MHz</a:t>
            </a:r>
            <a:endParaRPr lang="en-US" sz="3200" dirty="0">
              <a:latin typeface="Calibri"/>
              <a:cs typeface="Calibri"/>
            </a:endParaRPr>
          </a:p>
          <a:p>
            <a:pPr marL="323215" indent="-311150">
              <a:lnSpc>
                <a:spcPct val="100000"/>
              </a:lnSpc>
              <a:spcBef>
                <a:spcPts val="675"/>
              </a:spcBef>
              <a:buFont typeface="Tahoma"/>
              <a:buChar char="•"/>
              <a:tabLst>
                <a:tab pos="323215" algn="l"/>
                <a:tab pos="323850" algn="l"/>
                <a:tab pos="1664970" algn="l"/>
              </a:tabLst>
            </a:pPr>
            <a:r>
              <a:rPr lang="en-US" sz="3200" spc="-10" dirty="0">
                <a:latin typeface="Calibri"/>
                <a:cs typeface="Calibri"/>
              </a:rPr>
              <a:t>Cystic</a:t>
            </a:r>
            <a:r>
              <a:rPr lang="en-US" sz="3200" spc="-10" dirty="0">
                <a:latin typeface="Wingdings"/>
                <a:cs typeface="Wingdings"/>
              </a:rPr>
              <a:t></a:t>
            </a:r>
            <a:r>
              <a:rPr lang="en-US" sz="3200" spc="-10" dirty="0">
                <a:latin typeface="Times New Roman"/>
                <a:cs typeface="Times New Roman"/>
              </a:rPr>
              <a:t>	</a:t>
            </a:r>
            <a:r>
              <a:rPr lang="en-US" sz="3200" dirty="0">
                <a:latin typeface="Calibri"/>
                <a:cs typeface="Calibri"/>
              </a:rPr>
              <a:t>fluid</a:t>
            </a:r>
            <a:r>
              <a:rPr lang="en-US" sz="3200" spc="-20" dirty="0">
                <a:latin typeface="Calibri"/>
                <a:cs typeface="Calibri"/>
              </a:rPr>
              <a:t> </a:t>
            </a:r>
            <a:r>
              <a:rPr lang="en-US" sz="3200" dirty="0">
                <a:latin typeface="Calibri"/>
                <a:cs typeface="Calibri"/>
              </a:rPr>
              <a:t>filled</a:t>
            </a:r>
            <a:r>
              <a:rPr lang="en-US" sz="3200" spc="-50" dirty="0">
                <a:latin typeface="Calibri"/>
                <a:cs typeface="Calibri"/>
              </a:rPr>
              <a:t> </a:t>
            </a:r>
            <a:r>
              <a:rPr lang="en-US" sz="3200" dirty="0">
                <a:latin typeface="Calibri"/>
                <a:cs typeface="Calibri"/>
              </a:rPr>
              <a:t>lesions,</a:t>
            </a:r>
            <a:r>
              <a:rPr lang="en-US" sz="3200" spc="-35" dirty="0">
                <a:latin typeface="Calibri"/>
                <a:cs typeface="Calibri"/>
              </a:rPr>
              <a:t> </a:t>
            </a:r>
            <a:r>
              <a:rPr lang="en-US" sz="3200" spc="-5" dirty="0">
                <a:latin typeface="Calibri"/>
                <a:cs typeface="Calibri"/>
              </a:rPr>
              <a:t>no</a:t>
            </a:r>
            <a:r>
              <a:rPr lang="en-US" sz="3200" spc="15" dirty="0">
                <a:latin typeface="Calibri"/>
                <a:cs typeface="Calibri"/>
              </a:rPr>
              <a:t> </a:t>
            </a:r>
            <a:r>
              <a:rPr lang="en-US" sz="3200" spc="-10" dirty="0">
                <a:latin typeface="Calibri"/>
                <a:cs typeface="Calibri"/>
              </a:rPr>
              <a:t>internal</a:t>
            </a:r>
            <a:r>
              <a:rPr lang="en-US" sz="3200" spc="-35" dirty="0">
                <a:latin typeface="Calibri"/>
                <a:cs typeface="Calibri"/>
              </a:rPr>
              <a:t> </a:t>
            </a:r>
            <a:r>
              <a:rPr lang="en-US" sz="3200" spc="-5" dirty="0">
                <a:latin typeface="Calibri"/>
                <a:cs typeface="Calibri"/>
              </a:rPr>
              <a:t>echoes.</a:t>
            </a:r>
            <a:endParaRPr lang="en-US" sz="3200" dirty="0">
              <a:latin typeface="Calibri"/>
              <a:cs typeface="Calibri"/>
            </a:endParaRPr>
          </a:p>
          <a:p>
            <a:pPr marL="323215" indent="-311150">
              <a:lnSpc>
                <a:spcPct val="100000"/>
              </a:lnSpc>
              <a:spcBef>
                <a:spcPts val="675"/>
              </a:spcBef>
              <a:buFont typeface="Tahoma"/>
              <a:buChar char="•"/>
              <a:tabLst>
                <a:tab pos="323215" algn="l"/>
                <a:tab pos="323850" algn="l"/>
              </a:tabLst>
            </a:pPr>
            <a:r>
              <a:rPr lang="en-US" sz="3200" dirty="0">
                <a:latin typeface="Calibri"/>
                <a:cs typeface="Calibri"/>
              </a:rPr>
              <a:t>Benign</a:t>
            </a:r>
            <a:r>
              <a:rPr lang="en-US" sz="3200" spc="-25" dirty="0">
                <a:latin typeface="Calibri"/>
                <a:cs typeface="Calibri"/>
              </a:rPr>
              <a:t> </a:t>
            </a:r>
            <a:r>
              <a:rPr lang="en-US" sz="3200" dirty="0">
                <a:latin typeface="Calibri"/>
                <a:cs typeface="Calibri"/>
              </a:rPr>
              <a:t>Solid</a:t>
            </a:r>
            <a:r>
              <a:rPr lang="en-US" sz="3200" spc="-40" dirty="0">
                <a:latin typeface="Calibri"/>
                <a:cs typeface="Calibri"/>
              </a:rPr>
              <a:t> </a:t>
            </a:r>
            <a:r>
              <a:rPr lang="en-US" sz="3200" dirty="0">
                <a:latin typeface="Calibri"/>
                <a:cs typeface="Calibri"/>
              </a:rPr>
              <a:t>lesions</a:t>
            </a:r>
            <a:r>
              <a:rPr lang="en-US" sz="3200" dirty="0">
                <a:latin typeface="Wingdings"/>
                <a:cs typeface="Wingdings"/>
              </a:rPr>
              <a:t></a:t>
            </a:r>
            <a:r>
              <a:rPr lang="en-US" sz="3200" spc="-114" dirty="0">
                <a:latin typeface="Times New Roman"/>
                <a:cs typeface="Times New Roman"/>
              </a:rPr>
              <a:t> </a:t>
            </a:r>
            <a:r>
              <a:rPr lang="en-US" sz="3200" dirty="0">
                <a:latin typeface="Calibri"/>
                <a:cs typeface="Calibri"/>
              </a:rPr>
              <a:t>smooth</a:t>
            </a:r>
            <a:r>
              <a:rPr lang="en-US" sz="3200" spc="-25" dirty="0">
                <a:latin typeface="Calibri"/>
                <a:cs typeface="Calibri"/>
              </a:rPr>
              <a:t> </a:t>
            </a:r>
            <a:r>
              <a:rPr lang="en-US" sz="3200" dirty="0">
                <a:latin typeface="Calibri"/>
                <a:cs typeface="Calibri"/>
              </a:rPr>
              <a:t>and </a:t>
            </a:r>
            <a:r>
              <a:rPr lang="en-US" sz="3200" spc="-5" dirty="0">
                <a:latin typeface="Calibri"/>
                <a:cs typeface="Calibri"/>
              </a:rPr>
              <a:t>well</a:t>
            </a:r>
            <a:r>
              <a:rPr lang="en-US" sz="3200" spc="-30" dirty="0">
                <a:latin typeface="Calibri"/>
                <a:cs typeface="Calibri"/>
              </a:rPr>
              <a:t> </a:t>
            </a:r>
            <a:r>
              <a:rPr lang="en-US" sz="3200" spc="-5" dirty="0">
                <a:latin typeface="Calibri"/>
                <a:cs typeface="Calibri"/>
              </a:rPr>
              <a:t>defined </a:t>
            </a:r>
            <a:r>
              <a:rPr lang="en-US" sz="3200" spc="-15" dirty="0">
                <a:latin typeface="Calibri"/>
                <a:cs typeface="Calibri"/>
              </a:rPr>
              <a:t>borders.</a:t>
            </a:r>
            <a:endParaRPr lang="en-US" sz="3200" dirty="0">
              <a:latin typeface="Calibri"/>
              <a:cs typeface="Calibri"/>
            </a:endParaRPr>
          </a:p>
          <a:p>
            <a:pPr marL="241300">
              <a:lnSpc>
                <a:spcPct val="100000"/>
              </a:lnSpc>
              <a:spcBef>
                <a:spcPts val="670"/>
              </a:spcBef>
              <a:buFont typeface="Tahoma"/>
              <a:buChar char="•"/>
              <a:tabLst>
                <a:tab pos="241300" algn="l"/>
              </a:tabLst>
            </a:pPr>
            <a:r>
              <a:rPr lang="en-US" sz="3200" spc="-5" dirty="0">
                <a:latin typeface="Calibri"/>
                <a:cs typeface="Calibri"/>
              </a:rPr>
              <a:t>Malignant</a:t>
            </a:r>
            <a:r>
              <a:rPr lang="en-US" sz="3200" spc="-15" dirty="0">
                <a:latin typeface="Calibri"/>
                <a:cs typeface="Calibri"/>
              </a:rPr>
              <a:t> </a:t>
            </a:r>
            <a:r>
              <a:rPr lang="en-US" sz="3200" dirty="0">
                <a:latin typeface="Calibri"/>
                <a:cs typeface="Calibri"/>
              </a:rPr>
              <a:t>lesions</a:t>
            </a:r>
            <a:r>
              <a:rPr lang="en-US" sz="3200" spc="-45" dirty="0">
                <a:latin typeface="Calibri"/>
                <a:cs typeface="Calibri"/>
              </a:rPr>
              <a:t> </a:t>
            </a:r>
            <a:r>
              <a:rPr lang="en-US" sz="3200" spc="10" dirty="0">
                <a:latin typeface="Wingdings"/>
                <a:cs typeface="Wingdings"/>
              </a:rPr>
              <a:t></a:t>
            </a:r>
            <a:r>
              <a:rPr lang="en-US" sz="3200" spc="-95" dirty="0">
                <a:latin typeface="Times New Roman"/>
                <a:cs typeface="Times New Roman"/>
              </a:rPr>
              <a:t> </a:t>
            </a:r>
            <a:r>
              <a:rPr lang="en-US" sz="3200" spc="-5" dirty="0">
                <a:latin typeface="Calibri"/>
                <a:cs typeface="Calibri"/>
              </a:rPr>
              <a:t>irregular</a:t>
            </a:r>
            <a:r>
              <a:rPr lang="en-US" sz="3200" spc="-20" dirty="0">
                <a:latin typeface="Calibri"/>
                <a:cs typeface="Calibri"/>
              </a:rPr>
              <a:t> </a:t>
            </a:r>
            <a:r>
              <a:rPr lang="en-US" sz="3200" spc="-15" dirty="0">
                <a:latin typeface="Calibri"/>
                <a:cs typeface="Calibri"/>
              </a:rPr>
              <a:t>borders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988817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97178" name="object 2"/>
          <p:cNvPicPr>
            <a:picLocks noGrp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24001" y="365126"/>
            <a:ext cx="9143999" cy="6340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68482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History /examination/Investigations/treatment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449336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6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Mammography</a:t>
            </a:r>
          </a:p>
        </p:txBody>
      </p:sp>
      <p:sp>
        <p:nvSpPr>
          <p:cNvPr id="1048768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1676400" y="1420814"/>
            <a:ext cx="8991600" cy="5132387"/>
          </a:xfrm>
        </p:spPr>
        <p:txBody>
          <a:bodyPr>
            <a:normAutofit fontScale="92857"/>
          </a:bodyPr>
          <a:lstStyle/>
          <a:p>
            <a:r>
              <a:rPr lang="en-US" sz="2600" dirty="0"/>
              <a:t>Screening tool ,non invasive</a:t>
            </a:r>
          </a:p>
          <a:p>
            <a:pPr lvl="1"/>
            <a:r>
              <a:rPr lang="en-US" sz="2600" dirty="0"/>
              <a:t>Age of 40</a:t>
            </a:r>
          </a:p>
          <a:p>
            <a:r>
              <a:rPr lang="en-US" sz="2600" dirty="0">
                <a:latin typeface="Calibri" pitchFamily="34" charset="0"/>
              </a:rPr>
              <a:t>Mammography can show changes in the breast up to two years before a lump becomes palpable.</a:t>
            </a:r>
          </a:p>
          <a:p>
            <a:r>
              <a:rPr lang="en-US" sz="2600" dirty="0"/>
              <a:t>Two general categories of mammographic findings suggestive of a breast cancer: soft tissue mass or asymmetry and suspicious </a:t>
            </a:r>
            <a:r>
              <a:rPr lang="en-US" sz="2600" dirty="0" err="1"/>
              <a:t>microcalcifications</a:t>
            </a:r>
            <a:r>
              <a:rPr lang="en-US" sz="2600" dirty="0"/>
              <a:t>.</a:t>
            </a:r>
          </a:p>
          <a:p>
            <a:pPr marL="0" indent="0">
              <a:buNone/>
            </a:pPr>
            <a:r>
              <a:rPr lang="en-US" sz="2600" b="1" dirty="0"/>
              <a:t>1. Soft tissue mass/asymmetry</a:t>
            </a:r>
            <a:r>
              <a:rPr lang="en-US" sz="2600" dirty="0"/>
              <a:t> — The most specific mammographic feature of malignancy is a </a:t>
            </a:r>
            <a:r>
              <a:rPr lang="en-US" sz="2600" dirty="0" err="1"/>
              <a:t>spiculated</a:t>
            </a:r>
            <a:r>
              <a:rPr lang="en-US" sz="2600" dirty="0"/>
              <a:t> soft tissue mass nearly 90 percent of these lesions represent invasive cancer.</a:t>
            </a:r>
          </a:p>
          <a:p>
            <a:pPr marL="0" indent="0">
              <a:buNone/>
            </a:pPr>
            <a:r>
              <a:rPr lang="en-US" sz="2600" dirty="0"/>
              <a:t>   Approximately one-third of </a:t>
            </a:r>
            <a:r>
              <a:rPr lang="en-US" sz="2600" dirty="0" err="1"/>
              <a:t>noncalcified</a:t>
            </a:r>
            <a:r>
              <a:rPr lang="en-US" sz="2600" dirty="0"/>
              <a:t> cancers appear as </a:t>
            </a:r>
            <a:r>
              <a:rPr lang="en-US" sz="2600" dirty="0" err="1"/>
              <a:t>spiculated</a:t>
            </a:r>
            <a:r>
              <a:rPr lang="en-US" sz="2600" dirty="0"/>
              <a:t> masses</a:t>
            </a:r>
          </a:p>
          <a:p>
            <a:endParaRPr lang="en-US" dirty="0"/>
          </a:p>
          <a:p>
            <a:endParaRPr lang="en-US" dirty="0">
              <a:latin typeface="Calibri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066552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981200" y="1600201"/>
            <a:ext cx="8610600" cy="4530725"/>
          </a:xfrm>
        </p:spPr>
        <p:txBody>
          <a:bodyPr>
            <a:normAutofit/>
          </a:bodyPr>
          <a:lstStyle/>
          <a:p>
            <a:pPr marL="12700" indent="0">
              <a:lnSpc>
                <a:spcPct val="100000"/>
              </a:lnSpc>
              <a:spcBef>
                <a:spcPts val="770"/>
              </a:spcBef>
              <a:buNone/>
              <a:tabLst>
                <a:tab pos="241300" algn="l"/>
              </a:tabLst>
            </a:pPr>
            <a:r>
              <a:rPr lang="en-US" sz="2400" b="1" dirty="0"/>
              <a:t>2. </a:t>
            </a:r>
            <a:r>
              <a:rPr lang="en-US" sz="2400" b="1" dirty="0" err="1"/>
              <a:t>Microcalcifications</a:t>
            </a:r>
            <a:r>
              <a:rPr lang="en-US" sz="2400" dirty="0"/>
              <a:t> — </a:t>
            </a:r>
            <a:r>
              <a:rPr lang="en-US" sz="2400" dirty="0" err="1"/>
              <a:t>Microcalcifications</a:t>
            </a:r>
            <a:r>
              <a:rPr lang="en-US" sz="2400" dirty="0"/>
              <a:t> are seen in approximately 60 percent of cancers detected </a:t>
            </a:r>
            <a:r>
              <a:rPr lang="en-US" sz="2400" dirty="0" err="1"/>
              <a:t>mammographically</a:t>
            </a:r>
            <a:r>
              <a:rPr lang="en-US" sz="2400" dirty="0"/>
              <a:t>.</a:t>
            </a:r>
            <a:endParaRPr lang="en-US" sz="2400" b="1" spc="-5" dirty="0">
              <a:cs typeface="Calibri"/>
            </a:endParaRPr>
          </a:p>
          <a:p>
            <a:pPr marL="12700" indent="0">
              <a:lnSpc>
                <a:spcPct val="100000"/>
              </a:lnSpc>
              <a:spcBef>
                <a:spcPts val="770"/>
              </a:spcBef>
              <a:buNone/>
              <a:tabLst>
                <a:tab pos="241300" algn="l"/>
              </a:tabLst>
            </a:pPr>
            <a:r>
              <a:rPr lang="en-US" sz="2400" b="1" spc="-5" dirty="0">
                <a:cs typeface="Calibri"/>
              </a:rPr>
              <a:t>malignant</a:t>
            </a:r>
            <a:r>
              <a:rPr lang="en-US" sz="2400" b="1" spc="-75" dirty="0">
                <a:cs typeface="Calibri"/>
              </a:rPr>
              <a:t> </a:t>
            </a:r>
            <a:r>
              <a:rPr lang="en-US" sz="2400" b="1" spc="5" dirty="0">
                <a:cs typeface="Calibri"/>
              </a:rPr>
              <a:t>lesions</a:t>
            </a:r>
            <a:r>
              <a:rPr lang="en-US" sz="2400" b="1" spc="-40" dirty="0">
                <a:cs typeface="Calibri"/>
              </a:rPr>
              <a:t> </a:t>
            </a:r>
            <a:r>
              <a:rPr lang="en-US" sz="2400" spc="10" dirty="0">
                <a:latin typeface="Wingdings"/>
                <a:cs typeface="Wingdings"/>
              </a:rPr>
              <a:t></a:t>
            </a:r>
          </a:p>
          <a:p>
            <a:pPr marL="12700" indent="0">
              <a:lnSpc>
                <a:spcPct val="100000"/>
              </a:lnSpc>
              <a:spcBef>
                <a:spcPts val="770"/>
              </a:spcBef>
              <a:buNone/>
              <a:tabLst>
                <a:tab pos="241300" algn="l"/>
              </a:tabLst>
            </a:pPr>
            <a:r>
              <a:rPr lang="en-US" sz="2400" dirty="0"/>
              <a:t>Linear branching </a:t>
            </a:r>
            <a:r>
              <a:rPr lang="en-US" sz="2400" dirty="0" err="1"/>
              <a:t>microcalcifications</a:t>
            </a:r>
            <a:r>
              <a:rPr lang="en-US" sz="2400" dirty="0"/>
              <a:t> -</a:t>
            </a:r>
            <a:r>
              <a:rPr lang="en-US" sz="2400" dirty="0" err="1"/>
              <a:t>camedo</a:t>
            </a:r>
            <a:r>
              <a:rPr lang="en-US" sz="2400" dirty="0"/>
              <a:t> DCIS</a:t>
            </a:r>
            <a:r>
              <a:rPr lang="en-US" sz="2400" dirty="0">
                <a:latin typeface="Wingdings"/>
                <a:cs typeface="Wingdings"/>
              </a:rPr>
              <a:t> </a:t>
            </a:r>
            <a:r>
              <a:rPr lang="en-US" sz="2400" spc="-5" dirty="0">
                <a:cs typeface="Calibri"/>
              </a:rPr>
              <a:t>I</a:t>
            </a:r>
          </a:p>
          <a:p>
            <a:pPr marL="12700" indent="0">
              <a:lnSpc>
                <a:spcPct val="100000"/>
              </a:lnSpc>
              <a:spcBef>
                <a:spcPts val="770"/>
              </a:spcBef>
              <a:buNone/>
              <a:tabLst>
                <a:tab pos="241300" algn="l"/>
              </a:tabLst>
            </a:pPr>
            <a:r>
              <a:rPr lang="en-US" sz="2400" dirty="0"/>
              <a:t>small, clustered type /grouped coarse </a:t>
            </a:r>
            <a:r>
              <a:rPr lang="en-US" sz="2400" dirty="0" err="1"/>
              <a:t>heterogenous</a:t>
            </a:r>
            <a:r>
              <a:rPr lang="en-US" sz="2400" dirty="0"/>
              <a:t>/Amorphous calcification – Invasive CA</a:t>
            </a:r>
          </a:p>
          <a:p>
            <a:pPr marL="12700" indent="0">
              <a:lnSpc>
                <a:spcPct val="100000"/>
              </a:lnSpc>
              <a:spcBef>
                <a:spcPts val="770"/>
              </a:spcBef>
              <a:buNone/>
              <a:tabLst>
                <a:tab pos="241300" algn="l"/>
              </a:tabLst>
            </a:pPr>
            <a:r>
              <a:rPr lang="en-US" sz="2400" b="1" dirty="0">
                <a:cs typeface="Calibri"/>
              </a:rPr>
              <a:t>benign</a:t>
            </a:r>
            <a:r>
              <a:rPr lang="en-US" sz="2400" b="1" spc="-80" dirty="0">
                <a:cs typeface="Calibri"/>
              </a:rPr>
              <a:t> </a:t>
            </a:r>
            <a:r>
              <a:rPr lang="en-US" sz="2400" b="1" spc="5" dirty="0">
                <a:cs typeface="Calibri"/>
              </a:rPr>
              <a:t>lesions</a:t>
            </a:r>
            <a:r>
              <a:rPr lang="en-US" sz="2400" b="1" spc="-65" dirty="0">
                <a:cs typeface="Calibri"/>
              </a:rPr>
              <a:t> </a:t>
            </a:r>
            <a:r>
              <a:rPr lang="en-US" sz="2400" spc="5" dirty="0">
                <a:latin typeface="Wingdings"/>
                <a:cs typeface="Wingdings"/>
              </a:rPr>
              <a:t></a:t>
            </a:r>
            <a:r>
              <a:rPr lang="en-US" sz="2400" spc="-5" dirty="0">
                <a:cs typeface="Calibri"/>
              </a:rPr>
              <a:t>well</a:t>
            </a:r>
            <a:r>
              <a:rPr lang="en-US" sz="2400" spc="-40" dirty="0">
                <a:cs typeface="Calibri"/>
              </a:rPr>
              <a:t> </a:t>
            </a:r>
            <a:r>
              <a:rPr lang="en-US" sz="2400" spc="-5" dirty="0">
                <a:cs typeface="Calibri"/>
              </a:rPr>
              <a:t>defined</a:t>
            </a:r>
            <a:r>
              <a:rPr lang="en-US" sz="2400" spc="-30" dirty="0">
                <a:cs typeface="Calibri"/>
              </a:rPr>
              <a:t> </a:t>
            </a:r>
            <a:r>
              <a:rPr lang="en-US" sz="2400" spc="-15" dirty="0">
                <a:cs typeface="Calibri"/>
              </a:rPr>
              <a:t>borders</a:t>
            </a:r>
            <a:r>
              <a:rPr lang="en-US" sz="2400" dirty="0">
                <a:cs typeface="Calibri"/>
              </a:rPr>
              <a:t> </a:t>
            </a:r>
            <a:r>
              <a:rPr lang="en-US" sz="2400" spc="-5" dirty="0">
                <a:cs typeface="Calibri"/>
              </a:rPr>
              <a:t>and</a:t>
            </a:r>
            <a:r>
              <a:rPr lang="en-US" sz="2400" dirty="0">
                <a:cs typeface="Calibri"/>
              </a:rPr>
              <a:t> </a:t>
            </a:r>
            <a:r>
              <a:rPr lang="en-US" sz="2400" spc="-10" dirty="0">
                <a:cs typeface="Calibri"/>
              </a:rPr>
              <a:t>peripheral </a:t>
            </a:r>
            <a:r>
              <a:rPr lang="en-US" sz="2400" spc="-5" dirty="0">
                <a:cs typeface="Calibri"/>
              </a:rPr>
              <a:t>calcifications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75863857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79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0" y="752476"/>
            <a:ext cx="9144000" cy="5191125"/>
          </a:xfrm>
          <a:prstGeom prst="rect">
            <a:avLst/>
          </a:prstGeom>
          <a:noFill/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395219666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73" name="Title 1" descr="Large confetti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r>
              <a:rPr lang="en-US" sz="4000" b="1" dirty="0">
                <a:solidFill>
                  <a:schemeClr val="accent1">
                    <a:lumMod val="75000"/>
                  </a:schemeClr>
                </a:solidFill>
              </a:rPr>
              <a:t>TYPES</a:t>
            </a:r>
          </a:p>
        </p:txBody>
      </p:sp>
      <p:sp>
        <p:nvSpPr>
          <p:cNvPr id="1048774" name="Content Placeholder 2"/>
          <p:cNvSpPr>
            <a:spLocks noGrp="1"/>
          </p:cNvSpPr>
          <p:nvPr>
            <p:ph idx="1"/>
          </p:nvPr>
        </p:nvSpPr>
        <p:spPr>
          <a:xfrm>
            <a:off x="1828800" y="1524000"/>
            <a:ext cx="8610600" cy="5181600"/>
          </a:xfrm>
        </p:spPr>
        <p:txBody>
          <a:bodyPr rtlCol="0">
            <a:noAutofit/>
          </a:bodyPr>
          <a:lstStyle/>
          <a:p>
            <a:pPr>
              <a:spcAft>
                <a:spcPts val="600"/>
              </a:spcAft>
            </a:pPr>
            <a:r>
              <a:rPr lang="en-US" sz="2000" b="1" dirty="0">
                <a:latin typeface="Calibri" pitchFamily="34" charset="0"/>
              </a:rPr>
              <a:t>Screen film Mammography</a:t>
            </a:r>
          </a:p>
          <a:p>
            <a:pPr>
              <a:spcAft>
                <a:spcPts val="600"/>
              </a:spcAft>
            </a:pPr>
            <a:r>
              <a:rPr lang="en-US" sz="2000" b="1" dirty="0">
                <a:latin typeface="Calibri" pitchFamily="34" charset="0"/>
              </a:rPr>
              <a:t>Digital Mammography (2D, 3D)</a:t>
            </a:r>
          </a:p>
          <a:p>
            <a:pPr lvl="1"/>
            <a:r>
              <a:rPr lang="en-US" sz="2000" dirty="0"/>
              <a:t>digital and screen film mammography have similar accuracy; </a:t>
            </a:r>
          </a:p>
          <a:p>
            <a:pPr lvl="1"/>
            <a:r>
              <a:rPr lang="en-US" sz="2000" dirty="0"/>
              <a:t>more accurate in women &lt;50 years of age, women with </a:t>
            </a:r>
            <a:r>
              <a:rPr lang="en-US" sz="2000" dirty="0" err="1"/>
              <a:t>mammographically</a:t>
            </a:r>
            <a:r>
              <a:rPr lang="en-US" sz="2000" dirty="0"/>
              <a:t> dense breasts, and premenopausal or </a:t>
            </a:r>
            <a:r>
              <a:rPr lang="en-US" sz="2000" dirty="0" err="1"/>
              <a:t>perimenopausal</a:t>
            </a:r>
            <a:r>
              <a:rPr lang="en-US" sz="2000" dirty="0"/>
              <a:t> women. </a:t>
            </a:r>
          </a:p>
          <a:p>
            <a:pPr lvl="1"/>
            <a:r>
              <a:rPr lang="en-US" sz="2000" dirty="0"/>
              <a:t>3D&gt;2D</a:t>
            </a:r>
          </a:p>
          <a:p>
            <a:r>
              <a:rPr lang="en-US" sz="2000" b="1" dirty="0"/>
              <a:t>Contrast-enhanced digital mammography (CEDM): </a:t>
            </a:r>
          </a:p>
          <a:p>
            <a:pPr lvl="1"/>
            <a:r>
              <a:rPr lang="en-US" sz="2000" dirty="0"/>
              <a:t>detects breast cancers at a rate similar to MRI</a:t>
            </a:r>
          </a:p>
          <a:p>
            <a:pPr lvl="1"/>
            <a:r>
              <a:rPr lang="en-US" sz="2000" dirty="0"/>
              <a:t>The advantages of CEDM over MRI </a:t>
            </a:r>
          </a:p>
          <a:p>
            <a:pPr lvl="2"/>
            <a:r>
              <a:rPr lang="en-US" dirty="0"/>
              <a:t>use of compression limits motion, </a:t>
            </a:r>
          </a:p>
          <a:p>
            <a:pPr lvl="2"/>
            <a:r>
              <a:rPr lang="en-US" dirty="0"/>
              <a:t>there is decrease in cost, </a:t>
            </a:r>
          </a:p>
          <a:p>
            <a:pPr lvl="2"/>
            <a:r>
              <a:rPr lang="en-US" dirty="0"/>
              <a:t>decrease in exam time, </a:t>
            </a:r>
          </a:p>
          <a:p>
            <a:pPr lvl="2"/>
            <a:r>
              <a:rPr lang="en-US" dirty="0"/>
              <a:t>option for patients who are unable to tolerate or have MRI (such as the presence of a pacemaker or tissue expanders.)</a:t>
            </a:r>
          </a:p>
        </p:txBody>
      </p:sp>
      <p:sp>
        <p:nvSpPr>
          <p:cNvPr id="1048775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>
            <a:normAutofit/>
          </a:bodyPr>
          <a:lstStyle/>
          <a:p>
            <a:fld id="{639DC43A-4AF6-43C2-AD72-AA41471E7027}" type="slidenum">
              <a:rPr lang="en-US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991945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7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97180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48580" y="1042656"/>
            <a:ext cx="4557252" cy="4876800"/>
          </a:xfrm>
          <a:prstGeom prst="rect">
            <a:avLst/>
          </a:prstGeom>
        </p:spPr>
      </p:pic>
      <p:pic>
        <p:nvPicPr>
          <p:cNvPr id="2097181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9858" y="1042656"/>
            <a:ext cx="4800600" cy="4905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227138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85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BI-RADS</a:t>
            </a:r>
          </a:p>
        </p:txBody>
      </p:sp>
      <p:graphicFrame>
        <p:nvGraphicFramePr>
          <p:cNvPr id="4194311" name="Group 34"/>
          <p:cNvGraphicFramePr>
            <a:graphicFrameLocks noGrp="1"/>
          </p:cNvGraphicFramePr>
          <p:nvPr>
            <p:ph type="tbl" idx="1"/>
          </p:nvPr>
        </p:nvGraphicFramePr>
        <p:xfrm>
          <a:off x="1981200" y="1600200"/>
          <a:ext cx="8229600" cy="4794250"/>
        </p:xfrm>
        <a:graphic>
          <a:graphicData uri="http://schemas.openxmlformats.org/drawingml/2006/table">
            <a:tbl>
              <a:tblPr/>
              <a:tblGrid>
                <a:gridCol w="18637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3658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318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pitchFamily="2" charset="2"/>
                        <a:buNone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</a:rPr>
                        <a:t>BI-RADS Classification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  <a:headEnd type="none" w="med" len="med"/>
                      <a:tailEnd type="none" w="med" len="med"/>
                    </a:lnTlToBr>
                    <a:lnBlToTr>
                      <a:noFill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pitchFamily="2" charset="2"/>
                        <a:buNone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</a:rPr>
                        <a:t>Features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  <a:headEnd type="none" w="med" len="med"/>
                      <a:tailEnd type="none" w="med" len="med"/>
                    </a:lnTlToBr>
                    <a:lnBlToTr>
                      <a:noFill/>
                      <a:headEnd type="none" w="med" len="med"/>
                      <a:tailEnd type="none" w="med" len="me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11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pitchFamily="2" charset="2"/>
                        <a:buNone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  <a:headEnd type="none" w="med" len="med"/>
                      <a:tailEnd type="none" w="med" len="med"/>
                    </a:lnTlToBr>
                    <a:lnBlToTr>
                      <a:noFill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pitchFamily="2" charset="2"/>
                        <a:buNone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</a:rPr>
                        <a:t>Need additional imaging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  <a:headEnd type="none" w="med" len="med"/>
                      <a:tailEnd type="none" w="med" len="med"/>
                    </a:lnTlToBr>
                    <a:lnBlToTr>
                      <a:noFill/>
                      <a:headEnd type="none" w="med" len="med"/>
                      <a:tailEnd type="none" w="med" len="me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111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pitchFamily="2" charset="2"/>
                        <a:buNone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  <a:headEnd type="none" w="med" len="med"/>
                      <a:tailEnd type="none" w="med" len="med"/>
                    </a:lnTlToBr>
                    <a:lnBlToTr>
                      <a:noFill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pitchFamily="2" charset="2"/>
                        <a:buNone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</a:rPr>
                        <a:t>Negative – routine in 1 yr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  <a:headEnd type="none" w="med" len="med"/>
                      <a:tailEnd type="none" w="med" len="med"/>
                    </a:lnTlToBr>
                    <a:lnBlToTr>
                      <a:noFill/>
                      <a:headEnd type="none" w="med" len="med"/>
                      <a:tailEnd type="none" w="med" len="me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111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pitchFamily="2" charset="2"/>
                        <a:buNone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</a:rPr>
                        <a:t>2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  <a:headEnd type="none" w="med" len="med"/>
                      <a:tailEnd type="none" w="med" len="med"/>
                    </a:lnTlToBr>
                    <a:lnBlToTr>
                      <a:noFill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pitchFamily="2" charset="2"/>
                        <a:buNone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</a:rPr>
                        <a:t>Benign finding – routine in 1 yr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  <a:headEnd type="none" w="med" len="med"/>
                      <a:tailEnd type="none" w="med" len="med"/>
                    </a:lnTlToBr>
                    <a:lnBlToTr>
                      <a:noFill/>
                      <a:headEnd type="none" w="med" len="med"/>
                      <a:tailEnd type="none" w="med" len="me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111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pitchFamily="2" charset="2"/>
                        <a:buNone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</a:rPr>
                        <a:t>3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  <a:headEnd type="none" w="med" len="med"/>
                      <a:tailEnd type="none" w="med" len="med"/>
                    </a:lnTlToBr>
                    <a:lnBlToTr>
                      <a:noFill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pitchFamily="2" charset="2"/>
                        <a:buNone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</a:rPr>
                        <a:t>Probably benign, 6mo follow-up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  <a:headEnd type="none" w="med" len="med"/>
                      <a:tailEnd type="none" w="med" len="med"/>
                    </a:lnTlToBr>
                    <a:lnBlToTr>
                      <a:noFill/>
                      <a:headEnd type="none" w="med" len="med"/>
                      <a:tailEnd type="none" w="med" len="me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826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pitchFamily="2" charset="2"/>
                        <a:buNone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</a:rPr>
                        <a:t>4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  <a:headEnd type="none" w="med" len="med"/>
                      <a:tailEnd type="none" w="med" len="med"/>
                    </a:lnTlToBr>
                    <a:lnBlToTr>
                      <a:noFill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pitchFamily="2" charset="2"/>
                        <a:buNone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</a:rPr>
                        <a:t>Suspicious abnormality, biopsy recommended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  <a:headEnd type="none" w="med" len="med"/>
                      <a:tailEnd type="none" w="med" len="med"/>
                    </a:lnTlToBr>
                    <a:lnBlToTr>
                      <a:noFill/>
                      <a:headEnd type="none" w="med" len="med"/>
                      <a:tailEnd type="none" w="med" len="me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84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pitchFamily="2" charset="2"/>
                        <a:buNone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</a:rPr>
                        <a:t>5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  <a:headEnd type="none" w="med" len="med"/>
                      <a:tailEnd type="none" w="med" len="med"/>
                    </a:lnTlToBr>
                    <a:lnBlToTr>
                      <a:noFill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pitchFamily="2" charset="2"/>
                        <a:buNone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</a:rPr>
                        <a:t>Highly suggestive of malignancy; appropriate action should be taken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  <a:headEnd type="none" w="med" len="med"/>
                      <a:tailEnd type="none" w="med" len="med"/>
                    </a:lnTlToBr>
                    <a:lnBlToTr>
                      <a:noFill/>
                      <a:headEnd type="none" w="med" len="med"/>
                      <a:tailEnd type="none" w="med" len="me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209718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-143411"/>
            <a:ext cx="9144000" cy="7125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26809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0" y="1371600"/>
            <a:ext cx="8517413" cy="52578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828800" y="609601"/>
            <a:ext cx="85174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111111"/>
                </a:solidFill>
                <a:latin typeface="Roboto"/>
              </a:rPr>
              <a:t>The Breast Imaging-Reporting and Data System (BI-RADS) scores according to the mammography.</a:t>
            </a:r>
          </a:p>
        </p:txBody>
      </p:sp>
    </p:spTree>
    <p:extLst>
      <p:ext uri="{BB962C8B-B14F-4D97-AF65-F5344CB8AC3E}">
        <p14:creationId xmlns:p14="http://schemas.microsoft.com/office/powerpoint/2010/main" val="276374338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9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MRI BREAST</a:t>
            </a:r>
          </a:p>
        </p:txBody>
      </p:sp>
      <p:sp>
        <p:nvSpPr>
          <p:cNvPr id="1048793" name="Content Placeholder 2"/>
          <p:cNvSpPr>
            <a:spLocks noGrp="1"/>
          </p:cNvSpPr>
          <p:nvPr>
            <p:ph idx="1"/>
          </p:nvPr>
        </p:nvSpPr>
        <p:spPr>
          <a:xfrm>
            <a:off x="1447800" y="1600200"/>
            <a:ext cx="6248400" cy="6019800"/>
          </a:xfrm>
        </p:spPr>
        <p:txBody>
          <a:bodyPr>
            <a:normAutofit/>
          </a:bodyPr>
          <a:lstStyle/>
          <a:p>
            <a:r>
              <a:rPr lang="en-US" sz="2000" dirty="0"/>
              <a:t>Used to screen </a:t>
            </a:r>
          </a:p>
          <a:p>
            <a:pPr lvl="1"/>
            <a:r>
              <a:rPr lang="en-US" sz="2000" dirty="0"/>
              <a:t>the breasts of high-risk women who have a strong family history of breast cancer or who carry known genetic mutations require screening at an early age </a:t>
            </a:r>
          </a:p>
          <a:p>
            <a:pPr lvl="1"/>
            <a:r>
              <a:rPr lang="en-US" sz="2000" dirty="0"/>
              <a:t>detect additional tumors in the index breast (multifocal or </a:t>
            </a:r>
            <a:r>
              <a:rPr lang="en-US" sz="2000" dirty="0" err="1"/>
              <a:t>multicentric</a:t>
            </a:r>
            <a:r>
              <a:rPr lang="en-US" sz="2000" dirty="0"/>
              <a:t> disease) that may be missed on routine breast imaging</a:t>
            </a:r>
          </a:p>
          <a:p>
            <a:pPr lvl="1"/>
            <a:r>
              <a:rPr lang="en-US" sz="2000" dirty="0"/>
              <a:t>patient with nodal metastasis from breast cancer without an identifiable primary tumor.</a:t>
            </a:r>
          </a:p>
          <a:p>
            <a:pPr lvl="1"/>
            <a:r>
              <a:rPr lang="en-US" sz="2000" dirty="0"/>
              <a:t>to assess response to therapy in the setting of </a:t>
            </a:r>
            <a:r>
              <a:rPr lang="en-US" sz="2000" dirty="0" err="1"/>
              <a:t>neoadjuvant</a:t>
            </a:r>
            <a:r>
              <a:rPr lang="en-US" sz="2000" dirty="0"/>
              <a:t> systemic treatment; </a:t>
            </a:r>
          </a:p>
          <a:p>
            <a:pPr lvl="1"/>
            <a:r>
              <a:rPr lang="en-US" sz="2000" dirty="0"/>
              <a:t>to select patients for partial breast irradiation techniques; and </a:t>
            </a:r>
          </a:p>
          <a:p>
            <a:pPr lvl="1"/>
            <a:r>
              <a:rPr lang="en-US" sz="2000" dirty="0"/>
              <a:t>evaluation of the treated breast for tumor recurrence</a:t>
            </a:r>
          </a:p>
          <a:p>
            <a:pPr lvl="1"/>
            <a:r>
              <a:rPr lang="en-US" sz="2000" dirty="0"/>
              <a:t>Pregnant female</a:t>
            </a:r>
          </a:p>
        </p:txBody>
      </p:sp>
      <p:pic>
        <p:nvPicPr>
          <p:cNvPr id="2097185" name="Picture 6" descr="Cureus | Role of MRI in Breast Cancer Staging: A Case-Based Review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91400" y="189708"/>
            <a:ext cx="3581400" cy="643969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7009251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97186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62200" y="685801"/>
            <a:ext cx="7467600" cy="5491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934016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9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48796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97187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0" y="838200"/>
            <a:ext cx="8686800" cy="582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0435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9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NORMAL BREAST TISSUE</a:t>
            </a:r>
          </a:p>
        </p:txBody>
      </p:sp>
      <p:pic>
        <p:nvPicPr>
          <p:cNvPr id="2097152" name="Content Placeholder 3" descr="G:\Teaching\COP6731\CAD\Breast Diagrams\breast_anatomy[2][1]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7401" y="1676400"/>
            <a:ext cx="3653033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97153" name="tabl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7400" y="1676400"/>
            <a:ext cx="4191000" cy="2682872"/>
          </a:xfrm>
          <a:prstGeom prst="rect">
            <a:avLst/>
          </a:prstGeom>
        </p:spPr>
      </p:pic>
      <p:pic>
        <p:nvPicPr>
          <p:cNvPr id="2097154" name="tabl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1" y="4876800"/>
            <a:ext cx="3827463" cy="12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847427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97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Breast </a:t>
            </a:r>
            <a:r>
              <a:rPr lang="tr-TR"/>
              <a:t>Biopsy</a:t>
            </a:r>
          </a:p>
        </p:txBody>
      </p:sp>
      <p:sp>
        <p:nvSpPr>
          <p:cNvPr id="1048798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tr-TR" sz="2400" dirty="0"/>
              <a:t>A definitive diagnosis of breast cancer can be made only by a biopsy.</a:t>
            </a:r>
          </a:p>
          <a:p>
            <a:r>
              <a:rPr lang="tr-TR" sz="2400" dirty="0"/>
              <a:t>When a lump can be felt and is suspicious for cancer on mammography</a:t>
            </a:r>
            <a:r>
              <a:rPr lang="en-US" sz="2400" dirty="0"/>
              <a:t>:</a:t>
            </a:r>
            <a:endParaRPr lang="tr-TR" sz="2400" dirty="0"/>
          </a:p>
          <a:p>
            <a:pPr lvl="2">
              <a:buFont typeface="Wingdings" panose="05000000000000000000" pitchFamily="2" charset="2"/>
              <a:buChar char="q"/>
            </a:pPr>
            <a:r>
              <a:rPr lang="tr-TR" sz="2400" dirty="0"/>
              <a:t>FNA</a:t>
            </a:r>
            <a:r>
              <a:rPr lang="en-US" sz="2400" dirty="0"/>
              <a:t>C</a:t>
            </a:r>
            <a:endParaRPr lang="tr-TR" sz="2400" dirty="0"/>
          </a:p>
          <a:p>
            <a:pPr lvl="2">
              <a:buFont typeface="Wingdings" panose="05000000000000000000" pitchFamily="2" charset="2"/>
              <a:buChar char="q"/>
            </a:pPr>
            <a:r>
              <a:rPr lang="tr-TR" sz="2400" dirty="0"/>
              <a:t>Excisional biopsy</a:t>
            </a:r>
          </a:p>
          <a:p>
            <a:pPr lvl="2">
              <a:buFont typeface="Wingdings" panose="05000000000000000000" pitchFamily="2" charset="2"/>
              <a:buChar char="q"/>
            </a:pPr>
            <a:r>
              <a:rPr lang="tr-TR" sz="2400" dirty="0"/>
              <a:t>İncisional biopsy</a:t>
            </a:r>
          </a:p>
          <a:p>
            <a:pPr lvl="2">
              <a:buFont typeface="Wingdings" panose="05000000000000000000" pitchFamily="2" charset="2"/>
              <a:buChar char="q"/>
            </a:pPr>
            <a:r>
              <a:rPr lang="tr-TR" sz="2400" dirty="0"/>
              <a:t>Core biopsy</a:t>
            </a:r>
            <a:endParaRPr lang="en-US" sz="2400" dirty="0"/>
          </a:p>
          <a:p>
            <a:pPr lvl="2">
              <a:buFont typeface="Wingdings" panose="05000000000000000000" pitchFamily="2" charset="2"/>
              <a:buChar char="q"/>
            </a:pPr>
            <a:r>
              <a:rPr lang="en-US" sz="2400" dirty="0" err="1"/>
              <a:t>Radioguided</a:t>
            </a:r>
            <a:r>
              <a:rPr lang="en-US" sz="2400" dirty="0"/>
              <a:t> biopsy (for occult lumps)</a:t>
            </a:r>
            <a:endParaRPr lang="tr-TR" sz="2400" dirty="0"/>
          </a:p>
        </p:txBody>
      </p:sp>
    </p:spTree>
    <p:extLst>
      <p:ext uri="{BB962C8B-B14F-4D97-AF65-F5344CB8AC3E}">
        <p14:creationId xmlns:p14="http://schemas.microsoft.com/office/powerpoint/2010/main" val="79981409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9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48800" name="Content Placeholder 2"/>
          <p:cNvSpPr>
            <a:spLocks noGrp="1"/>
          </p:cNvSpPr>
          <p:nvPr>
            <p:ph idx="1"/>
          </p:nvPr>
        </p:nvSpPr>
        <p:spPr>
          <a:xfrm>
            <a:off x="1423219" y="1746503"/>
            <a:ext cx="5181600" cy="4495800"/>
          </a:xfrm>
        </p:spPr>
        <p:txBody>
          <a:bodyPr>
            <a:normAutofit/>
          </a:bodyPr>
          <a:lstStyle/>
          <a:p>
            <a:r>
              <a:rPr lang="en-US" sz="2400" b="1" dirty="0"/>
              <a:t>Palpable masses </a:t>
            </a:r>
          </a:p>
          <a:p>
            <a:pPr marL="834390" lvl="1" indent="-514350">
              <a:buFont typeface="+mj-lt"/>
              <a:buAutoNum type="arabicPeriod"/>
            </a:pPr>
            <a:r>
              <a:rPr lang="en-US" b="1" dirty="0"/>
              <a:t>Fine-needle aspiration biopsy (FNAB) </a:t>
            </a:r>
          </a:p>
          <a:p>
            <a:pPr marL="1108710" lvl="2" indent="-514350">
              <a:buFont typeface="+mj-lt"/>
              <a:buAutoNum type="arabicPeriod"/>
            </a:pPr>
            <a:r>
              <a:rPr lang="en-US" sz="2400" dirty="0"/>
              <a:t>sensitivity greater than 80%. </a:t>
            </a:r>
          </a:p>
          <a:p>
            <a:pPr marL="1108710" lvl="2" indent="-514350">
              <a:buFont typeface="+mj-lt"/>
              <a:buAutoNum type="arabicPeriod"/>
            </a:pPr>
            <a:r>
              <a:rPr lang="en-US" sz="2400" dirty="0"/>
              <a:t>can determine the presence of malignant cells ONLY does not give information on tumor grade or the presence of invasion. </a:t>
            </a:r>
          </a:p>
          <a:p>
            <a:pPr marL="1108710" lvl="2" indent="-514350">
              <a:buFont typeface="+mj-lt"/>
              <a:buAutoNum type="arabicPeriod"/>
            </a:pPr>
            <a:r>
              <a:rPr lang="en-US" sz="2400" dirty="0"/>
              <a:t>Can determine ER-PR status</a:t>
            </a:r>
          </a:p>
        </p:txBody>
      </p:sp>
      <p:pic>
        <p:nvPicPr>
          <p:cNvPr id="2097188" name="object 3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629400" y="2286000"/>
            <a:ext cx="4038600" cy="3505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799224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0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48802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Font typeface="+mj-lt"/>
              <a:buAutoNum type="arabicPeriod" startAt="2"/>
            </a:pPr>
            <a:r>
              <a:rPr lang="en-US" sz="2400" b="1" dirty="0"/>
              <a:t>Core needle biopsy </a:t>
            </a:r>
          </a:p>
          <a:p>
            <a:pPr marL="834390" lvl="1" indent="-514350">
              <a:buFont typeface="+mj-lt"/>
              <a:buAutoNum type="arabicPeriod"/>
            </a:pPr>
            <a:r>
              <a:rPr lang="en-US" dirty="0"/>
              <a:t>can distinguish between invasive and noninvasive cancer. </a:t>
            </a:r>
          </a:p>
          <a:p>
            <a:pPr marL="834390" lvl="1" indent="-514350">
              <a:buFont typeface="+mj-lt"/>
              <a:buAutoNum type="arabicPeriod"/>
            </a:pPr>
            <a:r>
              <a:rPr lang="en-US" dirty="0"/>
              <a:t>provides information on tumor grade as well as receptor status. </a:t>
            </a:r>
          </a:p>
          <a:p>
            <a:pPr marL="514350" indent="-514350">
              <a:buFont typeface="+mj-lt"/>
              <a:buAutoNum type="arabicPeriod" startAt="2"/>
            </a:pPr>
            <a:r>
              <a:rPr lang="en-US" sz="2400" b="1" dirty="0"/>
              <a:t>Excisional biopsy </a:t>
            </a:r>
          </a:p>
          <a:p>
            <a:pPr marL="834390" lvl="1" indent="-514350">
              <a:buFont typeface="+mj-lt"/>
              <a:buAutoNum type="arabicPeriod"/>
            </a:pPr>
            <a:r>
              <a:rPr lang="en-US" dirty="0"/>
              <a:t>used when a core biopsy cannot be done. </a:t>
            </a:r>
          </a:p>
          <a:p>
            <a:pPr marL="834390" lvl="1" indent="-514350">
              <a:buFont typeface="+mj-lt"/>
              <a:buAutoNum type="arabicPeriod"/>
            </a:pPr>
            <a:r>
              <a:rPr lang="en-US" dirty="0"/>
              <a:t>infrequent diagnostic method. </a:t>
            </a:r>
          </a:p>
          <a:p>
            <a:pPr marL="834390" lvl="1" indent="-514350">
              <a:buFont typeface="+mj-lt"/>
              <a:buAutoNum type="arabicPeriod"/>
            </a:pPr>
            <a:r>
              <a:rPr lang="en-US" dirty="0"/>
              <a:t>incisions are planned so that they can be incorporated into a future mastectomy incision if necessary.</a:t>
            </a:r>
          </a:p>
        </p:txBody>
      </p:sp>
    </p:spTree>
    <p:extLst>
      <p:ext uri="{BB962C8B-B14F-4D97-AF65-F5344CB8AC3E}">
        <p14:creationId xmlns:p14="http://schemas.microsoft.com/office/powerpoint/2010/main" val="314918363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0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Non Palpable Masses</a:t>
            </a:r>
          </a:p>
        </p:txBody>
      </p:sp>
      <p:sp>
        <p:nvSpPr>
          <p:cNvPr id="1048804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It is done when lump is not clearly palpable.</a:t>
            </a:r>
          </a:p>
          <a:p>
            <a:pPr lvl="1"/>
            <a:r>
              <a:rPr lang="en-US" sz="2800" dirty="0"/>
              <a:t>US guided core needle biopsy.</a:t>
            </a:r>
          </a:p>
          <a:p>
            <a:pPr lvl="1"/>
            <a:r>
              <a:rPr lang="en-US" sz="2800" dirty="0"/>
              <a:t>Stereotactic mammographic core needle biopsy.</a:t>
            </a:r>
          </a:p>
          <a:p>
            <a:pPr lvl="1"/>
            <a:r>
              <a:rPr lang="en-US" sz="2800" dirty="0"/>
              <a:t>MRI guided core needle biopsy.</a:t>
            </a:r>
          </a:p>
        </p:txBody>
      </p:sp>
    </p:spTree>
    <p:extLst>
      <p:ext uri="{BB962C8B-B14F-4D97-AF65-F5344CB8AC3E}">
        <p14:creationId xmlns:p14="http://schemas.microsoft.com/office/powerpoint/2010/main" val="362227174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0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97189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14600" y="762001"/>
            <a:ext cx="7391400" cy="5414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63559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9762" y="333375"/>
            <a:ext cx="8372475" cy="619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065281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6887" y="357187"/>
            <a:ext cx="8658225" cy="6143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517686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3473" y="3262890"/>
            <a:ext cx="4546600" cy="1325563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5745" y="346652"/>
            <a:ext cx="8257309" cy="6109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8475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463490"/>
            <a:ext cx="8229600" cy="5895242"/>
          </a:xfrm>
        </p:spPr>
      </p:pic>
    </p:spTree>
    <p:extLst>
      <p:ext uri="{BB962C8B-B14F-4D97-AF65-F5344CB8AC3E}">
        <p14:creationId xmlns:p14="http://schemas.microsoft.com/office/powerpoint/2010/main" val="47786769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194312" name="Content Placeholder 3"/>
          <p:cNvGraphicFramePr>
            <a:graphicFrameLocks noGrp="1"/>
          </p:cNvGraphicFramePr>
          <p:nvPr>
            <p:ph idx="1"/>
          </p:nvPr>
        </p:nvGraphicFramePr>
        <p:xfrm>
          <a:off x="2404872" y="1828801"/>
          <a:ext cx="7616952" cy="419100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4110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7584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3721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08892">
                <a:tc>
                  <a:txBody>
                    <a:bodyPr/>
                    <a:lstStyle/>
                    <a:p>
                      <a:r>
                        <a:rPr lang="en-US" sz="2800" dirty="0"/>
                        <a:t>Early</a:t>
                      </a:r>
                      <a:r>
                        <a:rPr lang="en-US" sz="2800" baseline="0" dirty="0"/>
                        <a:t> Invasive Breast CA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Stage 1, 2A &amp; 2B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36004">
                <a:tc>
                  <a:txBody>
                    <a:bodyPr/>
                    <a:lstStyle/>
                    <a:p>
                      <a:r>
                        <a:rPr lang="en-US" sz="2800" dirty="0"/>
                        <a:t>Advanced </a:t>
                      </a:r>
                      <a:r>
                        <a:rPr lang="en-US" sz="2800" dirty="0" err="1"/>
                        <a:t>Locoregional</a:t>
                      </a:r>
                      <a:r>
                        <a:rPr lang="en-US" sz="2800" baseline="0" dirty="0"/>
                        <a:t> Breast CA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Stage 3A &amp; 3B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08892">
                <a:tc>
                  <a:txBody>
                    <a:bodyPr/>
                    <a:lstStyle/>
                    <a:p>
                      <a:r>
                        <a:rPr lang="en-US" sz="2800" dirty="0"/>
                        <a:t>Distant </a:t>
                      </a:r>
                      <a:r>
                        <a:rPr lang="en-US" sz="2800" dirty="0" err="1"/>
                        <a:t>mets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Stage 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520596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99" name="Title 1" descr="Large confetti"/>
          <p:cNvSpPr>
            <a:spLocks noGrp="1"/>
          </p:cNvSpPr>
          <p:nvPr>
            <p:ph type="title"/>
          </p:nvPr>
        </p:nvSpPr>
        <p:spPr>
          <a:xfrm>
            <a:off x="2073453" y="24595"/>
            <a:ext cx="7886700" cy="1325563"/>
          </a:xfrm>
        </p:spPr>
        <p:txBody>
          <a:bodyPr/>
          <a:lstStyle/>
          <a:p>
            <a:r>
              <a:rPr lang="en-US" dirty="0">
                <a:latin typeface="Calibri" pitchFamily="34" charset="0"/>
              </a:rPr>
              <a:t>Breast Gland</a:t>
            </a:r>
          </a:p>
        </p:txBody>
      </p:sp>
      <p:sp>
        <p:nvSpPr>
          <p:cNvPr id="1048600" name="Content Placeholder 2"/>
          <p:cNvSpPr>
            <a:spLocks noGrp="1"/>
          </p:cNvSpPr>
          <p:nvPr>
            <p:ph idx="1"/>
          </p:nvPr>
        </p:nvSpPr>
        <p:spPr>
          <a:xfrm>
            <a:off x="5754329" y="573930"/>
            <a:ext cx="4876800" cy="3200400"/>
          </a:xfrm>
        </p:spPr>
        <p:txBody>
          <a:bodyPr>
            <a:normAutofit/>
          </a:bodyPr>
          <a:lstStyle/>
          <a:p>
            <a:pPr>
              <a:spcAft>
                <a:spcPts val="1800"/>
              </a:spcAft>
            </a:pPr>
            <a:r>
              <a:rPr lang="en-US" sz="1800" dirty="0">
                <a:latin typeface="Calibri" pitchFamily="34" charset="0"/>
              </a:rPr>
              <a:t>Each breast has 15 to 20 sections (</a:t>
            </a:r>
            <a:r>
              <a:rPr lang="en-US" sz="1800" dirty="0">
                <a:solidFill>
                  <a:srgbClr val="4071A2"/>
                </a:solidFill>
                <a:latin typeface="Calibri" pitchFamily="34" charset="0"/>
              </a:rPr>
              <a:t>lobes</a:t>
            </a:r>
            <a:r>
              <a:rPr lang="en-US" sz="1800" dirty="0">
                <a:latin typeface="Calibri" pitchFamily="34" charset="0"/>
              </a:rPr>
              <a:t>)</a:t>
            </a:r>
          </a:p>
          <a:p>
            <a:pPr>
              <a:spcAft>
                <a:spcPts val="800"/>
              </a:spcAft>
            </a:pPr>
            <a:r>
              <a:rPr lang="en-US" sz="1800" dirty="0">
                <a:latin typeface="Calibri" pitchFamily="34" charset="0"/>
              </a:rPr>
              <a:t>Inside each lobe are many smaller structures called </a:t>
            </a:r>
            <a:r>
              <a:rPr lang="en-US" sz="1800" dirty="0">
                <a:solidFill>
                  <a:srgbClr val="4071A2"/>
                </a:solidFill>
                <a:latin typeface="Calibri" pitchFamily="34" charset="0"/>
              </a:rPr>
              <a:t>lobules</a:t>
            </a:r>
            <a:endParaRPr lang="en-US" sz="1800" dirty="0">
              <a:latin typeface="Calibri" pitchFamily="34" charset="0"/>
            </a:endParaRPr>
          </a:p>
          <a:p>
            <a:pPr>
              <a:spcAft>
                <a:spcPts val="800"/>
              </a:spcAft>
            </a:pPr>
            <a:r>
              <a:rPr lang="en-US" sz="1800" dirty="0">
                <a:latin typeface="Calibri" pitchFamily="34" charset="0"/>
              </a:rPr>
              <a:t>At the end of each lobule are tiny sacs (</a:t>
            </a:r>
            <a:r>
              <a:rPr lang="en-US" sz="1800" dirty="0">
                <a:solidFill>
                  <a:srgbClr val="4071A2"/>
                </a:solidFill>
                <a:latin typeface="Calibri" pitchFamily="34" charset="0"/>
              </a:rPr>
              <a:t>bulbs</a:t>
            </a:r>
            <a:r>
              <a:rPr lang="en-US" sz="1800" dirty="0">
                <a:latin typeface="Calibri" pitchFamily="34" charset="0"/>
              </a:rPr>
              <a:t>) that can produce milk</a:t>
            </a:r>
          </a:p>
          <a:p>
            <a:pPr>
              <a:spcAft>
                <a:spcPts val="800"/>
              </a:spcAft>
            </a:pPr>
            <a:r>
              <a:rPr lang="en-US" sz="1800" dirty="0">
                <a:latin typeface="Calibri" pitchFamily="34" charset="0"/>
              </a:rPr>
              <a:t>Coopers ligament</a:t>
            </a:r>
          </a:p>
          <a:p>
            <a:pPr>
              <a:spcAft>
                <a:spcPts val="800"/>
              </a:spcAft>
            </a:pPr>
            <a:r>
              <a:rPr lang="en-US" sz="1800" dirty="0">
                <a:latin typeface="Calibri" pitchFamily="34" charset="0"/>
              </a:rPr>
              <a:t>breast has no muscle tissue.</a:t>
            </a:r>
          </a:p>
        </p:txBody>
      </p:sp>
      <p:sp>
        <p:nvSpPr>
          <p:cNvPr id="1048601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BC9E2630-64F7-4725-B5EE-8A9CF3243AA2}" type="slidenum">
              <a:rPr lang="en-US" smtClean="0"/>
              <a:t>6</a:t>
            </a:fld>
            <a:endParaRPr lang="en-US"/>
          </a:p>
        </p:txBody>
      </p:sp>
      <p:pic>
        <p:nvPicPr>
          <p:cNvPr id="2097155" name="Picture 8" descr="http://www.cancer.gov/images/cdr/live/CDR415520-75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44329" y="367641"/>
            <a:ext cx="3810000" cy="35922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Common genetic variation and mammographic density : Risk factors for breast  cancer | Semantic Schola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3287" y="3352801"/>
            <a:ext cx="7786866" cy="3505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004594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08" name="Title 1"/>
          <p:cNvSpPr>
            <a:spLocks noGrp="1"/>
          </p:cNvSpPr>
          <p:nvPr>
            <p:ph type="title"/>
          </p:nvPr>
        </p:nvSpPr>
        <p:spPr>
          <a:xfrm>
            <a:off x="1752600" y="152400"/>
            <a:ext cx="8915400" cy="990600"/>
          </a:xfrm>
        </p:spPr>
        <p:txBody>
          <a:bodyPr>
            <a:normAutofit/>
          </a:bodyPr>
          <a:lstStyle/>
          <a:p>
            <a:r>
              <a:rPr lang="en-US" sz="3600" b="1" dirty="0"/>
              <a:t>Workup in addition to breast-specific imaging</a:t>
            </a:r>
          </a:p>
        </p:txBody>
      </p:sp>
      <p:sp>
        <p:nvSpPr>
          <p:cNvPr id="1048809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Complete blood cell count </a:t>
            </a:r>
            <a:r>
              <a:rPr lang="en-US" dirty="0"/>
              <a:t>(CBC), </a:t>
            </a:r>
            <a:r>
              <a:rPr lang="en-US" b="1" dirty="0"/>
              <a:t>complete metabolic panel </a:t>
            </a:r>
            <a:r>
              <a:rPr lang="en-US" dirty="0"/>
              <a:t>including </a:t>
            </a:r>
            <a:r>
              <a:rPr lang="en-US" b="1" dirty="0"/>
              <a:t>liver function tests (LFTs), </a:t>
            </a:r>
            <a:r>
              <a:rPr lang="en-US" dirty="0"/>
              <a:t>and </a:t>
            </a:r>
            <a:r>
              <a:rPr lang="en-US" b="1" dirty="0"/>
              <a:t>chest x-ray.</a:t>
            </a:r>
          </a:p>
          <a:p>
            <a:r>
              <a:rPr lang="en-US" dirty="0"/>
              <a:t>A </a:t>
            </a:r>
            <a:r>
              <a:rPr lang="en-US" b="1" dirty="0"/>
              <a:t>bone scan, </a:t>
            </a:r>
            <a:r>
              <a:rPr lang="en-US" dirty="0"/>
              <a:t>if the alkaline phosphatase or calcium level is elevated.</a:t>
            </a:r>
          </a:p>
          <a:p>
            <a:r>
              <a:rPr lang="en-US" b="1" dirty="0"/>
              <a:t>CT scan of the abdomen </a:t>
            </a:r>
            <a:r>
              <a:rPr lang="en-US" dirty="0"/>
              <a:t>if LFTS are abnormal.</a:t>
            </a:r>
          </a:p>
          <a:p>
            <a:r>
              <a:rPr lang="en-US" b="1" dirty="0"/>
              <a:t>Patients with clinical stage III or IV </a:t>
            </a:r>
            <a:r>
              <a:rPr lang="en-US" dirty="0"/>
              <a:t>disease should undergo bone scan and CT scan of the chest/abdomen/pelvis due to a high probability of distant metastases.</a:t>
            </a:r>
          </a:p>
        </p:txBody>
      </p:sp>
    </p:spTree>
    <p:extLst>
      <p:ext uri="{BB962C8B-B14F-4D97-AF65-F5344CB8AC3E}">
        <p14:creationId xmlns:p14="http://schemas.microsoft.com/office/powerpoint/2010/main" val="140870440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1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ER/PR Study</a:t>
            </a:r>
          </a:p>
        </p:txBody>
      </p:sp>
      <p:sp>
        <p:nvSpPr>
          <p:cNvPr id="1048816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5833"/>
          </a:bodyPr>
          <a:lstStyle/>
          <a:p>
            <a:r>
              <a:rPr lang="en-US" sz="2400" dirty="0"/>
              <a:t>ER positivity is common in postmenopausal women (60%) compared to premenopausal women (30%). </a:t>
            </a:r>
          </a:p>
          <a:p>
            <a:r>
              <a:rPr lang="en-US" sz="2400" dirty="0"/>
              <a:t>In ER +</a:t>
            </a:r>
            <a:r>
              <a:rPr lang="en-US" sz="2400" dirty="0" err="1"/>
              <a:t>ve</a:t>
            </a:r>
            <a:r>
              <a:rPr lang="en-US" sz="2400" dirty="0"/>
              <a:t> status</a:t>
            </a:r>
          </a:p>
          <a:p>
            <a:pPr lvl="1"/>
            <a:r>
              <a:rPr lang="en-US" dirty="0"/>
              <a:t>Prognosis is good.</a:t>
            </a:r>
          </a:p>
          <a:p>
            <a:pPr lvl="1"/>
            <a:r>
              <a:rPr lang="en-US" dirty="0"/>
              <a:t>Hormone therapy including </a:t>
            </a:r>
            <a:r>
              <a:rPr lang="en-US" dirty="0" err="1"/>
              <a:t>tamoxifen</a:t>
            </a:r>
            <a:r>
              <a:rPr lang="en-US" dirty="0"/>
              <a:t> is more beneficial.</a:t>
            </a:r>
          </a:p>
          <a:p>
            <a:pPr lvl="1"/>
            <a:r>
              <a:rPr lang="en-US" dirty="0"/>
              <a:t>Response to treatment is better.</a:t>
            </a:r>
          </a:p>
          <a:p>
            <a:r>
              <a:rPr lang="en-US" sz="2400" dirty="0"/>
              <a:t>In ER –</a:t>
            </a:r>
            <a:r>
              <a:rPr lang="en-US" sz="2400" dirty="0" err="1"/>
              <a:t>ve</a:t>
            </a:r>
            <a:r>
              <a:rPr lang="en-US" sz="2400" dirty="0"/>
              <a:t> status</a:t>
            </a:r>
          </a:p>
          <a:p>
            <a:pPr lvl="1"/>
            <a:r>
              <a:rPr lang="en-US" dirty="0"/>
              <a:t>Prognosis is poor.</a:t>
            </a:r>
          </a:p>
          <a:p>
            <a:pPr lvl="1"/>
            <a:r>
              <a:rPr lang="en-US" dirty="0"/>
              <a:t>Hormone therapy is not very beneficial (but used) as compared to ER +</a:t>
            </a:r>
            <a:r>
              <a:rPr lang="en-US" dirty="0" err="1"/>
              <a:t>ve</a:t>
            </a:r>
            <a:r>
              <a:rPr lang="en-US" dirty="0"/>
              <a:t> patients.</a:t>
            </a:r>
          </a:p>
          <a:p>
            <a:pPr lvl="1"/>
            <a:r>
              <a:rPr lang="en-US" dirty="0"/>
              <a:t>Response to treatment is not good.</a:t>
            </a:r>
          </a:p>
        </p:txBody>
      </p:sp>
    </p:spTree>
    <p:extLst>
      <p:ext uri="{BB962C8B-B14F-4D97-AF65-F5344CB8AC3E}">
        <p14:creationId xmlns:p14="http://schemas.microsoft.com/office/powerpoint/2010/main" val="161439592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1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HER2/NEU (ERB2)</a:t>
            </a:r>
          </a:p>
        </p:txBody>
      </p:sp>
      <p:sp>
        <p:nvSpPr>
          <p:cNvPr id="1048818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Her2/</a:t>
            </a:r>
            <a:r>
              <a:rPr lang="en-US" sz="2400" dirty="0" err="1"/>
              <a:t>neu</a:t>
            </a:r>
            <a:r>
              <a:rPr lang="en-US" sz="2400" dirty="0"/>
              <a:t> is a member of the epidermal growth factor receptor (EGFR) family and is involved in cell growth regulation.</a:t>
            </a:r>
          </a:p>
          <a:p>
            <a:r>
              <a:rPr lang="en-US" sz="2400" dirty="0"/>
              <a:t>Overexpression of Her2/</a:t>
            </a:r>
            <a:r>
              <a:rPr lang="en-US" sz="2400" dirty="0" err="1"/>
              <a:t>neu</a:t>
            </a:r>
            <a:r>
              <a:rPr lang="en-US" sz="2400" dirty="0"/>
              <a:t> is a poor prognostic factor, as it results in an increased rate of metastasis, decreased time to recurrence, and decreased overall survival. </a:t>
            </a:r>
          </a:p>
          <a:p>
            <a:r>
              <a:rPr lang="en-US" sz="2400" dirty="0"/>
              <a:t>Patients with Her2/</a:t>
            </a:r>
            <a:r>
              <a:rPr lang="en-US" sz="2400" dirty="0" err="1"/>
              <a:t>neu</a:t>
            </a:r>
            <a:r>
              <a:rPr lang="en-US" sz="2400" dirty="0"/>
              <a:t> amplified (HER2+) tumors are treated with targeted monoclonal antibody therapies, such as </a:t>
            </a:r>
            <a:r>
              <a:rPr lang="en-US" sz="2400" b="1" dirty="0" err="1"/>
              <a:t>trastuzumab</a:t>
            </a:r>
            <a:r>
              <a:rPr lang="en-US" sz="2400" b="1" dirty="0"/>
              <a:t> (Herceptin) </a:t>
            </a:r>
            <a:r>
              <a:rPr lang="en-US" sz="2400" dirty="0"/>
              <a:t>or </a:t>
            </a:r>
            <a:r>
              <a:rPr lang="en-US" sz="2400" b="1" dirty="0" err="1"/>
              <a:t>pertuzumab</a:t>
            </a:r>
            <a:r>
              <a:rPr lang="en-US" sz="2400" b="1" dirty="0"/>
              <a:t>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91149974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1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48820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Other </a:t>
            </a:r>
            <a:r>
              <a:rPr lang="en-US" sz="2400" b="1" dirty="0"/>
              <a:t>adverse tumor characteristics </a:t>
            </a:r>
            <a:r>
              <a:rPr lang="en-US" sz="2400" dirty="0"/>
              <a:t>include </a:t>
            </a:r>
          </a:p>
          <a:p>
            <a:pPr lvl="1"/>
            <a:r>
              <a:rPr lang="en-US" dirty="0"/>
              <a:t>not expressing any tumor biomarkers (</a:t>
            </a:r>
            <a:r>
              <a:rPr lang="en-US" b="1" dirty="0"/>
              <a:t>triple negative</a:t>
            </a:r>
            <a:r>
              <a:rPr lang="en-US" dirty="0"/>
              <a:t>), </a:t>
            </a:r>
          </a:p>
          <a:p>
            <a:pPr lvl="1"/>
            <a:r>
              <a:rPr lang="en-US" b="1" dirty="0" err="1"/>
              <a:t>lymphovascular</a:t>
            </a:r>
            <a:r>
              <a:rPr lang="en-US" b="1" dirty="0"/>
              <a:t> invasion, </a:t>
            </a:r>
            <a:r>
              <a:rPr lang="en-US" dirty="0"/>
              <a:t>and </a:t>
            </a:r>
          </a:p>
          <a:p>
            <a:pPr lvl="1"/>
            <a:r>
              <a:rPr lang="en-US" dirty="0"/>
              <a:t>other indicators of a high proliferative rate (&gt;5% of cells in the </a:t>
            </a:r>
            <a:r>
              <a:rPr lang="en-US" b="1" dirty="0"/>
              <a:t>S phase </a:t>
            </a:r>
            <a:r>
              <a:rPr lang="en-US" dirty="0"/>
              <a:t>of mitosis or &gt;20% </a:t>
            </a:r>
            <a:r>
              <a:rPr lang="en-US" b="1" dirty="0"/>
              <a:t>Ki-67).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444036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23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Management of Ca Breast</a:t>
            </a:r>
          </a:p>
        </p:txBody>
      </p:sp>
      <p:sp>
        <p:nvSpPr>
          <p:cNvPr id="1048824" name="Content Placeholder 4"/>
          <p:cNvSpPr>
            <a:spLocks noGrp="1"/>
          </p:cNvSpPr>
          <p:nvPr>
            <p:ph idx="1"/>
          </p:nvPr>
        </p:nvSpPr>
        <p:spPr>
          <a:xfrm>
            <a:off x="1981200" y="2057400"/>
            <a:ext cx="8229600" cy="4419600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en-US" dirty="0">
                <a:latin typeface="+mj-lt"/>
              </a:rPr>
              <a:t>Options available;</a:t>
            </a:r>
          </a:p>
          <a:p>
            <a:pPr>
              <a:buNone/>
            </a:pPr>
            <a:endParaRPr lang="en-US" dirty="0">
              <a:latin typeface="+mj-lt"/>
            </a:endParaRPr>
          </a:p>
          <a:p>
            <a:pPr marL="571500" indent="-571500">
              <a:buFont typeface="+mj-lt"/>
              <a:buAutoNum type="romanUcPeriod"/>
            </a:pPr>
            <a:r>
              <a:rPr lang="en-US" b="1" i="1" dirty="0">
                <a:solidFill>
                  <a:schemeClr val="accent2">
                    <a:lumMod val="60000"/>
                    <a:lumOff val="40000"/>
                  </a:schemeClr>
                </a:solidFill>
                <a:latin typeface="+mj-lt"/>
              </a:rPr>
              <a:t>Surgery</a:t>
            </a:r>
          </a:p>
          <a:p>
            <a:pPr marL="571500" indent="-571500">
              <a:buFont typeface="+mj-lt"/>
              <a:buAutoNum type="romanUcPeriod"/>
            </a:pPr>
            <a:r>
              <a:rPr lang="en-US" b="1" i="1" dirty="0">
                <a:solidFill>
                  <a:schemeClr val="accent2">
                    <a:lumMod val="60000"/>
                    <a:lumOff val="40000"/>
                  </a:schemeClr>
                </a:solidFill>
                <a:latin typeface="+mj-lt"/>
              </a:rPr>
              <a:t>Radiotherapy</a:t>
            </a:r>
          </a:p>
          <a:p>
            <a:pPr marL="571500" indent="-571500">
              <a:buFont typeface="+mj-lt"/>
              <a:buAutoNum type="romanUcPeriod"/>
            </a:pPr>
            <a:r>
              <a:rPr lang="en-US" b="1" i="1" dirty="0">
                <a:solidFill>
                  <a:schemeClr val="accent2">
                    <a:lumMod val="60000"/>
                    <a:lumOff val="40000"/>
                  </a:schemeClr>
                </a:solidFill>
                <a:latin typeface="+mj-lt"/>
              </a:rPr>
              <a:t>Hormone Therapy</a:t>
            </a:r>
          </a:p>
          <a:p>
            <a:pPr marL="571500" indent="-571500">
              <a:buFont typeface="+mj-lt"/>
              <a:buAutoNum type="romanUcPeriod"/>
            </a:pPr>
            <a:r>
              <a:rPr lang="en-US" b="1" i="1" dirty="0">
                <a:solidFill>
                  <a:schemeClr val="accent2">
                    <a:lumMod val="60000"/>
                    <a:lumOff val="40000"/>
                  </a:schemeClr>
                </a:solidFill>
                <a:latin typeface="+mj-lt"/>
              </a:rPr>
              <a:t>Chemotherapy</a:t>
            </a:r>
          </a:p>
          <a:p>
            <a:endParaRPr lang="en-US" dirty="0">
              <a:latin typeface="+mj-lt"/>
            </a:endParaRPr>
          </a:p>
          <a:p>
            <a:pPr>
              <a:buFont typeface="Wingdings" pitchFamily="2" charset="2"/>
              <a:buChar char="Ø"/>
            </a:pPr>
            <a:r>
              <a:rPr lang="en-US" dirty="0">
                <a:latin typeface="+mj-lt"/>
              </a:rPr>
              <a:t>Multi-pronged approach adopted</a:t>
            </a:r>
          </a:p>
          <a:p>
            <a:pPr>
              <a:buFont typeface="Wingdings" pitchFamily="2" charset="2"/>
              <a:buChar char="Ø"/>
            </a:pPr>
            <a:r>
              <a:rPr lang="en-US" dirty="0">
                <a:latin typeface="+mj-lt"/>
              </a:rPr>
              <a:t>Single approach ineffectual</a:t>
            </a:r>
          </a:p>
          <a:p>
            <a:pPr>
              <a:buFont typeface="Wingdings" pitchFamily="2" charset="2"/>
              <a:buChar char="Ø"/>
            </a:pPr>
            <a:endParaRPr lang="en-US" dirty="0">
              <a:latin typeface="+mj-lt"/>
            </a:endParaRPr>
          </a:p>
        </p:txBody>
      </p:sp>
      <p:sp>
        <p:nvSpPr>
          <p:cNvPr id="1048825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64011134-382D-4574-9946-7CAC29969EE0}" type="slidenum">
              <a:rPr lang="en-US" smtClean="0"/>
              <a:t>64</a:t>
            </a:fld>
            <a:endParaRPr lang="en-US" dirty="0"/>
          </a:p>
        </p:txBody>
      </p:sp>
      <p:pic>
        <p:nvPicPr>
          <p:cNvPr id="2097198" name="Picture 3" descr="H:\BREAST CARCINOMA SEMINAR\29636ada51fdf7261516937a8e518a4b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5000" y="2209800"/>
            <a:ext cx="3657600" cy="293370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75939046"/>
      </p:ext>
    </p:extLst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97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8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488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8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488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8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488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8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488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82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04882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82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04882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82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04882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8824" grpId="0" build="p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26" name="Title 1"/>
          <p:cNvSpPr>
            <a:spLocks noGrp="1"/>
          </p:cNvSpPr>
          <p:nvPr>
            <p:ph type="title"/>
          </p:nvPr>
        </p:nvSpPr>
        <p:spPr>
          <a:xfrm>
            <a:off x="1524000" y="36871"/>
            <a:ext cx="9220200" cy="990600"/>
          </a:xfrm>
        </p:spPr>
        <p:txBody>
          <a:bodyPr>
            <a:normAutofit/>
          </a:bodyPr>
          <a:lstStyle/>
          <a:p>
            <a:r>
              <a:rPr lang="en-US" b="1" dirty="0"/>
              <a:t>Treatment Strategy for Carcinoma Breast</a:t>
            </a:r>
            <a:endParaRPr lang="en-US" dirty="0"/>
          </a:p>
        </p:txBody>
      </p:sp>
      <p:graphicFrame>
        <p:nvGraphicFramePr>
          <p:cNvPr id="4194314" name="Content Placeholder 4"/>
          <p:cNvGraphicFramePr>
            <a:graphicFrameLocks noGrp="1"/>
          </p:cNvGraphicFramePr>
          <p:nvPr>
            <p:ph sz="half" idx="1"/>
          </p:nvPr>
        </p:nvGraphicFramePr>
        <p:xfrm>
          <a:off x="1447801" y="1001354"/>
          <a:ext cx="9340645" cy="58396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9953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84111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371599">
                <a:tc>
                  <a:txBody>
                    <a:bodyPr/>
                    <a:lstStyle/>
                    <a:p>
                      <a:r>
                        <a:rPr kumimoji="0" lang="en-US" sz="1800" b="1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Stage 0–DCIS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en-US" sz="18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Less than 4 cm – wide local excision; RT to breast; hormone therapy </a:t>
                      </a:r>
                    </a:p>
                    <a:p>
                      <a:r>
                        <a:rPr kumimoji="0" lang="en-US" sz="18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More than 4 cm – total mastectomy with SLNB (if +</a:t>
                      </a:r>
                      <a:r>
                        <a:rPr kumimoji="0" lang="en-US" sz="1800" b="0" i="0" u="none" strike="noStrike" kern="1200" baseline="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ve</a:t>
                      </a:r>
                      <a:r>
                        <a:rPr kumimoji="0" lang="en-US" sz="18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axillary dissection); hormone therapy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03856">
                <a:tc>
                  <a:txBody>
                    <a:bodyPr/>
                    <a:lstStyle/>
                    <a:p>
                      <a:r>
                        <a:rPr kumimoji="0" lang="en-US" sz="1800" b="1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Stage 0–LCIS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en-US" sz="18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Screening mammogram yearly/ MRI breast/</a:t>
                      </a:r>
                      <a:r>
                        <a:rPr kumimoji="0" lang="en-US" sz="1800" b="0" i="0" u="none" strike="noStrike" kern="1200" baseline="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observation</a:t>
                      </a:r>
                      <a:r>
                        <a:rPr kumimoji="0" lang="en-US" sz="1800" b="0" i="0" u="none" strike="noStrike" kern="1200" baseline="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annually</a:t>
                      </a:r>
                      <a:endParaRPr kumimoji="0" lang="en-US" sz="1800" b="0" i="0" u="none" strike="noStrike" kern="1200" baseline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  <a:sym typeface="Wingdings" panose="05000000000000000000" pitchFamily="2" charset="2"/>
                      </a:endParaRPr>
                    </a:p>
                    <a:p>
                      <a:r>
                        <a:rPr kumimoji="0" lang="en-US" sz="18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Risk reduction with Tamoxifen or </a:t>
                      </a:r>
                      <a:r>
                        <a:rPr kumimoji="0" lang="en-US" sz="1800" b="0" i="0" u="none" strike="noStrike" kern="1200" baseline="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raloxifene</a:t>
                      </a:r>
                      <a:r>
                        <a:rPr kumimoji="0" lang="en-US" sz="18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(in premenopausal age)/bilateral mastectomy. </a:t>
                      </a:r>
                    </a:p>
                    <a:p>
                      <a:r>
                        <a:rPr kumimoji="0" lang="en-US" sz="1800" b="0" i="1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LCIS is high-risk category </a:t>
                      </a:r>
                      <a:r>
                        <a:rPr kumimoji="0" lang="en-US" sz="18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to develop invasive carcinoma both invasive ductal or lobular.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39301">
                <a:tc>
                  <a:txBody>
                    <a:bodyPr/>
                    <a:lstStyle/>
                    <a:p>
                      <a:r>
                        <a:rPr kumimoji="0" lang="en-US" sz="1800" b="1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Stage I and II</a:t>
                      </a:r>
                    </a:p>
                    <a:p>
                      <a:r>
                        <a:rPr kumimoji="0" lang="en-US" sz="1800" b="1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(Early)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en-US" sz="18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Breast conservative surgery (BCS) + RT + if SLNB +</a:t>
                      </a:r>
                      <a:r>
                        <a:rPr kumimoji="0" lang="en-US" sz="1800" b="0" i="0" u="none" strike="noStrike" kern="1200" baseline="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ve</a:t>
                      </a:r>
                      <a:r>
                        <a:rPr kumimoji="0" lang="en-US" sz="18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axillary dissection.</a:t>
                      </a:r>
                    </a:p>
                    <a:p>
                      <a:r>
                        <a:rPr kumimoji="0" lang="en-US" sz="18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If </a:t>
                      </a:r>
                      <a:r>
                        <a:rPr kumimoji="0" lang="en-US" sz="1800" b="0" i="0" u="none" strike="noStrike" kern="1200" baseline="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tumour</a:t>
                      </a:r>
                      <a:r>
                        <a:rPr kumimoji="0" lang="en-US" sz="18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&gt; 1cm, +</a:t>
                      </a:r>
                      <a:r>
                        <a:rPr kumimoji="0" lang="en-US" sz="1800" b="0" i="0" u="none" strike="noStrike" kern="1200" baseline="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ve</a:t>
                      </a:r>
                      <a:r>
                        <a:rPr kumimoji="0" lang="en-US" sz="18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axillary nodes, high nuclear grade, vascular/lymphatic invasion,  ER/</a:t>
                      </a:r>
                      <a:r>
                        <a:rPr kumimoji="0" lang="en-US" sz="1800" b="0" i="0" u="none" strike="noStrike" kern="1200" baseline="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Pr</a:t>
                      </a:r>
                      <a:r>
                        <a:rPr kumimoji="0" lang="en-US" sz="18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–</a:t>
                      </a:r>
                      <a:r>
                        <a:rPr kumimoji="0" lang="en-US" sz="1800" b="0" i="0" u="none" strike="noStrike" kern="1200" baseline="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ve</a:t>
                      </a:r>
                      <a:r>
                        <a:rPr kumimoji="0" lang="en-US" sz="18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with over expression HER2 </a:t>
                      </a:r>
                      <a:r>
                        <a:rPr kumimoji="0" lang="en-US" sz="1800" b="0" i="0" u="none" strike="noStrike" kern="1200" baseline="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Neu</a:t>
                      </a:r>
                      <a:r>
                        <a:rPr kumimoji="0" lang="en-US" sz="18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, then adjuvant chemotherapy.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85800">
                <a:tc>
                  <a:txBody>
                    <a:bodyPr/>
                    <a:lstStyle/>
                    <a:p>
                      <a:r>
                        <a:rPr kumimoji="0" lang="en-US" sz="1800" b="1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Stage III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en-US" sz="1800" b="0" i="0" u="none" strike="noStrike" kern="1200" baseline="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Neoadjuvant</a:t>
                      </a:r>
                      <a:r>
                        <a:rPr kumimoji="0" lang="en-US" sz="18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chemotherapy + MRM + RT + CT + Hormone therapy.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79890">
                <a:tc>
                  <a:txBody>
                    <a:bodyPr/>
                    <a:lstStyle/>
                    <a:p>
                      <a:r>
                        <a:rPr kumimoji="0" lang="en-US" sz="1800" b="1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Stage IV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en-US" sz="18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Hormone therapy (</a:t>
                      </a:r>
                      <a:r>
                        <a:rPr kumimoji="0" lang="en-US" sz="1800" b="0" i="0" u="none" strike="noStrike" kern="1200" baseline="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Trastuzumab</a:t>
                      </a:r>
                      <a:r>
                        <a:rPr kumimoji="0" lang="en-US" sz="18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/</a:t>
                      </a:r>
                      <a:r>
                        <a:rPr kumimoji="0" lang="en-US" sz="1800" b="0" i="0" u="none" strike="noStrike" kern="1200" baseline="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Lapatinib</a:t>
                      </a:r>
                      <a:r>
                        <a:rPr kumimoji="0" lang="en-US" sz="18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) with chemotherapy using </a:t>
                      </a:r>
                      <a:r>
                        <a:rPr kumimoji="0" lang="en-US" sz="1800" b="0" i="0" u="none" strike="noStrike" kern="1200" baseline="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taxanes</a:t>
                      </a:r>
                      <a:r>
                        <a:rPr kumimoji="0" lang="en-US" sz="18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or </a:t>
                      </a:r>
                      <a:r>
                        <a:rPr kumimoji="0" lang="en-US" sz="1800" b="0" i="0" u="none" strike="noStrike" kern="1200" baseline="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capacetabine</a:t>
                      </a:r>
                      <a:r>
                        <a:rPr kumimoji="0" lang="en-US" sz="18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+ palliative mastectomy (toilet mastectomy if</a:t>
                      </a:r>
                    </a:p>
                    <a:p>
                      <a:r>
                        <a:rPr kumimoji="0" lang="en-US" sz="18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needed when </a:t>
                      </a:r>
                      <a:r>
                        <a:rPr kumimoji="0" lang="en-US" sz="1800" b="0" i="0" u="none" strike="noStrike" kern="1200" baseline="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fungation</a:t>
                      </a:r>
                      <a:r>
                        <a:rPr kumimoji="0" lang="en-US" sz="18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is present)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237279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30" name="object 2"/>
          <p:cNvSpPr txBox="1">
            <a:spLocks noGrp="1"/>
          </p:cNvSpPr>
          <p:nvPr>
            <p:ph type="title"/>
          </p:nvPr>
        </p:nvSpPr>
        <p:spPr>
          <a:xfrm>
            <a:off x="2211933" y="616124"/>
            <a:ext cx="6398667" cy="689291"/>
          </a:xfrm>
          <a:prstGeom prst="rect">
            <a:avLst/>
          </a:prstGeom>
        </p:spPr>
        <p:txBody>
          <a:bodyPr vert="horz" wrap="square" lIns="0" tIns="12065" rIns="0" bIns="0" rtlCol="0" anchor="ctr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35" dirty="0"/>
              <a:t>Sentinel</a:t>
            </a:r>
            <a:r>
              <a:rPr spc="-135" dirty="0"/>
              <a:t> </a:t>
            </a:r>
            <a:r>
              <a:rPr spc="-25" dirty="0"/>
              <a:t>lymph</a:t>
            </a:r>
            <a:r>
              <a:rPr spc="-155" dirty="0"/>
              <a:t> </a:t>
            </a:r>
            <a:r>
              <a:rPr spc="-25" dirty="0"/>
              <a:t>node</a:t>
            </a:r>
            <a:r>
              <a:rPr spc="-135" dirty="0"/>
              <a:t> </a:t>
            </a:r>
            <a:r>
              <a:rPr spc="-40" dirty="0"/>
              <a:t>biopsy</a:t>
            </a:r>
            <a:endParaRPr dirty="0"/>
          </a:p>
        </p:txBody>
      </p:sp>
      <p:sp>
        <p:nvSpPr>
          <p:cNvPr id="1048831" name="object 3"/>
          <p:cNvSpPr txBox="1"/>
          <p:nvPr/>
        </p:nvSpPr>
        <p:spPr>
          <a:xfrm>
            <a:off x="2211934" y="1792606"/>
            <a:ext cx="7647146" cy="3841564"/>
          </a:xfrm>
          <a:prstGeom prst="rect">
            <a:avLst/>
          </a:prstGeom>
        </p:spPr>
        <p:txBody>
          <a:bodyPr vert="horz" wrap="square" lIns="0" tIns="55880" rIns="0" bIns="0" rtlCol="0">
            <a:spAutoFit/>
          </a:bodyPr>
          <a:lstStyle/>
          <a:p>
            <a:pPr marL="241300" marR="5080" indent="-228600">
              <a:lnSpc>
                <a:spcPct val="90000"/>
              </a:lnSpc>
              <a:spcBef>
                <a:spcPts val="440"/>
              </a:spcBef>
              <a:buFont typeface="Tahoma"/>
              <a:buChar char="•"/>
              <a:tabLst>
                <a:tab pos="241300" algn="l"/>
              </a:tabLst>
            </a:pPr>
            <a:r>
              <a:rPr sz="2800" spc="-120" dirty="0">
                <a:latin typeface="Calibri"/>
                <a:cs typeface="Calibri"/>
              </a:rPr>
              <a:t>To </a:t>
            </a:r>
            <a:r>
              <a:rPr sz="2800" dirty="0">
                <a:latin typeface="Calibri"/>
                <a:cs typeface="Calibri"/>
              </a:rPr>
              <a:t>assess </a:t>
            </a:r>
            <a:r>
              <a:rPr sz="2800" spc="-5" dirty="0">
                <a:latin typeface="Calibri"/>
                <a:cs typeface="Calibri"/>
              </a:rPr>
              <a:t>the regional lymph nodes </a:t>
            </a:r>
            <a:r>
              <a:rPr sz="2800" dirty="0">
                <a:latin typeface="Calibri"/>
                <a:cs typeface="Calibri"/>
              </a:rPr>
              <a:t>in </a:t>
            </a:r>
            <a:r>
              <a:rPr sz="2800" spc="-5" dirty="0">
                <a:latin typeface="Calibri"/>
                <a:cs typeface="Calibri"/>
              </a:rPr>
              <a:t>women </a:t>
            </a:r>
            <a:r>
              <a:rPr sz="2800" dirty="0">
                <a:latin typeface="Calibri"/>
                <a:cs typeface="Calibri"/>
              </a:rPr>
              <a:t>with early </a:t>
            </a:r>
            <a:r>
              <a:rPr sz="2800" spc="-15" dirty="0">
                <a:latin typeface="Calibri"/>
                <a:cs typeface="Calibri"/>
              </a:rPr>
              <a:t>breast </a:t>
            </a:r>
            <a:r>
              <a:rPr sz="2800" spc="-10" dirty="0">
                <a:latin typeface="Calibri"/>
                <a:cs typeface="Calibri"/>
              </a:rPr>
              <a:t> </a:t>
            </a:r>
            <a:r>
              <a:rPr sz="2800" spc="-15" dirty="0">
                <a:latin typeface="Calibri"/>
                <a:cs typeface="Calibri"/>
              </a:rPr>
              <a:t>cancers </a:t>
            </a:r>
            <a:r>
              <a:rPr sz="2800" spc="5" dirty="0">
                <a:latin typeface="Calibri"/>
                <a:cs typeface="Calibri"/>
              </a:rPr>
              <a:t>who </a:t>
            </a:r>
            <a:r>
              <a:rPr sz="2800" spc="-15" dirty="0">
                <a:latin typeface="Calibri"/>
                <a:cs typeface="Calibri"/>
              </a:rPr>
              <a:t>are </a:t>
            </a:r>
            <a:r>
              <a:rPr sz="2800" spc="-5" dirty="0">
                <a:latin typeface="Calibri"/>
                <a:cs typeface="Calibri"/>
              </a:rPr>
              <a:t>clinically </a:t>
            </a:r>
            <a:r>
              <a:rPr sz="2800" spc="-10" dirty="0">
                <a:latin typeface="Calibri"/>
                <a:cs typeface="Calibri"/>
              </a:rPr>
              <a:t>node-negative </a:t>
            </a:r>
            <a:r>
              <a:rPr sz="2800" spc="-15" dirty="0">
                <a:latin typeface="Calibri"/>
                <a:cs typeface="Calibri"/>
              </a:rPr>
              <a:t>by physical </a:t>
            </a:r>
            <a:r>
              <a:rPr sz="2800" spc="-10" dirty="0">
                <a:latin typeface="Calibri"/>
                <a:cs typeface="Calibri"/>
              </a:rPr>
              <a:t>examination </a:t>
            </a:r>
            <a:r>
              <a:rPr sz="2800" dirty="0">
                <a:latin typeface="Calibri"/>
                <a:cs typeface="Calibri"/>
              </a:rPr>
              <a:t>and </a:t>
            </a:r>
            <a:r>
              <a:rPr sz="2800" spc="-62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imaging</a:t>
            </a:r>
            <a:r>
              <a:rPr sz="2800" spc="-45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studies.</a:t>
            </a:r>
            <a:endParaRPr sz="2800">
              <a:latin typeface="Calibri"/>
              <a:cs typeface="Calibri"/>
            </a:endParaRPr>
          </a:p>
          <a:p>
            <a:pPr marL="241300" marR="327660" indent="-228600">
              <a:lnSpc>
                <a:spcPts val="3000"/>
              </a:lnSpc>
              <a:spcBef>
                <a:spcPts val="1100"/>
              </a:spcBef>
              <a:buFont typeface="Tahoma"/>
              <a:buChar char="•"/>
              <a:tabLst>
                <a:tab pos="323215" algn="l"/>
                <a:tab pos="323850" algn="l"/>
              </a:tabLst>
            </a:pPr>
            <a:r>
              <a:rPr dirty="0"/>
              <a:t>	</a:t>
            </a:r>
            <a:r>
              <a:rPr sz="2800" spc="-10" dirty="0">
                <a:latin typeface="Calibri"/>
                <a:cs typeface="Calibri"/>
              </a:rPr>
              <a:t>staging </a:t>
            </a:r>
            <a:r>
              <a:rPr sz="2800" dirty="0">
                <a:latin typeface="Calibri"/>
                <a:cs typeface="Calibri"/>
              </a:rPr>
              <a:t>of </a:t>
            </a:r>
            <a:r>
              <a:rPr sz="2800" spc="-5" dirty="0">
                <a:latin typeface="Calibri"/>
                <a:cs typeface="Calibri"/>
              </a:rPr>
              <a:t>the axilla </a:t>
            </a:r>
            <a:r>
              <a:rPr sz="2800" spc="-10" dirty="0">
                <a:latin typeface="Calibri"/>
                <a:cs typeface="Calibri"/>
              </a:rPr>
              <a:t>after chemotherapy </a:t>
            </a:r>
            <a:r>
              <a:rPr sz="2800" spc="-5" dirty="0">
                <a:latin typeface="Wingdings"/>
                <a:cs typeface="Wingdings"/>
              </a:rPr>
              <a:t></a:t>
            </a:r>
            <a:r>
              <a:rPr sz="2800" spc="-5" dirty="0">
                <a:latin typeface="Calibri"/>
                <a:cs typeface="Calibri"/>
              </a:rPr>
              <a:t>clinically </a:t>
            </a:r>
            <a:r>
              <a:rPr sz="2800" spc="-10" dirty="0">
                <a:latin typeface="Calibri"/>
                <a:cs typeface="Calibri"/>
              </a:rPr>
              <a:t>node-negative </a:t>
            </a:r>
            <a:r>
              <a:rPr sz="2800" spc="-62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disease</a:t>
            </a:r>
            <a:r>
              <a:rPr sz="2800" spc="-20" dirty="0">
                <a:latin typeface="Calibri"/>
                <a:cs typeface="Calibri"/>
              </a:rPr>
              <a:t> </a:t>
            </a:r>
            <a:r>
              <a:rPr sz="2800" spc="-15" dirty="0">
                <a:latin typeface="Calibri"/>
                <a:cs typeface="Calibri"/>
              </a:rPr>
              <a:t>at </a:t>
            </a:r>
            <a:r>
              <a:rPr sz="2800" dirty="0">
                <a:latin typeface="Calibri"/>
                <a:cs typeface="Calibri"/>
              </a:rPr>
              <a:t>initial</a:t>
            </a:r>
            <a:r>
              <a:rPr sz="2800" spc="-35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presentation.</a:t>
            </a:r>
            <a:endParaRPr sz="2800">
              <a:latin typeface="Calibri"/>
              <a:cs typeface="Calibri"/>
            </a:endParaRPr>
          </a:p>
          <a:p>
            <a:pPr marL="241300" indent="-228600">
              <a:spcBef>
                <a:spcPts val="635"/>
              </a:spcBef>
              <a:buFont typeface="Tahoma"/>
              <a:buChar char="•"/>
              <a:tabLst>
                <a:tab pos="241300" algn="l"/>
              </a:tabLst>
            </a:pPr>
            <a:r>
              <a:rPr sz="2800" spc="-20" dirty="0">
                <a:latin typeface="Calibri"/>
                <a:cs typeface="Calibri"/>
              </a:rPr>
              <a:t>safe</a:t>
            </a:r>
            <a:r>
              <a:rPr sz="2800" spc="-1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in</a:t>
            </a:r>
            <a:r>
              <a:rPr sz="2800" spc="-20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pregnancy</a:t>
            </a:r>
            <a:r>
              <a:rPr sz="2800" spc="3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when</a:t>
            </a:r>
            <a:r>
              <a:rPr sz="2800" spc="-20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performed</a:t>
            </a:r>
            <a:r>
              <a:rPr sz="2800" spc="-5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with</a:t>
            </a:r>
            <a:r>
              <a:rPr sz="2800" spc="-20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radioisotope</a:t>
            </a:r>
            <a:r>
              <a:rPr sz="2800" spc="-7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alone.</a:t>
            </a:r>
            <a:endParaRPr sz="280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7626930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32" name="object 2"/>
          <p:cNvSpPr txBox="1">
            <a:spLocks noGrp="1"/>
          </p:cNvSpPr>
          <p:nvPr>
            <p:ph type="title"/>
          </p:nvPr>
        </p:nvSpPr>
        <p:spPr>
          <a:xfrm>
            <a:off x="2153602" y="1269088"/>
            <a:ext cx="7371398" cy="4507644"/>
          </a:xfrm>
          <a:prstGeom prst="rect">
            <a:avLst/>
          </a:prstGeom>
        </p:spPr>
        <p:txBody>
          <a:bodyPr vert="horz" wrap="square" lIns="0" tIns="13970" rIns="0" bIns="0" rtlCol="0" anchor="ctr">
            <a:spAutoFit/>
          </a:bodyPr>
          <a:lstStyle/>
          <a:p>
            <a:pPr marL="12700">
              <a:lnSpc>
                <a:spcPct val="100000"/>
              </a:lnSpc>
              <a:spcBef>
                <a:spcPts val="770"/>
              </a:spcBef>
              <a:tabLst>
                <a:tab pos="241300" algn="l"/>
              </a:tabLst>
            </a:pPr>
            <a:r>
              <a:rPr sz="4000" spc="-30" dirty="0"/>
              <a:t>Sentinel</a:t>
            </a:r>
            <a:r>
              <a:rPr sz="4000" spc="-114" dirty="0"/>
              <a:t> </a:t>
            </a:r>
            <a:r>
              <a:rPr sz="4000" spc="-20" dirty="0"/>
              <a:t>lymph</a:t>
            </a:r>
            <a:r>
              <a:rPr sz="4000" spc="-135" dirty="0"/>
              <a:t> </a:t>
            </a:r>
            <a:r>
              <a:rPr sz="4000" spc="-15" dirty="0"/>
              <a:t>node</a:t>
            </a:r>
            <a:r>
              <a:rPr sz="4000" spc="-110" dirty="0"/>
              <a:t> </a:t>
            </a:r>
            <a:r>
              <a:rPr sz="4000" spc="-35" dirty="0"/>
              <a:t>biopsy</a:t>
            </a:r>
            <a:r>
              <a:rPr sz="4000" spc="-135" dirty="0"/>
              <a:t> </a:t>
            </a:r>
            <a:r>
              <a:rPr sz="4000" spc="10" dirty="0">
                <a:latin typeface="Wingdings"/>
                <a:cs typeface="Wingdings"/>
              </a:rPr>
              <a:t></a:t>
            </a:r>
            <a:br>
              <a:rPr lang="en-US" sz="4000" spc="10" dirty="0">
                <a:latin typeface="Wingdings"/>
                <a:cs typeface="Wingdings"/>
              </a:rPr>
            </a:br>
            <a:r>
              <a:rPr lang="en-US" sz="2200" dirty="0">
                <a:latin typeface="+mn-lt"/>
              </a:rPr>
              <a:t>SLNB is indicated for patients with </a:t>
            </a:r>
            <a:r>
              <a:rPr lang="en-US" sz="2200" dirty="0" err="1">
                <a:latin typeface="+mn-lt"/>
              </a:rPr>
              <a:t>Insitu</a:t>
            </a:r>
            <a:r>
              <a:rPr lang="en-US" sz="2200" dirty="0">
                <a:latin typeface="+mn-lt"/>
              </a:rPr>
              <a:t>, </a:t>
            </a:r>
            <a:r>
              <a:rPr lang="en-US" sz="2200" dirty="0" err="1">
                <a:latin typeface="+mn-lt"/>
              </a:rPr>
              <a:t>nonmetastatic</a:t>
            </a:r>
            <a:r>
              <a:rPr lang="en-US" sz="2200" dirty="0">
                <a:latin typeface="+mn-lt"/>
              </a:rPr>
              <a:t>, T1-T3 breast cancer and no palpable lymphadenopathy</a:t>
            </a:r>
            <a:br>
              <a:rPr lang="en-US" sz="2200" dirty="0">
                <a:latin typeface="+mn-lt"/>
              </a:rPr>
            </a:br>
            <a:br>
              <a:rPr lang="en-US" sz="4000" spc="10" dirty="0">
                <a:latin typeface="Wingdings"/>
                <a:cs typeface="Wingdings"/>
              </a:rPr>
            </a:br>
            <a:r>
              <a:rPr sz="4000" spc="-100" dirty="0">
                <a:latin typeface="Times New Roman"/>
                <a:cs typeface="Times New Roman"/>
              </a:rPr>
              <a:t> </a:t>
            </a:r>
            <a:r>
              <a:rPr lang="en-US" sz="3200" spc="-45" dirty="0"/>
              <a:t>C</a:t>
            </a:r>
            <a:r>
              <a:rPr sz="3200" spc="-45" dirty="0"/>
              <a:t>ontraindications.</a:t>
            </a:r>
            <a:br>
              <a:rPr lang="en-US" sz="3200" spc="-45" dirty="0"/>
            </a:br>
            <a:r>
              <a:rPr lang="en-US" sz="2400" dirty="0">
                <a:latin typeface="+mn-lt"/>
              </a:rPr>
              <a:t>Inflammatory breast cancer or clinically palpable nodal disease regardless of response to </a:t>
            </a:r>
            <a:r>
              <a:rPr lang="en-US" sz="2400" dirty="0" err="1">
                <a:latin typeface="+mn-lt"/>
              </a:rPr>
              <a:t>neoadjuvant</a:t>
            </a:r>
            <a:r>
              <a:rPr lang="en-US" sz="2400" dirty="0">
                <a:latin typeface="+mn-lt"/>
              </a:rPr>
              <a:t> chemotherapy (NACT)</a:t>
            </a:r>
            <a:br>
              <a:rPr lang="en-US" sz="2400" dirty="0">
                <a:latin typeface="+mn-lt"/>
              </a:rPr>
            </a:br>
            <a:r>
              <a:rPr lang="en-US" sz="2400" spc="-5" dirty="0">
                <a:latin typeface="+mn-lt"/>
                <a:cs typeface="Calibri"/>
              </a:rPr>
              <a:t>tumor</a:t>
            </a:r>
            <a:r>
              <a:rPr lang="en-US" sz="2400" spc="-25" dirty="0">
                <a:latin typeface="+mn-lt"/>
                <a:cs typeface="Calibri"/>
              </a:rPr>
              <a:t> </a:t>
            </a:r>
            <a:r>
              <a:rPr lang="en-US" sz="2400" spc="-20" dirty="0">
                <a:latin typeface="+mn-lt"/>
                <a:cs typeface="Calibri"/>
              </a:rPr>
              <a:t>size</a:t>
            </a:r>
            <a:r>
              <a:rPr lang="en-US" sz="2400" spc="-25" dirty="0">
                <a:latin typeface="+mn-lt"/>
                <a:cs typeface="Calibri"/>
              </a:rPr>
              <a:t> </a:t>
            </a:r>
            <a:r>
              <a:rPr lang="en-US" sz="2400" dirty="0">
                <a:latin typeface="+mn-lt"/>
                <a:cs typeface="Calibri"/>
              </a:rPr>
              <a:t>2.5</a:t>
            </a:r>
            <a:r>
              <a:rPr lang="en-US" sz="2400" spc="-5" dirty="0">
                <a:latin typeface="+mn-lt"/>
                <a:cs typeface="Calibri"/>
              </a:rPr>
              <a:t> </a:t>
            </a:r>
            <a:r>
              <a:rPr lang="en-US" sz="2400" spc="-10" dirty="0">
                <a:latin typeface="+mn-lt"/>
                <a:cs typeface="Calibri"/>
              </a:rPr>
              <a:t>cm.</a:t>
            </a:r>
            <a:br>
              <a:rPr lang="en-US" sz="3200" dirty="0">
                <a:latin typeface="Calibri"/>
                <a:cs typeface="Calibri"/>
              </a:rPr>
            </a:br>
            <a:endParaRPr sz="3200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367683037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34" name="object 2"/>
          <p:cNvSpPr txBox="1">
            <a:spLocks noGrp="1"/>
          </p:cNvSpPr>
          <p:nvPr>
            <p:ph type="title"/>
          </p:nvPr>
        </p:nvSpPr>
        <p:spPr>
          <a:xfrm>
            <a:off x="2211933" y="314372"/>
            <a:ext cx="3503067" cy="689291"/>
          </a:xfrm>
          <a:prstGeom prst="rect">
            <a:avLst/>
          </a:prstGeom>
        </p:spPr>
        <p:txBody>
          <a:bodyPr vert="horz" wrap="square" lIns="0" tIns="12065" rIns="0" bIns="0" rtlCol="0" anchor="ctr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35" dirty="0"/>
              <a:t>Procedure</a:t>
            </a:r>
            <a:endParaRPr dirty="0"/>
          </a:p>
        </p:txBody>
      </p:sp>
      <p:sp>
        <p:nvSpPr>
          <p:cNvPr id="1048835" name="object 3"/>
          <p:cNvSpPr txBox="1"/>
          <p:nvPr/>
        </p:nvSpPr>
        <p:spPr>
          <a:xfrm>
            <a:off x="1690914" y="1524000"/>
            <a:ext cx="8824686" cy="4847096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42900" indent="-342900">
              <a:buFont typeface="Wingdings" pitchFamily="2" charset="2"/>
              <a:buChar char="q"/>
            </a:pPr>
            <a:r>
              <a:rPr lang="en-US" sz="2400" dirty="0"/>
              <a:t>It involves injection of blue dye (either </a:t>
            </a:r>
            <a:r>
              <a:rPr lang="en-US" sz="2400" b="1" dirty="0" err="1"/>
              <a:t>Lymphazurin</a:t>
            </a:r>
            <a:r>
              <a:rPr lang="en-US" sz="2400" b="1" dirty="0"/>
              <a:t> or methylene blue</a:t>
            </a:r>
            <a:r>
              <a:rPr lang="en-US" sz="2400" dirty="0"/>
              <a:t>) in the operating room and/or </a:t>
            </a:r>
            <a:r>
              <a:rPr lang="en-US" sz="2400" b="1" dirty="0"/>
              <a:t>technetium-labeled sulfur colloid</a:t>
            </a:r>
            <a:r>
              <a:rPr lang="en-US" sz="2400" dirty="0"/>
              <a:t>. The goal is to identify the primary draining lymph node(s) in the axillary nodal basin.</a:t>
            </a:r>
          </a:p>
          <a:p>
            <a:pPr marL="342900" indent="-342900">
              <a:buFont typeface="Wingdings" pitchFamily="2" charset="2"/>
              <a:buChar char="q"/>
            </a:pPr>
            <a:r>
              <a:rPr lang="en-US" sz="2400" b="1" dirty="0"/>
              <a:t> </a:t>
            </a:r>
            <a:r>
              <a:rPr lang="en-US" sz="2400" dirty="0"/>
              <a:t>A variety of injection techniques are used: </a:t>
            </a:r>
            <a:r>
              <a:rPr lang="en-US" sz="2400" b="1" dirty="0" err="1"/>
              <a:t>Intraparenchymal</a:t>
            </a:r>
            <a:r>
              <a:rPr lang="en-US" sz="2400" b="1" dirty="0"/>
              <a:t> </a:t>
            </a:r>
            <a:r>
              <a:rPr lang="en-US" sz="2400" dirty="0"/>
              <a:t>versus </a:t>
            </a:r>
            <a:r>
              <a:rPr lang="en-US" sz="2400" b="1" dirty="0"/>
              <a:t>intradermal ,</a:t>
            </a:r>
            <a:r>
              <a:rPr lang="en-US" sz="2400" b="1" dirty="0" err="1"/>
              <a:t>peritumoral</a:t>
            </a:r>
            <a:r>
              <a:rPr lang="en-US" sz="2400" b="1" dirty="0"/>
              <a:t> </a:t>
            </a:r>
            <a:r>
              <a:rPr lang="en-US" sz="2400" dirty="0"/>
              <a:t>versus </a:t>
            </a:r>
            <a:r>
              <a:rPr lang="en-US" sz="2400" b="1" dirty="0" err="1"/>
              <a:t>periareolar</a:t>
            </a:r>
            <a:r>
              <a:rPr lang="en-US" sz="2400" b="1" dirty="0"/>
              <a:t>.</a:t>
            </a:r>
          </a:p>
          <a:p>
            <a:pPr marL="342900" indent="-342900">
              <a:buFont typeface="Wingdings" pitchFamily="2" charset="2"/>
              <a:buChar char="q"/>
            </a:pPr>
            <a:r>
              <a:rPr lang="en-US" sz="2400" dirty="0"/>
              <a:t>The SLN is identified by its blue color, by high activity detected by a handheld gamma probe, and/or by a blue lymphatic seen to enter a </a:t>
            </a:r>
            <a:r>
              <a:rPr lang="en-US" sz="2400" dirty="0" err="1"/>
              <a:t>nonblue</a:t>
            </a:r>
            <a:r>
              <a:rPr lang="en-US" sz="2400" dirty="0"/>
              <a:t> node. Palpable nodes are also sentinel nodes even if not blue or radioactive.</a:t>
            </a:r>
          </a:p>
          <a:p>
            <a:pPr marL="342900" indent="-342900">
              <a:buFont typeface="Wingdings" pitchFamily="2" charset="2"/>
              <a:buChar char="q"/>
            </a:pPr>
            <a:r>
              <a:rPr lang="en-US" sz="2400" dirty="0"/>
              <a:t>Twenty to 30% of the time more than one SLN is identified</a:t>
            </a:r>
            <a:endParaRPr sz="2400" dirty="0">
              <a:latin typeface="Calibri"/>
              <a:cs typeface="Calibri"/>
            </a:endParaRPr>
          </a:p>
          <a:p>
            <a:pPr marL="355600" marR="114300" indent="-342900">
              <a:lnSpc>
                <a:spcPct val="70100"/>
              </a:lnSpc>
              <a:buFont typeface="Wingdings" pitchFamily="2" charset="2"/>
              <a:buChar char="q"/>
            </a:pPr>
            <a:endParaRPr sz="2000" dirty="0">
              <a:latin typeface="Calibri"/>
              <a:cs typeface="Calibri"/>
            </a:endParaRPr>
          </a:p>
          <a:p>
            <a:pPr marL="342900" indent="-342900">
              <a:spcBef>
                <a:spcPts val="20"/>
              </a:spcBef>
              <a:buFont typeface="Wingdings" pitchFamily="2" charset="2"/>
              <a:buChar char="q"/>
            </a:pPr>
            <a:endParaRPr sz="2000" dirty="0">
              <a:latin typeface="Calibri"/>
              <a:cs typeface="Calibri"/>
            </a:endParaRPr>
          </a:p>
          <a:p>
            <a:pPr marL="12700" marR="29845">
              <a:lnSpc>
                <a:spcPct val="70000"/>
              </a:lnSpc>
            </a:pPr>
            <a:endParaRPr sz="23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06989301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99" name="object 2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02941" y="1203971"/>
            <a:ext cx="7543800" cy="4877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45486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0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BLOOD SUPPLY </a:t>
            </a:r>
          </a:p>
        </p:txBody>
      </p:sp>
      <p:pic>
        <p:nvPicPr>
          <p:cNvPr id="2097157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52800" y="1676400"/>
            <a:ext cx="5638800" cy="4800600"/>
          </a:xfrm>
        </p:spPr>
      </p:pic>
    </p:spTree>
    <p:extLst>
      <p:ext uri="{BB962C8B-B14F-4D97-AF65-F5344CB8AC3E}">
        <p14:creationId xmlns:p14="http://schemas.microsoft.com/office/powerpoint/2010/main" val="702864144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200" name="object 2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269735" y="923544"/>
            <a:ext cx="4112514" cy="4739640"/>
          </a:xfrm>
          <a:prstGeom prst="rect">
            <a:avLst/>
          </a:prstGeom>
        </p:spPr>
      </p:pic>
      <p:pic>
        <p:nvPicPr>
          <p:cNvPr id="2097201" name="object 3"/>
          <p:cNvPicPr>
            <a:picLocks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022347" y="923544"/>
            <a:ext cx="3886200" cy="4739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0898902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228" name="Picture 2097227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2813810" y="0"/>
            <a:ext cx="656438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1486410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36" name="Title 1"/>
          <p:cNvSpPr>
            <a:spLocks noGrp="1"/>
          </p:cNvSpPr>
          <p:nvPr>
            <p:ph type="title"/>
          </p:nvPr>
        </p:nvSpPr>
        <p:spPr>
          <a:xfrm>
            <a:off x="1829833" y="0"/>
            <a:ext cx="8534400" cy="1295400"/>
          </a:xfrm>
        </p:spPr>
        <p:txBody>
          <a:bodyPr/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I. SURGICAL Approaches</a:t>
            </a:r>
          </a:p>
        </p:txBody>
      </p:sp>
      <p:sp>
        <p:nvSpPr>
          <p:cNvPr id="1048837" name="Content Placeholder 2"/>
          <p:cNvSpPr>
            <a:spLocks noGrp="1"/>
          </p:cNvSpPr>
          <p:nvPr>
            <p:ph idx="1"/>
          </p:nvPr>
        </p:nvSpPr>
        <p:spPr>
          <a:xfrm>
            <a:off x="1676400" y="1143000"/>
            <a:ext cx="8534400" cy="548640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2000" dirty="0">
              <a:latin typeface="Calibri" pitchFamily="34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sz="2000" dirty="0">
                <a:latin typeface="Calibri" pitchFamily="34" charset="0"/>
              </a:rPr>
              <a:t>Conservative Breast Surgeries</a:t>
            </a:r>
          </a:p>
          <a:p>
            <a:pPr marL="880110" lvl="1" indent="-514350">
              <a:buFont typeface="Wingdings" panose="05000000000000000000" pitchFamily="2" charset="2"/>
              <a:buChar char="q"/>
            </a:pPr>
            <a:r>
              <a:rPr lang="en-US" sz="2000" dirty="0">
                <a:latin typeface="Calibri" pitchFamily="34" charset="0"/>
              </a:rPr>
              <a:t>Wide Local Excision [WLE]</a:t>
            </a:r>
          </a:p>
          <a:p>
            <a:pPr marL="880110" lvl="1" indent="-514350">
              <a:buFont typeface="Wingdings" panose="05000000000000000000" pitchFamily="2" charset="2"/>
              <a:buChar char="q"/>
            </a:pPr>
            <a:r>
              <a:rPr lang="en-US" sz="2000" dirty="0">
                <a:latin typeface="Calibri" pitchFamily="34" charset="0"/>
              </a:rPr>
              <a:t>Lumpectomy</a:t>
            </a:r>
          </a:p>
          <a:p>
            <a:pPr marL="880110" lvl="1" indent="-514350">
              <a:buFont typeface="Wingdings" panose="05000000000000000000" pitchFamily="2" charset="2"/>
              <a:buChar char="q"/>
            </a:pPr>
            <a:r>
              <a:rPr lang="en-US" sz="2000" dirty="0">
                <a:latin typeface="Calibri" pitchFamily="34" charset="0"/>
              </a:rPr>
              <a:t>Quadrantectomy</a:t>
            </a:r>
          </a:p>
          <a:p>
            <a:pPr marL="365760" lvl="1" indent="0">
              <a:buNone/>
            </a:pPr>
            <a:endParaRPr lang="en-US" sz="2000" dirty="0">
              <a:latin typeface="Calibri" pitchFamily="34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sz="2000" dirty="0">
                <a:latin typeface="Calibri" pitchFamily="34" charset="0"/>
              </a:rPr>
              <a:t>Simple Mastectomy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000" dirty="0">
                <a:latin typeface="Calibri" pitchFamily="34" charset="0"/>
              </a:rPr>
              <a:t>Total Mastectomy with Axillary Clearance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000" dirty="0">
                <a:latin typeface="Calibri" pitchFamily="34" charset="0"/>
              </a:rPr>
              <a:t>Skin-Sparing/Keyhole Mastectomy [SSM]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000" dirty="0">
                <a:latin typeface="Calibri" pitchFamily="34" charset="0"/>
              </a:rPr>
              <a:t>Modified Radical Mastectomy [MRM]</a:t>
            </a:r>
          </a:p>
          <a:p>
            <a:pPr marL="880110" lvl="1" indent="-514350">
              <a:buFont typeface="Wingdings" panose="05000000000000000000" pitchFamily="2" charset="2"/>
              <a:buChar char="q"/>
            </a:pPr>
            <a:r>
              <a:rPr lang="en-US" sz="2000" dirty="0" err="1">
                <a:latin typeface="Calibri" pitchFamily="34" charset="0"/>
              </a:rPr>
              <a:t>Patey’s</a:t>
            </a:r>
            <a:r>
              <a:rPr lang="en-US" sz="2000" dirty="0">
                <a:latin typeface="Calibri" pitchFamily="34" charset="0"/>
              </a:rPr>
              <a:t> Operation</a:t>
            </a:r>
          </a:p>
          <a:p>
            <a:pPr marL="880110" lvl="1" indent="-514350">
              <a:buFont typeface="Wingdings" panose="05000000000000000000" pitchFamily="2" charset="2"/>
              <a:buChar char="q"/>
            </a:pPr>
            <a:r>
              <a:rPr lang="en-US" sz="2000" dirty="0">
                <a:latin typeface="Calibri" pitchFamily="34" charset="0"/>
              </a:rPr>
              <a:t>Scanlon’s Operation</a:t>
            </a:r>
          </a:p>
          <a:p>
            <a:pPr marL="880110" lvl="1" indent="-514350">
              <a:buFont typeface="Wingdings" panose="05000000000000000000" pitchFamily="2" charset="2"/>
              <a:buChar char="q"/>
            </a:pPr>
            <a:r>
              <a:rPr lang="en-US" sz="2000" dirty="0" err="1">
                <a:latin typeface="Calibri" pitchFamily="34" charset="0"/>
              </a:rPr>
              <a:t>Auchincloss</a:t>
            </a:r>
            <a:r>
              <a:rPr lang="en-US" sz="2000" dirty="0">
                <a:latin typeface="Calibri" pitchFamily="34" charset="0"/>
              </a:rPr>
              <a:t>’ MRM</a:t>
            </a:r>
          </a:p>
          <a:p>
            <a:pPr marL="365760" lvl="1" indent="0">
              <a:buNone/>
            </a:pPr>
            <a:r>
              <a:rPr lang="en-US" sz="2000" dirty="0">
                <a:latin typeface="Calibri" pitchFamily="34" charset="0"/>
              </a:rPr>
              <a:t>             </a:t>
            </a:r>
          </a:p>
          <a:p>
            <a:pPr marL="365760" lvl="1" indent="0">
              <a:buNone/>
            </a:pPr>
            <a:endParaRPr lang="en-US" sz="2000" dirty="0">
              <a:latin typeface="Calibri" pitchFamily="34" charset="0"/>
            </a:endParaRPr>
          </a:p>
          <a:p>
            <a:pPr marL="365760" lvl="1" indent="0">
              <a:buNone/>
            </a:pPr>
            <a:endParaRPr lang="en-US" sz="2000" dirty="0">
              <a:latin typeface="Calibri" pitchFamily="34" charset="0"/>
            </a:endParaRPr>
          </a:p>
        </p:txBody>
      </p:sp>
      <p:sp>
        <p:nvSpPr>
          <p:cNvPr id="1048838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64011134-382D-4574-9946-7CAC29969EE0}" type="slidenum">
              <a:rPr lang="en-US" smtClean="0"/>
              <a:t>72</a:t>
            </a:fld>
            <a:endParaRPr lang="en-US" dirty="0"/>
          </a:p>
        </p:txBody>
      </p:sp>
      <p:pic>
        <p:nvPicPr>
          <p:cNvPr id="2097203" name="Picture 2" descr="C:\Sridevi\BREAST CARCINOMA SEMINAR\BG0000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926240" y="2294731"/>
            <a:ext cx="3741760" cy="31829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22074618"/>
      </p:ext>
    </p:extLst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8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488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8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488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8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0488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83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04883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83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04883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83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4883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83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04883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83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04883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83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04883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83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04883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83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04883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83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04883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8837" grpId="0" build="allAtOnce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39" name="Rectangle 1"/>
          <p:cNvSpPr/>
          <p:nvPr/>
        </p:nvSpPr>
        <p:spPr>
          <a:xfrm>
            <a:off x="1828800" y="152401"/>
            <a:ext cx="64008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2D75B6"/>
                </a:solidFill>
                <a:cs typeface="Calibri"/>
              </a:rPr>
              <a:t>Breast conservation surgery</a:t>
            </a:r>
            <a:endParaRPr lang="en-US" sz="3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48840" name="Rectangle 2"/>
          <p:cNvSpPr/>
          <p:nvPr/>
        </p:nvSpPr>
        <p:spPr>
          <a:xfrm>
            <a:off x="1847274" y="737175"/>
            <a:ext cx="4020127" cy="2000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/>
              <a:t>Indications:</a:t>
            </a:r>
          </a:p>
          <a:p>
            <a:r>
              <a:rPr lang="en-US" sz="2400" dirty="0"/>
              <a:t>There is no size limit for offering BCS other than the balance between the extent of disease and breast size</a:t>
            </a:r>
          </a:p>
        </p:txBody>
      </p:sp>
      <p:pic>
        <p:nvPicPr>
          <p:cNvPr id="209720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4668" y="2952180"/>
            <a:ext cx="4648200" cy="1023939"/>
          </a:xfrm>
          <a:prstGeom prst="rect">
            <a:avLst/>
          </a:prstGeom>
        </p:spPr>
      </p:pic>
      <p:pic>
        <p:nvPicPr>
          <p:cNvPr id="2097205" name="Picture 4"/>
          <p:cNvPicPr>
            <a:picLocks noChangeAspect="1"/>
          </p:cNvPicPr>
          <p:nvPr/>
        </p:nvPicPr>
        <p:blipFill rotWithShape="1">
          <a:blip r:embed="rId3"/>
          <a:srcRect b="76250"/>
          <a:stretch>
            <a:fillRect/>
          </a:stretch>
        </p:blipFill>
        <p:spPr>
          <a:xfrm>
            <a:off x="1674669" y="3976118"/>
            <a:ext cx="4629727" cy="1981200"/>
          </a:xfrm>
          <a:prstGeom prst="rect">
            <a:avLst/>
          </a:prstGeom>
        </p:spPr>
      </p:pic>
      <p:pic>
        <p:nvPicPr>
          <p:cNvPr id="2097206" name="Picture 5"/>
          <p:cNvPicPr>
            <a:picLocks noChangeAspect="1"/>
          </p:cNvPicPr>
          <p:nvPr/>
        </p:nvPicPr>
        <p:blipFill rotWithShape="1">
          <a:blip r:embed="rId3"/>
          <a:srcRect t="21971" b="10292"/>
          <a:stretch>
            <a:fillRect/>
          </a:stretch>
        </p:blipFill>
        <p:spPr>
          <a:xfrm>
            <a:off x="6343650" y="1537718"/>
            <a:ext cx="4324350" cy="441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1542508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41" name="Rectangle 1"/>
          <p:cNvSpPr/>
          <p:nvPr/>
        </p:nvSpPr>
        <p:spPr>
          <a:xfrm>
            <a:off x="1804219" y="1295400"/>
            <a:ext cx="5486400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q"/>
            </a:pPr>
            <a:r>
              <a:rPr lang="en-US" sz="2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Wide Local Excision (WLE)/ Partial Mastectomy</a:t>
            </a:r>
          </a:p>
          <a:p>
            <a:pPr>
              <a:buFont typeface="Wingdings" pitchFamily="2" charset="2"/>
              <a:buChar char="q"/>
            </a:pPr>
            <a:r>
              <a:rPr lang="en-US" sz="2400" dirty="0"/>
              <a:t>Removal of </a:t>
            </a:r>
            <a:r>
              <a:rPr lang="en-US" sz="2400" dirty="0" err="1"/>
              <a:t>unicentric</a:t>
            </a:r>
            <a:r>
              <a:rPr lang="en-US" sz="2400" dirty="0"/>
              <a:t> </a:t>
            </a:r>
            <a:r>
              <a:rPr lang="en-US" sz="2400" dirty="0" err="1"/>
              <a:t>tumour</a:t>
            </a:r>
            <a:r>
              <a:rPr lang="en-US" sz="2400" dirty="0"/>
              <a:t> with 1cm clearance margin. Incision: Over </a:t>
            </a:r>
            <a:r>
              <a:rPr lang="en-US" sz="2400" dirty="0" err="1"/>
              <a:t>tumour</a:t>
            </a:r>
            <a:r>
              <a:rPr lang="en-US" sz="2400" dirty="0"/>
              <a:t> + Axillary Dissection + RT</a:t>
            </a:r>
          </a:p>
          <a:p>
            <a:pPr>
              <a:buFont typeface="Wingdings" pitchFamily="2" charset="2"/>
              <a:buChar char="q"/>
            </a:pPr>
            <a:r>
              <a:rPr lang="en-US" sz="24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Quadrantectomy:</a:t>
            </a:r>
            <a:r>
              <a:rPr lang="en-US" sz="2400" dirty="0" err="1"/>
              <a:t>Removal</a:t>
            </a:r>
            <a:r>
              <a:rPr lang="en-US" sz="2400" dirty="0"/>
              <a:t> of entire quadrant with ductal system with 2-3cm normal breast tissue clearance. Part of QUART Therapy (</a:t>
            </a:r>
            <a:r>
              <a:rPr lang="en-US" sz="2400" dirty="0" err="1"/>
              <a:t>Quadrantectomy</a:t>
            </a:r>
            <a:r>
              <a:rPr lang="en-US" sz="2400" dirty="0"/>
              <a:t> + Axillary dissection + RT. Not advocated now.) 		</a:t>
            </a:r>
          </a:p>
        </p:txBody>
      </p:sp>
      <p:sp>
        <p:nvSpPr>
          <p:cNvPr id="1048842" name="Rectangle 3"/>
          <p:cNvSpPr/>
          <p:nvPr/>
        </p:nvSpPr>
        <p:spPr>
          <a:xfrm>
            <a:off x="1809135" y="609600"/>
            <a:ext cx="491589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2D75B6"/>
                </a:solidFill>
                <a:latin typeface="Calibri"/>
                <a:cs typeface="Calibri"/>
              </a:rPr>
              <a:t>Breast conservation surgery</a:t>
            </a:r>
            <a:endParaRPr lang="en-US" sz="32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09720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010400" y="609599"/>
            <a:ext cx="365760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984884752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4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48844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4884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SR_Ca_Breast_Rx</a:t>
            </a:r>
          </a:p>
        </p:txBody>
      </p:sp>
      <p:sp>
        <p:nvSpPr>
          <p:cNvPr id="104884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64011134-382D-4574-9946-7CAC29969EE0}" type="slidenum">
              <a:rPr lang="en-US" smtClean="0"/>
              <a:t>75</a:t>
            </a:fld>
            <a:endParaRPr lang="en-US" dirty="0"/>
          </a:p>
        </p:txBody>
      </p:sp>
      <p:pic>
        <p:nvPicPr>
          <p:cNvPr id="2097208" name="Picture 2" descr="G:\BREAST CARCINOMA SEMINAR\visuals_breast_lumpectomy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62200" y="762000"/>
            <a:ext cx="3674533" cy="3200400"/>
          </a:xfrm>
          <a:prstGeom prst="rect">
            <a:avLst/>
          </a:prstGeom>
          <a:noFill/>
        </p:spPr>
      </p:pic>
      <p:pic>
        <p:nvPicPr>
          <p:cNvPr id="2097209" name="Picture 3" descr="G:\BREAST CARCINOMA SEMINAR\quadrantectomy4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45579" y="3276600"/>
            <a:ext cx="3692031" cy="321564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8836742"/>
      </p:ext>
    </p:extLst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097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097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48" name="Content Placeholder 2"/>
          <p:cNvSpPr>
            <a:spLocks noGrp="1"/>
          </p:cNvSpPr>
          <p:nvPr>
            <p:ph idx="1"/>
          </p:nvPr>
        </p:nvSpPr>
        <p:spPr>
          <a:xfrm>
            <a:off x="2152650" y="1295400"/>
            <a:ext cx="7886700" cy="4351338"/>
          </a:xfrm>
        </p:spPr>
        <p:txBody>
          <a:bodyPr>
            <a:normAutofit/>
          </a:bodyPr>
          <a:lstStyle/>
          <a:p>
            <a:r>
              <a:rPr lang="en-US" dirty="0"/>
              <a:t>INDICATIONS FOR TOTAL MASTECTOMY/ MODIFIED RADICAL MASTECTOMY IN Early BREAST CANCER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Breast conservation contraindicated or unsuccessful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Patient preference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Breast cancer risk reduction</a:t>
            </a:r>
          </a:p>
        </p:txBody>
      </p:sp>
    </p:spTree>
    <p:extLst>
      <p:ext uri="{BB962C8B-B14F-4D97-AF65-F5344CB8AC3E}">
        <p14:creationId xmlns:p14="http://schemas.microsoft.com/office/powerpoint/2010/main" val="762285423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49" name="object 2"/>
          <p:cNvSpPr txBox="1">
            <a:spLocks noGrp="1"/>
          </p:cNvSpPr>
          <p:nvPr>
            <p:ph type="title"/>
          </p:nvPr>
        </p:nvSpPr>
        <p:spPr>
          <a:xfrm>
            <a:off x="2211934" y="314372"/>
            <a:ext cx="4722267" cy="689291"/>
          </a:xfrm>
          <a:prstGeom prst="rect">
            <a:avLst/>
          </a:prstGeom>
        </p:spPr>
        <p:txBody>
          <a:bodyPr vert="horz" wrap="square" lIns="0" tIns="12065" rIns="0" bIns="0" rtlCol="0" anchor="ctr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35" dirty="0"/>
              <a:t>Mastectomy</a:t>
            </a:r>
            <a:endParaRPr dirty="0"/>
          </a:p>
        </p:txBody>
      </p:sp>
      <p:sp>
        <p:nvSpPr>
          <p:cNvPr id="1048850" name="object 3"/>
          <p:cNvSpPr txBox="1"/>
          <p:nvPr/>
        </p:nvSpPr>
        <p:spPr>
          <a:xfrm>
            <a:off x="2057400" y="1219200"/>
            <a:ext cx="7542848" cy="4944814"/>
          </a:xfrm>
          <a:prstGeom prst="rect">
            <a:avLst/>
          </a:prstGeom>
        </p:spPr>
        <p:txBody>
          <a:bodyPr vert="horz" wrap="square" lIns="0" tIns="55244" rIns="0" bIns="0" rtlCol="0">
            <a:spAutoFit/>
          </a:bodyPr>
          <a:lstStyle/>
          <a:p>
            <a:pPr marL="241300" indent="-228600">
              <a:spcBef>
                <a:spcPts val="434"/>
              </a:spcBef>
              <a:buFont typeface="Tahoma"/>
              <a:buChar char="•"/>
              <a:tabLst>
                <a:tab pos="241300" algn="l"/>
              </a:tabLst>
            </a:pPr>
            <a:r>
              <a:rPr sz="2800" b="1" spc="-20" dirty="0">
                <a:latin typeface="Calibri"/>
                <a:cs typeface="Calibri"/>
              </a:rPr>
              <a:t>Types</a:t>
            </a:r>
            <a:r>
              <a:rPr sz="2800" b="1" spc="-10" dirty="0">
                <a:latin typeface="Calibri"/>
                <a:cs typeface="Calibri"/>
              </a:rPr>
              <a:t> </a:t>
            </a:r>
            <a:r>
              <a:rPr sz="2800" b="1" dirty="0">
                <a:latin typeface="Calibri"/>
                <a:cs typeface="Calibri"/>
              </a:rPr>
              <a:t>of</a:t>
            </a:r>
            <a:r>
              <a:rPr sz="2800" b="1" spc="-15" dirty="0">
                <a:latin typeface="Calibri"/>
                <a:cs typeface="Calibri"/>
              </a:rPr>
              <a:t> </a:t>
            </a:r>
            <a:r>
              <a:rPr sz="2800" b="1" spc="-30" dirty="0">
                <a:latin typeface="Calibri"/>
                <a:cs typeface="Calibri"/>
              </a:rPr>
              <a:t>Mastectomy.</a:t>
            </a:r>
            <a:endParaRPr sz="2800" dirty="0">
              <a:latin typeface="Calibri"/>
              <a:cs typeface="Calibri"/>
            </a:endParaRPr>
          </a:p>
          <a:p>
            <a:pPr marL="241300" marR="283210" indent="-228600">
              <a:lnSpc>
                <a:spcPts val="2690"/>
              </a:lnSpc>
              <a:spcBef>
                <a:spcPts val="990"/>
              </a:spcBef>
              <a:buFont typeface="Tahoma"/>
              <a:buChar char="•"/>
              <a:tabLst>
                <a:tab pos="241300" algn="l"/>
              </a:tabLst>
            </a:pPr>
            <a:r>
              <a:rPr sz="2800" b="1" dirty="0">
                <a:solidFill>
                  <a:srgbClr val="2D75B6"/>
                </a:solidFill>
                <a:latin typeface="Calibri"/>
                <a:cs typeface="Calibri"/>
              </a:rPr>
              <a:t>Simple</a:t>
            </a:r>
            <a:r>
              <a:rPr sz="2800" b="1" spc="-20" dirty="0">
                <a:solidFill>
                  <a:srgbClr val="2D75B6"/>
                </a:solidFill>
                <a:latin typeface="Calibri"/>
                <a:cs typeface="Calibri"/>
              </a:rPr>
              <a:t> </a:t>
            </a:r>
            <a:r>
              <a:rPr sz="2800" b="1" spc="-15" dirty="0">
                <a:solidFill>
                  <a:srgbClr val="2D75B6"/>
                </a:solidFill>
                <a:latin typeface="Calibri"/>
                <a:cs typeface="Calibri"/>
              </a:rPr>
              <a:t>mastectomy</a:t>
            </a:r>
            <a:r>
              <a:rPr sz="2800" spc="-15" dirty="0">
                <a:latin typeface="Wingdings"/>
                <a:cs typeface="Wingdings"/>
              </a:rPr>
              <a:t></a:t>
            </a:r>
            <a:r>
              <a:rPr sz="2800" spc="-15" dirty="0">
                <a:latin typeface="Calibri"/>
                <a:cs typeface="Calibri"/>
              </a:rPr>
              <a:t>removes</a:t>
            </a:r>
            <a:r>
              <a:rPr sz="2800" spc="-4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all</a:t>
            </a:r>
            <a:r>
              <a:rPr sz="2800" spc="-10" dirty="0">
                <a:latin typeface="Calibri"/>
                <a:cs typeface="Calibri"/>
              </a:rPr>
              <a:t> </a:t>
            </a:r>
            <a:r>
              <a:rPr sz="2800" spc="-15" dirty="0">
                <a:latin typeface="Calibri"/>
                <a:cs typeface="Calibri"/>
              </a:rPr>
              <a:t>breast</a:t>
            </a:r>
            <a:r>
              <a:rPr sz="2800" spc="1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tissue,</a:t>
            </a:r>
            <a:r>
              <a:rPr sz="2800" spc="10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the</a:t>
            </a:r>
            <a:r>
              <a:rPr sz="2800" spc="30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nipple–areola </a:t>
            </a:r>
            <a:r>
              <a:rPr sz="2800" spc="-620" dirty="0">
                <a:latin typeface="Calibri"/>
                <a:cs typeface="Calibri"/>
              </a:rPr>
              <a:t> </a:t>
            </a:r>
            <a:r>
              <a:rPr sz="2800" spc="-15" dirty="0">
                <a:latin typeface="Calibri"/>
                <a:cs typeface="Calibri"/>
              </a:rPr>
              <a:t>complex,</a:t>
            </a:r>
            <a:r>
              <a:rPr sz="2800" spc="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and</a:t>
            </a:r>
            <a:r>
              <a:rPr sz="2800" spc="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necessary</a:t>
            </a:r>
            <a:r>
              <a:rPr sz="2800" spc="-35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skin.</a:t>
            </a:r>
            <a:endParaRPr sz="2800" dirty="0">
              <a:latin typeface="Calibri"/>
              <a:cs typeface="Calibri"/>
            </a:endParaRPr>
          </a:p>
          <a:p>
            <a:pPr marL="241300" marR="5080" indent="-228600">
              <a:lnSpc>
                <a:spcPct val="80300"/>
              </a:lnSpc>
              <a:spcBef>
                <a:spcPts val="985"/>
              </a:spcBef>
              <a:buFont typeface="Tahoma"/>
              <a:buChar char="•"/>
              <a:tabLst>
                <a:tab pos="241300" algn="l"/>
              </a:tabLst>
            </a:pPr>
            <a:r>
              <a:rPr sz="2800" dirty="0">
                <a:latin typeface="Calibri"/>
                <a:cs typeface="Calibri"/>
              </a:rPr>
              <a:t>An</a:t>
            </a:r>
            <a:r>
              <a:rPr sz="2800" spc="5" dirty="0">
                <a:latin typeface="Calibri"/>
                <a:cs typeface="Calibri"/>
              </a:rPr>
              <a:t> </a:t>
            </a:r>
            <a:r>
              <a:rPr sz="3000" b="1" spc="-20" dirty="0">
                <a:solidFill>
                  <a:srgbClr val="2D75B6"/>
                </a:solidFill>
                <a:latin typeface="Calibri"/>
                <a:cs typeface="Calibri"/>
              </a:rPr>
              <a:t>extended</a:t>
            </a:r>
            <a:r>
              <a:rPr sz="3000" b="1" spc="40" dirty="0">
                <a:solidFill>
                  <a:srgbClr val="2D75B6"/>
                </a:solidFill>
                <a:latin typeface="Calibri"/>
                <a:cs typeface="Calibri"/>
              </a:rPr>
              <a:t> </a:t>
            </a:r>
            <a:r>
              <a:rPr sz="3000" b="1" dirty="0">
                <a:solidFill>
                  <a:srgbClr val="2D75B6"/>
                </a:solidFill>
                <a:latin typeface="Calibri"/>
                <a:cs typeface="Calibri"/>
              </a:rPr>
              <a:t>simple</a:t>
            </a:r>
            <a:r>
              <a:rPr sz="3000" b="1" spc="-15" dirty="0">
                <a:solidFill>
                  <a:srgbClr val="2D75B6"/>
                </a:solidFill>
                <a:latin typeface="Calibri"/>
                <a:cs typeface="Calibri"/>
              </a:rPr>
              <a:t> </a:t>
            </a:r>
            <a:r>
              <a:rPr sz="3000" b="1" spc="-20" dirty="0">
                <a:solidFill>
                  <a:srgbClr val="2D75B6"/>
                </a:solidFill>
                <a:latin typeface="Calibri"/>
                <a:cs typeface="Calibri"/>
              </a:rPr>
              <a:t>mastectomy </a:t>
            </a:r>
            <a:r>
              <a:rPr sz="2800" spc="-15" dirty="0">
                <a:latin typeface="Calibri"/>
                <a:cs typeface="Calibri"/>
              </a:rPr>
              <a:t>removes</a:t>
            </a:r>
            <a:r>
              <a:rPr sz="2800" spc="-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all</a:t>
            </a:r>
            <a:r>
              <a:rPr sz="2800" spc="-30" dirty="0">
                <a:latin typeface="Calibri"/>
                <a:cs typeface="Calibri"/>
              </a:rPr>
              <a:t> </a:t>
            </a:r>
            <a:r>
              <a:rPr sz="2800" spc="-15" dirty="0">
                <a:latin typeface="Calibri"/>
                <a:cs typeface="Calibri"/>
              </a:rPr>
              <a:t>breast</a:t>
            </a:r>
            <a:r>
              <a:rPr sz="2800" spc="1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tissue,</a:t>
            </a:r>
            <a:r>
              <a:rPr sz="2800" spc="-15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the </a:t>
            </a:r>
            <a:r>
              <a:rPr sz="2800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nipple–areola </a:t>
            </a:r>
            <a:r>
              <a:rPr sz="2800" spc="-15" dirty="0">
                <a:latin typeface="Calibri"/>
                <a:cs typeface="Calibri"/>
              </a:rPr>
              <a:t>complex, </a:t>
            </a:r>
            <a:r>
              <a:rPr sz="2800" dirty="0">
                <a:latin typeface="Calibri"/>
                <a:cs typeface="Calibri"/>
              </a:rPr>
              <a:t>necessary </a:t>
            </a:r>
            <a:r>
              <a:rPr sz="2800" spc="-5" dirty="0">
                <a:latin typeface="Calibri"/>
                <a:cs typeface="Calibri"/>
              </a:rPr>
              <a:t>skin, </a:t>
            </a:r>
            <a:r>
              <a:rPr sz="2800" spc="5" dirty="0">
                <a:latin typeface="Calibri"/>
                <a:cs typeface="Calibri"/>
              </a:rPr>
              <a:t>and </a:t>
            </a:r>
            <a:r>
              <a:rPr sz="2800" spc="-5" dirty="0">
                <a:latin typeface="Calibri"/>
                <a:cs typeface="Calibri"/>
              </a:rPr>
              <a:t>the </a:t>
            </a:r>
            <a:r>
              <a:rPr sz="2800" spc="-10" dirty="0">
                <a:latin typeface="Calibri"/>
                <a:cs typeface="Calibri"/>
              </a:rPr>
              <a:t>level </a:t>
            </a:r>
            <a:r>
              <a:rPr sz="2800" dirty="0">
                <a:latin typeface="Calibri"/>
                <a:cs typeface="Calibri"/>
              </a:rPr>
              <a:t>I axillary </a:t>
            </a:r>
            <a:r>
              <a:rPr sz="2800" spc="-5" dirty="0">
                <a:latin typeface="Calibri"/>
                <a:cs typeface="Calibri"/>
              </a:rPr>
              <a:t>lymph </a:t>
            </a:r>
            <a:r>
              <a:rPr sz="2800" spc="-620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nodes</a:t>
            </a:r>
            <a:endParaRPr sz="2800" dirty="0">
              <a:latin typeface="Calibri"/>
              <a:cs typeface="Calibri"/>
            </a:endParaRPr>
          </a:p>
          <a:p>
            <a:pPr marL="241300" indent="-228600">
              <a:spcBef>
                <a:spcPts val="340"/>
              </a:spcBef>
              <a:buFont typeface="Tahoma"/>
              <a:buChar char="•"/>
              <a:tabLst>
                <a:tab pos="241300" algn="l"/>
              </a:tabLst>
            </a:pPr>
            <a:r>
              <a:rPr sz="2800" spc="-10" dirty="0">
                <a:latin typeface="Calibri"/>
                <a:cs typeface="Calibri"/>
              </a:rPr>
              <a:t>Bilateral</a:t>
            </a:r>
            <a:r>
              <a:rPr sz="2800" spc="-65" dirty="0">
                <a:latin typeface="Calibri"/>
                <a:cs typeface="Calibri"/>
              </a:rPr>
              <a:t> </a:t>
            </a:r>
            <a:r>
              <a:rPr sz="2800" spc="-30" dirty="0">
                <a:latin typeface="Calibri"/>
                <a:cs typeface="Calibri"/>
              </a:rPr>
              <a:t>mastectomy.</a:t>
            </a:r>
            <a:endParaRPr sz="2800" dirty="0">
              <a:latin typeface="Calibri"/>
              <a:cs typeface="Calibri"/>
            </a:endParaRPr>
          </a:p>
          <a:p>
            <a:pPr marL="241300" marR="331470" indent="-228600">
              <a:lnSpc>
                <a:spcPts val="2690"/>
              </a:lnSpc>
              <a:spcBef>
                <a:spcPts val="985"/>
              </a:spcBef>
              <a:buFont typeface="Tahoma"/>
              <a:buChar char="•"/>
              <a:tabLst>
                <a:tab pos="241300" algn="l"/>
              </a:tabLst>
            </a:pPr>
            <a:r>
              <a:rPr sz="2800" b="1" dirty="0">
                <a:solidFill>
                  <a:srgbClr val="2D75B6"/>
                </a:solidFill>
                <a:latin typeface="Calibri"/>
                <a:cs typeface="Calibri"/>
              </a:rPr>
              <a:t>Skin</a:t>
            </a:r>
            <a:r>
              <a:rPr sz="2800" b="1" spc="-5" dirty="0">
                <a:solidFill>
                  <a:srgbClr val="2D75B6"/>
                </a:solidFill>
                <a:latin typeface="Calibri"/>
                <a:cs typeface="Calibri"/>
              </a:rPr>
              <a:t> </a:t>
            </a:r>
            <a:r>
              <a:rPr sz="2800" b="1" spc="5" dirty="0">
                <a:solidFill>
                  <a:srgbClr val="2D75B6"/>
                </a:solidFill>
                <a:latin typeface="Calibri"/>
                <a:cs typeface="Calibri"/>
              </a:rPr>
              <a:t>sparing</a:t>
            </a:r>
            <a:r>
              <a:rPr sz="2800" b="1" spc="-55" dirty="0">
                <a:solidFill>
                  <a:srgbClr val="2D75B6"/>
                </a:solidFill>
                <a:latin typeface="Calibri"/>
                <a:cs typeface="Calibri"/>
              </a:rPr>
              <a:t> </a:t>
            </a:r>
            <a:r>
              <a:rPr sz="2800" b="1" spc="-10" dirty="0">
                <a:solidFill>
                  <a:srgbClr val="2D75B6"/>
                </a:solidFill>
                <a:latin typeface="Calibri"/>
                <a:cs typeface="Calibri"/>
              </a:rPr>
              <a:t>mastectomy</a:t>
            </a:r>
            <a:r>
              <a:rPr sz="2800" spc="-10" dirty="0">
                <a:latin typeface="Wingdings"/>
                <a:cs typeface="Wingdings"/>
              </a:rPr>
              <a:t></a:t>
            </a:r>
            <a:r>
              <a:rPr sz="2800" spc="-85" dirty="0">
                <a:latin typeface="Times New Roman"/>
                <a:cs typeface="Times New Roman"/>
              </a:rPr>
              <a:t> </a:t>
            </a:r>
            <a:r>
              <a:rPr sz="2800" spc="-15" dirty="0">
                <a:latin typeface="Calibri"/>
                <a:cs typeface="Calibri"/>
              </a:rPr>
              <a:t>removes</a:t>
            </a:r>
            <a:r>
              <a:rPr sz="2800" spc="-8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all</a:t>
            </a:r>
            <a:r>
              <a:rPr sz="2800" spc="-5" dirty="0">
                <a:latin typeface="Calibri"/>
                <a:cs typeface="Calibri"/>
              </a:rPr>
              <a:t> </a:t>
            </a:r>
            <a:r>
              <a:rPr sz="2800" spc="-15" dirty="0">
                <a:latin typeface="Calibri"/>
                <a:cs typeface="Calibri"/>
              </a:rPr>
              <a:t>breast</a:t>
            </a:r>
            <a:r>
              <a:rPr sz="2800" spc="-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tissue,</a:t>
            </a:r>
            <a:r>
              <a:rPr sz="2800" spc="-5" dirty="0">
                <a:latin typeface="Calibri"/>
                <a:cs typeface="Calibri"/>
              </a:rPr>
              <a:t> the</a:t>
            </a:r>
            <a:r>
              <a:rPr sz="2800" spc="10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nipple– </a:t>
            </a:r>
            <a:r>
              <a:rPr sz="2800" spc="-620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areola</a:t>
            </a:r>
            <a:r>
              <a:rPr sz="2800" spc="-30" dirty="0">
                <a:latin typeface="Calibri"/>
                <a:cs typeface="Calibri"/>
              </a:rPr>
              <a:t> </a:t>
            </a:r>
            <a:r>
              <a:rPr sz="2800" spc="-15" dirty="0">
                <a:latin typeface="Calibri"/>
                <a:cs typeface="Calibri"/>
              </a:rPr>
              <a:t>complex,</a:t>
            </a:r>
            <a:r>
              <a:rPr sz="2800" spc="-10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and</a:t>
            </a:r>
            <a:r>
              <a:rPr sz="2800" spc="25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only</a:t>
            </a:r>
            <a:r>
              <a:rPr sz="2800" spc="-2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1</a:t>
            </a:r>
            <a:r>
              <a:rPr sz="2800" spc="5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cm</a:t>
            </a:r>
            <a:r>
              <a:rPr sz="2800" spc="2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of</a:t>
            </a:r>
            <a:r>
              <a:rPr sz="2800" spc="-20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skin</a:t>
            </a:r>
            <a:r>
              <a:rPr sz="2800" spc="5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around </a:t>
            </a:r>
            <a:r>
              <a:rPr sz="2800" spc="-20" dirty="0">
                <a:latin typeface="Calibri"/>
                <a:cs typeface="Calibri"/>
              </a:rPr>
              <a:t>excised</a:t>
            </a:r>
            <a:r>
              <a:rPr sz="2800" dirty="0">
                <a:latin typeface="Calibri"/>
                <a:cs typeface="Calibri"/>
              </a:rPr>
              <a:t> </a:t>
            </a:r>
            <a:r>
              <a:rPr sz="2800" spc="-15" dirty="0">
                <a:latin typeface="Calibri"/>
                <a:cs typeface="Calibri"/>
              </a:rPr>
              <a:t>scars</a:t>
            </a:r>
            <a:endParaRPr sz="2800" dirty="0">
              <a:latin typeface="Calibri"/>
              <a:cs typeface="Calibri"/>
            </a:endParaRPr>
          </a:p>
          <a:p>
            <a:pPr marL="241300" indent="-228600">
              <a:spcBef>
                <a:spcPts val="330"/>
              </a:spcBef>
              <a:buFont typeface="Tahoma"/>
              <a:buChar char="•"/>
              <a:tabLst>
                <a:tab pos="241300" algn="l"/>
              </a:tabLst>
            </a:pPr>
            <a:r>
              <a:rPr sz="2800" spc="-5" dirty="0">
                <a:latin typeface="Calibri"/>
                <a:cs typeface="Calibri"/>
              </a:rPr>
              <a:t>Nipple-areolar</a:t>
            </a:r>
            <a:r>
              <a:rPr sz="2800" spc="-6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sparing</a:t>
            </a:r>
            <a:r>
              <a:rPr sz="2800" spc="-30" dirty="0">
                <a:latin typeface="Calibri"/>
                <a:cs typeface="Calibri"/>
              </a:rPr>
              <a:t> mastectomy.</a:t>
            </a:r>
            <a:endParaRPr sz="28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25411044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51" name="object 2"/>
          <p:cNvSpPr txBox="1"/>
          <p:nvPr/>
        </p:nvSpPr>
        <p:spPr>
          <a:xfrm>
            <a:off x="2175063" y="1066800"/>
            <a:ext cx="7594283" cy="1948226"/>
          </a:xfrm>
          <a:prstGeom prst="rect">
            <a:avLst/>
          </a:prstGeom>
        </p:spPr>
        <p:txBody>
          <a:bodyPr vert="horz" wrap="square" lIns="0" tIns="99060" rIns="0" bIns="0" rtlCol="0">
            <a:spAutoFit/>
          </a:bodyPr>
          <a:lstStyle/>
          <a:p>
            <a:pPr marL="241300" marR="161290" indent="-228600">
              <a:lnSpc>
                <a:spcPct val="80000"/>
              </a:lnSpc>
              <a:spcBef>
                <a:spcPts val="780"/>
              </a:spcBef>
              <a:buFont typeface="Tahoma"/>
              <a:buChar char="•"/>
              <a:tabLst>
                <a:tab pos="241300" algn="l"/>
              </a:tabLst>
            </a:pPr>
            <a:r>
              <a:rPr sz="2800" b="1" dirty="0">
                <a:solidFill>
                  <a:srgbClr val="2D75B6"/>
                </a:solidFill>
                <a:latin typeface="Calibri"/>
                <a:cs typeface="Calibri"/>
              </a:rPr>
              <a:t>Modified Radical </a:t>
            </a:r>
            <a:r>
              <a:rPr sz="2800" b="1" spc="-10" dirty="0">
                <a:solidFill>
                  <a:srgbClr val="2D75B6"/>
                </a:solidFill>
                <a:latin typeface="Calibri"/>
                <a:cs typeface="Calibri"/>
              </a:rPr>
              <a:t>mastectomy</a:t>
            </a:r>
            <a:r>
              <a:rPr sz="2800" spc="-10" dirty="0">
                <a:latin typeface="Wingdings"/>
                <a:cs typeface="Wingdings"/>
              </a:rPr>
              <a:t></a:t>
            </a:r>
            <a:r>
              <a:rPr sz="2800" spc="-10" dirty="0">
                <a:latin typeface="Times New Roman"/>
                <a:cs typeface="Times New Roman"/>
              </a:rPr>
              <a:t> </a:t>
            </a:r>
            <a:r>
              <a:rPr sz="2800" spc="-15" dirty="0">
                <a:latin typeface="Calibri"/>
                <a:cs typeface="Calibri"/>
              </a:rPr>
              <a:t>removes </a:t>
            </a:r>
            <a:r>
              <a:rPr sz="2800" dirty="0">
                <a:latin typeface="Calibri"/>
                <a:cs typeface="Calibri"/>
              </a:rPr>
              <a:t>all </a:t>
            </a:r>
            <a:r>
              <a:rPr sz="2800" spc="-15" dirty="0">
                <a:latin typeface="Calibri"/>
                <a:cs typeface="Calibri"/>
              </a:rPr>
              <a:t>breast </a:t>
            </a:r>
            <a:r>
              <a:rPr sz="2800" dirty="0">
                <a:latin typeface="Calibri"/>
                <a:cs typeface="Calibri"/>
              </a:rPr>
              <a:t>tissue, </a:t>
            </a:r>
            <a:r>
              <a:rPr sz="2800" spc="-5" dirty="0">
                <a:latin typeface="Calibri"/>
                <a:cs typeface="Calibri"/>
              </a:rPr>
              <a:t>the </a:t>
            </a:r>
            <a:r>
              <a:rPr sz="2800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nipple–areola </a:t>
            </a:r>
            <a:r>
              <a:rPr sz="2800" spc="-15" dirty="0">
                <a:latin typeface="Calibri"/>
                <a:cs typeface="Calibri"/>
              </a:rPr>
              <a:t>complex, </a:t>
            </a:r>
            <a:r>
              <a:rPr sz="2800" dirty="0">
                <a:latin typeface="Calibri"/>
                <a:cs typeface="Calibri"/>
              </a:rPr>
              <a:t>necessary </a:t>
            </a:r>
            <a:r>
              <a:rPr sz="2800" spc="-5" dirty="0">
                <a:latin typeface="Calibri"/>
                <a:cs typeface="Calibri"/>
              </a:rPr>
              <a:t>skin, </a:t>
            </a:r>
            <a:r>
              <a:rPr sz="2800" spc="5" dirty="0">
                <a:latin typeface="Calibri"/>
                <a:cs typeface="Calibri"/>
              </a:rPr>
              <a:t>and </a:t>
            </a:r>
            <a:r>
              <a:rPr sz="2800" spc="-5" dirty="0">
                <a:latin typeface="Calibri"/>
                <a:cs typeface="Calibri"/>
              </a:rPr>
              <a:t>the </a:t>
            </a:r>
            <a:r>
              <a:rPr sz="2800" spc="-10" dirty="0">
                <a:latin typeface="Calibri"/>
                <a:cs typeface="Calibri"/>
              </a:rPr>
              <a:t>level </a:t>
            </a:r>
            <a:r>
              <a:rPr sz="2800" dirty="0">
                <a:latin typeface="Calibri"/>
                <a:cs typeface="Calibri"/>
              </a:rPr>
              <a:t>I and </a:t>
            </a:r>
            <a:r>
              <a:rPr sz="2800" spc="-5" dirty="0">
                <a:latin typeface="Calibri"/>
                <a:cs typeface="Calibri"/>
              </a:rPr>
              <a:t>II </a:t>
            </a:r>
            <a:r>
              <a:rPr sz="2800" dirty="0">
                <a:latin typeface="Calibri"/>
                <a:cs typeface="Calibri"/>
              </a:rPr>
              <a:t>axillary </a:t>
            </a:r>
            <a:r>
              <a:rPr sz="2800" spc="-620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lymph nodes</a:t>
            </a:r>
            <a:endParaRPr sz="2800" dirty="0">
              <a:latin typeface="Calibri"/>
              <a:cs typeface="Calibri"/>
            </a:endParaRPr>
          </a:p>
          <a:p>
            <a:pPr marL="12700">
              <a:spcBef>
                <a:spcPts val="335"/>
              </a:spcBef>
              <a:tabLst>
                <a:tab pos="241300" algn="l"/>
              </a:tabLst>
            </a:pPr>
            <a:endParaRPr sz="28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68759467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210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0" y="338138"/>
            <a:ext cx="7696200" cy="6383338"/>
          </a:xfrm>
          <a:prstGeom prst="rect">
            <a:avLst/>
          </a:prstGeom>
        </p:spPr>
      </p:pic>
      <p:sp>
        <p:nvSpPr>
          <p:cNvPr id="104885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4885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4885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SR_Ca_Breast_Rx</a:t>
            </a:r>
          </a:p>
        </p:txBody>
      </p:sp>
      <p:sp>
        <p:nvSpPr>
          <p:cNvPr id="104885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64011134-382D-4574-9946-7CAC29969EE0}" type="slidenum">
              <a:rPr lang="en-US" smtClean="0"/>
              <a:t>79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3753864"/>
      </p:ext>
    </p:extLst>
  </p:cSld>
  <p:clrMapOvr>
    <a:masterClrMapping/>
  </p:clrMapOvr>
  <p:transition>
    <p:zoom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1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RELEVANT ANATOMY</a:t>
            </a:r>
          </a:p>
        </p:txBody>
      </p:sp>
      <p:sp>
        <p:nvSpPr>
          <p:cNvPr id="1048613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1828800" y="1066801"/>
            <a:ext cx="5486400" cy="4530725"/>
          </a:xfrm>
        </p:spPr>
        <p:txBody>
          <a:bodyPr>
            <a:noAutofit/>
          </a:bodyPr>
          <a:lstStyle/>
          <a:p>
            <a:pPr>
              <a:lnSpc>
                <a:spcPct val="80000"/>
              </a:lnSpc>
            </a:pPr>
            <a:r>
              <a:rPr lang="en-US" sz="2400" dirty="0"/>
              <a:t>Axillary lymph nodes defined by pectoralis minor muscle</a:t>
            </a:r>
          </a:p>
          <a:p>
            <a:pPr lvl="1">
              <a:lnSpc>
                <a:spcPct val="80000"/>
              </a:lnSpc>
            </a:pPr>
            <a:r>
              <a:rPr lang="en-US" dirty="0"/>
              <a:t>Level 1 – lateral</a:t>
            </a:r>
          </a:p>
          <a:p>
            <a:pPr lvl="1">
              <a:lnSpc>
                <a:spcPct val="80000"/>
              </a:lnSpc>
            </a:pPr>
            <a:r>
              <a:rPr lang="en-US" dirty="0"/>
              <a:t>Level 2 – posterior</a:t>
            </a:r>
          </a:p>
          <a:p>
            <a:pPr lvl="1">
              <a:lnSpc>
                <a:spcPct val="80000"/>
              </a:lnSpc>
            </a:pPr>
            <a:r>
              <a:rPr lang="en-US" dirty="0"/>
              <a:t>Level 3 – medial</a:t>
            </a:r>
          </a:p>
          <a:p>
            <a:pPr lvl="1">
              <a:lnSpc>
                <a:spcPct val="80000"/>
              </a:lnSpc>
            </a:pPr>
            <a:endParaRPr lang="en-US" dirty="0"/>
          </a:p>
          <a:p>
            <a:pPr marL="0" indent="0">
              <a:lnSpc>
                <a:spcPct val="80000"/>
              </a:lnSpc>
              <a:buNone/>
            </a:pPr>
            <a:r>
              <a:rPr lang="en-US" sz="2400" dirty="0"/>
              <a:t>Axillary nerves : 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en-US" sz="2400" dirty="0"/>
              <a:t>3 motor and sensory nerve </a:t>
            </a:r>
          </a:p>
          <a:p>
            <a:pPr>
              <a:lnSpc>
                <a:spcPct val="80000"/>
              </a:lnSpc>
            </a:pPr>
            <a:r>
              <a:rPr lang="en-US" sz="2400" dirty="0"/>
              <a:t>Long Thoracic Nerve</a:t>
            </a:r>
          </a:p>
          <a:p>
            <a:pPr lvl="1">
              <a:lnSpc>
                <a:spcPct val="80000"/>
              </a:lnSpc>
            </a:pPr>
            <a:r>
              <a:rPr lang="en-US" dirty="0"/>
              <a:t>Serratus anterior</a:t>
            </a:r>
          </a:p>
          <a:p>
            <a:pPr marL="171450" lvl="1">
              <a:lnSpc>
                <a:spcPct val="80000"/>
              </a:lnSpc>
              <a:spcBef>
                <a:spcPts val="750"/>
              </a:spcBef>
            </a:pPr>
            <a:r>
              <a:rPr lang="en-US" dirty="0"/>
              <a:t>Thoracodorsal Nerve </a:t>
            </a:r>
          </a:p>
          <a:p>
            <a:pPr marL="0" lvl="1" indent="0">
              <a:lnSpc>
                <a:spcPct val="80000"/>
              </a:lnSpc>
              <a:spcBef>
                <a:spcPts val="750"/>
              </a:spcBef>
              <a:buNone/>
            </a:pPr>
            <a:r>
              <a:rPr lang="en-US" dirty="0"/>
              <a:t>Latissimus </a:t>
            </a:r>
            <a:r>
              <a:rPr lang="en-US" dirty="0" err="1"/>
              <a:t>Dorsi</a:t>
            </a:r>
            <a:endParaRPr lang="en-US" dirty="0"/>
          </a:p>
          <a:p>
            <a:pPr>
              <a:lnSpc>
                <a:spcPct val="80000"/>
              </a:lnSpc>
            </a:pPr>
            <a:r>
              <a:rPr lang="en-US" sz="2400" dirty="0"/>
              <a:t>Medial and lateral pectoral nerve</a:t>
            </a:r>
          </a:p>
          <a:p>
            <a:pPr>
              <a:lnSpc>
                <a:spcPct val="80000"/>
              </a:lnSpc>
            </a:pPr>
            <a:r>
              <a:rPr lang="en-US" sz="2400" dirty="0" err="1"/>
              <a:t>Intercostalbrachial</a:t>
            </a:r>
            <a:r>
              <a:rPr lang="en-US" sz="2400" dirty="0"/>
              <a:t> Nerve</a:t>
            </a:r>
          </a:p>
          <a:p>
            <a:pPr lvl="1">
              <a:lnSpc>
                <a:spcPct val="80000"/>
              </a:lnSpc>
            </a:pPr>
            <a:r>
              <a:rPr lang="en-US" dirty="0"/>
              <a:t>Lateral cutaneous </a:t>
            </a:r>
          </a:p>
          <a:p>
            <a:pPr lvl="1">
              <a:lnSpc>
                <a:spcPct val="80000"/>
              </a:lnSpc>
            </a:pPr>
            <a:r>
              <a:rPr lang="en-US" dirty="0"/>
              <a:t>Sensory to medial arm &amp; axilla</a:t>
            </a:r>
          </a:p>
        </p:txBody>
      </p:sp>
      <p:sp>
        <p:nvSpPr>
          <p:cNvPr id="1048614" name="Rectangle 6"/>
          <p:cNvSpPr>
            <a:spLocks noGrp="1" noChangeArrowheads="1"/>
          </p:cNvSpPr>
          <p:nvPr>
            <p:ph sz="half" idx="2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endParaRPr lang="en-US" sz="2400"/>
          </a:p>
        </p:txBody>
      </p:sp>
      <p:pic>
        <p:nvPicPr>
          <p:cNvPr id="2097158" name="Picture 8" descr="showimag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24600" y="1388141"/>
            <a:ext cx="4572000" cy="51816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99511887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56" name="object 2"/>
          <p:cNvSpPr txBox="1">
            <a:spLocks noGrp="1"/>
          </p:cNvSpPr>
          <p:nvPr>
            <p:ph type="title"/>
          </p:nvPr>
        </p:nvSpPr>
        <p:spPr>
          <a:xfrm>
            <a:off x="2211934" y="277569"/>
            <a:ext cx="1643539" cy="1366400"/>
          </a:xfrm>
          <a:prstGeom prst="rect">
            <a:avLst/>
          </a:prstGeom>
        </p:spPr>
        <p:txBody>
          <a:bodyPr vert="horz" wrap="square" lIns="0" tIns="12065" rIns="0" bIns="0" rtlCol="0" anchor="ctr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5" dirty="0"/>
              <a:t>POS</a:t>
            </a:r>
            <a:r>
              <a:rPr dirty="0"/>
              <a:t>I</a:t>
            </a:r>
            <a:r>
              <a:rPr spc="-10" dirty="0"/>
              <a:t>TION</a:t>
            </a:r>
            <a:endParaRPr/>
          </a:p>
        </p:txBody>
      </p:sp>
      <p:pic>
        <p:nvPicPr>
          <p:cNvPr id="2097211" name="object 3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438918" y="539495"/>
            <a:ext cx="3315228" cy="56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7840340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57" name="object 2"/>
          <p:cNvSpPr txBox="1">
            <a:spLocks noGrp="1"/>
          </p:cNvSpPr>
          <p:nvPr>
            <p:ph type="title"/>
          </p:nvPr>
        </p:nvSpPr>
        <p:spPr>
          <a:xfrm>
            <a:off x="2211934" y="277569"/>
            <a:ext cx="1739265" cy="1366400"/>
          </a:xfrm>
          <a:prstGeom prst="rect">
            <a:avLst/>
          </a:prstGeom>
        </p:spPr>
        <p:txBody>
          <a:bodyPr vert="horz" wrap="square" lIns="0" tIns="12065" rIns="0" bIns="0" rtlCol="0" anchor="ctr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5" dirty="0"/>
              <a:t>INCISIONS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767873643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212" name="object 2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197559" y="106679"/>
            <a:ext cx="4977905" cy="6562344"/>
          </a:xfrm>
          <a:prstGeom prst="rect">
            <a:avLst/>
          </a:prstGeom>
        </p:spPr>
      </p:pic>
      <p:sp>
        <p:nvSpPr>
          <p:cNvPr id="1048858" name="object 3"/>
          <p:cNvSpPr txBox="1">
            <a:spLocks noGrp="1"/>
          </p:cNvSpPr>
          <p:nvPr>
            <p:ph type="title"/>
          </p:nvPr>
        </p:nvSpPr>
        <p:spPr>
          <a:xfrm>
            <a:off x="1700785" y="855251"/>
            <a:ext cx="2664619" cy="1315809"/>
          </a:xfrm>
          <a:prstGeom prst="rect">
            <a:avLst/>
          </a:prstGeom>
        </p:spPr>
        <p:txBody>
          <a:bodyPr vert="horz" wrap="square" lIns="0" tIns="10160" rIns="0" bIns="0" rtlCol="0" anchor="ctr">
            <a:spAutoFit/>
          </a:bodyPr>
          <a:lstStyle/>
          <a:p>
            <a:pPr marL="12700" marR="5080">
              <a:lnSpc>
                <a:spcPct val="100800"/>
              </a:lnSpc>
              <a:spcBef>
                <a:spcPts val="80"/>
              </a:spcBef>
            </a:pPr>
            <a:r>
              <a:rPr sz="2800" dirty="0">
                <a:latin typeface="Calibri"/>
                <a:cs typeface="Calibri"/>
              </a:rPr>
              <a:t>Classic</a:t>
            </a:r>
            <a:r>
              <a:rPr sz="2800" spc="-40" dirty="0">
                <a:latin typeface="Calibri"/>
                <a:cs typeface="Calibri"/>
              </a:rPr>
              <a:t> </a:t>
            </a:r>
            <a:r>
              <a:rPr sz="2800" b="1" spc="-10" dirty="0">
                <a:latin typeface="Calibri"/>
                <a:cs typeface="Calibri"/>
              </a:rPr>
              <a:t>Stewart</a:t>
            </a:r>
            <a:r>
              <a:rPr sz="2800" b="1" spc="-45" dirty="0">
                <a:latin typeface="Calibri"/>
                <a:cs typeface="Calibri"/>
              </a:rPr>
              <a:t> </a:t>
            </a:r>
            <a:r>
              <a:rPr sz="2800" b="1" dirty="0">
                <a:latin typeface="Calibri"/>
                <a:cs typeface="Calibri"/>
              </a:rPr>
              <a:t>elliptical </a:t>
            </a:r>
            <a:r>
              <a:rPr sz="2800" b="1" spc="-620" dirty="0">
                <a:latin typeface="Calibri"/>
                <a:cs typeface="Calibri"/>
              </a:rPr>
              <a:t> </a:t>
            </a:r>
            <a:r>
              <a:rPr sz="2800" b="1" dirty="0">
                <a:latin typeface="Calibri"/>
                <a:cs typeface="Calibri"/>
              </a:rPr>
              <a:t>incision</a:t>
            </a:r>
            <a:r>
              <a:rPr sz="2800" dirty="0">
                <a:latin typeface="Wingdings"/>
                <a:cs typeface="Wingdings"/>
              </a:rPr>
              <a:t></a:t>
            </a:r>
            <a:endParaRPr sz="2800">
              <a:latin typeface="Wingdings"/>
              <a:cs typeface="Wingdings"/>
            </a:endParaRPr>
          </a:p>
        </p:txBody>
      </p:sp>
      <p:sp>
        <p:nvSpPr>
          <p:cNvPr id="1048859" name="object 4"/>
          <p:cNvSpPr txBox="1"/>
          <p:nvPr/>
        </p:nvSpPr>
        <p:spPr>
          <a:xfrm>
            <a:off x="1700783" y="2779269"/>
            <a:ext cx="3124200" cy="1306127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spcBef>
                <a:spcPts val="105"/>
              </a:spcBef>
            </a:pPr>
            <a:r>
              <a:rPr sz="2800" spc="-15" dirty="0">
                <a:latin typeface="Calibri"/>
                <a:cs typeface="Calibri"/>
              </a:rPr>
              <a:t>central </a:t>
            </a:r>
            <a:r>
              <a:rPr sz="2800" spc="-5" dirty="0">
                <a:latin typeface="Calibri"/>
                <a:cs typeface="Calibri"/>
              </a:rPr>
              <a:t>and subareolar </a:t>
            </a:r>
            <a:r>
              <a:rPr sz="2800" dirty="0">
                <a:latin typeface="Calibri"/>
                <a:cs typeface="Calibri"/>
              </a:rPr>
              <a:t> </a:t>
            </a:r>
            <a:r>
              <a:rPr sz="2800" spc="5" dirty="0">
                <a:latin typeface="Calibri"/>
                <a:cs typeface="Calibri"/>
              </a:rPr>
              <a:t>primary</a:t>
            </a:r>
            <a:r>
              <a:rPr sz="2800" spc="-4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lesions</a:t>
            </a:r>
            <a:r>
              <a:rPr sz="2800" spc="-4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of</a:t>
            </a:r>
            <a:r>
              <a:rPr sz="2800" spc="-35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the</a:t>
            </a:r>
            <a:r>
              <a:rPr sz="2800" spc="-10" dirty="0">
                <a:latin typeface="Calibri"/>
                <a:cs typeface="Calibri"/>
              </a:rPr>
              <a:t> breast</a:t>
            </a:r>
            <a:endParaRPr sz="280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60691119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213" name="object 2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861816" y="304800"/>
            <a:ext cx="3859229" cy="6330696"/>
          </a:xfrm>
          <a:prstGeom prst="rect">
            <a:avLst/>
          </a:prstGeom>
        </p:spPr>
      </p:pic>
      <p:sp>
        <p:nvSpPr>
          <p:cNvPr id="1048860" name="object 3"/>
          <p:cNvSpPr txBox="1">
            <a:spLocks noGrp="1"/>
          </p:cNvSpPr>
          <p:nvPr>
            <p:ph type="title"/>
          </p:nvPr>
        </p:nvSpPr>
        <p:spPr>
          <a:xfrm>
            <a:off x="1846402" y="1086264"/>
            <a:ext cx="2960370" cy="1315809"/>
          </a:xfrm>
          <a:prstGeom prst="rect">
            <a:avLst/>
          </a:prstGeom>
        </p:spPr>
        <p:txBody>
          <a:bodyPr vert="horz" wrap="square" lIns="0" tIns="10160" rIns="0" bIns="0" rtlCol="0" anchor="ctr">
            <a:spAutoFit/>
          </a:bodyPr>
          <a:lstStyle/>
          <a:p>
            <a:pPr marL="12700" marR="5080" indent="81915">
              <a:lnSpc>
                <a:spcPct val="100800"/>
              </a:lnSpc>
              <a:spcBef>
                <a:spcPts val="80"/>
              </a:spcBef>
            </a:pPr>
            <a:r>
              <a:rPr sz="2800" b="1" dirty="0">
                <a:latin typeface="Calibri"/>
                <a:cs typeface="Calibri"/>
              </a:rPr>
              <a:t>obliquely</a:t>
            </a:r>
            <a:r>
              <a:rPr sz="2800" b="1" spc="-90" dirty="0">
                <a:latin typeface="Calibri"/>
                <a:cs typeface="Calibri"/>
              </a:rPr>
              <a:t> </a:t>
            </a:r>
            <a:r>
              <a:rPr sz="2800" b="1" dirty="0">
                <a:latin typeface="Calibri"/>
                <a:cs typeface="Calibri"/>
              </a:rPr>
              <a:t>placed</a:t>
            </a:r>
            <a:r>
              <a:rPr sz="2800" b="1" spc="-35" dirty="0">
                <a:latin typeface="Calibri"/>
                <a:cs typeface="Calibri"/>
              </a:rPr>
              <a:t> </a:t>
            </a:r>
            <a:r>
              <a:rPr sz="2800" b="1" dirty="0">
                <a:latin typeface="Calibri"/>
                <a:cs typeface="Calibri"/>
              </a:rPr>
              <a:t>modified </a:t>
            </a:r>
            <a:r>
              <a:rPr sz="2800" b="1" spc="-615" dirty="0">
                <a:latin typeface="Calibri"/>
                <a:cs typeface="Calibri"/>
              </a:rPr>
              <a:t> </a:t>
            </a:r>
            <a:r>
              <a:rPr sz="2800" b="1" spc="-10" dirty="0">
                <a:latin typeface="Calibri"/>
                <a:cs typeface="Calibri"/>
              </a:rPr>
              <a:t>Stewart</a:t>
            </a:r>
            <a:r>
              <a:rPr sz="2800" b="1" spc="-30" dirty="0">
                <a:latin typeface="Calibri"/>
                <a:cs typeface="Calibri"/>
              </a:rPr>
              <a:t> </a:t>
            </a:r>
            <a:r>
              <a:rPr sz="2800" b="1" spc="5" dirty="0">
                <a:latin typeface="Calibri"/>
                <a:cs typeface="Calibri"/>
              </a:rPr>
              <a:t>incision</a:t>
            </a:r>
            <a:r>
              <a:rPr sz="2800" spc="5" dirty="0">
                <a:latin typeface="Wingdings"/>
                <a:cs typeface="Wingdings"/>
              </a:rPr>
              <a:t></a:t>
            </a:r>
            <a:endParaRPr sz="2800">
              <a:latin typeface="Wingdings"/>
              <a:cs typeface="Wingdings"/>
            </a:endParaRPr>
          </a:p>
        </p:txBody>
      </p:sp>
      <p:sp>
        <p:nvSpPr>
          <p:cNvPr id="1048861" name="object 4"/>
          <p:cNvSpPr txBox="1"/>
          <p:nvPr/>
        </p:nvSpPr>
        <p:spPr>
          <a:xfrm>
            <a:off x="1846402" y="3436697"/>
            <a:ext cx="3405188" cy="875881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 marR="5080">
              <a:spcBef>
                <a:spcPts val="110"/>
              </a:spcBef>
            </a:pPr>
            <a:r>
              <a:rPr sz="2800" spc="-10" dirty="0">
                <a:latin typeface="Calibri"/>
                <a:cs typeface="Calibri"/>
              </a:rPr>
              <a:t>cancer </a:t>
            </a:r>
            <a:r>
              <a:rPr sz="2800" dirty="0">
                <a:latin typeface="Calibri"/>
                <a:cs typeface="Calibri"/>
              </a:rPr>
              <a:t>of </a:t>
            </a:r>
            <a:r>
              <a:rPr sz="2800" spc="-5" dirty="0">
                <a:latin typeface="Calibri"/>
                <a:cs typeface="Calibri"/>
              </a:rPr>
              <a:t>the </a:t>
            </a:r>
            <a:r>
              <a:rPr sz="2800" dirty="0">
                <a:latin typeface="Calibri"/>
                <a:cs typeface="Calibri"/>
              </a:rPr>
              <a:t>inner </a:t>
            </a:r>
            <a:r>
              <a:rPr sz="2800" spc="-15" dirty="0">
                <a:latin typeface="Calibri"/>
                <a:cs typeface="Calibri"/>
              </a:rPr>
              <a:t>quadrant </a:t>
            </a:r>
            <a:r>
              <a:rPr sz="2800" spc="5" dirty="0">
                <a:latin typeface="Calibri"/>
                <a:cs typeface="Calibri"/>
              </a:rPr>
              <a:t>of </a:t>
            </a:r>
            <a:r>
              <a:rPr sz="2800" spc="-620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the </a:t>
            </a:r>
            <a:r>
              <a:rPr sz="2800" spc="-10" dirty="0">
                <a:latin typeface="Calibri"/>
                <a:cs typeface="Calibri"/>
              </a:rPr>
              <a:t>breast</a:t>
            </a:r>
            <a:endParaRPr sz="280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53140049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214" name="object 2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837896" y="167641"/>
            <a:ext cx="4343310" cy="6481121"/>
          </a:xfrm>
          <a:prstGeom prst="rect">
            <a:avLst/>
          </a:prstGeom>
        </p:spPr>
      </p:pic>
      <p:sp>
        <p:nvSpPr>
          <p:cNvPr id="1048862" name="object 3"/>
          <p:cNvSpPr txBox="1">
            <a:spLocks noGrp="1"/>
          </p:cNvSpPr>
          <p:nvPr>
            <p:ph type="title"/>
          </p:nvPr>
        </p:nvSpPr>
        <p:spPr>
          <a:xfrm>
            <a:off x="1888008" y="882937"/>
            <a:ext cx="2053114" cy="1315809"/>
          </a:xfrm>
          <a:prstGeom prst="rect">
            <a:avLst/>
          </a:prstGeom>
        </p:spPr>
        <p:txBody>
          <a:bodyPr vert="horz" wrap="square" lIns="0" tIns="10160" rIns="0" bIns="0" rtlCol="0" anchor="ctr">
            <a:spAutoFit/>
          </a:bodyPr>
          <a:lstStyle/>
          <a:p>
            <a:pPr marL="12700" marR="5080">
              <a:lnSpc>
                <a:spcPct val="100800"/>
              </a:lnSpc>
              <a:spcBef>
                <a:spcPts val="80"/>
              </a:spcBef>
            </a:pPr>
            <a:r>
              <a:rPr sz="2800" b="1" dirty="0">
                <a:latin typeface="Calibri"/>
                <a:cs typeface="Calibri"/>
              </a:rPr>
              <a:t>classic</a:t>
            </a:r>
            <a:r>
              <a:rPr sz="2800" b="1" spc="-80" dirty="0">
                <a:latin typeface="Calibri"/>
                <a:cs typeface="Calibri"/>
              </a:rPr>
              <a:t> </a:t>
            </a:r>
            <a:r>
              <a:rPr sz="2800" b="1" dirty="0">
                <a:latin typeface="Calibri"/>
                <a:cs typeface="Calibri"/>
              </a:rPr>
              <a:t>Orr</a:t>
            </a:r>
            <a:r>
              <a:rPr sz="2800" b="1" spc="-30" dirty="0">
                <a:latin typeface="Calibri"/>
                <a:cs typeface="Calibri"/>
              </a:rPr>
              <a:t> </a:t>
            </a:r>
            <a:r>
              <a:rPr sz="2800" b="1" spc="5" dirty="0">
                <a:latin typeface="Calibri"/>
                <a:cs typeface="Calibri"/>
              </a:rPr>
              <a:t>oblique </a:t>
            </a:r>
            <a:r>
              <a:rPr sz="2800" b="1" spc="-620" dirty="0">
                <a:latin typeface="Calibri"/>
                <a:cs typeface="Calibri"/>
              </a:rPr>
              <a:t> </a:t>
            </a:r>
            <a:r>
              <a:rPr sz="2800" b="1" dirty="0">
                <a:latin typeface="Calibri"/>
                <a:cs typeface="Calibri"/>
              </a:rPr>
              <a:t>incision</a:t>
            </a:r>
            <a:r>
              <a:rPr sz="2800" b="1" spc="-65" dirty="0">
                <a:latin typeface="Calibri"/>
                <a:cs typeface="Calibri"/>
              </a:rPr>
              <a:t> </a:t>
            </a:r>
            <a:r>
              <a:rPr sz="2800" spc="5" dirty="0">
                <a:latin typeface="Wingdings"/>
                <a:cs typeface="Wingdings"/>
              </a:rPr>
              <a:t></a:t>
            </a:r>
            <a:endParaRPr sz="2800">
              <a:latin typeface="Wingdings"/>
              <a:cs typeface="Wingdings"/>
            </a:endParaRPr>
          </a:p>
        </p:txBody>
      </p:sp>
      <p:sp>
        <p:nvSpPr>
          <p:cNvPr id="1048863" name="object 4"/>
          <p:cNvSpPr txBox="1"/>
          <p:nvPr/>
        </p:nvSpPr>
        <p:spPr>
          <a:xfrm>
            <a:off x="1888007" y="3660776"/>
            <a:ext cx="2552700" cy="173701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spcBef>
                <a:spcPts val="105"/>
              </a:spcBef>
            </a:pPr>
            <a:r>
              <a:rPr sz="2800" spc="-10" dirty="0">
                <a:latin typeface="Calibri"/>
                <a:cs typeface="Calibri"/>
              </a:rPr>
              <a:t>carcinoma</a:t>
            </a:r>
            <a:r>
              <a:rPr sz="2800" spc="-1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of</a:t>
            </a:r>
            <a:r>
              <a:rPr sz="2800" spc="-40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the</a:t>
            </a:r>
            <a:r>
              <a:rPr sz="2800" spc="-25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upper </a:t>
            </a:r>
            <a:r>
              <a:rPr sz="2800" spc="-620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outer </a:t>
            </a:r>
            <a:r>
              <a:rPr sz="2800" spc="-10" dirty="0">
                <a:latin typeface="Calibri"/>
                <a:cs typeface="Calibri"/>
              </a:rPr>
              <a:t>quadrants </a:t>
            </a:r>
            <a:r>
              <a:rPr sz="2800" dirty="0">
                <a:latin typeface="Calibri"/>
                <a:cs typeface="Calibri"/>
              </a:rPr>
              <a:t>of </a:t>
            </a:r>
            <a:r>
              <a:rPr sz="2800" spc="-5" dirty="0">
                <a:latin typeface="Calibri"/>
                <a:cs typeface="Calibri"/>
              </a:rPr>
              <a:t>the </a:t>
            </a:r>
            <a:r>
              <a:rPr sz="2800" dirty="0">
                <a:latin typeface="Calibri"/>
                <a:cs typeface="Calibri"/>
              </a:rPr>
              <a:t> </a:t>
            </a:r>
            <a:r>
              <a:rPr sz="2800" spc="-15" dirty="0">
                <a:latin typeface="Calibri"/>
                <a:cs typeface="Calibri"/>
              </a:rPr>
              <a:t>breast</a:t>
            </a:r>
            <a:endParaRPr sz="280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48402276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215" name="object 2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149596" y="185928"/>
            <a:ext cx="5287518" cy="6574535"/>
          </a:xfrm>
          <a:prstGeom prst="rect">
            <a:avLst/>
          </a:prstGeom>
        </p:spPr>
      </p:pic>
      <p:sp>
        <p:nvSpPr>
          <p:cNvPr id="1048864" name="object 3"/>
          <p:cNvSpPr txBox="1">
            <a:spLocks noGrp="1"/>
          </p:cNvSpPr>
          <p:nvPr>
            <p:ph type="title"/>
          </p:nvPr>
        </p:nvSpPr>
        <p:spPr>
          <a:xfrm>
            <a:off x="1822857" y="595651"/>
            <a:ext cx="3407093" cy="875240"/>
          </a:xfrm>
          <a:prstGeom prst="rect">
            <a:avLst/>
          </a:prstGeom>
        </p:spPr>
        <p:txBody>
          <a:bodyPr vert="horz" wrap="square" lIns="0" tIns="13335" rIns="0" bIns="0" rtlCol="0" anchor="ctr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800" b="1" spc="-15" dirty="0">
                <a:latin typeface="Calibri"/>
                <a:cs typeface="Calibri"/>
              </a:rPr>
              <a:t>Variation</a:t>
            </a:r>
            <a:r>
              <a:rPr sz="2800" b="1" spc="-85" dirty="0">
                <a:latin typeface="Calibri"/>
                <a:cs typeface="Calibri"/>
              </a:rPr>
              <a:t> </a:t>
            </a:r>
            <a:r>
              <a:rPr sz="2800" b="1" dirty="0">
                <a:latin typeface="Calibri"/>
                <a:cs typeface="Calibri"/>
              </a:rPr>
              <a:t>of</a:t>
            </a:r>
            <a:r>
              <a:rPr sz="2800" b="1" spc="-15" dirty="0">
                <a:latin typeface="Calibri"/>
                <a:cs typeface="Calibri"/>
              </a:rPr>
              <a:t> </a:t>
            </a:r>
            <a:r>
              <a:rPr sz="2800" b="1" spc="5" dirty="0">
                <a:latin typeface="Calibri"/>
                <a:cs typeface="Calibri"/>
              </a:rPr>
              <a:t>the</a:t>
            </a:r>
            <a:r>
              <a:rPr sz="2800" b="1" spc="-5" dirty="0">
                <a:latin typeface="Calibri"/>
                <a:cs typeface="Calibri"/>
              </a:rPr>
              <a:t> </a:t>
            </a:r>
            <a:r>
              <a:rPr sz="2800" b="1" dirty="0">
                <a:latin typeface="Calibri"/>
                <a:cs typeface="Calibri"/>
              </a:rPr>
              <a:t>Orr</a:t>
            </a:r>
            <a:r>
              <a:rPr sz="2800" b="1" spc="-30" dirty="0">
                <a:latin typeface="Calibri"/>
                <a:cs typeface="Calibri"/>
              </a:rPr>
              <a:t> </a:t>
            </a:r>
            <a:r>
              <a:rPr sz="2800" b="1" dirty="0">
                <a:latin typeface="Calibri"/>
                <a:cs typeface="Calibri"/>
              </a:rPr>
              <a:t>incision</a:t>
            </a:r>
            <a:r>
              <a:rPr sz="2800" b="1" spc="-30" dirty="0">
                <a:latin typeface="Calibri"/>
                <a:cs typeface="Calibri"/>
              </a:rPr>
              <a:t> </a:t>
            </a:r>
            <a:r>
              <a:rPr sz="2800" spc="5" dirty="0">
                <a:latin typeface="Wingdings"/>
                <a:cs typeface="Wingdings"/>
              </a:rPr>
              <a:t></a:t>
            </a:r>
            <a:endParaRPr sz="2800">
              <a:latin typeface="Wingdings"/>
              <a:cs typeface="Wingdings"/>
            </a:endParaRPr>
          </a:p>
        </p:txBody>
      </p:sp>
      <p:sp>
        <p:nvSpPr>
          <p:cNvPr id="1048865" name="object 4"/>
          <p:cNvSpPr txBox="1"/>
          <p:nvPr/>
        </p:nvSpPr>
        <p:spPr>
          <a:xfrm>
            <a:off x="1783994" y="2084324"/>
            <a:ext cx="3539490" cy="173701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spcBef>
                <a:spcPts val="105"/>
              </a:spcBef>
            </a:pPr>
            <a:r>
              <a:rPr sz="2800" dirty="0">
                <a:latin typeface="Calibri"/>
                <a:cs typeface="Calibri"/>
              </a:rPr>
              <a:t>lower</a:t>
            </a:r>
            <a:r>
              <a:rPr sz="2800" spc="-65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inner</a:t>
            </a:r>
            <a:r>
              <a:rPr sz="2800" spc="-20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and</a:t>
            </a:r>
            <a:r>
              <a:rPr sz="2800" spc="15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vertically</a:t>
            </a:r>
            <a:r>
              <a:rPr sz="2800" spc="-60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placed </a:t>
            </a:r>
            <a:r>
              <a:rPr sz="2800" spc="-615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(6</a:t>
            </a:r>
            <a:r>
              <a:rPr sz="2800" dirty="0">
                <a:latin typeface="Calibri"/>
                <a:cs typeface="Calibri"/>
              </a:rPr>
              <a:t> </a:t>
            </a:r>
            <a:r>
              <a:rPr sz="2800" spc="-25" dirty="0">
                <a:latin typeface="Calibri"/>
                <a:cs typeface="Calibri"/>
              </a:rPr>
              <a:t>o’clock)</a:t>
            </a:r>
            <a:r>
              <a:rPr sz="2800" spc="-1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lesions</a:t>
            </a:r>
            <a:r>
              <a:rPr sz="2800" spc="-3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of</a:t>
            </a:r>
            <a:r>
              <a:rPr sz="2800" spc="-25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the</a:t>
            </a:r>
            <a:r>
              <a:rPr sz="2800" dirty="0">
                <a:latin typeface="Calibri"/>
                <a:cs typeface="Calibri"/>
              </a:rPr>
              <a:t> </a:t>
            </a:r>
            <a:r>
              <a:rPr sz="2800" spc="-15" dirty="0">
                <a:latin typeface="Calibri"/>
                <a:cs typeface="Calibri"/>
              </a:rPr>
              <a:t>breast</a:t>
            </a:r>
            <a:endParaRPr sz="280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70440956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216" name="object 2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699680" y="94490"/>
            <a:ext cx="4260623" cy="6416039"/>
          </a:xfrm>
          <a:prstGeom prst="rect">
            <a:avLst/>
          </a:prstGeom>
        </p:spPr>
      </p:pic>
      <p:sp>
        <p:nvSpPr>
          <p:cNvPr id="1048866" name="object 3"/>
          <p:cNvSpPr txBox="1">
            <a:spLocks noGrp="1"/>
          </p:cNvSpPr>
          <p:nvPr>
            <p:ph type="title"/>
          </p:nvPr>
        </p:nvSpPr>
        <p:spPr>
          <a:xfrm>
            <a:off x="1818742" y="308834"/>
            <a:ext cx="3114675" cy="875881"/>
          </a:xfrm>
          <a:prstGeom prst="rect">
            <a:avLst/>
          </a:prstGeom>
        </p:spPr>
        <p:txBody>
          <a:bodyPr vert="horz" wrap="square" lIns="0" tIns="13970" rIns="0" bIns="0" rtlCol="0" anchor="ctr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2800" b="1" dirty="0">
                <a:latin typeface="Calibri"/>
                <a:cs typeface="Calibri"/>
              </a:rPr>
              <a:t>modified</a:t>
            </a:r>
            <a:r>
              <a:rPr sz="2800" b="1" spc="-60" dirty="0">
                <a:latin typeface="Calibri"/>
                <a:cs typeface="Calibri"/>
              </a:rPr>
              <a:t> </a:t>
            </a:r>
            <a:r>
              <a:rPr sz="2800" b="1" spc="-10" dirty="0">
                <a:latin typeface="Calibri"/>
                <a:cs typeface="Calibri"/>
              </a:rPr>
              <a:t>Stewart</a:t>
            </a:r>
            <a:r>
              <a:rPr sz="2800" b="1" spc="-45" dirty="0">
                <a:latin typeface="Calibri"/>
                <a:cs typeface="Calibri"/>
              </a:rPr>
              <a:t> </a:t>
            </a:r>
            <a:r>
              <a:rPr sz="2800" b="1" spc="5" dirty="0">
                <a:latin typeface="Calibri"/>
                <a:cs typeface="Calibri"/>
              </a:rPr>
              <a:t>incision</a:t>
            </a:r>
            <a:r>
              <a:rPr sz="2800" spc="5" dirty="0">
                <a:latin typeface="Wingdings"/>
                <a:cs typeface="Wingdings"/>
              </a:rPr>
              <a:t></a:t>
            </a:r>
            <a:endParaRPr sz="2800">
              <a:latin typeface="Wingdings"/>
              <a:cs typeface="Wingdings"/>
            </a:endParaRPr>
          </a:p>
        </p:txBody>
      </p:sp>
      <p:sp>
        <p:nvSpPr>
          <p:cNvPr id="1048867" name="object 4"/>
          <p:cNvSpPr txBox="1"/>
          <p:nvPr/>
        </p:nvSpPr>
        <p:spPr>
          <a:xfrm>
            <a:off x="1818743" y="2651201"/>
            <a:ext cx="3496151" cy="3030317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 marR="5080" indent="81915">
              <a:spcBef>
                <a:spcPts val="110"/>
              </a:spcBef>
            </a:pPr>
            <a:r>
              <a:rPr sz="2800" spc="-10" dirty="0">
                <a:latin typeface="Calibri"/>
                <a:cs typeface="Calibri"/>
              </a:rPr>
              <a:t>can </a:t>
            </a:r>
            <a:r>
              <a:rPr sz="2800" spc="-15" dirty="0">
                <a:latin typeface="Calibri"/>
                <a:cs typeface="Calibri"/>
              </a:rPr>
              <a:t>incorporate </a:t>
            </a:r>
            <a:r>
              <a:rPr sz="2800" spc="-5" dirty="0">
                <a:latin typeface="Calibri"/>
                <a:cs typeface="Calibri"/>
              </a:rPr>
              <a:t>the tumor en </a:t>
            </a:r>
            <a:r>
              <a:rPr sz="2800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bloc, </a:t>
            </a:r>
            <a:r>
              <a:rPr sz="2800" spc="-10" dirty="0">
                <a:latin typeface="Calibri"/>
                <a:cs typeface="Calibri"/>
              </a:rPr>
              <a:t>provided</a:t>
            </a:r>
            <a:r>
              <a:rPr sz="2800" spc="-30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that</a:t>
            </a:r>
            <a:r>
              <a:rPr sz="2800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the </a:t>
            </a:r>
            <a:r>
              <a:rPr sz="2800" spc="-10" dirty="0">
                <a:latin typeface="Calibri"/>
                <a:cs typeface="Calibri"/>
              </a:rPr>
              <a:t>cancer</a:t>
            </a:r>
            <a:r>
              <a:rPr sz="2800" spc="1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is </a:t>
            </a:r>
            <a:r>
              <a:rPr sz="2800" spc="-620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not </a:t>
            </a:r>
            <a:r>
              <a:rPr sz="2800" spc="-10" dirty="0">
                <a:latin typeface="Calibri"/>
                <a:cs typeface="Calibri"/>
              </a:rPr>
              <a:t>too </a:t>
            </a:r>
            <a:r>
              <a:rPr sz="2800" spc="-5" dirty="0">
                <a:latin typeface="Calibri"/>
                <a:cs typeface="Calibri"/>
              </a:rPr>
              <a:t>high </a:t>
            </a:r>
            <a:r>
              <a:rPr sz="2800" dirty="0">
                <a:latin typeface="Calibri"/>
                <a:cs typeface="Calibri"/>
              </a:rPr>
              <a:t>on </a:t>
            </a:r>
            <a:r>
              <a:rPr sz="2800" spc="-5" dirty="0">
                <a:latin typeface="Calibri"/>
                <a:cs typeface="Calibri"/>
              </a:rPr>
              <a:t>the </a:t>
            </a:r>
            <a:r>
              <a:rPr sz="2800" spc="-10" dirty="0">
                <a:latin typeface="Calibri"/>
                <a:cs typeface="Calibri"/>
              </a:rPr>
              <a:t>breast </a:t>
            </a:r>
            <a:r>
              <a:rPr sz="2800" spc="-5" dirty="0">
                <a:latin typeface="Calibri"/>
                <a:cs typeface="Calibri"/>
              </a:rPr>
              <a:t>and </a:t>
            </a:r>
            <a:r>
              <a:rPr sz="2800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craniad from </a:t>
            </a:r>
            <a:r>
              <a:rPr sz="2800" spc="-5" dirty="0">
                <a:latin typeface="Calibri"/>
                <a:cs typeface="Calibri"/>
              </a:rPr>
              <a:t>the </a:t>
            </a:r>
            <a:r>
              <a:rPr sz="2800" spc="-10" dirty="0">
                <a:latin typeface="Calibri"/>
                <a:cs typeface="Calibri"/>
              </a:rPr>
              <a:t>nipple/areola </a:t>
            </a:r>
            <a:r>
              <a:rPr sz="2800" spc="-5" dirty="0">
                <a:latin typeface="Calibri"/>
                <a:cs typeface="Calibri"/>
              </a:rPr>
              <a:t> </a:t>
            </a:r>
            <a:r>
              <a:rPr sz="2800" spc="-15" dirty="0">
                <a:latin typeface="Calibri"/>
                <a:cs typeface="Calibri"/>
              </a:rPr>
              <a:t>complex</a:t>
            </a:r>
            <a:endParaRPr sz="280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14808883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217" name="object 2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209394" y="527304"/>
            <a:ext cx="5202575" cy="5379720"/>
          </a:xfrm>
          <a:prstGeom prst="rect">
            <a:avLst/>
          </a:prstGeom>
        </p:spPr>
      </p:pic>
      <p:sp>
        <p:nvSpPr>
          <p:cNvPr id="1048868" name="object 3"/>
          <p:cNvSpPr txBox="1">
            <a:spLocks noGrp="1"/>
          </p:cNvSpPr>
          <p:nvPr>
            <p:ph type="title"/>
          </p:nvPr>
        </p:nvSpPr>
        <p:spPr>
          <a:xfrm>
            <a:off x="2373096" y="1362134"/>
            <a:ext cx="2624614" cy="2167901"/>
          </a:xfrm>
          <a:prstGeom prst="rect">
            <a:avLst/>
          </a:prstGeom>
        </p:spPr>
        <p:txBody>
          <a:bodyPr vert="horz" wrap="square" lIns="0" tIns="13335" rIns="0" bIns="0" rtlCol="0" anchor="ctr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sz="2800" b="1" dirty="0">
                <a:latin typeface="Calibri"/>
                <a:cs typeface="Calibri"/>
              </a:rPr>
              <a:t>Incisions </a:t>
            </a:r>
            <a:r>
              <a:rPr sz="2800" b="1" spc="-15" dirty="0">
                <a:latin typeface="Calibri"/>
                <a:cs typeface="Calibri"/>
              </a:rPr>
              <a:t>for </a:t>
            </a:r>
            <a:r>
              <a:rPr sz="2800" b="1" spc="-5" dirty="0">
                <a:latin typeface="Calibri"/>
                <a:cs typeface="Calibri"/>
              </a:rPr>
              <a:t>cancer </a:t>
            </a:r>
            <a:r>
              <a:rPr sz="2800" b="1" dirty="0">
                <a:latin typeface="Calibri"/>
                <a:cs typeface="Calibri"/>
              </a:rPr>
              <a:t>of </a:t>
            </a:r>
            <a:r>
              <a:rPr sz="2800" b="1" spc="5" dirty="0">
                <a:latin typeface="Calibri"/>
                <a:cs typeface="Calibri"/>
              </a:rPr>
              <a:t> the </a:t>
            </a:r>
            <a:r>
              <a:rPr sz="2800" b="1" spc="-5" dirty="0">
                <a:latin typeface="Calibri"/>
                <a:cs typeface="Calibri"/>
              </a:rPr>
              <a:t>lower outer </a:t>
            </a:r>
            <a:r>
              <a:rPr sz="2800" b="1" dirty="0">
                <a:latin typeface="Calibri"/>
                <a:cs typeface="Calibri"/>
              </a:rPr>
              <a:t> </a:t>
            </a:r>
            <a:r>
              <a:rPr sz="2800" b="1" spc="-5" dirty="0">
                <a:latin typeface="Calibri"/>
                <a:cs typeface="Calibri"/>
              </a:rPr>
              <a:t>quadrants</a:t>
            </a:r>
            <a:r>
              <a:rPr sz="2800" b="1" spc="-95" dirty="0">
                <a:latin typeface="Calibri"/>
                <a:cs typeface="Calibri"/>
              </a:rPr>
              <a:t> </a:t>
            </a:r>
            <a:r>
              <a:rPr sz="2800" b="1" dirty="0">
                <a:latin typeface="Calibri"/>
                <a:cs typeface="Calibri"/>
              </a:rPr>
              <a:t>of</a:t>
            </a:r>
            <a:r>
              <a:rPr sz="2800" b="1" spc="-25" dirty="0">
                <a:latin typeface="Calibri"/>
                <a:cs typeface="Calibri"/>
              </a:rPr>
              <a:t> </a:t>
            </a:r>
            <a:r>
              <a:rPr sz="2800" b="1" spc="5" dirty="0">
                <a:latin typeface="Calibri"/>
                <a:cs typeface="Calibri"/>
              </a:rPr>
              <a:t>the</a:t>
            </a:r>
            <a:r>
              <a:rPr sz="2800" b="1" spc="-20" dirty="0">
                <a:latin typeface="Calibri"/>
                <a:cs typeface="Calibri"/>
              </a:rPr>
              <a:t> </a:t>
            </a:r>
            <a:r>
              <a:rPr sz="2800" b="1" spc="-5" dirty="0">
                <a:latin typeface="Calibri"/>
                <a:cs typeface="Calibri"/>
              </a:rPr>
              <a:t>breast</a:t>
            </a:r>
            <a:endParaRPr sz="280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67499074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218" name="object 2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55335" y="1401680"/>
            <a:ext cx="4828200" cy="5044841"/>
          </a:xfrm>
          <a:prstGeom prst="rect">
            <a:avLst/>
          </a:prstGeom>
        </p:spPr>
      </p:pic>
      <p:sp>
        <p:nvSpPr>
          <p:cNvPr id="1048869" name="object 3"/>
          <p:cNvSpPr txBox="1">
            <a:spLocks noGrp="1"/>
          </p:cNvSpPr>
          <p:nvPr>
            <p:ph type="title"/>
          </p:nvPr>
        </p:nvSpPr>
        <p:spPr>
          <a:xfrm>
            <a:off x="2317546" y="1010753"/>
            <a:ext cx="2677478" cy="2598147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latin typeface="Calibri"/>
                <a:cs typeface="Calibri"/>
              </a:rPr>
              <a:t>Depiction </a:t>
            </a:r>
            <a:r>
              <a:rPr sz="2400" spc="-5" dirty="0">
                <a:latin typeface="Calibri"/>
                <a:cs typeface="Calibri"/>
              </a:rPr>
              <a:t>of </a:t>
            </a:r>
            <a:r>
              <a:rPr sz="2400" spc="-10" dirty="0">
                <a:latin typeface="Calibri"/>
                <a:cs typeface="Calibri"/>
              </a:rPr>
              <a:t>skin </a:t>
            </a:r>
            <a:r>
              <a:rPr sz="2400" dirty="0">
                <a:latin typeface="Calibri"/>
                <a:cs typeface="Calibri"/>
              </a:rPr>
              <a:t>flaps </a:t>
            </a:r>
            <a:r>
              <a:rPr sz="2400" spc="-20" dirty="0">
                <a:latin typeface="Calibri"/>
                <a:cs typeface="Calibri"/>
              </a:rPr>
              <a:t>for </a:t>
            </a:r>
            <a:r>
              <a:rPr sz="2400" spc="-1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lesions</a:t>
            </a:r>
            <a:r>
              <a:rPr sz="2400" spc="-30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of</a:t>
            </a:r>
            <a:r>
              <a:rPr sz="2400" spc="-3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the</a:t>
            </a:r>
            <a:r>
              <a:rPr sz="2400" spc="-20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breast</a:t>
            </a:r>
            <a:r>
              <a:rPr sz="2400" spc="-60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that</a:t>
            </a:r>
            <a:r>
              <a:rPr sz="2400" spc="-40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are </a:t>
            </a:r>
            <a:r>
              <a:rPr sz="2400" spc="-53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high lying, </a:t>
            </a:r>
            <a:r>
              <a:rPr sz="2400" spc="-25" dirty="0">
                <a:latin typeface="Calibri"/>
                <a:cs typeface="Calibri"/>
              </a:rPr>
              <a:t>infraclavicular, </a:t>
            </a:r>
            <a:r>
              <a:rPr sz="2400" dirty="0">
                <a:latin typeface="Calibri"/>
                <a:cs typeface="Calibri"/>
              </a:rPr>
              <a:t>or </a:t>
            </a:r>
            <a:r>
              <a:rPr sz="2400" spc="5" dirty="0">
                <a:latin typeface="Calibri"/>
                <a:cs typeface="Calibri"/>
              </a:rPr>
              <a:t> </a:t>
            </a:r>
            <a:r>
              <a:rPr sz="2400" spc="-15" dirty="0">
                <a:latin typeface="Calibri"/>
                <a:cs typeface="Calibri"/>
              </a:rPr>
              <a:t>fixed </a:t>
            </a:r>
            <a:r>
              <a:rPr sz="2400" spc="-10" dirty="0">
                <a:latin typeface="Calibri"/>
                <a:cs typeface="Calibri"/>
              </a:rPr>
              <a:t>to </a:t>
            </a:r>
            <a:r>
              <a:rPr sz="2400" dirty="0">
                <a:latin typeface="Calibri"/>
                <a:cs typeface="Calibri"/>
              </a:rPr>
              <a:t>the </a:t>
            </a:r>
            <a:r>
              <a:rPr sz="2400" spc="-10" dirty="0">
                <a:latin typeface="Calibri"/>
                <a:cs typeface="Calibri"/>
              </a:rPr>
              <a:t>pectoralis </a:t>
            </a:r>
            <a:r>
              <a:rPr sz="2400" dirty="0">
                <a:latin typeface="Calibri"/>
                <a:cs typeface="Calibri"/>
              </a:rPr>
              <a:t>major </a:t>
            </a:r>
            <a:r>
              <a:rPr sz="2400" spc="-530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muscle.</a:t>
            </a:r>
            <a:endParaRPr sz="240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4627768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219" name="object 2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72201" y="374114"/>
            <a:ext cx="4517923" cy="6278834"/>
          </a:xfrm>
          <a:prstGeom prst="rect">
            <a:avLst/>
          </a:prstGeom>
        </p:spPr>
      </p:pic>
      <p:sp>
        <p:nvSpPr>
          <p:cNvPr id="1048870" name="object 3"/>
          <p:cNvSpPr txBox="1">
            <a:spLocks noGrp="1"/>
          </p:cNvSpPr>
          <p:nvPr>
            <p:ph type="title"/>
          </p:nvPr>
        </p:nvSpPr>
        <p:spPr>
          <a:xfrm>
            <a:off x="1524000" y="152400"/>
            <a:ext cx="3958990" cy="1181734"/>
          </a:xfrm>
          <a:prstGeom prst="rect">
            <a:avLst/>
          </a:prstGeom>
        </p:spPr>
        <p:txBody>
          <a:bodyPr vert="horz" wrap="square" lIns="0" tIns="12065" rIns="0" bIns="0" rtlCol="0" anchor="ctr">
            <a:spAutoFit/>
          </a:bodyPr>
          <a:lstStyle/>
          <a:p>
            <a:pPr marL="12700" marR="5080">
              <a:lnSpc>
                <a:spcPct val="100200"/>
              </a:lnSpc>
              <a:spcBef>
                <a:spcPts val="95"/>
              </a:spcBef>
            </a:pPr>
            <a:r>
              <a:rPr sz="4000" spc="-5" dirty="0">
                <a:latin typeface="Calibri"/>
                <a:cs typeface="Calibri"/>
              </a:rPr>
              <a:t>Limits of </a:t>
            </a:r>
            <a:r>
              <a:rPr sz="4000" dirty="0">
                <a:latin typeface="Calibri"/>
                <a:cs typeface="Calibri"/>
              </a:rPr>
              <a:t> </a:t>
            </a:r>
            <a:r>
              <a:rPr sz="3600" b="1" dirty="0">
                <a:solidFill>
                  <a:srgbClr val="1F4E79"/>
                </a:solidFill>
                <a:latin typeface="Calibri"/>
                <a:cs typeface="Calibri"/>
              </a:rPr>
              <a:t>Modified</a:t>
            </a:r>
            <a:r>
              <a:rPr sz="3600" b="1" spc="-90" dirty="0">
                <a:solidFill>
                  <a:srgbClr val="1F4E79"/>
                </a:solidFill>
                <a:latin typeface="Calibri"/>
                <a:cs typeface="Calibri"/>
              </a:rPr>
              <a:t> </a:t>
            </a:r>
            <a:r>
              <a:rPr sz="3600" b="1" spc="-10" dirty="0">
                <a:solidFill>
                  <a:srgbClr val="1F4E79"/>
                </a:solidFill>
                <a:latin typeface="Calibri"/>
                <a:cs typeface="Calibri"/>
              </a:rPr>
              <a:t>radical </a:t>
            </a:r>
            <a:r>
              <a:rPr sz="3600" b="1" spc="-795" dirty="0">
                <a:solidFill>
                  <a:srgbClr val="1F4E79"/>
                </a:solidFill>
                <a:latin typeface="Calibri"/>
                <a:cs typeface="Calibri"/>
              </a:rPr>
              <a:t> </a:t>
            </a:r>
            <a:r>
              <a:rPr sz="3600" b="1" spc="-20" dirty="0">
                <a:solidFill>
                  <a:srgbClr val="1F4E79"/>
                </a:solidFill>
                <a:latin typeface="Calibri"/>
                <a:cs typeface="Calibri"/>
              </a:rPr>
              <a:t>mastectomy</a:t>
            </a:r>
            <a:endParaRPr sz="3600" dirty="0">
              <a:latin typeface="Calibri"/>
              <a:cs typeface="Calibri"/>
            </a:endParaRPr>
          </a:p>
        </p:txBody>
      </p:sp>
      <p:sp>
        <p:nvSpPr>
          <p:cNvPr id="1048871" name="object 4"/>
          <p:cNvSpPr txBox="1"/>
          <p:nvPr/>
        </p:nvSpPr>
        <p:spPr>
          <a:xfrm>
            <a:off x="1676400" y="1855864"/>
            <a:ext cx="4724400" cy="462883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70485">
              <a:lnSpc>
                <a:spcPts val="2390"/>
              </a:lnSpc>
              <a:spcBef>
                <a:spcPts val="95"/>
              </a:spcBef>
            </a:pPr>
            <a:r>
              <a:rPr sz="2400" spc="-15" dirty="0">
                <a:latin typeface="Calibri"/>
                <a:cs typeface="Calibri"/>
              </a:rPr>
              <a:t>laterally</a:t>
            </a:r>
            <a:r>
              <a:rPr sz="2400" spc="-15" dirty="0">
                <a:latin typeface="Wingdings"/>
                <a:cs typeface="Wingdings"/>
              </a:rPr>
              <a:t></a:t>
            </a:r>
            <a:r>
              <a:rPr sz="2400" spc="-15" dirty="0">
                <a:latin typeface="Times New Roman"/>
                <a:cs typeface="Times New Roman"/>
              </a:rPr>
              <a:t> </a:t>
            </a:r>
            <a:r>
              <a:rPr sz="2400" spc="-10" dirty="0">
                <a:latin typeface="Calibri"/>
                <a:cs typeface="Calibri"/>
              </a:rPr>
              <a:t>anterior</a:t>
            </a:r>
            <a:r>
              <a:rPr sz="2400" spc="30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margin</a:t>
            </a:r>
            <a:r>
              <a:rPr sz="2400" spc="25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of </a:t>
            </a:r>
            <a:r>
              <a:rPr sz="2400" dirty="0">
                <a:latin typeface="Calibri"/>
                <a:cs typeface="Calibri"/>
              </a:rPr>
              <a:t>the</a:t>
            </a:r>
            <a:r>
              <a:rPr sz="2400" spc="-20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latissimus</a:t>
            </a:r>
            <a:endParaRPr sz="2400" dirty="0">
              <a:latin typeface="Calibri"/>
              <a:cs typeface="Calibri"/>
            </a:endParaRPr>
          </a:p>
          <a:p>
            <a:pPr marL="12700">
              <a:lnSpc>
                <a:spcPts val="2390"/>
              </a:lnSpc>
            </a:pPr>
            <a:r>
              <a:rPr sz="2400" spc="-15" dirty="0">
                <a:latin typeface="Calibri"/>
                <a:cs typeface="Calibri"/>
              </a:rPr>
              <a:t>dorsi</a:t>
            </a:r>
            <a:r>
              <a:rPr sz="2400" spc="-20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muscle</a:t>
            </a:r>
            <a:endParaRPr sz="2400" dirty="0">
              <a:latin typeface="Calibri"/>
              <a:cs typeface="Calibri"/>
            </a:endParaRPr>
          </a:p>
          <a:p>
            <a:pPr marL="70485" marR="1301750" indent="-58419">
              <a:lnSpc>
                <a:spcPct val="200100"/>
              </a:lnSpc>
              <a:spcBef>
                <a:spcPts val="20"/>
              </a:spcBef>
            </a:pPr>
            <a:r>
              <a:rPr sz="2400" spc="-5" dirty="0">
                <a:latin typeface="Calibri"/>
                <a:cs typeface="Calibri"/>
              </a:rPr>
              <a:t>Medially</a:t>
            </a:r>
            <a:r>
              <a:rPr sz="2400" spc="-5" dirty="0">
                <a:latin typeface="Wingdings"/>
                <a:cs typeface="Wingdings"/>
              </a:rPr>
              <a:t></a:t>
            </a:r>
            <a:r>
              <a:rPr sz="2400" spc="-10" dirty="0">
                <a:latin typeface="Times New Roman"/>
                <a:cs typeface="Times New Roman"/>
              </a:rPr>
              <a:t> </a:t>
            </a:r>
            <a:r>
              <a:rPr sz="2400" spc="-15" dirty="0">
                <a:latin typeface="Calibri"/>
                <a:cs typeface="Calibri"/>
              </a:rPr>
              <a:t>sternal</a:t>
            </a:r>
            <a:r>
              <a:rPr lang="en-US" sz="2400" spc="50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border </a:t>
            </a:r>
            <a:endParaRPr lang="en-US" sz="2400" spc="-10" dirty="0">
              <a:latin typeface="Calibri"/>
              <a:cs typeface="Calibri"/>
            </a:endParaRPr>
          </a:p>
          <a:p>
            <a:pPr marL="70485" marR="1301750" indent="-58419">
              <a:lnSpc>
                <a:spcPct val="200100"/>
              </a:lnSpc>
              <a:spcBef>
                <a:spcPts val="20"/>
              </a:spcBef>
            </a:pPr>
            <a:r>
              <a:rPr sz="2400" spc="-5" dirty="0" err="1">
                <a:latin typeface="Calibri"/>
                <a:cs typeface="Calibri"/>
              </a:rPr>
              <a:t>superiorly</a:t>
            </a:r>
            <a:r>
              <a:rPr sz="2400" spc="-10" dirty="0" err="1">
                <a:latin typeface="Wingdings"/>
                <a:cs typeface="Wingdings"/>
              </a:rPr>
              <a:t></a:t>
            </a:r>
            <a:r>
              <a:rPr sz="2400" spc="-10" dirty="0" err="1">
                <a:latin typeface="Calibri"/>
                <a:cs typeface="Calibri"/>
              </a:rPr>
              <a:t>subcl</a:t>
            </a:r>
            <a:r>
              <a:rPr lang="en-US" sz="2400" spc="-10" dirty="0" err="1">
                <a:latin typeface="Calibri"/>
                <a:cs typeface="Calibri"/>
              </a:rPr>
              <a:t>avi</a:t>
            </a:r>
            <a:r>
              <a:rPr sz="2400" spc="-10" dirty="0" err="1">
                <a:latin typeface="Calibri"/>
                <a:cs typeface="Calibri"/>
              </a:rPr>
              <a:t>us</a:t>
            </a:r>
            <a:r>
              <a:rPr sz="2400" spc="1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muscle</a:t>
            </a:r>
            <a:endParaRPr sz="2400" dirty="0">
              <a:latin typeface="Calibri"/>
              <a:cs typeface="Calibri"/>
            </a:endParaRPr>
          </a:p>
          <a:p>
            <a:pPr>
              <a:spcBef>
                <a:spcPts val="30"/>
              </a:spcBef>
            </a:pPr>
            <a:endParaRPr sz="2400" dirty="0">
              <a:latin typeface="Calibri"/>
              <a:cs typeface="Calibri"/>
            </a:endParaRPr>
          </a:p>
          <a:p>
            <a:pPr marL="12700" marR="193675">
              <a:lnSpc>
                <a:spcPct val="99600"/>
              </a:lnSpc>
            </a:pPr>
            <a:r>
              <a:rPr sz="2400" spc="-10" dirty="0">
                <a:latin typeface="Calibri"/>
                <a:cs typeface="Calibri"/>
              </a:rPr>
              <a:t>inferiorly</a:t>
            </a:r>
            <a:r>
              <a:rPr sz="2400" spc="30" dirty="0">
                <a:latin typeface="Calibri"/>
                <a:cs typeface="Calibri"/>
              </a:rPr>
              <a:t> </a:t>
            </a:r>
            <a:r>
              <a:rPr sz="2400" spc="-10" dirty="0">
                <a:latin typeface="Wingdings"/>
                <a:cs typeface="Wingdings"/>
              </a:rPr>
              <a:t></a:t>
            </a:r>
            <a:r>
              <a:rPr sz="2400" spc="-10" dirty="0">
                <a:latin typeface="Calibri"/>
                <a:cs typeface="Calibri"/>
              </a:rPr>
              <a:t>caudal</a:t>
            </a:r>
            <a:r>
              <a:rPr sz="2400" spc="30" dirty="0">
                <a:latin typeface="Calibri"/>
                <a:cs typeface="Calibri"/>
              </a:rPr>
              <a:t> </a:t>
            </a:r>
            <a:r>
              <a:rPr sz="2400" spc="-15" dirty="0">
                <a:latin typeface="Calibri"/>
                <a:cs typeface="Calibri"/>
              </a:rPr>
              <a:t>extension</a:t>
            </a:r>
            <a:r>
              <a:rPr sz="2400" spc="30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of</a:t>
            </a:r>
            <a:r>
              <a:rPr sz="2400" spc="-1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the</a:t>
            </a:r>
            <a:r>
              <a:rPr sz="2400" spc="15" dirty="0">
                <a:latin typeface="Calibri"/>
                <a:cs typeface="Calibri"/>
              </a:rPr>
              <a:t> </a:t>
            </a:r>
            <a:r>
              <a:rPr sz="2400" spc="-15" dirty="0">
                <a:latin typeface="Calibri"/>
                <a:cs typeface="Calibri"/>
              </a:rPr>
              <a:t>breast </a:t>
            </a:r>
            <a:r>
              <a:rPr sz="2400" spc="-440" dirty="0">
                <a:latin typeface="Calibri"/>
                <a:cs typeface="Calibri"/>
              </a:rPr>
              <a:t> </a:t>
            </a:r>
            <a:r>
              <a:rPr sz="2400" spc="-15" dirty="0">
                <a:latin typeface="Calibri"/>
                <a:cs typeface="Calibri"/>
              </a:rPr>
              <a:t>approximately</a:t>
            </a:r>
            <a:r>
              <a:rPr sz="2400" spc="25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3 </a:t>
            </a:r>
            <a:r>
              <a:rPr sz="2400" spc="-15" dirty="0">
                <a:latin typeface="Calibri"/>
                <a:cs typeface="Calibri"/>
              </a:rPr>
              <a:t>to</a:t>
            </a:r>
            <a:r>
              <a:rPr sz="2400" spc="-5" dirty="0">
                <a:latin typeface="Calibri"/>
                <a:cs typeface="Calibri"/>
              </a:rPr>
              <a:t> 4</a:t>
            </a:r>
            <a:r>
              <a:rPr sz="2400" spc="5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cm</a:t>
            </a:r>
            <a:r>
              <a:rPr sz="2400" spc="15" dirty="0">
                <a:latin typeface="Calibri"/>
                <a:cs typeface="Calibri"/>
              </a:rPr>
              <a:t> </a:t>
            </a:r>
            <a:r>
              <a:rPr sz="2400" spc="-15" dirty="0">
                <a:latin typeface="Calibri"/>
                <a:cs typeface="Calibri"/>
              </a:rPr>
              <a:t>inferior</a:t>
            </a:r>
            <a:r>
              <a:rPr sz="2400" dirty="0">
                <a:latin typeface="Calibri"/>
                <a:cs typeface="Calibri"/>
              </a:rPr>
              <a:t> </a:t>
            </a:r>
            <a:r>
              <a:rPr sz="2400" spc="-15" dirty="0">
                <a:latin typeface="Calibri"/>
                <a:cs typeface="Calibri"/>
              </a:rPr>
              <a:t>to</a:t>
            </a:r>
            <a:r>
              <a:rPr sz="2400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the </a:t>
            </a:r>
            <a:r>
              <a:rPr sz="2400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inframammary</a:t>
            </a:r>
            <a:r>
              <a:rPr sz="2400" spc="80" dirty="0">
                <a:latin typeface="Calibri"/>
                <a:cs typeface="Calibri"/>
              </a:rPr>
              <a:t> </a:t>
            </a:r>
            <a:r>
              <a:rPr sz="2400" spc="-20" dirty="0">
                <a:latin typeface="Calibri"/>
                <a:cs typeface="Calibri"/>
              </a:rPr>
              <a:t>fold.</a:t>
            </a:r>
            <a:endParaRPr sz="24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197284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Axillary lymph nodes</a:t>
            </a:r>
          </a:p>
        </p:txBody>
      </p:sp>
      <p:sp>
        <p:nvSpPr>
          <p:cNvPr id="1048619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I: </a:t>
            </a:r>
          </a:p>
          <a:p>
            <a:pPr lvl="1"/>
            <a:r>
              <a:rPr lang="en-US" dirty="0"/>
              <a:t>Pectoral axillary lymph nodes (anterior),</a:t>
            </a:r>
          </a:p>
          <a:p>
            <a:pPr lvl="1"/>
            <a:r>
              <a:rPr lang="en-US" dirty="0"/>
              <a:t>Subscapular axillary lymph nodes (posterior)</a:t>
            </a:r>
          </a:p>
          <a:p>
            <a:pPr lvl="1"/>
            <a:r>
              <a:rPr lang="en-US" dirty="0"/>
              <a:t>Humeral axillary lymph nodes (lateral) </a:t>
            </a:r>
          </a:p>
          <a:p>
            <a:r>
              <a:rPr lang="en-US" dirty="0"/>
              <a:t>II:</a:t>
            </a:r>
          </a:p>
          <a:p>
            <a:pPr lvl="1"/>
            <a:r>
              <a:rPr lang="en-US" dirty="0"/>
              <a:t> Central axillary lymph nodes</a:t>
            </a:r>
          </a:p>
          <a:p>
            <a:pPr lvl="1"/>
            <a:r>
              <a:rPr lang="en-US" dirty="0"/>
              <a:t>Some apical axillary lymph nodes</a:t>
            </a:r>
          </a:p>
          <a:p>
            <a:pPr lvl="1"/>
            <a:r>
              <a:rPr lang="en-US" dirty="0" err="1"/>
              <a:t>Interpectoral</a:t>
            </a:r>
            <a:r>
              <a:rPr lang="en-US" dirty="0"/>
              <a:t> lymph nodes (Rotter’s) * </a:t>
            </a:r>
          </a:p>
          <a:p>
            <a:r>
              <a:rPr lang="en-US" dirty="0"/>
              <a:t>III:</a:t>
            </a:r>
          </a:p>
          <a:p>
            <a:pPr lvl="1"/>
            <a:r>
              <a:rPr lang="en-US" dirty="0"/>
              <a:t> Apical axillary lymph nodes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3724838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72" name="object 2"/>
          <p:cNvSpPr txBox="1"/>
          <p:nvPr/>
        </p:nvSpPr>
        <p:spPr>
          <a:xfrm>
            <a:off x="2211934" y="1708099"/>
            <a:ext cx="7327106" cy="2301912"/>
          </a:xfrm>
          <a:prstGeom prst="rect">
            <a:avLst/>
          </a:prstGeom>
        </p:spPr>
        <p:txBody>
          <a:bodyPr vert="horz" wrap="square" lIns="0" tIns="97790" rIns="0" bIns="0" rtlCol="0">
            <a:spAutoFit/>
          </a:bodyPr>
          <a:lstStyle/>
          <a:p>
            <a:pPr marL="241300" indent="-228600">
              <a:spcBef>
                <a:spcPts val="770"/>
              </a:spcBef>
              <a:buFont typeface="Tahoma"/>
              <a:buChar char="•"/>
              <a:tabLst>
                <a:tab pos="241300" algn="l"/>
              </a:tabLst>
            </a:pPr>
            <a:r>
              <a:rPr sz="2800" spc="-5" dirty="0">
                <a:latin typeface="Calibri"/>
                <a:cs typeface="Calibri"/>
              </a:rPr>
              <a:t>:After</a:t>
            </a:r>
            <a:r>
              <a:rPr sz="2800" spc="-3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incision</a:t>
            </a:r>
            <a:r>
              <a:rPr sz="2800" spc="-1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of</a:t>
            </a:r>
            <a:r>
              <a:rPr sz="2800" spc="5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the</a:t>
            </a:r>
            <a:r>
              <a:rPr sz="2800" spc="-10" dirty="0">
                <a:latin typeface="Calibri"/>
                <a:cs typeface="Calibri"/>
              </a:rPr>
              <a:t> </a:t>
            </a:r>
            <a:r>
              <a:rPr sz="2800" spc="-15" dirty="0">
                <a:latin typeface="Calibri"/>
                <a:cs typeface="Calibri"/>
              </a:rPr>
              <a:t>investing</a:t>
            </a:r>
            <a:r>
              <a:rPr sz="2800" spc="-10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fascia</a:t>
            </a:r>
            <a:r>
              <a:rPr sz="2800" spc="-3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of</a:t>
            </a:r>
            <a:r>
              <a:rPr sz="2800" spc="-15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the</a:t>
            </a:r>
            <a:r>
              <a:rPr sz="2800" spc="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axillary</a:t>
            </a:r>
            <a:r>
              <a:rPr sz="2800" spc="-30" dirty="0">
                <a:latin typeface="Calibri"/>
                <a:cs typeface="Calibri"/>
              </a:rPr>
              <a:t> </a:t>
            </a:r>
            <a:r>
              <a:rPr sz="2800" spc="-5" dirty="0" err="1">
                <a:latin typeface="Calibri"/>
                <a:cs typeface="Calibri"/>
              </a:rPr>
              <a:t>space,the</a:t>
            </a:r>
            <a:r>
              <a:rPr sz="2800" spc="-20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tendinous</a:t>
            </a:r>
            <a:r>
              <a:rPr sz="2800" spc="1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portion</a:t>
            </a:r>
            <a:r>
              <a:rPr sz="2800" spc="-1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of</a:t>
            </a:r>
            <a:r>
              <a:rPr sz="2800" spc="-20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the</a:t>
            </a:r>
            <a:r>
              <a:rPr sz="2800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pectoralis</a:t>
            </a:r>
            <a:r>
              <a:rPr sz="2800" spc="-3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minor </a:t>
            </a:r>
            <a:r>
              <a:rPr sz="2800" spc="-10" dirty="0">
                <a:latin typeface="Calibri"/>
                <a:cs typeface="Calibri"/>
              </a:rPr>
              <a:t>muscle</a:t>
            </a:r>
            <a:endParaRPr sz="2800" dirty="0">
              <a:latin typeface="Calibri"/>
              <a:cs typeface="Calibri"/>
            </a:endParaRPr>
          </a:p>
          <a:p>
            <a:pPr marL="241300" marR="5080" indent="-228600">
              <a:lnSpc>
                <a:spcPts val="3030"/>
              </a:lnSpc>
              <a:spcBef>
                <a:spcPts val="1050"/>
              </a:spcBef>
              <a:buFont typeface="Tahoma"/>
              <a:buChar char="•"/>
              <a:tabLst>
                <a:tab pos="241300" algn="l"/>
              </a:tabLst>
            </a:pPr>
            <a:r>
              <a:rPr sz="2800" spc="-5" dirty="0">
                <a:latin typeface="Calibri"/>
                <a:cs typeface="Calibri"/>
              </a:rPr>
              <a:t>underlying </a:t>
            </a:r>
            <a:r>
              <a:rPr sz="2800" spc="-10" dirty="0">
                <a:latin typeface="Calibri"/>
                <a:cs typeface="Calibri"/>
              </a:rPr>
              <a:t>structures </a:t>
            </a:r>
            <a:r>
              <a:rPr sz="2800" dirty="0">
                <a:latin typeface="Calibri"/>
                <a:cs typeface="Calibri"/>
              </a:rPr>
              <a:t>(axillary artery and </a:t>
            </a:r>
            <a:r>
              <a:rPr sz="2800" spc="-5" dirty="0">
                <a:latin typeface="Calibri"/>
                <a:cs typeface="Calibri"/>
              </a:rPr>
              <a:t>vein, </a:t>
            </a:r>
            <a:r>
              <a:rPr sz="2800" spc="-10" dirty="0">
                <a:latin typeface="Calibri"/>
                <a:cs typeface="Calibri"/>
              </a:rPr>
              <a:t>brachial </a:t>
            </a:r>
            <a:r>
              <a:rPr sz="2800" spc="-15" dirty="0">
                <a:latin typeface="Calibri"/>
                <a:cs typeface="Calibri"/>
              </a:rPr>
              <a:t>plexus) </a:t>
            </a:r>
            <a:r>
              <a:rPr sz="2800" spc="-10" dirty="0">
                <a:latin typeface="Calibri"/>
                <a:cs typeface="Calibri"/>
              </a:rPr>
              <a:t>are </a:t>
            </a:r>
            <a:r>
              <a:rPr sz="2800" spc="-620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readily</a:t>
            </a:r>
            <a:r>
              <a:rPr sz="2800" spc="-40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identified</a:t>
            </a:r>
            <a:endParaRPr sz="28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50094805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220" name="object 2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86001" y="381000"/>
            <a:ext cx="8020033" cy="6227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2653262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221" name="object 2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76400" y="128931"/>
            <a:ext cx="8839200" cy="6729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7683005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222" name="object 2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333243" y="941832"/>
            <a:ext cx="6997446" cy="5358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3681568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73" name="object 2"/>
          <p:cNvSpPr txBox="1">
            <a:spLocks noGrp="1"/>
          </p:cNvSpPr>
          <p:nvPr>
            <p:ph type="title"/>
          </p:nvPr>
        </p:nvSpPr>
        <p:spPr>
          <a:xfrm>
            <a:off x="2211934" y="616124"/>
            <a:ext cx="4874667" cy="689291"/>
          </a:xfrm>
          <a:prstGeom prst="rect">
            <a:avLst/>
          </a:prstGeom>
        </p:spPr>
        <p:txBody>
          <a:bodyPr vert="horz" wrap="square" lIns="0" tIns="12065" rIns="0" bIns="0" rtlCol="0" anchor="ctr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45" dirty="0"/>
              <a:t>RADIATION</a:t>
            </a:r>
            <a:r>
              <a:rPr spc="-25" dirty="0"/>
              <a:t> </a:t>
            </a:r>
            <a:r>
              <a:rPr spc="-20" dirty="0"/>
              <a:t>THERAPY</a:t>
            </a:r>
            <a:endParaRPr dirty="0"/>
          </a:p>
        </p:txBody>
      </p:sp>
      <p:sp>
        <p:nvSpPr>
          <p:cNvPr id="1048874" name="object 3"/>
          <p:cNvSpPr txBox="1"/>
          <p:nvPr/>
        </p:nvSpPr>
        <p:spPr>
          <a:xfrm>
            <a:off x="2211933" y="1708100"/>
            <a:ext cx="5965984" cy="3563796"/>
          </a:xfrm>
          <a:prstGeom prst="rect">
            <a:avLst/>
          </a:prstGeom>
        </p:spPr>
        <p:txBody>
          <a:bodyPr vert="horz" wrap="square" lIns="0" tIns="97790" rIns="0" bIns="0" rtlCol="0">
            <a:spAutoFit/>
          </a:bodyPr>
          <a:lstStyle/>
          <a:p>
            <a:pPr marL="94615">
              <a:spcBef>
                <a:spcPts val="770"/>
              </a:spcBef>
            </a:pPr>
            <a:r>
              <a:rPr sz="2800" b="1" spc="-5" dirty="0">
                <a:latin typeface="Calibri"/>
                <a:cs typeface="Calibri"/>
              </a:rPr>
              <a:t>indications</a:t>
            </a:r>
            <a:endParaRPr sz="2800" dirty="0">
              <a:latin typeface="Calibri"/>
              <a:cs typeface="Calibri"/>
            </a:endParaRPr>
          </a:p>
          <a:p>
            <a:pPr marL="527685" indent="-515620">
              <a:spcBef>
                <a:spcPts val="675"/>
              </a:spcBef>
              <a:buAutoNum type="arabicPeriod"/>
              <a:tabLst>
                <a:tab pos="527685" algn="l"/>
                <a:tab pos="528320" algn="l"/>
              </a:tabLst>
            </a:pPr>
            <a:r>
              <a:rPr sz="2800" spc="-10" dirty="0">
                <a:latin typeface="Calibri"/>
                <a:cs typeface="Calibri"/>
              </a:rPr>
              <a:t>Four</a:t>
            </a:r>
            <a:r>
              <a:rPr sz="2800" spc="-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or</a:t>
            </a:r>
            <a:r>
              <a:rPr sz="2800" spc="-5" dirty="0">
                <a:latin typeface="Calibri"/>
                <a:cs typeface="Calibri"/>
              </a:rPr>
              <a:t> </a:t>
            </a:r>
            <a:r>
              <a:rPr sz="2800" spc="-15" dirty="0">
                <a:latin typeface="Calibri"/>
                <a:cs typeface="Calibri"/>
              </a:rPr>
              <a:t>more </a:t>
            </a:r>
            <a:r>
              <a:rPr sz="2800" spc="-5" dirty="0">
                <a:latin typeface="Calibri"/>
                <a:cs typeface="Calibri"/>
              </a:rPr>
              <a:t>positive</a:t>
            </a:r>
            <a:r>
              <a:rPr sz="2800" spc="-40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axillary</a:t>
            </a:r>
            <a:r>
              <a:rPr sz="2800" spc="-40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nodes</a:t>
            </a:r>
            <a:endParaRPr sz="2800" dirty="0">
              <a:latin typeface="Calibri"/>
              <a:cs typeface="Calibri"/>
            </a:endParaRPr>
          </a:p>
          <a:p>
            <a:pPr marL="527685" indent="-515620">
              <a:spcBef>
                <a:spcPts val="675"/>
              </a:spcBef>
              <a:buAutoNum type="arabicPeriod"/>
              <a:tabLst>
                <a:tab pos="527685" algn="l"/>
                <a:tab pos="528320" algn="l"/>
              </a:tabLst>
            </a:pPr>
            <a:r>
              <a:rPr sz="2800" spc="-15" dirty="0">
                <a:latin typeface="Calibri"/>
                <a:cs typeface="Calibri"/>
              </a:rPr>
              <a:t>Lymphovascular</a:t>
            </a:r>
            <a:r>
              <a:rPr sz="2800" spc="5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invasion</a:t>
            </a:r>
            <a:r>
              <a:rPr sz="2800" spc="-30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(1–3)—High</a:t>
            </a:r>
            <a:r>
              <a:rPr sz="2800" spc="-10" dirty="0">
                <a:latin typeface="Calibri"/>
                <a:cs typeface="Calibri"/>
              </a:rPr>
              <a:t> grade</a:t>
            </a:r>
            <a:r>
              <a:rPr sz="2800" spc="-20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tumors</a:t>
            </a:r>
            <a:endParaRPr sz="2800" dirty="0">
              <a:latin typeface="Calibri"/>
              <a:cs typeface="Calibri"/>
            </a:endParaRPr>
          </a:p>
          <a:p>
            <a:pPr marL="609600" indent="-597535">
              <a:spcBef>
                <a:spcPts val="650"/>
              </a:spcBef>
              <a:buAutoNum type="arabicPeriod"/>
              <a:tabLst>
                <a:tab pos="609600" algn="l"/>
                <a:tab pos="610235" algn="l"/>
              </a:tabLst>
            </a:pPr>
            <a:r>
              <a:rPr sz="2800" spc="-5" dirty="0">
                <a:latin typeface="Calibri"/>
                <a:cs typeface="Calibri"/>
              </a:rPr>
              <a:t>Resection</a:t>
            </a:r>
            <a:r>
              <a:rPr sz="2800" spc="-55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margin</a:t>
            </a:r>
            <a:r>
              <a:rPr sz="2800" spc="-25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positive</a:t>
            </a:r>
            <a:endParaRPr lang="en-US" sz="2800" dirty="0">
              <a:latin typeface="Calibri"/>
              <a:cs typeface="Calibri"/>
            </a:endParaRPr>
          </a:p>
          <a:p>
            <a:pPr marL="609600" indent="-597535">
              <a:spcBef>
                <a:spcPts val="650"/>
              </a:spcBef>
              <a:buAutoNum type="arabicPeriod"/>
              <a:tabLst>
                <a:tab pos="609600" algn="l"/>
                <a:tab pos="610235" algn="l"/>
              </a:tabLst>
            </a:pPr>
            <a:r>
              <a:rPr sz="2800" spc="-1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Skin</a:t>
            </a:r>
            <a:r>
              <a:rPr sz="2800" spc="-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and</a:t>
            </a:r>
            <a:r>
              <a:rPr sz="2800" spc="-5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chest</a:t>
            </a:r>
            <a:r>
              <a:rPr sz="2800" spc="-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wall</a:t>
            </a:r>
            <a:r>
              <a:rPr sz="2800" spc="-40" dirty="0">
                <a:latin typeface="Calibri"/>
                <a:cs typeface="Calibri"/>
              </a:rPr>
              <a:t> </a:t>
            </a:r>
            <a:r>
              <a:rPr sz="2800" spc="-15" dirty="0">
                <a:latin typeface="Calibri"/>
                <a:cs typeface="Calibri"/>
              </a:rPr>
              <a:t>involvement</a:t>
            </a:r>
            <a:endParaRPr sz="2800" dirty="0">
              <a:latin typeface="Calibri"/>
              <a:cs typeface="Calibri"/>
            </a:endParaRPr>
          </a:p>
          <a:p>
            <a:pPr marL="609600" indent="-597535">
              <a:spcBef>
                <a:spcPts val="675"/>
              </a:spcBef>
              <a:buAutoNum type="arabicPeriod"/>
              <a:tabLst>
                <a:tab pos="609600" algn="l"/>
                <a:tab pos="610235" algn="l"/>
              </a:tabLst>
            </a:pPr>
            <a:r>
              <a:rPr sz="2800" spc="-20" dirty="0">
                <a:latin typeface="Calibri"/>
                <a:cs typeface="Calibri"/>
              </a:rPr>
              <a:t>Size</a:t>
            </a:r>
            <a:r>
              <a:rPr sz="2800" spc="-25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more</a:t>
            </a:r>
            <a:r>
              <a:rPr sz="2800" spc="-2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than</a:t>
            </a:r>
            <a:r>
              <a:rPr sz="2800" spc="-1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5</a:t>
            </a:r>
            <a:r>
              <a:rPr sz="2800" spc="-10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cm.</a:t>
            </a:r>
            <a:endParaRPr sz="28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76347513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7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Types of radiotherapy to breast </a:t>
            </a:r>
          </a:p>
        </p:txBody>
      </p:sp>
      <p:sp>
        <p:nvSpPr>
          <p:cNvPr id="1048877" name="TextBox 3"/>
          <p:cNvSpPr txBox="1"/>
          <p:nvPr/>
        </p:nvSpPr>
        <p:spPr>
          <a:xfrm>
            <a:off x="1676400" y="1295400"/>
            <a:ext cx="8839200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2400" dirty="0"/>
              <a:t>Whole breast radiation therapy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2400" dirty="0"/>
              <a:t>Partial breast radiation therapy</a:t>
            </a:r>
            <a:r>
              <a:rPr lang="en-US" sz="2400" dirty="0">
                <a:sym typeface="Wingdings" panose="05000000000000000000" pitchFamily="2" charset="2"/>
              </a:rPr>
              <a:t> (APBI/IPBI)</a:t>
            </a: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Accelerated partial breast irradiation (APBI) is delivered after lumpectomy when the final pathology is known, typically using 5 to 10 fractions of 3.4 to 6 </a:t>
            </a:r>
            <a:r>
              <a:rPr lang="en-US" sz="2400" dirty="0" err="1"/>
              <a:t>Gy</a:t>
            </a:r>
            <a:r>
              <a:rPr lang="en-US" sz="2400" dirty="0"/>
              <a:t> given once or twice a day over 5 to 10 elapsed days </a:t>
            </a:r>
          </a:p>
          <a:p>
            <a:endParaRPr lang="en-US" sz="2400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2097223" name="Picture 4"/>
          <p:cNvPicPr>
            <a:picLocks noChangeAspect="1"/>
          </p:cNvPicPr>
          <p:nvPr/>
        </p:nvPicPr>
        <p:blipFill rotWithShape="1">
          <a:blip r:embed="rId3"/>
          <a:srcRect b="6488"/>
          <a:stretch>
            <a:fillRect/>
          </a:stretch>
        </p:blipFill>
        <p:spPr>
          <a:xfrm>
            <a:off x="3737162" y="3276600"/>
            <a:ext cx="6473638" cy="350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7320563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8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48882" name="Rectangle 3"/>
          <p:cNvSpPr/>
          <p:nvPr/>
        </p:nvSpPr>
        <p:spPr>
          <a:xfrm>
            <a:off x="1828800" y="849313"/>
            <a:ext cx="76962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Intraoperative partial breast irradiation (IPBI) delivers a single fraction of 18 to 21 </a:t>
            </a:r>
            <a:r>
              <a:rPr lang="en-US" sz="2400" dirty="0" err="1"/>
              <a:t>Gy</a:t>
            </a:r>
            <a:r>
              <a:rPr lang="en-US" sz="2400" dirty="0"/>
              <a:t> during surgery once the tumor has been removed and prior to surgical closure. </a:t>
            </a:r>
          </a:p>
          <a:p>
            <a:endParaRPr lang="en-US" sz="2400" dirty="0"/>
          </a:p>
        </p:txBody>
      </p:sp>
      <p:pic>
        <p:nvPicPr>
          <p:cNvPr id="2097224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3619" y="2689404"/>
            <a:ext cx="7624763" cy="3482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6753216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83" name="object 2"/>
          <p:cNvSpPr txBox="1">
            <a:spLocks noGrp="1"/>
          </p:cNvSpPr>
          <p:nvPr>
            <p:ph type="title"/>
          </p:nvPr>
        </p:nvSpPr>
        <p:spPr>
          <a:xfrm>
            <a:off x="2211934" y="616124"/>
            <a:ext cx="5484266" cy="689291"/>
          </a:xfrm>
          <a:prstGeom prst="rect">
            <a:avLst/>
          </a:prstGeom>
        </p:spPr>
        <p:txBody>
          <a:bodyPr vert="horz" wrap="square" lIns="0" tIns="12065" rIns="0" bIns="0" rtlCol="0" anchor="ctr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10" dirty="0"/>
              <a:t>CHEMOPREVENTION</a:t>
            </a:r>
            <a:endParaRPr dirty="0"/>
          </a:p>
        </p:txBody>
      </p:sp>
      <p:sp>
        <p:nvSpPr>
          <p:cNvPr id="1048884" name="object 3"/>
          <p:cNvSpPr txBox="1"/>
          <p:nvPr/>
        </p:nvSpPr>
        <p:spPr>
          <a:xfrm>
            <a:off x="2211934" y="1792606"/>
            <a:ext cx="8227467" cy="3935693"/>
          </a:xfrm>
          <a:prstGeom prst="rect">
            <a:avLst/>
          </a:prstGeom>
        </p:spPr>
        <p:txBody>
          <a:bodyPr vert="horz" wrap="square" lIns="0" tIns="62230" rIns="0" bIns="0" rtlCol="0">
            <a:spAutoFit/>
          </a:bodyPr>
          <a:lstStyle/>
          <a:p>
            <a:pPr marL="12700" marR="5080">
              <a:lnSpc>
                <a:spcPts val="3020"/>
              </a:lnSpc>
              <a:spcBef>
                <a:spcPts val="490"/>
              </a:spcBef>
              <a:tabLst>
                <a:tab pos="241300" algn="l"/>
              </a:tabLst>
            </a:pPr>
            <a:r>
              <a:rPr lang="en-US" sz="2800" spc="-5" dirty="0">
                <a:latin typeface="Calibri"/>
                <a:cs typeface="Calibri"/>
              </a:rPr>
              <a:t>H</a:t>
            </a:r>
            <a:r>
              <a:rPr sz="2800" spc="-5" dirty="0">
                <a:latin typeface="Calibri"/>
                <a:cs typeface="Calibri"/>
              </a:rPr>
              <a:t>ormone</a:t>
            </a:r>
            <a:r>
              <a:rPr sz="2800" spc="-15" dirty="0">
                <a:latin typeface="Calibri"/>
                <a:cs typeface="Calibri"/>
              </a:rPr>
              <a:t> receptor-negative</a:t>
            </a:r>
            <a:r>
              <a:rPr sz="2800" spc="-30" dirty="0">
                <a:latin typeface="Calibri"/>
                <a:cs typeface="Calibri"/>
              </a:rPr>
              <a:t> </a:t>
            </a:r>
            <a:r>
              <a:rPr sz="2800" spc="-15" dirty="0">
                <a:latin typeface="Calibri"/>
                <a:cs typeface="Calibri"/>
              </a:rPr>
              <a:t>cancers</a:t>
            </a:r>
            <a:r>
              <a:rPr sz="2800" spc="25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that</a:t>
            </a:r>
            <a:r>
              <a:rPr sz="2800" spc="10" dirty="0">
                <a:latin typeface="Calibri"/>
                <a:cs typeface="Calibri"/>
              </a:rPr>
              <a:t> </a:t>
            </a:r>
            <a:r>
              <a:rPr sz="2800" spc="-15" dirty="0">
                <a:latin typeface="Calibri"/>
                <a:cs typeface="Calibri"/>
              </a:rPr>
              <a:t>are</a:t>
            </a:r>
            <a:r>
              <a:rPr sz="2800" spc="-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&gt;1</a:t>
            </a:r>
            <a:r>
              <a:rPr sz="2800" spc="5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cm</a:t>
            </a:r>
            <a:r>
              <a:rPr sz="2800" spc="3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in</a:t>
            </a:r>
            <a:r>
              <a:rPr sz="2800" spc="-15" dirty="0">
                <a:latin typeface="Calibri"/>
                <a:cs typeface="Calibri"/>
              </a:rPr>
              <a:t> size,</a:t>
            </a:r>
            <a:r>
              <a:rPr sz="2800" spc="10" dirty="0">
                <a:latin typeface="Calibri"/>
                <a:cs typeface="Calibri"/>
              </a:rPr>
              <a:t> </a:t>
            </a:r>
            <a:r>
              <a:rPr sz="2800" b="1" spc="-10" dirty="0">
                <a:solidFill>
                  <a:srgbClr val="2D75B6"/>
                </a:solidFill>
                <a:latin typeface="Calibri"/>
                <a:cs typeface="Calibri"/>
              </a:rPr>
              <a:t>adjuvant </a:t>
            </a:r>
            <a:r>
              <a:rPr sz="2800" b="1" spc="-620" dirty="0">
                <a:solidFill>
                  <a:srgbClr val="2D75B6"/>
                </a:solidFill>
                <a:latin typeface="Calibri"/>
                <a:cs typeface="Calibri"/>
              </a:rPr>
              <a:t> </a:t>
            </a:r>
            <a:r>
              <a:rPr sz="2800" b="1" spc="-5" dirty="0">
                <a:solidFill>
                  <a:srgbClr val="2D75B6"/>
                </a:solidFill>
                <a:latin typeface="Calibri"/>
                <a:cs typeface="Calibri"/>
              </a:rPr>
              <a:t>chemotherapy</a:t>
            </a:r>
            <a:r>
              <a:rPr sz="2800" b="1" spc="-65" dirty="0">
                <a:solidFill>
                  <a:srgbClr val="2D75B6"/>
                </a:solidFill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is</a:t>
            </a:r>
            <a:r>
              <a:rPr sz="2800" spc="5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appropriate.</a:t>
            </a:r>
            <a:endParaRPr sz="2800" dirty="0">
              <a:latin typeface="Calibri"/>
              <a:cs typeface="Calibri"/>
            </a:endParaRPr>
          </a:p>
          <a:p>
            <a:pPr marL="241300" indent="-228600">
              <a:spcBef>
                <a:spcPts val="635"/>
              </a:spcBef>
              <a:buFont typeface="Tahoma"/>
              <a:buChar char="•"/>
              <a:tabLst>
                <a:tab pos="241300" algn="l"/>
              </a:tabLst>
            </a:pPr>
            <a:r>
              <a:rPr sz="2800" b="1" spc="-20" dirty="0">
                <a:solidFill>
                  <a:srgbClr val="006FC0"/>
                </a:solidFill>
                <a:latin typeface="Calibri"/>
                <a:cs typeface="Calibri"/>
              </a:rPr>
              <a:t>INDICATIONS!</a:t>
            </a:r>
            <a:endParaRPr sz="2800" dirty="0">
              <a:latin typeface="Calibri"/>
              <a:cs typeface="Calibri"/>
            </a:endParaRPr>
          </a:p>
          <a:p>
            <a:pPr marL="323215" indent="-311150">
              <a:spcBef>
                <a:spcPts val="675"/>
              </a:spcBef>
              <a:buFont typeface="Tahoma"/>
              <a:buChar char="•"/>
              <a:tabLst>
                <a:tab pos="323215" algn="l"/>
                <a:tab pos="323850" algn="l"/>
              </a:tabLst>
            </a:pPr>
            <a:r>
              <a:rPr sz="2800" spc="-5" dirty="0">
                <a:latin typeface="Calibri"/>
                <a:cs typeface="Calibri"/>
              </a:rPr>
              <a:t>1.</a:t>
            </a:r>
            <a:r>
              <a:rPr sz="2800" spc="-1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Node</a:t>
            </a:r>
            <a:r>
              <a:rPr sz="2800" spc="-30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positive</a:t>
            </a:r>
            <a:r>
              <a:rPr sz="2800" spc="-50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cases</a:t>
            </a:r>
            <a:endParaRPr sz="2800" dirty="0">
              <a:latin typeface="Calibri"/>
              <a:cs typeface="Calibri"/>
            </a:endParaRPr>
          </a:p>
          <a:p>
            <a:pPr marL="241300" indent="-228600">
              <a:spcBef>
                <a:spcPts val="650"/>
              </a:spcBef>
              <a:buFont typeface="Tahoma"/>
              <a:buChar char="•"/>
              <a:tabLst>
                <a:tab pos="241300" algn="l"/>
              </a:tabLst>
            </a:pPr>
            <a:r>
              <a:rPr sz="2800" spc="-5" dirty="0">
                <a:latin typeface="Calibri"/>
                <a:cs typeface="Calibri"/>
              </a:rPr>
              <a:t>2.</a:t>
            </a:r>
            <a:r>
              <a:rPr sz="2800" spc="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HER2</a:t>
            </a:r>
            <a:r>
              <a:rPr sz="2800" spc="-30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positive</a:t>
            </a:r>
            <a:r>
              <a:rPr sz="2800" spc="-30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cases</a:t>
            </a:r>
            <a:endParaRPr sz="2800" dirty="0">
              <a:latin typeface="Calibri"/>
              <a:cs typeface="Calibri"/>
            </a:endParaRPr>
          </a:p>
          <a:p>
            <a:pPr marL="323215" indent="-311150">
              <a:spcBef>
                <a:spcPts val="675"/>
              </a:spcBef>
              <a:buFont typeface="Tahoma"/>
              <a:buChar char="•"/>
              <a:tabLst>
                <a:tab pos="323215" algn="l"/>
                <a:tab pos="323850" algn="l"/>
              </a:tabLst>
            </a:pPr>
            <a:r>
              <a:rPr sz="2800" dirty="0">
                <a:latin typeface="Calibri"/>
                <a:cs typeface="Calibri"/>
              </a:rPr>
              <a:t>3.</a:t>
            </a:r>
            <a:r>
              <a:rPr sz="2800" spc="-15" dirty="0">
                <a:latin typeface="Calibri"/>
                <a:cs typeface="Calibri"/>
              </a:rPr>
              <a:t> </a:t>
            </a:r>
            <a:r>
              <a:rPr sz="2800" spc="-30" dirty="0">
                <a:latin typeface="Calibri"/>
                <a:cs typeface="Calibri"/>
              </a:rPr>
              <a:t>Triple</a:t>
            </a:r>
            <a:r>
              <a:rPr sz="2800" spc="-60" dirty="0">
                <a:latin typeface="Calibri"/>
                <a:cs typeface="Calibri"/>
              </a:rPr>
              <a:t> </a:t>
            </a:r>
            <a:r>
              <a:rPr sz="2800" spc="-15" dirty="0">
                <a:latin typeface="Calibri"/>
                <a:cs typeface="Calibri"/>
              </a:rPr>
              <a:t>negative</a:t>
            </a:r>
            <a:endParaRPr sz="2800" dirty="0">
              <a:latin typeface="Calibri"/>
              <a:cs typeface="Calibri"/>
            </a:endParaRPr>
          </a:p>
          <a:p>
            <a:pPr marL="323215" indent="-311150">
              <a:spcBef>
                <a:spcPts val="670"/>
              </a:spcBef>
              <a:buFont typeface="Tahoma"/>
              <a:buChar char="•"/>
              <a:tabLst>
                <a:tab pos="323215" algn="l"/>
                <a:tab pos="323850" algn="l"/>
              </a:tabLst>
            </a:pPr>
            <a:r>
              <a:rPr sz="2800" spc="-5" dirty="0">
                <a:latin typeface="Calibri"/>
                <a:cs typeface="Calibri"/>
              </a:rPr>
              <a:t>4. </a:t>
            </a:r>
            <a:r>
              <a:rPr sz="2800" spc="-10" dirty="0">
                <a:latin typeface="Calibri"/>
                <a:cs typeface="Calibri"/>
              </a:rPr>
              <a:t>More</a:t>
            </a:r>
            <a:r>
              <a:rPr sz="2800" spc="-15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than</a:t>
            </a:r>
            <a:r>
              <a:rPr sz="2800" dirty="0">
                <a:latin typeface="Calibri"/>
                <a:cs typeface="Calibri"/>
              </a:rPr>
              <a:t> 0.5</a:t>
            </a:r>
            <a:r>
              <a:rPr sz="2800" spc="5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cm</a:t>
            </a:r>
            <a:r>
              <a:rPr sz="2800" spc="25" dirty="0">
                <a:latin typeface="Calibri"/>
                <a:cs typeface="Calibri"/>
              </a:rPr>
              <a:t> </a:t>
            </a:r>
            <a:r>
              <a:rPr sz="2800" spc="-20" dirty="0">
                <a:latin typeface="Calibri"/>
                <a:cs typeface="Calibri"/>
              </a:rPr>
              <a:t>size</a:t>
            </a:r>
            <a:r>
              <a:rPr sz="2800" spc="-1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and</a:t>
            </a:r>
            <a:r>
              <a:rPr sz="2800" spc="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less</a:t>
            </a:r>
            <a:r>
              <a:rPr sz="2800" spc="-30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than</a:t>
            </a:r>
            <a:r>
              <a:rPr sz="2800" spc="2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70</a:t>
            </a:r>
            <a:r>
              <a:rPr sz="2800" spc="5" dirty="0">
                <a:latin typeface="Calibri"/>
                <a:cs typeface="Calibri"/>
              </a:rPr>
              <a:t> </a:t>
            </a:r>
            <a:r>
              <a:rPr sz="2800" spc="-15" dirty="0">
                <a:latin typeface="Calibri"/>
                <a:cs typeface="Calibri"/>
              </a:rPr>
              <a:t>years</a:t>
            </a:r>
            <a:r>
              <a:rPr sz="2800" spc="-2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of </a:t>
            </a:r>
            <a:r>
              <a:rPr sz="2800" spc="-5" dirty="0">
                <a:latin typeface="Calibri"/>
                <a:cs typeface="Calibri"/>
              </a:rPr>
              <a:t>age.</a:t>
            </a:r>
            <a:endParaRPr sz="2800" dirty="0">
              <a:latin typeface="Calibri"/>
              <a:cs typeface="Calibri"/>
            </a:endParaRPr>
          </a:p>
          <a:p>
            <a:pPr marL="12700" marR="368300">
              <a:lnSpc>
                <a:spcPts val="3030"/>
              </a:lnSpc>
              <a:spcBef>
                <a:spcPts val="1030"/>
              </a:spcBef>
              <a:tabLst>
                <a:tab pos="323215" algn="l"/>
                <a:tab pos="323850" algn="l"/>
              </a:tabLst>
            </a:pPr>
            <a:endParaRPr sz="28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51989758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41300" marR="368300">
              <a:lnSpc>
                <a:spcPts val="3030"/>
              </a:lnSpc>
              <a:spcBef>
                <a:spcPts val="1030"/>
              </a:spcBef>
              <a:buFont typeface="Tahoma"/>
              <a:buChar char="•"/>
              <a:tabLst>
                <a:tab pos="323215" algn="l"/>
                <a:tab pos="323850" algn="l"/>
              </a:tabLst>
            </a:pPr>
            <a:r>
              <a:rPr lang="en-US" sz="2400" spc="5" dirty="0">
                <a:cs typeface="Calibri"/>
              </a:rPr>
              <a:t>Usually chemotherapy indicated within 6 weeks </a:t>
            </a:r>
          </a:p>
          <a:p>
            <a:pPr marL="241300" marR="368300">
              <a:lnSpc>
                <a:spcPts val="3030"/>
              </a:lnSpc>
              <a:spcBef>
                <a:spcPts val="1030"/>
              </a:spcBef>
              <a:buFont typeface="Tahoma"/>
              <a:buChar char="•"/>
              <a:tabLst>
                <a:tab pos="323215" algn="l"/>
                <a:tab pos="323850" algn="l"/>
              </a:tabLst>
            </a:pPr>
            <a:r>
              <a:rPr lang="en-US" sz="2400" spc="5" dirty="0">
                <a:cs typeface="Calibri"/>
              </a:rPr>
              <a:t>6 </a:t>
            </a:r>
            <a:r>
              <a:rPr lang="en-US" sz="2400" spc="-5" dirty="0">
                <a:cs typeface="Calibri"/>
              </a:rPr>
              <a:t>Cycles </a:t>
            </a:r>
            <a:r>
              <a:rPr lang="en-US" sz="2400" dirty="0">
                <a:cs typeface="Calibri"/>
              </a:rPr>
              <a:t>of CMF </a:t>
            </a:r>
            <a:r>
              <a:rPr lang="en-US" sz="2400" spc="-5" dirty="0">
                <a:cs typeface="Calibri"/>
              </a:rPr>
              <a:t>(Cyclophosphamide, </a:t>
            </a:r>
            <a:r>
              <a:rPr lang="en-US" sz="2400" spc="-20" dirty="0">
                <a:cs typeface="Calibri"/>
              </a:rPr>
              <a:t>Methotrexate, </a:t>
            </a:r>
            <a:r>
              <a:rPr lang="en-US" sz="2400" spc="5" dirty="0">
                <a:cs typeface="Calibri"/>
              </a:rPr>
              <a:t>5 </a:t>
            </a:r>
            <a:r>
              <a:rPr lang="en-US" sz="2400" dirty="0">
                <a:cs typeface="Calibri"/>
              </a:rPr>
              <a:t>FU) or CAF </a:t>
            </a:r>
            <a:r>
              <a:rPr lang="en-US" sz="2400" spc="-620" dirty="0">
                <a:cs typeface="Calibri"/>
              </a:rPr>
              <a:t> </a:t>
            </a:r>
            <a:r>
              <a:rPr lang="en-US" sz="2400" spc="-5" dirty="0">
                <a:cs typeface="Calibri"/>
              </a:rPr>
              <a:t>(Adriamycin-based</a:t>
            </a:r>
            <a:r>
              <a:rPr lang="en-US" sz="2400" spc="-15" dirty="0">
                <a:cs typeface="Calibri"/>
              </a:rPr>
              <a:t> </a:t>
            </a:r>
            <a:r>
              <a:rPr lang="en-US" sz="2400" spc="-10" dirty="0">
                <a:cs typeface="Calibri"/>
              </a:rPr>
              <a:t>regimen)</a:t>
            </a:r>
          </a:p>
          <a:p>
            <a:pPr marL="241300" marR="368300">
              <a:lnSpc>
                <a:spcPts val="3030"/>
              </a:lnSpc>
              <a:spcBef>
                <a:spcPts val="1030"/>
              </a:spcBef>
              <a:buFont typeface="Tahoma"/>
              <a:buChar char="•"/>
              <a:tabLst>
                <a:tab pos="323215" algn="l"/>
                <a:tab pos="323850" algn="l"/>
              </a:tabLst>
            </a:pPr>
            <a:r>
              <a:rPr lang="en-US" sz="2400" spc="-10" dirty="0">
                <a:cs typeface="Calibri"/>
              </a:rPr>
              <a:t>4AC ( </a:t>
            </a:r>
            <a:r>
              <a:rPr lang="en-US" sz="2400" spc="-10" dirty="0" err="1">
                <a:cs typeface="Calibri"/>
              </a:rPr>
              <a:t>Adriamycine</a:t>
            </a:r>
            <a:r>
              <a:rPr lang="en-US" sz="2400" spc="-10" dirty="0">
                <a:cs typeface="Calibri"/>
              </a:rPr>
              <a:t> ,cyclophosphamide) </a:t>
            </a:r>
            <a:r>
              <a:rPr lang="en-US" sz="2400" spc="-10" dirty="0">
                <a:cs typeface="Calibri"/>
                <a:sym typeface="Wingdings" panose="05000000000000000000" pitchFamily="2" charset="2"/>
              </a:rPr>
              <a:t> followed by 4AT (Adriamycin ,</a:t>
            </a:r>
            <a:r>
              <a:rPr lang="en-US" sz="2400" spc="-10" dirty="0" err="1">
                <a:cs typeface="Calibri"/>
                <a:sym typeface="Wingdings" panose="05000000000000000000" pitchFamily="2" charset="2"/>
              </a:rPr>
              <a:t>taxanes</a:t>
            </a:r>
            <a:r>
              <a:rPr lang="en-US" sz="2400" spc="-10" dirty="0">
                <a:cs typeface="Calibri"/>
                <a:sym typeface="Wingdings" panose="05000000000000000000" pitchFamily="2" charset="2"/>
              </a:rPr>
              <a:t>)</a:t>
            </a:r>
            <a:endParaRPr lang="en-US" sz="2400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20910924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225" name="object 2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362200" y="1880616"/>
            <a:ext cx="7696200" cy="4977384"/>
          </a:xfrm>
          <a:prstGeom prst="rect">
            <a:avLst/>
          </a:prstGeom>
        </p:spPr>
      </p:pic>
      <p:sp>
        <p:nvSpPr>
          <p:cNvPr id="1048885" name="Rectangle 2"/>
          <p:cNvSpPr/>
          <p:nvPr/>
        </p:nvSpPr>
        <p:spPr>
          <a:xfrm>
            <a:off x="2362200" y="508337"/>
            <a:ext cx="7543800" cy="13106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/>
              <a:t>Regimens are guided by the tumor biomarkers. Typical regimens consist of four to eight cycles of a combination of cyclophosphamide and an </a:t>
            </a:r>
            <a:r>
              <a:rPr lang="en-US" sz="2000" dirty="0" err="1"/>
              <a:t>anthracycline</a:t>
            </a:r>
            <a:r>
              <a:rPr lang="en-US" sz="2000" dirty="0"/>
              <a:t> followed by a </a:t>
            </a:r>
            <a:r>
              <a:rPr lang="en-US" sz="2000" dirty="0" err="1"/>
              <a:t>taxane</a:t>
            </a:r>
            <a:r>
              <a:rPr lang="en-US" sz="2000" dirty="0"/>
              <a:t> administered every 2 to 3 weeks</a:t>
            </a:r>
          </a:p>
        </p:txBody>
      </p:sp>
    </p:spTree>
    <p:extLst>
      <p:ext uri="{BB962C8B-B14F-4D97-AF65-F5344CB8AC3E}">
        <p14:creationId xmlns:p14="http://schemas.microsoft.com/office/powerpoint/2010/main" val="51195862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114</TotalTime>
  <Words>3757</Words>
  <Application>Microsoft Office PowerPoint</Application>
  <PresentationFormat>Widescreen</PresentationFormat>
  <Paragraphs>597</Paragraphs>
  <Slides>109</Slides>
  <Notes>16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109</vt:i4>
      </vt:variant>
    </vt:vector>
  </HeadingPairs>
  <TitlesOfParts>
    <vt:vector size="110" baseType="lpstr">
      <vt:lpstr>Office Theme</vt:lpstr>
      <vt:lpstr>A middle aged woman with a hard lump right  breast</vt:lpstr>
      <vt:lpstr>Objectives </vt:lpstr>
      <vt:lpstr>PowerPoint Presentation</vt:lpstr>
      <vt:lpstr>History /examination/Investigations/treatment</vt:lpstr>
      <vt:lpstr>NORMAL BREAST TISSUE</vt:lpstr>
      <vt:lpstr>Breast Gland</vt:lpstr>
      <vt:lpstr>BLOOD SUPPLY </vt:lpstr>
      <vt:lpstr>RELEVANT ANATOMY</vt:lpstr>
      <vt:lpstr>Axillary lymph nodes</vt:lpstr>
      <vt:lpstr>Lymphatic plexus: (4 plexi)</vt:lpstr>
      <vt:lpstr>Routes: (3 routes)</vt:lpstr>
      <vt:lpstr>PowerPoint Presentation</vt:lpstr>
      <vt:lpstr>Importance of sappeys plexus</vt:lpstr>
      <vt:lpstr>Breast Cancer</vt:lpstr>
      <vt:lpstr>PowerPoint Presentation</vt:lpstr>
      <vt:lpstr>RISK FACTORS</vt:lpstr>
      <vt:lpstr>PATHOGNESIS – GENETIC FACTORS</vt:lpstr>
      <vt:lpstr>Causes of Hereditary  Susceptibility to Breast Cancer</vt:lpstr>
      <vt:lpstr>Features That Indicate Increased Likelihood of Having BRCA Mutations</vt:lpstr>
      <vt:lpstr>Sporadic breast cancer</vt:lpstr>
      <vt:lpstr>PowerPoint Presentation</vt:lpstr>
      <vt:lpstr>CLASSIFICATION</vt:lpstr>
      <vt:lpstr>PAGET’S DISEASE</vt:lpstr>
      <vt:lpstr>PowerPoint Presentation</vt:lpstr>
      <vt:lpstr>PowerPoint Presentation</vt:lpstr>
      <vt:lpstr>INVASIVE DUCTAL CARCINOMA</vt:lpstr>
      <vt:lpstr>INVASIVE CARCINOMA – CLINICAL FEATURES</vt:lpstr>
      <vt:lpstr>Invasive Carcinoma (NST) – histologic subtypes. Divided into three grades based upon a combination of architectural and cytologic features, usually assessed utilizing a scoring system based on three parameters </vt:lpstr>
      <vt:lpstr>PowerPoint Presentation</vt:lpstr>
      <vt:lpstr>PowerPoint Presentation</vt:lpstr>
      <vt:lpstr>INVASIVE LOBULAR CARCINOMA</vt:lpstr>
      <vt:lpstr>How do we diagnose Carcinoma Breast TRIPLE ASSESSMENT</vt:lpstr>
      <vt:lpstr>History</vt:lpstr>
      <vt:lpstr>PowerPoint Presentation</vt:lpstr>
      <vt:lpstr>DIAGNOSIS:</vt:lpstr>
      <vt:lpstr>Breast Imaging</vt:lpstr>
      <vt:lpstr>PowerPoint Presentation</vt:lpstr>
      <vt:lpstr>Ultrasound</vt:lpstr>
      <vt:lpstr>PowerPoint Presentation</vt:lpstr>
      <vt:lpstr>Mammography</vt:lpstr>
      <vt:lpstr>PowerPoint Presentation</vt:lpstr>
      <vt:lpstr>PowerPoint Presentation</vt:lpstr>
      <vt:lpstr>TYPES</vt:lpstr>
      <vt:lpstr>PowerPoint Presentation</vt:lpstr>
      <vt:lpstr>BI-RADS</vt:lpstr>
      <vt:lpstr>PowerPoint Presentation</vt:lpstr>
      <vt:lpstr>MRI BREAST</vt:lpstr>
      <vt:lpstr>PowerPoint Presentation</vt:lpstr>
      <vt:lpstr>PowerPoint Presentation</vt:lpstr>
      <vt:lpstr>Breast Biopsy</vt:lpstr>
      <vt:lpstr>PowerPoint Presentation</vt:lpstr>
      <vt:lpstr>PowerPoint Presentation</vt:lpstr>
      <vt:lpstr>Non Palpable Masses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Workup in addition to breast-specific imaging</vt:lpstr>
      <vt:lpstr>ER/PR Study</vt:lpstr>
      <vt:lpstr>HER2/NEU (ERB2)</vt:lpstr>
      <vt:lpstr>PowerPoint Presentation</vt:lpstr>
      <vt:lpstr>Management of Ca Breast</vt:lpstr>
      <vt:lpstr>Treatment Strategy for Carcinoma Breast</vt:lpstr>
      <vt:lpstr>Sentinel lymph node biopsy</vt:lpstr>
      <vt:lpstr>Sentinel lymph node biopsy  SLNB is indicated for patients with Insitu, nonmetastatic, T1-T3 breast cancer and no palpable lymphadenopathy   Contraindications. Inflammatory breast cancer or clinically palpable nodal disease regardless of response to neoadjuvant chemotherapy (NACT) tumor size 2.5 cm. </vt:lpstr>
      <vt:lpstr>Procedure</vt:lpstr>
      <vt:lpstr>PowerPoint Presentation</vt:lpstr>
      <vt:lpstr>PowerPoint Presentation</vt:lpstr>
      <vt:lpstr>PowerPoint Presentation</vt:lpstr>
      <vt:lpstr>I. SURGICAL Approaches</vt:lpstr>
      <vt:lpstr>PowerPoint Presentation</vt:lpstr>
      <vt:lpstr>PowerPoint Presentation</vt:lpstr>
      <vt:lpstr>PowerPoint Presentation</vt:lpstr>
      <vt:lpstr>PowerPoint Presentation</vt:lpstr>
      <vt:lpstr>Mastectomy</vt:lpstr>
      <vt:lpstr>PowerPoint Presentation</vt:lpstr>
      <vt:lpstr>PowerPoint Presentation</vt:lpstr>
      <vt:lpstr>POSITION</vt:lpstr>
      <vt:lpstr>INCISIONS</vt:lpstr>
      <vt:lpstr>Classic Stewart elliptical  incision</vt:lpstr>
      <vt:lpstr>obliquely placed modified  Stewart incision</vt:lpstr>
      <vt:lpstr>classic Orr oblique  incision </vt:lpstr>
      <vt:lpstr>Variation of the Orr incision </vt:lpstr>
      <vt:lpstr>modified Stewart incision</vt:lpstr>
      <vt:lpstr>Incisions for cancer of  the lower outer  quadrants of the breast</vt:lpstr>
      <vt:lpstr>Depiction of skin flaps for  lesions of the breast that are  high lying, infraclavicular, or  fixed to the pectoralis major  muscle.</vt:lpstr>
      <vt:lpstr>Limits of  Modified radical  mastectomy</vt:lpstr>
      <vt:lpstr>PowerPoint Presentation</vt:lpstr>
      <vt:lpstr>PowerPoint Presentation</vt:lpstr>
      <vt:lpstr>PowerPoint Presentation</vt:lpstr>
      <vt:lpstr>PowerPoint Presentation</vt:lpstr>
      <vt:lpstr>RADIATION THERAPY</vt:lpstr>
      <vt:lpstr>Types of radiotherapy to breast </vt:lpstr>
      <vt:lpstr>PowerPoint Presentation</vt:lpstr>
      <vt:lpstr>CHEMOPREVENTION</vt:lpstr>
      <vt:lpstr>PowerPoint Presentation</vt:lpstr>
      <vt:lpstr>PowerPoint Presentation</vt:lpstr>
      <vt:lpstr>HORMONAL therapy</vt:lpstr>
      <vt:lpstr>Newer aromatase inhibitors</vt:lpstr>
      <vt:lpstr>ANTI ESTROGEN THERAPY</vt:lpstr>
      <vt:lpstr>Biological therapy</vt:lpstr>
      <vt:lpstr>New advances</vt:lpstr>
      <vt:lpstr>PowerPoint Presentation</vt:lpstr>
      <vt:lpstr>PowerPoint Presentation</vt:lpstr>
      <vt:lpstr>PowerPoint Presentation</vt:lpstr>
      <vt:lpstr>FOLLOW-UP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middle aged woman with a hard lump left breast</dc:title>
  <dc:creator>Waqas</dc:creator>
  <cp:lastModifiedBy>Muhammad Waqas Raza</cp:lastModifiedBy>
  <cp:revision>28</cp:revision>
  <dcterms:created xsi:type="dcterms:W3CDTF">2023-05-07T19:54:13Z</dcterms:created>
  <dcterms:modified xsi:type="dcterms:W3CDTF">2024-12-09T19:54:59Z</dcterms:modified>
</cp:coreProperties>
</file>