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60" r:id="rId6"/>
    <p:sldId id="262" r:id="rId7"/>
    <p:sldId id="267" r:id="rId8"/>
    <p:sldId id="268" r:id="rId9"/>
    <p:sldId id="269" r:id="rId10"/>
    <p:sldId id="270" r:id="rId11"/>
    <p:sldId id="271" r:id="rId12"/>
    <p:sldId id="272" r:id="rId13"/>
    <p:sldId id="273" r:id="rId14"/>
    <p:sldId id="274" r:id="rId15"/>
    <p:sldId id="276" r:id="rId16"/>
    <p:sldId id="278" r:id="rId17"/>
    <p:sldId id="279" r:id="rId18"/>
    <p:sldId id="282" r:id="rId19"/>
    <p:sldId id="284" r:id="rId20"/>
    <p:sldId id="285"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AB831DB4-33C6-4CF9-969F-C3688AAA3A91}"/>
    <pc:docChg chg="undo custSel modSld">
      <pc:chgData name="sammarfatima93@gmail.com" userId="d44883e3c0456043" providerId="LiveId" clId="{AB831DB4-33C6-4CF9-969F-C3688AAA3A91}" dt="2025-02-22T03:47:29.476" v="24" actId="313"/>
      <pc:docMkLst>
        <pc:docMk/>
      </pc:docMkLst>
      <pc:sldChg chg="modSp mod">
        <pc:chgData name="sammarfatima93@gmail.com" userId="d44883e3c0456043" providerId="LiveId" clId="{AB831DB4-33C6-4CF9-969F-C3688AAA3A91}" dt="2025-02-17T06:48:56.689" v="4" actId="1076"/>
        <pc:sldMkLst>
          <pc:docMk/>
          <pc:sldMk cId="0" sldId="256"/>
        </pc:sldMkLst>
        <pc:spChg chg="mod">
          <ac:chgData name="sammarfatima93@gmail.com" userId="d44883e3c0456043" providerId="LiveId" clId="{AB831DB4-33C6-4CF9-969F-C3688AAA3A91}" dt="2025-02-17T06:48:56.689" v="4" actId="1076"/>
          <ac:spMkLst>
            <pc:docMk/>
            <pc:sldMk cId="0" sldId="256"/>
            <ac:spMk id="2" creationId="{00000000-0000-0000-0000-000000000000}"/>
          </ac:spMkLst>
        </pc:spChg>
      </pc:sldChg>
      <pc:sldChg chg="addSp delSp modSp mod">
        <pc:chgData name="sammarfatima93@gmail.com" userId="d44883e3c0456043" providerId="LiveId" clId="{AB831DB4-33C6-4CF9-969F-C3688AAA3A91}" dt="2025-02-22T03:47:29.476" v="24" actId="313"/>
        <pc:sldMkLst>
          <pc:docMk/>
          <pc:sldMk cId="0" sldId="260"/>
        </pc:sldMkLst>
        <pc:spChg chg="del">
          <ac:chgData name="sammarfatima93@gmail.com" userId="d44883e3c0456043" providerId="LiveId" clId="{AB831DB4-33C6-4CF9-969F-C3688AAA3A91}" dt="2025-02-22T03:46:22.939" v="6" actId="21"/>
          <ac:spMkLst>
            <pc:docMk/>
            <pc:sldMk cId="0" sldId="260"/>
            <ac:spMk id="3" creationId="{00000000-0000-0000-0000-000000000000}"/>
          </ac:spMkLst>
        </pc:spChg>
        <pc:spChg chg="add mod">
          <ac:chgData name="sammarfatima93@gmail.com" userId="d44883e3c0456043" providerId="LiveId" clId="{AB831DB4-33C6-4CF9-969F-C3688AAA3A91}" dt="2025-02-22T03:47:29.476" v="24" actId="313"/>
          <ac:spMkLst>
            <pc:docMk/>
            <pc:sldMk cId="0" sldId="260"/>
            <ac:spMk id="4" creationId="{013801E7-216B-BE64-B4CC-1170AF2326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5F4D-561E-7E7F-A15C-F6E7A8F608E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4F0DC8E1-C387-43E1-9201-A882F89ED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9200825-B79F-3DDC-B0F3-9DE84F34AE74}"/>
              </a:ext>
            </a:extLst>
          </p:cNvPr>
          <p:cNvSpPr>
            <a:spLocks noGrp="1"/>
          </p:cNvSpPr>
          <p:nvPr>
            <p:ph type="dt" sz="half" idx="10"/>
          </p:nvPr>
        </p:nvSpPr>
        <p:spPr/>
        <p:txBody>
          <a:bodyPr/>
          <a:lstStyle/>
          <a:p>
            <a:fld id="{1D8BD707-D9CF-40AE-B4C6-C98DA3205C09}" type="datetimeFigureOut">
              <a:rPr lang="en-US" smtClean="0"/>
              <a:t>2/22/2025</a:t>
            </a:fld>
            <a:endParaRPr lang="en-US"/>
          </a:p>
        </p:txBody>
      </p:sp>
      <p:sp>
        <p:nvSpPr>
          <p:cNvPr id="5" name="Footer Placeholder 4">
            <a:extLst>
              <a:ext uri="{FF2B5EF4-FFF2-40B4-BE49-F238E27FC236}">
                <a16:creationId xmlns:a16="http://schemas.microsoft.com/office/drawing/2014/main" id="{DC7D9DF3-5136-26FC-6B7E-82622B0A5B3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7B72F35-AB5D-6B9B-8A91-5EA255210426}"/>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43401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6DA8-0B49-DA04-63DC-3360861ABD35}"/>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D02EDC8B-548E-0D36-4DF9-FBD4E9BD51FB}"/>
              </a:ext>
            </a:extLst>
          </p:cNvPr>
          <p:cNvSpPr>
            <a:spLocks noGrp="1"/>
          </p:cNvSpPr>
          <p:nvPr>
            <p:ph type="dt" sz="half" idx="10"/>
          </p:nvPr>
        </p:nvSpPr>
        <p:spPr/>
        <p:txBody>
          <a:bodyPr/>
          <a:lstStyle/>
          <a:p>
            <a:fld id="{1D8BD707-D9CF-40AE-B4C6-C98DA3205C09}" type="datetimeFigureOut">
              <a:rPr lang="en-US" smtClean="0"/>
              <a:t>2/22/2025</a:t>
            </a:fld>
            <a:endParaRPr lang="en-US"/>
          </a:p>
        </p:txBody>
      </p:sp>
      <p:sp>
        <p:nvSpPr>
          <p:cNvPr id="4" name="Footer Placeholder 3">
            <a:extLst>
              <a:ext uri="{FF2B5EF4-FFF2-40B4-BE49-F238E27FC236}">
                <a16:creationId xmlns:a16="http://schemas.microsoft.com/office/drawing/2014/main" id="{789F8134-4BA3-B7F1-DA0D-767CA96C7CE3}"/>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06C82216-2A55-D409-3CFB-B06098D9D1D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27757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03037-2851-C431-C702-48864E3EDF69}"/>
              </a:ext>
            </a:extLst>
          </p:cNvPr>
          <p:cNvSpPr>
            <a:spLocks noGrp="1"/>
          </p:cNvSpPr>
          <p:nvPr>
            <p:ph type="dt" sz="half" idx="10"/>
          </p:nvPr>
        </p:nvSpPr>
        <p:spPr/>
        <p:txBody>
          <a:bodyPr/>
          <a:lstStyle/>
          <a:p>
            <a:fld id="{1D8BD707-D9CF-40AE-B4C6-C98DA3205C09}" type="datetimeFigureOut">
              <a:rPr lang="en-US" smtClean="0"/>
              <a:t>2/22/2025</a:t>
            </a:fld>
            <a:endParaRPr lang="en-US"/>
          </a:p>
        </p:txBody>
      </p:sp>
      <p:sp>
        <p:nvSpPr>
          <p:cNvPr id="3" name="Footer Placeholder 2">
            <a:extLst>
              <a:ext uri="{FF2B5EF4-FFF2-40B4-BE49-F238E27FC236}">
                <a16:creationId xmlns:a16="http://schemas.microsoft.com/office/drawing/2014/main" id="{814999FF-B38A-1E02-895D-8FC6A9A7B862}"/>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BD9D56B3-ACFF-D99D-96BC-36C066E098B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9190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4540" y="2313812"/>
            <a:ext cx="6034405" cy="635000"/>
          </a:xfrm>
          <a:prstGeom prst="rect">
            <a:avLst/>
          </a:prstGeom>
        </p:spPr>
        <p:txBody>
          <a:bodyPr wrap="square" lIns="0" tIns="0" rIns="0" bIns="0">
            <a:spAutoFit/>
          </a:bodyPr>
          <a:lstStyle>
            <a:lvl1pPr>
              <a:defRPr sz="3300" b="0" i="0">
                <a:solidFill>
                  <a:schemeClr val="bg1"/>
                </a:solidFill>
                <a:latin typeface="Ebrima"/>
                <a:cs typeface="Ebrim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900" b="1" i="1">
                <a:solidFill>
                  <a:srgbClr val="00AFE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819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324933-C5C3-9038-8338-88D9F6EA2E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DBD7503-159C-E8A7-2ABE-2CB0FAF7D1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48CB00F-3593-29B5-17E0-274C1A3DE9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2/22/2025</a:t>
            </a:fld>
            <a:endParaRPr lang="en-US"/>
          </a:p>
        </p:txBody>
      </p:sp>
      <p:sp>
        <p:nvSpPr>
          <p:cNvPr id="5" name="Footer Placeholder 4">
            <a:extLst>
              <a:ext uri="{FF2B5EF4-FFF2-40B4-BE49-F238E27FC236}">
                <a16:creationId xmlns:a16="http://schemas.microsoft.com/office/drawing/2014/main" id="{31DF1A63-F5E1-3FAD-8635-8450E25B61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DE043C23-D877-EBBC-B733-67C22B868A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992656715"/>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 id="214748367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ustralia" TargetMode="External"/><Relationship Id="rId7" Type="http://schemas.openxmlformats.org/officeDocument/2006/relationships/hyperlink" Target="http://en.wikipedia.org/wiki/Spicy_food" TargetMode="External"/><Relationship Id="rId2" Type="http://schemas.openxmlformats.org/officeDocument/2006/relationships/hyperlink" Target="http://en.wikipedia.org/wiki/Germany" TargetMode="External"/><Relationship Id="rId1" Type="http://schemas.openxmlformats.org/officeDocument/2006/relationships/slideLayout" Target="../slideLayouts/slideLayout3.xml"/><Relationship Id="rId6" Type="http://schemas.openxmlformats.org/officeDocument/2006/relationships/hyperlink" Target="http://en.wikipedia.org/wiki/Stress_%28medicine%29" TargetMode="External"/><Relationship Id="rId5" Type="http://schemas.openxmlformats.org/officeDocument/2006/relationships/hyperlink" Target="http://en.wikipedia.org/wiki/Barry_Marshall" TargetMode="External"/><Relationship Id="rId4" Type="http://schemas.openxmlformats.org/officeDocument/2006/relationships/hyperlink" Target="http://en.wikipedia.org/wiki/Robin_Warr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Nobel_Prize_in_Medicine" TargetMode="External"/><Relationship Id="rId2" Type="http://schemas.openxmlformats.org/officeDocument/2006/relationships/hyperlink" Target="http://en.wikipedia.org/wiki/Koch%27s_postulat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cbi.nlm.nih.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ampylobacter" TargetMode="External"/><Relationship Id="rId7" Type="http://schemas.openxmlformats.org/officeDocument/2006/relationships/hyperlink" Target="http://en.wikipedia.org/wiki/Microaerophilic" TargetMode="External"/><Relationship Id="rId2" Type="http://schemas.openxmlformats.org/officeDocument/2006/relationships/hyperlink" Target="http://en.wikipedia.org/wiki/Food_poisoning" TargetMode="External"/><Relationship Id="rId1" Type="http://schemas.openxmlformats.org/officeDocument/2006/relationships/slideLayout" Target="../slideLayouts/slideLayout3.xml"/><Relationship Id="rId6" Type="http://schemas.openxmlformats.org/officeDocument/2006/relationships/hyperlink" Target="http://en.wikipedia.org/wiki/Trimethoprim" TargetMode="External"/><Relationship Id="rId5" Type="http://schemas.openxmlformats.org/officeDocument/2006/relationships/hyperlink" Target="http://en.wikipedia.org/wiki/Vancomycin" TargetMode="External"/><Relationship Id="rId4" Type="http://schemas.openxmlformats.org/officeDocument/2006/relationships/hyperlink" Target="http://en.wikipedia.org/wiki/Guillain-Barr%C3%A9_syndr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140" y="0"/>
            <a:ext cx="7851775" cy="1859483"/>
          </a:xfrm>
          <a:prstGeom prst="rect">
            <a:avLst/>
          </a:prstGeom>
        </p:spPr>
        <p:txBody>
          <a:bodyPr vert="horz" wrap="square" lIns="0" tIns="12700" rIns="0" bIns="0" rtlCol="0">
            <a:spAutoFit/>
          </a:bodyPr>
          <a:lstStyle/>
          <a:p>
            <a:pPr marL="12700" algn="ctr">
              <a:lnSpc>
                <a:spcPct val="100000"/>
              </a:lnSpc>
              <a:spcBef>
                <a:spcPts val="100"/>
              </a:spcBef>
            </a:pPr>
            <a:r>
              <a:rPr sz="4000" dirty="0">
                <a:latin typeface="Calibri" panose="020F0502020204030204" pitchFamily="34" charset="0"/>
                <a:cs typeface="Calibri" panose="020F0502020204030204" pitchFamily="34" charset="0"/>
              </a:rPr>
              <a:t>Campylobacter</a:t>
            </a:r>
            <a:r>
              <a:rPr sz="4000" spc="-20"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&amp;</a:t>
            </a:r>
            <a:r>
              <a:rPr sz="4000" spc="5"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Helicobacter</a:t>
            </a:r>
            <a:br>
              <a:rPr lang="en-US" sz="4000" spc="-10" dirty="0">
                <a:latin typeface="Calibri" panose="020F0502020204030204" pitchFamily="34" charset="0"/>
                <a:cs typeface="Calibri" panose="020F0502020204030204" pitchFamily="34" charset="0"/>
              </a:rPr>
            </a:br>
            <a:r>
              <a:rPr lang="en-US" altLang="en-US" sz="4000" b="1" dirty="0">
                <a:solidFill>
                  <a:schemeClr val="accent1"/>
                </a:solidFill>
                <a:ea typeface="ＭＳ Ｐゴシック" pitchFamily="34" charset="-128"/>
              </a:rPr>
              <a:t>Microbe  Module</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3</a:t>
            </a:r>
            <a:r>
              <a:rPr lang="en-US" altLang="en-US" sz="4000" b="1" baseline="30000" dirty="0">
                <a:solidFill>
                  <a:schemeClr val="tx1"/>
                </a:solidFill>
                <a:ea typeface="ＭＳ Ｐゴシック" pitchFamily="34" charset="-128"/>
              </a:rPr>
              <a:t>rd</a:t>
            </a:r>
            <a:r>
              <a:rPr lang="en-US" altLang="en-US" sz="4000" b="1" dirty="0">
                <a:solidFill>
                  <a:schemeClr val="tx1"/>
                </a:solidFill>
                <a:ea typeface="ＭＳ Ｐゴシック" pitchFamily="34" charset="-128"/>
              </a:rPr>
              <a:t> Year MBBS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2792348" y="1648714"/>
            <a:ext cx="4023360" cy="1490152"/>
          </a:xfrm>
          <a:prstGeom prst="rect">
            <a:avLst/>
          </a:prstGeom>
        </p:spPr>
        <p:txBody>
          <a:bodyPr vert="horz" wrap="square" lIns="0" tIns="12700" rIns="0" bIns="0" rtlCol="0">
            <a:spAutoFit/>
          </a:bodyPr>
          <a:lstStyle/>
          <a:p>
            <a:pPr algn="ctr">
              <a:lnSpc>
                <a:spcPct val="100000"/>
              </a:lnSpc>
              <a:spcBef>
                <a:spcPts val="100"/>
              </a:spcBef>
            </a:pPr>
            <a:r>
              <a:rPr sz="2400" spc="-25" dirty="0">
                <a:latin typeface="Calibri" panose="020F0502020204030204" pitchFamily="34" charset="0"/>
                <a:cs typeface="Calibri" panose="020F0502020204030204" pitchFamily="34" charset="0"/>
              </a:rPr>
              <a:t>BY:</a:t>
            </a:r>
            <a:endParaRPr sz="2400" dirty="0">
              <a:latin typeface="Calibri" panose="020F0502020204030204" pitchFamily="34" charset="0"/>
              <a:cs typeface="Calibri" panose="020F0502020204030204" pitchFamily="34" charset="0"/>
            </a:endParaRPr>
          </a:p>
          <a:p>
            <a:pPr marL="12700" marR="5080" indent="-6985" algn="ctr">
              <a:lnSpc>
                <a:spcPct val="100000"/>
              </a:lnSpc>
            </a:pPr>
            <a:r>
              <a:rPr lang="en-US" sz="2400" dirty="0">
                <a:latin typeface="Calibri" panose="020F0502020204030204" pitchFamily="34" charset="0"/>
                <a:cs typeface="Calibri" panose="020F0502020204030204" pitchFamily="34" charset="0"/>
              </a:rPr>
              <a:t>Dr</a:t>
            </a:r>
            <a:r>
              <a:rPr lang="en-US" sz="2400" spc="-35" dirty="0">
                <a:latin typeface="Calibri" panose="020F0502020204030204" pitchFamily="34" charset="0"/>
                <a:cs typeface="Calibri" panose="020F0502020204030204" pitchFamily="34" charset="0"/>
              </a:rPr>
              <a:t> K</a:t>
            </a:r>
            <a:r>
              <a:rPr lang="en-US" sz="2400" dirty="0">
                <a:latin typeface="Calibri" panose="020F0502020204030204" pitchFamily="34" charset="0"/>
                <a:cs typeface="Calibri" panose="020F0502020204030204" pitchFamily="34" charset="0"/>
              </a:rPr>
              <a:t>iran</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Fatima </a:t>
            </a:r>
          </a:p>
          <a:p>
            <a:pPr marL="12700" marR="5080" indent="-6985" algn="ctr">
              <a:lnSpc>
                <a:spcPct val="100000"/>
              </a:lnSpc>
            </a:pPr>
            <a:r>
              <a:rPr lang="en-US" sz="2400" spc="-10" dirty="0">
                <a:latin typeface="Calibri" panose="020F0502020204030204" pitchFamily="34" charset="0"/>
                <a:cs typeface="Calibri" panose="020F0502020204030204" pitchFamily="34" charset="0"/>
              </a:rPr>
              <a:t>Pathology department</a:t>
            </a:r>
          </a:p>
          <a:p>
            <a:pPr marL="12700" marR="5080" indent="-6985" algn="ctr">
              <a:lnSpc>
                <a:spcPct val="100000"/>
              </a:lnSpc>
            </a:pPr>
            <a:r>
              <a:rPr lang="en-US" sz="2400" spc="-10" dirty="0">
                <a:latin typeface="Calibri" panose="020F0502020204030204" pitchFamily="34" charset="0"/>
                <a:cs typeface="Calibri" panose="020F0502020204030204" pitchFamily="34" charset="0"/>
              </a:rPr>
              <a:t>Rawalpindi medical university</a:t>
            </a:r>
            <a:endParaRPr lang="en-U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0" y="3200400"/>
            <a:ext cx="91440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023" y="342974"/>
            <a:ext cx="5232400" cy="693780"/>
          </a:xfrm>
          <a:prstGeom prst="rect">
            <a:avLst/>
          </a:prstGeom>
        </p:spPr>
        <p:txBody>
          <a:bodyPr vert="horz" wrap="square" lIns="0" tIns="16510" rIns="0" bIns="0" rtlCol="0">
            <a:spAutoFit/>
          </a:bodyPr>
          <a:lstStyle/>
          <a:p>
            <a:pPr marL="12700">
              <a:lnSpc>
                <a:spcPct val="100000"/>
              </a:lnSpc>
              <a:spcBef>
                <a:spcPts val="130"/>
              </a:spcBef>
            </a:pPr>
            <a:r>
              <a:rPr sz="4400" b="1" i="1" u="sng" spc="200" dirty="0">
                <a:uFill>
                  <a:solidFill>
                    <a:srgbClr val="FFE700"/>
                  </a:solidFill>
                </a:uFill>
                <a:latin typeface="Calibri" panose="020F0502020204030204" pitchFamily="34" charset="0"/>
                <a:cs typeface="Calibri" panose="020F0502020204030204" pitchFamily="34" charset="0"/>
              </a:rPr>
              <a:t>Helicobacter</a:t>
            </a:r>
            <a:r>
              <a:rPr sz="4400" b="1" i="1" u="sng" spc="114" dirty="0">
                <a:uFill>
                  <a:solidFill>
                    <a:srgbClr val="FFE700"/>
                  </a:solidFill>
                </a:uFill>
                <a:latin typeface="Calibri" panose="020F0502020204030204" pitchFamily="34" charset="0"/>
                <a:cs typeface="Calibri" panose="020F0502020204030204" pitchFamily="34" charset="0"/>
              </a:rPr>
              <a:t> </a:t>
            </a:r>
            <a:r>
              <a:rPr sz="4400" b="1" i="1" u="sng" spc="95" dirty="0">
                <a:uFill>
                  <a:solidFill>
                    <a:srgbClr val="FFE700"/>
                  </a:solidFill>
                </a:uFill>
                <a:latin typeface="Calibri" panose="020F0502020204030204" pitchFamily="34" charset="0"/>
                <a:cs typeface="Calibri" panose="020F0502020204030204" pitchFamily="34" charset="0"/>
              </a:rPr>
              <a:t>pylori</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8739" y="597154"/>
            <a:ext cx="8190865" cy="3651641"/>
          </a:xfrm>
          <a:prstGeom prst="rect">
            <a:avLst/>
          </a:prstGeom>
        </p:spPr>
        <p:txBody>
          <a:bodyPr vert="horz" wrap="square" lIns="0" tIns="12065" rIns="0" bIns="0" rtlCol="0">
            <a:spAutoFit/>
          </a:bodyPr>
          <a:lstStyle/>
          <a:p>
            <a:pPr>
              <a:lnSpc>
                <a:spcPct val="100000"/>
              </a:lnSpc>
              <a:spcBef>
                <a:spcPts val="1485"/>
              </a:spcBef>
              <a:buClr>
                <a:srgbClr val="FFFFFF"/>
              </a:buClr>
              <a:buFont typeface="Arial MT"/>
              <a:buChar char="•"/>
            </a:pPr>
            <a:endParaRPr sz="2800" dirty="0">
              <a:latin typeface="Arial MT"/>
              <a:cs typeface="Arial MT"/>
            </a:endParaRPr>
          </a:p>
          <a:p>
            <a:pPr marL="355600" marR="1435100" indent="-342900">
              <a:lnSpc>
                <a:spcPct val="100000"/>
              </a:lnSpc>
              <a:buFont typeface="Arial MT"/>
              <a:buChar char="•"/>
              <a:tabLst>
                <a:tab pos="355600" algn="l"/>
              </a:tabLst>
            </a:pPr>
            <a:r>
              <a:rPr sz="2800" b="1" dirty="0">
                <a:solidFill>
                  <a:srgbClr val="FFFFFF"/>
                </a:solidFill>
                <a:latin typeface="Arial"/>
                <a:cs typeface="Arial"/>
              </a:rPr>
              <a:t>Morphology:</a:t>
            </a:r>
            <a:r>
              <a:rPr sz="2800" b="1" spc="-65" dirty="0">
                <a:solidFill>
                  <a:srgbClr val="FFFFFF"/>
                </a:solidFill>
                <a:latin typeface="Arial"/>
                <a:cs typeface="Arial"/>
              </a:rPr>
              <a:t> </a:t>
            </a:r>
            <a:r>
              <a:rPr sz="2800" spc="-25" dirty="0">
                <a:solidFill>
                  <a:srgbClr val="FFFFFF"/>
                </a:solidFill>
                <a:latin typeface="Arial MT"/>
                <a:cs typeface="Arial MT"/>
              </a:rPr>
              <a:t>Gram-</a:t>
            </a:r>
            <a:r>
              <a:rPr sz="2800" dirty="0">
                <a:solidFill>
                  <a:srgbClr val="FFFFFF"/>
                </a:solidFill>
                <a:latin typeface="Arial MT"/>
                <a:cs typeface="Arial MT"/>
              </a:rPr>
              <a:t>negative,</a:t>
            </a:r>
            <a:r>
              <a:rPr sz="2800" spc="-95" dirty="0">
                <a:solidFill>
                  <a:srgbClr val="FFFFFF"/>
                </a:solidFill>
                <a:latin typeface="Arial MT"/>
                <a:cs typeface="Arial MT"/>
              </a:rPr>
              <a:t> </a:t>
            </a:r>
            <a:r>
              <a:rPr sz="2800" dirty="0">
                <a:solidFill>
                  <a:srgbClr val="FFFFFF"/>
                </a:solidFill>
                <a:latin typeface="Arial MT"/>
                <a:cs typeface="Arial MT"/>
              </a:rPr>
              <a:t>aerobic</a:t>
            </a:r>
            <a:r>
              <a:rPr sz="2800" spc="-90" dirty="0">
                <a:solidFill>
                  <a:srgbClr val="FFFFFF"/>
                </a:solidFill>
                <a:latin typeface="Arial MT"/>
                <a:cs typeface="Arial MT"/>
              </a:rPr>
              <a:t> </a:t>
            </a:r>
            <a:r>
              <a:rPr sz="2800" spc="-25" dirty="0">
                <a:solidFill>
                  <a:srgbClr val="FFFFFF"/>
                </a:solidFill>
                <a:latin typeface="Arial MT"/>
                <a:cs typeface="Arial MT"/>
              </a:rPr>
              <a:t>or </a:t>
            </a:r>
            <a:r>
              <a:rPr sz="2800" dirty="0">
                <a:solidFill>
                  <a:srgbClr val="FFFFFF"/>
                </a:solidFill>
                <a:latin typeface="Arial MT"/>
                <a:cs typeface="Arial MT"/>
              </a:rPr>
              <a:t>microaerophilic,</a:t>
            </a:r>
            <a:r>
              <a:rPr sz="2800" spc="-95" dirty="0">
                <a:solidFill>
                  <a:srgbClr val="FFFFFF"/>
                </a:solidFill>
                <a:latin typeface="Arial MT"/>
                <a:cs typeface="Arial MT"/>
              </a:rPr>
              <a:t> </a:t>
            </a:r>
            <a:r>
              <a:rPr sz="2800" spc="-10" dirty="0">
                <a:solidFill>
                  <a:srgbClr val="FFFFFF"/>
                </a:solidFill>
                <a:latin typeface="Arial MT"/>
                <a:cs typeface="Arial MT"/>
              </a:rPr>
              <a:t>spiral-</a:t>
            </a:r>
            <a:r>
              <a:rPr sz="2800" dirty="0">
                <a:solidFill>
                  <a:srgbClr val="FFFFFF"/>
                </a:solidFill>
                <a:latin typeface="Arial MT"/>
                <a:cs typeface="Arial MT"/>
              </a:rPr>
              <a:t>shaped</a:t>
            </a:r>
            <a:r>
              <a:rPr sz="2800" spc="-85" dirty="0">
                <a:solidFill>
                  <a:srgbClr val="FFFFFF"/>
                </a:solidFill>
                <a:latin typeface="Arial MT"/>
                <a:cs typeface="Arial MT"/>
              </a:rPr>
              <a:t> </a:t>
            </a:r>
            <a:r>
              <a:rPr sz="2800" spc="-10" dirty="0">
                <a:solidFill>
                  <a:srgbClr val="FFFFFF"/>
                </a:solidFill>
                <a:latin typeface="Arial MT"/>
                <a:cs typeface="Arial MT"/>
              </a:rPr>
              <a:t>bacilli. </a:t>
            </a:r>
            <a:r>
              <a:rPr sz="2800" dirty="0">
                <a:solidFill>
                  <a:srgbClr val="FFFFFF"/>
                </a:solidFill>
                <a:latin typeface="Arial MT"/>
                <a:cs typeface="Arial MT"/>
              </a:rPr>
              <a:t>Motile</a:t>
            </a:r>
            <a:r>
              <a:rPr sz="2800" spc="-55" dirty="0">
                <a:solidFill>
                  <a:srgbClr val="FFFFFF"/>
                </a:solidFill>
                <a:latin typeface="Arial MT"/>
                <a:cs typeface="Arial MT"/>
              </a:rPr>
              <a:t> </a:t>
            </a:r>
            <a:r>
              <a:rPr sz="2800" dirty="0">
                <a:solidFill>
                  <a:srgbClr val="FFFFFF"/>
                </a:solidFill>
                <a:latin typeface="Arial MT"/>
                <a:cs typeface="Arial MT"/>
              </a:rPr>
              <a:t>with</a:t>
            </a:r>
            <a:r>
              <a:rPr sz="2800" spc="-70" dirty="0">
                <a:solidFill>
                  <a:srgbClr val="FFFFFF"/>
                </a:solidFill>
                <a:latin typeface="Arial MT"/>
                <a:cs typeface="Arial MT"/>
              </a:rPr>
              <a:t> </a:t>
            </a:r>
            <a:r>
              <a:rPr sz="2800" dirty="0">
                <a:solidFill>
                  <a:srgbClr val="FFFFFF"/>
                </a:solidFill>
                <a:latin typeface="Arial MT"/>
                <a:cs typeface="Arial MT"/>
              </a:rPr>
              <a:t>Flagella</a:t>
            </a:r>
            <a:r>
              <a:rPr sz="2800" spc="-55" dirty="0">
                <a:solidFill>
                  <a:srgbClr val="FFFFFF"/>
                </a:solidFill>
                <a:latin typeface="Arial MT"/>
                <a:cs typeface="Arial MT"/>
              </a:rPr>
              <a:t> </a:t>
            </a:r>
            <a:r>
              <a:rPr sz="2800" spc="-50" dirty="0">
                <a:solidFill>
                  <a:srgbClr val="FFFFFF"/>
                </a:solidFill>
                <a:latin typeface="Arial MT"/>
                <a:cs typeface="Arial MT"/>
              </a:rPr>
              <a:t>.</a:t>
            </a:r>
            <a:endParaRPr sz="2800" dirty="0">
              <a:latin typeface="Arial MT"/>
              <a:cs typeface="Arial MT"/>
            </a:endParaRPr>
          </a:p>
          <a:p>
            <a:pPr>
              <a:lnSpc>
                <a:spcPct val="100000"/>
              </a:lnSpc>
              <a:spcBef>
                <a:spcPts val="1485"/>
              </a:spcBef>
              <a:buClr>
                <a:srgbClr val="FFFFFF"/>
              </a:buClr>
              <a:buFont typeface="Arial MT"/>
              <a:buChar char="•"/>
            </a:pPr>
            <a:endParaRPr sz="2800" dirty="0">
              <a:latin typeface="Arial MT"/>
              <a:cs typeface="Arial MT"/>
            </a:endParaRPr>
          </a:p>
          <a:p>
            <a:pPr marL="354330" marR="5080" indent="-341630" algn="just">
              <a:lnSpc>
                <a:spcPct val="100000"/>
              </a:lnSpc>
              <a:spcBef>
                <a:spcPts val="5"/>
              </a:spcBef>
              <a:buChar char="•"/>
              <a:tabLst>
                <a:tab pos="355600" algn="l"/>
              </a:tabLst>
            </a:pPr>
            <a:r>
              <a:rPr sz="2800" dirty="0">
                <a:solidFill>
                  <a:srgbClr val="FFFFFF"/>
                </a:solidFill>
                <a:latin typeface="Arial MT"/>
                <a:cs typeface="Arial MT"/>
              </a:rPr>
              <a:t>Closely</a:t>
            </a:r>
            <a:r>
              <a:rPr sz="2800" spc="-65" dirty="0">
                <a:solidFill>
                  <a:srgbClr val="FFFFFF"/>
                </a:solidFill>
                <a:latin typeface="Arial MT"/>
                <a:cs typeface="Arial MT"/>
              </a:rPr>
              <a:t> </a:t>
            </a:r>
            <a:r>
              <a:rPr sz="2800" dirty="0">
                <a:solidFill>
                  <a:srgbClr val="FFFFFF"/>
                </a:solidFill>
                <a:latin typeface="Arial MT"/>
                <a:cs typeface="Arial MT"/>
              </a:rPr>
              <a:t>related</a:t>
            </a:r>
            <a:r>
              <a:rPr sz="2800" spc="-55" dirty="0">
                <a:solidFill>
                  <a:srgbClr val="FFFFFF"/>
                </a:solidFill>
                <a:latin typeface="Arial MT"/>
                <a:cs typeface="Arial MT"/>
              </a:rPr>
              <a:t> </a:t>
            </a:r>
            <a:r>
              <a:rPr sz="2800" dirty="0">
                <a:solidFill>
                  <a:srgbClr val="FFFFFF"/>
                </a:solidFill>
                <a:latin typeface="Arial MT"/>
                <a:cs typeface="Arial MT"/>
              </a:rPr>
              <a:t>to</a:t>
            </a:r>
            <a:r>
              <a:rPr sz="2800" spc="-40" dirty="0">
                <a:solidFill>
                  <a:srgbClr val="FFFFFF"/>
                </a:solidFill>
                <a:latin typeface="Arial MT"/>
                <a:cs typeface="Arial MT"/>
              </a:rPr>
              <a:t> </a:t>
            </a:r>
            <a:r>
              <a:rPr sz="2800" i="1" dirty="0">
                <a:solidFill>
                  <a:srgbClr val="FFFFFF"/>
                </a:solidFill>
                <a:latin typeface="Arial"/>
                <a:cs typeface="Arial"/>
              </a:rPr>
              <a:t>Helicobacter</a:t>
            </a:r>
            <a:r>
              <a:rPr sz="2800" i="1" spc="-45" dirty="0">
                <a:solidFill>
                  <a:srgbClr val="FFFFFF"/>
                </a:solidFill>
                <a:latin typeface="Arial"/>
                <a:cs typeface="Arial"/>
              </a:rPr>
              <a:t> </a:t>
            </a:r>
            <a:r>
              <a:rPr sz="2800" dirty="0">
                <a:solidFill>
                  <a:srgbClr val="FFFFFF"/>
                </a:solidFill>
                <a:latin typeface="Arial MT"/>
                <a:cs typeface="Arial MT"/>
              </a:rPr>
              <a:t>are</a:t>
            </a:r>
            <a:r>
              <a:rPr sz="2800" spc="-50" dirty="0">
                <a:solidFill>
                  <a:srgbClr val="FFFFFF"/>
                </a:solidFill>
                <a:latin typeface="Arial MT"/>
                <a:cs typeface="Arial MT"/>
              </a:rPr>
              <a:t> </a:t>
            </a:r>
            <a:r>
              <a:rPr sz="2800" dirty="0">
                <a:solidFill>
                  <a:srgbClr val="FFFFFF"/>
                </a:solidFill>
                <a:latin typeface="Arial MT"/>
                <a:cs typeface="Arial MT"/>
              </a:rPr>
              <a:t>species</a:t>
            </a:r>
            <a:r>
              <a:rPr sz="2800" spc="-70" dirty="0">
                <a:solidFill>
                  <a:srgbClr val="FFFFFF"/>
                </a:solidFill>
                <a:latin typeface="Arial MT"/>
                <a:cs typeface="Arial MT"/>
              </a:rPr>
              <a:t> </a:t>
            </a:r>
            <a:r>
              <a:rPr sz="2800" dirty="0">
                <a:solidFill>
                  <a:srgbClr val="FFFFFF"/>
                </a:solidFill>
                <a:latin typeface="Arial MT"/>
                <a:cs typeface="Arial MT"/>
              </a:rPr>
              <a:t>of</a:t>
            </a:r>
            <a:r>
              <a:rPr sz="2800" spc="-70" dirty="0">
                <a:solidFill>
                  <a:srgbClr val="FFFFFF"/>
                </a:solidFill>
                <a:latin typeface="Arial MT"/>
                <a:cs typeface="Arial MT"/>
              </a:rPr>
              <a:t> </a:t>
            </a:r>
            <a:r>
              <a:rPr sz="2800" spc="-25" dirty="0">
                <a:solidFill>
                  <a:srgbClr val="FFFFFF"/>
                </a:solidFill>
                <a:latin typeface="Arial MT"/>
                <a:cs typeface="Arial MT"/>
              </a:rPr>
              <a:t>the 	</a:t>
            </a:r>
            <a:r>
              <a:rPr sz="2800" dirty="0">
                <a:solidFill>
                  <a:srgbClr val="FFFFFF"/>
                </a:solidFill>
                <a:latin typeface="Arial MT"/>
                <a:cs typeface="Arial MT"/>
              </a:rPr>
              <a:t>genera</a:t>
            </a:r>
            <a:r>
              <a:rPr sz="2800" spc="-90" dirty="0">
                <a:solidFill>
                  <a:srgbClr val="FFFFFF"/>
                </a:solidFill>
                <a:latin typeface="Arial MT"/>
                <a:cs typeface="Arial MT"/>
              </a:rPr>
              <a:t> </a:t>
            </a:r>
            <a:r>
              <a:rPr sz="2800" i="1" dirty="0">
                <a:solidFill>
                  <a:srgbClr val="FFFFFF"/>
                </a:solidFill>
                <a:latin typeface="Arial"/>
                <a:cs typeface="Arial"/>
              </a:rPr>
              <a:t>Aquaspirillum</a:t>
            </a:r>
            <a:r>
              <a:rPr sz="2800" dirty="0">
                <a:solidFill>
                  <a:srgbClr val="FFFFFF"/>
                </a:solidFill>
                <a:latin typeface="Arial MT"/>
                <a:cs typeface="Arial MT"/>
              </a:rPr>
              <a:t>,</a:t>
            </a:r>
            <a:r>
              <a:rPr sz="2800" spc="-90" dirty="0">
                <a:solidFill>
                  <a:srgbClr val="FFFFFF"/>
                </a:solidFill>
                <a:latin typeface="Arial MT"/>
                <a:cs typeface="Arial MT"/>
              </a:rPr>
              <a:t> </a:t>
            </a:r>
            <a:r>
              <a:rPr sz="2800" i="1" dirty="0">
                <a:solidFill>
                  <a:srgbClr val="FFFFFF"/>
                </a:solidFill>
                <a:latin typeface="Arial"/>
                <a:cs typeface="Arial"/>
              </a:rPr>
              <a:t>Azospirillum</a:t>
            </a:r>
            <a:r>
              <a:rPr sz="2800" dirty="0">
                <a:solidFill>
                  <a:srgbClr val="FFFFFF"/>
                </a:solidFill>
                <a:latin typeface="Arial MT"/>
                <a:cs typeface="Arial MT"/>
              </a:rPr>
              <a:t>,</a:t>
            </a:r>
            <a:r>
              <a:rPr sz="2800" spc="-90" dirty="0">
                <a:solidFill>
                  <a:srgbClr val="FFFFFF"/>
                </a:solidFill>
                <a:latin typeface="Arial MT"/>
                <a:cs typeface="Arial MT"/>
              </a:rPr>
              <a:t> </a:t>
            </a:r>
            <a:r>
              <a:rPr sz="2800" i="1" dirty="0">
                <a:solidFill>
                  <a:srgbClr val="FFFFFF"/>
                </a:solidFill>
                <a:latin typeface="Arial"/>
                <a:cs typeface="Arial"/>
              </a:rPr>
              <a:t>Spirillum</a:t>
            </a:r>
            <a:r>
              <a:rPr sz="2800" dirty="0">
                <a:solidFill>
                  <a:srgbClr val="FFFFFF"/>
                </a:solidFill>
                <a:latin typeface="Arial MT"/>
                <a:cs typeface="Arial MT"/>
              </a:rPr>
              <a:t>,</a:t>
            </a:r>
            <a:r>
              <a:rPr sz="2800" spc="-90" dirty="0">
                <a:solidFill>
                  <a:srgbClr val="FFFFFF"/>
                </a:solidFill>
                <a:latin typeface="Arial MT"/>
                <a:cs typeface="Arial MT"/>
              </a:rPr>
              <a:t> </a:t>
            </a:r>
            <a:r>
              <a:rPr sz="2800" spc="-25" dirty="0">
                <a:solidFill>
                  <a:srgbClr val="FFFFFF"/>
                </a:solidFill>
                <a:latin typeface="Arial MT"/>
                <a:cs typeface="Arial MT"/>
              </a:rPr>
              <a:t>and 	</a:t>
            </a:r>
            <a:r>
              <a:rPr sz="2800" i="1" spc="-10" dirty="0">
                <a:solidFill>
                  <a:srgbClr val="FFFFFF"/>
                </a:solidFill>
                <a:latin typeface="Arial"/>
                <a:cs typeface="Arial"/>
              </a:rPr>
              <a:t>Camplyobacter</a:t>
            </a:r>
            <a:r>
              <a:rPr sz="2800" spc="-10" dirty="0">
                <a:solidFill>
                  <a:srgbClr val="FFFFFF"/>
                </a:solidFill>
                <a:latin typeface="Arial MT"/>
                <a:cs typeface="Arial MT"/>
              </a:rPr>
              <a:t>.</a:t>
            </a:r>
            <a:endParaRPr sz="2800" dirty="0">
              <a:latin typeface="Arial MT"/>
              <a:cs typeface="Arial MT"/>
            </a:endParaRPr>
          </a:p>
        </p:txBody>
      </p:sp>
      <p:pic>
        <p:nvPicPr>
          <p:cNvPr id="4" name="object 4"/>
          <p:cNvPicPr/>
          <p:nvPr/>
        </p:nvPicPr>
        <p:blipFill>
          <a:blip r:embed="rId2" cstate="print"/>
          <a:stretch>
            <a:fillRect/>
          </a:stretch>
        </p:blipFill>
        <p:spPr>
          <a:xfrm>
            <a:off x="1980209" y="2191395"/>
            <a:ext cx="6172200" cy="4114800"/>
          </a:xfrm>
          <a:prstGeom prst="rect">
            <a:avLst/>
          </a:prstGeom>
        </p:spPr>
      </p:pic>
      <p:sp>
        <p:nvSpPr>
          <p:cNvPr id="5" name="object 5"/>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6" name="object 6"/>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core</a:t>
            </a:r>
            <a:endParaRPr sz="1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1598403"/>
            <a:ext cx="7588250" cy="382797"/>
          </a:xfrm>
          <a:prstGeom prst="rect">
            <a:avLst/>
          </a:prstGeom>
        </p:spPr>
        <p:txBody>
          <a:bodyPr vert="horz" wrap="square" lIns="0" tIns="13335" rIns="0" bIns="0" rtlCol="0">
            <a:spAutoFit/>
          </a:bodyPr>
          <a:lstStyle/>
          <a:p>
            <a:pPr marL="354965" indent="-342265">
              <a:lnSpc>
                <a:spcPct val="100000"/>
              </a:lnSpc>
              <a:spcBef>
                <a:spcPts val="105"/>
              </a:spcBef>
              <a:buChar char="•"/>
              <a:tabLst>
                <a:tab pos="354965" algn="l"/>
              </a:tabLst>
            </a:pPr>
            <a:r>
              <a:rPr sz="2400" dirty="0">
                <a:latin typeface="Calibri" panose="020F0502020204030204" pitchFamily="34" charset="0"/>
                <a:cs typeface="Calibri" panose="020F0502020204030204" pitchFamily="34" charset="0"/>
              </a:rPr>
              <a:t>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1875,</a:t>
            </a:r>
            <a:r>
              <a:rPr sz="2400" spc="-40"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German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scientists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found</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helical</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158750" y="1981200"/>
            <a:ext cx="8985250" cy="3715248"/>
          </a:xfrm>
          <a:prstGeom prst="rect">
            <a:avLst/>
          </a:prstGeom>
        </p:spPr>
        <p:txBody>
          <a:bodyPr vert="horz" wrap="square" lIns="0" tIns="67945" rIns="0" bIns="0" rtlCol="0">
            <a:spAutoFit/>
          </a:bodyPr>
          <a:lstStyle/>
          <a:p>
            <a:pPr marL="355600" marR="637540">
              <a:lnSpc>
                <a:spcPts val="3460"/>
              </a:lnSpc>
              <a:spcBef>
                <a:spcPts val="535"/>
              </a:spcBef>
              <a:tabLst>
                <a:tab pos="2588260" algn="l"/>
                <a:tab pos="3896360" algn="l"/>
                <a:tab pos="4009390" algn="l"/>
              </a:tabLst>
            </a:pPr>
            <a:r>
              <a:rPr sz="2400" dirty="0">
                <a:latin typeface="Calibri" panose="020F0502020204030204" pitchFamily="34" charset="0"/>
                <a:cs typeface="Calibri" panose="020F0502020204030204" pitchFamily="34" charset="0"/>
              </a:rPr>
              <a:t>shaped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a:t>
            </a:r>
            <a:r>
              <a:rPr sz="2400" spc="-3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a:t>
            </a:r>
            <a:r>
              <a:rPr lang="en-US"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lining</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human </a:t>
            </a:r>
            <a:r>
              <a:rPr sz="2400" dirty="0">
                <a:latin typeface="Calibri" panose="020F0502020204030204" pitchFamily="34" charset="0"/>
                <a:cs typeface="Calibri" panose="020F0502020204030204" pitchFamily="34" charset="0"/>
              </a:rPr>
              <a:t>stomach.</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could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grown</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 </a:t>
            </a:r>
            <a:r>
              <a:rPr sz="2400" dirty="0">
                <a:latin typeface="Calibri" panose="020F0502020204030204" pitchFamily="34" charset="0"/>
                <a:cs typeface="Calibri" panose="020F0502020204030204" pitchFamily="34" charset="0"/>
              </a:rPr>
              <a:t>culture</a:t>
            </a:r>
            <a:r>
              <a:rPr sz="2400" spc="-3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a:t>
            </a:r>
            <a:r>
              <a:rPr sz="24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results</a:t>
            </a:r>
            <a:r>
              <a:rP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forgotten.</a:t>
            </a:r>
            <a:endParaRPr sz="2400" dirty="0">
              <a:latin typeface="Calibri" panose="020F0502020204030204" pitchFamily="34" charset="0"/>
              <a:cs typeface="Calibri" panose="020F0502020204030204" pitchFamily="34" charset="0"/>
            </a:endParaRPr>
          </a:p>
          <a:p>
            <a:pPr marL="355600" marR="5080" indent="-342900">
              <a:lnSpc>
                <a:spcPct val="90000"/>
              </a:lnSpc>
              <a:spcBef>
                <a:spcPts val="705"/>
              </a:spcBef>
              <a:buChar char="•"/>
              <a:tabLst>
                <a:tab pos="355600" algn="l"/>
              </a:tabLst>
            </a:pPr>
            <a:r>
              <a:rPr sz="2400" dirty="0">
                <a:latin typeface="Calibri" panose="020F0502020204030204" pitchFamily="34" charset="0"/>
                <a:cs typeface="Calibri" panose="020F0502020204030204" pitchFamily="34" charset="0"/>
              </a:rPr>
              <a:t>The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bacterium</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rediscovered</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1979</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by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Australian</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pathologist</a:t>
            </a:r>
            <a:r>
              <a:rPr sz="2400" spc="-2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Robin</a:t>
            </a:r>
            <a:r>
              <a:rPr sz="2400" u="sng" spc="-15" dirty="0">
                <a:solidFill>
                  <a:srgbClr val="467886"/>
                </a:solidFill>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Warren</a:t>
            </a:r>
            <a:r>
              <a:rPr sz="2400" dirty="0">
                <a:latin typeface="Calibri" panose="020F0502020204030204" pitchFamily="34" charset="0"/>
                <a:cs typeface="Calibri" panose="020F0502020204030204" pitchFamily="34" charset="0"/>
              </a:rPr>
              <a:t>,</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who</a:t>
            </a:r>
            <a:r>
              <a:rPr sz="2400" spc="-1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did </a:t>
            </a:r>
            <a:r>
              <a:rPr sz="2400" dirty="0">
                <a:latin typeface="Calibri" panose="020F0502020204030204" pitchFamily="34" charset="0"/>
                <a:cs typeface="Calibri" panose="020F0502020204030204" pitchFamily="34" charset="0"/>
              </a:rPr>
              <a:t>further</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research</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1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Barry</a:t>
            </a:r>
            <a:r>
              <a:rPr sz="2400" u="sng" spc="-15" dirty="0">
                <a:solidFill>
                  <a:srgbClr val="467886"/>
                </a:solidFill>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Marshall</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beginning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1981;</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isolated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organisms </a:t>
            </a:r>
            <a:r>
              <a:rPr sz="2400" dirty="0">
                <a:latin typeface="Calibri" panose="020F0502020204030204" pitchFamily="34" charset="0"/>
                <a:cs typeface="Calibri" panose="020F0502020204030204" pitchFamily="34" charset="0"/>
              </a:rPr>
              <a:t>from</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mucosal</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specimens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from</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human</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stomachs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first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successfully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culture</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them. </a:t>
            </a:r>
            <a:r>
              <a:rPr sz="2400" dirty="0">
                <a:latin typeface="Calibri" panose="020F0502020204030204" pitchFamily="34" charset="0"/>
                <a:cs typeface="Calibri" panose="020F0502020204030204" pitchFamily="34" charset="0"/>
              </a:rPr>
              <a:t>In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their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original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paper,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Warren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Marshall </a:t>
            </a:r>
            <a:r>
              <a:rPr sz="2400" dirty="0">
                <a:latin typeface="Calibri" panose="020F0502020204030204" pitchFamily="34" charset="0"/>
                <a:cs typeface="Calibri" panose="020F0502020204030204" pitchFamily="34" charset="0"/>
              </a:rPr>
              <a:t>contended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most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ulcers</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 </a:t>
            </a:r>
            <a:r>
              <a:rPr sz="2400" dirty="0">
                <a:latin typeface="Calibri" panose="020F0502020204030204" pitchFamily="34" charset="0"/>
                <a:cs typeface="Calibri" panose="020F0502020204030204" pitchFamily="34" charset="0"/>
              </a:rPr>
              <a:t>gastritis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this </a:t>
            </a:r>
            <a:r>
              <a:rPr sz="2400" dirty="0">
                <a:latin typeface="Calibri" panose="020F0502020204030204" pitchFamily="34" charset="0"/>
                <a:cs typeface="Calibri" panose="020F0502020204030204" pitchFamily="34" charset="0"/>
              </a:rPr>
              <a:t>bacterium</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stress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spicy</a:t>
            </a:r>
            <a:r>
              <a:rPr sz="2400" u="sng" spc="-25" dirty="0">
                <a:solidFill>
                  <a:srgbClr val="467886"/>
                </a:solidFill>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food</a:t>
            </a:r>
            <a:r>
              <a:rPr sz="2400" spc="-1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as </a:t>
            </a:r>
            <a:r>
              <a:rPr sz="2400" dirty="0">
                <a:latin typeface="Calibri" panose="020F0502020204030204" pitchFamily="34" charset="0"/>
                <a:cs typeface="Calibri" panose="020F0502020204030204" pitchFamily="34" charset="0"/>
              </a:rPr>
              <a:t>had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been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assumed</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before.</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5108828" y="-54102"/>
            <a:ext cx="3335654" cy="208279"/>
          </a:xfrm>
          <a:prstGeom prst="rect">
            <a:avLst/>
          </a:prstGeom>
        </p:spPr>
        <p:txBody>
          <a:bodyPr vert="horz" wrap="square" lIns="0" tIns="12700" rIns="0" bIns="0" rtlCol="0">
            <a:spAutoFit/>
          </a:bodyPr>
          <a:lstStyle/>
          <a:p>
            <a:pPr marL="12700">
              <a:lnSpc>
                <a:spcPct val="100000"/>
              </a:lnSpc>
              <a:spcBef>
                <a:spcPts val="100"/>
              </a:spcBef>
              <a:tabLst>
                <a:tab pos="305562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8739" y="-7737"/>
            <a:ext cx="8981440" cy="6227410"/>
          </a:xfrm>
          <a:prstGeom prst="rect">
            <a:avLst/>
          </a:prstGeom>
        </p:spPr>
        <p:txBody>
          <a:bodyPr vert="horz" wrap="square" lIns="0" tIns="59690" rIns="0" bIns="0" rtlCol="0">
            <a:spAutoFit/>
          </a:bodyPr>
          <a:lstStyle/>
          <a:p>
            <a:pPr marL="5042535">
              <a:lnSpc>
                <a:spcPct val="100000"/>
              </a:lnSpc>
              <a:spcBef>
                <a:spcPts val="470"/>
              </a:spcBef>
              <a:tabLst>
                <a:tab pos="808609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dirty="0">
              <a:latin typeface="Calibri"/>
              <a:cs typeface="Calibri"/>
            </a:endParaRPr>
          </a:p>
          <a:p>
            <a:pPr marL="355600" marR="5080" indent="-342900">
              <a:lnSpc>
                <a:spcPct val="80000"/>
              </a:lnSpc>
              <a:spcBef>
                <a:spcPts val="1330"/>
              </a:spcBef>
              <a:buChar char="•"/>
              <a:tabLst>
                <a:tab pos="355600" algn="l"/>
                <a:tab pos="438784" algn="l"/>
              </a:tabLst>
            </a:pPr>
            <a:r>
              <a:rPr sz="2400" dirty="0">
                <a:solidFill>
                  <a:srgbClr val="FFFFFF"/>
                </a:solidFill>
                <a:latin typeface="Arial MT"/>
                <a:cs typeface="Arial MT"/>
              </a:rPr>
              <a:t>	</a:t>
            </a:r>
            <a:r>
              <a:rPr sz="2400" dirty="0">
                <a:latin typeface="Calibri" panose="020F0502020204030204" pitchFamily="34" charset="0"/>
                <a:cs typeface="Calibri" panose="020F0502020204030204" pitchFamily="34" charset="0"/>
              </a:rPr>
              <a:t>Medical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community</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slow</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recognize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role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this </a:t>
            </a:r>
            <a:r>
              <a:rPr sz="2400" dirty="0">
                <a:latin typeface="Calibri" panose="020F0502020204030204" pitchFamily="34" charset="0"/>
                <a:cs typeface="Calibri" panose="020F0502020204030204" pitchFamily="34" charset="0"/>
              </a:rPr>
              <a:t>bacterium</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ulcers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gastritis,</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believing</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5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no </a:t>
            </a:r>
            <a:r>
              <a:rPr sz="2400" dirty="0">
                <a:latin typeface="Calibri" panose="020F0502020204030204" pitchFamily="34" charset="0"/>
                <a:cs typeface="Calibri" panose="020F0502020204030204" pitchFamily="34" charset="0"/>
              </a:rPr>
              <a:t>microorganism</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could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survive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acidic </a:t>
            </a:r>
            <a:r>
              <a:rPr sz="2400" dirty="0">
                <a:latin typeface="Calibri" panose="020F0502020204030204" pitchFamily="34" charset="0"/>
                <a:cs typeface="Calibri" panose="020F0502020204030204" pitchFamily="34" charset="0"/>
              </a:rPr>
              <a:t>environment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stomach.</a:t>
            </a:r>
            <a:endParaRPr sz="2400" dirty="0">
              <a:latin typeface="Calibri" panose="020F0502020204030204" pitchFamily="34" charset="0"/>
              <a:cs typeface="Calibri" panose="020F0502020204030204" pitchFamily="34" charset="0"/>
            </a:endParaRPr>
          </a:p>
          <a:p>
            <a:pPr>
              <a:lnSpc>
                <a:spcPct val="100000"/>
              </a:lnSpc>
              <a:spcBef>
                <a:spcPts val="69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34290" indent="-342900">
              <a:lnSpc>
                <a:spcPct val="80000"/>
              </a:lnSpc>
              <a:buFont typeface="Arial MT"/>
              <a:buChar char="•"/>
              <a:tabLst>
                <a:tab pos="355600" algn="l"/>
                <a:tab pos="2877185" algn="l"/>
                <a:tab pos="5348605" algn="l"/>
                <a:tab pos="6868159" algn="l"/>
                <a:tab pos="6957059" algn="l"/>
              </a:tabLst>
            </a:pPr>
            <a:r>
              <a:rPr sz="2400" dirty="0">
                <a:latin typeface="Calibri" panose="020F0502020204030204" pitchFamily="34" charset="0"/>
                <a:cs typeface="Calibri" panose="020F0502020204030204" pitchFamily="34" charset="0"/>
              </a:rPr>
              <a:t>Realization</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a:t>
            </a:r>
            <a:r>
              <a:rPr sz="2400" dirty="0">
                <a:latin typeface="Calibri" panose="020F0502020204030204" pitchFamily="34" charset="0"/>
                <a:cs typeface="Calibri" panose="020F0502020204030204" pitchFamily="34" charset="0"/>
              </a:rPr>
              <a:t>	further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studies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done,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Marshall</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drank </a:t>
            </a: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Petri</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2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dirty="0">
                <a:latin typeface="Calibri" panose="020F0502020204030204" pitchFamily="34" charset="0"/>
                <a:cs typeface="Calibri" panose="020F0502020204030204" pitchFamily="34" charset="0"/>
              </a:rPr>
              <a:t>,</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developed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gastritis,</a:t>
            </a:r>
            <a:r>
              <a:rPr sz="2400" dirty="0">
                <a:latin typeface="Calibri" panose="020F0502020204030204" pitchFamily="34" charset="0"/>
                <a:cs typeface="Calibri" panose="020F0502020204030204" pitchFamily="34" charset="0"/>
              </a:rPr>
              <a:t>	bacteria</a:t>
            </a:r>
            <a:r>
              <a:rPr sz="2400" spc="-10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were </a:t>
            </a:r>
            <a:r>
              <a:rPr sz="2400" dirty="0">
                <a:latin typeface="Calibri" panose="020F0502020204030204" pitchFamily="34" charset="0"/>
                <a:cs typeface="Calibri" panose="020F0502020204030204" pitchFamily="34" charset="0"/>
              </a:rPr>
              <a:t>recovered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from</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his</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lining,</a:t>
            </a:r>
            <a:r>
              <a:rPr sz="2400" spc="-10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thereby</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satisfying</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three </a:t>
            </a:r>
            <a:r>
              <a:rPr sz="2400" dirty="0">
                <a:latin typeface="Calibri" panose="020F0502020204030204" pitchFamily="34" charset="0"/>
                <a:cs typeface="Calibri" panose="020F0502020204030204" pitchFamily="34" charset="0"/>
              </a:rPr>
              <a:t>out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Koch's</a:t>
            </a:r>
            <a:r>
              <a:rPr sz="2400" u="sng" spc="-5"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postulates</a:t>
            </a:r>
            <a:r>
              <a:rPr sz="2400" dirty="0">
                <a:latin typeface="Calibri" panose="020F0502020204030204" pitchFamily="34" charset="0"/>
                <a:cs typeface="Calibri" panose="020F0502020204030204" pitchFamily="34" charset="0"/>
              </a:rPr>
              <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fourth</a:t>
            </a:r>
            <a:r>
              <a:rPr sz="2400" dirty="0">
                <a:latin typeface="Calibri" panose="020F0502020204030204" pitchFamily="34" charset="0"/>
                <a:cs typeface="Calibri" panose="020F0502020204030204" pitchFamily="34" charset="0"/>
              </a:rPr>
              <a:t>		satisfied</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 </a:t>
            </a:r>
            <a:r>
              <a:rPr sz="2400" dirty="0">
                <a:latin typeface="Calibri" panose="020F0502020204030204" pitchFamily="34" charset="0"/>
                <a:cs typeface="Calibri" panose="020F0502020204030204" pitchFamily="34" charset="0"/>
              </a:rPr>
              <a:t>second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endoscopy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ten</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days</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a:t>
            </a:r>
            <a:r>
              <a:rPr sz="2400" dirty="0">
                <a:latin typeface="Calibri" panose="020F0502020204030204" pitchFamily="34" charset="0"/>
                <a:cs typeface="Calibri" panose="020F0502020204030204" pitchFamily="34" charset="0"/>
              </a:rPr>
              <a:t>	revealed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signs</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 </a:t>
            </a:r>
            <a:r>
              <a:rPr sz="2400" dirty="0">
                <a:latin typeface="Calibri" panose="020F0502020204030204" pitchFamily="34" charset="0"/>
                <a:cs typeface="Calibri" panose="020F0502020204030204" pitchFamily="34" charset="0"/>
              </a:rPr>
              <a:t>gastritis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presence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pylori".</a:t>
            </a:r>
            <a:endParaRPr sz="2400" dirty="0">
              <a:latin typeface="Calibri" panose="020F0502020204030204" pitchFamily="34" charset="0"/>
              <a:cs typeface="Calibri" panose="020F0502020204030204" pitchFamily="34" charset="0"/>
            </a:endParaRPr>
          </a:p>
          <a:p>
            <a:pPr>
              <a:lnSpc>
                <a:spcPct val="100000"/>
              </a:lnSpc>
              <a:spcBef>
                <a:spcPts val="70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6350" indent="-342900">
              <a:lnSpc>
                <a:spcPct val="80000"/>
              </a:lnSpc>
              <a:buFont typeface="Arial MT"/>
              <a:buChar char="•"/>
              <a:tabLst>
                <a:tab pos="355600" algn="l"/>
                <a:tab pos="1762125" algn="l"/>
              </a:tabLst>
            </a:pPr>
            <a:r>
              <a:rPr sz="2400" spc="-10" dirty="0">
                <a:latin typeface="Calibri" panose="020F0502020204030204" pitchFamily="34" charset="0"/>
                <a:cs typeface="Calibri" panose="020F0502020204030204" pitchFamily="34" charset="0"/>
              </a:rPr>
              <a:t>Marshall</a:t>
            </a:r>
            <a:r>
              <a:rPr sz="2400" dirty="0">
                <a:latin typeface="Calibri" panose="020F0502020204030204" pitchFamily="34" charset="0"/>
                <a:cs typeface="Calibri" panose="020F0502020204030204" pitchFamily="34" charset="0"/>
              </a:rPr>
              <a:t>	able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himself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using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fourteen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a:t>
            </a:r>
            <a:r>
              <a:rPr sz="2400" spc="-20" dirty="0">
                <a:latin typeface="Calibri" panose="020F0502020204030204" pitchFamily="34" charset="0"/>
                <a:cs typeface="Calibri" panose="020F0502020204030204" pitchFamily="34" charset="0"/>
              </a:rPr>
              <a:t> dual </a:t>
            </a:r>
            <a:r>
              <a:rPr sz="2400" dirty="0">
                <a:latin typeface="Calibri" panose="020F0502020204030204" pitchFamily="34" charset="0"/>
                <a:cs typeface="Calibri" panose="020F0502020204030204" pitchFamily="34" charset="0"/>
              </a:rPr>
              <a:t>therapy</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bismuth</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salts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metronidazole.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Marshall</a:t>
            </a:r>
            <a:r>
              <a:rPr sz="2400" spc="6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Warren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went</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show</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effective</a:t>
            </a:r>
            <a:r>
              <a:rPr sz="2400" spc="-25" dirty="0">
                <a:latin typeface="Calibri" panose="020F0502020204030204" pitchFamily="34" charset="0"/>
                <a:cs typeface="Calibri" panose="020F0502020204030204" pitchFamily="34" charset="0"/>
              </a:rPr>
              <a:t> in </a:t>
            </a:r>
            <a:r>
              <a:rPr sz="2400" dirty="0">
                <a:latin typeface="Calibri" panose="020F0502020204030204" pitchFamily="34" charset="0"/>
                <a:cs typeface="Calibri" panose="020F0502020204030204" pitchFamily="34" charset="0"/>
              </a:rPr>
              <a:t>the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treatment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many</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cases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gastritis</a:t>
            </a:r>
            <a:endParaRPr sz="2400" dirty="0">
              <a:latin typeface="Calibri" panose="020F0502020204030204" pitchFamily="34" charset="0"/>
              <a:cs typeface="Calibri" panose="020F0502020204030204" pitchFamily="34" charset="0"/>
            </a:endParaRPr>
          </a:p>
          <a:p>
            <a:pPr>
              <a:lnSpc>
                <a:spcPct val="100000"/>
              </a:lnSpc>
              <a:spcBef>
                <a:spcPts val="68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33020" indent="-342900">
              <a:lnSpc>
                <a:spcPts val="2300"/>
              </a:lnSpc>
              <a:buFont typeface="Arial MT"/>
              <a:buChar char="•"/>
              <a:tabLst>
                <a:tab pos="355600" algn="l"/>
              </a:tabLst>
            </a:pP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a:t>
            </a:r>
            <a:r>
              <a:rPr sz="2400" spc="-5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2005,</a:t>
            </a:r>
            <a:r>
              <a:rPr sz="2400"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Warren</a:t>
            </a:r>
            <a:r>
              <a:rPr sz="2400" spc="-3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and</a:t>
            </a:r>
            <a:r>
              <a:rPr sz="2400" spc="-2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Marshall</a:t>
            </a:r>
            <a:r>
              <a:rPr sz="2400" spc="-4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were</a:t>
            </a:r>
            <a:r>
              <a:rPr sz="2400" spc="-5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awarded</a:t>
            </a:r>
            <a:r>
              <a:rPr sz="2400" spc="-6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a:t>
            </a:r>
            <a:r>
              <a:rPr sz="2400" spc="-2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Nobel</a:t>
            </a:r>
            <a:r>
              <a:rPr sz="2400" u="sng" spc="-35"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Prize</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a:t>
            </a:r>
            <a:r>
              <a:rPr sz="2400" u="sng" spc="-30"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Medicine</a:t>
            </a:r>
            <a:r>
              <a:rPr sz="2400"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for</a:t>
            </a:r>
            <a:r>
              <a:rPr sz="2400" spc="-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their</a:t>
            </a:r>
            <a:r>
              <a:rPr sz="2400" spc="-2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a:t>
            </a:r>
            <a:r>
              <a:rPr sz="2400" spc="-4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i="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t>
            </a:r>
            <a:r>
              <a:rPr sz="2400" i="1"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i="1"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pylori</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879600">
              <a:lnSpc>
                <a:spcPct val="100000"/>
              </a:lnSpc>
              <a:spcBef>
                <a:spcPts val="105"/>
              </a:spcBef>
            </a:pPr>
            <a:r>
              <a:rPr sz="3200" dirty="0">
                <a:latin typeface="Arial MT"/>
                <a:cs typeface="Arial MT"/>
              </a:rPr>
              <a:t>Nobel</a:t>
            </a:r>
            <a:r>
              <a:rPr sz="3200" spc="-25" dirty="0">
                <a:latin typeface="Arial MT"/>
                <a:cs typeface="Arial MT"/>
              </a:rPr>
              <a:t> </a:t>
            </a:r>
            <a:r>
              <a:rPr sz="3200" dirty="0">
                <a:latin typeface="Arial MT"/>
                <a:cs typeface="Arial MT"/>
              </a:rPr>
              <a:t>Laureate</a:t>
            </a:r>
            <a:r>
              <a:rPr sz="3200" spc="-40" dirty="0">
                <a:latin typeface="Arial MT"/>
                <a:cs typeface="Arial MT"/>
              </a:rPr>
              <a:t> </a:t>
            </a:r>
            <a:r>
              <a:rPr sz="3200" dirty="0">
                <a:latin typeface="Arial MT"/>
                <a:cs typeface="Arial MT"/>
              </a:rPr>
              <a:t>Dr</a:t>
            </a:r>
            <a:r>
              <a:rPr sz="3200" spc="-30" dirty="0">
                <a:latin typeface="Arial MT"/>
                <a:cs typeface="Arial MT"/>
              </a:rPr>
              <a:t> </a:t>
            </a:r>
            <a:r>
              <a:rPr sz="3200" dirty="0">
                <a:latin typeface="Arial MT"/>
                <a:cs typeface="Arial MT"/>
              </a:rPr>
              <a:t>J</a:t>
            </a:r>
            <a:r>
              <a:rPr sz="3200" spc="-25" dirty="0">
                <a:latin typeface="Arial MT"/>
                <a:cs typeface="Arial MT"/>
              </a:rPr>
              <a:t> </a:t>
            </a:r>
            <a:r>
              <a:rPr sz="3200" dirty="0">
                <a:latin typeface="Arial MT"/>
                <a:cs typeface="Arial MT"/>
              </a:rPr>
              <a:t>Robin</a:t>
            </a:r>
            <a:r>
              <a:rPr sz="3200" spc="-30" dirty="0">
                <a:latin typeface="Arial MT"/>
                <a:cs typeface="Arial MT"/>
              </a:rPr>
              <a:t> </a:t>
            </a:r>
            <a:r>
              <a:rPr sz="3200" b="1" spc="-10" dirty="0">
                <a:latin typeface="Arial"/>
                <a:cs typeface="Arial"/>
              </a:rPr>
              <a:t>Warren</a:t>
            </a:r>
            <a:endParaRPr sz="3200">
              <a:latin typeface="Arial"/>
              <a:cs typeface="Arial"/>
            </a:endParaRPr>
          </a:p>
        </p:txBody>
      </p:sp>
      <p:pic>
        <p:nvPicPr>
          <p:cNvPr id="3" name="object 3"/>
          <p:cNvPicPr/>
          <p:nvPr/>
        </p:nvPicPr>
        <p:blipFill>
          <a:blip r:embed="rId2" cstate="print"/>
          <a:stretch>
            <a:fillRect/>
          </a:stretch>
        </p:blipFill>
        <p:spPr>
          <a:xfrm>
            <a:off x="0" y="533398"/>
            <a:ext cx="9144000" cy="632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5940" y="20523"/>
            <a:ext cx="2332355" cy="514350"/>
          </a:xfrm>
          <a:prstGeom prst="rect">
            <a:avLst/>
          </a:prstGeom>
        </p:spPr>
        <p:txBody>
          <a:bodyPr vert="horz" wrap="square" lIns="0" tIns="13335" rIns="0" bIns="0" rtlCol="0">
            <a:spAutoFit/>
          </a:bodyPr>
          <a:lstStyle/>
          <a:p>
            <a:pPr marL="354965" indent="-342265">
              <a:lnSpc>
                <a:spcPct val="100000"/>
              </a:lnSpc>
              <a:spcBef>
                <a:spcPts val="105"/>
              </a:spcBef>
              <a:buFont typeface="Arial MT"/>
              <a:buChar char="•"/>
              <a:tabLst>
                <a:tab pos="354965" algn="l"/>
              </a:tabLst>
            </a:pPr>
            <a:r>
              <a:rPr sz="3200" b="1" dirty="0">
                <a:latin typeface="Arial"/>
                <a:cs typeface="Arial"/>
              </a:rPr>
              <a:t>Genetics</a:t>
            </a:r>
            <a:r>
              <a:rPr sz="3200" b="1" spc="-40" dirty="0">
                <a:latin typeface="Arial"/>
                <a:cs typeface="Arial"/>
              </a:rPr>
              <a:t> </a:t>
            </a:r>
            <a:r>
              <a:rPr sz="3200" b="1" spc="-50" dirty="0">
                <a:latin typeface="Arial"/>
                <a:cs typeface="Arial"/>
              </a:rPr>
              <a:t>:</a:t>
            </a:r>
            <a:endParaRPr sz="3200" dirty="0">
              <a:latin typeface="Arial"/>
              <a:cs typeface="Arial"/>
            </a:endParaRPr>
          </a:p>
        </p:txBody>
      </p:sp>
      <p:sp>
        <p:nvSpPr>
          <p:cNvPr id="4" name="object 4"/>
          <p:cNvSpPr txBox="1"/>
          <p:nvPr/>
        </p:nvSpPr>
        <p:spPr>
          <a:xfrm>
            <a:off x="535940" y="606297"/>
            <a:ext cx="7944484" cy="5361083"/>
          </a:xfrm>
          <a:prstGeom prst="rect">
            <a:avLst/>
          </a:prstGeom>
        </p:spPr>
        <p:txBody>
          <a:bodyPr vert="horz" wrap="square" lIns="0" tIns="13335" rIns="0" bIns="0" rtlCol="0">
            <a:spAutoFit/>
          </a:bodyPr>
          <a:lstStyle/>
          <a:p>
            <a:pPr marL="355600" marR="5080" indent="-342900">
              <a:lnSpc>
                <a:spcPct val="100000"/>
              </a:lnSpc>
              <a:spcBef>
                <a:spcPts val="105"/>
              </a:spcBef>
            </a:pPr>
            <a:r>
              <a:rPr sz="3200" i="1" dirty="0">
                <a:latin typeface="Arial"/>
                <a:cs typeface="Arial"/>
              </a:rPr>
              <a:t>Helicobacter</a:t>
            </a:r>
            <a:r>
              <a:rPr sz="3200" i="1" spc="-40" dirty="0">
                <a:latin typeface="Arial"/>
                <a:cs typeface="Arial"/>
              </a:rPr>
              <a:t> </a:t>
            </a:r>
            <a:r>
              <a:rPr sz="3200" i="1" dirty="0">
                <a:latin typeface="Arial"/>
                <a:cs typeface="Arial"/>
              </a:rPr>
              <a:t>pylori</a:t>
            </a:r>
            <a:r>
              <a:rPr sz="3200" i="1" spc="-20" dirty="0">
                <a:latin typeface="Arial"/>
                <a:cs typeface="Arial"/>
              </a:rPr>
              <a:t> </a:t>
            </a:r>
            <a:r>
              <a:rPr sz="3200" dirty="0">
                <a:latin typeface="Arial MT"/>
                <a:cs typeface="Arial MT"/>
              </a:rPr>
              <a:t>many</a:t>
            </a:r>
            <a:r>
              <a:rPr sz="3200" spc="-20" dirty="0">
                <a:latin typeface="Arial MT"/>
                <a:cs typeface="Arial MT"/>
              </a:rPr>
              <a:t> </a:t>
            </a:r>
            <a:r>
              <a:rPr sz="3200" dirty="0">
                <a:latin typeface="Arial MT"/>
                <a:cs typeface="Arial MT"/>
              </a:rPr>
              <a:t>strains</a:t>
            </a:r>
            <a:r>
              <a:rPr sz="3200" spc="-25" dirty="0">
                <a:latin typeface="Arial MT"/>
                <a:cs typeface="Arial MT"/>
              </a:rPr>
              <a:t> </a:t>
            </a:r>
            <a:r>
              <a:rPr sz="3200" dirty="0">
                <a:latin typeface="Arial MT"/>
                <a:cs typeface="Arial MT"/>
              </a:rPr>
              <a:t>of</a:t>
            </a:r>
            <a:r>
              <a:rPr sz="3200" spc="-20" dirty="0">
                <a:latin typeface="Arial MT"/>
                <a:cs typeface="Arial MT"/>
              </a:rPr>
              <a:t> </a:t>
            </a:r>
            <a:r>
              <a:rPr sz="3200" i="1" dirty="0">
                <a:latin typeface="Arial"/>
                <a:cs typeface="Arial"/>
              </a:rPr>
              <a:t>H</a:t>
            </a:r>
            <a:r>
              <a:rPr sz="3200" i="1" spc="-20" dirty="0">
                <a:latin typeface="Arial"/>
                <a:cs typeface="Arial"/>
              </a:rPr>
              <a:t> </a:t>
            </a:r>
            <a:r>
              <a:rPr sz="3200" i="1" dirty="0">
                <a:latin typeface="Arial"/>
                <a:cs typeface="Arial"/>
              </a:rPr>
              <a:t>.</a:t>
            </a:r>
            <a:r>
              <a:rPr sz="3200" i="1" spc="-5" dirty="0">
                <a:latin typeface="Arial"/>
                <a:cs typeface="Arial"/>
              </a:rPr>
              <a:t> </a:t>
            </a:r>
            <a:r>
              <a:rPr sz="3200" i="1" spc="-10" dirty="0">
                <a:latin typeface="Arial"/>
                <a:cs typeface="Arial"/>
              </a:rPr>
              <a:t>pylori </a:t>
            </a:r>
            <a:r>
              <a:rPr sz="3200" dirty="0">
                <a:latin typeface="Arial MT"/>
                <a:cs typeface="Arial MT"/>
              </a:rPr>
              <a:t>which</a:t>
            </a:r>
            <a:r>
              <a:rPr sz="3200" spc="-5" dirty="0">
                <a:latin typeface="Arial MT"/>
                <a:cs typeface="Arial MT"/>
              </a:rPr>
              <a:t> </a:t>
            </a:r>
            <a:r>
              <a:rPr sz="3200" dirty="0">
                <a:latin typeface="Arial MT"/>
                <a:cs typeface="Arial MT"/>
              </a:rPr>
              <a:t>are</a:t>
            </a:r>
            <a:r>
              <a:rPr sz="3200" spc="-5" dirty="0">
                <a:latin typeface="Arial MT"/>
                <a:cs typeface="Arial MT"/>
              </a:rPr>
              <a:t> </a:t>
            </a:r>
            <a:r>
              <a:rPr sz="3200" dirty="0">
                <a:latin typeface="Arial MT"/>
                <a:cs typeface="Arial MT"/>
              </a:rPr>
              <a:t>distinguished</a:t>
            </a:r>
            <a:r>
              <a:rPr sz="3200" spc="-20" dirty="0">
                <a:latin typeface="Arial MT"/>
                <a:cs typeface="Arial MT"/>
              </a:rPr>
              <a:t> </a:t>
            </a:r>
            <a:r>
              <a:rPr sz="3200" dirty="0">
                <a:latin typeface="Arial MT"/>
                <a:cs typeface="Arial MT"/>
              </a:rPr>
              <a:t>by</a:t>
            </a:r>
            <a:r>
              <a:rPr sz="3200" spc="-5" dirty="0">
                <a:latin typeface="Arial MT"/>
                <a:cs typeface="Arial MT"/>
              </a:rPr>
              <a:t> </a:t>
            </a:r>
            <a:r>
              <a:rPr sz="3200" dirty="0">
                <a:latin typeface="Arial MT"/>
                <a:cs typeface="Arial MT"/>
              </a:rPr>
              <a:t>the</a:t>
            </a:r>
            <a:r>
              <a:rPr sz="3200" spc="-5" dirty="0">
                <a:latin typeface="Arial MT"/>
                <a:cs typeface="Arial MT"/>
              </a:rPr>
              <a:t> </a:t>
            </a:r>
            <a:r>
              <a:rPr sz="3200" spc="-10" dirty="0">
                <a:latin typeface="Arial MT"/>
                <a:cs typeface="Arial MT"/>
              </a:rPr>
              <a:t>human </a:t>
            </a:r>
            <a:r>
              <a:rPr sz="3200" dirty="0">
                <a:latin typeface="Arial MT"/>
                <a:cs typeface="Arial MT"/>
              </a:rPr>
              <a:t>disease</a:t>
            </a:r>
            <a:r>
              <a:rPr sz="3200" spc="-20" dirty="0">
                <a:latin typeface="Arial MT"/>
                <a:cs typeface="Arial MT"/>
              </a:rPr>
              <a:t> </a:t>
            </a:r>
            <a:r>
              <a:rPr sz="3200" dirty="0">
                <a:latin typeface="Arial MT"/>
                <a:cs typeface="Arial MT"/>
              </a:rPr>
              <a:t>with</a:t>
            </a:r>
            <a:r>
              <a:rPr sz="3200" spc="-5" dirty="0">
                <a:latin typeface="Arial MT"/>
                <a:cs typeface="Arial MT"/>
              </a:rPr>
              <a:t> </a:t>
            </a:r>
            <a:r>
              <a:rPr sz="3200" dirty="0">
                <a:latin typeface="Arial MT"/>
                <a:cs typeface="Arial MT"/>
              </a:rPr>
              <a:t>which</a:t>
            </a:r>
            <a:r>
              <a:rPr sz="3200" spc="-20" dirty="0">
                <a:latin typeface="Arial MT"/>
                <a:cs typeface="Arial MT"/>
              </a:rPr>
              <a:t> </a:t>
            </a:r>
            <a:r>
              <a:rPr sz="3200" dirty="0">
                <a:latin typeface="Arial MT"/>
                <a:cs typeface="Arial MT"/>
              </a:rPr>
              <a:t>they</a:t>
            </a:r>
            <a:r>
              <a:rPr sz="3200" spc="-5" dirty="0">
                <a:latin typeface="Arial MT"/>
                <a:cs typeface="Arial MT"/>
              </a:rPr>
              <a:t> </a:t>
            </a:r>
            <a:r>
              <a:rPr sz="3200" dirty="0">
                <a:latin typeface="Arial MT"/>
                <a:cs typeface="Arial MT"/>
              </a:rPr>
              <a:t>are</a:t>
            </a:r>
            <a:r>
              <a:rPr sz="3200" spc="-15" dirty="0">
                <a:latin typeface="Arial MT"/>
                <a:cs typeface="Arial MT"/>
              </a:rPr>
              <a:t> </a:t>
            </a:r>
            <a:r>
              <a:rPr sz="3200" spc="-10" dirty="0">
                <a:latin typeface="Arial MT"/>
                <a:cs typeface="Arial MT"/>
              </a:rPr>
              <a:t>associated.</a:t>
            </a:r>
            <a:endParaRPr sz="3200" dirty="0">
              <a:latin typeface="Arial MT"/>
              <a:cs typeface="Arial MT"/>
            </a:endParaRPr>
          </a:p>
          <a:p>
            <a:pPr>
              <a:lnSpc>
                <a:spcPct val="100000"/>
              </a:lnSpc>
              <a:spcBef>
                <a:spcPts val="1695"/>
              </a:spcBef>
            </a:pPr>
            <a:endParaRPr sz="3200" dirty="0">
              <a:latin typeface="Arial MT"/>
              <a:cs typeface="Arial MT"/>
            </a:endParaRPr>
          </a:p>
          <a:p>
            <a:pPr marL="354965" indent="-342265">
              <a:lnSpc>
                <a:spcPct val="100000"/>
              </a:lnSpc>
              <a:buFont typeface="Arial MT"/>
              <a:buChar char="•"/>
              <a:tabLst>
                <a:tab pos="354965" algn="l"/>
              </a:tabLst>
            </a:pPr>
            <a:r>
              <a:rPr sz="3200" b="1" spc="-10" dirty="0">
                <a:latin typeface="Arial"/>
                <a:cs typeface="Arial"/>
              </a:rPr>
              <a:t>Habitat:</a:t>
            </a:r>
            <a:endParaRPr sz="3200" dirty="0">
              <a:latin typeface="Arial"/>
              <a:cs typeface="Arial"/>
            </a:endParaRPr>
          </a:p>
          <a:p>
            <a:pPr marL="355600" marR="441325" indent="-342900">
              <a:lnSpc>
                <a:spcPct val="100000"/>
              </a:lnSpc>
              <a:spcBef>
                <a:spcPts val="770"/>
              </a:spcBef>
              <a:tabLst>
                <a:tab pos="3577590" algn="l"/>
              </a:tabLst>
            </a:pPr>
            <a:r>
              <a:rPr sz="3200" i="1" dirty="0">
                <a:latin typeface="Arial"/>
                <a:cs typeface="Arial"/>
              </a:rPr>
              <a:t>Helicobacter</a:t>
            </a:r>
            <a:r>
              <a:rPr sz="3200" i="1" spc="-80" dirty="0">
                <a:latin typeface="Arial"/>
                <a:cs typeface="Arial"/>
              </a:rPr>
              <a:t> </a:t>
            </a:r>
            <a:r>
              <a:rPr sz="3200" i="1" spc="-10" dirty="0">
                <a:latin typeface="Arial"/>
                <a:cs typeface="Arial"/>
              </a:rPr>
              <a:t>pylori</a:t>
            </a:r>
            <a:r>
              <a:rPr sz="3200" i="1" dirty="0">
                <a:latin typeface="Arial"/>
                <a:cs typeface="Arial"/>
              </a:rPr>
              <a:t>	</a:t>
            </a:r>
            <a:r>
              <a:rPr sz="3200" dirty="0">
                <a:latin typeface="Arial MT"/>
                <a:cs typeface="Arial MT"/>
              </a:rPr>
              <a:t>lives</a:t>
            </a:r>
            <a:r>
              <a:rPr sz="3200" spc="-30" dirty="0">
                <a:latin typeface="Arial MT"/>
                <a:cs typeface="Arial MT"/>
              </a:rPr>
              <a:t> </a:t>
            </a:r>
            <a:r>
              <a:rPr sz="3200" dirty="0">
                <a:latin typeface="Arial MT"/>
                <a:cs typeface="Arial MT"/>
              </a:rPr>
              <a:t>in</a:t>
            </a:r>
            <a:r>
              <a:rPr sz="3200" spc="-10" dirty="0">
                <a:latin typeface="Arial MT"/>
                <a:cs typeface="Arial MT"/>
              </a:rPr>
              <a:t> interface </a:t>
            </a:r>
            <a:r>
              <a:rPr sz="3200" dirty="0">
                <a:latin typeface="Arial MT"/>
                <a:cs typeface="Arial MT"/>
              </a:rPr>
              <a:t>between</a:t>
            </a:r>
            <a:r>
              <a:rPr sz="3200" spc="-40" dirty="0">
                <a:latin typeface="Arial MT"/>
                <a:cs typeface="Arial MT"/>
              </a:rPr>
              <a:t> </a:t>
            </a:r>
            <a:r>
              <a:rPr sz="3200" dirty="0">
                <a:latin typeface="Arial MT"/>
                <a:cs typeface="Arial MT"/>
              </a:rPr>
              <a:t>the surface</a:t>
            </a:r>
            <a:r>
              <a:rPr sz="3200" spc="-20" dirty="0">
                <a:latin typeface="Arial MT"/>
                <a:cs typeface="Arial MT"/>
              </a:rPr>
              <a:t> </a:t>
            </a:r>
            <a:r>
              <a:rPr sz="3200" dirty="0">
                <a:latin typeface="Arial MT"/>
                <a:cs typeface="Arial MT"/>
              </a:rPr>
              <a:t>of gastric</a:t>
            </a:r>
            <a:r>
              <a:rPr sz="3200" spc="-15" dirty="0">
                <a:latin typeface="Arial MT"/>
                <a:cs typeface="Arial MT"/>
              </a:rPr>
              <a:t> </a:t>
            </a:r>
            <a:r>
              <a:rPr sz="3200" spc="-10" dirty="0">
                <a:latin typeface="Arial MT"/>
                <a:cs typeface="Arial MT"/>
              </a:rPr>
              <a:t>epithelial </a:t>
            </a:r>
            <a:r>
              <a:rPr sz="3200" dirty="0">
                <a:latin typeface="Arial MT"/>
                <a:cs typeface="Arial MT"/>
              </a:rPr>
              <a:t>cells</a:t>
            </a:r>
            <a:r>
              <a:rPr sz="3200" spc="-10" dirty="0">
                <a:latin typeface="Arial MT"/>
                <a:cs typeface="Arial MT"/>
              </a:rPr>
              <a:t> </a:t>
            </a:r>
            <a:r>
              <a:rPr sz="3200" dirty="0">
                <a:latin typeface="Arial MT"/>
                <a:cs typeface="Arial MT"/>
              </a:rPr>
              <a:t>and the</a:t>
            </a:r>
            <a:r>
              <a:rPr sz="3200" spc="-5" dirty="0">
                <a:latin typeface="Arial MT"/>
                <a:cs typeface="Arial MT"/>
              </a:rPr>
              <a:t> </a:t>
            </a:r>
            <a:r>
              <a:rPr sz="3200" dirty="0">
                <a:latin typeface="Arial MT"/>
                <a:cs typeface="Arial MT"/>
              </a:rPr>
              <a:t>overlying</a:t>
            </a:r>
            <a:r>
              <a:rPr sz="3200" spc="-25" dirty="0">
                <a:latin typeface="Arial MT"/>
                <a:cs typeface="Arial MT"/>
              </a:rPr>
              <a:t> </a:t>
            </a:r>
            <a:r>
              <a:rPr sz="3200" dirty="0">
                <a:latin typeface="Arial MT"/>
                <a:cs typeface="Arial MT"/>
              </a:rPr>
              <a:t>mucus </a:t>
            </a:r>
            <a:r>
              <a:rPr sz="3200" spc="-20" dirty="0">
                <a:latin typeface="Arial MT"/>
                <a:cs typeface="Arial MT"/>
              </a:rPr>
              <a:t>gel.</a:t>
            </a:r>
            <a:endParaRPr sz="3200" dirty="0">
              <a:latin typeface="Arial MT"/>
              <a:cs typeface="Arial MT"/>
            </a:endParaRPr>
          </a:p>
          <a:p>
            <a:pPr marL="355600" marR="376555" indent="-5080">
              <a:lnSpc>
                <a:spcPct val="100000"/>
              </a:lnSpc>
              <a:spcBef>
                <a:spcPts val="770"/>
              </a:spcBef>
            </a:pPr>
            <a:r>
              <a:rPr sz="3200" dirty="0">
                <a:latin typeface="Arial MT"/>
                <a:cs typeface="Arial MT"/>
              </a:rPr>
              <a:t>Also</a:t>
            </a:r>
            <a:r>
              <a:rPr sz="3200" spc="-5" dirty="0">
                <a:latin typeface="Arial MT"/>
                <a:cs typeface="Arial MT"/>
              </a:rPr>
              <a:t> </a:t>
            </a:r>
            <a:r>
              <a:rPr sz="3200" dirty="0">
                <a:latin typeface="Arial MT"/>
                <a:cs typeface="Arial MT"/>
              </a:rPr>
              <a:t>gastric</a:t>
            </a:r>
            <a:r>
              <a:rPr sz="3200" spc="-25" dirty="0">
                <a:latin typeface="Arial MT"/>
                <a:cs typeface="Arial MT"/>
              </a:rPr>
              <a:t> </a:t>
            </a:r>
            <a:r>
              <a:rPr sz="3200" dirty="0">
                <a:latin typeface="Arial MT"/>
                <a:cs typeface="Arial MT"/>
              </a:rPr>
              <a:t>epithelium</a:t>
            </a:r>
            <a:r>
              <a:rPr sz="3200" spc="-20" dirty="0">
                <a:latin typeface="Arial MT"/>
                <a:cs typeface="Arial MT"/>
              </a:rPr>
              <a:t> </a:t>
            </a:r>
            <a:r>
              <a:rPr sz="3200" dirty="0">
                <a:latin typeface="Arial MT"/>
                <a:cs typeface="Arial MT"/>
              </a:rPr>
              <a:t>in</a:t>
            </a:r>
            <a:r>
              <a:rPr sz="3200" spc="-5" dirty="0">
                <a:latin typeface="Arial MT"/>
                <a:cs typeface="Arial MT"/>
              </a:rPr>
              <a:t> </a:t>
            </a:r>
            <a:r>
              <a:rPr sz="3200" dirty="0">
                <a:latin typeface="Arial MT"/>
                <a:cs typeface="Arial MT"/>
              </a:rPr>
              <a:t>the</a:t>
            </a:r>
            <a:r>
              <a:rPr sz="3200" spc="-20" dirty="0">
                <a:latin typeface="Arial MT"/>
                <a:cs typeface="Arial MT"/>
              </a:rPr>
              <a:t> </a:t>
            </a:r>
            <a:r>
              <a:rPr sz="3200" spc="-10" dirty="0">
                <a:latin typeface="Arial MT"/>
                <a:cs typeface="Arial MT"/>
              </a:rPr>
              <a:t>duodenum </a:t>
            </a:r>
            <a:r>
              <a:rPr sz="3200" dirty="0">
                <a:latin typeface="Arial MT"/>
                <a:cs typeface="Arial MT"/>
              </a:rPr>
              <a:t>and</a:t>
            </a:r>
            <a:r>
              <a:rPr sz="3200" spc="-10" dirty="0">
                <a:latin typeface="Arial MT"/>
                <a:cs typeface="Arial MT"/>
              </a:rPr>
              <a:t> esophagus.</a:t>
            </a:r>
            <a:endParaRPr sz="3200" dirty="0">
              <a:latin typeface="Arial MT"/>
              <a:cs typeface="Arial MT"/>
            </a:endParaRPr>
          </a:p>
        </p:txBody>
      </p:sp>
      <p:sp>
        <p:nvSpPr>
          <p:cNvPr id="5" name="object 5"/>
          <p:cNvSpPr txBox="1"/>
          <p:nvPr/>
        </p:nvSpPr>
        <p:spPr>
          <a:xfrm>
            <a:off x="5108828" y="39751"/>
            <a:ext cx="631190"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Pathology</a:t>
            </a:r>
            <a:endParaRPr sz="1200" dirty="0">
              <a:latin typeface="Calibri"/>
              <a:cs typeface="Calibri"/>
            </a:endParaRPr>
          </a:p>
        </p:txBody>
      </p:sp>
      <p:sp>
        <p:nvSpPr>
          <p:cNvPr id="6" name="object 6"/>
          <p:cNvSpPr txBox="1"/>
          <p:nvPr/>
        </p:nvSpPr>
        <p:spPr>
          <a:xfrm>
            <a:off x="7813319" y="39751"/>
            <a:ext cx="631190" cy="19749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core</a:t>
            </a:r>
            <a:endParaRPr sz="12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62000" y="1905000"/>
            <a:ext cx="7932420" cy="2743700"/>
          </a:xfrm>
          <a:prstGeom prst="rect">
            <a:avLst/>
          </a:prstGeom>
        </p:spPr>
        <p:txBody>
          <a:bodyPr vert="horz" wrap="square" lIns="0" tIns="12065" rIns="0" bIns="0" rtlCol="0">
            <a:spAutoFit/>
          </a:bodyPr>
          <a:lstStyle/>
          <a:p>
            <a:pPr marL="355600" marR="1386840" indent="-342900">
              <a:lnSpc>
                <a:spcPct val="100000"/>
              </a:lnSpc>
              <a:spcBef>
                <a:spcPts val="95"/>
              </a:spcBef>
              <a:buFont typeface="Arial MT"/>
              <a:buChar char="•"/>
              <a:tabLst>
                <a:tab pos="355600" algn="l"/>
              </a:tabLst>
            </a:pPr>
            <a:r>
              <a:rPr sz="2400" b="1" u="sng" dirty="0">
                <a:uFill>
                  <a:solidFill>
                    <a:srgbClr val="FFFFFF"/>
                  </a:solidFill>
                </a:uFill>
                <a:latin typeface="Calibri" panose="020F0502020204030204" pitchFamily="34" charset="0"/>
                <a:cs typeface="Calibri" panose="020F0502020204030204" pitchFamily="34" charset="0"/>
              </a:rPr>
              <a:t>1983</a:t>
            </a:r>
            <a:r>
              <a:rPr sz="2400" b="1" u="sng" spc="-75" dirty="0">
                <a:uFill>
                  <a:solidFill>
                    <a:srgbClr val="FFFFFF"/>
                  </a:solidFill>
                </a:uFill>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that</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t>
            </a:r>
            <a:r>
              <a:rPr sz="2400" b="1" i="1" dirty="0">
                <a:latin typeface="Calibri" panose="020F0502020204030204" pitchFamily="34" charset="0"/>
                <a:cs typeface="Calibri" panose="020F0502020204030204" pitchFamily="34" charset="0"/>
              </a:rPr>
              <a:t>.</a:t>
            </a:r>
            <a:r>
              <a:rPr sz="2400" b="1" i="1" spc="-8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6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was </a:t>
            </a:r>
            <a:r>
              <a:rPr sz="2400" b="1" dirty="0">
                <a:latin typeface="Calibri" panose="020F0502020204030204" pitchFamily="34" charset="0"/>
                <a:cs typeface="Calibri" panose="020F0502020204030204" pitchFamily="34" charset="0"/>
              </a:rPr>
              <a:t>recognized</a:t>
            </a:r>
            <a:r>
              <a:rPr sz="2400" b="1" spc="-6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as</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having</a:t>
            </a:r>
            <a:r>
              <a:rPr sz="2400" b="1" spc="-7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any </a:t>
            </a:r>
            <a:r>
              <a:rPr sz="2400" b="1" dirty="0">
                <a:latin typeface="Calibri" panose="020F0502020204030204" pitchFamily="34" charset="0"/>
                <a:cs typeface="Calibri" panose="020F0502020204030204" pitchFamily="34" charset="0"/>
              </a:rPr>
              <a:t>medical</a:t>
            </a:r>
            <a:r>
              <a:rPr sz="2400" b="1" spc="-1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importance.</a:t>
            </a:r>
            <a:endParaRPr sz="2400" dirty="0">
              <a:latin typeface="Calibri" panose="020F0502020204030204" pitchFamily="34" charset="0"/>
              <a:cs typeface="Calibri" panose="020F0502020204030204" pitchFamily="34" charset="0"/>
            </a:endParaRPr>
          </a:p>
          <a:p>
            <a:pPr>
              <a:lnSpc>
                <a:spcPct val="100000"/>
              </a:lnSpc>
              <a:spcBef>
                <a:spcPts val="212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5080" indent="-342900">
              <a:lnSpc>
                <a:spcPct val="100000"/>
              </a:lnSpc>
              <a:spcBef>
                <a:spcPts val="5"/>
              </a:spcBef>
              <a:buFont typeface="Arial MT"/>
              <a:buChar char="•"/>
              <a:tabLst>
                <a:tab pos="355600" algn="l"/>
                <a:tab pos="2618105" algn="l"/>
              </a:tabLst>
            </a:pPr>
            <a:r>
              <a:rPr sz="2400" b="1" dirty="0">
                <a:latin typeface="Calibri" panose="020F0502020204030204" pitchFamily="34" charset="0"/>
                <a:cs typeface="Calibri" panose="020F0502020204030204" pitchFamily="34" charset="0"/>
              </a:rPr>
              <a:t>Now,</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it</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has</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been</a:t>
            </a:r>
            <a:r>
              <a:rPr sz="2400" b="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proven that</a:t>
            </a:r>
            <a:r>
              <a:rPr sz="2400" b="1" spc="-40" dirty="0">
                <a:latin typeface="Calibri" panose="020F0502020204030204" pitchFamily="34" charset="0"/>
                <a:cs typeface="Calibri" panose="020F0502020204030204" pitchFamily="34" charset="0"/>
              </a:rPr>
              <a:t> </a:t>
            </a:r>
            <a:r>
              <a:rPr sz="2400" b="1" i="1" spc="-25" dirty="0">
                <a:latin typeface="Calibri" panose="020F0502020204030204" pitchFamily="34" charset="0"/>
                <a:cs typeface="Calibri" panose="020F0502020204030204" pitchFamily="34" charset="0"/>
              </a:rPr>
              <a:t>H. </a:t>
            </a:r>
            <a:r>
              <a:rPr sz="2400" b="1" i="1" dirty="0">
                <a:latin typeface="Calibri" panose="020F0502020204030204" pitchFamily="34" charset="0"/>
                <a:cs typeface="Calibri" panose="020F0502020204030204" pitchFamily="34" charset="0"/>
              </a:rPr>
              <a:t>pylori</a:t>
            </a:r>
            <a:r>
              <a:rPr sz="2400" b="1" i="1" spc="-8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infection</a:t>
            </a:r>
            <a:r>
              <a:rPr sz="2400" b="1" spc="-9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is</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the</a:t>
            </a:r>
            <a:r>
              <a:rPr sz="2400" b="1" spc="-8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main </a:t>
            </a:r>
            <a:r>
              <a:rPr sz="2400" b="1" dirty="0">
                <a:latin typeface="Calibri" panose="020F0502020204030204" pitchFamily="34" charset="0"/>
                <a:cs typeface="Calibri" panose="020F0502020204030204" pitchFamily="34" charset="0"/>
              </a:rPr>
              <a:t>cause</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7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chronic</a:t>
            </a:r>
            <a:r>
              <a:rPr sz="2400" b="1" spc="-6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superficial gastritis</a:t>
            </a:r>
            <a:r>
              <a:rPr sz="2400" b="1" dirty="0">
                <a:latin typeface="Calibri" panose="020F0502020204030204" pitchFamily="34" charset="0"/>
                <a:cs typeface="Calibri" panose="020F0502020204030204" pitchFamily="34" charset="0"/>
              </a:rPr>
              <a:t>	associated</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with</a:t>
            </a:r>
            <a:r>
              <a:rPr sz="2400" b="1" spc="-13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both </a:t>
            </a:r>
            <a:r>
              <a:rPr sz="2400" b="1" dirty="0">
                <a:latin typeface="Calibri" panose="020F0502020204030204" pitchFamily="34" charset="0"/>
                <a:cs typeface="Calibri" panose="020F0502020204030204" pitchFamily="34" charset="0"/>
              </a:rPr>
              <a:t>gastric</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duodenal</a:t>
            </a:r>
            <a:r>
              <a:rPr sz="2400" b="1" spc="-6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ulcers</a:t>
            </a:r>
            <a:r>
              <a:rPr sz="4000" b="1" spc="-10" dirty="0">
                <a:solidFill>
                  <a:srgbClr val="FFFFFF"/>
                </a:solidFill>
                <a:latin typeface="Arial"/>
                <a:cs typeface="Arial"/>
              </a:rPr>
              <a:t>.</a:t>
            </a:r>
            <a:endParaRPr sz="4000" dirty="0">
              <a:latin typeface="Arial"/>
              <a:cs typeface="Arial"/>
            </a:endParaRPr>
          </a:p>
        </p:txBody>
      </p:sp>
      <p:sp>
        <p:nvSpPr>
          <p:cNvPr id="4" name="object 4"/>
          <p:cNvSpPr txBox="1"/>
          <p:nvPr/>
        </p:nvSpPr>
        <p:spPr>
          <a:xfrm>
            <a:off x="5108828" y="39751"/>
            <a:ext cx="1672972"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Pathology</a:t>
            </a:r>
            <a:endParaRPr sz="1200" dirty="0">
              <a:latin typeface="Calibri"/>
              <a:cs typeface="Calibri"/>
            </a:endParaRPr>
          </a:p>
        </p:txBody>
      </p:sp>
      <p:sp>
        <p:nvSpPr>
          <p:cNvPr id="5" name="object 5"/>
          <p:cNvSpPr txBox="1"/>
          <p:nvPr/>
        </p:nvSpPr>
        <p:spPr>
          <a:xfrm>
            <a:off x="7467600" y="39750"/>
            <a:ext cx="976909" cy="197490"/>
          </a:xfrm>
          <a:prstGeom prst="rect">
            <a:avLst/>
          </a:prstGeom>
        </p:spPr>
        <p:txBody>
          <a:bodyPr vert="horz" wrap="square" lIns="0" tIns="12700" rIns="0" bIns="0" rtlCol="0">
            <a:spAutoFit/>
          </a:bodyPr>
          <a:lstStyle/>
          <a:p>
            <a:pPr marL="12700">
              <a:lnSpc>
                <a:spcPct val="100000"/>
              </a:lnSpc>
              <a:spcBef>
                <a:spcPts val="100"/>
              </a:spcBef>
            </a:pPr>
            <a:r>
              <a:rPr lang="en-US" sz="1200" spc="-20" dirty="0">
                <a:latin typeface="Calibri"/>
                <a:cs typeface="Calibri"/>
              </a:rPr>
              <a:t>core</a:t>
            </a:r>
            <a:endParaRPr sz="12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215" y="685800"/>
            <a:ext cx="9005570" cy="2299219"/>
          </a:xfrm>
          <a:prstGeom prst="rect">
            <a:avLst/>
          </a:prstGeom>
        </p:spPr>
        <p:txBody>
          <a:bodyPr vert="horz" wrap="square" lIns="0" tIns="12700" rIns="0" bIns="0" rtlCol="0">
            <a:spAutoFit/>
          </a:bodyPr>
          <a:lstStyle/>
          <a:p>
            <a:pPr marL="406400" marR="593725" indent="-342900">
              <a:lnSpc>
                <a:spcPct val="100000"/>
              </a:lnSpc>
              <a:spcBef>
                <a:spcPts val="100"/>
              </a:spcBef>
              <a:buFont typeface="Arial MT"/>
              <a:buChar char="•"/>
              <a:tabLst>
                <a:tab pos="406400" algn="l"/>
              </a:tabLst>
            </a:pPr>
            <a:r>
              <a:rPr sz="2400" b="1" i="1" dirty="0">
                <a:latin typeface="Calibri" panose="020F0502020204030204" pitchFamily="34" charset="0"/>
                <a:cs typeface="Calibri" panose="020F0502020204030204" pitchFamily="34" charset="0"/>
              </a:rPr>
              <a:t>Helicobacter</a:t>
            </a:r>
            <a:r>
              <a:rPr sz="2400" b="1" i="1" spc="1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a:t>
            </a:r>
            <a:r>
              <a:rPr sz="2400" b="1" spc="-915" dirty="0">
                <a:latin typeface="Calibri" panose="020F0502020204030204" pitchFamily="34" charset="0"/>
                <a:cs typeface="Calibri" panose="020F0502020204030204" pitchFamily="34" charset="0"/>
              </a:rPr>
              <a:t>f</a:t>
            </a:r>
            <a:r>
              <a:rPr sz="2400" spc="-75" baseline="104166" dirty="0">
                <a:latin typeface="Calibri" panose="020F0502020204030204" pitchFamily="34" charset="0"/>
                <a:cs typeface="Calibri" panose="020F0502020204030204" pitchFamily="34" charset="0"/>
              </a:rPr>
              <a:t>P</a:t>
            </a:r>
            <a:r>
              <a:rPr sz="2400" spc="-427" baseline="104166" dirty="0">
                <a:latin typeface="Calibri" panose="020F0502020204030204" pitchFamily="34" charset="0"/>
                <a:cs typeface="Calibri" panose="020F0502020204030204" pitchFamily="34" charset="0"/>
              </a:rPr>
              <a:t>a</a:t>
            </a:r>
            <a:r>
              <a:rPr sz="2400" b="1" spc="-1770" dirty="0">
                <a:latin typeface="Calibri" panose="020F0502020204030204" pitchFamily="34" charset="0"/>
                <a:cs typeface="Calibri" panose="020F0502020204030204" pitchFamily="34" charset="0"/>
              </a:rPr>
              <a:t>e</a:t>
            </a:r>
            <a:r>
              <a:rPr sz="2400" spc="-30" baseline="104166" dirty="0">
                <a:latin typeface="Calibri" panose="020F0502020204030204" pitchFamily="34" charset="0"/>
                <a:cs typeface="Calibri" panose="020F0502020204030204" pitchFamily="34" charset="0"/>
              </a:rPr>
              <a:t>th</a:t>
            </a:r>
            <a:r>
              <a:rPr sz="2400" spc="-37" baseline="104166" dirty="0">
                <a:latin typeface="Calibri" panose="020F0502020204030204" pitchFamily="34" charset="0"/>
                <a:cs typeface="Calibri" panose="020F0502020204030204" pitchFamily="34" charset="0"/>
              </a:rPr>
              <a:t>o</a:t>
            </a:r>
            <a:r>
              <a:rPr sz="2400" spc="-262" baseline="104166" dirty="0">
                <a:latin typeface="Calibri" panose="020F0502020204030204" pitchFamily="34" charset="0"/>
                <a:cs typeface="Calibri" panose="020F0502020204030204" pitchFamily="34" charset="0"/>
              </a:rPr>
              <a:t>l</a:t>
            </a:r>
            <a:r>
              <a:rPr sz="2400" b="1" spc="-1864" dirty="0">
                <a:latin typeface="Calibri" panose="020F0502020204030204" pitchFamily="34" charset="0"/>
                <a:cs typeface="Calibri" panose="020F0502020204030204" pitchFamily="34" charset="0"/>
              </a:rPr>
              <a:t>c</a:t>
            </a:r>
            <a:r>
              <a:rPr sz="2400" spc="-37" baseline="104166" dirty="0">
                <a:latin typeface="Calibri" panose="020F0502020204030204" pitchFamily="34" charset="0"/>
                <a:cs typeface="Calibri" panose="020F0502020204030204" pitchFamily="34" charset="0"/>
              </a:rPr>
              <a:t>og</a:t>
            </a:r>
            <a:r>
              <a:rPr sz="2400" spc="-15" baseline="104166" dirty="0">
                <a:latin typeface="Calibri" panose="020F0502020204030204" pitchFamily="34" charset="0"/>
                <a:cs typeface="Calibri" panose="020F0502020204030204" pitchFamily="34" charset="0"/>
              </a:rPr>
              <a:t>y</a:t>
            </a:r>
            <a:r>
              <a:rPr sz="2400" spc="-202" baseline="104166"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tion</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persis</a:t>
            </a:r>
            <a:r>
              <a:rPr sz="2400" b="1" spc="-345" dirty="0">
                <a:latin typeface="Calibri" panose="020F0502020204030204" pitchFamily="34" charset="0"/>
                <a:cs typeface="Calibri" panose="020F0502020204030204" pitchFamily="34" charset="0"/>
              </a:rPr>
              <a:t>t</a:t>
            </a:r>
            <a:r>
              <a:rPr sz="2400" spc="-262" baseline="104166" dirty="0">
                <a:latin typeface="Calibri" panose="020F0502020204030204" pitchFamily="34" charset="0"/>
                <a:cs typeface="Calibri" panose="020F0502020204030204" pitchFamily="34" charset="0"/>
              </a:rPr>
              <a:t>c</a:t>
            </a:r>
            <a:r>
              <a:rPr sz="2400" b="1" spc="-1864" dirty="0">
                <a:latin typeface="Calibri" panose="020F0502020204030204" pitchFamily="34" charset="0"/>
                <a:cs typeface="Calibri" panose="020F0502020204030204" pitchFamily="34" charset="0"/>
              </a:rPr>
              <a:t>s</a:t>
            </a:r>
            <a:r>
              <a:rPr sz="2400" spc="-22" baseline="104166" dirty="0">
                <a:latin typeface="Calibri" panose="020F0502020204030204" pitchFamily="34" charset="0"/>
                <a:cs typeface="Calibri" panose="020F0502020204030204" pitchFamily="34" charset="0"/>
              </a:rPr>
              <a:t>o</a:t>
            </a:r>
            <a:r>
              <a:rPr sz="2400" spc="-37" baseline="104166" dirty="0">
                <a:latin typeface="Calibri" panose="020F0502020204030204" pitchFamily="34" charset="0"/>
                <a:cs typeface="Calibri" panose="020F0502020204030204" pitchFamily="34" charset="0"/>
              </a:rPr>
              <a:t>r</a:t>
            </a:r>
            <a:r>
              <a:rPr sz="2400" baseline="104166" dirty="0">
                <a:latin typeface="Calibri" panose="020F0502020204030204" pitchFamily="34" charset="0"/>
                <a:cs typeface="Calibri" panose="020F0502020204030204" pitchFamily="34" charset="0"/>
              </a:rPr>
              <a:t>e </a:t>
            </a:r>
            <a:r>
              <a:rPr sz="2400" b="1" dirty="0">
                <a:latin typeface="Calibri" panose="020F0502020204030204" pitchFamily="34" charset="0"/>
                <a:cs typeface="Calibri" panose="020F0502020204030204" pitchFamily="34" charset="0"/>
              </a:rPr>
              <a:t>for</a:t>
            </a:r>
            <a:r>
              <a:rPr sz="2400" b="1" spc="-5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life</a:t>
            </a:r>
            <a:endParaRPr sz="2400" dirty="0">
              <a:latin typeface="Calibri" panose="020F0502020204030204" pitchFamily="34" charset="0"/>
              <a:cs typeface="Calibri" panose="020F0502020204030204" pitchFamily="34" charset="0"/>
            </a:endParaRPr>
          </a:p>
          <a:p>
            <a:pPr>
              <a:lnSpc>
                <a:spcPct val="100000"/>
              </a:lnSpc>
              <a:spcBef>
                <a:spcPts val="153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406400" marR="30480" indent="-342900">
              <a:lnSpc>
                <a:spcPct val="101499"/>
              </a:lnSpc>
              <a:spcBef>
                <a:spcPts val="5"/>
              </a:spcBef>
              <a:buFont typeface="Arial MT"/>
              <a:buChar char="•"/>
              <a:tabLst>
                <a:tab pos="406400" algn="l"/>
              </a:tabLst>
            </a:pPr>
            <a:r>
              <a:rPr sz="2400" b="1" i="1" dirty="0">
                <a:latin typeface="Calibri" panose="020F0502020204030204" pitchFamily="34" charset="0"/>
                <a:cs typeface="Calibri" panose="020F0502020204030204" pitchFamily="34" charset="0"/>
              </a:rPr>
              <a:t>H.</a:t>
            </a:r>
            <a:r>
              <a:rPr sz="2400" b="1" i="1" spc="-35"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produces</a:t>
            </a:r>
            <a:r>
              <a:rPr sz="2400" b="1" spc="-15" dirty="0">
                <a:latin typeface="Calibri" panose="020F0502020204030204" pitchFamily="34" charset="0"/>
                <a:cs typeface="Calibri" panose="020F0502020204030204" pitchFamily="34" charset="0"/>
              </a:rPr>
              <a:t> </a:t>
            </a:r>
            <a:r>
              <a:rPr sz="2400" b="1" i="1" u="sng" spc="180" dirty="0">
                <a:uFill>
                  <a:solidFill>
                    <a:srgbClr val="FF6600"/>
                  </a:solidFill>
                </a:uFill>
                <a:latin typeface="Calibri" panose="020F0502020204030204" pitchFamily="34" charset="0"/>
                <a:cs typeface="Calibri" panose="020F0502020204030204" pitchFamily="34" charset="0"/>
              </a:rPr>
              <a:t>urease</a:t>
            </a:r>
            <a:r>
              <a:rPr sz="2400" b="1" i="1" u="sng" spc="90" dirty="0">
                <a:uFill>
                  <a:solidFill>
                    <a:srgbClr val="FF6600"/>
                  </a:solidFill>
                </a:uFill>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…formation </a:t>
            </a:r>
            <a:r>
              <a:rPr sz="2400" b="1" dirty="0">
                <a:latin typeface="Calibri" panose="020F0502020204030204" pitchFamily="34" charset="0"/>
                <a:cs typeface="Calibri" panose="020F0502020204030204" pitchFamily="34" charset="0"/>
              </a:rPr>
              <a:t>of</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ammonia…</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pH</a:t>
            </a:r>
            <a:r>
              <a:rPr sz="2400" b="1" spc="-4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increases.</a:t>
            </a:r>
            <a:endParaRPr sz="2400" dirty="0">
              <a:latin typeface="Calibri" panose="020F0502020204030204" pitchFamily="34" charset="0"/>
              <a:cs typeface="Calibri" panose="020F0502020204030204" pitchFamily="34" charset="0"/>
            </a:endParaRPr>
          </a:p>
          <a:p>
            <a:pPr>
              <a:lnSpc>
                <a:spcPct val="100000"/>
              </a:lnSpc>
              <a:spcBef>
                <a:spcPts val="190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406400" marR="234950" indent="-342900">
              <a:lnSpc>
                <a:spcPct val="100000"/>
              </a:lnSpc>
              <a:spcBef>
                <a:spcPts val="5"/>
              </a:spcBef>
              <a:buFont typeface="Arial MT"/>
              <a:buChar char="•"/>
              <a:tabLst>
                <a:tab pos="406400" algn="l"/>
              </a:tabLst>
            </a:pPr>
            <a:r>
              <a:rPr sz="2400" b="1" dirty="0">
                <a:latin typeface="Calibri" panose="020F0502020204030204" pitchFamily="34" charset="0"/>
                <a:cs typeface="Calibri" panose="020F0502020204030204" pitchFamily="34" charset="0"/>
              </a:rPr>
              <a:t>Cytotoxins,</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Toxic</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proteins,</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Platelet</a:t>
            </a:r>
            <a:r>
              <a:rPr sz="2400" b="1" spc="-1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AF </a:t>
            </a:r>
            <a:r>
              <a:rPr sz="2400" b="1" dirty="0">
                <a:latin typeface="Calibri" panose="020F0502020204030204" pitchFamily="34" charset="0"/>
                <a:cs typeface="Calibri" panose="020F0502020204030204" pitchFamily="34" charset="0"/>
              </a:rPr>
              <a:t>and </a:t>
            </a:r>
            <a:r>
              <a:rPr sz="2400" b="1" spc="-10" dirty="0">
                <a:latin typeface="Calibri" panose="020F0502020204030204" pitchFamily="34" charset="0"/>
                <a:cs typeface="Calibri" panose="020F0502020204030204" pitchFamily="34" charset="0"/>
              </a:rPr>
              <a:t>Lipopolysaccharides.</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002D2D"/>
                </a:solidFill>
                <a:latin typeface="Calibri"/>
                <a:cs typeface="Calibri"/>
              </a:rPr>
              <a:t>Pathology</a:t>
            </a:r>
            <a:endParaRPr sz="1200" dirty="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02D2D"/>
                </a:solidFill>
                <a:latin typeface="Calibri"/>
                <a:cs typeface="Calibri"/>
              </a:rPr>
              <a:t>core</a:t>
            </a:r>
            <a:endParaRPr sz="1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8200" y="762000"/>
            <a:ext cx="2286000" cy="627736"/>
          </a:xfrm>
          <a:prstGeom prst="rect">
            <a:avLst/>
          </a:prstGeom>
        </p:spPr>
        <p:txBody>
          <a:bodyPr vert="horz" wrap="square" lIns="0" tIns="12065" rIns="0" bIns="0" rtlCol="0">
            <a:spAutoFit/>
          </a:bodyPr>
          <a:lstStyle/>
          <a:p>
            <a:pPr marL="12700">
              <a:lnSpc>
                <a:spcPct val="100000"/>
              </a:lnSpc>
              <a:spcBef>
                <a:spcPts val="95"/>
              </a:spcBef>
            </a:pPr>
            <a:r>
              <a:rPr lang="en-US" sz="4000" b="1" spc="-10" dirty="0">
                <a:uFill>
                  <a:solidFill>
                    <a:srgbClr val="FFE700"/>
                  </a:solidFill>
                </a:uFill>
                <a:latin typeface="Calibri" panose="020F0502020204030204" pitchFamily="34" charset="0"/>
                <a:cs typeface="Calibri" panose="020F0502020204030204" pitchFamily="34" charset="0"/>
              </a:rPr>
              <a:t>Diseases</a:t>
            </a:r>
            <a:endParaRPr sz="4000" dirty="0">
              <a:latin typeface="Calibri" panose="020F0502020204030204" pitchFamily="34" charset="0"/>
              <a:cs typeface="Calibri" panose="020F0502020204030204" pitchFamily="34" charset="0"/>
            </a:endParaRPr>
          </a:p>
        </p:txBody>
      </p:sp>
      <p:sp>
        <p:nvSpPr>
          <p:cNvPr id="4" name="object 4"/>
          <p:cNvSpPr txBox="1"/>
          <p:nvPr/>
        </p:nvSpPr>
        <p:spPr>
          <a:xfrm>
            <a:off x="78739" y="1524000"/>
            <a:ext cx="8914765" cy="3536608"/>
          </a:xfrm>
          <a:prstGeom prst="rect">
            <a:avLst/>
          </a:prstGeom>
        </p:spPr>
        <p:txBody>
          <a:bodyPr vert="horz" wrap="square" lIns="0" tIns="110489" rIns="0" bIns="0" rtlCol="0">
            <a:spAutoFit/>
          </a:bodyPr>
          <a:lstStyle/>
          <a:p>
            <a:pPr marL="355600" marR="6985" indent="-342900">
              <a:lnSpc>
                <a:spcPct val="80000"/>
              </a:lnSpc>
              <a:spcBef>
                <a:spcPts val="869"/>
              </a:spcBef>
              <a:buFont typeface="Arial MT"/>
              <a:buChar char="•"/>
              <a:tabLst>
                <a:tab pos="355600" algn="l"/>
              </a:tabLst>
            </a:pPr>
            <a:r>
              <a:rPr lang="en-US" sz="2400" dirty="0">
                <a:latin typeface="Calibri" panose="020F0502020204030204" pitchFamily="34" charset="0"/>
                <a:cs typeface="Calibri" panose="020F0502020204030204" pitchFamily="34" charset="0"/>
              </a:rPr>
              <a:t>1.</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Chronic</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superficial</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gastritis,</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which</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2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an </a:t>
            </a:r>
            <a:r>
              <a:rPr lang="en-US" sz="2400" dirty="0">
                <a:latin typeface="Calibri" panose="020F0502020204030204" pitchFamily="34" charset="0"/>
                <a:cs typeface="Calibri" panose="020F0502020204030204" pitchFamily="34" charset="0"/>
              </a:rPr>
              <a:t>inflammation</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stomach</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due</a:t>
            </a:r>
            <a:r>
              <a:rPr lang="en-US" sz="2400" spc="-3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to </a:t>
            </a:r>
            <a:r>
              <a:rPr lang="en-US" sz="2400" dirty="0">
                <a:latin typeface="Calibri" panose="020F0502020204030204" pitchFamily="34" charset="0"/>
                <a:cs typeface="Calibri" panose="020F0502020204030204" pitchFamily="34" charset="0"/>
              </a:rPr>
              <a:t>the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infiltration</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lymphocytes,</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plasma</a:t>
            </a:r>
            <a:r>
              <a:rPr lang="en-US" sz="2400" spc="-10" dirty="0">
                <a:latin typeface="Calibri" panose="020F0502020204030204" pitchFamily="34" charset="0"/>
                <a:cs typeface="Calibri" panose="020F0502020204030204" pitchFamily="34" charset="0"/>
              </a:rPr>
              <a:t> cells, </a:t>
            </a:r>
            <a:r>
              <a:rPr lang="en-US" sz="2400" dirty="0">
                <a:latin typeface="Calibri" panose="020F0502020204030204" pitchFamily="34" charset="0"/>
                <a:cs typeface="Calibri" panose="020F0502020204030204" pitchFamily="34" charset="0"/>
              </a:rPr>
              <a:t>eosinophils,</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monocytes</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into</a:t>
            </a:r>
            <a:r>
              <a:rPr lang="en-US" sz="2400" spc="-5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mucosal</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stomach,</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which </a:t>
            </a:r>
            <a:r>
              <a:rPr lang="en-US" sz="2400" dirty="0">
                <a:latin typeface="Calibri" panose="020F0502020204030204" pitchFamily="34" charset="0"/>
                <a:cs typeface="Calibri" panose="020F0502020204030204" pitchFamily="34" charset="0"/>
              </a:rPr>
              <a:t>causes</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injury</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gastric</a:t>
            </a:r>
            <a:r>
              <a:rPr lang="en-US" sz="2400" spc="-2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glands.</a:t>
            </a:r>
            <a:endParaRPr lang="en-US" sz="2400" dirty="0">
              <a:latin typeface="Calibri" panose="020F0502020204030204" pitchFamily="34" charset="0"/>
              <a:cs typeface="Calibri" panose="020F0502020204030204" pitchFamily="34" charset="0"/>
            </a:endParaRPr>
          </a:p>
          <a:p>
            <a:pPr marL="355600" marR="480695" indent="-342900">
              <a:lnSpc>
                <a:spcPts val="3070"/>
              </a:lnSpc>
              <a:spcBef>
                <a:spcPts val="745"/>
              </a:spcBef>
              <a:buFont typeface="Arial MT"/>
              <a:buChar char="•"/>
              <a:tabLst>
                <a:tab pos="355600" algn="l"/>
              </a:tabLst>
            </a:pPr>
            <a:r>
              <a:rPr lang="en-US" sz="2400" dirty="0">
                <a:latin typeface="Calibri" panose="020F0502020204030204" pitchFamily="34" charset="0"/>
                <a:cs typeface="Calibri" panose="020F0502020204030204" pitchFamily="34" charset="0"/>
              </a:rPr>
              <a:t>2.The</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immune</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response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can</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also</a:t>
            </a:r>
            <a:r>
              <a:rPr lang="en-US" sz="2400" spc="-2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cause </a:t>
            </a:r>
            <a:r>
              <a:rPr lang="en-US" sz="2400" dirty="0">
                <a:latin typeface="Calibri" panose="020F0502020204030204" pitchFamily="34" charset="0"/>
                <a:cs typeface="Calibri" panose="020F0502020204030204" pitchFamily="34" charset="0"/>
              </a:rPr>
              <a:t>inflammation</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duodenum,</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leading</a:t>
            </a:r>
            <a:r>
              <a:rPr lang="en-US" sz="2400" spc="-5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to </a:t>
            </a:r>
            <a:r>
              <a:rPr lang="en-US" sz="2400" dirty="0">
                <a:latin typeface="Calibri" panose="020F0502020204030204" pitchFamily="34" charset="0"/>
                <a:cs typeface="Calibri" panose="020F0502020204030204" pitchFamily="34" charset="0"/>
              </a:rPr>
              <a:t>duodenal</a:t>
            </a:r>
            <a:r>
              <a:rPr lang="en-US" sz="2400" spc="-6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ulcers.</a:t>
            </a:r>
            <a:endParaRPr lang="en-US" sz="2400" dirty="0">
              <a:latin typeface="Calibri" panose="020F0502020204030204" pitchFamily="34" charset="0"/>
              <a:cs typeface="Calibri" panose="020F0502020204030204" pitchFamily="34" charset="0"/>
            </a:endParaRPr>
          </a:p>
          <a:p>
            <a:pPr marL="355600" marR="5080" indent="-342900">
              <a:lnSpc>
                <a:spcPct val="80000"/>
              </a:lnSpc>
              <a:spcBef>
                <a:spcPts val="800"/>
              </a:spcBef>
              <a:buFont typeface="Arial MT"/>
              <a:buChar char="•"/>
              <a:tabLst>
                <a:tab pos="355600" algn="l"/>
              </a:tabLst>
            </a:pPr>
            <a:r>
              <a:rPr lang="en-US" sz="2400" dirty="0">
                <a:latin typeface="Calibri" panose="020F0502020204030204" pitchFamily="34" charset="0"/>
                <a:cs typeface="Calibri" panose="020F0502020204030204" pitchFamily="34" charset="0"/>
              </a:rPr>
              <a:t>3.</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Atrophic</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gastritis,</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which</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 </a:t>
            </a:r>
            <a:r>
              <a:rPr lang="en-US" sz="2400" spc="-10" dirty="0">
                <a:latin typeface="Calibri" panose="020F0502020204030204" pitchFamily="34" charset="0"/>
                <a:cs typeface="Calibri" panose="020F0502020204030204" pitchFamily="34" charset="0"/>
              </a:rPr>
              <a:t>nonspecific </a:t>
            </a:r>
            <a:r>
              <a:rPr lang="en-US" sz="2400" dirty="0">
                <a:latin typeface="Calibri" panose="020F0502020204030204" pitchFamily="34" charset="0"/>
                <a:cs typeface="Calibri" panose="020F0502020204030204" pitchFamily="34" charset="0"/>
              </a:rPr>
              <a:t>inflammation</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entire</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stomach,</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may</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result</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infiltration </a:t>
            </a:r>
            <a:r>
              <a:rPr lang="en-US" sz="2400" dirty="0">
                <a:latin typeface="Calibri" panose="020F0502020204030204" pitchFamily="34" charset="0"/>
                <a:cs typeface="Calibri" panose="020F0502020204030204" pitchFamily="34" charset="0"/>
              </a:rPr>
              <a:t>of</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lymphocytes</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into</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stomach.</a:t>
            </a:r>
            <a:endParaRPr lang="en-US" sz="2400" dirty="0">
              <a:latin typeface="Calibri" panose="020F0502020204030204" pitchFamily="34" charset="0"/>
              <a:cs typeface="Calibri" panose="020F0502020204030204" pitchFamily="34" charset="0"/>
            </a:endParaRPr>
          </a:p>
          <a:p>
            <a:pPr marL="467995" indent="-455295">
              <a:lnSpc>
                <a:spcPct val="100000"/>
              </a:lnSpc>
              <a:buClr>
                <a:srgbClr val="FFFFFF"/>
              </a:buClr>
              <a:buFont typeface="Arial MT"/>
              <a:buChar char="•"/>
              <a:tabLst>
                <a:tab pos="467995" algn="l"/>
              </a:tabLst>
            </a:pPr>
            <a:r>
              <a:rPr lang="en-US" sz="2400" dirty="0">
                <a:latin typeface="Calibri" panose="020F0502020204030204" pitchFamily="34" charset="0"/>
                <a:cs typeface="Calibri" panose="020F0502020204030204" pitchFamily="34" charset="0"/>
              </a:rPr>
              <a:t>4.</a:t>
            </a:r>
            <a:r>
              <a:rPr lang="en-US" sz="2400" spc="-10" dirty="0">
                <a:latin typeface="Calibri" panose="020F0502020204030204" pitchFamily="34" charset="0"/>
                <a:cs typeface="Calibri" panose="020F0502020204030204" pitchFamily="34" charset="0"/>
              </a:rPr>
              <a:t> Malt-</a:t>
            </a:r>
            <a:r>
              <a:rPr lang="en-US" sz="2400" dirty="0">
                <a:latin typeface="Calibri" panose="020F0502020204030204" pitchFamily="34" charset="0"/>
                <a:cs typeface="Calibri" panose="020F0502020204030204" pitchFamily="34" charset="0"/>
              </a:rPr>
              <a:t>type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other</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lymphomas</a:t>
            </a:r>
            <a:endParaRPr lang="en-US" sz="2400" dirty="0">
              <a:latin typeface="Calibri" panose="020F0502020204030204" pitchFamily="34" charset="0"/>
              <a:cs typeface="Calibri" panose="020F0502020204030204" pitchFamily="34" charset="0"/>
            </a:endParaRPr>
          </a:p>
        </p:txBody>
      </p:sp>
      <p:sp>
        <p:nvSpPr>
          <p:cNvPr id="5" name="object 5"/>
          <p:cNvSpPr txBox="1"/>
          <p:nvPr/>
        </p:nvSpPr>
        <p:spPr>
          <a:xfrm>
            <a:off x="5108828" y="39751"/>
            <a:ext cx="3335654" cy="197490"/>
          </a:xfrm>
          <a:prstGeom prst="rect">
            <a:avLst/>
          </a:prstGeom>
        </p:spPr>
        <p:txBody>
          <a:bodyPr vert="horz" wrap="square" lIns="0" tIns="12700" rIns="0" bIns="0" rtlCol="0">
            <a:spAutoFit/>
          </a:bodyPr>
          <a:lstStyle/>
          <a:p>
            <a:pPr marL="12700">
              <a:lnSpc>
                <a:spcPct val="100000"/>
              </a:lnSpc>
              <a:spcBef>
                <a:spcPts val="100"/>
              </a:spcBef>
              <a:tabLst>
                <a:tab pos="3055620" algn="l"/>
              </a:tabLst>
            </a:pPr>
            <a:r>
              <a:rPr sz="1200" spc="-10" dirty="0">
                <a:latin typeface="Calibri"/>
                <a:cs typeface="Calibri"/>
              </a:rPr>
              <a:t>Pathology</a:t>
            </a:r>
            <a:r>
              <a:rPr sz="1200" dirty="0">
                <a:latin typeface="Calibri"/>
                <a:cs typeface="Calibri"/>
              </a:rPr>
              <a:t>	</a:t>
            </a:r>
            <a:r>
              <a:rPr sz="1200" spc="-20" dirty="0">
                <a:latin typeface="Calibri"/>
                <a:cs typeface="Calibri"/>
              </a:rPr>
              <a:t>core</a:t>
            </a:r>
            <a:endParaRPr sz="1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360859"/>
            <a:ext cx="4018915" cy="382797"/>
          </a:xfrm>
          <a:prstGeom prst="rect">
            <a:avLst/>
          </a:prstGeom>
        </p:spPr>
        <p:txBody>
          <a:bodyPr vert="horz" wrap="square" lIns="0" tIns="13335" rIns="0" bIns="0" rtlCol="0">
            <a:spAutoFit/>
          </a:bodyPr>
          <a:lstStyle/>
          <a:p>
            <a:pPr marL="12700">
              <a:lnSpc>
                <a:spcPct val="100000"/>
              </a:lnSpc>
              <a:spcBef>
                <a:spcPts val="105"/>
              </a:spcBef>
            </a:pPr>
            <a:r>
              <a:rPr sz="2400" b="1" dirty="0">
                <a:uFill>
                  <a:solidFill>
                    <a:srgbClr val="FF0000"/>
                  </a:solidFill>
                </a:uFill>
                <a:latin typeface="Calibri" panose="020F0502020204030204" pitchFamily="34" charset="0"/>
                <a:cs typeface="Calibri" panose="020F0502020204030204" pitchFamily="34" charset="0"/>
              </a:rPr>
              <a:t>Invasive</a:t>
            </a:r>
            <a:r>
              <a:rPr sz="2400" b="1" spc="-50" dirty="0">
                <a:uFill>
                  <a:solidFill>
                    <a:srgbClr val="FF0000"/>
                  </a:solidFill>
                </a:uFill>
                <a:latin typeface="Calibri" panose="020F0502020204030204" pitchFamily="34" charset="0"/>
                <a:cs typeface="Calibri" panose="020F0502020204030204" pitchFamily="34" charset="0"/>
              </a:rPr>
              <a:t> </a:t>
            </a:r>
            <a:r>
              <a:rPr sz="2400" b="1" spc="-10" dirty="0">
                <a:uFill>
                  <a:solidFill>
                    <a:srgbClr val="FF0000"/>
                  </a:solidFill>
                </a:uFill>
                <a:latin typeface="Calibri" panose="020F0502020204030204" pitchFamily="34" charset="0"/>
                <a:cs typeface="Calibri" panose="020F0502020204030204" pitchFamily="34" charset="0"/>
              </a:rPr>
              <a:t>techniques:</a:t>
            </a:r>
            <a:endParaRPr sz="2400" dirty="0">
              <a:latin typeface="Calibri" panose="020F0502020204030204" pitchFamily="34" charset="0"/>
              <a:cs typeface="Calibri" panose="020F0502020204030204" pitchFamily="34" charset="0"/>
            </a:endParaRPr>
          </a:p>
        </p:txBody>
      </p:sp>
      <p:sp>
        <p:nvSpPr>
          <p:cNvPr id="3" name="object 3"/>
          <p:cNvSpPr txBox="1"/>
          <p:nvPr/>
        </p:nvSpPr>
        <p:spPr>
          <a:xfrm>
            <a:off x="103320" y="2059950"/>
            <a:ext cx="8944610" cy="4167166"/>
          </a:xfrm>
          <a:prstGeom prst="rect">
            <a:avLst/>
          </a:prstGeom>
        </p:spPr>
        <p:txBody>
          <a:bodyPr vert="horz" wrap="square" lIns="0" tIns="95885" rIns="0" bIns="0" rtlCol="0">
            <a:spAutoFit/>
          </a:bodyPr>
          <a:lstStyle/>
          <a:p>
            <a:pPr marL="355600" marR="5080" indent="-342900">
              <a:lnSpc>
                <a:spcPct val="80300"/>
              </a:lnSpc>
              <a:spcBef>
                <a:spcPts val="755"/>
              </a:spcBef>
              <a:buFont typeface="Arial MT"/>
              <a:buChar char="•"/>
              <a:tabLst>
                <a:tab pos="355600" algn="l"/>
                <a:tab pos="1876425" algn="l"/>
              </a:tabLst>
            </a:pPr>
            <a:r>
              <a:rPr sz="2400" spc="-10" dirty="0">
                <a:uFill>
                  <a:solidFill>
                    <a:srgbClr val="FFE700"/>
                  </a:solidFill>
                </a:uFill>
                <a:latin typeface="Calibri" panose="020F0502020204030204" pitchFamily="34" charset="0"/>
                <a:cs typeface="Calibri" panose="020F0502020204030204" pitchFamily="34" charset="0"/>
              </a:rPr>
              <a:t>Culture.</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Because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fastidious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nature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45" dirty="0">
                <a:latin typeface="Calibri" panose="020F0502020204030204" pitchFamily="34" charset="0"/>
                <a:cs typeface="Calibri" panose="020F0502020204030204" pitchFamily="34" charset="0"/>
              </a:rPr>
              <a:t> </a:t>
            </a:r>
            <a:r>
              <a:rPr sz="2400" i="1" spc="-10" dirty="0">
                <a:latin typeface="Calibri" panose="020F0502020204030204" pitchFamily="34" charset="0"/>
                <a:cs typeface="Calibri" panose="020F0502020204030204" pitchFamily="34" charset="0"/>
              </a:rPr>
              <a:t>pylori</a:t>
            </a:r>
            <a:r>
              <a:rPr sz="2400" spc="-10" dirty="0">
                <a:latin typeface="Calibri" panose="020F0502020204030204" pitchFamily="34" charset="0"/>
                <a:cs typeface="Calibri" panose="020F0502020204030204" pitchFamily="34" charset="0"/>
              </a:rPr>
              <a:t>, Culturing</a:t>
            </a:r>
            <a:r>
              <a:rPr sz="2400" dirty="0">
                <a:latin typeface="Calibri" panose="020F0502020204030204" pitchFamily="34" charset="0"/>
                <a:cs typeface="Calibri" panose="020F0502020204030204" pitchFamily="34" charset="0"/>
              </a:rPr>
              <a:t>	tedious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more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specific</a:t>
            </a:r>
            <a:r>
              <a:rPr sz="2400" spc="-2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than </a:t>
            </a:r>
            <a:r>
              <a:rPr sz="2400" dirty="0">
                <a:latin typeface="Calibri" panose="020F0502020204030204" pitchFamily="34" charset="0"/>
                <a:cs typeface="Calibri" panose="020F0502020204030204" pitchFamily="34" charset="0"/>
              </a:rPr>
              <a:t>simple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Histologic</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analyses.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Culturing</a:t>
            </a:r>
            <a:r>
              <a:rPr sz="2400" spc="-4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30"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i="1" spc="-3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also </a:t>
            </a:r>
            <a:r>
              <a:rPr sz="2400" dirty="0">
                <a:latin typeface="Calibri" panose="020F0502020204030204" pitchFamily="34" charset="0"/>
                <a:cs typeface="Calibri" panose="020F0502020204030204" pitchFamily="34" charset="0"/>
              </a:rPr>
              <a:t>involves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cost</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endoscopy, making</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method</a:t>
            </a:r>
            <a:r>
              <a:rPr sz="2400" spc="-20" dirty="0">
                <a:latin typeface="Calibri" panose="020F0502020204030204" pitchFamily="34" charset="0"/>
                <a:cs typeface="Calibri" panose="020F0502020204030204" pitchFamily="34" charset="0"/>
              </a:rPr>
              <a:t> even </a:t>
            </a:r>
            <a:r>
              <a:rPr sz="2400" dirty="0">
                <a:latin typeface="Calibri" panose="020F0502020204030204" pitchFamily="34" charset="0"/>
                <a:cs typeface="Calibri" panose="020F0502020204030204" pitchFamily="34" charset="0"/>
              </a:rPr>
              <a:t>less</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practical.</a:t>
            </a:r>
            <a:endParaRPr sz="2400" dirty="0">
              <a:latin typeface="Calibri" panose="020F0502020204030204" pitchFamily="34" charset="0"/>
              <a:cs typeface="Calibri" panose="020F0502020204030204" pitchFamily="34" charset="0"/>
            </a:endParaRPr>
          </a:p>
          <a:p>
            <a:pPr>
              <a:lnSpc>
                <a:spcPct val="100000"/>
              </a:lnSpc>
              <a:spcBef>
                <a:spcPts val="105"/>
              </a:spcBef>
              <a:buClr>
                <a:srgbClr val="FFE700"/>
              </a:buClr>
              <a:buFont typeface="Arial MT"/>
              <a:buChar char="•"/>
            </a:pPr>
            <a:endParaRPr sz="2400" dirty="0">
              <a:latin typeface="Calibri" panose="020F0502020204030204" pitchFamily="34" charset="0"/>
              <a:cs typeface="Calibri" panose="020F0502020204030204" pitchFamily="34" charset="0"/>
            </a:endParaRPr>
          </a:p>
          <a:p>
            <a:pPr marL="354965" indent="-342265">
              <a:lnSpc>
                <a:spcPts val="3080"/>
              </a:lnSpc>
              <a:buFont typeface="Arial MT"/>
              <a:buChar char="•"/>
              <a:tabLst>
                <a:tab pos="354965" algn="l"/>
              </a:tabLst>
            </a:pPr>
            <a:r>
              <a:rPr sz="2400" dirty="0">
                <a:uFill>
                  <a:solidFill>
                    <a:srgbClr val="FFE700"/>
                  </a:solidFill>
                </a:uFill>
                <a:latin typeface="Calibri" panose="020F0502020204030204" pitchFamily="34" charset="0"/>
                <a:cs typeface="Calibri" panose="020F0502020204030204" pitchFamily="34" charset="0"/>
              </a:rPr>
              <a:t>Histologic</a:t>
            </a:r>
            <a:r>
              <a:rPr sz="2400" spc="-75"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analysis</a:t>
            </a:r>
            <a:r>
              <a:rPr sz="2400" spc="-55"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of</a:t>
            </a:r>
            <a:r>
              <a:rPr sz="2400" spc="-90"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biopsy.</a:t>
            </a:r>
            <a:r>
              <a:rPr sz="2400" spc="-125" dirty="0">
                <a:latin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cs typeface="Calibri" panose="020F0502020204030204" pitchFamily="34" charset="0"/>
              </a:rPr>
              <a:t>Routine</a:t>
            </a:r>
            <a:r>
              <a:rPr sz="2400" spc="-95" dirty="0">
                <a:solidFill>
                  <a:srgbClr val="FFFFFF"/>
                </a:solidFill>
                <a:latin typeface="Calibri" panose="020F0502020204030204" pitchFamily="34" charset="0"/>
                <a:cs typeface="Calibri" panose="020F0502020204030204" pitchFamily="34" charset="0"/>
              </a:rPr>
              <a:t> </a:t>
            </a:r>
            <a:r>
              <a:rPr sz="2400" b="1" spc="-10" dirty="0">
                <a:solidFill>
                  <a:srgbClr val="FFFFFF"/>
                </a:solidFill>
                <a:latin typeface="Arial"/>
                <a:cs typeface="Arial"/>
              </a:rPr>
              <a:t>Histologic</a:t>
            </a:r>
            <a:endParaRPr sz="2400" dirty="0">
              <a:latin typeface="Arial"/>
              <a:cs typeface="Arial"/>
            </a:endParaRPr>
          </a:p>
          <a:p>
            <a:pPr marL="355600">
              <a:lnSpc>
                <a:spcPts val="2600"/>
              </a:lnSpc>
            </a:pPr>
            <a:r>
              <a:rPr sz="2400" b="1" dirty="0">
                <a:solidFill>
                  <a:srgbClr val="FFFFFF"/>
                </a:solidFill>
                <a:latin typeface="Arial"/>
                <a:cs typeface="Arial"/>
              </a:rPr>
              <a:t>analysis</a:t>
            </a:r>
            <a:r>
              <a:rPr sz="2400" b="1" spc="-15" dirty="0">
                <a:solidFill>
                  <a:srgbClr val="FFFFFF"/>
                </a:solidFill>
                <a:latin typeface="Arial"/>
                <a:cs typeface="Arial"/>
              </a:rPr>
              <a:t> </a:t>
            </a:r>
            <a:r>
              <a:rPr sz="2400" b="1" dirty="0">
                <a:solidFill>
                  <a:srgbClr val="FFFFFF"/>
                </a:solidFill>
                <a:latin typeface="Arial"/>
                <a:cs typeface="Arial"/>
              </a:rPr>
              <a:t>of</a:t>
            </a:r>
            <a:r>
              <a:rPr sz="2400" b="1" spc="-40" dirty="0">
                <a:solidFill>
                  <a:srgbClr val="FFFFFF"/>
                </a:solidFill>
                <a:latin typeface="Arial"/>
                <a:cs typeface="Arial"/>
              </a:rPr>
              <a:t> </a:t>
            </a:r>
            <a:r>
              <a:rPr sz="2400" b="1" dirty="0">
                <a:solidFill>
                  <a:srgbClr val="FFFFFF"/>
                </a:solidFill>
                <a:latin typeface="Arial"/>
                <a:cs typeface="Arial"/>
              </a:rPr>
              <a:t>biopsy</a:t>
            </a:r>
            <a:r>
              <a:rPr sz="2400" b="1" spc="-50" dirty="0">
                <a:solidFill>
                  <a:srgbClr val="FFFFFF"/>
                </a:solidFill>
                <a:latin typeface="Arial"/>
                <a:cs typeface="Arial"/>
              </a:rPr>
              <a:t> </a:t>
            </a:r>
            <a:r>
              <a:rPr sz="2400" b="1" dirty="0">
                <a:solidFill>
                  <a:srgbClr val="FFFFFF"/>
                </a:solidFill>
                <a:latin typeface="Arial"/>
                <a:cs typeface="Arial"/>
              </a:rPr>
              <a:t>samples</a:t>
            </a:r>
            <a:r>
              <a:rPr sz="2400" b="1" spc="-40" dirty="0">
                <a:solidFill>
                  <a:srgbClr val="FFFFFF"/>
                </a:solidFill>
                <a:latin typeface="Arial"/>
                <a:cs typeface="Arial"/>
              </a:rPr>
              <a:t> </a:t>
            </a:r>
            <a:r>
              <a:rPr sz="2400" b="1" dirty="0">
                <a:solidFill>
                  <a:srgbClr val="FFFFFF"/>
                </a:solidFill>
                <a:latin typeface="Arial"/>
                <a:cs typeface="Arial"/>
              </a:rPr>
              <a:t>is</a:t>
            </a:r>
            <a:r>
              <a:rPr sz="2400" b="1" spc="-35" dirty="0">
                <a:solidFill>
                  <a:srgbClr val="FFFFFF"/>
                </a:solidFill>
                <a:latin typeface="Arial"/>
                <a:cs typeface="Arial"/>
              </a:rPr>
              <a:t> </a:t>
            </a:r>
            <a:r>
              <a:rPr sz="2400" b="1" dirty="0">
                <a:solidFill>
                  <a:srgbClr val="FFFFFF"/>
                </a:solidFill>
                <a:latin typeface="Arial"/>
                <a:cs typeface="Arial"/>
              </a:rPr>
              <a:t>common</a:t>
            </a:r>
            <a:r>
              <a:rPr sz="2400" b="1" spc="-40" dirty="0">
                <a:solidFill>
                  <a:srgbClr val="FFFFFF"/>
                </a:solidFill>
                <a:latin typeface="Arial"/>
                <a:cs typeface="Arial"/>
              </a:rPr>
              <a:t> </a:t>
            </a:r>
            <a:r>
              <a:rPr sz="2400" b="1" dirty="0">
                <a:solidFill>
                  <a:srgbClr val="FFFFFF"/>
                </a:solidFill>
                <a:latin typeface="Arial"/>
                <a:cs typeface="Arial"/>
              </a:rPr>
              <a:t>and</a:t>
            </a:r>
            <a:r>
              <a:rPr sz="2400" b="1" spc="-35" dirty="0">
                <a:solidFill>
                  <a:srgbClr val="FFFFFF"/>
                </a:solidFill>
                <a:latin typeface="Arial"/>
                <a:cs typeface="Arial"/>
              </a:rPr>
              <a:t> </a:t>
            </a:r>
            <a:r>
              <a:rPr sz="2400" b="1" spc="-10" dirty="0">
                <a:solidFill>
                  <a:srgbClr val="FFFFFF"/>
                </a:solidFill>
                <a:latin typeface="Arial"/>
                <a:cs typeface="Arial"/>
              </a:rPr>
              <a:t>practical.</a:t>
            </a:r>
            <a:endParaRPr sz="2400" dirty="0">
              <a:latin typeface="Arial"/>
              <a:cs typeface="Arial"/>
            </a:endParaRPr>
          </a:p>
          <a:p>
            <a:pPr marL="355600" marR="263525" indent="-5080">
              <a:lnSpc>
                <a:spcPts val="2300"/>
              </a:lnSpc>
              <a:spcBef>
                <a:spcPts val="560"/>
              </a:spcBef>
            </a:pPr>
            <a:r>
              <a:rPr sz="2400" b="1" dirty="0">
                <a:solidFill>
                  <a:srgbClr val="FFFFFF"/>
                </a:solidFill>
                <a:latin typeface="Arial"/>
                <a:cs typeface="Arial"/>
              </a:rPr>
              <a:t>Helpful</a:t>
            </a:r>
            <a:r>
              <a:rPr sz="2400" b="1" spc="-65" dirty="0">
                <a:solidFill>
                  <a:srgbClr val="FFFFFF"/>
                </a:solidFill>
                <a:latin typeface="Arial"/>
                <a:cs typeface="Arial"/>
              </a:rPr>
              <a:t> </a:t>
            </a:r>
            <a:r>
              <a:rPr sz="2400" b="1" dirty="0">
                <a:solidFill>
                  <a:srgbClr val="FFFFFF"/>
                </a:solidFill>
                <a:latin typeface="Arial"/>
                <a:cs typeface="Arial"/>
              </a:rPr>
              <a:t>also</a:t>
            </a:r>
            <a:r>
              <a:rPr sz="2400" b="1" spc="-40" dirty="0">
                <a:solidFill>
                  <a:srgbClr val="FFFFFF"/>
                </a:solidFill>
                <a:latin typeface="Arial"/>
                <a:cs typeface="Arial"/>
              </a:rPr>
              <a:t> </a:t>
            </a:r>
            <a:r>
              <a:rPr sz="2400" b="1" dirty="0">
                <a:solidFill>
                  <a:srgbClr val="FFFFFF"/>
                </a:solidFill>
                <a:latin typeface="Arial"/>
                <a:cs typeface="Arial"/>
              </a:rPr>
              <a:t>to</a:t>
            </a:r>
            <a:r>
              <a:rPr sz="2400" b="1" spc="-35" dirty="0">
                <a:solidFill>
                  <a:srgbClr val="FFFFFF"/>
                </a:solidFill>
                <a:latin typeface="Arial"/>
                <a:cs typeface="Arial"/>
              </a:rPr>
              <a:t> </a:t>
            </a:r>
            <a:r>
              <a:rPr sz="2400" b="1" dirty="0">
                <a:solidFill>
                  <a:srgbClr val="FFFFFF"/>
                </a:solidFill>
                <a:latin typeface="Arial"/>
                <a:cs typeface="Arial"/>
              </a:rPr>
              <a:t>visualize</a:t>
            </a:r>
            <a:r>
              <a:rPr sz="2400" b="1" spc="-40" dirty="0">
                <a:solidFill>
                  <a:srgbClr val="FFFFFF"/>
                </a:solidFill>
                <a:latin typeface="Arial"/>
                <a:cs typeface="Arial"/>
              </a:rPr>
              <a:t> </a:t>
            </a:r>
            <a:r>
              <a:rPr sz="2400" b="1" dirty="0">
                <a:solidFill>
                  <a:srgbClr val="FFFFFF"/>
                </a:solidFill>
                <a:latin typeface="Arial"/>
                <a:cs typeface="Arial"/>
              </a:rPr>
              <a:t>the</a:t>
            </a:r>
            <a:r>
              <a:rPr sz="2400" b="1" spc="-40" dirty="0">
                <a:solidFill>
                  <a:srgbClr val="FFFFFF"/>
                </a:solidFill>
                <a:latin typeface="Arial"/>
                <a:cs typeface="Arial"/>
              </a:rPr>
              <a:t> </a:t>
            </a:r>
            <a:r>
              <a:rPr sz="2400" b="1" dirty="0">
                <a:solidFill>
                  <a:srgbClr val="FFFFFF"/>
                </a:solidFill>
                <a:latin typeface="Arial"/>
                <a:cs typeface="Arial"/>
              </a:rPr>
              <a:t>mucosa,</a:t>
            </a:r>
            <a:r>
              <a:rPr sz="2400" b="1" spc="-35" dirty="0">
                <a:solidFill>
                  <a:srgbClr val="FFFFFF"/>
                </a:solidFill>
                <a:latin typeface="Arial"/>
                <a:cs typeface="Arial"/>
              </a:rPr>
              <a:t> </a:t>
            </a:r>
            <a:r>
              <a:rPr sz="2400" b="1" dirty="0">
                <a:solidFill>
                  <a:srgbClr val="FFFFFF"/>
                </a:solidFill>
                <a:latin typeface="Arial"/>
                <a:cs typeface="Arial"/>
              </a:rPr>
              <a:t>permitting</a:t>
            </a:r>
            <a:r>
              <a:rPr sz="2400" b="1" spc="-70" dirty="0">
                <a:solidFill>
                  <a:srgbClr val="FFFFFF"/>
                </a:solidFill>
                <a:latin typeface="Arial"/>
                <a:cs typeface="Arial"/>
              </a:rPr>
              <a:t> </a:t>
            </a:r>
            <a:r>
              <a:rPr sz="2400" b="1" spc="-10" dirty="0">
                <a:solidFill>
                  <a:srgbClr val="FFFFFF"/>
                </a:solidFill>
                <a:latin typeface="Arial"/>
                <a:cs typeface="Arial"/>
              </a:rPr>
              <a:t>detection </a:t>
            </a:r>
            <a:r>
              <a:rPr sz="2400" b="1" dirty="0">
                <a:solidFill>
                  <a:srgbClr val="FFFFFF"/>
                </a:solidFill>
                <a:latin typeface="Arial"/>
                <a:cs typeface="Arial"/>
              </a:rPr>
              <a:t>of</a:t>
            </a:r>
            <a:r>
              <a:rPr sz="2400" b="1" spc="-35" dirty="0">
                <a:solidFill>
                  <a:srgbClr val="FFFFFF"/>
                </a:solidFill>
                <a:latin typeface="Arial"/>
                <a:cs typeface="Arial"/>
              </a:rPr>
              <a:t> </a:t>
            </a:r>
            <a:r>
              <a:rPr sz="2400" b="1" dirty="0">
                <a:solidFill>
                  <a:srgbClr val="FFFFFF"/>
                </a:solidFill>
                <a:latin typeface="Arial"/>
                <a:cs typeface="Arial"/>
              </a:rPr>
              <a:t>Histologic</a:t>
            </a:r>
            <a:r>
              <a:rPr sz="2400" b="1" spc="-50" dirty="0">
                <a:solidFill>
                  <a:srgbClr val="FFFFFF"/>
                </a:solidFill>
                <a:latin typeface="Arial"/>
                <a:cs typeface="Arial"/>
              </a:rPr>
              <a:t> </a:t>
            </a:r>
            <a:r>
              <a:rPr sz="2400" b="1" dirty="0">
                <a:solidFill>
                  <a:srgbClr val="FFFFFF"/>
                </a:solidFill>
                <a:latin typeface="Arial"/>
                <a:cs typeface="Arial"/>
              </a:rPr>
              <a:t>gastritis</a:t>
            </a:r>
            <a:r>
              <a:rPr sz="2400" b="1" spc="-50" dirty="0">
                <a:solidFill>
                  <a:srgbClr val="FFFFFF"/>
                </a:solidFill>
                <a:latin typeface="Arial"/>
                <a:cs typeface="Arial"/>
              </a:rPr>
              <a:t> </a:t>
            </a:r>
            <a:r>
              <a:rPr sz="2400" b="1" dirty="0">
                <a:solidFill>
                  <a:srgbClr val="FFFFFF"/>
                </a:solidFill>
                <a:latin typeface="Arial"/>
                <a:cs typeface="Arial"/>
              </a:rPr>
              <a:t>and</a:t>
            </a:r>
            <a:r>
              <a:rPr sz="2400" b="1" spc="-40" dirty="0">
                <a:solidFill>
                  <a:srgbClr val="FFFFFF"/>
                </a:solidFill>
                <a:latin typeface="Arial"/>
                <a:cs typeface="Arial"/>
              </a:rPr>
              <a:t> </a:t>
            </a:r>
            <a:r>
              <a:rPr sz="2400" b="1" dirty="0">
                <a:solidFill>
                  <a:srgbClr val="FFFFFF"/>
                </a:solidFill>
                <a:latin typeface="Arial"/>
                <a:cs typeface="Arial"/>
              </a:rPr>
              <a:t>lesions</a:t>
            </a:r>
            <a:r>
              <a:rPr sz="2400" b="1" spc="-40" dirty="0">
                <a:solidFill>
                  <a:srgbClr val="FFFFFF"/>
                </a:solidFill>
                <a:latin typeface="Arial"/>
                <a:cs typeface="Arial"/>
              </a:rPr>
              <a:t> </a:t>
            </a:r>
            <a:r>
              <a:rPr sz="2400" b="1" dirty="0">
                <a:solidFill>
                  <a:srgbClr val="FFFFFF"/>
                </a:solidFill>
                <a:latin typeface="Arial"/>
                <a:cs typeface="Arial"/>
              </a:rPr>
              <a:t>such</a:t>
            </a:r>
            <a:r>
              <a:rPr sz="2400" b="1" spc="-30" dirty="0">
                <a:solidFill>
                  <a:srgbClr val="FFFFFF"/>
                </a:solidFill>
                <a:latin typeface="Arial"/>
                <a:cs typeface="Arial"/>
              </a:rPr>
              <a:t> </a:t>
            </a:r>
            <a:r>
              <a:rPr sz="2400" b="1" dirty="0">
                <a:solidFill>
                  <a:srgbClr val="FFFFFF"/>
                </a:solidFill>
                <a:latin typeface="Arial"/>
                <a:cs typeface="Arial"/>
              </a:rPr>
              <a:t>as</a:t>
            </a:r>
            <a:r>
              <a:rPr sz="2400" b="1" spc="-30" dirty="0">
                <a:solidFill>
                  <a:srgbClr val="FFFFFF"/>
                </a:solidFill>
                <a:latin typeface="Arial"/>
                <a:cs typeface="Arial"/>
              </a:rPr>
              <a:t> </a:t>
            </a:r>
            <a:r>
              <a:rPr sz="2400" b="1" spc="-10" dirty="0">
                <a:solidFill>
                  <a:srgbClr val="FFFFFF"/>
                </a:solidFill>
                <a:latin typeface="Arial"/>
                <a:cs typeface="Arial"/>
              </a:rPr>
              <a:t>MALT-</a:t>
            </a:r>
            <a:r>
              <a:rPr sz="2400" b="1" spc="-20" dirty="0">
                <a:solidFill>
                  <a:srgbClr val="FFFFFF"/>
                </a:solidFill>
                <a:latin typeface="Arial"/>
                <a:cs typeface="Arial"/>
              </a:rPr>
              <a:t>type </a:t>
            </a:r>
            <a:r>
              <a:rPr sz="2400" b="1" spc="-10" dirty="0">
                <a:solidFill>
                  <a:srgbClr val="FFFFFF"/>
                </a:solidFill>
                <a:latin typeface="Arial"/>
                <a:cs typeface="Arial"/>
              </a:rPr>
              <a:t>lymphomas.</a:t>
            </a:r>
            <a:endParaRPr sz="2400" dirty="0">
              <a:latin typeface="Arial"/>
              <a:cs typeface="Arial"/>
            </a:endParaRPr>
          </a:p>
          <a:p>
            <a:pPr>
              <a:lnSpc>
                <a:spcPct val="100000"/>
              </a:lnSpc>
              <a:spcBef>
                <a:spcPts val="150"/>
              </a:spcBef>
            </a:pPr>
            <a:endParaRPr sz="2400" dirty="0">
              <a:latin typeface="Arial"/>
              <a:cs typeface="Arial"/>
            </a:endParaRPr>
          </a:p>
          <a:p>
            <a:pPr marL="350520">
              <a:lnSpc>
                <a:spcPct val="100000"/>
              </a:lnSpc>
            </a:pPr>
            <a:r>
              <a:rPr sz="2400" b="1" dirty="0">
                <a:solidFill>
                  <a:srgbClr val="FFFFFF"/>
                </a:solidFill>
                <a:latin typeface="Arial"/>
                <a:cs typeface="Arial"/>
              </a:rPr>
              <a:t>Requires</a:t>
            </a:r>
            <a:r>
              <a:rPr sz="2400" b="1" spc="-65" dirty="0">
                <a:solidFill>
                  <a:srgbClr val="FFFFFF"/>
                </a:solidFill>
                <a:latin typeface="Arial"/>
                <a:cs typeface="Arial"/>
              </a:rPr>
              <a:t> </a:t>
            </a:r>
            <a:r>
              <a:rPr sz="2400" b="1" dirty="0">
                <a:solidFill>
                  <a:srgbClr val="FFFFFF"/>
                </a:solidFill>
                <a:latin typeface="Arial"/>
                <a:cs typeface="Arial"/>
              </a:rPr>
              <a:t>endoscopy,</a:t>
            </a:r>
            <a:r>
              <a:rPr sz="2400" b="1" spc="-25" dirty="0">
                <a:solidFill>
                  <a:srgbClr val="FFFFFF"/>
                </a:solidFill>
                <a:latin typeface="Arial"/>
                <a:cs typeface="Arial"/>
              </a:rPr>
              <a:t> </a:t>
            </a:r>
            <a:r>
              <a:rPr sz="2400" b="1" dirty="0">
                <a:solidFill>
                  <a:srgbClr val="FFFFFF"/>
                </a:solidFill>
                <a:latin typeface="Arial"/>
                <a:cs typeface="Arial"/>
              </a:rPr>
              <a:t>diagnosis</a:t>
            </a:r>
            <a:r>
              <a:rPr sz="2400" b="1" spc="-75" dirty="0">
                <a:solidFill>
                  <a:srgbClr val="FFFFFF"/>
                </a:solidFill>
                <a:latin typeface="Arial"/>
                <a:cs typeface="Arial"/>
              </a:rPr>
              <a:t> </a:t>
            </a:r>
            <a:r>
              <a:rPr sz="2400" b="1" dirty="0">
                <a:solidFill>
                  <a:srgbClr val="FFFFFF"/>
                </a:solidFill>
                <a:latin typeface="Arial"/>
                <a:cs typeface="Arial"/>
              </a:rPr>
              <a:t>days</a:t>
            </a:r>
            <a:r>
              <a:rPr sz="2400" b="1" spc="-20" dirty="0">
                <a:solidFill>
                  <a:srgbClr val="FFFFFF"/>
                </a:solidFill>
                <a:latin typeface="Arial"/>
                <a:cs typeface="Arial"/>
              </a:rPr>
              <a:t> </a:t>
            </a:r>
            <a:r>
              <a:rPr sz="2400" b="1" dirty="0">
                <a:solidFill>
                  <a:srgbClr val="FFFFFF"/>
                </a:solidFill>
                <a:latin typeface="Arial"/>
                <a:cs typeface="Arial"/>
              </a:rPr>
              <a:t>after</a:t>
            </a:r>
            <a:r>
              <a:rPr sz="2400" b="1" spc="-60" dirty="0">
                <a:solidFill>
                  <a:srgbClr val="FFFFFF"/>
                </a:solidFill>
                <a:latin typeface="Arial"/>
                <a:cs typeface="Arial"/>
              </a:rPr>
              <a:t> </a:t>
            </a:r>
            <a:r>
              <a:rPr sz="2400" b="1" dirty="0">
                <a:solidFill>
                  <a:srgbClr val="FFFFFF"/>
                </a:solidFill>
                <a:latin typeface="Arial"/>
                <a:cs typeface="Arial"/>
              </a:rPr>
              <a:t>the</a:t>
            </a:r>
            <a:r>
              <a:rPr sz="2400" b="1" spc="-55" dirty="0">
                <a:solidFill>
                  <a:srgbClr val="FFFFFF"/>
                </a:solidFill>
                <a:latin typeface="Arial"/>
                <a:cs typeface="Arial"/>
              </a:rPr>
              <a:t> </a:t>
            </a:r>
            <a:r>
              <a:rPr sz="2400" b="1" spc="-10" dirty="0">
                <a:solidFill>
                  <a:srgbClr val="FFFFFF"/>
                </a:solidFill>
                <a:latin typeface="Arial"/>
                <a:cs typeface="Arial"/>
              </a:rPr>
              <a:t>procedure.</a:t>
            </a:r>
            <a:endParaRPr sz="2400" dirty="0">
              <a:latin typeface="Arial"/>
              <a:cs typeface="Arial"/>
            </a:endParaRPr>
          </a:p>
        </p:txBody>
      </p:sp>
      <p:sp>
        <p:nvSpPr>
          <p:cNvPr id="4" name="object 4"/>
          <p:cNvSpPr txBox="1"/>
          <p:nvPr/>
        </p:nvSpPr>
        <p:spPr>
          <a:xfrm>
            <a:off x="304800" y="491803"/>
            <a:ext cx="5833110" cy="381515"/>
          </a:xfrm>
          <a:prstGeom prst="rect">
            <a:avLst/>
          </a:prstGeom>
        </p:spPr>
        <p:txBody>
          <a:bodyPr vert="horz" wrap="square" lIns="0" tIns="12065" rIns="0" bIns="0" rtlCol="0">
            <a:spAutoFit/>
          </a:bodyPr>
          <a:lstStyle/>
          <a:p>
            <a:pPr marL="25400">
              <a:lnSpc>
                <a:spcPct val="100000"/>
              </a:lnSpc>
              <a:spcBef>
                <a:spcPts val="95"/>
              </a:spcBef>
            </a:pPr>
            <a:r>
              <a:rPr sz="2400" b="1" dirty="0">
                <a:latin typeface="Calibri" panose="020F0502020204030204" pitchFamily="34" charset="0"/>
                <a:cs typeface="Calibri" panose="020F0502020204030204" pitchFamily="34" charset="0"/>
              </a:rPr>
              <a:t>Diagnosis</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5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H.</a:t>
            </a:r>
            <a:r>
              <a:rPr sz="2400" b="1" i="1" spc="-7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50" dirty="0">
                <a:latin typeface="Calibri" panose="020F0502020204030204" pitchFamily="34" charset="0"/>
                <a:cs typeface="Calibri" panose="020F0502020204030204" pitchFamily="34" charset="0"/>
              </a:rPr>
              <a:t> </a:t>
            </a:r>
            <a:r>
              <a:rPr sz="2400" b="1" spc="15" dirty="0">
                <a:latin typeface="Calibri" panose="020F0502020204030204" pitchFamily="34" charset="0"/>
                <a:cs typeface="Calibri" panose="020F0502020204030204" pitchFamily="34" charset="0"/>
              </a:rPr>
              <a:t>Inf</a:t>
            </a:r>
            <a:r>
              <a:rPr sz="2400" b="1" spc="20" dirty="0">
                <a:latin typeface="Calibri" panose="020F0502020204030204" pitchFamily="34" charset="0"/>
                <a:cs typeface="Calibri" panose="020F0502020204030204" pitchFamily="34" charset="0"/>
              </a:rPr>
              <a:t>e</a:t>
            </a:r>
            <a:r>
              <a:rPr sz="2400" b="1" spc="15" dirty="0">
                <a:latin typeface="Calibri" panose="020F0502020204030204" pitchFamily="34" charset="0"/>
                <a:cs typeface="Calibri" panose="020F0502020204030204" pitchFamily="34" charset="0"/>
              </a:rPr>
              <a:t>c</a:t>
            </a:r>
            <a:r>
              <a:rPr sz="2400" b="1" spc="20" dirty="0">
                <a:latin typeface="Calibri" panose="020F0502020204030204" pitchFamily="34" charset="0"/>
                <a:cs typeface="Calibri" panose="020F0502020204030204" pitchFamily="34" charset="0"/>
              </a:rPr>
              <a:t>t</a:t>
            </a:r>
            <a:r>
              <a:rPr sz="2400" b="1" spc="15" dirty="0">
                <a:latin typeface="Calibri" panose="020F0502020204030204" pitchFamily="34" charset="0"/>
                <a:cs typeface="Calibri" panose="020F0502020204030204" pitchFamily="34" charset="0"/>
              </a:rPr>
              <a:t>io</a:t>
            </a:r>
            <a:r>
              <a:rPr sz="2400" b="1" spc="-480" dirty="0">
                <a:latin typeface="Calibri" panose="020F0502020204030204" pitchFamily="34" charset="0"/>
                <a:cs typeface="Calibri" panose="020F0502020204030204" pitchFamily="34" charset="0"/>
              </a:rPr>
              <a:t>n</a:t>
            </a:r>
            <a:endParaRPr sz="2400" baseline="53240" dirty="0">
              <a:latin typeface="Calibri" panose="020F0502020204030204" pitchFamily="34" charset="0"/>
              <a:cs typeface="Calibri" panose="020F0502020204030204" pitchFamily="34" charset="0"/>
            </a:endParaRPr>
          </a:p>
        </p:txBody>
      </p:sp>
      <p:sp>
        <p:nvSpPr>
          <p:cNvPr id="5" name="object 5"/>
          <p:cNvSpPr txBox="1"/>
          <p:nvPr/>
        </p:nvSpPr>
        <p:spPr>
          <a:xfrm>
            <a:off x="8298713" y="-3302"/>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5082" y="164972"/>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002D2D"/>
                </a:solidFill>
                <a:latin typeface="Calibri"/>
                <a:cs typeface="Calibri"/>
              </a:rPr>
              <a:t>Pathology</a:t>
            </a:r>
            <a:endParaRPr sz="1200">
              <a:latin typeface="Calibri"/>
              <a:cs typeface="Calibri"/>
            </a:endParaRPr>
          </a:p>
        </p:txBody>
      </p:sp>
      <p:sp>
        <p:nvSpPr>
          <p:cNvPr id="4" name="object 4"/>
          <p:cNvSpPr txBox="1"/>
          <p:nvPr/>
        </p:nvSpPr>
        <p:spPr>
          <a:xfrm>
            <a:off x="8398662" y="164972"/>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02D2D"/>
                </a:solidFill>
                <a:latin typeface="Calibri"/>
                <a:cs typeface="Calibri"/>
              </a:rPr>
              <a:t>core</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 y="483108"/>
            <a:ext cx="7871459" cy="43180"/>
          </a:xfrm>
          <a:custGeom>
            <a:avLst/>
            <a:gdLst/>
            <a:ahLst/>
            <a:cxnLst/>
            <a:rect l="l" t="t" r="r" b="b"/>
            <a:pathLst>
              <a:path w="7871459" h="43179">
                <a:moveTo>
                  <a:pt x="7871459" y="0"/>
                </a:moveTo>
                <a:lnTo>
                  <a:pt x="0" y="0"/>
                </a:lnTo>
                <a:lnTo>
                  <a:pt x="0" y="42671"/>
                </a:lnTo>
                <a:lnTo>
                  <a:pt x="7871459" y="42671"/>
                </a:lnTo>
                <a:lnTo>
                  <a:pt x="7871459" y="0"/>
                </a:lnTo>
                <a:close/>
              </a:path>
            </a:pathLst>
          </a:custGeom>
          <a:solidFill>
            <a:srgbClr val="FFFFFF"/>
          </a:solidFill>
        </p:spPr>
        <p:txBody>
          <a:bodyPr wrap="square" lIns="0" tIns="0" rIns="0" bIns="0" rtlCol="0"/>
          <a:lstStyle/>
          <a:p>
            <a:endParaRPr/>
          </a:p>
        </p:txBody>
      </p:sp>
      <p:sp>
        <p:nvSpPr>
          <p:cNvPr id="3" name="object 3"/>
          <p:cNvSpPr txBox="1"/>
          <p:nvPr/>
        </p:nvSpPr>
        <p:spPr>
          <a:xfrm>
            <a:off x="0" y="1371600"/>
            <a:ext cx="8870950" cy="2598788"/>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 pos="4097020" algn="l"/>
              </a:tabLst>
            </a:pPr>
            <a:r>
              <a:rPr sz="2400" dirty="0">
                <a:latin typeface="Calibri" panose="020F0502020204030204" pitchFamily="34" charset="0"/>
                <a:cs typeface="Calibri" panose="020F0502020204030204" pitchFamily="34" charset="0"/>
              </a:rPr>
              <a:t>This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based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fact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mucosal </a:t>
            </a:r>
            <a:r>
              <a:rPr sz="2400" dirty="0">
                <a:latin typeface="Calibri" panose="020F0502020204030204" pitchFamily="34" charset="0"/>
                <a:cs typeface="Calibri" panose="020F0502020204030204" pitchFamily="34" charset="0"/>
              </a:rPr>
              <a:t>biopsy</a:t>
            </a:r>
            <a:r>
              <a:rPr sz="2400" spc="-55" dirty="0">
                <a:latin typeface="Calibri" panose="020F0502020204030204" pitchFamily="34" charset="0"/>
                <a:cs typeface="Calibri" panose="020F0502020204030204" pitchFamily="34" charset="0"/>
              </a:rPr>
              <a:t> </a:t>
            </a:r>
            <a:r>
              <a:rPr sz="2400" spc="-10" dirty="0" err="1">
                <a:latin typeface="Calibri" panose="020F0502020204030204" pitchFamily="34" charset="0"/>
                <a:cs typeface="Calibri" panose="020F0502020204030204" pitchFamily="34" charset="0"/>
              </a:rPr>
              <a:t>specimens</a:t>
            </a:r>
            <a:r>
              <a:rPr sz="2400" dirty="0" err="1">
                <a:latin typeface="Calibri" panose="020F0502020204030204" pitchFamily="34" charset="0"/>
                <a:cs typeface="Calibri" panose="020F0502020204030204" pitchFamily="34" charset="0"/>
              </a:rPr>
              <a:t>inoculated</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into</a:t>
            </a:r>
            <a:r>
              <a:rPr sz="2400" spc="-4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a </a:t>
            </a:r>
            <a:r>
              <a:rPr sz="2400" dirty="0">
                <a:latin typeface="Calibri" panose="020F0502020204030204" pitchFamily="34" charset="0"/>
                <a:cs typeface="Calibri" panose="020F0502020204030204" pitchFamily="34" charset="0"/>
              </a:rPr>
              <a:t>medium</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containing</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urea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phenol</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a:t>
            </a:r>
            <a:r>
              <a:rPr sz="2400" spc="-3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a </a:t>
            </a:r>
            <a:r>
              <a:rPr sz="2400" dirty="0">
                <a:latin typeface="Calibri" panose="020F0502020204030204" pitchFamily="34" charset="0"/>
                <a:cs typeface="Calibri" panose="020F0502020204030204" pitchFamily="34" charset="0"/>
              </a:rPr>
              <a:t>dye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turns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pink</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 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 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6.0</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 </a:t>
            </a:r>
            <a:r>
              <a:rPr sz="2400" spc="-10" dirty="0">
                <a:latin typeface="Calibri" panose="020F0502020204030204" pitchFamily="34" charset="0"/>
                <a:cs typeface="Calibri" panose="020F0502020204030204" pitchFamily="34" charset="0"/>
              </a:rPr>
              <a:t>greater. </a:t>
            </a:r>
            <a:r>
              <a:rPr sz="2400" dirty="0">
                <a:latin typeface="Calibri" panose="020F0502020204030204" pitchFamily="34" charset="0"/>
                <a:cs typeface="Calibri" panose="020F0502020204030204" pitchFamily="34" charset="0"/>
              </a:rPr>
              <a:t>Inexpensive,</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Only</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one-</a:t>
            </a:r>
            <a:r>
              <a:rPr sz="2400" dirty="0">
                <a:latin typeface="Calibri" panose="020F0502020204030204" pitchFamily="34" charset="0"/>
                <a:cs typeface="Calibri" panose="020F0502020204030204" pitchFamily="34" charset="0"/>
              </a:rPr>
              <a:t>half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hour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required </a:t>
            </a:r>
            <a:r>
              <a:rPr sz="2400" dirty="0">
                <a:latin typeface="Calibri" panose="020F0502020204030204" pitchFamily="34" charset="0"/>
                <a:cs typeface="Calibri" panose="020F0502020204030204" pitchFamily="34" charset="0"/>
              </a:rPr>
              <a:t>for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diagnosis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has </a:t>
            </a:r>
            <a:r>
              <a:rPr sz="2400" dirty="0">
                <a:latin typeface="Calibri" panose="020F0502020204030204" pitchFamily="34" charset="0"/>
                <a:cs typeface="Calibri" panose="020F0502020204030204" pitchFamily="34" charset="0"/>
              </a:rPr>
              <a:t>shown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98%</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sensitivity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100%</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specificity. </a:t>
            </a:r>
            <a:r>
              <a:rPr sz="2400" dirty="0">
                <a:latin typeface="Calibri" panose="020F0502020204030204" pitchFamily="34" charset="0"/>
                <a:cs typeface="Calibri" panose="020F0502020204030204" pitchFamily="34" charset="0"/>
              </a:rPr>
              <a:t>Invasive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technique</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choice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diagnosing</a:t>
            </a:r>
            <a:endParaRPr sz="2400" dirty="0">
              <a:latin typeface="Calibri" panose="020F0502020204030204" pitchFamily="34" charset="0"/>
              <a:cs typeface="Calibri" panose="020F0502020204030204" pitchFamily="34" charset="0"/>
            </a:endParaRPr>
          </a:p>
          <a:p>
            <a:pPr marL="355600">
              <a:lnSpc>
                <a:spcPct val="100000"/>
              </a:lnSpc>
              <a:spcBef>
                <a:spcPts val="5"/>
              </a:spcBef>
            </a:pPr>
            <a:r>
              <a:rPr sz="2400" i="1" dirty="0">
                <a:latin typeface="Calibri" panose="020F0502020204030204" pitchFamily="34" charset="0"/>
                <a:cs typeface="Calibri" panose="020F0502020204030204" pitchFamily="34" charset="0"/>
              </a:rPr>
              <a:t>H.</a:t>
            </a:r>
            <a:r>
              <a:rPr sz="2400" i="1" spc="-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i="1"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infection.</a:t>
            </a:r>
            <a:endParaRPr sz="2400" dirty="0">
              <a:latin typeface="Calibri" panose="020F0502020204030204" pitchFamily="34" charset="0"/>
              <a:cs typeface="Calibri" panose="020F0502020204030204" pitchFamily="34" charset="0"/>
            </a:endParaRPr>
          </a:p>
        </p:txBody>
      </p:sp>
      <p:sp>
        <p:nvSpPr>
          <p:cNvPr id="4" name="object 4"/>
          <p:cNvSpPr txBox="1">
            <a:spLocks noGrp="1"/>
          </p:cNvSpPr>
          <p:nvPr>
            <p:ph type="title"/>
          </p:nvPr>
        </p:nvSpPr>
        <p:spPr>
          <a:xfrm>
            <a:off x="190779" y="434594"/>
            <a:ext cx="7961630" cy="514350"/>
          </a:xfrm>
          <a:prstGeom prst="rect">
            <a:avLst/>
          </a:prstGeom>
        </p:spPr>
        <p:txBody>
          <a:bodyPr vert="horz" wrap="square" lIns="0" tIns="13335" rIns="0" bIns="0" rtlCol="0">
            <a:spAutoFit/>
          </a:bodyPr>
          <a:lstStyle/>
          <a:p>
            <a:pPr marL="50800">
              <a:lnSpc>
                <a:spcPct val="100000"/>
              </a:lnSpc>
              <a:spcBef>
                <a:spcPts val="105"/>
              </a:spcBef>
              <a:tabLst>
                <a:tab pos="5847080" algn="l"/>
              </a:tabLst>
            </a:pPr>
            <a:r>
              <a:rPr sz="3200" b="1" spc="-10" dirty="0">
                <a:latin typeface="Arial"/>
                <a:cs typeface="Arial"/>
              </a:rPr>
              <a:t>Campylobacter-</a:t>
            </a:r>
            <a:r>
              <a:rPr sz="3200" b="1" dirty="0">
                <a:latin typeface="Arial"/>
                <a:cs typeface="Arial"/>
              </a:rPr>
              <a:t>like</a:t>
            </a:r>
            <a:r>
              <a:rPr sz="3200" b="1" spc="5" dirty="0">
                <a:latin typeface="Arial"/>
                <a:cs typeface="Arial"/>
              </a:rPr>
              <a:t> </a:t>
            </a:r>
            <a:r>
              <a:rPr sz="3200" b="1" spc="-10" dirty="0">
                <a:latin typeface="Arial"/>
                <a:cs typeface="Arial"/>
              </a:rPr>
              <a:t>org</a:t>
            </a:r>
            <a:r>
              <a:rPr sz="3200" b="1" spc="-25" dirty="0">
                <a:latin typeface="Arial"/>
                <a:cs typeface="Arial"/>
              </a:rPr>
              <a:t>a</a:t>
            </a:r>
            <a:r>
              <a:rPr sz="3200" b="1" spc="-10" dirty="0">
                <a:latin typeface="Arial"/>
                <a:cs typeface="Arial"/>
              </a:rPr>
              <a:t>n</a:t>
            </a:r>
            <a:r>
              <a:rPr sz="3200" b="1" spc="-555" dirty="0">
                <a:latin typeface="Arial"/>
                <a:cs typeface="Arial"/>
              </a:rPr>
              <a:t>i</a:t>
            </a:r>
            <a:r>
              <a:rPr sz="1800" spc="-142" baseline="85648" dirty="0">
                <a:latin typeface="Calibri"/>
                <a:cs typeface="Calibri"/>
              </a:rPr>
              <a:t>P</a:t>
            </a:r>
            <a:r>
              <a:rPr sz="3200" b="1" spc="-1750" dirty="0">
                <a:latin typeface="Arial"/>
                <a:cs typeface="Arial"/>
              </a:rPr>
              <a:t>s</a:t>
            </a:r>
            <a:r>
              <a:rPr sz="1800" spc="-60" baseline="85648" dirty="0">
                <a:latin typeface="Calibri"/>
                <a:cs typeface="Calibri"/>
              </a:rPr>
              <a:t>a</a:t>
            </a:r>
            <a:r>
              <a:rPr sz="1800" spc="-30" baseline="85648" dirty="0">
                <a:latin typeface="Calibri"/>
                <a:cs typeface="Calibri"/>
              </a:rPr>
              <a:t>th</a:t>
            </a:r>
            <a:r>
              <a:rPr sz="1800" spc="-742" baseline="85648" dirty="0">
                <a:latin typeface="Calibri"/>
                <a:cs typeface="Calibri"/>
              </a:rPr>
              <a:t>o</a:t>
            </a:r>
            <a:r>
              <a:rPr sz="3200" b="1" spc="-2395" dirty="0">
                <a:latin typeface="Arial"/>
                <a:cs typeface="Arial"/>
              </a:rPr>
              <a:t>m</a:t>
            </a:r>
            <a:r>
              <a:rPr sz="1800" spc="-37" baseline="85648" dirty="0">
                <a:latin typeface="Calibri"/>
                <a:cs typeface="Calibri"/>
              </a:rPr>
              <a:t>log</a:t>
            </a:r>
            <a:r>
              <a:rPr sz="1800" spc="-15" baseline="85648" dirty="0">
                <a:latin typeface="Calibri"/>
                <a:cs typeface="Calibri"/>
              </a:rPr>
              <a:t>y</a:t>
            </a:r>
            <a:r>
              <a:rPr sz="1800" baseline="85648" dirty="0">
                <a:latin typeface="Calibri"/>
                <a:cs typeface="Calibri"/>
              </a:rPr>
              <a:t>	</a:t>
            </a:r>
            <a:r>
              <a:rPr sz="3200" b="1" dirty="0">
                <a:latin typeface="Arial"/>
                <a:cs typeface="Arial"/>
              </a:rPr>
              <a:t>(CLO)</a:t>
            </a:r>
            <a:r>
              <a:rPr sz="3200" b="1" spc="-40" dirty="0">
                <a:latin typeface="Arial"/>
                <a:cs typeface="Arial"/>
              </a:rPr>
              <a:t> </a:t>
            </a:r>
            <a:r>
              <a:rPr sz="3200" b="1" spc="-10" dirty="0">
                <a:latin typeface="Arial"/>
                <a:cs typeface="Arial"/>
              </a:rPr>
              <a:t>test.</a:t>
            </a:r>
            <a:endParaRPr sz="3200" dirty="0">
              <a:latin typeface="Arial"/>
              <a:cs typeface="Arial"/>
            </a:endParaRPr>
          </a:p>
        </p:txBody>
      </p:sp>
      <p:sp>
        <p:nvSpPr>
          <p:cNvPr id="5" name="object 5"/>
          <p:cNvSpPr txBox="1"/>
          <p:nvPr/>
        </p:nvSpPr>
        <p:spPr>
          <a:xfrm>
            <a:off x="8152409" y="39751"/>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3273" y="16532"/>
            <a:ext cx="5537835" cy="628377"/>
          </a:xfrm>
          <a:prstGeom prst="rect">
            <a:avLst/>
          </a:prstGeom>
        </p:spPr>
        <p:txBody>
          <a:bodyPr vert="horz" wrap="square" lIns="0" tIns="12700" rIns="0" bIns="0" rtlCol="0">
            <a:spAutoFit/>
          </a:bodyPr>
          <a:lstStyle/>
          <a:p>
            <a:pPr marL="12700">
              <a:lnSpc>
                <a:spcPct val="100000"/>
              </a:lnSpc>
              <a:spcBef>
                <a:spcPts val="100"/>
              </a:spcBef>
            </a:pPr>
            <a:r>
              <a:rPr sz="4000" b="1" dirty="0">
                <a:uFill>
                  <a:solidFill>
                    <a:srgbClr val="33CC33"/>
                  </a:solidFill>
                </a:uFill>
                <a:latin typeface="Calibri" panose="020F0502020204030204" pitchFamily="34" charset="0"/>
                <a:cs typeface="Calibri" panose="020F0502020204030204" pitchFamily="34" charset="0"/>
              </a:rPr>
              <a:t>Noninvasive</a:t>
            </a:r>
            <a:r>
              <a:rPr sz="4000" b="1" spc="-15" dirty="0">
                <a:uFill>
                  <a:solidFill>
                    <a:srgbClr val="33CC33"/>
                  </a:solidFill>
                </a:uFill>
                <a:latin typeface="Calibri" panose="020F0502020204030204" pitchFamily="34" charset="0"/>
                <a:cs typeface="Calibri" panose="020F0502020204030204" pitchFamily="34" charset="0"/>
              </a:rPr>
              <a:t> </a:t>
            </a:r>
            <a:r>
              <a:rPr sz="4000" b="1" spc="-10" dirty="0">
                <a:uFill>
                  <a:solidFill>
                    <a:srgbClr val="33CC33"/>
                  </a:solidFill>
                </a:uFill>
                <a:latin typeface="Calibri" panose="020F0502020204030204" pitchFamily="34" charset="0"/>
                <a:cs typeface="Calibri" panose="020F0502020204030204" pitchFamily="34" charset="0"/>
              </a:rPr>
              <a:t>Techniques: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290574"/>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solidFill>
                  <a:srgbClr val="FFFFFF"/>
                </a:solidFill>
                <a:latin typeface="Arial MT"/>
                <a:cs typeface="Arial MT"/>
              </a:rPr>
              <a:t>•</a:t>
            </a:r>
            <a:endParaRPr sz="2000">
              <a:latin typeface="Arial MT"/>
              <a:cs typeface="Arial MT"/>
            </a:endParaRPr>
          </a:p>
        </p:txBody>
      </p:sp>
      <p:sp>
        <p:nvSpPr>
          <p:cNvPr id="4" name="object 4"/>
          <p:cNvSpPr txBox="1"/>
          <p:nvPr/>
        </p:nvSpPr>
        <p:spPr>
          <a:xfrm>
            <a:off x="78739" y="680974"/>
            <a:ext cx="5693410" cy="2662075"/>
          </a:xfrm>
          <a:prstGeom prst="rect">
            <a:avLst/>
          </a:prstGeom>
        </p:spPr>
        <p:txBody>
          <a:bodyPr vert="horz" wrap="square" lIns="0" tIns="47625" rIns="0" bIns="0" rtlCol="0">
            <a:spAutoFit/>
          </a:bodyPr>
          <a:lstStyle/>
          <a:p>
            <a:pPr marL="355600" marR="408940" indent="-342900">
              <a:lnSpc>
                <a:spcPts val="2160"/>
              </a:lnSpc>
              <a:spcBef>
                <a:spcPts val="375"/>
              </a:spcBef>
              <a:buFont typeface="Arial MT"/>
              <a:buChar char="•"/>
              <a:tabLst>
                <a:tab pos="355600" algn="l"/>
              </a:tabLst>
            </a:pPr>
            <a:r>
              <a:rPr sz="2400" u="sng" dirty="0">
                <a:uFill>
                  <a:solidFill>
                    <a:srgbClr val="FFFFFF"/>
                  </a:solidFill>
                </a:uFill>
                <a:latin typeface="Calibri" panose="020F0502020204030204" pitchFamily="34" charset="0"/>
                <a:cs typeface="Calibri" panose="020F0502020204030204" pitchFamily="34" charset="0"/>
              </a:rPr>
              <a:t>Helicobacter</a:t>
            </a:r>
            <a:r>
              <a:rPr sz="2400" u="sng" spc="-55"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pylori</a:t>
            </a:r>
            <a:r>
              <a:rPr sz="2400" u="sng" spc="-1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Urea</a:t>
            </a:r>
            <a:r>
              <a:rPr sz="2400" u="sng" spc="-4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Breath</a:t>
            </a:r>
            <a:r>
              <a:rPr sz="2400" u="sng" spc="-45" dirty="0">
                <a:uFill>
                  <a:solidFill>
                    <a:srgbClr val="FFFFFF"/>
                  </a:solidFill>
                </a:uFill>
                <a:latin typeface="Calibri" panose="020F0502020204030204" pitchFamily="34" charset="0"/>
                <a:cs typeface="Calibri" panose="020F0502020204030204" pitchFamily="34" charset="0"/>
              </a:rPr>
              <a:t> </a:t>
            </a:r>
            <a:r>
              <a:rPr sz="2400" u="sng" spc="-20" dirty="0">
                <a:uFill>
                  <a:solidFill>
                    <a:srgbClr val="FFFFFF"/>
                  </a:solidFill>
                </a:uFill>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Urease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activity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detected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breath</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test.</a:t>
            </a:r>
            <a:endParaRPr sz="2400" dirty="0">
              <a:latin typeface="Calibri" panose="020F0502020204030204" pitchFamily="34" charset="0"/>
              <a:cs typeface="Calibri" panose="020F0502020204030204" pitchFamily="34" charset="0"/>
            </a:endParaRPr>
          </a:p>
          <a:p>
            <a:pPr marL="355600" marR="5080" indent="278765">
              <a:lnSpc>
                <a:spcPts val="2160"/>
              </a:lnSpc>
              <a:spcBef>
                <a:spcPts val="480"/>
              </a:spcBef>
              <a:tabLst>
                <a:tab pos="1340485" algn="l"/>
              </a:tabLst>
            </a:pPr>
            <a:r>
              <a:rPr sz="2400" spc="-20" dirty="0">
                <a:latin typeface="Calibri" panose="020F0502020204030204" pitchFamily="34" charset="0"/>
                <a:cs typeface="Calibri" panose="020F0502020204030204" pitchFamily="34" charset="0"/>
              </a:rPr>
              <a:t>Urea</a:t>
            </a:r>
            <a:r>
              <a:rPr sz="2400" dirty="0">
                <a:latin typeface="Calibri" panose="020F0502020204030204" pitchFamily="34" charset="0"/>
                <a:cs typeface="Calibri" panose="020F0502020204030204" pitchFamily="34" charset="0"/>
              </a:rPr>
              <a:t>	radioactively</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labeled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25" dirty="0">
                <a:latin typeface="Calibri" panose="020F0502020204030204" pitchFamily="34" charset="0"/>
                <a:cs typeface="Calibri" panose="020F0502020204030204" pitchFamily="34" charset="0"/>
              </a:rPr>
              <a:t> 13 </a:t>
            </a:r>
            <a:r>
              <a:rPr sz="2400" dirty="0">
                <a:latin typeface="Calibri" panose="020F0502020204030204" pitchFamily="34" charset="0"/>
                <a:cs typeface="Calibri" panose="020F0502020204030204" pitchFamily="34" charset="0"/>
              </a:rPr>
              <a:t>and</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14</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ingested.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Bacterial</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urease </a:t>
            </a:r>
            <a:r>
              <a:rPr sz="2400" dirty="0">
                <a:latin typeface="Calibri" panose="020F0502020204030204" pitchFamily="34" charset="0"/>
                <a:cs typeface="Calibri" panose="020F0502020204030204" pitchFamily="34" charset="0"/>
              </a:rPr>
              <a:t>splits</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labeled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dioxide,</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which</a:t>
            </a:r>
            <a:endParaRPr sz="2400" dirty="0">
              <a:latin typeface="Calibri" panose="020F0502020204030204" pitchFamily="34" charset="0"/>
              <a:cs typeface="Calibri" panose="020F0502020204030204" pitchFamily="34" charset="0"/>
            </a:endParaRPr>
          </a:p>
          <a:p>
            <a:pPr marL="355600" marR="1467485">
              <a:lnSpc>
                <a:spcPts val="2160"/>
              </a:lnSpc>
            </a:pPr>
            <a:r>
              <a:rPr sz="2400" dirty="0">
                <a:latin typeface="Calibri" panose="020F0502020204030204" pitchFamily="34" charset="0"/>
                <a:cs typeface="Calibri" panose="020F0502020204030204" pitchFamily="34" charset="0"/>
              </a:rPr>
              <a:t>can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 detected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0" dirty="0">
                <a:latin typeface="Calibri" panose="020F0502020204030204" pitchFamily="34" charset="0"/>
                <a:cs typeface="Calibri" panose="020F0502020204030204" pitchFamily="34" charset="0"/>
              </a:rPr>
              <a:t> breath. </a:t>
            </a:r>
            <a:r>
              <a:rPr sz="2400" dirty="0">
                <a:latin typeface="Calibri" panose="020F0502020204030204" pitchFamily="34" charset="0"/>
                <a:cs typeface="Calibri" panose="020F0502020204030204" pitchFamily="34" charset="0"/>
              </a:rPr>
              <a:t>100%</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sensitivity</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specificity</a:t>
            </a:r>
            <a:r>
              <a:rPr sz="2400" spc="-10" dirty="0">
                <a:solidFill>
                  <a:srgbClr val="FFFFFF"/>
                </a:solidFill>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121458" y="3259630"/>
            <a:ext cx="6007100" cy="2997744"/>
          </a:xfrm>
          <a:prstGeom prst="rect">
            <a:avLst/>
          </a:prstGeom>
        </p:spPr>
        <p:txBody>
          <a:bodyPr vert="horz" wrap="square" lIns="0" tIns="12700" rIns="0" bIns="0" rtlCol="0">
            <a:spAutoFit/>
          </a:bodyPr>
          <a:lstStyle/>
          <a:p>
            <a:pPr marL="354965" marR="2390140" indent="-342900">
              <a:lnSpc>
                <a:spcPct val="110100"/>
              </a:lnSpc>
              <a:spcBef>
                <a:spcPts val="100"/>
              </a:spcBef>
              <a:buFont typeface="Arial MT"/>
              <a:buChar char="•"/>
              <a:tabLst>
                <a:tab pos="405765" algn="l"/>
                <a:tab pos="2937510" algn="l"/>
              </a:tabLst>
            </a:pPr>
            <a:r>
              <a:rPr sz="2400" dirty="0">
                <a:latin typeface="Calibri" panose="020F0502020204030204" pitchFamily="34" charset="0"/>
                <a:cs typeface="Calibri" panose="020F0502020204030204" pitchFamily="34" charset="0"/>
              </a:rPr>
              <a:t>Detection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IgG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secretory</a:t>
            </a:r>
            <a:r>
              <a:rPr sz="240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IgA.</a:t>
            </a:r>
            <a:endParaRPr sz="2400" dirty="0">
              <a:latin typeface="Calibri" panose="020F0502020204030204" pitchFamily="34" charset="0"/>
              <a:cs typeface="Calibri" panose="020F0502020204030204" pitchFamily="34" charset="0"/>
            </a:endParaRPr>
          </a:p>
          <a:p>
            <a:pPr>
              <a:lnSpc>
                <a:spcPct val="100000"/>
              </a:lnSpc>
              <a:spcBef>
                <a:spcPts val="1065"/>
              </a:spcBef>
              <a:buFont typeface="Arial MT"/>
              <a:buChar char="•"/>
            </a:pPr>
            <a:endParaRPr sz="2400" dirty="0">
              <a:latin typeface="Calibri" panose="020F0502020204030204" pitchFamily="34" charset="0"/>
              <a:cs typeface="Calibri" panose="020F0502020204030204" pitchFamily="34" charset="0"/>
            </a:endParaRPr>
          </a:p>
          <a:p>
            <a:pPr marL="355600" marR="5080" indent="-342900">
              <a:lnSpc>
                <a:spcPct val="90000"/>
              </a:lnSpc>
              <a:buFont typeface="Arial MT"/>
              <a:buChar char="•"/>
              <a:tabLst>
                <a:tab pos="355600" algn="l"/>
                <a:tab pos="1708785" algn="l"/>
              </a:tabLst>
            </a:pPr>
            <a:r>
              <a:rPr sz="2400" u="sng" spc="-20" dirty="0">
                <a:uFill>
                  <a:solidFill>
                    <a:srgbClr val="FFFFFF"/>
                  </a:solidFill>
                </a:uFill>
                <a:latin typeface="Calibri" panose="020F0502020204030204" pitchFamily="34" charset="0"/>
                <a:cs typeface="Calibri" panose="020F0502020204030204" pitchFamily="34" charset="0"/>
              </a:rPr>
              <a:t>Enzyme-</a:t>
            </a:r>
            <a:r>
              <a:rPr sz="2400" u="sng" dirty="0">
                <a:uFill>
                  <a:solidFill>
                    <a:srgbClr val="FFFFFF"/>
                  </a:solidFill>
                </a:uFill>
                <a:latin typeface="Calibri" panose="020F0502020204030204" pitchFamily="34" charset="0"/>
                <a:cs typeface="Calibri" panose="020F0502020204030204" pitchFamily="34" charset="0"/>
              </a:rPr>
              <a:t>linked</a:t>
            </a:r>
            <a:r>
              <a:rPr sz="2400" u="sng" spc="-2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immunosorbent</a:t>
            </a:r>
            <a:r>
              <a:rPr sz="2400" u="sng" spc="-30" dirty="0">
                <a:uFill>
                  <a:solidFill>
                    <a:srgbClr val="FFFFFF"/>
                  </a:solidFill>
                </a:uFill>
                <a:latin typeface="Calibri" panose="020F0502020204030204" pitchFamily="34" charset="0"/>
                <a:cs typeface="Calibri" panose="020F0502020204030204" pitchFamily="34" charset="0"/>
              </a:rPr>
              <a:t> </a:t>
            </a:r>
            <a:r>
              <a:rPr sz="2400" u="sng" spc="-10" dirty="0">
                <a:uFill>
                  <a:solidFill>
                    <a:srgbClr val="FFFFFF"/>
                  </a:solidFill>
                </a:uFill>
                <a:latin typeface="Calibri" panose="020F0502020204030204" pitchFamily="34" charset="0"/>
                <a:cs typeface="Calibri" panose="020F0502020204030204" pitchFamily="34" charset="0"/>
              </a:rPr>
              <a:t>assay</a:t>
            </a:r>
            <a:r>
              <a:rPr sz="2400" spc="-10" dirty="0">
                <a:latin typeface="Calibri" panose="020F0502020204030204" pitchFamily="34" charset="0"/>
                <a:cs typeface="Calibri" panose="020F0502020204030204" pitchFamily="34" charset="0"/>
              </a:rPr>
              <a:t> </a:t>
            </a:r>
            <a:r>
              <a:rPr sz="2400" u="sng" spc="-10" dirty="0">
                <a:uFill>
                  <a:solidFill>
                    <a:srgbClr val="FFFFFF"/>
                  </a:solidFill>
                </a:uFill>
                <a:latin typeface="Calibri" panose="020F0502020204030204" pitchFamily="34" charset="0"/>
                <a:cs typeface="Calibri" panose="020F0502020204030204" pitchFamily="34" charset="0"/>
              </a:rPr>
              <a:t>(ELISA).</a:t>
            </a:r>
            <a:r>
              <a:rPr sz="2400" dirty="0">
                <a:latin typeface="Calibri" panose="020F0502020204030204" pitchFamily="34" charset="0"/>
                <a:cs typeface="Calibri" panose="020F0502020204030204" pitchFamily="34" charset="0"/>
              </a:rPr>
              <a:t>	elevated</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antibody</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titer </a:t>
            </a:r>
            <a:r>
              <a:rPr sz="2400" dirty="0">
                <a:latin typeface="Calibri" panose="020F0502020204030204" pitchFamily="34" charset="0"/>
                <a:cs typeface="Calibri" panose="020F0502020204030204" pitchFamily="34" charset="0"/>
              </a:rPr>
              <a:t>indicates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current</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Accuracy </a:t>
            </a:r>
            <a:r>
              <a:rPr sz="2400" dirty="0">
                <a:latin typeface="Calibri" panose="020F0502020204030204" pitchFamily="34" charset="0"/>
                <a:cs typeface="Calibri" panose="020F0502020204030204" pitchFamily="34" charset="0"/>
              </a:rPr>
              <a:t>and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low</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cost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makes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this</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3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 </a:t>
            </a:r>
            <a:r>
              <a:rPr sz="2400" dirty="0">
                <a:latin typeface="Calibri" panose="020F0502020204030204" pitchFamily="34" charset="0"/>
                <a:cs typeface="Calibri" panose="020F0502020204030204" pitchFamily="34" charset="0"/>
              </a:rPr>
              <a:t>attractive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choice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detecting</a:t>
            </a:r>
            <a:r>
              <a:rPr sz="2400" spc="-40" dirty="0">
                <a:latin typeface="Calibri" panose="020F0502020204030204" pitchFamily="34" charset="0"/>
                <a:cs typeface="Calibri" panose="020F0502020204030204" pitchFamily="34" charset="0"/>
              </a:rPr>
              <a:t> </a:t>
            </a:r>
            <a:r>
              <a:rPr sz="2400" b="1" i="1" dirty="0">
                <a:solidFill>
                  <a:srgbClr val="FFFFFF"/>
                </a:solidFill>
                <a:latin typeface="Arial"/>
                <a:cs typeface="Arial"/>
              </a:rPr>
              <a:t>H.</a:t>
            </a:r>
            <a:r>
              <a:rPr sz="2400" b="1" i="1" spc="-35" dirty="0">
                <a:solidFill>
                  <a:srgbClr val="FFFFFF"/>
                </a:solidFill>
                <a:latin typeface="Arial"/>
                <a:cs typeface="Arial"/>
              </a:rPr>
              <a:t> </a:t>
            </a:r>
            <a:r>
              <a:rPr sz="2400" b="1" i="1" spc="-10" dirty="0">
                <a:solidFill>
                  <a:srgbClr val="FFFFFF"/>
                </a:solidFill>
                <a:latin typeface="Arial"/>
                <a:cs typeface="Arial"/>
              </a:rPr>
              <a:t>pylori</a:t>
            </a:r>
            <a:endParaRPr sz="2400" dirty="0">
              <a:latin typeface="Arial"/>
              <a:cs typeface="Arial"/>
            </a:endParaRPr>
          </a:p>
        </p:txBody>
      </p:sp>
      <p:pic>
        <p:nvPicPr>
          <p:cNvPr id="6" name="object 6"/>
          <p:cNvPicPr/>
          <p:nvPr/>
        </p:nvPicPr>
        <p:blipFill>
          <a:blip r:embed="rId2" cstate="print"/>
          <a:stretch>
            <a:fillRect/>
          </a:stretch>
        </p:blipFill>
        <p:spPr>
          <a:xfrm>
            <a:off x="5883459" y="676123"/>
            <a:ext cx="3147060" cy="4648200"/>
          </a:xfrm>
          <a:prstGeom prst="rect">
            <a:avLst/>
          </a:prstGeom>
        </p:spPr>
      </p:pic>
      <p:sp>
        <p:nvSpPr>
          <p:cNvPr id="7" name="object 7"/>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8" name="object 8"/>
          <p:cNvSpPr txBox="1"/>
          <p:nvPr/>
        </p:nvSpPr>
        <p:spPr>
          <a:xfrm>
            <a:off x="8152409" y="39751"/>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98024"/>
            <a:ext cx="7418705" cy="382156"/>
          </a:xfrm>
          <a:prstGeom prst="rect">
            <a:avLst/>
          </a:prstGeom>
        </p:spPr>
        <p:txBody>
          <a:bodyPr vert="horz" wrap="square" lIns="0" tIns="12700" rIns="0" bIns="0" rtlCol="0">
            <a:spAutoFit/>
          </a:bodyPr>
          <a:lstStyle/>
          <a:p>
            <a:pPr marL="12700">
              <a:lnSpc>
                <a:spcPct val="100000"/>
              </a:lnSpc>
              <a:spcBef>
                <a:spcPts val="100"/>
              </a:spcBef>
            </a:pPr>
            <a:r>
              <a:rPr sz="2400" b="1" dirty="0">
                <a:uFill>
                  <a:solidFill>
                    <a:srgbClr val="FFE700"/>
                  </a:solidFill>
                </a:uFill>
                <a:latin typeface="Calibri" panose="020F0502020204030204" pitchFamily="34" charset="0"/>
                <a:cs typeface="Calibri" panose="020F0502020204030204" pitchFamily="34" charset="0"/>
              </a:rPr>
              <a:t>Treatment</a:t>
            </a:r>
            <a:r>
              <a:rPr sz="2400" b="1" spc="-40"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of</a:t>
            </a:r>
            <a:r>
              <a:rPr sz="2400" b="1" spc="-15"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Peptic</a:t>
            </a:r>
            <a:r>
              <a:rPr sz="2400" b="1" spc="-15"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Ulcer</a:t>
            </a:r>
            <a:r>
              <a:rPr sz="2400" b="1" spc="-15" dirty="0">
                <a:uFill>
                  <a:solidFill>
                    <a:srgbClr val="FFE700"/>
                  </a:solidFill>
                </a:uFill>
                <a:latin typeface="Calibri" panose="020F0502020204030204" pitchFamily="34" charset="0"/>
                <a:cs typeface="Calibri" panose="020F0502020204030204" pitchFamily="34" charset="0"/>
              </a:rPr>
              <a:t> </a:t>
            </a:r>
            <a:r>
              <a:rPr sz="2400" b="1" spc="-10" dirty="0">
                <a:uFill>
                  <a:solidFill>
                    <a:srgbClr val="FFE700"/>
                  </a:solidFill>
                </a:uFill>
                <a:latin typeface="Calibri" panose="020F0502020204030204" pitchFamily="34" charset="0"/>
                <a:cs typeface="Calibri" panose="020F0502020204030204" pitchFamily="34" charset="0"/>
              </a:rPr>
              <a:t>Disease</a:t>
            </a:r>
            <a:endParaRPr sz="2400" dirty="0">
              <a:latin typeface="Calibri" panose="020F0502020204030204" pitchFamily="34" charset="0"/>
              <a:cs typeface="Calibri" panose="020F0502020204030204" pitchFamily="34" charset="0"/>
            </a:endParaRPr>
          </a:p>
        </p:txBody>
      </p:sp>
      <p:sp>
        <p:nvSpPr>
          <p:cNvPr id="3" name="object 3"/>
          <p:cNvSpPr txBox="1"/>
          <p:nvPr/>
        </p:nvSpPr>
        <p:spPr>
          <a:xfrm>
            <a:off x="535940" y="1706321"/>
            <a:ext cx="7923530" cy="3034805"/>
          </a:xfrm>
          <a:prstGeom prst="rect">
            <a:avLst/>
          </a:prstGeom>
        </p:spPr>
        <p:txBody>
          <a:bodyPr vert="horz" wrap="square" lIns="0" tIns="13335" rIns="0" bIns="0" rtlCol="0">
            <a:spAutoFit/>
          </a:bodyPr>
          <a:lstStyle/>
          <a:p>
            <a:pPr marL="355600" marR="36830" indent="-342900">
              <a:lnSpc>
                <a:spcPct val="100000"/>
              </a:lnSpc>
              <a:spcBef>
                <a:spcPts val="105"/>
              </a:spcBef>
              <a:buChar char="•"/>
              <a:tabLst>
                <a:tab pos="355600" algn="l"/>
              </a:tabLst>
            </a:pPr>
            <a:r>
              <a:rPr sz="2400" b="1" dirty="0">
                <a:latin typeface="Calibri" panose="020F0502020204030204" pitchFamily="34" charset="0"/>
                <a:cs typeface="Calibri" panose="020F0502020204030204" pitchFamily="34" charset="0"/>
              </a:rPr>
              <a:t>Many</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excellent</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treatments</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for</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peptic</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 </a:t>
            </a:r>
            <a:r>
              <a:rPr sz="2400" b="1" dirty="0">
                <a:latin typeface="Calibri" panose="020F0502020204030204" pitchFamily="34" charset="0"/>
                <a:cs typeface="Calibri" panose="020F0502020204030204" pitchFamily="34" charset="0"/>
              </a:rPr>
              <a:t>disease </a:t>
            </a:r>
            <a:r>
              <a:rPr sz="2400" b="1" spc="-10" dirty="0">
                <a:latin typeface="Calibri" panose="020F0502020204030204" pitchFamily="34" charset="0"/>
                <a:cs typeface="Calibri" panose="020F0502020204030204" pitchFamily="34" charset="0"/>
              </a:rPr>
              <a:t>exist.</a:t>
            </a:r>
            <a:endParaRPr sz="2400" b="1"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b="1" dirty="0">
              <a:latin typeface="Calibri" panose="020F0502020204030204" pitchFamily="34" charset="0"/>
              <a:cs typeface="Calibri" panose="020F0502020204030204" pitchFamily="34" charset="0"/>
            </a:endParaRPr>
          </a:p>
          <a:p>
            <a:pPr marL="355600" marR="5080" indent="-342900">
              <a:lnSpc>
                <a:spcPct val="100000"/>
              </a:lnSpc>
              <a:buChar char="•"/>
              <a:tabLst>
                <a:tab pos="355600" algn="l"/>
              </a:tabLst>
            </a:pPr>
            <a:r>
              <a:rPr sz="2400" b="1" dirty="0">
                <a:latin typeface="Calibri" panose="020F0502020204030204" pitchFamily="34" charset="0"/>
                <a:cs typeface="Calibri" panose="020F0502020204030204" pitchFamily="34" charset="0"/>
              </a:rPr>
              <a:t>In</a:t>
            </a:r>
            <a:r>
              <a:rPr sz="2400" b="1" spc="-1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duodenal</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ulcers</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gastric</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ulcers, </a:t>
            </a:r>
            <a:r>
              <a:rPr sz="2400" b="1" dirty="0">
                <a:latin typeface="Calibri" panose="020F0502020204030204" pitchFamily="34" charset="0"/>
                <a:cs typeface="Calibri" panose="020F0502020204030204" pitchFamily="34" charset="0"/>
              </a:rPr>
              <a:t>histamine</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H2-</a:t>
            </a:r>
            <a:r>
              <a:rPr sz="2400" b="1" dirty="0">
                <a:latin typeface="Calibri" panose="020F0502020204030204" pitchFamily="34" charset="0"/>
                <a:cs typeface="Calibri" panose="020F0502020204030204" pitchFamily="34" charset="0"/>
              </a:rPr>
              <a:t>receptors</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can</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a:t>
            </a:r>
            <a:r>
              <a:rPr sz="2400" b="1" spc="-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blocked </a:t>
            </a:r>
            <a:r>
              <a:rPr sz="2400" b="1" dirty="0">
                <a:latin typeface="Calibri" panose="020F0502020204030204" pitchFamily="34" charset="0"/>
                <a:cs typeface="Calibri" panose="020F0502020204030204" pitchFamily="34" charset="0"/>
              </a:rPr>
              <a:t>to</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cause</a:t>
            </a:r>
            <a:r>
              <a:rPr sz="2400" b="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healing</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in about</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90%</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1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cases </a:t>
            </a:r>
            <a:r>
              <a:rPr sz="2400" b="1" dirty="0">
                <a:latin typeface="Calibri" panose="020F0502020204030204" pitchFamily="34" charset="0"/>
                <a:cs typeface="Calibri" panose="020F0502020204030204" pitchFamily="34" charset="0"/>
              </a:rPr>
              <a:t>within</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8 </a:t>
            </a:r>
            <a:r>
              <a:rPr sz="2400" b="1" spc="-10" dirty="0">
                <a:latin typeface="Calibri" panose="020F0502020204030204" pitchFamily="34" charset="0"/>
                <a:cs typeface="Calibri" panose="020F0502020204030204" pitchFamily="34" charset="0"/>
              </a:rPr>
              <a:t>weeks.</a:t>
            </a:r>
            <a:endParaRPr sz="2400" b="1"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b="1" dirty="0">
              <a:latin typeface="Calibri" panose="020F0502020204030204" pitchFamily="34" charset="0"/>
              <a:cs typeface="Calibri" panose="020F0502020204030204" pitchFamily="34" charset="0"/>
            </a:endParaRPr>
          </a:p>
          <a:p>
            <a:pPr marL="467995" indent="-455295">
              <a:lnSpc>
                <a:spcPct val="100000"/>
              </a:lnSpc>
              <a:buFont typeface="Arial MT"/>
              <a:buChar char="•"/>
              <a:tabLst>
                <a:tab pos="467995" algn="l"/>
              </a:tabLst>
            </a:pPr>
            <a:r>
              <a:rPr sz="2400" b="1" dirty="0">
                <a:latin typeface="Calibri" panose="020F0502020204030204" pitchFamily="34" charset="0"/>
                <a:cs typeface="Calibri" panose="020F0502020204030204" pitchFamily="34" charset="0"/>
              </a:rPr>
              <a:t>Antibiotics</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a:t>
            </a:r>
            <a:r>
              <a:rPr sz="2400" b="1" spc="-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must.</a:t>
            </a:r>
            <a:endParaRPr sz="2400" b="1" dirty="0">
              <a:latin typeface="Calibri" panose="020F0502020204030204" pitchFamily="34" charset="0"/>
              <a:cs typeface="Calibri" panose="020F0502020204030204" pitchFamily="34" charset="0"/>
            </a:endParaRPr>
          </a:p>
        </p:txBody>
      </p:sp>
      <p:sp>
        <p:nvSpPr>
          <p:cNvPr id="4" name="object 4"/>
          <p:cNvSpPr txBox="1"/>
          <p:nvPr/>
        </p:nvSpPr>
        <p:spPr>
          <a:xfrm>
            <a:off x="5102733" y="63500"/>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5" name="object 5"/>
          <p:cNvSpPr txBox="1"/>
          <p:nvPr/>
        </p:nvSpPr>
        <p:spPr>
          <a:xfrm>
            <a:off x="8146313" y="63500"/>
            <a:ext cx="6521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Horizontal</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6328"/>
            <a:ext cx="3176270" cy="628377"/>
          </a:xfrm>
          <a:prstGeom prst="rect">
            <a:avLst/>
          </a:prstGeom>
        </p:spPr>
        <p:txBody>
          <a:bodyPr vert="horz" wrap="square" lIns="0" tIns="12700" rIns="0" bIns="0" rtlCol="0">
            <a:spAutoFit/>
          </a:bodyPr>
          <a:lstStyle/>
          <a:p>
            <a:pPr marL="12700">
              <a:lnSpc>
                <a:spcPct val="100000"/>
              </a:lnSpc>
              <a:spcBef>
                <a:spcPts val="100"/>
              </a:spcBef>
            </a:pPr>
            <a:r>
              <a:rPr sz="4000" b="1" dirty="0">
                <a:uFill>
                  <a:solidFill>
                    <a:srgbClr val="FFE700"/>
                  </a:solidFill>
                </a:uFill>
                <a:latin typeface="Calibri" panose="020F0502020204030204" pitchFamily="34" charset="0"/>
                <a:cs typeface="Calibri" panose="020F0502020204030204" pitchFamily="34" charset="0"/>
              </a:rPr>
              <a:t>Triple</a:t>
            </a:r>
            <a:r>
              <a:rPr sz="4000" b="1" spc="-15" dirty="0">
                <a:uFill>
                  <a:solidFill>
                    <a:srgbClr val="FFE700"/>
                  </a:solidFill>
                </a:uFill>
                <a:latin typeface="Calibri" panose="020F0502020204030204" pitchFamily="34" charset="0"/>
                <a:cs typeface="Calibri" panose="020F0502020204030204" pitchFamily="34" charset="0"/>
              </a:rPr>
              <a:t> </a:t>
            </a:r>
            <a:r>
              <a:rPr sz="4000" b="1" spc="-10" dirty="0">
                <a:uFill>
                  <a:solidFill>
                    <a:srgbClr val="FFE700"/>
                  </a:solidFill>
                </a:uFill>
                <a:latin typeface="Calibri" panose="020F0502020204030204" pitchFamily="34" charset="0"/>
                <a:cs typeface="Calibri" panose="020F0502020204030204" pitchFamily="34" charset="0"/>
              </a:rPr>
              <a:t>Therapy</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325626"/>
            <a:ext cx="8738235" cy="2550057"/>
          </a:xfrm>
          <a:prstGeom prst="rect">
            <a:avLst/>
          </a:prstGeom>
        </p:spPr>
        <p:txBody>
          <a:bodyPr vert="horz" wrap="square" lIns="0" tIns="13335" rIns="0" bIns="0" rtlCol="0">
            <a:spAutoFit/>
          </a:bodyPr>
          <a:lstStyle/>
          <a:p>
            <a:pPr marL="355600" marR="274320" indent="-342900" algn="just">
              <a:lnSpc>
                <a:spcPct val="100000"/>
              </a:lnSpc>
              <a:spcBef>
                <a:spcPts val="105"/>
              </a:spcBef>
              <a:buChar char="•"/>
              <a:tabLst>
                <a:tab pos="355600" algn="l"/>
              </a:tabLst>
            </a:pPr>
            <a:r>
              <a:rPr sz="2400" dirty="0">
                <a:latin typeface="Calibri" panose="020F0502020204030204" pitchFamily="34" charset="0"/>
                <a:cs typeface="Calibri" panose="020F0502020204030204" pitchFamily="34" charset="0"/>
              </a:rPr>
              <a:t>Eradication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b="1" i="1" u="sng" dirty="0">
                <a:uFill>
                  <a:solidFill>
                    <a:srgbClr val="FFFFFF"/>
                  </a:solidFill>
                </a:uFill>
                <a:latin typeface="Calibri" panose="020F0502020204030204" pitchFamily="34" charset="0"/>
                <a:cs typeface="Calibri" panose="020F0502020204030204" pitchFamily="34" charset="0"/>
              </a:rPr>
              <a:t>Helicobacter</a:t>
            </a:r>
            <a:r>
              <a:rPr sz="2400" b="1" i="1" u="sng" spc="-45" dirty="0">
                <a:uFill>
                  <a:solidFill>
                    <a:srgbClr val="FFFFFF"/>
                  </a:solidFill>
                </a:uFill>
                <a:latin typeface="Calibri" panose="020F0502020204030204" pitchFamily="34" charset="0"/>
                <a:cs typeface="Calibri" panose="020F0502020204030204" pitchFamily="34" charset="0"/>
              </a:rPr>
              <a:t> </a:t>
            </a:r>
            <a:r>
              <a:rPr sz="2400" b="1" i="1" u="sng" dirty="0">
                <a:uFill>
                  <a:solidFill>
                    <a:srgbClr val="FFFFFF"/>
                  </a:solidFill>
                </a:uFill>
                <a:latin typeface="Calibri" panose="020F0502020204030204" pitchFamily="34" charset="0"/>
                <a:cs typeface="Calibri" panose="020F0502020204030204" pitchFamily="34" charset="0"/>
              </a:rPr>
              <a:t>pylori</a:t>
            </a:r>
            <a:r>
              <a:rPr sz="2400" b="1" i="1"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defined </a:t>
            </a:r>
            <a:r>
              <a:rPr sz="2400" dirty="0">
                <a:latin typeface="Calibri" panose="020F0502020204030204" pitchFamily="34" charset="0"/>
                <a:cs typeface="Calibri" panose="020F0502020204030204" pitchFamily="34" charset="0"/>
              </a:rPr>
              <a:t>as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absence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organism</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3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more </a:t>
            </a:r>
            <a:r>
              <a:rPr sz="2400" dirty="0">
                <a:latin typeface="Calibri" panose="020F0502020204030204" pitchFamily="34" charset="0"/>
                <a:cs typeface="Calibri" panose="020F0502020204030204" pitchFamily="34" charset="0"/>
              </a:rPr>
              <a:t>weeks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after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eradication</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therapy.</a:t>
            </a:r>
            <a:endParaRPr sz="2400"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5080" indent="-342900" algn="just">
              <a:lnSpc>
                <a:spcPct val="100000"/>
              </a:lnSpc>
              <a:buChar char="•"/>
              <a:tabLst>
                <a:tab pos="355600" algn="l"/>
              </a:tabLst>
            </a:pPr>
            <a:r>
              <a:rPr sz="2400" dirty="0">
                <a:latin typeface="Calibri" panose="020F0502020204030204" pitchFamily="34" charset="0"/>
                <a:cs typeface="Calibri" panose="020F0502020204030204" pitchFamily="34" charset="0"/>
              </a:rPr>
              <a:t>Eradication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rate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single-</a:t>
            </a:r>
            <a:r>
              <a:rPr sz="2400" dirty="0">
                <a:latin typeface="Calibri" panose="020F0502020204030204" pitchFamily="34" charset="0"/>
                <a:cs typeface="Calibri" panose="020F0502020204030204" pitchFamily="34" charset="0"/>
              </a:rPr>
              <a:t>drug</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therapy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 </a:t>
            </a:r>
            <a:r>
              <a:rPr sz="2400" spc="-20" dirty="0">
                <a:latin typeface="Calibri" panose="020F0502020204030204" pitchFamily="34" charset="0"/>
                <a:cs typeface="Calibri" panose="020F0502020204030204" pitchFamily="34" charset="0"/>
              </a:rPr>
              <a:t>only </a:t>
            </a:r>
            <a:r>
              <a:rPr sz="2400" dirty="0">
                <a:latin typeface="Calibri" panose="020F0502020204030204" pitchFamily="34" charset="0"/>
                <a:cs typeface="Calibri" panose="020F0502020204030204" pitchFamily="34" charset="0"/>
              </a:rPr>
              <a:t>19%</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double-</a:t>
            </a:r>
            <a:r>
              <a:rPr sz="2400" dirty="0">
                <a:latin typeface="Calibri" panose="020F0502020204030204" pitchFamily="34" charset="0"/>
                <a:cs typeface="Calibri" panose="020F0502020204030204" pitchFamily="34" charset="0"/>
              </a:rPr>
              <a:t>drug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therapy</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still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only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48%</a:t>
            </a:r>
            <a:r>
              <a:rPr sz="2400" spc="-1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82%,</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achieved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combining</a:t>
            </a:r>
            <a:endParaRPr sz="2400" dirty="0">
              <a:latin typeface="Calibri" panose="020F0502020204030204" pitchFamily="34" charset="0"/>
              <a:cs typeface="Calibri" panose="020F0502020204030204" pitchFamily="34" charset="0"/>
            </a:endParaRPr>
          </a:p>
          <a:p>
            <a:pPr marL="12700">
              <a:lnSpc>
                <a:spcPct val="100000"/>
              </a:lnSpc>
              <a:spcBef>
                <a:spcPts val="770"/>
              </a:spcBef>
              <a:tabLst>
                <a:tab pos="5403850" algn="l"/>
              </a:tabLst>
            </a:pPr>
            <a:r>
              <a:rPr sz="2400" b="1" u="sng" dirty="0">
                <a:uFill>
                  <a:solidFill>
                    <a:srgbClr val="FFFFFF"/>
                  </a:solidFill>
                </a:uFill>
                <a:latin typeface="Calibri" panose="020F0502020204030204" pitchFamily="34" charset="0"/>
                <a:cs typeface="Calibri" panose="020F0502020204030204" pitchFamily="34" charset="0"/>
              </a:rPr>
              <a:t>Bismuth</a:t>
            </a:r>
            <a:r>
              <a:rPr sz="2400" b="1" u="sng" spc="-40" dirty="0">
                <a:uFill>
                  <a:solidFill>
                    <a:srgbClr val="FFFFFF"/>
                  </a:solidFill>
                </a:uFill>
                <a:latin typeface="Calibri" panose="020F0502020204030204" pitchFamily="34" charset="0"/>
                <a:cs typeface="Calibri" panose="020F0502020204030204" pitchFamily="34" charset="0"/>
              </a:rPr>
              <a:t> </a:t>
            </a:r>
            <a:r>
              <a:rPr sz="2400" b="1" u="sng" dirty="0">
                <a:uFill>
                  <a:solidFill>
                    <a:srgbClr val="FFFFFF"/>
                  </a:solidFill>
                </a:uFill>
                <a:latin typeface="Calibri" panose="020F0502020204030204" pitchFamily="34" charset="0"/>
                <a:cs typeface="Calibri" panose="020F0502020204030204" pitchFamily="34" charset="0"/>
              </a:rPr>
              <a:t>+</a:t>
            </a:r>
            <a:r>
              <a:rPr sz="2400" b="1" u="sng" spc="-20" dirty="0">
                <a:uFill>
                  <a:solidFill>
                    <a:srgbClr val="FFFFFF"/>
                  </a:solidFill>
                </a:uFill>
                <a:latin typeface="Calibri" panose="020F0502020204030204" pitchFamily="34" charset="0"/>
                <a:cs typeface="Calibri" panose="020F0502020204030204" pitchFamily="34" charset="0"/>
              </a:rPr>
              <a:t> </a:t>
            </a:r>
            <a:r>
              <a:rPr sz="2400" b="1" u="sng" dirty="0">
                <a:uFill>
                  <a:solidFill>
                    <a:srgbClr val="FFFFFF"/>
                  </a:solidFill>
                </a:uFill>
                <a:latin typeface="Calibri" panose="020F0502020204030204" pitchFamily="34" charset="0"/>
                <a:cs typeface="Calibri" panose="020F0502020204030204" pitchFamily="34" charset="0"/>
              </a:rPr>
              <a:t>Metronidazole</a:t>
            </a:r>
            <a:r>
              <a:rPr sz="2400" b="1" u="sng" spc="-65" dirty="0">
                <a:uFill>
                  <a:solidFill>
                    <a:srgbClr val="FFFFFF"/>
                  </a:solidFill>
                </a:uFill>
                <a:latin typeface="Calibri" panose="020F0502020204030204" pitchFamily="34" charset="0"/>
                <a:cs typeface="Calibri" panose="020F0502020204030204" pitchFamily="34" charset="0"/>
              </a:rPr>
              <a:t> </a:t>
            </a:r>
            <a:r>
              <a:rPr sz="2400" b="1" u="sng" spc="-50" dirty="0">
                <a:uFill>
                  <a:solidFill>
                    <a:srgbClr val="FFFFFF"/>
                  </a:solidFill>
                </a:uFill>
                <a:latin typeface="Calibri" panose="020F0502020204030204" pitchFamily="34" charset="0"/>
                <a:cs typeface="Calibri" panose="020F0502020204030204" pitchFamily="34" charset="0"/>
              </a:rPr>
              <a:t>+</a:t>
            </a:r>
            <a:r>
              <a:rPr sz="2400" b="1" u="sng" dirty="0">
                <a:uFill>
                  <a:solidFill>
                    <a:srgbClr val="FFFFFF"/>
                  </a:solidFill>
                </a:uFill>
                <a:latin typeface="Calibri" panose="020F0502020204030204" pitchFamily="34" charset="0"/>
                <a:cs typeface="Calibri" panose="020F0502020204030204" pitchFamily="34" charset="0"/>
              </a:rPr>
              <a:t>	</a:t>
            </a:r>
            <a:r>
              <a:rPr sz="2400" b="1" u="sng" spc="-10" dirty="0">
                <a:uFill>
                  <a:solidFill>
                    <a:srgbClr val="FFFFFF"/>
                  </a:solidFill>
                </a:uFill>
                <a:latin typeface="Calibri" panose="020F0502020204030204" pitchFamily="34" charset="0"/>
                <a:cs typeface="Calibri" panose="020F0502020204030204" pitchFamily="34" charset="0"/>
              </a:rPr>
              <a:t>Tetracycline</a:t>
            </a:r>
            <a:r>
              <a:rPr sz="2400" spc="-10"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5102733" y="63500"/>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5" name="object 5"/>
          <p:cNvSpPr txBox="1"/>
          <p:nvPr/>
        </p:nvSpPr>
        <p:spPr>
          <a:xfrm>
            <a:off x="8146313" y="63500"/>
            <a:ext cx="6521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Horizontal</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0723"/>
            <a:ext cx="6075045" cy="1456809"/>
          </a:xfrm>
          <a:prstGeom prst="rect">
            <a:avLst/>
          </a:prstGeom>
        </p:spPr>
        <p:txBody>
          <a:bodyPr vert="horz" wrap="square" lIns="0" tIns="109220" rIns="0" bIns="0" rtlCol="0">
            <a:spAutoFit/>
          </a:bodyPr>
          <a:lstStyle/>
          <a:p>
            <a:pPr marL="12700">
              <a:lnSpc>
                <a:spcPct val="100000"/>
              </a:lnSpc>
              <a:spcBef>
                <a:spcPts val="860"/>
              </a:spcBef>
            </a:pPr>
            <a:r>
              <a:rPr sz="4000" b="1" dirty="0">
                <a:uFill>
                  <a:solidFill>
                    <a:srgbClr val="FFE700"/>
                  </a:solidFill>
                </a:uFill>
                <a:latin typeface="Calibri" panose="020F0502020204030204" pitchFamily="34" charset="0"/>
                <a:cs typeface="Calibri" panose="020F0502020204030204" pitchFamily="34" charset="0"/>
              </a:rPr>
              <a:t>Prevention</a:t>
            </a:r>
            <a:r>
              <a:rPr sz="4000" b="1" spc="-40" dirty="0">
                <a:uFill>
                  <a:solidFill>
                    <a:srgbClr val="FFE700"/>
                  </a:solidFill>
                </a:uFill>
                <a:latin typeface="Calibri" panose="020F0502020204030204" pitchFamily="34" charset="0"/>
                <a:cs typeface="Calibri" panose="020F0502020204030204" pitchFamily="34" charset="0"/>
              </a:rPr>
              <a:t> </a:t>
            </a:r>
            <a:r>
              <a:rPr sz="4000" b="1" dirty="0">
                <a:uFill>
                  <a:solidFill>
                    <a:srgbClr val="FFE700"/>
                  </a:solidFill>
                </a:uFill>
                <a:latin typeface="Calibri" panose="020F0502020204030204" pitchFamily="34" charset="0"/>
                <a:cs typeface="Calibri" panose="020F0502020204030204" pitchFamily="34" charset="0"/>
              </a:rPr>
              <a:t>&amp;</a:t>
            </a:r>
            <a:r>
              <a:rPr sz="4000" b="1" spc="-10" dirty="0">
                <a:uFill>
                  <a:solidFill>
                    <a:srgbClr val="FFE700"/>
                  </a:solidFill>
                </a:uFill>
                <a:latin typeface="Calibri" panose="020F0502020204030204" pitchFamily="34" charset="0"/>
                <a:cs typeface="Calibri" panose="020F0502020204030204" pitchFamily="34" charset="0"/>
              </a:rPr>
              <a:t> Control</a:t>
            </a:r>
            <a:endParaRPr sz="4000" dirty="0">
              <a:latin typeface="Calibri" panose="020F0502020204030204" pitchFamily="34" charset="0"/>
              <a:cs typeface="Calibri" panose="020F0502020204030204" pitchFamily="34" charset="0"/>
            </a:endParaRPr>
          </a:p>
          <a:p>
            <a:pPr marL="701675">
              <a:lnSpc>
                <a:spcPct val="100000"/>
              </a:lnSpc>
              <a:spcBef>
                <a:spcPts val="940"/>
              </a:spcBef>
            </a:pPr>
            <a:r>
              <a:rPr sz="4000" b="1" i="1" dirty="0">
                <a:latin typeface="Arial"/>
                <a:cs typeface="Arial"/>
              </a:rPr>
              <a:t>``</a:t>
            </a:r>
            <a:r>
              <a:rPr sz="4000" b="1" i="1" dirty="0">
                <a:latin typeface="Calibri" panose="020F0502020204030204" pitchFamily="34" charset="0"/>
                <a:cs typeface="Calibri" panose="020F0502020204030204" pitchFamily="34" charset="0"/>
              </a:rPr>
              <a:t>Safe</a:t>
            </a:r>
            <a:r>
              <a:rPr sz="4000" b="1" i="1" spc="-40" dirty="0">
                <a:latin typeface="Calibri" panose="020F0502020204030204" pitchFamily="34" charset="0"/>
                <a:cs typeface="Calibri" panose="020F0502020204030204" pitchFamily="34" charset="0"/>
              </a:rPr>
              <a:t> </a:t>
            </a:r>
            <a:r>
              <a:rPr sz="4000" b="1" i="1" dirty="0">
                <a:latin typeface="Calibri" panose="020F0502020204030204" pitchFamily="34" charset="0"/>
                <a:cs typeface="Calibri" panose="020F0502020204030204" pitchFamily="34" charset="0"/>
              </a:rPr>
              <a:t>drinking</a:t>
            </a:r>
            <a:r>
              <a:rPr sz="4000" b="1" i="1" spc="-60" dirty="0">
                <a:latin typeface="Calibri" panose="020F0502020204030204" pitchFamily="34" charset="0"/>
                <a:cs typeface="Calibri" panose="020F0502020204030204" pitchFamily="34" charset="0"/>
              </a:rPr>
              <a:t> </a:t>
            </a:r>
            <a:r>
              <a:rPr sz="4000" b="1" i="1" spc="-10" dirty="0">
                <a:latin typeface="Calibri" panose="020F0502020204030204" pitchFamily="34" charset="0"/>
                <a:cs typeface="Calibri" panose="020F0502020204030204" pitchFamily="34" charset="0"/>
              </a:rPr>
              <a:t>water</a:t>
            </a:r>
            <a:r>
              <a:rPr sz="4000" b="1" i="1" spc="-10" dirty="0">
                <a:latin typeface="Arial"/>
                <a:cs typeface="Arial"/>
              </a:rPr>
              <a:t>``</a:t>
            </a:r>
            <a:endParaRPr sz="4000" dirty="0">
              <a:latin typeface="Arial"/>
              <a:cs typeface="Arial"/>
            </a:endParaRPr>
          </a:p>
        </p:txBody>
      </p:sp>
      <p:pic>
        <p:nvPicPr>
          <p:cNvPr id="3" name="object 3"/>
          <p:cNvPicPr/>
          <p:nvPr/>
        </p:nvPicPr>
        <p:blipFill>
          <a:blip r:embed="rId2" cstate="print"/>
          <a:stretch>
            <a:fillRect/>
          </a:stretch>
        </p:blipFill>
        <p:spPr>
          <a:xfrm>
            <a:off x="0" y="1600198"/>
            <a:ext cx="9144000" cy="5257800"/>
          </a:xfrm>
          <a:prstGeom prst="rect">
            <a:avLst/>
          </a:prstGeom>
        </p:spPr>
      </p:pic>
      <p:sp>
        <p:nvSpPr>
          <p:cNvPr id="4" name="object 4"/>
          <p:cNvSpPr txBox="1"/>
          <p:nvPr/>
        </p:nvSpPr>
        <p:spPr>
          <a:xfrm>
            <a:off x="7236714" y="279272"/>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99"/>
          </a:solidFill>
        </p:spPr>
        <p:txBody>
          <a:bodyPr wrap="square" lIns="0" tIns="0" rIns="0" bIns="0" rtlCol="0"/>
          <a:lstStyle/>
          <a:p>
            <a:endParaRPr/>
          </a:p>
        </p:txBody>
      </p:sp>
      <p:sp>
        <p:nvSpPr>
          <p:cNvPr id="3" name="object 3"/>
          <p:cNvSpPr txBox="1"/>
          <p:nvPr/>
        </p:nvSpPr>
        <p:spPr>
          <a:xfrm>
            <a:off x="8151114" y="-559"/>
            <a:ext cx="77851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pic>
        <p:nvPicPr>
          <p:cNvPr id="4" name="object 4"/>
          <p:cNvPicPr/>
          <p:nvPr/>
        </p:nvPicPr>
        <p:blipFill>
          <a:blip r:embed="rId2" cstate="print"/>
          <a:stretch>
            <a:fillRect/>
          </a:stretch>
        </p:blipFill>
        <p:spPr>
          <a:xfrm>
            <a:off x="0" y="304798"/>
            <a:ext cx="9142476" cy="6541008"/>
          </a:xfrm>
          <a:prstGeom prst="rect">
            <a:avLst/>
          </a:prstGeom>
        </p:spPr>
      </p:pic>
      <p:sp>
        <p:nvSpPr>
          <p:cNvPr id="5" name="object 5"/>
          <p:cNvSpPr txBox="1"/>
          <p:nvPr/>
        </p:nvSpPr>
        <p:spPr>
          <a:xfrm>
            <a:off x="2599689" y="3109340"/>
            <a:ext cx="115887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Longitudinal</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04566" y="483234"/>
            <a:ext cx="3133725" cy="696595"/>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panose="020F0502020204030204" pitchFamily="34" charset="0"/>
                <a:cs typeface="Calibri" panose="020F0502020204030204" pitchFamily="34" charset="0"/>
              </a:rPr>
              <a:t>RESEARCH</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236714" y="279272"/>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
        <p:nvSpPr>
          <p:cNvPr id="4" name="object 4"/>
          <p:cNvSpPr txBox="1"/>
          <p:nvPr/>
        </p:nvSpPr>
        <p:spPr>
          <a:xfrm>
            <a:off x="535940" y="2845434"/>
            <a:ext cx="356552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10" dirty="0">
                <a:solidFill>
                  <a:srgbClr val="002060"/>
                </a:solidFill>
                <a:uFill>
                  <a:solidFill>
                    <a:srgbClr val="9EFFFF"/>
                  </a:solidFill>
                </a:uFill>
                <a:latin typeface="Calibri" panose="020F0502020204030204" pitchFamily="34" charset="0"/>
                <a:cs typeface="Calibri" panose="020F0502020204030204" pitchFamily="34" charset="0"/>
              </a:rPr>
              <a:t>https:/</a:t>
            </a:r>
            <a:r>
              <a:rPr sz="2400" spc="-10" dirty="0">
                <a:solidFill>
                  <a:srgbClr val="002060"/>
                </a:solidFill>
                <a:uFill>
                  <a:solidFill>
                    <a:srgbClr val="9EFF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/www.ncbi.nlm.nih.g</a:t>
            </a:r>
            <a:r>
              <a:rPr sz="2400" spc="-10" dirty="0">
                <a:solidFill>
                  <a:srgbClr val="002060"/>
                </a:solidFill>
                <a:latin typeface="Calibri" panose="020F0502020204030204" pitchFamily="34" charset="0"/>
                <a:cs typeface="Calibri" panose="020F0502020204030204" pitchFamily="34" charset="0"/>
              </a:rPr>
              <a:t> </a:t>
            </a:r>
            <a:r>
              <a:rPr sz="2400" spc="-10" dirty="0">
                <a:solidFill>
                  <a:srgbClr val="002060"/>
                </a:solidFill>
                <a:uFill>
                  <a:solidFill>
                    <a:srgbClr val="9EFFFF"/>
                  </a:solidFill>
                </a:uFill>
                <a:latin typeface="Calibri" panose="020F0502020204030204" pitchFamily="34" charset="0"/>
                <a:cs typeface="Calibri" panose="020F0502020204030204" pitchFamily="34" charset="0"/>
              </a:rPr>
              <a:t>ov/pmc/articles/PMC1539</a:t>
            </a:r>
            <a:r>
              <a:rPr sz="2400" spc="-10" dirty="0">
                <a:solidFill>
                  <a:srgbClr val="002060"/>
                </a:solidFill>
                <a:latin typeface="Calibri" panose="020F0502020204030204" pitchFamily="34" charset="0"/>
                <a:cs typeface="Calibri" panose="020F0502020204030204" pitchFamily="34" charset="0"/>
              </a:rPr>
              <a:t> </a:t>
            </a:r>
            <a:r>
              <a:rPr sz="2400" spc="-20" dirty="0">
                <a:solidFill>
                  <a:srgbClr val="002060"/>
                </a:solidFill>
                <a:uFill>
                  <a:solidFill>
                    <a:srgbClr val="9EFFFF"/>
                  </a:solidFill>
                </a:uFill>
                <a:latin typeface="Calibri" panose="020F0502020204030204" pitchFamily="34" charset="0"/>
                <a:cs typeface="Calibri" panose="020F0502020204030204" pitchFamily="34" charset="0"/>
              </a:rPr>
              <a:t>101/</a:t>
            </a:r>
            <a:endParaRPr sz="2400" dirty="0">
              <a:solidFill>
                <a:srgbClr val="002060"/>
              </a:solidFill>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4419600" y="1395983"/>
            <a:ext cx="4453128" cy="49804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99"/>
          </a:solidFill>
        </p:spPr>
        <p:txBody>
          <a:bodyPr wrap="square" lIns="0" tIns="0" rIns="0" bIns="0" rtlCol="0"/>
          <a:lstStyle/>
          <a:p>
            <a:endParaRPr/>
          </a:p>
        </p:txBody>
      </p:sp>
      <p:sp>
        <p:nvSpPr>
          <p:cNvPr id="3" name="object 3"/>
          <p:cNvSpPr txBox="1"/>
          <p:nvPr/>
        </p:nvSpPr>
        <p:spPr>
          <a:xfrm>
            <a:off x="7998714" y="139700"/>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pic>
        <p:nvPicPr>
          <p:cNvPr id="4" name="object 4"/>
          <p:cNvPicPr/>
          <p:nvPr/>
        </p:nvPicPr>
        <p:blipFill>
          <a:blip r:embed="rId2" cstate="print"/>
          <a:stretch>
            <a:fillRect/>
          </a:stretch>
        </p:blipFill>
        <p:spPr>
          <a:xfrm>
            <a:off x="0" y="345948"/>
            <a:ext cx="9144000" cy="65120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3501" y="483234"/>
            <a:ext cx="4935855"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Calibri" panose="020F0502020204030204" pitchFamily="34" charset="0"/>
                <a:cs typeface="Calibri" panose="020F0502020204030204" pitchFamily="34" charset="0"/>
              </a:rPr>
              <a:t>FAMILY </a:t>
            </a:r>
            <a:r>
              <a:rPr sz="4400" spc="-10" dirty="0">
                <a:latin typeface="Calibri" panose="020F0502020204030204" pitchFamily="34" charset="0"/>
                <a:cs typeface="Calibri" panose="020F0502020204030204" pitchFamily="34" charset="0"/>
              </a:rPr>
              <a:t>MEDICINE</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617714" y="293623"/>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
        <p:nvSpPr>
          <p:cNvPr id="4" name="object 4"/>
          <p:cNvSpPr txBox="1"/>
          <p:nvPr/>
        </p:nvSpPr>
        <p:spPr>
          <a:xfrm>
            <a:off x="216392" y="1440667"/>
            <a:ext cx="8912860" cy="5123710"/>
          </a:xfrm>
          <a:prstGeom prst="rect">
            <a:avLst/>
          </a:prstGeom>
        </p:spPr>
        <p:txBody>
          <a:bodyPr vert="horz" wrap="square" lIns="0" tIns="67310" rIns="0" bIns="0" rtlCol="0">
            <a:spAutoFit/>
          </a:bodyPr>
          <a:lstStyle/>
          <a:p>
            <a:pPr marL="355600" marR="409575" indent="-342900">
              <a:lnSpc>
                <a:spcPct val="80000"/>
              </a:lnSpc>
              <a:spcBef>
                <a:spcPts val="530"/>
              </a:spcBef>
              <a:buFont typeface="Arial MT"/>
              <a:buChar char="•"/>
              <a:tabLst>
                <a:tab pos="355600" algn="l"/>
              </a:tabLst>
            </a:pPr>
            <a:r>
              <a:rPr sz="2400" b="1" dirty="0">
                <a:latin typeface="Calibri" panose="020F0502020204030204" pitchFamily="34" charset="0"/>
                <a:cs typeface="Calibri" panose="020F0502020204030204" pitchFamily="34" charset="0"/>
              </a:rPr>
              <a:t>Scenario</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1:</a:t>
            </a:r>
            <a:r>
              <a:rPr sz="2400" b="1"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Sarah</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been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experiencing</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burning</a:t>
            </a:r>
            <a:r>
              <a:rPr sz="2400" spc="-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for </a:t>
            </a:r>
            <a:r>
              <a:rPr sz="2400" dirty="0">
                <a:latin typeface="Calibri" panose="020F0502020204030204" pitchFamily="34" charset="0"/>
                <a:cs typeface="Calibri" panose="020F0502020204030204" pitchFamily="34" charset="0"/>
              </a:rPr>
              <a:t>weeks.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She also</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notices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bloating</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feels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nauseous after</a:t>
            </a:r>
            <a:r>
              <a:rPr sz="2400" spc="-10" dirty="0">
                <a:latin typeface="Calibri" panose="020F0502020204030204" pitchFamily="34" charset="0"/>
                <a:cs typeface="Calibri" panose="020F0502020204030204" pitchFamily="34" charset="0"/>
              </a:rPr>
              <a:t> eating.</a:t>
            </a:r>
            <a:endParaRPr sz="2400" dirty="0">
              <a:latin typeface="Calibri" panose="020F0502020204030204" pitchFamily="34" charset="0"/>
              <a:cs typeface="Calibri" panose="020F0502020204030204" pitchFamily="34" charset="0"/>
            </a:endParaRPr>
          </a:p>
          <a:p>
            <a:pPr marL="354965" indent="-342265">
              <a:lnSpc>
                <a:spcPct val="100000"/>
              </a:lnSpc>
              <a:spcBef>
                <a:spcPts val="5"/>
              </a:spcBef>
              <a:buFont typeface="Arial MT"/>
              <a:buChar char="•"/>
              <a:tabLst>
                <a:tab pos="354965" algn="l"/>
              </a:tabLst>
            </a:pPr>
            <a:r>
              <a:rPr sz="2400" b="1" spc="-20" dirty="0">
                <a:latin typeface="Calibri" panose="020F0502020204030204" pitchFamily="34" charset="0"/>
                <a:cs typeface="Calibri" panose="020F0502020204030204" pitchFamily="34" charset="0"/>
              </a:rPr>
              <a:t>MCQ:</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Which</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bacterium is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more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likely 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 causing Sarah's</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symptoms?</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Helicobacter</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(commonly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associated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gastritis)</a:t>
            </a:r>
            <a:r>
              <a:rPr sz="2400" spc="-9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CORRECT</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b)</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(typically</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causes</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diarrhea)</a:t>
            </a:r>
            <a:endParaRPr sz="2400" dirty="0">
              <a:latin typeface="Calibri" panose="020F0502020204030204" pitchFamily="34" charset="0"/>
              <a:cs typeface="Calibri" panose="020F0502020204030204" pitchFamily="34" charset="0"/>
            </a:endParaRPr>
          </a:p>
          <a:p>
            <a:pPr marL="355600" marR="5080" indent="-342900">
              <a:lnSpc>
                <a:spcPct val="80000"/>
              </a:lnSpc>
              <a:spcBef>
                <a:spcPts val="430"/>
              </a:spcBef>
              <a:buFont typeface="Arial MT"/>
              <a:buChar char="•"/>
              <a:tabLst>
                <a:tab pos="355600" algn="l"/>
              </a:tabLst>
            </a:pPr>
            <a:r>
              <a:rPr sz="2400" b="1" dirty="0">
                <a:latin typeface="Calibri" panose="020F0502020204030204" pitchFamily="34" charset="0"/>
                <a:cs typeface="Calibri" panose="020F0502020204030204" pitchFamily="34" charset="0"/>
              </a:rPr>
              <a:t>Scenario</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2:</a:t>
            </a:r>
            <a:r>
              <a:rPr sz="2400" b="1"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John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recently</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traveled</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country</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poor</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sanitation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has </a:t>
            </a:r>
            <a:r>
              <a:rPr sz="2400" dirty="0">
                <a:latin typeface="Calibri" panose="020F0502020204030204" pitchFamily="34" charset="0"/>
                <a:cs typeface="Calibri" panose="020F0502020204030204" pitchFamily="34" charset="0"/>
              </a:rPr>
              <a:t>been suffering from</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severe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diarrhea,</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cramps,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 chills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since</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returning home.</a:t>
            </a:r>
            <a:endParaRPr sz="2400" dirty="0">
              <a:latin typeface="Calibri" panose="020F0502020204030204" pitchFamily="34" charset="0"/>
              <a:cs typeface="Calibri" panose="020F0502020204030204" pitchFamily="34" charset="0"/>
            </a:endParaRPr>
          </a:p>
          <a:p>
            <a:pPr marL="354965" indent="-342265">
              <a:lnSpc>
                <a:spcPct val="100000"/>
              </a:lnSpc>
              <a:buFont typeface="Arial MT"/>
              <a:buChar char="•"/>
              <a:tabLst>
                <a:tab pos="354965" algn="l"/>
              </a:tabLst>
            </a:pPr>
            <a:r>
              <a:rPr sz="2400" b="1" spc="-20" dirty="0">
                <a:latin typeface="Calibri" panose="020F0502020204030204" pitchFamily="34" charset="0"/>
                <a:cs typeface="Calibri" panose="020F0502020204030204" pitchFamily="34" charset="0"/>
              </a:rPr>
              <a:t>MCQ:</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What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most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likely</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John's</a:t>
            </a:r>
            <a:r>
              <a:rPr sz="2400" spc="-10" dirty="0">
                <a:latin typeface="Calibri" panose="020F0502020204030204" pitchFamily="34" charset="0"/>
                <a:cs typeface="Calibri" panose="020F0502020204030204" pitchFamily="34" charset="0"/>
              </a:rPr>
              <a:t> illness?</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a)</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Helicobacter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(prefers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environment)</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b)</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(known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these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intestinal</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symptoms</a:t>
            </a:r>
            <a:r>
              <a:rPr sz="1800" dirty="0">
                <a:solidFill>
                  <a:srgbClr val="FFFFFF"/>
                </a:solidFill>
                <a:latin typeface="Arial MT"/>
                <a:cs typeface="Arial MT"/>
              </a:rPr>
              <a:t>)</a:t>
            </a:r>
            <a:r>
              <a:rPr sz="1800" spc="-80" dirty="0">
                <a:solidFill>
                  <a:srgbClr val="FFFFFF"/>
                </a:solidFill>
                <a:latin typeface="Arial MT"/>
                <a:cs typeface="Arial MT"/>
              </a:rPr>
              <a:t> </a:t>
            </a:r>
            <a:r>
              <a:rPr sz="1800" b="1" spc="-10" dirty="0">
                <a:solidFill>
                  <a:srgbClr val="FFFFFF"/>
                </a:solidFill>
                <a:latin typeface="Arial"/>
                <a:cs typeface="Arial"/>
              </a:rPr>
              <a:t>CORRECT</a:t>
            </a:r>
            <a:endParaRPr sz="18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186023"/>
            <a:ext cx="11639550" cy="1683769"/>
          </a:xfrm>
          <a:prstGeom prst="rect">
            <a:avLst/>
          </a:prstGeom>
        </p:spPr>
        <p:txBody>
          <a:bodyPr vert="horz" wrap="square" lIns="0" tIns="1057885" rIns="0" bIns="0" rtlCol="0">
            <a:spAutoFit/>
          </a:bodyPr>
          <a:lstStyle/>
          <a:p>
            <a:pPr marL="2647315" algn="ctr">
              <a:lnSpc>
                <a:spcPct val="100000"/>
              </a:lnSpc>
              <a:spcBef>
                <a:spcPts val="100"/>
              </a:spcBef>
            </a:pPr>
            <a:r>
              <a:rPr sz="4000" dirty="0">
                <a:latin typeface="Calibri" panose="020F0502020204030204" pitchFamily="34" charset="0"/>
                <a:cs typeface="Calibri" panose="020F0502020204030204" pitchFamily="34" charset="0"/>
              </a:rPr>
              <a:t>Take</a:t>
            </a:r>
            <a:r>
              <a:rPr sz="4000" spc="-10"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home</a:t>
            </a:r>
            <a:r>
              <a:rPr sz="4000" spc="-20"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message</a:t>
            </a:r>
          </a:p>
        </p:txBody>
      </p:sp>
      <p:sp>
        <p:nvSpPr>
          <p:cNvPr id="3" name="object 3"/>
          <p:cNvSpPr txBox="1">
            <a:spLocks noGrp="1"/>
          </p:cNvSpPr>
          <p:nvPr>
            <p:ph idx="1"/>
          </p:nvPr>
        </p:nvSpPr>
        <p:spPr>
          <a:xfrm>
            <a:off x="628650" y="2208153"/>
            <a:ext cx="7886700" cy="2780056"/>
          </a:xfrm>
          <a:prstGeom prst="rect">
            <a:avLst/>
          </a:prstGeom>
        </p:spPr>
        <p:txBody>
          <a:bodyPr vert="horz" wrap="square" lIns="0" tIns="34290" rIns="0" bIns="0" rtlCol="0">
            <a:spAutoFit/>
          </a:bodyPr>
          <a:lstStyle/>
          <a:p>
            <a:pPr marL="12700" marR="5080" algn="just">
              <a:lnSpc>
                <a:spcPts val="2160"/>
              </a:lnSpc>
              <a:spcBef>
                <a:spcPts val="270"/>
              </a:spcBef>
            </a:pPr>
            <a:r>
              <a:rPr sz="2400" dirty="0">
                <a:latin typeface="Calibri" panose="020F0502020204030204" pitchFamily="34" charset="0"/>
                <a:cs typeface="Calibri" panose="020F0502020204030204" pitchFamily="34" charset="0"/>
              </a:rPr>
              <a:t>Helicobacter pylori and Campylobacter, though both bacterial foes, target different parts of your digestive system. H. pylori burrows in your stomach, potentially causing ulcers and stomach cancer.</a:t>
            </a:r>
          </a:p>
          <a:p>
            <a:pPr marL="12700" marR="69215">
              <a:lnSpc>
                <a:spcPts val="2160"/>
              </a:lnSpc>
            </a:pPr>
            <a:r>
              <a:rPr sz="2400" dirty="0">
                <a:latin typeface="Calibri" panose="020F0502020204030204" pitchFamily="34" charset="0"/>
                <a:cs typeface="Calibri" panose="020F0502020204030204" pitchFamily="34" charset="0"/>
              </a:rPr>
              <a:t>Campylobacter sets up camp in your intestines, leading to diarrhea and cramps. Contaminated food and water, or close contact, can spread both. Safe food handling and good hygiene are your best</a:t>
            </a:r>
          </a:p>
          <a:p>
            <a:pPr marL="12700">
              <a:lnSpc>
                <a:spcPts val="2110"/>
              </a:lnSpc>
            </a:pPr>
            <a:r>
              <a:rPr sz="2400" dirty="0">
                <a:latin typeface="Calibri" panose="020F0502020204030204" pitchFamily="34" charset="0"/>
                <a:cs typeface="Calibri" panose="020F0502020204030204" pitchFamily="34" charset="0"/>
              </a:rPr>
              <a:t>defenses!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30962"/>
            <a:ext cx="7886700" cy="1193891"/>
          </a:xfrm>
          <a:prstGeom prst="rect">
            <a:avLst/>
          </a:prstGeom>
        </p:spPr>
        <p:txBody>
          <a:bodyPr vert="horz" wrap="square" lIns="0" tIns="511785" rIns="0" bIns="0" rtlCol="0">
            <a:spAutoFit/>
          </a:bodyPr>
          <a:lstStyle/>
          <a:p>
            <a:pPr marL="1675764">
              <a:lnSpc>
                <a:spcPct val="100000"/>
              </a:lnSpc>
              <a:spcBef>
                <a:spcPts val="105"/>
              </a:spcBef>
            </a:pPr>
            <a:r>
              <a:rPr lang="en-US" sz="4400" dirty="0">
                <a:latin typeface="Calibri" panose="020F0502020204030204" pitchFamily="34" charset="0"/>
                <a:cs typeface="Calibri" panose="020F0502020204030204" pitchFamily="34" charset="0"/>
              </a:rPr>
              <a:t>Learning</a:t>
            </a:r>
            <a:r>
              <a:rPr lang="en-US" sz="4400" spc="-75" dirty="0">
                <a:latin typeface="Calibri" panose="020F0502020204030204" pitchFamily="34" charset="0"/>
                <a:cs typeface="Calibri" panose="020F0502020204030204" pitchFamily="34" charset="0"/>
              </a:rPr>
              <a:t> </a:t>
            </a:r>
            <a:r>
              <a:rPr lang="en-US" sz="4400" spc="-10" dirty="0">
                <a:latin typeface="Calibri" panose="020F0502020204030204" pitchFamily="34" charset="0"/>
                <a:cs typeface="Calibri" panose="020F0502020204030204" pitchFamily="34" charset="0"/>
              </a:rPr>
              <a:t>outcomes</a:t>
            </a:r>
            <a:endParaRPr lang="en-US" sz="4400" dirty="0">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013801E7-216B-BE64-B4CC-1170AF23260B}"/>
              </a:ext>
            </a:extLst>
          </p:cNvPr>
          <p:cNvSpPr>
            <a:spLocks noChangeArrowheads="1"/>
          </p:cNvSpPr>
          <p:nvPr/>
        </p:nvSpPr>
        <p:spPr bwMode="auto">
          <a:xfrm>
            <a:off x="304800" y="1624853"/>
            <a:ext cx="85344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t>
            </a:r>
            <a:r>
              <a:rPr kumimoji="0" lang="en-PK" altLang="en-PK"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axonomy</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Identify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as a gram-negative, spiral-shaped bacterium, and understand its classification.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Pathogenesis: Describe how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causes infection, including its mechanisms of motility, adhesion, toxin production (e.g.,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 </a:t>
            </a:r>
            <a:r>
              <a:rPr kumimoji="0" lang="en-PK" altLang="en-PK" i="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jejuni</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Guillain-Barré syndrome), and invasion of the intestinal mucosa.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Disease: Explain the various clinical manifestations of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infection, primarily focusing on gastroenteritis.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Complications: List and describe potential complications of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infection, including Guillain-Barré syndrome, reactive arthritis, and post-infectious irritable bowel syndrome.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Clinical Presentation: Describe the typical symptoms of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gastroenteritis, such as diarrhea (often bloody), abdominal cramps, fever, and nausea/vomiting.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Treatment: Outline the treatment strategies for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infection, including supportive care (rehydration) and the use of antibiotics in specific situations (e.g., severe illness, immunocompromised patients). Discuss antibiotic resistance concerns.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Prevention: Explain methods for preventing </a:t>
            </a:r>
            <a:r>
              <a:rPr kumimoji="0" lang="en-PK" altLang="en-PK" i="1" u="none" strike="noStrike" cap="none" normalizeH="0" baseline="0" dirty="0">
                <a:ln>
                  <a:noFill/>
                </a:ln>
                <a:solidFill>
                  <a:schemeClr val="tx1"/>
                </a:solidFill>
                <a:effectLst/>
                <a:latin typeface="Calibri" panose="020F0502020204030204" pitchFamily="34" charset="0"/>
                <a:cs typeface="Calibri" panose="020F0502020204030204" pitchFamily="34" charset="0"/>
              </a:rPr>
              <a:t>Campylobacter</a:t>
            </a:r>
            <a:r>
              <a:rPr kumimoji="0" lang="en-PK" altLang="en-PK"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infection, such as proper food handling and preparation, safe water consumption, and avoiding unpasteurized dairy products.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21793"/>
            <a:ext cx="63119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7274" y="21793"/>
            <a:ext cx="35179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spiral</a:t>
            </a:r>
            <a:endParaRPr sz="1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4645" y="703895"/>
            <a:ext cx="8809355" cy="5450210"/>
          </a:xfrm>
          <a:prstGeom prst="rect">
            <a:avLst/>
          </a:prstGeom>
          <a:solidFill>
            <a:schemeClr val="bg1"/>
          </a:solidFill>
        </p:spPr>
        <p:txBody>
          <a:bodyPr vert="horz" wrap="square" lIns="0" tIns="12700" rIns="0" bIns="0" rtlCol="0">
            <a:spAutoFit/>
          </a:bodyPr>
          <a:lstStyle/>
          <a:p>
            <a:pPr marL="5042535">
              <a:lnSpc>
                <a:spcPts val="1265"/>
              </a:lnSpc>
              <a:spcBef>
                <a:spcPts val="100"/>
              </a:spcBef>
              <a:tabLst>
                <a:tab pos="808609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dirty="0">
              <a:latin typeface="Calibri"/>
              <a:cs typeface="Calibri"/>
            </a:endParaRPr>
          </a:p>
          <a:p>
            <a:pPr marL="118745" indent="-117475">
              <a:lnSpc>
                <a:spcPts val="2705"/>
              </a:lnSpc>
              <a:buClr>
                <a:srgbClr val="FFFFFF"/>
              </a:buClr>
              <a:buSzPct val="93750"/>
              <a:buFont typeface="Arial MT"/>
              <a:buChar char="•"/>
              <a:tabLst>
                <a:tab pos="118745" algn="l"/>
              </a:tabLst>
            </a:pP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Food</a:t>
            </a:r>
            <a:r>
              <a:rPr sz="2400" u="sng" spc="-55"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poisoning</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0" dirty="0">
                <a:latin typeface="Calibri" panose="020F0502020204030204" pitchFamily="34" charset="0"/>
                <a:cs typeface="Calibri" panose="020F0502020204030204" pitchFamily="34" charset="0"/>
              </a:rPr>
              <a:t> </a:t>
            </a:r>
            <a:r>
              <a:rPr sz="2400" i="1"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Campylobacter</a:t>
            </a:r>
            <a:r>
              <a:rPr sz="2400" i="1"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can</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be</a:t>
            </a:r>
            <a:endParaRPr sz="2400" dirty="0">
              <a:latin typeface="Calibri" panose="020F0502020204030204" pitchFamily="34" charset="0"/>
              <a:cs typeface="Calibri" panose="020F0502020204030204" pitchFamily="34" charset="0"/>
            </a:endParaRPr>
          </a:p>
          <a:p>
            <a:pPr marL="12700" marR="5080">
              <a:lnSpc>
                <a:spcPct val="100000"/>
              </a:lnSpc>
            </a:pPr>
            <a:r>
              <a:rPr sz="2400" dirty="0">
                <a:latin typeface="Calibri" panose="020F0502020204030204" pitchFamily="34" charset="0"/>
                <a:cs typeface="Calibri" panose="020F0502020204030204" pitchFamily="34" charset="0"/>
              </a:rPr>
              <a:t>severely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debilitating</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but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rarely</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life-threatening.</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has</a:t>
            </a:r>
            <a:r>
              <a:rPr sz="2400" spc="-4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been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linked</a:t>
            </a:r>
            <a:r>
              <a:rPr sz="2400" spc="-5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with</a:t>
            </a:r>
            <a:r>
              <a:rPr sz="2400" spc="-8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subsequent</a:t>
            </a:r>
            <a:r>
              <a:rPr sz="2400" spc="-2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development</a:t>
            </a:r>
            <a:r>
              <a:rPr sz="2400" spc="-3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of</a:t>
            </a:r>
            <a:r>
              <a:rPr sz="2400" spc="-1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Guillain-</a:t>
            </a:r>
            <a:r>
              <a:rPr sz="2400" u="sng" spc="-65"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Barré</a:t>
            </a:r>
            <a:r>
              <a:rPr sz="2400" spc="-1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syndrome</a:t>
            </a:r>
            <a:r>
              <a:rPr sz="2400" spc="-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(GBS),</a:t>
            </a:r>
            <a:r>
              <a:rPr sz="2400" spc="-2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which</a:t>
            </a:r>
            <a:r>
              <a:rPr sz="2400" spc="-7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usually</a:t>
            </a:r>
            <a:r>
              <a:rPr sz="2400" spc="-4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develops</a:t>
            </a:r>
            <a:r>
              <a:rPr sz="2400" spc="-2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two</a:t>
            </a:r>
            <a:r>
              <a:rPr sz="2400" spc="-7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a:t>
            </a:r>
            <a:r>
              <a:rPr sz="2400" spc="-2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three</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weeks </a:t>
            </a:r>
            <a:r>
              <a:rPr sz="2400" dirty="0">
                <a:latin typeface="Calibri" panose="020F0502020204030204" pitchFamily="34" charset="0"/>
                <a:cs typeface="Calibri" panose="020F0502020204030204" pitchFamily="34" charset="0"/>
              </a:rPr>
              <a:t>after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initial</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illness.</a:t>
            </a:r>
            <a:endParaRPr sz="2400" dirty="0">
              <a:latin typeface="Calibri" panose="020F0502020204030204" pitchFamily="34" charset="0"/>
              <a:cs typeface="Calibri" panose="020F0502020204030204" pitchFamily="34" charset="0"/>
            </a:endParaRPr>
          </a:p>
          <a:p>
            <a:pPr marL="12700" marR="523240" indent="-12065">
              <a:lnSpc>
                <a:spcPts val="3360"/>
              </a:lnSpc>
              <a:spcBef>
                <a:spcPts val="5"/>
              </a:spcBef>
              <a:buSzPct val="94642"/>
              <a:buFont typeface="Arial MT"/>
              <a:buChar char="•"/>
              <a:tabLst>
                <a:tab pos="135255" algn="l"/>
              </a:tabLst>
            </a:pPr>
            <a:r>
              <a:rPr sz="2400" dirty="0">
                <a:latin typeface="Calibri" panose="020F0502020204030204" pitchFamily="34" charset="0"/>
                <a:cs typeface="Calibri" panose="020F0502020204030204" pitchFamily="34" charset="0"/>
              </a:rPr>
              <a:t>	Contaminated</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drinking</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water</a:t>
            </a:r>
            <a:r>
              <a:rPr sz="2400" spc="-10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8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unpasteurized </a:t>
            </a:r>
            <a:r>
              <a:rPr sz="2400" dirty="0">
                <a:latin typeface="Calibri" panose="020F0502020204030204" pitchFamily="34" charset="0"/>
                <a:cs typeface="Calibri" panose="020F0502020204030204" pitchFamily="34" charset="0"/>
              </a:rPr>
              <a:t>milk</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provide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efficient</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means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distribution.</a:t>
            </a:r>
            <a:endParaRPr sz="2400" dirty="0">
              <a:latin typeface="Calibri" panose="020F0502020204030204" pitchFamily="34" charset="0"/>
              <a:cs typeface="Calibri" panose="020F0502020204030204" pitchFamily="34" charset="0"/>
            </a:endParaRPr>
          </a:p>
          <a:p>
            <a:pPr>
              <a:lnSpc>
                <a:spcPct val="100000"/>
              </a:lnSpc>
              <a:spcBef>
                <a:spcPts val="30"/>
              </a:spcBef>
            </a:pPr>
            <a:endParaRPr sz="2400" dirty="0">
              <a:latin typeface="Calibri" panose="020F0502020204030204" pitchFamily="34" charset="0"/>
              <a:cs typeface="Calibri" panose="020F0502020204030204" pitchFamily="34" charset="0"/>
            </a:endParaRPr>
          </a:p>
          <a:p>
            <a:pPr marL="12700" marR="643255">
              <a:lnSpc>
                <a:spcPct val="100000"/>
              </a:lnSpc>
            </a:pPr>
            <a:r>
              <a:rPr sz="2400" dirty="0">
                <a:latin typeface="Calibri" panose="020F0502020204030204" pitchFamily="34" charset="0"/>
                <a:cs typeface="Calibri" panose="020F0502020204030204" pitchFamily="34" charset="0"/>
              </a:rPr>
              <a:t>Contaminated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food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major</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source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isolated </a:t>
            </a:r>
            <a:r>
              <a:rPr sz="2400" dirty="0">
                <a:latin typeface="Calibri" panose="020F0502020204030204" pitchFamily="34" charset="0"/>
                <a:cs typeface="Calibri" panose="020F0502020204030204" pitchFamily="34" charset="0"/>
              </a:rPr>
              <a:t>infections,</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incorrectly</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prepared</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meat</a:t>
            </a:r>
            <a:r>
              <a:rPr sz="2400" spc="-10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 </a:t>
            </a:r>
            <a:r>
              <a:rPr sz="2400" dirty="0">
                <a:latin typeface="Calibri" panose="020F0502020204030204" pitchFamily="34" charset="0"/>
                <a:cs typeface="Calibri" panose="020F0502020204030204" pitchFamily="34" charset="0"/>
              </a:rPr>
              <a:t>poultry</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normally</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source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bacteria.</a:t>
            </a:r>
            <a:endParaRPr sz="2400" dirty="0">
              <a:latin typeface="Calibri" panose="020F0502020204030204" pitchFamily="34" charset="0"/>
              <a:cs typeface="Calibri" panose="020F0502020204030204" pitchFamily="34" charset="0"/>
            </a:endParaRPr>
          </a:p>
          <a:p>
            <a:pPr marL="12700" marR="445770">
              <a:lnSpc>
                <a:spcPct val="100000"/>
              </a:lnSpc>
              <a:spcBef>
                <a:spcPts val="2780"/>
              </a:spcBef>
              <a:tabLst>
                <a:tab pos="7334250" algn="l"/>
              </a:tabLst>
            </a:pPr>
            <a:r>
              <a:rPr sz="2400" dirty="0">
                <a:latin typeface="Calibri" panose="020F0502020204030204" pitchFamily="34" charset="0"/>
                <a:cs typeface="Calibri" panose="020F0502020204030204" pitchFamily="34" charset="0"/>
              </a:rPr>
              <a:t>Culture</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Skirrow's</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medium</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blood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agar</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infused </a:t>
            </a:r>
            <a:r>
              <a:rPr sz="2400" dirty="0">
                <a:latin typeface="Calibri" panose="020F0502020204030204" pitchFamily="34" charset="0"/>
                <a:cs typeface="Calibri" panose="020F0502020204030204" pitchFamily="34" charset="0"/>
              </a:rPr>
              <a:t>with</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cocktail</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30" dirty="0">
                <a:latin typeface="Calibri" panose="020F0502020204030204" pitchFamily="34" charset="0"/>
                <a:cs typeface="Calibri" panose="020F0502020204030204" pitchFamily="34" charset="0"/>
              </a:rPr>
              <a:t> </a:t>
            </a:r>
            <a:r>
              <a:rPr sz="2400" u="sng" spc="-10" dirty="0" err="1">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vancomycin</a:t>
            </a:r>
            <a:r>
              <a:rPr sz="2400" spc="-10" dirty="0" err="1">
                <a:latin typeface="Calibri" panose="020F0502020204030204" pitchFamily="34" charset="0"/>
                <a:cs typeface="Calibri" panose="020F0502020204030204" pitchFamily="34" charset="0"/>
              </a:rPr>
              <a:t>,</a:t>
            </a:r>
            <a:r>
              <a:rPr sz="2400" spc="-25" dirty="0" err="1">
                <a:latin typeface="Calibri" panose="020F0502020204030204" pitchFamily="34" charset="0"/>
                <a:cs typeface="Calibri" panose="020F0502020204030204" pitchFamily="34" charset="0"/>
              </a:rPr>
              <a:t>and</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trimethoprim</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under</a:t>
            </a:r>
            <a:r>
              <a:rPr sz="2400" spc="-120"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microaerophilic</a:t>
            </a:r>
            <a:r>
              <a:rPr sz="2400" spc="-1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conditions</a:t>
            </a:r>
            <a:r>
              <a:rPr sz="2400" spc="-1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at </a:t>
            </a:r>
            <a:r>
              <a:rPr sz="2400" dirty="0">
                <a:latin typeface="Calibri" panose="020F0502020204030204" pitchFamily="34" charset="0"/>
                <a:cs typeface="Calibri" panose="020F0502020204030204" pitchFamily="34" charset="0"/>
              </a:rPr>
              <a:t>42</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degrees.</a:t>
            </a:r>
            <a:endParaRPr sz="24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TotalTime>
  <Words>1477</Words>
  <Application>Microsoft Office PowerPoint</Application>
  <PresentationFormat>On-screen Show (4:3)</PresentationFormat>
  <Paragraphs>146</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Aptos</vt:lpstr>
      <vt:lpstr>Aptos Display</vt:lpstr>
      <vt:lpstr>Arial</vt:lpstr>
      <vt:lpstr>Arial MT</vt:lpstr>
      <vt:lpstr>Calibri</vt:lpstr>
      <vt:lpstr>Ebrima</vt:lpstr>
      <vt:lpstr>Verdana</vt:lpstr>
      <vt:lpstr>Office Theme</vt:lpstr>
      <vt:lpstr>Campylobacter &amp; Helicobacter Microbe  Module 3rd Year MBBS</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Helicobacter pylori</vt:lpstr>
      <vt:lpstr>PowerPoint Presentation</vt:lpstr>
      <vt:lpstr>PowerPoint Presentation</vt:lpstr>
      <vt:lpstr>Nobel Laureate Dr J Robin Warren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Invasive techniques:</vt:lpstr>
      <vt:lpstr>PowerPoint Presentation</vt:lpstr>
      <vt:lpstr>Campylobacter-like organiPsathomlogy (CLO) test.</vt:lpstr>
      <vt:lpstr>Noninvasive Techniques:</vt:lpstr>
      <vt:lpstr>Treatment of Peptic Ulcer Disease</vt:lpstr>
      <vt:lpstr>Triple Therapy</vt:lpstr>
      <vt:lpstr>Prevention &amp; Control ``Safe drinking water``</vt:lpstr>
      <vt:lpstr>PowerPoint Presentation</vt:lpstr>
      <vt:lpstr>PowerPoint Presentation</vt:lpstr>
      <vt:lpstr>PowerPoint Presentation</vt:lpstr>
      <vt:lpstr>FAMILY MEDICINE</vt:lpstr>
      <vt:lpstr>Take home message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1</cp:revision>
  <dcterms:created xsi:type="dcterms:W3CDTF">2025-02-16T15:11:00Z</dcterms:created>
  <dcterms:modified xsi:type="dcterms:W3CDTF">2025-02-22T03:47:43Z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2024-07-19T00:00:00Z</vt:filetime>
  </property>
  <property fmtid="{D5CDD505-2E9C-101B-9397-08002B2CF9AE}" pid="3" name="Creator">
    <vt:lpwstr>Microsoft® PowerPoint® 2016</vt:lpwstr>
  </property>
  <property fmtid="{D5CDD505-2E9C-101B-9397-08002B2CF9AE}" pid="4" name="LastSaved">
    <vt:filetime>2025-02-16T00:00:00Z</vt:filetime>
  </property>
  <property fmtid="{D5CDD505-2E9C-101B-9397-08002B2CF9AE}" pid="5" name="Producer">
    <vt:lpwstr>iLovePDF</vt:lpwstr>
  </property>
</Properties>
</file>