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2"/>
  </p:notesMasterIdLst>
  <p:sldIdLst>
    <p:sldId id="304" r:id="rId2"/>
    <p:sldId id="256" r:id="rId3"/>
    <p:sldId id="305" r:id="rId4"/>
    <p:sldId id="30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03" r:id="rId41"/>
    <p:sldId id="292" r:id="rId42"/>
    <p:sldId id="293" r:id="rId43"/>
    <p:sldId id="294" r:id="rId44"/>
    <p:sldId id="295" r:id="rId45"/>
    <p:sldId id="296" r:id="rId46"/>
    <p:sldId id="297" r:id="rId47"/>
    <p:sldId id="298" r:id="rId48"/>
    <p:sldId id="299" r:id="rId49"/>
    <p:sldId id="300" r:id="rId50"/>
    <p:sldId id="301" r:id="rId51"/>
  </p:sldIdLst>
  <p:sldSz cx="9144000" cy="5143500" type="screen16x9"/>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1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86d24930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86d24930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86d24930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86d24930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6d24930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6d24930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86d249305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86d24930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86d24930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786d24930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86d24930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86d24930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86d24930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786d24930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86d24930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86d24930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86d24930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86d24930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86d24930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86d24930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844ede84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844ede84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86d24930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86d24930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86d24930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786d24930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86d24930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786d24930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86d24930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786d24930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786d249305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786d249305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86d24930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86d24930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6d24930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86d24930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86d24930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86d24930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86d24930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786d24930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86d24930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786d24930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78559b21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78559b21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86d24930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86d24930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86d24930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786d24930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86d249305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86d24930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86d249305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86d24930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786d24930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786d24930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86d24930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786d24930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86d24930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786d24930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K"/>
          </a:p>
        </p:txBody>
      </p:sp>
    </p:spTree>
    <p:extLst>
      <p:ext uri="{BB962C8B-B14F-4D97-AF65-F5344CB8AC3E}">
        <p14:creationId xmlns:p14="http://schemas.microsoft.com/office/powerpoint/2010/main" val="4259330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86d249305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786d24930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86d249305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86d24930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8559b210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78559b210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86d249305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86d24930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86d24930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86d24930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86d24930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86d24930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86d249305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786d24930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786d24930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786d24930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786d24930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786d24930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86d249305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786d249305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86d249305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786d24930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86d2493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86d24930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86d24930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86d24930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86d24930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786d24930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86d24930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86d24930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86d24930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86d24930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F18-8B36-63B0-EC75-23E5B9182FB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F50EBEFD-B519-5E80-59C8-B6887DBCB72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32FFD886-69A4-E156-2C04-51158D1A9015}"/>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32703253-417C-C937-4B9F-A2F118CB83D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2BC0A17-DDD7-D297-608E-E5CA686B567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69550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747F-4E61-4478-E8E2-41FF82D25F72}"/>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298A174-1721-93F5-B077-8127F1480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2BD1D89-CCB7-5447-3979-FF7942349FE7}"/>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1B31E26B-2149-A291-6FE4-0CE635CE45C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5A871C7-11C9-3389-E774-BEE8E07FE9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8781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61CA1-5812-5874-11C4-DA2BDD56F30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5055DA8F-BFDC-7D31-2147-5914F348D0F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6BA1FD9-B90F-BACE-ACEB-5B669152B9F6}"/>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25829D2E-90CD-F2DD-8649-022E705F5AD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86A3931-AA71-FD33-EE11-3DC7F1010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43153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09959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274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2B08-8B0D-4E60-9511-8F630043B23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164FD483-74A9-009D-8A8C-83E26CDD6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C443430-F25E-31D4-3786-9FA4534874ED}"/>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8C10B0C0-2FF2-948C-A93A-0C6470F1DE2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60216B5-AFA5-1FB9-172F-76318EA8E7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0784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1F99-7690-D081-87DA-3BB79F6C804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3635F987-A975-C6B8-86D0-F04973729785}"/>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E514E-CD8A-09A7-AAF2-DCB52781C59C}"/>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FD9D8E01-2568-7A72-0C14-31E51FA5EDE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B685BE49-0695-29C6-7B36-85C2CE6066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13647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8C7E-F4F5-BC56-E9B2-AA4D3EF4D4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5AFB9BC1-70E7-5F56-0DCA-08FAF15517F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CDDED6A9-2A34-A719-3024-86900F027F6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CD9A0C2A-896A-10A2-AFC4-426F8462E079}"/>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6" name="Footer Placeholder 5">
            <a:extLst>
              <a:ext uri="{FF2B5EF4-FFF2-40B4-BE49-F238E27FC236}">
                <a16:creationId xmlns:a16="http://schemas.microsoft.com/office/drawing/2014/main" id="{264093F7-55A0-08FA-5803-51EE792CB192}"/>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3C940241-08E1-8669-D689-AA0B93AE94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74445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5D01-4E80-C1CF-FE4F-BBB1EEFA5D1D}"/>
              </a:ext>
            </a:extLst>
          </p:cNvPr>
          <p:cNvSpPr>
            <a:spLocks noGrp="1"/>
          </p:cNvSpPr>
          <p:nvPr>
            <p:ph type="title"/>
          </p:nvPr>
        </p:nvSpPr>
        <p:spPr>
          <a:xfrm>
            <a:off x="629841" y="273844"/>
            <a:ext cx="7886700" cy="994172"/>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7714B24F-099D-7301-5A8E-19AE9E5A773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8F52CD-6ADE-FBF5-B225-388B6CDFDA4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A359472D-15E9-4CE3-6FD1-19C5A99D2C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580E1-9718-390E-1BD3-3E5795F1243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923DD20A-A091-FDB2-3EE0-3B0B6EE0AF1B}"/>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8" name="Footer Placeholder 7">
            <a:extLst>
              <a:ext uri="{FF2B5EF4-FFF2-40B4-BE49-F238E27FC236}">
                <a16:creationId xmlns:a16="http://schemas.microsoft.com/office/drawing/2014/main" id="{F7ED0FC8-FE3C-99F3-08C6-4858F19AB51F}"/>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AD8F93BB-FCBC-20A6-921A-A5DFBA89AB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48933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9460-C12B-85AD-90E5-41359839AC92}"/>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17ACD32B-8FDC-A910-953B-A507704DFEC9}"/>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4" name="Footer Placeholder 3">
            <a:extLst>
              <a:ext uri="{FF2B5EF4-FFF2-40B4-BE49-F238E27FC236}">
                <a16:creationId xmlns:a16="http://schemas.microsoft.com/office/drawing/2014/main" id="{6AC5D701-6000-F890-4B3C-0CABC5D10E71}"/>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2131F0B0-F8FA-4951-3545-B0714284824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13665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DBC64-78E1-E266-A8D8-F3A8991B171A}"/>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3" name="Footer Placeholder 2">
            <a:extLst>
              <a:ext uri="{FF2B5EF4-FFF2-40B4-BE49-F238E27FC236}">
                <a16:creationId xmlns:a16="http://schemas.microsoft.com/office/drawing/2014/main" id="{5CF409D8-1600-C63F-A8D5-538446F5E2F4}"/>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4BA53E2-B755-35DA-920B-0C248141B49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862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C641-5918-CAE1-B8AA-89483BCE203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385B9EB-C4AF-9E0B-9047-1D6C093DACB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FD637CC1-C982-7F7E-57BE-69959210F64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2E942D-4556-8407-6B3F-6B7A464EF0A4}"/>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6" name="Footer Placeholder 5">
            <a:extLst>
              <a:ext uri="{FF2B5EF4-FFF2-40B4-BE49-F238E27FC236}">
                <a16:creationId xmlns:a16="http://schemas.microsoft.com/office/drawing/2014/main" id="{DB11E251-16D4-A786-E7E3-17F3859C5B2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393075D-A92B-90B1-EE23-B773CF895E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75951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6355-38F8-2F09-3FA7-AA336407BF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BCD78245-48D4-EBDA-FCD7-DD6DA1FCDEE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E421E4ED-306D-8505-46FA-111AA7D3E7D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3F9014-216A-F4E6-ACEA-53481543A075}"/>
              </a:ext>
            </a:extLst>
          </p:cNvPr>
          <p:cNvSpPr>
            <a:spLocks noGrp="1"/>
          </p:cNvSpPr>
          <p:nvPr>
            <p:ph type="dt" sz="half" idx="10"/>
          </p:nvPr>
        </p:nvSpPr>
        <p:spPr/>
        <p:txBody>
          <a:bodyPr/>
          <a:lstStyle/>
          <a:p>
            <a:fld id="{39753531-2696-4EE7-9E9F-FD9F4CA36033}" type="datetimeFigureOut">
              <a:rPr lang="en-PK" smtClean="0"/>
              <a:t>03/04/2025</a:t>
            </a:fld>
            <a:endParaRPr lang="en-PK"/>
          </a:p>
        </p:txBody>
      </p:sp>
      <p:sp>
        <p:nvSpPr>
          <p:cNvPr id="6" name="Footer Placeholder 5">
            <a:extLst>
              <a:ext uri="{FF2B5EF4-FFF2-40B4-BE49-F238E27FC236}">
                <a16:creationId xmlns:a16="http://schemas.microsoft.com/office/drawing/2014/main" id="{259ABFAA-8E28-60D7-E931-40464BA2479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1E2ABB2-1EDB-0E6B-851A-D7B7658C53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33043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6769F-10AE-374A-1E11-BEBE80E3BFF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80726DC5-09F3-E35C-C4FB-0EDFECC3462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DB957BC7-36AE-A0F2-E2D7-D9CF95D8CE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39753531-2696-4EE7-9E9F-FD9F4CA36033}" type="datetimeFigureOut">
              <a:rPr lang="en-PK" smtClean="0"/>
              <a:t>03/04/2025</a:t>
            </a:fld>
            <a:endParaRPr lang="en-PK"/>
          </a:p>
        </p:txBody>
      </p:sp>
      <p:sp>
        <p:nvSpPr>
          <p:cNvPr id="5" name="Footer Placeholder 4">
            <a:extLst>
              <a:ext uri="{FF2B5EF4-FFF2-40B4-BE49-F238E27FC236}">
                <a16:creationId xmlns:a16="http://schemas.microsoft.com/office/drawing/2014/main" id="{53501295-BBAF-0DAB-90FC-1C7AFB18A3B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98372014-0AAC-E847-9ACE-7DEBE090A60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030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black text on a black background&#10;&#10;Description automatically generated">
            <a:extLst>
              <a:ext uri="{FF2B5EF4-FFF2-40B4-BE49-F238E27FC236}">
                <a16:creationId xmlns:a16="http://schemas.microsoft.com/office/drawing/2014/main" id="{987DE61C-023D-61D5-FEA8-802B0401784F}"/>
              </a:ext>
            </a:extLst>
          </p:cNvPr>
          <p:cNvPicPr>
            <a:picLocks noChangeAspect="1"/>
          </p:cNvPicPr>
          <p:nvPr/>
        </p:nvPicPr>
        <p:blipFill>
          <a:blip r:embed="rId2"/>
          <a:stretch>
            <a:fillRect/>
          </a:stretch>
        </p:blipFill>
        <p:spPr>
          <a:xfrm>
            <a:off x="2170323" y="492358"/>
            <a:ext cx="5043889" cy="4158783"/>
          </a:xfrm>
          <a:prstGeom prst="rect">
            <a:avLst/>
          </a:prstGeom>
        </p:spPr>
      </p:pic>
    </p:spTree>
    <p:extLst>
      <p:ext uri="{BB962C8B-B14F-4D97-AF65-F5344CB8AC3E}">
        <p14:creationId xmlns:p14="http://schemas.microsoft.com/office/powerpoint/2010/main" val="423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709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u="sng">
                <a:solidFill>
                  <a:srgbClr val="C00000"/>
                </a:solidFill>
              </a:rPr>
              <a:t>EVALUATION OF ACUTE LIVER FAILURE</a:t>
            </a:r>
            <a:endParaRPr b="1" i="1" u="sng">
              <a:solidFill>
                <a:srgbClr val="C00000"/>
              </a:solidFill>
            </a:endParaRPr>
          </a:p>
        </p:txBody>
      </p:sp>
      <p:sp>
        <p:nvSpPr>
          <p:cNvPr id="94" name="Google Shape;94;p19"/>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Pregnant patients with acute severe liver injury (ie, serum aminotransferases typically more than 10 times the upper limit of normal, hepatic encephalopathy, and coagulopathy) have acute liver failure. </a:t>
            </a:r>
            <a:endParaRPr/>
          </a:p>
          <a:p>
            <a:pPr marL="0" lvl="0" indent="0" algn="l" rtl="0">
              <a:spcBef>
                <a:spcPts val="1200"/>
              </a:spcBef>
              <a:spcAft>
                <a:spcPts val="1200"/>
              </a:spcAft>
              <a:buNone/>
            </a:pPr>
            <a:r>
              <a:rPr lang="en"/>
              <a:t>Such patients require urgent consultation with maternal-fetal medicine and hepatology specialists and referral to a liver transplantation center.</a:t>
            </a:r>
            <a:endParaRPr/>
          </a:p>
        </p:txBody>
      </p:sp>
      <p:sp>
        <p:nvSpPr>
          <p:cNvPr id="2" name="Rectangle 1">
            <a:extLst>
              <a:ext uri="{FF2B5EF4-FFF2-40B4-BE49-F238E27FC236}">
                <a16:creationId xmlns:a16="http://schemas.microsoft.com/office/drawing/2014/main" id="{C3AE380A-E8C6-7644-A2F8-1DF0C9CDA585}"/>
              </a:ext>
            </a:extLst>
          </p:cNvPr>
          <p:cNvSpPr/>
          <p:nvPr/>
        </p:nvSpPr>
        <p:spPr>
          <a:xfrm>
            <a:off x="2511846" y="163005"/>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E75F41D8-7CE6-C673-4F20-36C70F3AA8AE}"/>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0"/>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ts val="1100"/>
              <a:buFont typeface="Arial"/>
              <a:buNone/>
            </a:pPr>
            <a:r>
              <a:rPr lang="en"/>
              <a:t>Causes of acute liver failure during pregnancy may be classified as: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None/>
            </a:pPr>
            <a:r>
              <a:rPr lang="en"/>
              <a:t>●Pregnancy-related – Acute liver failure due to pregnancy-related causes generally occurs at ≥20 weeks of gestation. These obstetric emergencies include acute fatty liver of pregnancy or preeclampsia with severe features/eclampsia/hemolysis, elevated liver enzymes, low platelets (HELLP) syndrome. </a:t>
            </a:r>
            <a:endParaRPr/>
          </a:p>
          <a:p>
            <a:pPr marL="0" lvl="0" indent="0" algn="l" rtl="0">
              <a:spcBef>
                <a:spcPts val="1200"/>
              </a:spcBef>
              <a:spcAft>
                <a:spcPts val="1200"/>
              </a:spcAft>
              <a:buNone/>
            </a:pPr>
            <a:r>
              <a:rPr lang="en"/>
              <a:t>●Nonpregnancy-related – Acute liver failure in pregnant patients may be due to nonpregnancy-related causes during any stage of pregnancy. Common causes of acute liver failure include acute viral hepatitis, drug-induced liver injury (eg, acetaminophen), and ischemic hepatitis. </a:t>
            </a:r>
            <a:endParaRPr/>
          </a:p>
        </p:txBody>
      </p:sp>
      <p:sp>
        <p:nvSpPr>
          <p:cNvPr id="2" name="Rectangle 1">
            <a:extLst>
              <a:ext uri="{FF2B5EF4-FFF2-40B4-BE49-F238E27FC236}">
                <a16:creationId xmlns:a16="http://schemas.microsoft.com/office/drawing/2014/main" id="{EA84C932-FC4D-1877-C6E8-0E6896CF2F99}"/>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F6261BD8-044B-710B-C0CB-99B18D08BF1A}"/>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u="sng">
                <a:solidFill>
                  <a:srgbClr val="C00000"/>
                </a:solidFill>
              </a:rPr>
              <a:t>PATIENTS WITHOUT ACUTE LIVER FAILURE</a:t>
            </a:r>
            <a:endParaRPr b="1" i="1" u="sng">
              <a:solidFill>
                <a:srgbClr val="C00000"/>
              </a:solidFill>
            </a:endParaRPr>
          </a:p>
        </p:txBody>
      </p:sp>
      <p:sp>
        <p:nvSpPr>
          <p:cNvPr id="106" name="Google Shape;106;p21"/>
          <p:cNvSpPr txBox="1">
            <a:spLocks noGrp="1"/>
          </p:cNvSpPr>
          <p:nvPr>
            <p:ph type="body" idx="1"/>
          </p:nvPr>
        </p:nvSpPr>
        <p:spPr>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Initial evaluation </a:t>
            </a:r>
            <a:endParaRPr/>
          </a:p>
          <a:p>
            <a:pPr marL="0" lvl="0" indent="0" algn="l" rtl="0">
              <a:spcBef>
                <a:spcPts val="1200"/>
              </a:spcBef>
              <a:spcAft>
                <a:spcPts val="0"/>
              </a:spcAft>
              <a:buNone/>
            </a:pPr>
            <a:r>
              <a:rPr lang="en"/>
              <a:t>The initial evaluation for a pregnant patient with elevated liver biochemistries but without acute liver failure is similar to the evaluation of a nonpregnant patient and includes history, physical examination, laboratory studies, and a liver ultrasound. </a:t>
            </a:r>
            <a:endParaRPr/>
          </a:p>
          <a:p>
            <a:pPr marL="0" lvl="0" indent="0" algn="l" rtl="0">
              <a:spcBef>
                <a:spcPts val="1200"/>
              </a:spcBef>
              <a:spcAft>
                <a:spcPts val="0"/>
              </a:spcAft>
              <a:buClr>
                <a:schemeClr val="dk1"/>
              </a:buClr>
              <a:buSzPts val="1100"/>
              <a:buFont typeface="Arial"/>
              <a:buNone/>
            </a:pPr>
            <a:r>
              <a:rPr lang="en"/>
              <a:t>For pregnant patients, assessing clinical features and interpreting the liver biochemistries must also take into account the timing of symptom onset and gestational age because these factors inform the differential diagnosis for diseases that are unique to pregnancy.</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A9262D12-F489-627F-C3B0-3C641F56EC2A}"/>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3A1DCBDA-388A-13CF-79B6-A1E2E3CFC76F}"/>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2"/>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Patient history and presentation — The patient's clinical presentation and history may suggest a possible cause(s) for elevated liver biochemistries:</a:t>
            </a:r>
            <a:endParaRPr/>
          </a:p>
          <a:p>
            <a:pPr marL="0" lvl="0" indent="0" algn="l" rtl="0">
              <a:spcBef>
                <a:spcPts val="1200"/>
              </a:spcBef>
              <a:spcAft>
                <a:spcPts val="0"/>
              </a:spcAft>
              <a:buClr>
                <a:schemeClr val="dk1"/>
              </a:buClr>
              <a:buSzPct val="61111"/>
              <a:buFont typeface="Arial"/>
              <a:buNone/>
            </a:pPr>
            <a:r>
              <a:rPr lang="en"/>
              <a:t>●Timing of symptom onset – The timing of symptom onset (gestational age) can help guide the evaluation :</a:t>
            </a:r>
            <a:endParaRPr/>
          </a:p>
          <a:p>
            <a:pPr marL="0" lvl="0" indent="0" algn="l" rtl="0">
              <a:spcBef>
                <a:spcPts val="1200"/>
              </a:spcBef>
              <a:spcAft>
                <a:spcPts val="0"/>
              </a:spcAft>
              <a:buNone/>
            </a:pPr>
            <a:r>
              <a:rPr lang="en"/>
              <a:t>•Gestational age &lt;20 weeks – Severe nausea and emesis with onset in the first trimester suggests hyperemesis gravidarum. </a:t>
            </a:r>
            <a:endParaRPr/>
          </a:p>
          <a:p>
            <a:pPr marL="0" lvl="0" indent="0" algn="l" rtl="0">
              <a:spcBef>
                <a:spcPts val="1200"/>
              </a:spcBef>
              <a:spcAft>
                <a:spcPts val="0"/>
              </a:spcAft>
              <a:buNone/>
            </a:pPr>
            <a:r>
              <a:rPr lang="en"/>
              <a:t>•Gestational age ≥20 weeks – New onset hypertension at ≥20 weeks gestation is concerning for Hemolysis, elevated liver enzymes, low platelets (HELLP) syndrome or preeclampsia with severe features. </a:t>
            </a:r>
            <a:endParaRPr/>
          </a:p>
          <a:p>
            <a:pPr marL="0" lvl="0" indent="0" algn="l" rtl="0">
              <a:spcBef>
                <a:spcPts val="1200"/>
              </a:spcBef>
              <a:spcAft>
                <a:spcPts val="1200"/>
              </a:spcAft>
              <a:buNone/>
            </a:pPr>
            <a:r>
              <a:rPr lang="en"/>
              <a:t>Symptoms of nausea, vomiting, headache, and abdominal pain in the third trimester are concerning for acute fatty liver of pregnancy. </a:t>
            </a:r>
            <a:endParaRPr/>
          </a:p>
        </p:txBody>
      </p:sp>
      <p:sp>
        <p:nvSpPr>
          <p:cNvPr id="2" name="Rectangle 1">
            <a:extLst>
              <a:ext uri="{FF2B5EF4-FFF2-40B4-BE49-F238E27FC236}">
                <a16:creationId xmlns:a16="http://schemas.microsoft.com/office/drawing/2014/main" id="{293B69CA-E306-2680-AB3B-D7A845EBCDD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a:extLst>
              <a:ext uri="{FF2B5EF4-FFF2-40B4-BE49-F238E27FC236}">
                <a16:creationId xmlns:a16="http://schemas.microsoft.com/office/drawing/2014/main" id="{8CEC3561-D2CC-B0DF-062B-CD08AB84F0D0}"/>
              </a:ext>
            </a:extLst>
          </p:cNvPr>
          <p:cNvPicPr>
            <a:picLocks noChangeAspect="1"/>
          </p:cNvPicPr>
          <p:nvPr/>
        </p:nvPicPr>
        <p:blipFill>
          <a:blip r:embed="rId3"/>
          <a:stretch>
            <a:fillRect/>
          </a:stretch>
        </p:blipFill>
        <p:spPr>
          <a:xfrm>
            <a:off x="8233677" y="39076"/>
            <a:ext cx="829128" cy="7803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3"/>
          <p:cNvSpPr txBox="1">
            <a:spLocks noGrp="1"/>
          </p:cNvSpPr>
          <p:nvPr>
            <p:ph type="body" idx="1"/>
          </p:nvPr>
        </p:nvSpPr>
        <p:spPr>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●Risk factors for exposure to potential hepatotoxins (medications, dietary and herbal supplements, alcohol use, illicit substance use) </a:t>
            </a:r>
            <a:endParaRPr/>
          </a:p>
          <a:p>
            <a:pPr marL="0" lvl="0" indent="0" algn="l" rtl="0">
              <a:spcBef>
                <a:spcPts val="1200"/>
              </a:spcBef>
              <a:spcAft>
                <a:spcPts val="0"/>
              </a:spcAft>
              <a:buClr>
                <a:schemeClr val="dk1"/>
              </a:buClr>
              <a:buSzPts val="1100"/>
              <a:buFont typeface="Arial"/>
              <a:buNone/>
            </a:pPr>
            <a:r>
              <a:rPr lang="en"/>
              <a:t>●Risk factors for nonalcohol-associated fatty liver disease (metabolic syndrome, dyslipidemia) </a:t>
            </a:r>
            <a:endParaRPr/>
          </a:p>
          <a:p>
            <a:pPr marL="0" lvl="0" indent="0" algn="l" rtl="0">
              <a:spcBef>
                <a:spcPts val="1200"/>
              </a:spcBef>
              <a:spcAft>
                <a:spcPts val="0"/>
              </a:spcAft>
              <a:buNone/>
            </a:pPr>
            <a:r>
              <a:rPr lang="en"/>
              <a:t>●Symptoms and signs of hepatobiliary disease (pruritus, jaundice).</a:t>
            </a:r>
            <a:endParaRPr/>
          </a:p>
          <a:p>
            <a:pPr marL="0" lvl="0" indent="0" algn="l" rtl="0">
              <a:spcBef>
                <a:spcPts val="1200"/>
              </a:spcBef>
              <a:spcAft>
                <a:spcPts val="0"/>
              </a:spcAft>
              <a:buClr>
                <a:schemeClr val="dk1"/>
              </a:buClr>
              <a:buSzPts val="1100"/>
              <a:buFont typeface="Arial"/>
              <a:buNone/>
            </a:pPr>
            <a:r>
              <a:rPr lang="en"/>
              <a:t>●History of liver disease with prior pregnancy: Some pregnancy-related diseases (eg, intrahepatic cholestasis of pregnancy) commonly recur in subsequent pregnancies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A3C686D9-DB5A-67D7-707C-76B362D75ED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1826BB07-EFE8-DDC2-C01C-3D1F8AC720BA}"/>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a:extLst>
              <a:ext uri="{FF2B5EF4-FFF2-40B4-BE49-F238E27FC236}">
                <a16:creationId xmlns:a16="http://schemas.microsoft.com/office/drawing/2014/main" id="{7FBB2C07-D4CD-CF2C-52D3-5604514E27E2}"/>
              </a:ext>
            </a:extLst>
          </p:cNvPr>
          <p:cNvSpPr>
            <a:spLocks noGrp="1"/>
          </p:cNvSpPr>
          <p:nvPr>
            <p:ph type="title"/>
          </p:nvPr>
        </p:nvSpPr>
        <p:spPr>
          <a:xfrm>
            <a:off x="3844886" y="29457"/>
            <a:ext cx="2883742" cy="5730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sp>
        <p:nvSpPr>
          <p:cNvPr id="124" name="Google Shape;124;p2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5" name="Google Shape;125;p24"/>
          <p:cNvPicPr preferRelativeResize="0"/>
          <p:nvPr/>
        </p:nvPicPr>
        <p:blipFill>
          <a:blip r:embed="rId3">
            <a:alphaModFix/>
          </a:blip>
          <a:stretch>
            <a:fillRect/>
          </a:stretch>
        </p:blipFill>
        <p:spPr>
          <a:xfrm>
            <a:off x="0" y="863263"/>
            <a:ext cx="9144000" cy="3994824"/>
          </a:xfrm>
          <a:prstGeom prst="rect">
            <a:avLst/>
          </a:prstGeom>
          <a:noFill/>
          <a:ln>
            <a:noFill/>
          </a:ln>
        </p:spPr>
      </p:pic>
      <p:pic>
        <p:nvPicPr>
          <p:cNvPr id="3" name="Picture 2" descr="A circular logo with text and symbols&#10;&#10;Description automatically generated">
            <a:extLst>
              <a:ext uri="{FF2B5EF4-FFF2-40B4-BE49-F238E27FC236}">
                <a16:creationId xmlns:a16="http://schemas.microsoft.com/office/drawing/2014/main" id="{A5F142E9-6F2F-9004-D11F-1A4A142E8636}"/>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1" name="Google Shape;131;p2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2" name="Google Shape;132;p25"/>
          <p:cNvPicPr preferRelativeResize="0"/>
          <p:nvPr/>
        </p:nvPicPr>
        <p:blipFill>
          <a:blip r:embed="rId3">
            <a:alphaModFix/>
          </a:blip>
          <a:stretch>
            <a:fillRect/>
          </a:stretch>
        </p:blipFill>
        <p:spPr>
          <a:xfrm>
            <a:off x="0" y="346472"/>
            <a:ext cx="9144000" cy="44505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Physical examination — Findings on physical examination that suggest liver disease during pregnancy (but not necessarily acute liver failure) include ascites and jaundice. A palpable liver raises concern for hepatomegaly but may be difficult to detect when the uterus is enlarged near term. </a:t>
            </a:r>
            <a:endParaRPr/>
          </a:p>
        </p:txBody>
      </p:sp>
      <p:sp>
        <p:nvSpPr>
          <p:cNvPr id="2" name="Rectangle 1">
            <a:extLst>
              <a:ext uri="{FF2B5EF4-FFF2-40B4-BE49-F238E27FC236}">
                <a16:creationId xmlns:a16="http://schemas.microsoft.com/office/drawing/2014/main" id="{F22014DE-0155-2435-E7CF-DA67D308C68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DD746AF5-CD7F-6CCF-1507-EEB63AD46710}"/>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7"/>
          <p:cNvSpPr txBox="1">
            <a:spLocks noGrp="1"/>
          </p:cNvSpPr>
          <p:nvPr>
            <p:ph type="body" idx="1"/>
          </p:nvPr>
        </p:nvSpPr>
        <p:spPr>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ct val="61111"/>
              <a:buFont typeface="Arial"/>
              <a:buNone/>
            </a:pPr>
            <a:r>
              <a:rPr lang="en"/>
              <a:t>Laboratory studies — For pregnant patients with elevated liver biochemistries, laboratory tests that are measured during the initial evaluation include :</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Clr>
                <a:schemeClr val="dk1"/>
              </a:buClr>
              <a:buSzPct val="61111"/>
              <a:buFont typeface="Arial"/>
              <a:buNone/>
            </a:pPr>
            <a:r>
              <a:rPr lang="en"/>
              <a:t>●Complete blood count with platelets</a:t>
            </a:r>
            <a:endParaRPr/>
          </a:p>
          <a:p>
            <a:pPr marL="0" lvl="0" indent="0" algn="l" rtl="0">
              <a:spcBef>
                <a:spcPts val="1200"/>
              </a:spcBef>
              <a:spcAft>
                <a:spcPts val="0"/>
              </a:spcAft>
              <a:buClr>
                <a:schemeClr val="dk1"/>
              </a:buClr>
              <a:buSzPct val="61111"/>
              <a:buFont typeface="Arial"/>
              <a:buNone/>
            </a:pPr>
            <a:r>
              <a:rPr lang="en"/>
              <a:t>●Serum creatinine, electrolytes, glucose</a:t>
            </a:r>
            <a:endParaRPr/>
          </a:p>
          <a:p>
            <a:pPr marL="0" lvl="0" indent="0" algn="l" rtl="0">
              <a:spcBef>
                <a:spcPts val="1200"/>
              </a:spcBef>
              <a:spcAft>
                <a:spcPts val="0"/>
              </a:spcAft>
              <a:buClr>
                <a:schemeClr val="dk1"/>
              </a:buClr>
              <a:buSzPct val="61111"/>
              <a:buFont typeface="Arial"/>
              <a:buNone/>
            </a:pPr>
            <a:r>
              <a:rPr lang="en"/>
              <a:t>●Prothrombin time/international normalized ratio (INR)</a:t>
            </a:r>
            <a:endParaRPr/>
          </a:p>
          <a:p>
            <a:pPr marL="0" lvl="0" indent="0" algn="l" rtl="0">
              <a:spcBef>
                <a:spcPts val="1200"/>
              </a:spcBef>
              <a:spcAft>
                <a:spcPts val="0"/>
              </a:spcAft>
              <a:buClr>
                <a:schemeClr val="dk1"/>
              </a:buClr>
              <a:buSzPct val="61111"/>
              <a:buFont typeface="Arial"/>
              <a:buNone/>
            </a:pPr>
            <a:r>
              <a:rPr lang="en"/>
              <a:t>Additional laboratory testing is determined based on symptoms and pattern of liver injury.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19710E6A-B55D-272A-B766-419313BFFE78}"/>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3943B15B-4B0D-6D61-98F4-9A1A725D7181}"/>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805879"/>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42672"/>
              <a:buFont typeface="Arial"/>
              <a:buNone/>
            </a:pPr>
            <a:r>
              <a:rPr lang="en" sz="2577" b="1" i="1" u="sng">
                <a:solidFill>
                  <a:srgbClr val="C00000"/>
                </a:solidFill>
              </a:rPr>
              <a:t>IMAGING</a:t>
            </a:r>
            <a:endParaRPr sz="3577" b="1" i="1" u="sng">
              <a:solidFill>
                <a:srgbClr val="C00000"/>
              </a:solidFill>
            </a:endParaRPr>
          </a:p>
        </p:txBody>
      </p:sp>
      <p:sp>
        <p:nvSpPr>
          <p:cNvPr id="150" name="Google Shape;150;p28"/>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For pregnant patients with elevated liver biochemical and/or function tests, transabdominal ultrasound of the liver is performed initially because ultrasound is widely available and has not been associated with adverse fetal effects .</a:t>
            </a:r>
            <a:endParaRPr/>
          </a:p>
          <a:p>
            <a:pPr marL="0" lvl="0" indent="0" algn="l" rtl="0">
              <a:spcBef>
                <a:spcPts val="1200"/>
              </a:spcBef>
              <a:spcAft>
                <a:spcPts val="1200"/>
              </a:spcAft>
              <a:buNone/>
            </a:pPr>
            <a:r>
              <a:rPr lang="en"/>
              <a:t> For patients with suspected vascular disorders (eg, right upper quadrant pain, ascites), we also obtain Doppler ultrasound study to exclude thrombosis of the hepatic or portal vein.</a:t>
            </a:r>
            <a:endParaRPr/>
          </a:p>
        </p:txBody>
      </p:sp>
      <p:sp>
        <p:nvSpPr>
          <p:cNvPr id="2" name="Rectangle 1">
            <a:extLst>
              <a:ext uri="{FF2B5EF4-FFF2-40B4-BE49-F238E27FC236}">
                <a16:creationId xmlns:a16="http://schemas.microsoft.com/office/drawing/2014/main" id="{E026357B-8F4F-EF3E-3AFB-1A5103B33DB9}"/>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C2B8524D-B73E-73A0-5579-E580793C1A6F}"/>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727114" y="2090035"/>
            <a:ext cx="7895866" cy="79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SzPts val="990"/>
              <a:buNone/>
            </a:pPr>
            <a:r>
              <a:rPr lang="en" sz="3780" b="1">
                <a:solidFill>
                  <a:srgbClr val="C00000"/>
                </a:solidFill>
              </a:rPr>
              <a:t>LIVER DISORDERS IN PREGNANCY </a:t>
            </a:r>
            <a:endParaRPr sz="3780" b="1">
              <a:solidFill>
                <a:srgbClr val="C00000"/>
              </a:solidFill>
            </a:endParaRPr>
          </a:p>
        </p:txBody>
      </p:sp>
      <p:sp>
        <p:nvSpPr>
          <p:cNvPr id="60" name="Google Shape;60;p13"/>
          <p:cNvSpPr txBox="1">
            <a:spLocks noGrp="1"/>
          </p:cNvSpPr>
          <p:nvPr>
            <p:ph type="subTitle" idx="1"/>
          </p:nvPr>
        </p:nvSpPr>
        <p:spPr>
          <a:xfrm>
            <a:off x="4010140" y="3393195"/>
            <a:ext cx="4983477" cy="158495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DR.MUHAMMAD ARIF </a:t>
            </a:r>
            <a:endParaRPr lang="en" b="1" dirty="0" smtClean="0"/>
          </a:p>
          <a:p>
            <a:pPr marL="0" lvl="0" indent="0" algn="l" rtl="0">
              <a:spcBef>
                <a:spcPts val="0"/>
              </a:spcBef>
              <a:spcAft>
                <a:spcPts val="0"/>
              </a:spcAft>
              <a:buNone/>
            </a:pPr>
            <a:r>
              <a:rPr lang="en" b="1" dirty="0" smtClean="0"/>
              <a:t>ASSOCIATE PROFESSOR</a:t>
            </a:r>
            <a:r>
              <a:rPr lang="en" b="1" dirty="0"/>
              <a:t> </a:t>
            </a:r>
            <a:endParaRPr b="1" dirty="0"/>
          </a:p>
          <a:p>
            <a:pPr marL="0" lvl="0" indent="0" algn="l" rtl="0">
              <a:spcBef>
                <a:spcPts val="0"/>
              </a:spcBef>
              <a:spcAft>
                <a:spcPts val="0"/>
              </a:spcAft>
              <a:buNone/>
            </a:pPr>
            <a:r>
              <a:rPr lang="en" b="1" dirty="0"/>
              <a:t>DEPARTMENT OF MEDICINE </a:t>
            </a:r>
            <a:endParaRPr b="1" dirty="0"/>
          </a:p>
          <a:p>
            <a:pPr marL="0" lvl="0" indent="0" algn="l" rtl="0">
              <a:spcBef>
                <a:spcPts val="0"/>
              </a:spcBef>
              <a:spcAft>
                <a:spcPts val="0"/>
              </a:spcAft>
              <a:buNone/>
            </a:pPr>
            <a:r>
              <a:rPr lang="en" b="1" dirty="0"/>
              <a:t>HOLY FAMILY HOSPITAL </a:t>
            </a:r>
            <a:endParaRPr b="1" dirty="0"/>
          </a:p>
          <a:p>
            <a:pPr marL="0" lvl="0" indent="0" algn="l" rtl="0">
              <a:spcBef>
                <a:spcPts val="0"/>
              </a:spcBef>
              <a:spcAft>
                <a:spcPts val="0"/>
              </a:spcAft>
              <a:buNone/>
            </a:pPr>
            <a:r>
              <a:rPr lang="en" b="1" dirty="0"/>
              <a:t>RAWALPINDI MEDICAL UNIVERSITY</a:t>
            </a:r>
            <a:endParaRPr b="1" dirty="0"/>
          </a:p>
        </p:txBody>
      </p:sp>
      <p:pic>
        <p:nvPicPr>
          <p:cNvPr id="3" name="Picture 2" descr="A circular logo with text and symbols&#10;&#10;Description automatically generated">
            <a:extLst>
              <a:ext uri="{FF2B5EF4-FFF2-40B4-BE49-F238E27FC236}">
                <a16:creationId xmlns:a16="http://schemas.microsoft.com/office/drawing/2014/main" id="{FC8E00F4-0653-96CF-6FA3-D848F0FA61AE}"/>
              </a:ext>
            </a:extLst>
          </p:cNvPr>
          <p:cNvPicPr>
            <a:picLocks noChangeAspect="1"/>
          </p:cNvPicPr>
          <p:nvPr/>
        </p:nvPicPr>
        <p:blipFill>
          <a:blip r:embed="rId3"/>
          <a:stretch>
            <a:fillRect/>
          </a:stretch>
        </p:blipFill>
        <p:spPr>
          <a:xfrm>
            <a:off x="3908848" y="413960"/>
            <a:ext cx="1596336" cy="15083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body" idx="1"/>
          </p:nvPr>
        </p:nvSpPr>
        <p:spPr>
          <a:xfrm>
            <a:off x="311700" y="816000"/>
            <a:ext cx="8520600" cy="4327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For patients in whom biliary obstruction or cholangiopathy is suspected but ultrasound is nondiagnostic, or for some patients with abnormal ultrasonography (eg, liver mass), additional imaging with noncontrast magnetic resonance imaging (eg, magnetic resonance cholangiopancreatography) is preferred rather than computed tomography (CT) to minimize radiation exposure to the fetus. </a:t>
            </a:r>
            <a:endParaRPr/>
          </a:p>
          <a:p>
            <a:pPr marL="0" lvl="0" indent="0" algn="l" rtl="0">
              <a:spcBef>
                <a:spcPts val="1200"/>
              </a:spcBef>
              <a:spcAft>
                <a:spcPts val="0"/>
              </a:spcAft>
              <a:buNone/>
            </a:pPr>
            <a:r>
              <a:rPr lang="en"/>
              <a:t>We do not use gadolinium-containing contrast agents because gadolinium crosses the placenta and may have harmful effects. </a:t>
            </a:r>
            <a:endParaRPr/>
          </a:p>
          <a:p>
            <a:pPr marL="0" lvl="0" indent="0" algn="l" rtl="0">
              <a:spcBef>
                <a:spcPts val="1200"/>
              </a:spcBef>
              <a:spcAft>
                <a:spcPts val="1200"/>
              </a:spcAft>
              <a:buNone/>
            </a:pPr>
            <a:r>
              <a:rPr lang="en"/>
              <a:t>If CT is necessary, the cumulative ionizing radiation exposure should be minimized, preferably less than 0.05 Gy (50 mGy, 5 rads). </a:t>
            </a:r>
            <a:endParaRPr/>
          </a:p>
        </p:txBody>
      </p:sp>
      <p:sp>
        <p:nvSpPr>
          <p:cNvPr id="2" name="Rectangle 1">
            <a:extLst>
              <a:ext uri="{FF2B5EF4-FFF2-40B4-BE49-F238E27FC236}">
                <a16:creationId xmlns:a16="http://schemas.microsoft.com/office/drawing/2014/main" id="{9A6D590B-2550-5008-A3A5-65E5F52B91AD}"/>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B629BDC9-0666-E3B6-76D8-1BCAD03EB53B}"/>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60083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u="sng">
                <a:solidFill>
                  <a:srgbClr val="C00000"/>
                </a:solidFill>
              </a:rPr>
              <a:t>Differential diagnosis based on initial evaluation</a:t>
            </a:r>
            <a:r>
              <a:rPr lang="en">
                <a:solidFill>
                  <a:srgbClr val="C00000"/>
                </a:solidFill>
              </a:rPr>
              <a:t> </a:t>
            </a:r>
            <a:endParaRPr>
              <a:solidFill>
                <a:srgbClr val="C00000"/>
              </a:solidFill>
            </a:endParaRPr>
          </a:p>
        </p:txBody>
      </p:sp>
      <p:sp>
        <p:nvSpPr>
          <p:cNvPr id="161" name="Google Shape;161;p3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some pregnant patients, the cause for elevated liver biochemistries can be suspected based on patient history, gestational age, initial laboratory studies, and liver ultrasound (Algorithm 1 shared initially)</a:t>
            </a:r>
            <a:endParaRPr/>
          </a:p>
          <a:p>
            <a:pPr marL="0" lvl="0" indent="0" algn="l" rtl="0">
              <a:spcBef>
                <a:spcPts val="1200"/>
              </a:spcBef>
              <a:spcAft>
                <a:spcPts val="1200"/>
              </a:spcAft>
              <a:buNone/>
            </a:pPr>
            <a:r>
              <a:rPr lang="en"/>
              <a:t>●Liver ultrasound with or without Doppler study: Liver ultrasound may show biliary obstruction or vascular thrombosis or ascites.</a:t>
            </a:r>
            <a:endParaRPr/>
          </a:p>
        </p:txBody>
      </p:sp>
      <p:sp>
        <p:nvSpPr>
          <p:cNvPr id="2" name="Rectangle 1">
            <a:extLst>
              <a:ext uri="{FF2B5EF4-FFF2-40B4-BE49-F238E27FC236}">
                <a16:creationId xmlns:a16="http://schemas.microsoft.com/office/drawing/2014/main" id="{C566D3A5-3BED-65E0-98EF-BA2BD6A8B7E6}"/>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A994D0C7-052E-372F-4ACF-F0808C73332E}"/>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311700" y="643207"/>
            <a:ext cx="8520600" cy="428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●Details of the patient's history (symptoms, medication use, comorbidities) may suggest a possible etiology:</a:t>
            </a:r>
            <a:endParaRPr/>
          </a:p>
          <a:p>
            <a:pPr marL="0" lvl="0" indent="0" algn="l" rtl="0">
              <a:spcBef>
                <a:spcPts val="1200"/>
              </a:spcBef>
              <a:spcAft>
                <a:spcPts val="0"/>
              </a:spcAft>
              <a:buClr>
                <a:schemeClr val="dk1"/>
              </a:buClr>
              <a:buSzPts val="1100"/>
              <a:buFont typeface="Arial"/>
              <a:buNone/>
            </a:pPr>
            <a:r>
              <a:rPr lang="en"/>
              <a:t>•Severe nausea and vomiting during early pregnancy suggest hyperemesis. </a:t>
            </a:r>
            <a:endParaRPr/>
          </a:p>
          <a:p>
            <a:pPr marL="0" lvl="0" indent="0" algn="l" rtl="0">
              <a:spcBef>
                <a:spcPts val="1200"/>
              </a:spcBef>
              <a:spcAft>
                <a:spcPts val="0"/>
              </a:spcAft>
              <a:buNone/>
            </a:pPr>
            <a:r>
              <a:rPr lang="en"/>
              <a:t>•New onset hypertension and/or thrombocytopenia suggest preeclampsia with severe features or HELLP syndrome </a:t>
            </a:r>
            <a:endParaRPr/>
          </a:p>
          <a:p>
            <a:pPr marL="0" lvl="0" indent="0" algn="l" rtl="0">
              <a:spcBef>
                <a:spcPts val="1200"/>
              </a:spcBef>
              <a:spcAft>
                <a:spcPts val="0"/>
              </a:spcAft>
              <a:buNone/>
            </a:pPr>
            <a:r>
              <a:rPr lang="en"/>
              <a:t>Abdominal pain, headache, nausea, and vomiting in the third trimester is concerning for acute fatty liver of pregnancy or HELLP syndrome.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7A47E9AD-E177-247A-7D5B-E93CB8C00D16}"/>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0771704-578E-1FEB-332F-BCDC02F2497D}"/>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3" name="Google Shape;173;p32"/>
          <p:cNvPicPr preferRelativeResize="0"/>
          <p:nvPr/>
        </p:nvPicPr>
        <p:blipFill rotWithShape="1">
          <a:blip r:embed="rId3">
            <a:alphaModFix/>
          </a:blip>
          <a:srcRect b="53092"/>
          <a:stretch/>
        </p:blipFill>
        <p:spPr>
          <a:xfrm>
            <a:off x="716096" y="1002536"/>
            <a:ext cx="7612655" cy="3668616"/>
          </a:xfrm>
          <a:prstGeom prst="rect">
            <a:avLst/>
          </a:prstGeom>
          <a:noFill/>
          <a:ln>
            <a:noFill/>
          </a:ln>
        </p:spPr>
      </p:pic>
      <p:sp>
        <p:nvSpPr>
          <p:cNvPr id="2" name="Rectangle 1">
            <a:extLst>
              <a:ext uri="{FF2B5EF4-FFF2-40B4-BE49-F238E27FC236}">
                <a16:creationId xmlns:a16="http://schemas.microsoft.com/office/drawing/2014/main" id="{30C116E7-26D8-7C6B-C7F7-8C4B21C80D99}"/>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9A8EA138-8D5C-091E-65F4-7BA5A4D1EB35}"/>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Title 1">
            <a:extLst>
              <a:ext uri="{FF2B5EF4-FFF2-40B4-BE49-F238E27FC236}">
                <a16:creationId xmlns:a16="http://schemas.microsoft.com/office/drawing/2014/main" id="{8DD79D78-EE21-C174-8B09-B5BB90D1B7A5}"/>
              </a:ext>
            </a:extLst>
          </p:cNvPr>
          <p:cNvSpPr>
            <a:spLocks noGrp="1"/>
          </p:cNvSpPr>
          <p:nvPr>
            <p:ph type="title"/>
          </p:nvPr>
        </p:nvSpPr>
        <p:spPr>
          <a:xfrm>
            <a:off x="2599980" y="69386"/>
            <a:ext cx="3302383" cy="5730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sp>
        <p:nvSpPr>
          <p:cNvPr id="179" name="Google Shape;179;p3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•Pruritus (with or without increased total bilirubin) suggests intrahepatic cholestasis of pregnancy. </a:t>
            </a:r>
            <a:endParaRPr/>
          </a:p>
          <a:p>
            <a:pPr marL="0" lvl="0" indent="0" algn="l" rtl="0">
              <a:spcBef>
                <a:spcPts val="1200"/>
              </a:spcBef>
              <a:spcAft>
                <a:spcPts val="1200"/>
              </a:spcAft>
              <a:buClr>
                <a:schemeClr val="dk1"/>
              </a:buClr>
              <a:buSzPts val="1100"/>
              <a:buFont typeface="Arial"/>
              <a:buNone/>
            </a:pPr>
            <a:r>
              <a:rPr lang="en"/>
              <a:t>•History of potentially hepatotoxic medication and/or supplement use suggests drug-induced liver injury. </a:t>
            </a:r>
            <a:endParaRPr/>
          </a:p>
        </p:txBody>
      </p:sp>
      <p:pic>
        <p:nvPicPr>
          <p:cNvPr id="3" name="Picture 2" descr="A circular logo with text and symbols&#10;&#10;Description automatically generated">
            <a:extLst>
              <a:ext uri="{FF2B5EF4-FFF2-40B4-BE49-F238E27FC236}">
                <a16:creationId xmlns:a16="http://schemas.microsoft.com/office/drawing/2014/main" id="{4A799A5D-27F9-4D38-6FAD-454776F6BD75}"/>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•History of insulin resistance, polycystic ovarian syndrome, or dyslipidemia suggests increased risk for nonalcohol-associated fatty liver disease. </a:t>
            </a:r>
            <a:endParaRPr/>
          </a:p>
          <a:p>
            <a:pPr marL="0" lvl="0" indent="0" algn="l" rtl="0">
              <a:spcBef>
                <a:spcPts val="1200"/>
              </a:spcBef>
              <a:spcAft>
                <a:spcPts val="0"/>
              </a:spcAft>
              <a:buClr>
                <a:schemeClr val="dk1"/>
              </a:buClr>
              <a:buSzPts val="1100"/>
              <a:buFont typeface="Arial"/>
              <a:buNone/>
            </a:pPr>
            <a:r>
              <a:rPr lang="en"/>
              <a:t>•History of recent alcohol use raises concern for alcohol-related liver disease. </a:t>
            </a:r>
            <a:endParaRPr/>
          </a:p>
          <a:p>
            <a:pPr marL="0" lvl="0" indent="0" algn="l" rtl="0">
              <a:spcBef>
                <a:spcPts val="1200"/>
              </a:spcBef>
              <a:spcAft>
                <a:spcPts val="1200"/>
              </a:spcAft>
              <a:buNone/>
            </a:pPr>
            <a:endParaRPr/>
          </a:p>
        </p:txBody>
      </p:sp>
      <p:sp>
        <p:nvSpPr>
          <p:cNvPr id="3" name="Rectangle 2">
            <a:extLst>
              <a:ext uri="{FF2B5EF4-FFF2-40B4-BE49-F238E27FC236}">
                <a16:creationId xmlns:a16="http://schemas.microsoft.com/office/drawing/2014/main" id="{40B0FE44-136F-84EC-1B90-98EB6FF8066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2" name="Picture 1" descr="A circular logo with text and symbols&#10;&#10;Description automatically generated">
            <a:extLst>
              <a:ext uri="{FF2B5EF4-FFF2-40B4-BE49-F238E27FC236}">
                <a16:creationId xmlns:a16="http://schemas.microsoft.com/office/drawing/2014/main" id="{DB9B79D5-DDA9-C2DE-1244-70D0EA15CA63}"/>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57031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u="sng">
                <a:solidFill>
                  <a:srgbClr val="C00000"/>
                </a:solidFill>
              </a:rPr>
              <a:t>Subsequent testing</a:t>
            </a:r>
            <a:endParaRPr b="1" i="1" u="sng">
              <a:solidFill>
                <a:srgbClr val="C00000"/>
              </a:solidFill>
            </a:endParaRPr>
          </a:p>
        </p:txBody>
      </p:sp>
      <p:sp>
        <p:nvSpPr>
          <p:cNvPr id="191" name="Google Shape;191;p3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42"/>
              <a:t>Determining liver injury pattern — </a:t>
            </a:r>
            <a:endParaRPr sz="2342"/>
          </a:p>
          <a:p>
            <a:pPr marL="0" lvl="0" indent="0" algn="l" rtl="0">
              <a:spcBef>
                <a:spcPts val="1200"/>
              </a:spcBef>
              <a:spcAft>
                <a:spcPts val="0"/>
              </a:spcAft>
              <a:buNone/>
            </a:pPr>
            <a:r>
              <a:rPr lang="en" sz="2537"/>
              <a:t>For pregnant patients without a suspected etiology of abnormal liver biochemistries based on initial evaluation, subsequent testing is guided by the predominant pattern of liver injury </a:t>
            </a:r>
            <a:r>
              <a:rPr lang="en" sz="2837"/>
              <a:t>:</a:t>
            </a:r>
            <a:endParaRPr sz="2837"/>
          </a:p>
          <a:p>
            <a:pPr marL="0" lvl="0" indent="0" algn="l" rtl="0">
              <a:spcBef>
                <a:spcPts val="1200"/>
              </a:spcBef>
              <a:spcAft>
                <a:spcPts val="0"/>
              </a:spcAft>
              <a:buNone/>
            </a:pPr>
            <a:endParaRPr sz="2837"/>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C4B322B6-1938-9858-E37E-6306A2E76D2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4396D0EA-4CA3-65EE-F65B-D7CA22C05342}"/>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body" idx="1"/>
          </p:nvPr>
        </p:nvSpPr>
        <p:spPr>
          <a:xfrm>
            <a:off x="311700" y="762923"/>
            <a:ext cx="8520600" cy="41805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600" b="1" i="1" u="sng"/>
              <a:t>Hepatocellular pattern</a:t>
            </a:r>
            <a:r>
              <a:rPr lang="en" sz="2600"/>
              <a:t> – </a:t>
            </a:r>
            <a:endParaRPr sz="2600"/>
          </a:p>
          <a:p>
            <a:pPr marL="0" lvl="0" indent="0" algn="l" rtl="0">
              <a:spcBef>
                <a:spcPts val="1200"/>
              </a:spcBef>
              <a:spcAft>
                <a:spcPts val="0"/>
              </a:spcAft>
              <a:buClr>
                <a:schemeClr val="dk1"/>
              </a:buClr>
              <a:buSzPct val="38773"/>
              <a:buFont typeface="Arial"/>
              <a:buNone/>
            </a:pPr>
            <a:r>
              <a:rPr lang="en" sz="2600"/>
              <a:t>Hepatocellular injury consists of a disproportionate elevation in serum aminotransferases compared with alkaline phosphatase. Other characteristics of liver enzymes (ie, magnitude of aminotransferase elevations) are interpreted similarly to patterns in nonpregnant patients.</a:t>
            </a:r>
            <a:endParaRPr sz="2600"/>
          </a:p>
          <a:p>
            <a:pPr marL="0" lvl="0" indent="0" algn="l" rtl="0">
              <a:spcBef>
                <a:spcPts val="1200"/>
              </a:spcBef>
              <a:spcAft>
                <a:spcPts val="0"/>
              </a:spcAft>
              <a:buClr>
                <a:schemeClr val="dk1"/>
              </a:buClr>
              <a:buSzPct val="38773"/>
              <a:buFont typeface="Arial"/>
              <a:buNone/>
            </a:pPr>
            <a:r>
              <a:rPr lang="en" sz="2600"/>
              <a:t>Most liver disorders that are unique to pregnancy present with a hepatocellular pattern .</a:t>
            </a:r>
            <a:endParaRPr sz="2600"/>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172F92AF-DA77-FA01-67C8-E5EAA3B32537}"/>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BE722BEE-AB4F-CD98-AAE4-319F21C1E4F9}"/>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3" name="Google Shape;203;p37"/>
          <p:cNvPicPr preferRelativeResize="0"/>
          <p:nvPr/>
        </p:nvPicPr>
        <p:blipFill rotWithShape="1">
          <a:blip r:embed="rId3">
            <a:alphaModFix/>
          </a:blip>
          <a:srcRect b="12610"/>
          <a:stretch/>
        </p:blipFill>
        <p:spPr>
          <a:xfrm>
            <a:off x="1178804" y="558836"/>
            <a:ext cx="6533003" cy="4494882"/>
          </a:xfrm>
          <a:prstGeom prst="rect">
            <a:avLst/>
          </a:prstGeom>
          <a:noFill/>
          <a:ln>
            <a:noFill/>
          </a:ln>
        </p:spPr>
      </p:pic>
      <p:sp>
        <p:nvSpPr>
          <p:cNvPr id="2" name="Rectangle 1">
            <a:extLst>
              <a:ext uri="{FF2B5EF4-FFF2-40B4-BE49-F238E27FC236}">
                <a16:creationId xmlns:a16="http://schemas.microsoft.com/office/drawing/2014/main" id="{F8406D5A-8CD3-7F96-92A6-EEBCD72541AD}"/>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A2ED2DEB-5D1B-57EB-EF9E-DADBD2786E2E}"/>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body" idx="1"/>
          </p:nvPr>
        </p:nvSpPr>
        <p:spPr>
          <a:xfrm>
            <a:off x="234582" y="857791"/>
            <a:ext cx="8520600" cy="4129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sz="2237"/>
              <a:t>Common causes of non-pregnancy related hepatocellular injury include drug-induced liver injury, viral hepatitis, nonalcohol-associated fatty liver disease, alcohol-associated liver disease, and autoimmune hepatitis</a:t>
            </a:r>
            <a:r>
              <a:rPr lang="en" sz="2837"/>
              <a:t> </a:t>
            </a:r>
            <a:endParaRPr/>
          </a:p>
        </p:txBody>
      </p:sp>
      <p:sp>
        <p:nvSpPr>
          <p:cNvPr id="2" name="Rectangle 1">
            <a:extLst>
              <a:ext uri="{FF2B5EF4-FFF2-40B4-BE49-F238E27FC236}">
                <a16:creationId xmlns:a16="http://schemas.microsoft.com/office/drawing/2014/main" id="{F5D2DE9A-41AC-9F7D-F753-61F5C9E35E9C}"/>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9A2E920-DF4C-EBAF-615F-292820AD7550}"/>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University Motto, Vision, Values &amp; Goals </a:t>
            </a:r>
          </a:p>
        </p:txBody>
      </p:sp>
      <p:sp>
        <p:nvSpPr>
          <p:cNvPr id="3" name="Content Placeholder 2"/>
          <p:cNvSpPr>
            <a:spLocks noGrp="1"/>
          </p:cNvSpPr>
          <p:nvPr>
            <p:ph idx="1"/>
          </p:nvPr>
        </p:nvSpPr>
        <p:spPr>
          <a:xfrm>
            <a:off x="1941909" y="1600200"/>
            <a:ext cx="6686550" cy="3200400"/>
          </a:xfrm>
        </p:spPr>
        <p:txBody>
          <a:bodyPr>
            <a:normAutofit fontScale="77500" lnSpcReduction="20000"/>
          </a:bodyPr>
          <a:lstStyle/>
          <a:p>
            <a:r>
              <a:rPr lang="en-US" b="1" dirty="0"/>
              <a:t>Mission Statement</a:t>
            </a:r>
          </a:p>
          <a:p>
            <a:r>
              <a:rPr lang="en-US" dirty="0" smtClean="0"/>
              <a:t> </a:t>
            </a:r>
            <a:r>
              <a:rPr lang="en-US" dirty="0"/>
              <a:t>To impart evidence-based research-oriented health professional education Best possible patient care Mutual respect, ethical practice of healthcare and social accountability. </a:t>
            </a:r>
            <a:endParaRPr lang="en-US" dirty="0" smtClean="0"/>
          </a:p>
          <a:p>
            <a:r>
              <a:rPr lang="en-US" b="1" dirty="0"/>
              <a:t>Vision and Values </a:t>
            </a:r>
          </a:p>
          <a:p>
            <a:r>
              <a:rPr lang="en-US" dirty="0" smtClean="0"/>
              <a:t>Highly </a:t>
            </a:r>
            <a:r>
              <a:rPr lang="en-US" dirty="0"/>
              <a:t>recognized and accredited </a:t>
            </a:r>
            <a:r>
              <a:rPr lang="en-US" dirty="0" err="1"/>
              <a:t>centre</a:t>
            </a:r>
            <a:r>
              <a:rPr lang="en-US" dirty="0"/>
              <a:t> of excellence in Medical Education, using evidence-based training techniques for development of highly competent health professionals, who are lifelong experiential learner and are socially accountable. </a:t>
            </a:r>
            <a:endParaRPr lang="en-US" dirty="0" smtClean="0"/>
          </a:p>
          <a:p>
            <a:r>
              <a:rPr lang="en-US" sz="2400" b="1" dirty="0"/>
              <a:t>Goals</a:t>
            </a:r>
          </a:p>
          <a:p>
            <a:r>
              <a:rPr lang="en-US" dirty="0" smtClean="0"/>
              <a:t> </a:t>
            </a:r>
            <a:r>
              <a:rPr lang="en-US" dirty="0"/>
              <a:t>The Undergraduate Integrated Learning Program is geared to provide you with quality medical education in an environment designed to:</a:t>
            </a:r>
          </a:p>
        </p:txBody>
      </p:sp>
    </p:spTree>
    <p:extLst>
      <p:ext uri="{BB962C8B-B14F-4D97-AF65-F5344CB8AC3E}">
        <p14:creationId xmlns:p14="http://schemas.microsoft.com/office/powerpoint/2010/main" val="57234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5" name="Google Shape;215;p39"/>
          <p:cNvPicPr preferRelativeResize="0"/>
          <p:nvPr/>
        </p:nvPicPr>
        <p:blipFill rotWithShape="1">
          <a:blip r:embed="rId3">
            <a:alphaModFix/>
          </a:blip>
          <a:srcRect b="19251"/>
          <a:stretch/>
        </p:blipFill>
        <p:spPr>
          <a:xfrm>
            <a:off x="1377109" y="495070"/>
            <a:ext cx="5198044" cy="4153359"/>
          </a:xfrm>
          <a:prstGeom prst="rect">
            <a:avLst/>
          </a:prstGeom>
          <a:noFill/>
          <a:ln>
            <a:noFill/>
          </a:ln>
        </p:spPr>
      </p:pic>
      <p:sp>
        <p:nvSpPr>
          <p:cNvPr id="2" name="Rectangle 1">
            <a:extLst>
              <a:ext uri="{FF2B5EF4-FFF2-40B4-BE49-F238E27FC236}">
                <a16:creationId xmlns:a16="http://schemas.microsoft.com/office/drawing/2014/main" id="{5CC6D98B-90C4-4885-42A9-BE4C0E3CDC81}"/>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ED40F716-4889-8A0F-23BE-D90DC61A744E}"/>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body" idx="1"/>
          </p:nvPr>
        </p:nvSpPr>
        <p:spPr>
          <a:xfrm>
            <a:off x="311700" y="480255"/>
            <a:ext cx="8520600" cy="4353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45" b="1" i="1" u="sng"/>
              <a:t>Patients with hepatocellular injury</a:t>
            </a:r>
            <a:r>
              <a:rPr lang="en"/>
              <a:t> </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a:t>Further testing for causes of hepatocellular injury includes (previous slide ):</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●Acute viral hepatitis:</a:t>
            </a:r>
            <a:endParaRPr/>
          </a:p>
          <a:p>
            <a:pPr marL="0" lvl="0" indent="0" algn="l" rtl="0">
              <a:spcBef>
                <a:spcPts val="1200"/>
              </a:spcBef>
              <a:spcAft>
                <a:spcPts val="0"/>
              </a:spcAft>
              <a:buClr>
                <a:schemeClr val="dk1"/>
              </a:buClr>
              <a:buSzPts val="1100"/>
              <a:buFont typeface="Arial"/>
              <a:buNone/>
            </a:pPr>
            <a:r>
              <a:rPr lang="en"/>
              <a:t>•Immunoglobulin M (IgM) anti-hepatitis A virus</a:t>
            </a:r>
            <a:endParaRPr/>
          </a:p>
          <a:p>
            <a:pPr marL="0" lvl="0" indent="0" algn="l" rtl="0">
              <a:spcBef>
                <a:spcPts val="1200"/>
              </a:spcBef>
              <a:spcAft>
                <a:spcPts val="0"/>
              </a:spcAft>
              <a:buClr>
                <a:schemeClr val="dk1"/>
              </a:buClr>
              <a:buSzPts val="1100"/>
              <a:buFont typeface="Arial"/>
              <a:buNone/>
            </a:pPr>
            <a:r>
              <a:rPr lang="en"/>
              <a:t>•Hepatitis B surface antigen (HBsAg), IgM antibody to hepatitis B core antigen, antibody to HBsAg</a:t>
            </a:r>
            <a:endParaRPr/>
          </a:p>
          <a:p>
            <a:pPr marL="0" lvl="0" indent="0" algn="l" rtl="0">
              <a:spcBef>
                <a:spcPts val="1200"/>
              </a:spcBef>
              <a:spcAft>
                <a:spcPts val="0"/>
              </a:spcAft>
              <a:buClr>
                <a:schemeClr val="dk1"/>
              </a:buClr>
              <a:buSzPts val="1100"/>
              <a:buFont typeface="Arial"/>
              <a:buNone/>
            </a:pPr>
            <a:r>
              <a:rPr lang="en"/>
              <a:t>•Anti-hepatitis C virus antibody with reflex to hepatitis C viral RNA</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2CE2F408-09CC-F46D-4C5C-8FB061263AB0}"/>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4DCEA13C-C180-3D33-2DFB-19EAD7A79B7C}"/>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4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•IgM anti-hepatitis E virus (in regions where HEV infection is endemic) </a:t>
            </a:r>
            <a:endParaRPr/>
          </a:p>
          <a:p>
            <a:pPr marL="0" lvl="0" indent="0" algn="l" rtl="0">
              <a:spcBef>
                <a:spcPts val="1200"/>
              </a:spcBef>
              <a:spcAft>
                <a:spcPts val="0"/>
              </a:spcAft>
              <a:buClr>
                <a:schemeClr val="dk1"/>
              </a:buClr>
              <a:buSzPts val="1100"/>
              <a:buFont typeface="Arial"/>
              <a:buNone/>
            </a:pPr>
            <a:r>
              <a:rPr lang="en"/>
              <a:t>•Herpes simplex virus DNA by polymerase chain reaction</a:t>
            </a:r>
            <a:endParaRPr/>
          </a:p>
          <a:p>
            <a:pPr marL="0" lvl="0" indent="0" algn="l" rtl="0">
              <a:spcBef>
                <a:spcPts val="1200"/>
              </a:spcBef>
              <a:spcAft>
                <a:spcPts val="0"/>
              </a:spcAft>
              <a:buClr>
                <a:schemeClr val="dk1"/>
              </a:buClr>
              <a:buSzPts val="1100"/>
              <a:buFont typeface="Arial"/>
              <a:buNone/>
            </a:pPr>
            <a:r>
              <a:rPr lang="en"/>
              <a:t>•Cytomegalovirus DNA assay </a:t>
            </a:r>
            <a:endParaRPr/>
          </a:p>
          <a:p>
            <a:pPr marL="0" lvl="0" indent="0" algn="l" rtl="0">
              <a:spcBef>
                <a:spcPts val="1200"/>
              </a:spcBef>
              <a:spcAft>
                <a:spcPts val="0"/>
              </a:spcAft>
              <a:buClr>
                <a:schemeClr val="dk1"/>
              </a:buClr>
              <a:buSzPts val="1100"/>
              <a:buFont typeface="Arial"/>
              <a:buNone/>
            </a:pPr>
            <a:r>
              <a:rPr lang="en"/>
              <a:t>•Epstein-Barr virus serologies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F3B50EDE-E643-67D7-5909-18069EA10B5B}"/>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CF7F69F-FF5F-0B80-1735-30A41E93BDDB}"/>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●Autoimmune hepatitis – Antinuclear antibodies, anti-smooth muscle antibodies, immunoglobulin G</a:t>
            </a:r>
            <a:endParaRPr/>
          </a:p>
          <a:p>
            <a:pPr marL="0" lvl="0" indent="0" algn="l" rtl="0">
              <a:spcBef>
                <a:spcPts val="1200"/>
              </a:spcBef>
              <a:spcAft>
                <a:spcPts val="0"/>
              </a:spcAft>
              <a:buClr>
                <a:schemeClr val="dk1"/>
              </a:buClr>
              <a:buSzPts val="1100"/>
              <a:buFont typeface="Arial"/>
              <a:buNone/>
            </a:pPr>
            <a:r>
              <a:rPr lang="en"/>
              <a:t>●Intrahepatic cholestasis of pregnancy (ICP) – Total bile acid concentration. Patients with ICP typically present with itching during the late second or third trimester </a:t>
            </a:r>
            <a:endParaRPr/>
          </a:p>
          <a:p>
            <a:pPr marL="0" lvl="0" indent="0" algn="l" rtl="0">
              <a:spcBef>
                <a:spcPts val="1200"/>
              </a:spcBef>
              <a:spcAft>
                <a:spcPts val="0"/>
              </a:spcAft>
              <a:buClr>
                <a:schemeClr val="dk1"/>
              </a:buClr>
              <a:buSzPts val="1100"/>
              <a:buFont typeface="Arial"/>
              <a:buNone/>
            </a:pPr>
            <a:r>
              <a:rPr lang="en"/>
              <a:t>●Wilson disease – Ceruloplasmin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A7A0D46E-56F3-B66B-CB74-D9923DFE780B}"/>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C74D7566-2A18-9FD0-4281-39FD711E2569}"/>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body" idx="1"/>
          </p:nvPr>
        </p:nvSpPr>
        <p:spPr>
          <a:xfrm>
            <a:off x="311700" y="666998"/>
            <a:ext cx="8520600" cy="4276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i="1" u="sng"/>
              <a:t>Cholestatic pattern </a:t>
            </a:r>
            <a:endParaRPr/>
          </a:p>
          <a:p>
            <a:pPr marL="0" lvl="0" indent="0" algn="l" rtl="0">
              <a:spcBef>
                <a:spcPts val="1200"/>
              </a:spcBef>
              <a:spcAft>
                <a:spcPts val="0"/>
              </a:spcAft>
              <a:buNone/>
            </a:pPr>
            <a:r>
              <a:rPr lang="en"/>
              <a:t>A cholestatic pattern of injury consists of a disproportionate elevation in the alkaline phosphatase compared with the serum aminotransferases. However, alkaline phosphatase will be normally elevated during pregnancy due to placental production (ie, typically &lt;2 times the upper limit of normal). </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a:t>Nonpregnancy-related causes of cholestatic injury include choledocholithiasis, drug-induced liver injury, primary biliary cholangitis and primary sclerosing cholangitis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6989F364-3A69-2C85-DF6B-4D6E498865FD}"/>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BFD5782-22E7-4734-E55E-3ABAF6EE09C9}"/>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3" name="Google Shape;243;p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Rectangle 1">
            <a:extLst>
              <a:ext uri="{FF2B5EF4-FFF2-40B4-BE49-F238E27FC236}">
                <a16:creationId xmlns:a16="http://schemas.microsoft.com/office/drawing/2014/main" id="{3EBA4451-0933-9092-F36F-0F474E09BB2E}"/>
              </a:ext>
            </a:extLst>
          </p:cNvPr>
          <p:cNvSpPr/>
          <p:nvPr/>
        </p:nvSpPr>
        <p:spPr>
          <a:xfrm>
            <a:off x="5045725" y="894013"/>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EA499D08-925B-B29F-D9E4-B57784690D47}"/>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50" name="Google Shape;250;p45"/>
          <p:cNvPicPr preferRelativeResize="0"/>
          <p:nvPr/>
        </p:nvPicPr>
        <p:blipFill>
          <a:blip r:embed="rId3">
            <a:alphaModFix/>
          </a:blip>
          <a:stretch>
            <a:fillRect/>
          </a:stretch>
        </p:blipFill>
        <p:spPr>
          <a:xfrm>
            <a:off x="-44067" y="1"/>
            <a:ext cx="9232134" cy="5143499"/>
          </a:xfrm>
          <a:prstGeom prst="rect">
            <a:avLst/>
          </a:prstGeom>
          <a:noFill/>
          <a:ln>
            <a:noFill/>
          </a:ln>
        </p:spPr>
      </p:pic>
      <p:sp>
        <p:nvSpPr>
          <p:cNvPr id="2" name="Rectangle 1">
            <a:extLst>
              <a:ext uri="{FF2B5EF4-FFF2-40B4-BE49-F238E27FC236}">
                <a16:creationId xmlns:a16="http://schemas.microsoft.com/office/drawing/2014/main" id="{0242CE84-BE06-1C46-2EBD-619D9109DBD3}"/>
              </a:ext>
            </a:extLst>
          </p:cNvPr>
          <p:cNvSpPr/>
          <p:nvPr/>
        </p:nvSpPr>
        <p:spPr>
          <a:xfrm>
            <a:off x="4693185" y="2132723"/>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474947A4-4FF7-A384-D4AD-B66AF41333E8}"/>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4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Of note, serum bilirubin can be elevated in both hepatocellular and cholestatic conditions. Thus, bilirubin is not usually helpful in differentiating between the two patterns. However, jaundice is uncommon in pregnancy-related liver diseases.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16B16D47-67B4-042E-6F0A-265D9C8B17C5}"/>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3D2A15B2-0DDC-7D11-1999-72CDA0DC902D}"/>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body" idx="1"/>
          </p:nvPr>
        </p:nvSpPr>
        <p:spPr>
          <a:xfrm>
            <a:off x="154236" y="903383"/>
            <a:ext cx="8402642" cy="3819753"/>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035" b="1" i="1" u="sng">
                <a:solidFill>
                  <a:srgbClr val="C00000"/>
                </a:solidFill>
              </a:rPr>
              <a:t>Patients with cholestasis </a:t>
            </a:r>
            <a:r>
              <a:rPr lang="en">
                <a:solidFill>
                  <a:srgbClr val="C00000"/>
                </a:solidFill>
              </a:rPr>
              <a:t> </a:t>
            </a:r>
            <a:endParaRPr>
              <a:solidFill>
                <a:srgbClr val="C00000"/>
              </a:solidFill>
            </a:endParaRPr>
          </a:p>
          <a:p>
            <a:pPr marL="0" lvl="0" indent="0" algn="l" rtl="0">
              <a:spcBef>
                <a:spcPts val="1200"/>
              </a:spcBef>
              <a:spcAft>
                <a:spcPts val="0"/>
              </a:spcAft>
              <a:buClr>
                <a:schemeClr val="dk1"/>
              </a:buClr>
              <a:buSzPct val="61111"/>
              <a:buFont typeface="Arial"/>
              <a:buNone/>
            </a:pPr>
            <a:r>
              <a:rPr lang="en"/>
              <a:t>Further evaluation for causes of a cholestatic pattern of liver injury in a patient with normal liver ultrasound includes (previous slide table ):</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Clr>
                <a:schemeClr val="dk1"/>
              </a:buClr>
              <a:buSzPct val="61111"/>
              <a:buFont typeface="Arial"/>
              <a:buNone/>
            </a:pPr>
            <a:r>
              <a:rPr lang="en"/>
              <a:t>●Primary biliary cholangitis – Antimitochondrial antibody</a:t>
            </a:r>
            <a:endParaRPr/>
          </a:p>
          <a:p>
            <a:pPr marL="0" lvl="0" indent="0" algn="l" rtl="0">
              <a:spcBef>
                <a:spcPts val="1200"/>
              </a:spcBef>
              <a:spcAft>
                <a:spcPts val="0"/>
              </a:spcAft>
              <a:buClr>
                <a:schemeClr val="dk1"/>
              </a:buClr>
              <a:buSzPct val="61111"/>
              <a:buFont typeface="Arial"/>
              <a:buNone/>
            </a:pPr>
            <a:r>
              <a:rPr lang="en"/>
              <a:t>●Primary sclerosing cholangitis – Noncontrast magnetic resonance cholangiopancreatography</a:t>
            </a:r>
            <a:endParaRPr/>
          </a:p>
          <a:p>
            <a:pPr marL="0" lvl="0" indent="0" algn="l" rtl="0">
              <a:spcBef>
                <a:spcPts val="1200"/>
              </a:spcBef>
              <a:spcAft>
                <a:spcPts val="0"/>
              </a:spcAft>
              <a:buClr>
                <a:schemeClr val="dk1"/>
              </a:buClr>
              <a:buSzPct val="61111"/>
              <a:buFont typeface="Arial"/>
              <a:buNone/>
            </a:pPr>
            <a:r>
              <a:rPr lang="en"/>
              <a:t>●Drug induced liver injury (DILI) with cholestatic features – DILI is suspected based on history of use of potentially hepatoxic drugs or supplements</a:t>
            </a:r>
            <a:endParaRPr/>
          </a:p>
          <a:p>
            <a:pPr marL="0" lvl="0" indent="0" algn="l" rtl="0">
              <a:spcBef>
                <a:spcPts val="1200"/>
              </a:spcBef>
              <a:spcAft>
                <a:spcPts val="0"/>
              </a:spcAft>
              <a:buClr>
                <a:schemeClr val="dk1"/>
              </a:buClr>
              <a:buSzPct val="61111"/>
              <a:buFont typeface="Arial"/>
              <a:buNone/>
            </a:pPr>
            <a:r>
              <a:rPr lang="en"/>
              <a:t>During normal pregnancy, alkaline phosphatase is elevated from placental production (typically up to twice the nonpregnant level, but sometimes markedly higher ,thus, a mildly elevated alkaline phosphatase does not suggest cholestatic liver injury. </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81FC1D95-A2D7-BCF8-8BCE-5858C43272A6}"/>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BA5B852-9A73-A8DF-A503-BC6588632845}"/>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txBox="1">
            <a:spLocks noGrp="1"/>
          </p:cNvSpPr>
          <p:nvPr>
            <p:ph type="body" idx="1"/>
          </p:nvPr>
        </p:nvSpPr>
        <p:spPr>
          <a:xfrm>
            <a:off x="311700" y="586932"/>
            <a:ext cx="8520600" cy="4378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b="1" i="1" u="sng">
                <a:solidFill>
                  <a:srgbClr val="C00000"/>
                </a:solidFill>
              </a:rPr>
              <a:t>Other tests </a:t>
            </a:r>
            <a:endParaRPr>
              <a:solidFill>
                <a:srgbClr val="C00000"/>
              </a:solidFill>
            </a:endParaRPr>
          </a:p>
          <a:p>
            <a:pPr marL="0" lvl="0" indent="0" algn="l" rtl="0">
              <a:spcBef>
                <a:spcPts val="1200"/>
              </a:spcBef>
              <a:spcAft>
                <a:spcPts val="0"/>
              </a:spcAft>
              <a:buClr>
                <a:schemeClr val="dk1"/>
              </a:buClr>
              <a:buSzPts val="1100"/>
              <a:buFont typeface="Arial"/>
              <a:buNone/>
            </a:pPr>
            <a:r>
              <a:rPr lang="en"/>
              <a:t>A liver biopsy is rarely necessary for the diagnosis of liver diseases that are unique to pregnancy, such as hemolysis, elevated liver enzymes, low platelets (HELLP) syndrome, and acute fatty liver of pregnancy. Because it is invasive, a liver biopsy should be performed only when a diagnosis cannot be established based clinical presentation, laboratory studies, and imaging and when the results are needed to inform therapy or the timing of delivery. </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a:t>For patients with coagulopathy, transjugular liver biopsy is an alternative approach. </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D9C6CCE7-2B4B-6F62-297B-88A11CD3A89E}"/>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VERTICAL INTEGRATION</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AC6F4936-EB7B-957B-2CCC-358418B3A5CB}"/>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urse&#10;&#10;Description automatically generated">
            <a:extLst>
              <a:ext uri="{FF2B5EF4-FFF2-40B4-BE49-F238E27FC236}">
                <a16:creationId xmlns:a16="http://schemas.microsoft.com/office/drawing/2014/main" id="{C233215D-6E1F-E968-1194-D4A75EB5D045}"/>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162223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889C217-6E9B-DACB-AFC8-614E647A52E6}"/>
              </a:ext>
            </a:extLst>
          </p:cNvPr>
          <p:cNvPicPr>
            <a:picLocks noChangeAspect="1"/>
          </p:cNvPicPr>
          <p:nvPr/>
        </p:nvPicPr>
        <p:blipFill rotWithShape="1">
          <a:blip r:embed="rId3"/>
          <a:srcRect l="9518" t="29549" r="38434" b="34341"/>
          <a:stretch/>
        </p:blipFill>
        <p:spPr>
          <a:xfrm>
            <a:off x="407624" y="0"/>
            <a:ext cx="7326217" cy="166354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A0649D9-6701-E2C7-45CC-92D9C8F57258}"/>
              </a:ext>
            </a:extLst>
          </p:cNvPr>
          <p:cNvPicPr>
            <a:picLocks noChangeAspect="1"/>
          </p:cNvPicPr>
          <p:nvPr/>
        </p:nvPicPr>
        <p:blipFill rotWithShape="1">
          <a:blip r:embed="rId4"/>
          <a:srcRect l="12048" t="25048" r="36145" b="23307"/>
          <a:stretch/>
        </p:blipFill>
        <p:spPr>
          <a:xfrm>
            <a:off x="594910" y="1663546"/>
            <a:ext cx="6698256" cy="3025540"/>
          </a:xfrm>
          <a:prstGeom prst="rect">
            <a:avLst/>
          </a:prstGeom>
        </p:spPr>
      </p:pic>
      <p:sp>
        <p:nvSpPr>
          <p:cNvPr id="8" name="Rectangle 7">
            <a:extLst>
              <a:ext uri="{FF2B5EF4-FFF2-40B4-BE49-F238E27FC236}">
                <a16:creationId xmlns:a16="http://schemas.microsoft.com/office/drawing/2014/main" id="{876B3685-ED64-3FB4-4E65-AF67DEEC10DE}"/>
              </a:ext>
            </a:extLst>
          </p:cNvPr>
          <p:cNvSpPr/>
          <p:nvPr/>
        </p:nvSpPr>
        <p:spPr>
          <a:xfrm>
            <a:off x="4274544" y="57807"/>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LONGITUDINAL INTEGRATION</a:t>
            </a:r>
            <a:endParaRPr lang="en-PK" sz="1600" b="1">
              <a:solidFill>
                <a:schemeClr val="tx1"/>
              </a:solidFill>
            </a:endParaRPr>
          </a:p>
        </p:txBody>
      </p:sp>
      <p:pic>
        <p:nvPicPr>
          <p:cNvPr id="2" name="Picture 1" descr="A circular logo with text and symbols&#10;&#10;Description automatically generated">
            <a:extLst>
              <a:ext uri="{FF2B5EF4-FFF2-40B4-BE49-F238E27FC236}">
                <a16:creationId xmlns:a16="http://schemas.microsoft.com/office/drawing/2014/main" id="{2A9D13AD-9989-2006-8B9F-54C92082E945}"/>
              </a:ext>
            </a:extLst>
          </p:cNvPr>
          <p:cNvPicPr>
            <a:picLocks noChangeAspect="1"/>
          </p:cNvPicPr>
          <p:nvPr/>
        </p:nvPicPr>
        <p:blipFill>
          <a:blip r:embed="rId5"/>
          <a:stretch>
            <a:fillRect/>
          </a:stretch>
        </p:blipFill>
        <p:spPr>
          <a:xfrm>
            <a:off x="8310099" y="0"/>
            <a:ext cx="827826" cy="782198"/>
          </a:xfrm>
          <a:prstGeom prst="rect">
            <a:avLst/>
          </a:prstGeom>
        </p:spPr>
      </p:pic>
    </p:spTree>
    <p:extLst>
      <p:ext uri="{BB962C8B-B14F-4D97-AF65-F5344CB8AC3E}">
        <p14:creationId xmlns:p14="http://schemas.microsoft.com/office/powerpoint/2010/main" val="3243660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C00000"/>
                </a:solidFill>
              </a:rPr>
              <a:t>MCQs </a:t>
            </a:r>
            <a:endParaRPr sz="3600" b="1">
              <a:solidFill>
                <a:srgbClr val="C00000"/>
              </a:solidFill>
            </a:endParaRPr>
          </a:p>
        </p:txBody>
      </p:sp>
      <p:sp>
        <p:nvSpPr>
          <p:cNvPr id="272" name="Google Shape;272;p4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Which of the following is the most common liver disorder unique to pregnancy?</a:t>
            </a:r>
            <a:endParaRPr/>
          </a:p>
          <a:p>
            <a:pPr marL="0" lvl="0" indent="0" algn="l" rtl="0">
              <a:spcBef>
                <a:spcPts val="1200"/>
              </a:spcBef>
              <a:spcAft>
                <a:spcPts val="0"/>
              </a:spcAft>
              <a:buClr>
                <a:schemeClr val="dk1"/>
              </a:buClr>
              <a:buSzPts val="1100"/>
              <a:buFont typeface="Arial"/>
              <a:buNone/>
            </a:pPr>
            <a:r>
              <a:rPr lang="en"/>
              <a:t>A. Hepatitis B</a:t>
            </a:r>
            <a:endParaRPr/>
          </a:p>
          <a:p>
            <a:pPr marL="0" lvl="0" indent="0" algn="l" rtl="0">
              <a:spcBef>
                <a:spcPts val="1200"/>
              </a:spcBef>
              <a:spcAft>
                <a:spcPts val="0"/>
              </a:spcAft>
              <a:buClr>
                <a:schemeClr val="dk1"/>
              </a:buClr>
              <a:buSzPts val="1100"/>
              <a:buFont typeface="Arial"/>
              <a:buNone/>
            </a:pPr>
            <a:r>
              <a:rPr lang="en"/>
              <a:t>B. Acute fatty liver of pregnancy (AFLP)</a:t>
            </a:r>
            <a:endParaRPr/>
          </a:p>
          <a:p>
            <a:pPr marL="0" lvl="0" indent="0" algn="l" rtl="0">
              <a:spcBef>
                <a:spcPts val="1200"/>
              </a:spcBef>
              <a:spcAft>
                <a:spcPts val="0"/>
              </a:spcAft>
              <a:buClr>
                <a:schemeClr val="dk1"/>
              </a:buClr>
              <a:buSzPts val="1100"/>
              <a:buFont typeface="Arial"/>
              <a:buNone/>
            </a:pPr>
            <a:r>
              <a:rPr lang="en"/>
              <a:t>C. Intrahepatic cholestasis of pregnancy (ICP)</a:t>
            </a:r>
            <a:endParaRPr/>
          </a:p>
          <a:p>
            <a:pPr marL="0" lvl="0" indent="0" algn="l" rtl="0">
              <a:spcBef>
                <a:spcPts val="1200"/>
              </a:spcBef>
              <a:spcAft>
                <a:spcPts val="0"/>
              </a:spcAft>
              <a:buClr>
                <a:schemeClr val="dk1"/>
              </a:buClr>
              <a:buSzPts val="1100"/>
              <a:buFont typeface="Arial"/>
              <a:buNone/>
            </a:pPr>
            <a:r>
              <a:rPr lang="en"/>
              <a:t>D. Cirrhosis</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02610F4C-2C0A-A7E2-D0CA-6C767136BBAB}"/>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t>
            </a:r>
            <a:endParaRPr/>
          </a:p>
        </p:txBody>
      </p:sp>
      <p:sp>
        <p:nvSpPr>
          <p:cNvPr id="278" name="Google Shape;278;p5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A pregnant woman presents with severe right upper quadrant pain, nausea, and vomiting. Her laboratory results show elevated liver enzymes and hemolysis. Which diagnosis is most likely?</a:t>
            </a:r>
            <a:endParaRPr/>
          </a:p>
          <a:p>
            <a:pPr marL="0" lvl="0" indent="0" algn="l" rtl="0">
              <a:spcBef>
                <a:spcPts val="1200"/>
              </a:spcBef>
              <a:spcAft>
                <a:spcPts val="0"/>
              </a:spcAft>
              <a:buClr>
                <a:schemeClr val="dk1"/>
              </a:buClr>
              <a:buSzPts val="1100"/>
              <a:buFont typeface="Arial"/>
              <a:buNone/>
            </a:pPr>
            <a:r>
              <a:rPr lang="en"/>
              <a:t>A. Preeclampsia</a:t>
            </a:r>
            <a:endParaRPr/>
          </a:p>
          <a:p>
            <a:pPr marL="0" lvl="0" indent="0" algn="l" rtl="0">
              <a:spcBef>
                <a:spcPts val="1200"/>
              </a:spcBef>
              <a:spcAft>
                <a:spcPts val="0"/>
              </a:spcAft>
              <a:buClr>
                <a:schemeClr val="dk1"/>
              </a:buClr>
              <a:buSzPts val="1100"/>
              <a:buFont typeface="Arial"/>
              <a:buNone/>
            </a:pPr>
            <a:r>
              <a:rPr lang="en"/>
              <a:t>B. Acute fatty liver of pregnancy (AFLP)</a:t>
            </a:r>
            <a:endParaRPr/>
          </a:p>
          <a:p>
            <a:pPr marL="0" lvl="0" indent="0" algn="l" rtl="0">
              <a:spcBef>
                <a:spcPts val="1200"/>
              </a:spcBef>
              <a:spcAft>
                <a:spcPts val="0"/>
              </a:spcAft>
              <a:buClr>
                <a:schemeClr val="dk1"/>
              </a:buClr>
              <a:buSzPts val="1100"/>
              <a:buFont typeface="Arial"/>
              <a:buNone/>
            </a:pPr>
            <a:r>
              <a:rPr lang="en"/>
              <a:t>C. HELLP syndrome</a:t>
            </a:r>
            <a:endParaRPr/>
          </a:p>
          <a:p>
            <a:pPr marL="0" lvl="0" indent="0" algn="l" rtl="0">
              <a:spcBef>
                <a:spcPts val="1200"/>
              </a:spcBef>
              <a:spcAft>
                <a:spcPts val="0"/>
              </a:spcAft>
              <a:buClr>
                <a:schemeClr val="dk1"/>
              </a:buClr>
              <a:buSzPts val="1100"/>
              <a:buFont typeface="Arial"/>
              <a:buNone/>
            </a:pPr>
            <a:r>
              <a:rPr lang="en"/>
              <a:t>D. Intrahepatic cholestasis of pregnancy (ICP)</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AA0AF3F7-0628-8941-EA4B-91971D581A13}"/>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84" name="Google Shape;284;p5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a:t>A pregnant woman in her third trimester presents with intense pruritus and elevated bile acids. Which condition is most likely?</a:t>
            </a:r>
            <a:endParaRPr/>
          </a:p>
          <a:p>
            <a:pPr marL="0" lvl="0" indent="0" algn="l" rtl="0">
              <a:spcBef>
                <a:spcPts val="1200"/>
              </a:spcBef>
              <a:spcAft>
                <a:spcPts val="0"/>
              </a:spcAft>
              <a:buClr>
                <a:schemeClr val="dk1"/>
              </a:buClr>
              <a:buSzPct val="61111"/>
              <a:buFont typeface="Arial"/>
              <a:buNone/>
            </a:pPr>
            <a:r>
              <a:rPr lang="en"/>
              <a:t>A. Preeclampsia</a:t>
            </a:r>
            <a:endParaRPr/>
          </a:p>
          <a:p>
            <a:pPr marL="0" lvl="0" indent="0" algn="l" rtl="0">
              <a:spcBef>
                <a:spcPts val="1200"/>
              </a:spcBef>
              <a:spcAft>
                <a:spcPts val="0"/>
              </a:spcAft>
              <a:buClr>
                <a:schemeClr val="dk1"/>
              </a:buClr>
              <a:buSzPct val="61111"/>
              <a:buFont typeface="Arial"/>
              <a:buNone/>
            </a:pPr>
            <a:r>
              <a:rPr lang="en"/>
              <a:t>B. Intrahepatic cholestasis of pregnancy (ICP)</a:t>
            </a:r>
            <a:endParaRPr/>
          </a:p>
          <a:p>
            <a:pPr marL="0" lvl="0" indent="0" algn="l" rtl="0">
              <a:spcBef>
                <a:spcPts val="1200"/>
              </a:spcBef>
              <a:spcAft>
                <a:spcPts val="0"/>
              </a:spcAft>
              <a:buClr>
                <a:schemeClr val="dk1"/>
              </a:buClr>
              <a:buSzPct val="61111"/>
              <a:buFont typeface="Arial"/>
              <a:buNone/>
            </a:pPr>
            <a:r>
              <a:rPr lang="en"/>
              <a:t>C. Acute fatty liver of pregnancy (AFLP)</a:t>
            </a:r>
            <a:endParaRPr/>
          </a:p>
          <a:p>
            <a:pPr marL="0" lvl="0" indent="0" algn="l" rtl="0">
              <a:spcBef>
                <a:spcPts val="1200"/>
              </a:spcBef>
              <a:spcAft>
                <a:spcPts val="0"/>
              </a:spcAft>
              <a:buClr>
                <a:schemeClr val="dk1"/>
              </a:buClr>
              <a:buSzPct val="61111"/>
              <a:buFont typeface="Arial"/>
              <a:buNone/>
            </a:pPr>
            <a:r>
              <a:rPr lang="en"/>
              <a:t>D. Hyperemesis gravidarum</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1AE07074-A518-8AB6-05DB-012BD7989FB6}"/>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0" name="Google Shape;290;p5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Which imaging modality is most useful for diagnosing hepatic complications in pregnancy?</a:t>
            </a:r>
            <a:endParaRPr/>
          </a:p>
          <a:p>
            <a:pPr marL="0" lvl="0" indent="0" algn="l" rtl="0">
              <a:spcBef>
                <a:spcPts val="1200"/>
              </a:spcBef>
              <a:spcAft>
                <a:spcPts val="0"/>
              </a:spcAft>
              <a:buClr>
                <a:schemeClr val="dk1"/>
              </a:buClr>
              <a:buSzPts val="1100"/>
              <a:buFont typeface="Arial"/>
              <a:buNone/>
            </a:pPr>
            <a:r>
              <a:rPr lang="en"/>
              <a:t>A. X-ray</a:t>
            </a:r>
            <a:endParaRPr/>
          </a:p>
          <a:p>
            <a:pPr marL="0" lvl="0" indent="0" algn="l" rtl="0">
              <a:spcBef>
                <a:spcPts val="1200"/>
              </a:spcBef>
              <a:spcAft>
                <a:spcPts val="0"/>
              </a:spcAft>
              <a:buClr>
                <a:schemeClr val="dk1"/>
              </a:buClr>
              <a:buSzPts val="1100"/>
              <a:buFont typeface="Arial"/>
              <a:buNone/>
            </a:pPr>
            <a:r>
              <a:rPr lang="en"/>
              <a:t>B. MRI without contrast</a:t>
            </a:r>
            <a:endParaRPr/>
          </a:p>
          <a:p>
            <a:pPr marL="0" lvl="0" indent="0" algn="l" rtl="0">
              <a:spcBef>
                <a:spcPts val="1200"/>
              </a:spcBef>
              <a:spcAft>
                <a:spcPts val="0"/>
              </a:spcAft>
              <a:buClr>
                <a:schemeClr val="dk1"/>
              </a:buClr>
              <a:buSzPts val="1100"/>
              <a:buFont typeface="Arial"/>
              <a:buNone/>
            </a:pPr>
            <a:r>
              <a:rPr lang="en"/>
              <a:t>C. CT scan</a:t>
            </a:r>
            <a:endParaRPr/>
          </a:p>
          <a:p>
            <a:pPr marL="0" lvl="0" indent="0" algn="l" rtl="0">
              <a:spcBef>
                <a:spcPts val="1200"/>
              </a:spcBef>
              <a:spcAft>
                <a:spcPts val="0"/>
              </a:spcAft>
              <a:buClr>
                <a:schemeClr val="dk1"/>
              </a:buClr>
              <a:buSzPts val="1100"/>
              <a:buFont typeface="Arial"/>
              <a:buNone/>
            </a:pPr>
            <a:r>
              <a:rPr lang="en"/>
              <a:t>D. Ultrasound</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8FC14342-1174-DDEF-EDDE-E2CCC9E9A9E9}"/>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6" name="Google Shape;296;p5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Which of the following is NOT a typical feature of HELLP syndrome?</a:t>
            </a:r>
            <a:endParaRPr/>
          </a:p>
          <a:p>
            <a:pPr marL="0" lvl="0" indent="0" algn="l" rtl="0">
              <a:spcBef>
                <a:spcPts val="1200"/>
              </a:spcBef>
              <a:spcAft>
                <a:spcPts val="0"/>
              </a:spcAft>
              <a:buClr>
                <a:schemeClr val="dk1"/>
              </a:buClr>
              <a:buSzPts val="1100"/>
              <a:buFont typeface="Arial"/>
              <a:buNone/>
            </a:pPr>
            <a:r>
              <a:rPr lang="en"/>
              <a:t>A. Hemolysis</a:t>
            </a:r>
            <a:endParaRPr/>
          </a:p>
          <a:p>
            <a:pPr marL="0" lvl="0" indent="0" algn="l" rtl="0">
              <a:spcBef>
                <a:spcPts val="1200"/>
              </a:spcBef>
              <a:spcAft>
                <a:spcPts val="0"/>
              </a:spcAft>
              <a:buClr>
                <a:schemeClr val="dk1"/>
              </a:buClr>
              <a:buSzPts val="1100"/>
              <a:buFont typeface="Arial"/>
              <a:buNone/>
            </a:pPr>
            <a:r>
              <a:rPr lang="en"/>
              <a:t>B. Elevated liver enzymes</a:t>
            </a:r>
            <a:endParaRPr/>
          </a:p>
          <a:p>
            <a:pPr marL="0" lvl="0" indent="0" algn="l" rtl="0">
              <a:spcBef>
                <a:spcPts val="1200"/>
              </a:spcBef>
              <a:spcAft>
                <a:spcPts val="0"/>
              </a:spcAft>
              <a:buClr>
                <a:schemeClr val="dk1"/>
              </a:buClr>
              <a:buSzPts val="1100"/>
              <a:buFont typeface="Arial"/>
              <a:buNone/>
            </a:pPr>
            <a:r>
              <a:rPr lang="en"/>
              <a:t>C. Low platelet count</a:t>
            </a:r>
            <a:endParaRPr/>
          </a:p>
          <a:p>
            <a:pPr marL="0" lvl="0" indent="0" algn="l" rtl="0">
              <a:spcBef>
                <a:spcPts val="1200"/>
              </a:spcBef>
              <a:spcAft>
                <a:spcPts val="0"/>
              </a:spcAft>
              <a:buClr>
                <a:schemeClr val="dk1"/>
              </a:buClr>
              <a:buSzPts val="1100"/>
              <a:buFont typeface="Arial"/>
              <a:buNone/>
            </a:pPr>
            <a:r>
              <a:rPr lang="en"/>
              <a:t>D. Hyperbilirubinemia</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C6DB40A0-6E04-09F1-B17F-097343AB041B}"/>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2" name="Google Shape;302;p5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Acute fatty liver of pregnancy (AFLP) is most commonly diagnosed during which trimester?</a:t>
            </a:r>
            <a:endParaRPr/>
          </a:p>
          <a:p>
            <a:pPr marL="0" lvl="0" indent="0" algn="l" rtl="0">
              <a:spcBef>
                <a:spcPts val="1200"/>
              </a:spcBef>
              <a:spcAft>
                <a:spcPts val="0"/>
              </a:spcAft>
              <a:buClr>
                <a:schemeClr val="dk1"/>
              </a:buClr>
              <a:buSzPts val="1100"/>
              <a:buFont typeface="Arial"/>
              <a:buNone/>
            </a:pPr>
            <a:r>
              <a:rPr lang="en"/>
              <a:t>A. First trimester</a:t>
            </a:r>
            <a:endParaRPr/>
          </a:p>
          <a:p>
            <a:pPr marL="0" lvl="0" indent="0" algn="l" rtl="0">
              <a:spcBef>
                <a:spcPts val="1200"/>
              </a:spcBef>
              <a:spcAft>
                <a:spcPts val="0"/>
              </a:spcAft>
              <a:buClr>
                <a:schemeClr val="dk1"/>
              </a:buClr>
              <a:buSzPts val="1100"/>
              <a:buFont typeface="Arial"/>
              <a:buNone/>
            </a:pPr>
            <a:r>
              <a:rPr lang="en"/>
              <a:t>B. Second trimester</a:t>
            </a:r>
            <a:endParaRPr/>
          </a:p>
          <a:p>
            <a:pPr marL="0" lvl="0" indent="0" algn="l" rtl="0">
              <a:spcBef>
                <a:spcPts val="1200"/>
              </a:spcBef>
              <a:spcAft>
                <a:spcPts val="0"/>
              </a:spcAft>
              <a:buClr>
                <a:schemeClr val="dk1"/>
              </a:buClr>
              <a:buSzPts val="1100"/>
              <a:buFont typeface="Arial"/>
              <a:buNone/>
            </a:pPr>
            <a:r>
              <a:rPr lang="en"/>
              <a:t>C. Third trimester</a:t>
            </a:r>
            <a:endParaRPr/>
          </a:p>
          <a:p>
            <a:pPr marL="0" lvl="0" indent="0" algn="l" rtl="0">
              <a:spcBef>
                <a:spcPts val="1200"/>
              </a:spcBef>
              <a:spcAft>
                <a:spcPts val="0"/>
              </a:spcAft>
              <a:buClr>
                <a:schemeClr val="dk1"/>
              </a:buClr>
              <a:buSzPts val="1100"/>
              <a:buFont typeface="Arial"/>
              <a:buNone/>
            </a:pPr>
            <a:r>
              <a:rPr lang="en"/>
              <a:t>D. Postpartum period</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B2CFF73C-9F62-571F-CB7E-F37D172A83ED}"/>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8" name="Google Shape;308;p5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What is the recommended management for a pregnant woman diagnosed with intrahepatic cholestasis of pregnancy (ICP)?</a:t>
            </a:r>
            <a:endParaRPr/>
          </a:p>
          <a:p>
            <a:pPr marL="0" lvl="0" indent="0" algn="l" rtl="0">
              <a:spcBef>
                <a:spcPts val="1200"/>
              </a:spcBef>
              <a:spcAft>
                <a:spcPts val="0"/>
              </a:spcAft>
              <a:buClr>
                <a:schemeClr val="dk1"/>
              </a:buClr>
              <a:buSzPts val="1100"/>
              <a:buFont typeface="Arial"/>
              <a:buNone/>
            </a:pPr>
            <a:r>
              <a:rPr lang="en"/>
              <a:t>A. Immediate delivery</a:t>
            </a:r>
            <a:endParaRPr/>
          </a:p>
          <a:p>
            <a:pPr marL="0" lvl="0" indent="0" algn="l" rtl="0">
              <a:spcBef>
                <a:spcPts val="1200"/>
              </a:spcBef>
              <a:spcAft>
                <a:spcPts val="0"/>
              </a:spcAft>
              <a:buClr>
                <a:schemeClr val="dk1"/>
              </a:buClr>
              <a:buSzPts val="1100"/>
              <a:buFont typeface="Arial"/>
              <a:buNone/>
            </a:pPr>
            <a:r>
              <a:rPr lang="en"/>
              <a:t>B. Ursodeoxycholic acid therapy</a:t>
            </a:r>
            <a:endParaRPr/>
          </a:p>
          <a:p>
            <a:pPr marL="0" lvl="0" indent="0" algn="l" rtl="0">
              <a:spcBef>
                <a:spcPts val="1200"/>
              </a:spcBef>
              <a:spcAft>
                <a:spcPts val="0"/>
              </a:spcAft>
              <a:buClr>
                <a:schemeClr val="dk1"/>
              </a:buClr>
              <a:buSzPts val="1100"/>
              <a:buFont typeface="Arial"/>
              <a:buNone/>
            </a:pPr>
            <a:r>
              <a:rPr lang="en"/>
              <a:t>C. Antihistamines for pruritus</a:t>
            </a:r>
            <a:endParaRPr/>
          </a:p>
          <a:p>
            <a:pPr marL="0" lvl="0" indent="0" algn="l" rtl="0">
              <a:spcBef>
                <a:spcPts val="1200"/>
              </a:spcBef>
              <a:spcAft>
                <a:spcPts val="0"/>
              </a:spcAft>
              <a:buClr>
                <a:schemeClr val="dk1"/>
              </a:buClr>
              <a:buSzPts val="1100"/>
              <a:buFont typeface="Arial"/>
              <a:buNone/>
            </a:pPr>
            <a:r>
              <a:rPr lang="en"/>
              <a:t>D. Liver transplant</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3463FAA4-6431-274C-3DC3-86FF88963428}"/>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4" name="Google Shape;314;p5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Which enzyme is typically elevated in intrahepatic cholestasis of pregnancy (ICP)?</a:t>
            </a:r>
            <a:endParaRPr/>
          </a:p>
          <a:p>
            <a:pPr marL="0" lvl="0" indent="0" algn="l" rtl="0">
              <a:spcBef>
                <a:spcPts val="1200"/>
              </a:spcBef>
              <a:spcAft>
                <a:spcPts val="0"/>
              </a:spcAft>
              <a:buClr>
                <a:schemeClr val="dk1"/>
              </a:buClr>
              <a:buSzPts val="1100"/>
              <a:buFont typeface="Arial"/>
              <a:buNone/>
            </a:pPr>
            <a:r>
              <a:rPr lang="en"/>
              <a:t>A. Alkaline phosphatase (ALP)</a:t>
            </a:r>
            <a:endParaRPr/>
          </a:p>
          <a:p>
            <a:pPr marL="0" lvl="0" indent="0" algn="l" rtl="0">
              <a:spcBef>
                <a:spcPts val="1200"/>
              </a:spcBef>
              <a:spcAft>
                <a:spcPts val="0"/>
              </a:spcAft>
              <a:buClr>
                <a:schemeClr val="dk1"/>
              </a:buClr>
              <a:buSzPts val="1100"/>
              <a:buFont typeface="Arial"/>
              <a:buNone/>
            </a:pPr>
            <a:r>
              <a:rPr lang="en"/>
              <a:t>B. Aspartate aminotransferase (AST)</a:t>
            </a:r>
            <a:endParaRPr/>
          </a:p>
          <a:p>
            <a:pPr marL="0" lvl="0" indent="0" algn="l" rtl="0">
              <a:spcBef>
                <a:spcPts val="1200"/>
              </a:spcBef>
              <a:spcAft>
                <a:spcPts val="0"/>
              </a:spcAft>
              <a:buClr>
                <a:schemeClr val="dk1"/>
              </a:buClr>
              <a:buSzPts val="1100"/>
              <a:buFont typeface="Arial"/>
              <a:buNone/>
            </a:pPr>
            <a:r>
              <a:rPr lang="en"/>
              <a:t>C. Alanine aminotransferase (ALT)</a:t>
            </a:r>
            <a:endParaRPr/>
          </a:p>
          <a:p>
            <a:pPr marL="0" lvl="0" indent="0" algn="l" rtl="0">
              <a:spcBef>
                <a:spcPts val="1200"/>
              </a:spcBef>
              <a:spcAft>
                <a:spcPts val="0"/>
              </a:spcAft>
              <a:buClr>
                <a:schemeClr val="dk1"/>
              </a:buClr>
              <a:buSzPts val="1100"/>
              <a:buFont typeface="Arial"/>
              <a:buNone/>
            </a:pPr>
            <a:r>
              <a:rPr lang="en"/>
              <a:t>D. Gamma-glutamyl transferase (GGT)</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25BC98BF-5013-9D02-7714-4770F7523455}"/>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a:t>
            </a:r>
            <a:endParaRPr/>
          </a:p>
        </p:txBody>
      </p:sp>
      <p:sp>
        <p:nvSpPr>
          <p:cNvPr id="320" name="Google Shape;320;p57"/>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C</a:t>
            </a:r>
            <a:endParaRPr/>
          </a:p>
          <a:p>
            <a:pPr marL="457200" lvl="0" indent="-342900" algn="l" rtl="0">
              <a:spcBef>
                <a:spcPts val="0"/>
              </a:spcBef>
              <a:spcAft>
                <a:spcPts val="0"/>
              </a:spcAft>
              <a:buSzPts val="1800"/>
              <a:buAutoNum type="arabicPeriod"/>
            </a:pPr>
            <a:r>
              <a:rPr lang="en"/>
              <a:t>C </a:t>
            </a:r>
            <a:endParaRPr/>
          </a:p>
          <a:p>
            <a:pPr marL="0" lvl="0" indent="0" algn="l" rtl="0">
              <a:spcBef>
                <a:spcPts val="1200"/>
              </a:spcBef>
              <a:spcAft>
                <a:spcPts val="0"/>
              </a:spcAft>
              <a:buNone/>
            </a:pPr>
            <a:r>
              <a:rPr lang="en"/>
              <a:t>3.    B</a:t>
            </a:r>
            <a:endParaRPr/>
          </a:p>
          <a:p>
            <a:pPr marL="0" lvl="0" indent="0" algn="l" rtl="0">
              <a:spcBef>
                <a:spcPts val="1200"/>
              </a:spcBef>
              <a:spcAft>
                <a:spcPts val="0"/>
              </a:spcAft>
              <a:buNone/>
            </a:pPr>
            <a:r>
              <a:rPr lang="en"/>
              <a:t>4.    D</a:t>
            </a:r>
            <a:endParaRPr/>
          </a:p>
          <a:p>
            <a:pPr marL="0" lvl="0" indent="0" algn="l" rtl="0">
              <a:spcBef>
                <a:spcPts val="1200"/>
              </a:spcBef>
              <a:spcAft>
                <a:spcPts val="0"/>
              </a:spcAft>
              <a:buNone/>
            </a:pPr>
            <a:r>
              <a:rPr lang="en"/>
              <a:t>5.    D</a:t>
            </a:r>
            <a:endParaRPr/>
          </a:p>
          <a:p>
            <a:pPr marL="0" lvl="0" indent="0" algn="l" rtl="0">
              <a:spcBef>
                <a:spcPts val="1200"/>
              </a:spcBef>
              <a:spcAft>
                <a:spcPts val="0"/>
              </a:spcAft>
              <a:buNone/>
            </a:pPr>
            <a:r>
              <a:rPr lang="en"/>
              <a:t>6.    C</a:t>
            </a:r>
            <a:endParaRPr/>
          </a:p>
          <a:p>
            <a:pPr marL="0" lvl="0" indent="0" algn="l" rtl="0">
              <a:spcBef>
                <a:spcPts val="1200"/>
              </a:spcBef>
              <a:spcAft>
                <a:spcPts val="0"/>
              </a:spcAft>
              <a:buNone/>
            </a:pPr>
            <a:r>
              <a:rPr lang="en"/>
              <a:t>7.    B</a:t>
            </a:r>
            <a:endParaRPr/>
          </a:p>
          <a:p>
            <a:pPr marL="0" lvl="0" indent="0" algn="l" rtl="0">
              <a:spcBef>
                <a:spcPts val="1200"/>
              </a:spcBef>
              <a:spcAft>
                <a:spcPts val="1200"/>
              </a:spcAft>
              <a:buNone/>
            </a:pPr>
            <a:r>
              <a:rPr lang="en"/>
              <a:t>8.    A</a:t>
            </a:r>
            <a:endParaRPr/>
          </a:p>
        </p:txBody>
      </p:sp>
      <p:pic>
        <p:nvPicPr>
          <p:cNvPr id="2" name="Picture 1" descr="A circular logo with text and symbols&#10;&#10;Description automatically generated">
            <a:extLst>
              <a:ext uri="{FF2B5EF4-FFF2-40B4-BE49-F238E27FC236}">
                <a16:creationId xmlns:a16="http://schemas.microsoft.com/office/drawing/2014/main" id="{28CF543D-1B55-1B82-BF66-752D536F31DF}"/>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11700" y="629914"/>
            <a:ext cx="8520600" cy="422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Liver disease during pregnancy can be categorized by the following characteristics:</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b="1">
                <a:solidFill>
                  <a:srgbClr val="C00000"/>
                </a:solidFill>
              </a:rPr>
              <a:t>Diseases that are unique to pregnancy</a:t>
            </a:r>
            <a:endParaRPr>
              <a:solidFill>
                <a:srgbClr val="C00000"/>
              </a:solidFill>
            </a:endParaRPr>
          </a:p>
          <a:p>
            <a:pPr marL="457200" lvl="0" indent="0" algn="l" rtl="0">
              <a:spcBef>
                <a:spcPts val="1200"/>
              </a:spcBef>
              <a:spcAft>
                <a:spcPts val="0"/>
              </a:spcAft>
              <a:buNone/>
            </a:pPr>
            <a:r>
              <a:rPr lang="en" b="1"/>
              <a:t>Some are primary liver diseases (eg, intrahepatic cholestasis of pregnancy, acute fatty liver of pregnancy), and others are systemic diseases with hepatic manifestations (eg, preeclampsia with severe features [including eclampsia; hemolysis, elevated liver enzymes, low platelets (HELLP) syndrome]; hyperemesis.</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CAC507A3-9E21-7C74-1ACF-9768E790DF48}"/>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BF29895D-30A4-0BCA-9C55-157E2F832215}"/>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58"/>
          <p:cNvSpPr txBox="1">
            <a:spLocks noGrp="1"/>
          </p:cNvSpPr>
          <p:nvPr>
            <p:ph type="body" idx="1"/>
          </p:nvPr>
        </p:nvSpPr>
        <p:spPr>
          <a:xfrm>
            <a:off x="1854750" y="1999050"/>
            <a:ext cx="5482484" cy="1151774"/>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                   </a:t>
            </a:r>
            <a:r>
              <a:rPr lang="en" sz="16000" b="1">
                <a:solidFill>
                  <a:srgbClr val="C00000"/>
                </a:solidFill>
                <a:effectLst>
                  <a:outerShdw blurRad="38100" dist="38100" dir="2700000" algn="tl">
                    <a:srgbClr val="000000">
                      <a:alpha val="43137"/>
                    </a:srgbClr>
                  </a:outerShdw>
                </a:effectLst>
              </a:rPr>
              <a:t>        </a:t>
            </a:r>
            <a:r>
              <a:rPr lang="en" sz="16000" b="1" i="1">
                <a:solidFill>
                  <a:srgbClr val="C00000"/>
                </a:solidFill>
                <a:effectLst>
                  <a:outerShdw blurRad="38100" dist="38100" dir="2700000" algn="tl">
                    <a:srgbClr val="000000">
                      <a:alpha val="43137"/>
                    </a:srgbClr>
                  </a:outerShdw>
                </a:effectLst>
              </a:rPr>
              <a:t>  THANK YOU </a:t>
            </a:r>
            <a:endParaRPr sz="16000" b="1" i="1">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11700" y="626422"/>
            <a:ext cx="8520600" cy="4251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C00000"/>
                </a:solidFill>
              </a:rPr>
              <a:t>Diseases that are exacerbated by pregnancy</a:t>
            </a:r>
            <a:endParaRPr>
              <a:solidFill>
                <a:srgbClr val="C00000"/>
              </a:solidFill>
            </a:endParaRPr>
          </a:p>
          <a:p>
            <a:pPr marL="457200" lvl="0" indent="0" algn="l" rtl="0">
              <a:spcBef>
                <a:spcPts val="1200"/>
              </a:spcBef>
              <a:spcAft>
                <a:spcPts val="0"/>
              </a:spcAft>
              <a:buNone/>
            </a:pPr>
            <a:r>
              <a:rPr lang="en"/>
              <a:t>Pregnancy-related physiologic changes may increase the risk of liver-related diseases that may also occur in nonpregnant patients. Examples of such diseases include gallstones and vascular diseases (eg, Budd-Chiari syndrome). </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Diseases that are not related but are coincidental to pregnancy (eg, acute viral hepatitis).</a:t>
            </a:r>
            <a:endParaRPr/>
          </a:p>
        </p:txBody>
      </p:sp>
      <p:sp>
        <p:nvSpPr>
          <p:cNvPr id="2" name="Rectangle 1">
            <a:extLst>
              <a:ext uri="{FF2B5EF4-FFF2-40B4-BE49-F238E27FC236}">
                <a16:creationId xmlns:a16="http://schemas.microsoft.com/office/drawing/2014/main" id="{414DB221-DB3A-81E8-EBE3-BADEF612283A}"/>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DFB23A96-8305-0682-E4B2-82FF33717769}"/>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330505" y="98463"/>
            <a:ext cx="7810959" cy="4946573"/>
          </a:xfrm>
          <a:prstGeom prst="rect">
            <a:avLst/>
          </a:prstGeom>
          <a:noFill/>
          <a:ln>
            <a:noFill/>
          </a:ln>
        </p:spPr>
      </p:pic>
      <p:sp>
        <p:nvSpPr>
          <p:cNvPr id="2" name="Rectangle 1">
            <a:extLst>
              <a:ext uri="{FF2B5EF4-FFF2-40B4-BE49-F238E27FC236}">
                <a16:creationId xmlns:a16="http://schemas.microsoft.com/office/drawing/2014/main" id="{08AEECB7-C597-8ADF-36ED-EBA6F7BA243A}"/>
              </a:ext>
            </a:extLst>
          </p:cNvPr>
          <p:cNvSpPr/>
          <p:nvPr/>
        </p:nvSpPr>
        <p:spPr>
          <a:xfrm>
            <a:off x="4325810" y="79486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B68D034B-4066-C758-0E81-480B1BAEE062}"/>
              </a:ext>
            </a:extLst>
          </p:cNvPr>
          <p:cNvPicPr>
            <a:picLocks noChangeAspect="1"/>
          </p:cNvPicPr>
          <p:nvPr/>
        </p:nvPicPr>
        <p:blipFill>
          <a:blip r:embed="rId4"/>
          <a:stretch>
            <a:fillRect/>
          </a:stretch>
        </p:blipFill>
        <p:spPr>
          <a:xfrm>
            <a:off x="8310099" y="0"/>
            <a:ext cx="827826" cy="782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u="sng"/>
              <a:t>INDICATIONS OF BASELINE LIVER TESTS  </a:t>
            </a:r>
            <a:endParaRPr b="1" i="1" u="sng"/>
          </a:p>
        </p:txBody>
      </p:sp>
      <p:sp>
        <p:nvSpPr>
          <p:cNvPr id="83" name="Google Shape;83;p17"/>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en"/>
              <a:t>We obtain baseline liver biochemical and function tests in pregnant patients with any of the following;</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Clr>
                <a:schemeClr val="dk1"/>
              </a:buClr>
              <a:buSzPct val="61111"/>
              <a:buFont typeface="Arial"/>
              <a:buNone/>
            </a:pPr>
            <a:r>
              <a:rPr lang="en"/>
              <a:t>●History of pregnancy-related liver disease in prior pregnancy (eg, intrahepatic cholestasis of pregnancy, preeclampsia; hemolysis, elevated liver enzymes, low platelets (HELLP) syndrome; acute fatty liver)</a:t>
            </a:r>
            <a:endParaRPr/>
          </a:p>
          <a:p>
            <a:pPr marL="0" lvl="0" indent="0" algn="l" rtl="0">
              <a:spcBef>
                <a:spcPts val="1200"/>
              </a:spcBef>
              <a:spcAft>
                <a:spcPts val="0"/>
              </a:spcAft>
              <a:buClr>
                <a:schemeClr val="dk1"/>
              </a:buClr>
              <a:buSzPct val="61111"/>
              <a:buFont typeface="Arial"/>
              <a:buNone/>
            </a:pPr>
            <a:r>
              <a:rPr lang="en"/>
              <a:t>●History of chronic hypertension or gestational hypertension</a:t>
            </a:r>
            <a:endParaRPr/>
          </a:p>
          <a:p>
            <a:pPr marL="0" lvl="0" indent="0" algn="l" rtl="0">
              <a:spcBef>
                <a:spcPts val="1200"/>
              </a:spcBef>
              <a:spcAft>
                <a:spcPts val="0"/>
              </a:spcAft>
              <a:buClr>
                <a:schemeClr val="dk1"/>
              </a:buClr>
              <a:buSzPct val="61111"/>
              <a:buFont typeface="Arial"/>
              <a:buNone/>
            </a:pPr>
            <a:r>
              <a:rPr lang="en"/>
              <a:t>●Risk factors for liver disease (eg, metabolic syndrome, alcohol use disorder)</a:t>
            </a:r>
            <a:endParaRPr/>
          </a:p>
          <a:p>
            <a:pPr marL="0" lvl="0" indent="0" algn="l" rtl="0">
              <a:spcBef>
                <a:spcPts val="1200"/>
              </a:spcBef>
              <a:spcAft>
                <a:spcPts val="0"/>
              </a:spcAft>
              <a:buClr>
                <a:schemeClr val="dk1"/>
              </a:buClr>
              <a:buSzPct val="61111"/>
              <a:buFont typeface="Arial"/>
              <a:buNone/>
            </a:pPr>
            <a:r>
              <a:rPr lang="en"/>
              <a:t>●Viral hepatitis identified on prenatal screening (eg, hepatitis B surface antigen-positive or anti-hepatitis C virus antibody positive)</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E4D3558E-6585-19AB-44E4-62C0344F5E87}"/>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6B6950C6-CDBB-4C60-8BFB-12D33A1A4AD0}"/>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1700" y="734833"/>
            <a:ext cx="8520600" cy="402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Liver tests that are commonly measured include:</a:t>
            </a:r>
            <a:endParaRPr/>
          </a:p>
          <a:p>
            <a:pPr marL="0" lvl="0" indent="0" algn="l" rtl="0">
              <a:spcBef>
                <a:spcPts val="1200"/>
              </a:spcBef>
              <a:spcAft>
                <a:spcPts val="0"/>
              </a:spcAft>
              <a:buNone/>
            </a:pPr>
            <a:r>
              <a:rPr lang="en"/>
              <a:t>●Serum aminotransferases: ALT and AST</a:t>
            </a:r>
            <a:endParaRPr/>
          </a:p>
          <a:p>
            <a:pPr marL="0" lvl="0" indent="0" algn="l" rtl="0">
              <a:spcBef>
                <a:spcPts val="1200"/>
              </a:spcBef>
              <a:spcAft>
                <a:spcPts val="0"/>
              </a:spcAft>
              <a:buNone/>
            </a:pPr>
            <a:r>
              <a:rPr lang="en"/>
              <a:t>●Alkaline phosphatase</a:t>
            </a:r>
            <a:endParaRPr/>
          </a:p>
          <a:p>
            <a:pPr marL="0" lvl="0" indent="0" algn="l" rtl="0">
              <a:spcBef>
                <a:spcPts val="1200"/>
              </a:spcBef>
              <a:spcAft>
                <a:spcPts val="0"/>
              </a:spcAft>
              <a:buNone/>
            </a:pPr>
            <a:r>
              <a:rPr lang="en"/>
              <a:t>●Total bilirubin</a:t>
            </a:r>
            <a:endParaRPr/>
          </a:p>
          <a:p>
            <a:pPr marL="0" lvl="0" indent="0" algn="l" rtl="0">
              <a:spcBef>
                <a:spcPts val="1200"/>
              </a:spcBef>
              <a:spcAft>
                <a:spcPts val="0"/>
              </a:spcAft>
              <a:buNone/>
            </a:pPr>
            <a:r>
              <a:rPr lang="en"/>
              <a:t>●Prothrombin time/international normalized ratio</a:t>
            </a:r>
            <a:endParaRPr/>
          </a:p>
          <a:p>
            <a:pPr marL="0" lvl="0" indent="0" algn="l" rtl="0">
              <a:spcBef>
                <a:spcPts val="1200"/>
              </a:spcBef>
              <a:spcAft>
                <a:spcPts val="0"/>
              </a:spcAft>
              <a:buNone/>
            </a:pPr>
            <a:r>
              <a:rPr lang="en"/>
              <a:t>●Serum albumin</a:t>
            </a:r>
            <a:endParaRPr/>
          </a:p>
          <a:p>
            <a:pPr marL="0" lvl="0" indent="0" algn="l" rtl="0">
              <a:spcBef>
                <a:spcPts val="1200"/>
              </a:spcBef>
              <a:spcAft>
                <a:spcPts val="1200"/>
              </a:spcAft>
              <a:buClr>
                <a:schemeClr val="dk1"/>
              </a:buClr>
              <a:buSzPts val="1100"/>
              <a:buFont typeface="Arial"/>
              <a:buNone/>
            </a:pPr>
            <a:endParaRPr/>
          </a:p>
        </p:txBody>
      </p:sp>
      <p:sp>
        <p:nvSpPr>
          <p:cNvPr id="2" name="Rectangle 1">
            <a:extLst>
              <a:ext uri="{FF2B5EF4-FFF2-40B4-BE49-F238E27FC236}">
                <a16:creationId xmlns:a16="http://schemas.microsoft.com/office/drawing/2014/main" id="{CA39B56A-BED9-E191-2EDB-3FF71E3AEB81}"/>
              </a:ext>
            </a:extLst>
          </p:cNvPr>
          <p:cNvSpPr/>
          <p:nvPr/>
        </p:nvSpPr>
        <p:spPr>
          <a:xfrm>
            <a:off x="2203373" y="89782"/>
            <a:ext cx="3899972" cy="396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CORE CONCEPT</a:t>
            </a:r>
            <a:endParaRPr lang="en-PK" sz="16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51FD3A8A-2330-3F60-D94C-9540DCD3475C}"/>
              </a:ext>
            </a:extLst>
          </p:cNvPr>
          <p:cNvPicPr>
            <a:picLocks noChangeAspect="1"/>
          </p:cNvPicPr>
          <p:nvPr/>
        </p:nvPicPr>
        <p:blipFill>
          <a:blip r:embed="rId3"/>
          <a:stretch>
            <a:fillRect/>
          </a:stretch>
        </p:blipFill>
        <p:spPr>
          <a:xfrm>
            <a:off x="8310099" y="0"/>
            <a:ext cx="827826" cy="7821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(16:9)</PresentationFormat>
  <Paragraphs>206</Paragraphs>
  <Slides>50</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 Display</vt:lpstr>
      <vt:lpstr>Aptos</vt:lpstr>
      <vt:lpstr>Arial</vt:lpstr>
      <vt:lpstr>Office Theme</vt:lpstr>
      <vt:lpstr>PowerPoint Presentation</vt:lpstr>
      <vt:lpstr>LIVER DISORDERS IN PREGNANCY </vt:lpstr>
      <vt:lpstr>University Motto, Vision, Values &amp; Goals </vt:lpstr>
      <vt:lpstr>PowerPoint Presentation</vt:lpstr>
      <vt:lpstr>PowerPoint Presentation</vt:lpstr>
      <vt:lpstr>PowerPoint Presentation</vt:lpstr>
      <vt:lpstr>PowerPoint Presentation</vt:lpstr>
      <vt:lpstr>INDICATIONS OF BASELINE LIVER TESTS  </vt:lpstr>
      <vt:lpstr>PowerPoint Presentation</vt:lpstr>
      <vt:lpstr>EVALUATION OF ACUTE LIVER FAILURE</vt:lpstr>
      <vt:lpstr>PowerPoint Presentation</vt:lpstr>
      <vt:lpstr>PATIENTS WITHOUT ACUTE LIVER FAILURE</vt:lpstr>
      <vt:lpstr>PowerPoint Presentation</vt:lpstr>
      <vt:lpstr>PowerPoint Presentation</vt:lpstr>
      <vt:lpstr>VERTICAL INTEGRATION</vt:lpstr>
      <vt:lpstr>PowerPoint Presentation</vt:lpstr>
      <vt:lpstr>PowerPoint Presentation</vt:lpstr>
      <vt:lpstr>PowerPoint Presentation</vt:lpstr>
      <vt:lpstr>IMAGING</vt:lpstr>
      <vt:lpstr>PowerPoint Presentation</vt:lpstr>
      <vt:lpstr>Differential diagnosis based on initial evaluation </vt:lpstr>
      <vt:lpstr>PowerPoint Presentation</vt:lpstr>
      <vt:lpstr>PowerPoint Presentation</vt:lpstr>
      <vt:lpstr>VERTICAL INTEGRATION</vt:lpstr>
      <vt:lpstr>PowerPoint Presentation</vt:lpstr>
      <vt:lpstr>Subsequent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MCQs </vt:lpstr>
      <vt:lpstr> </vt:lpstr>
      <vt:lpstr>PowerPoint Presentation</vt:lpstr>
      <vt:lpstr>PowerPoint Presentation</vt:lpstr>
      <vt:lpstr>PowerPoint Presentation</vt:lpstr>
      <vt:lpstr>PowerPoint Presentation</vt:lpstr>
      <vt:lpstr>PowerPoint Presentation</vt:lpstr>
      <vt:lpstr>PowerPoint Presentation</vt:lpstr>
      <vt:lpstr>KEY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waleed rana</cp:lastModifiedBy>
  <cp:revision>5</cp:revision>
  <dcterms:modified xsi:type="dcterms:W3CDTF">2025-03-04T07:24:44Z</dcterms:modified>
</cp:coreProperties>
</file>