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54"/>
  </p:notesMasterIdLst>
  <p:handoutMasterIdLst>
    <p:handoutMasterId r:id="rId55"/>
  </p:handoutMasterIdLst>
  <p:sldIdLst>
    <p:sldId id="340" r:id="rId5"/>
    <p:sldId id="405" r:id="rId6"/>
    <p:sldId id="341" r:id="rId7"/>
    <p:sldId id="593" r:id="rId8"/>
    <p:sldId id="511" r:id="rId9"/>
    <p:sldId id="512" r:id="rId10"/>
    <p:sldId id="575" r:id="rId11"/>
    <p:sldId id="591" r:id="rId12"/>
    <p:sldId id="634" r:id="rId13"/>
    <p:sldId id="576" r:id="rId14"/>
    <p:sldId id="594" r:id="rId15"/>
    <p:sldId id="614" r:id="rId16"/>
    <p:sldId id="615" r:id="rId17"/>
    <p:sldId id="616" r:id="rId18"/>
    <p:sldId id="617" r:id="rId19"/>
    <p:sldId id="618" r:id="rId20"/>
    <p:sldId id="619" r:id="rId21"/>
    <p:sldId id="620" r:id="rId22"/>
    <p:sldId id="625" r:id="rId23"/>
    <p:sldId id="626" r:id="rId24"/>
    <p:sldId id="624" r:id="rId25"/>
    <p:sldId id="622" r:id="rId26"/>
    <p:sldId id="642" r:id="rId27"/>
    <p:sldId id="635" r:id="rId28"/>
    <p:sldId id="628" r:id="rId29"/>
    <p:sldId id="629" r:id="rId30"/>
    <p:sldId id="630" r:id="rId31"/>
    <p:sldId id="631" r:id="rId32"/>
    <p:sldId id="632" r:id="rId33"/>
    <p:sldId id="633" r:id="rId34"/>
    <p:sldId id="636" r:id="rId35"/>
    <p:sldId id="643" r:id="rId36"/>
    <p:sldId id="644" r:id="rId37"/>
    <p:sldId id="587" r:id="rId38"/>
    <p:sldId id="638" r:id="rId39"/>
    <p:sldId id="639" r:id="rId40"/>
    <p:sldId id="580" r:id="rId41"/>
    <p:sldId id="582" r:id="rId42"/>
    <p:sldId id="584" r:id="rId43"/>
    <p:sldId id="674" r:id="rId44"/>
    <p:sldId id="585" r:id="rId45"/>
    <p:sldId id="595" r:id="rId46"/>
    <p:sldId id="641" r:id="rId47"/>
    <p:sldId id="597" r:id="rId48"/>
    <p:sldId id="598" r:id="rId49"/>
    <p:sldId id="599" r:id="rId50"/>
    <p:sldId id="600" r:id="rId51"/>
    <p:sldId id="562" r:id="rId52"/>
    <p:sldId id="4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5179" autoAdjust="0"/>
  </p:normalViewPr>
  <p:slideViewPr>
    <p:cSldViewPr showGuides="1">
      <p:cViewPr varScale="1">
        <p:scale>
          <a:sx n="68" d="100"/>
          <a:sy n="68" d="100"/>
        </p:scale>
        <p:origin x="1580" y="64"/>
      </p:cViewPr>
      <p:guideLst>
        <p:guide orient="horz" pos="2160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>
        <a:xfrm>
          <a:off x="1467355" y="2008233"/>
          <a:ext cx="1798270" cy="1798270"/>
        </a:xfrm>
        <a:prstGeom prst="gear9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>
            <a:buNone/>
          </a:pPr>
          <a:r>
            <a:rPr lang="en-US" b="1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>
        <a:xfrm>
          <a:off x="396312" y="1528749"/>
          <a:ext cx="1307832" cy="1307832"/>
        </a:xfrm>
        <a:prstGeom prst="gear6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Truth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>
        <a:xfrm rot="20700000">
          <a:off x="1157565" y="684873"/>
          <a:ext cx="1281409" cy="1281409"/>
        </a:xfrm>
        <a:prstGeom prst="gear6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>
            <a:buNone/>
          </a:pPr>
          <a:r>
            <a:rPr lang="en-US" b="1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Servic</a:t>
          </a:r>
          <a:r>
            <a:rPr lang="en-US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e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#1" loCatId="process" qsTypeId="urn:microsoft.com/office/officeart/2005/8/quickstyle/simple1#1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 custT="1"/>
      <dgm:spPr/>
      <dgm:t>
        <a:bodyPr/>
        <a:lstStyle/>
        <a:p>
          <a:r>
            <a:rPr lang="en-US" sz="1400" dirty="0"/>
            <a:t>60%</a:t>
          </a:r>
        </a:p>
        <a:p>
          <a:r>
            <a:rPr lang="en-US" sz="1400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20%</a:t>
          </a:r>
        </a:p>
        <a:p>
          <a:r>
            <a:rPr lang="en-US" sz="1100" b="1" dirty="0">
              <a:solidFill>
                <a:schemeClr val="bg1"/>
              </a:solidFill>
            </a:rPr>
            <a:t>Horizontal</a:t>
          </a:r>
        </a:p>
        <a:p>
          <a:r>
            <a:rPr lang="en-US" sz="1100" b="1" dirty="0">
              <a:solidFill>
                <a:schemeClr val="bg1"/>
              </a:solidFill>
            </a:rPr>
            <a:t>Integration</a:t>
          </a:r>
        </a:p>
        <a:p>
          <a:r>
            <a:rPr lang="en-US" sz="1100" b="1" dirty="0">
              <a:solidFill>
                <a:schemeClr val="bg1"/>
              </a:solidFill>
            </a:rPr>
            <a:t>Physiology</a:t>
          </a:r>
        </a:p>
        <a:p>
          <a:r>
            <a:rPr lang="en-US" sz="1100" b="1" dirty="0">
              <a:solidFill>
                <a:schemeClr val="bg1"/>
              </a:solidFill>
            </a:rPr>
            <a:t> Anatomy</a:t>
          </a:r>
        </a:p>
        <a:p>
          <a:endParaRPr lang="en-US" sz="1050" b="1" dirty="0">
            <a:solidFill>
              <a:schemeClr val="bg1"/>
            </a:solidFill>
          </a:endParaRP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8%</a:t>
          </a:r>
        </a:p>
        <a:p>
          <a:r>
            <a:rPr lang="en-US" sz="120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bg1"/>
              </a:solidFill>
            </a:rPr>
            <a:t>Pathology</a:t>
          </a:r>
        </a:p>
        <a:p>
          <a:r>
            <a:rPr lang="en-US" sz="1200" b="1" dirty="0">
              <a:solidFill>
                <a:schemeClr val="bg1"/>
              </a:solidFill>
            </a:rPr>
            <a:t>Pharmacolog</a:t>
          </a:r>
          <a:r>
            <a:rPr lang="en-US" sz="1000" b="1" dirty="0">
              <a:solidFill>
                <a:schemeClr val="bg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7%</a:t>
          </a:r>
        </a:p>
        <a:p>
          <a:r>
            <a:rPr lang="en-US" b="1" dirty="0">
              <a:solidFill>
                <a:schemeClr val="bg1"/>
              </a:solidFill>
            </a:rPr>
            <a:t>Vertical Integration</a:t>
          </a:r>
        </a:p>
        <a:p>
          <a:r>
            <a:rPr lang="en-US" b="1" dirty="0">
              <a:solidFill>
                <a:schemeClr val="bg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5%</a:t>
          </a:r>
        </a:p>
        <a:p>
          <a:r>
            <a:rPr lang="en-US" sz="105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bg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bg1"/>
              </a:solidFill>
            </a:rPr>
            <a:t>Ethics </a:t>
          </a:r>
        </a:p>
        <a:p>
          <a:r>
            <a:rPr lang="en-US" sz="1050" b="1" dirty="0">
              <a:solidFill>
                <a:schemeClr val="bg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</dgm:pt>
    <dgm:pt modelId="{D808AEBB-F837-44E3-A146-4769901CB08D}" type="pres">
      <dgm:prSet presAssocID="{76EC814A-35FA-41ED-B10A-236B26825BA7}" presName="sibTrans" presStyleLbl="sibTrans2D1" presStyleIdx="0" presStyleCnt="4" custScaleX="165807" custScaleY="100001" custLinFactNeighborX="14147" custLinFactNeighborY="-7073"/>
      <dgm:spPr/>
    </dgm:pt>
    <dgm:pt modelId="{13B78F93-9E80-4755-A323-9689D8DECC57}" type="pres">
      <dgm:prSet presAssocID="{76EC814A-35FA-41ED-B10A-236B26825BA7}" presName="connectorText" presStyleLbl="sibTrans2D1" presStyleIdx="0" presStyleCnt="4"/>
      <dgm:spPr/>
    </dgm:pt>
    <dgm:pt modelId="{6D0BBEBF-42DC-4E79-A91E-A668B3BA1989}" type="pres">
      <dgm:prSet presAssocID="{121F74F1-FDD4-4EA8-A5BE-6B67F4871C5A}" presName="node" presStyleLbl="node1" presStyleIdx="1" presStyleCnt="5" custScaleX="126401" custScaleY="166464">
        <dgm:presLayoutVars>
          <dgm:bulletEnabled val="1"/>
        </dgm:presLayoutVars>
      </dgm:prSet>
      <dgm:spPr/>
    </dgm:pt>
    <dgm:pt modelId="{05F2F4A8-DCB8-4DEF-AC3F-2211663DBAB6}" type="pres">
      <dgm:prSet presAssocID="{D1B6DC8B-AABB-428C-BA6F-DF069B929066}" presName="sibTrans" presStyleLbl="sibTrans2D1" presStyleIdx="1" presStyleCnt="4" custAng="320823" custScaleX="157879" custScaleY="108637"/>
      <dgm:spPr/>
    </dgm:pt>
    <dgm:pt modelId="{E2C657F6-1940-4324-875D-FF2FE954D413}" type="pres">
      <dgm:prSet presAssocID="{D1B6DC8B-AABB-428C-BA6F-DF069B929066}" presName="connectorText" presStyleLbl="sibTrans2D1" presStyleIdx="1" presStyleCnt="4"/>
      <dgm:spPr/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</dgm:pt>
    <dgm:pt modelId="{6C154956-750C-4CBF-BB94-422A3BEF206B}" type="pres">
      <dgm:prSet presAssocID="{9B5ED3AA-8E83-460F-B86F-44104E144176}" presName="sibTrans" presStyleLbl="sibTrans2D1" presStyleIdx="2" presStyleCnt="4" custScaleX="149447" custScaleY="92748" custLinFactNeighborX="-2660" custLinFactNeighborY="5166"/>
      <dgm:spPr/>
    </dgm:pt>
    <dgm:pt modelId="{687127F3-6656-4F8F-8088-466EFD2A454B}" type="pres">
      <dgm:prSet presAssocID="{9B5ED3AA-8E83-460F-B86F-44104E144176}" presName="connectorText" presStyleLbl="sibTrans2D1" presStyleIdx="2" presStyleCnt="4"/>
      <dgm:spPr/>
    </dgm:pt>
    <dgm:pt modelId="{78B8B8C7-C92F-49B8-8D20-06D427A8A2FA}" type="pres">
      <dgm:prSet presAssocID="{4AEA9772-498B-4A7D-8FBC-65C72E5384FE}" presName="node" presStyleLbl="node1" presStyleIdx="3" presStyleCnt="5" custScaleY="170346" custLinFactNeighborX="-18407" custLinFactNeighborY="4224">
        <dgm:presLayoutVars>
          <dgm:bulletEnabled val="1"/>
        </dgm:presLayoutVars>
      </dgm:prSet>
      <dgm:spPr/>
    </dgm:pt>
    <dgm:pt modelId="{11F11881-67C4-464B-B2A0-7F15A4CA74F3}" type="pres">
      <dgm:prSet presAssocID="{0C62EB7E-D4E0-49F5-BBB6-50EB39F6A944}" presName="sibTrans" presStyleLbl="sibTrans2D1" presStyleIdx="3" presStyleCnt="4" custAng="21514828" custScaleX="191906" custScaleY="117992" custLinFactNeighborX="2898" custLinFactNeighborY="7502"/>
      <dgm:spPr/>
    </dgm:pt>
    <dgm:pt modelId="{25C0E271-EE96-401B-BC0B-7E56E305D9C1}" type="pres">
      <dgm:prSet presAssocID="{0C62EB7E-D4E0-49F5-BBB6-50EB39F6A944}" presName="connectorText" presStyleLbl="sibTrans2D1" presStyleIdx="3" presStyleCnt="4"/>
      <dgm:spPr/>
    </dgm:pt>
    <dgm:pt modelId="{18343954-0F46-49EC-800A-08714300477C}" type="pres">
      <dgm:prSet presAssocID="{45F05D4F-6A7F-4BA7-940D-874B1B917549}" presName="node" presStyleLbl="node1" presStyleIdx="4" presStyleCnt="5" custScaleY="207382" custLinFactNeighborX="-15147" custLinFactNeighborY="5417">
        <dgm:presLayoutVars>
          <dgm:bulletEnabled val="1"/>
        </dgm:presLayoutVars>
      </dgm:prSet>
      <dgm:spPr/>
    </dgm:pt>
  </dgm:ptLst>
  <dgm:cxnLst>
    <dgm:cxn modelId="{3DCFBB28-5D60-491C-8050-F8A37137CF2F}" type="presOf" srcId="{47648B2A-33ED-4028-B2F3-B4F524D3762B}" destId="{5138205C-F2A8-496C-8DCF-600DE54D6393}" srcOrd="0" destOrd="0" presId="urn:microsoft.com/office/officeart/2005/8/layout/process5#1"/>
    <dgm:cxn modelId="{0832482B-3900-4773-8DB6-6B81F761C3BF}" type="presOf" srcId="{76EC814A-35FA-41ED-B10A-236B26825BA7}" destId="{13B78F93-9E80-4755-A323-9689D8DECC57}" srcOrd="1" destOrd="0" presId="urn:microsoft.com/office/officeart/2005/8/layout/process5#1"/>
    <dgm:cxn modelId="{FAD7EA2E-64AE-40B6-98DA-2C9FD9A4486A}" type="presOf" srcId="{C3327E98-1E10-4206-B57E-F81244DDD533}" destId="{67A1F69E-C926-4175-8EF0-EC9E8AFA4B46}" srcOrd="0" destOrd="0" presId="urn:microsoft.com/office/officeart/2005/8/layout/process5#1"/>
    <dgm:cxn modelId="{25674336-BADC-4F41-A4C7-7231E8050612}" type="presOf" srcId="{0C62EB7E-D4E0-49F5-BBB6-50EB39F6A944}" destId="{25C0E271-EE96-401B-BC0B-7E56E305D9C1}" srcOrd="1" destOrd="0" presId="urn:microsoft.com/office/officeart/2005/8/layout/process5#1"/>
    <dgm:cxn modelId="{A39A763F-A292-462E-81E2-576252A52EBF}" type="presOf" srcId="{D1B6DC8B-AABB-428C-BA6F-DF069B929066}" destId="{05F2F4A8-DCB8-4DEF-AC3F-2211663DBAB6}" srcOrd="0" destOrd="0" presId="urn:microsoft.com/office/officeart/2005/8/layout/process5#1"/>
    <dgm:cxn modelId="{9B7DE25F-5EC7-4B94-BBE7-06F0FB532B85}" type="presOf" srcId="{4AEA9772-498B-4A7D-8FBC-65C72E5384FE}" destId="{78B8B8C7-C92F-49B8-8D20-06D427A8A2FA}" srcOrd="0" destOrd="0" presId="urn:microsoft.com/office/officeart/2005/8/layout/process5#1"/>
    <dgm:cxn modelId="{649B0E4B-1F10-4ED6-8CC0-6FACECA8FC17}" type="presOf" srcId="{121F74F1-FDD4-4EA8-A5BE-6B67F4871C5A}" destId="{6D0BBEBF-42DC-4E79-A91E-A668B3BA1989}" srcOrd="0" destOrd="0" presId="urn:microsoft.com/office/officeart/2005/8/layout/process5#1"/>
    <dgm:cxn modelId="{37A5556D-8225-4533-9185-67070B224864}" type="presOf" srcId="{76EC814A-35FA-41ED-B10A-236B26825BA7}" destId="{D808AEBB-F837-44E3-A146-4769901CB08D}" srcOrd="0" destOrd="0" presId="urn:microsoft.com/office/officeart/2005/8/layout/process5#1"/>
    <dgm:cxn modelId="{0456BD4D-3588-4238-9290-317F5BFF1837}" type="presOf" srcId="{9B5ED3AA-8E83-460F-B86F-44104E144176}" destId="{687127F3-6656-4F8F-8088-466EFD2A454B}" srcOrd="1" destOrd="0" presId="urn:microsoft.com/office/officeart/2005/8/layout/process5#1"/>
    <dgm:cxn modelId="{4130F47D-D06E-4401-873C-1EAE7AFD4E88}" type="presOf" srcId="{B6E0A33C-945C-4182-8BDD-143F429DB44A}" destId="{A0F5D903-B3E5-42A8-AF88-F76845A333BE}" srcOrd="0" destOrd="0" presId="urn:microsoft.com/office/officeart/2005/8/layout/process5#1"/>
    <dgm:cxn modelId="{35E4118D-E2E9-424B-9F1A-0CEDB995C26C}" type="presOf" srcId="{D1B6DC8B-AABB-428C-BA6F-DF069B929066}" destId="{E2C657F6-1940-4324-875D-FF2FE954D413}" srcOrd="1" destOrd="0" presId="urn:microsoft.com/office/officeart/2005/8/layout/process5#1"/>
    <dgm:cxn modelId="{0BBE428E-5CE4-4C2C-B36B-6AAE37CC0186}" type="presOf" srcId="{45F05D4F-6A7F-4BA7-940D-874B1B917549}" destId="{18343954-0F46-49EC-800A-08714300477C}" srcOrd="0" destOrd="0" presId="urn:microsoft.com/office/officeart/2005/8/layout/process5#1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1E986EA1-AB28-48B4-92DC-4310DAD4EDD1}" type="presOf" srcId="{9B5ED3AA-8E83-460F-B86F-44104E144176}" destId="{6C154956-750C-4CBF-BB94-422A3BEF206B}" srcOrd="0" destOrd="0" presId="urn:microsoft.com/office/officeart/2005/8/layout/process5#1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CB5697F8-B5BD-4A3F-B075-2F0ACCADAD07}" type="presOf" srcId="{0C62EB7E-D4E0-49F5-BBB6-50EB39F6A944}" destId="{11F11881-67C4-464B-B2A0-7F15A4CA74F3}" srcOrd="0" destOrd="0" presId="urn:microsoft.com/office/officeart/2005/8/layout/process5#1"/>
    <dgm:cxn modelId="{A42776AA-D8B5-4D94-BD96-57A956E3132F}" type="presParOf" srcId="{67A1F69E-C926-4175-8EF0-EC9E8AFA4B46}" destId="{5138205C-F2A8-496C-8DCF-600DE54D6393}" srcOrd="0" destOrd="0" presId="urn:microsoft.com/office/officeart/2005/8/layout/process5#1"/>
    <dgm:cxn modelId="{CA22EFD6-206A-4A81-A6BE-83F4D0C2D047}" type="presParOf" srcId="{67A1F69E-C926-4175-8EF0-EC9E8AFA4B46}" destId="{D808AEBB-F837-44E3-A146-4769901CB08D}" srcOrd="1" destOrd="0" presId="urn:microsoft.com/office/officeart/2005/8/layout/process5#1"/>
    <dgm:cxn modelId="{A052EB06-3C18-4EDD-BC6E-F9E4D019034B}" type="presParOf" srcId="{D808AEBB-F837-44E3-A146-4769901CB08D}" destId="{13B78F93-9E80-4755-A323-9689D8DECC57}" srcOrd="0" destOrd="0" presId="urn:microsoft.com/office/officeart/2005/8/layout/process5#1"/>
    <dgm:cxn modelId="{C1A77388-B7A0-42C2-9EB8-F1A1BCDFA581}" type="presParOf" srcId="{67A1F69E-C926-4175-8EF0-EC9E8AFA4B46}" destId="{6D0BBEBF-42DC-4E79-A91E-A668B3BA1989}" srcOrd="2" destOrd="0" presId="urn:microsoft.com/office/officeart/2005/8/layout/process5#1"/>
    <dgm:cxn modelId="{23670D3C-7CFC-4527-97E0-0C42802B944F}" type="presParOf" srcId="{67A1F69E-C926-4175-8EF0-EC9E8AFA4B46}" destId="{05F2F4A8-DCB8-4DEF-AC3F-2211663DBAB6}" srcOrd="3" destOrd="0" presId="urn:microsoft.com/office/officeart/2005/8/layout/process5#1"/>
    <dgm:cxn modelId="{2FE08696-2CEA-416C-B462-9AF824277D7D}" type="presParOf" srcId="{05F2F4A8-DCB8-4DEF-AC3F-2211663DBAB6}" destId="{E2C657F6-1940-4324-875D-FF2FE954D413}" srcOrd="0" destOrd="0" presId="urn:microsoft.com/office/officeart/2005/8/layout/process5#1"/>
    <dgm:cxn modelId="{304B0DCB-103B-4F00-AD78-345233640AC6}" type="presParOf" srcId="{67A1F69E-C926-4175-8EF0-EC9E8AFA4B46}" destId="{A0F5D903-B3E5-42A8-AF88-F76845A333BE}" srcOrd="4" destOrd="0" presId="urn:microsoft.com/office/officeart/2005/8/layout/process5#1"/>
    <dgm:cxn modelId="{13E8F3D9-E689-45D6-86F2-E1D0C36BB164}" type="presParOf" srcId="{67A1F69E-C926-4175-8EF0-EC9E8AFA4B46}" destId="{6C154956-750C-4CBF-BB94-422A3BEF206B}" srcOrd="5" destOrd="0" presId="urn:microsoft.com/office/officeart/2005/8/layout/process5#1"/>
    <dgm:cxn modelId="{20AE068D-9730-4596-8EC5-BFE13D87F8B4}" type="presParOf" srcId="{6C154956-750C-4CBF-BB94-422A3BEF206B}" destId="{687127F3-6656-4F8F-8088-466EFD2A454B}" srcOrd="0" destOrd="0" presId="urn:microsoft.com/office/officeart/2005/8/layout/process5#1"/>
    <dgm:cxn modelId="{A96067BA-CBF9-4EB1-92DF-072E6B0B5572}" type="presParOf" srcId="{67A1F69E-C926-4175-8EF0-EC9E8AFA4B46}" destId="{78B8B8C7-C92F-49B8-8D20-06D427A8A2FA}" srcOrd="6" destOrd="0" presId="urn:microsoft.com/office/officeart/2005/8/layout/process5#1"/>
    <dgm:cxn modelId="{3EBEBAF9-A557-4035-8DEF-F583AF24DF19}" type="presParOf" srcId="{67A1F69E-C926-4175-8EF0-EC9E8AFA4B46}" destId="{11F11881-67C4-464B-B2A0-7F15A4CA74F3}" srcOrd="7" destOrd="0" presId="urn:microsoft.com/office/officeart/2005/8/layout/process5#1"/>
    <dgm:cxn modelId="{9DA6E434-10EA-4D31-BECE-6BF9B622ADAD}" type="presParOf" srcId="{11F11881-67C4-464B-B2A0-7F15A4CA74F3}" destId="{25C0E271-EE96-401B-BC0B-7E56E305D9C1}" srcOrd="0" destOrd="0" presId="urn:microsoft.com/office/officeart/2005/8/layout/process5#1"/>
    <dgm:cxn modelId="{16937582-3F5E-4E9D-A0C2-AC8C9966AAB0}" type="presParOf" srcId="{67A1F69E-C926-4175-8EF0-EC9E8AFA4B46}" destId="{18343954-0F46-49EC-800A-08714300477C}" srcOrd="8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Truth</a:t>
          </a:r>
          <a:r>
            <a:rPr lang="en-US" sz="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Servic</a:t>
          </a:r>
          <a:r>
            <a:rPr lang="en-US" sz="600" kern="1200">
              <a:solidFill>
                <a:sysClr val="window" lastClr="FFFFFF"/>
              </a:solidFill>
              <a:latin typeface="Arial Black" pitchFamily="34" charset="0"/>
              <a:ea typeface="+mn-ea"/>
              <a:cs typeface="+mn-cs"/>
            </a:rPr>
            <a:t>e</a:t>
          </a:r>
          <a:r>
            <a:rPr lang="en-US" sz="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 rot="-20700000">
        <a:off x="1619704" y="1148105"/>
        <a:ext cx="357132" cy="354944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82226" y="105194"/>
          <a:ext cx="1131672" cy="9204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Core Subject</a:t>
          </a:r>
        </a:p>
      </dsp:txBody>
      <dsp:txXfrm>
        <a:off x="109184" y="132152"/>
        <a:ext cx="1077756" cy="866486"/>
      </dsp:txXfrm>
    </dsp:sp>
    <dsp:sp modelId="{D808AEBB-F837-44E3-A146-4769901CB08D}">
      <dsp:nvSpPr>
        <dsp:cNvPr id="0" name=""/>
        <dsp:cNvSpPr/>
      </dsp:nvSpPr>
      <dsp:spPr>
        <a:xfrm>
          <a:off x="1268486" y="405216"/>
          <a:ext cx="397795" cy="28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68486" y="461347"/>
        <a:ext cx="313598" cy="168395"/>
      </dsp:txXfrm>
    </dsp:sp>
    <dsp:sp modelId="{6D0BBEBF-42DC-4E79-A91E-A668B3BA1989}">
      <dsp:nvSpPr>
        <dsp:cNvPr id="0" name=""/>
        <dsp:cNvSpPr/>
      </dsp:nvSpPr>
      <dsp:spPr>
        <a:xfrm>
          <a:off x="1666567" y="248"/>
          <a:ext cx="1430445" cy="1130296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20%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Horizontal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Integration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Physiology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 Anatomy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>
            <a:solidFill>
              <a:schemeClr val="bg1"/>
            </a:solidFill>
          </a:endParaRPr>
        </a:p>
      </dsp:txBody>
      <dsp:txXfrm>
        <a:off x="1699672" y="33353"/>
        <a:ext cx="1364235" cy="1064086"/>
      </dsp:txXfrm>
    </dsp:sp>
    <dsp:sp modelId="{05F2F4A8-DCB8-4DEF-AC3F-2211663DBAB6}">
      <dsp:nvSpPr>
        <dsp:cNvPr id="0" name=""/>
        <dsp:cNvSpPr/>
      </dsp:nvSpPr>
      <dsp:spPr>
        <a:xfrm rot="5400012">
          <a:off x="2255144" y="1210415"/>
          <a:ext cx="40256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2364958" y="1161580"/>
        <a:ext cx="182936" cy="311097"/>
      </dsp:txXfrm>
    </dsp:sp>
    <dsp:sp modelId="{A0F5D903-B3E5-42A8-AF88-F76845A333BE}">
      <dsp:nvSpPr>
        <dsp:cNvPr id="0" name=""/>
        <dsp:cNvSpPr/>
      </dsp:nvSpPr>
      <dsp:spPr>
        <a:xfrm>
          <a:off x="1965340" y="1609552"/>
          <a:ext cx="1131672" cy="110397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8%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Pathology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Pharmacolog</a:t>
          </a:r>
          <a:r>
            <a:rPr lang="en-US" sz="1000" b="1" kern="1200" dirty="0">
              <a:solidFill>
                <a:schemeClr val="bg1"/>
              </a:solidFill>
            </a:rPr>
            <a:t>y</a:t>
          </a:r>
        </a:p>
      </dsp:txBody>
      <dsp:txXfrm>
        <a:off x="1997674" y="1641886"/>
        <a:ext cx="1067004" cy="1039310"/>
      </dsp:txXfrm>
    </dsp:sp>
    <dsp:sp modelId="{6C154956-750C-4CBF-BB94-422A3BEF206B}">
      <dsp:nvSpPr>
        <dsp:cNvPr id="0" name=""/>
        <dsp:cNvSpPr/>
      </dsp:nvSpPr>
      <dsp:spPr>
        <a:xfrm rot="10745003">
          <a:off x="1373644" y="2060070"/>
          <a:ext cx="523605" cy="260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451729" y="2111505"/>
        <a:ext cx="445515" cy="156181"/>
      </dsp:txXfrm>
    </dsp:sp>
    <dsp:sp modelId="{78B8B8C7-C92F-49B8-8D20-06D427A8A2FA}">
      <dsp:nvSpPr>
        <dsp:cNvPr id="0" name=""/>
        <dsp:cNvSpPr/>
      </dsp:nvSpPr>
      <dsp:spPr>
        <a:xfrm>
          <a:off x="172692" y="1611894"/>
          <a:ext cx="1131672" cy="115665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7%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Clinical Integration </a:t>
          </a:r>
        </a:p>
      </dsp:txBody>
      <dsp:txXfrm>
        <a:off x="205838" y="1645040"/>
        <a:ext cx="1065380" cy="1090363"/>
      </dsp:txXfrm>
    </dsp:sp>
    <dsp:sp modelId="{11F11881-67C4-464B-B2A0-7F15A4CA74F3}">
      <dsp:nvSpPr>
        <dsp:cNvPr id="0" name=""/>
        <dsp:cNvSpPr/>
      </dsp:nvSpPr>
      <dsp:spPr>
        <a:xfrm rot="5240525">
          <a:off x="546199" y="2829784"/>
          <a:ext cx="431592" cy="331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660346" y="2779617"/>
        <a:ext cx="198690" cy="332247"/>
      </dsp:txXfrm>
    </dsp:sp>
    <dsp:sp modelId="{18343954-0F46-49EC-800A-08714300477C}">
      <dsp:nvSpPr>
        <dsp:cNvPr id="0" name=""/>
        <dsp:cNvSpPr/>
      </dsp:nvSpPr>
      <dsp:spPr>
        <a:xfrm>
          <a:off x="209584" y="3192785"/>
          <a:ext cx="1131672" cy="140813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5%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Vertical Integration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Research, Professionalism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Ethics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Digital library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242730" y="3225931"/>
        <a:ext cx="1065380" cy="134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8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8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4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5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4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3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2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7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8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0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1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5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2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t>3/20/2025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8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9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2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2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0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F3433-ADE6-4F40-BC53-CBFA180BEAF4}"/>
              </a:ext>
            </a:extLst>
          </p:cNvPr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AF71631-8F6E-484A-964D-456EEA77E1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2620ADE6-1179-4E4A-BFD9-615B99AA55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>
            <a:fillRect/>
          </a:stretch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3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146E8-7F26-4A03-BF4A-E88CB926F2E5}"/>
              </a:ext>
            </a:extLst>
          </p:cNvPr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FC71E4E-5B0F-40A8-8950-B6903BAE11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D61927B4-30CC-4D5F-8D89-268B21CEF4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>
            <a:fillRect/>
          </a:stretch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4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9F47E7-177F-434C-9646-38C24C407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0" y="0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543300" lvl="8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GB" dirty="0"/>
              <a:t> </a:t>
            </a:r>
          </a:p>
          <a:p>
            <a:pPr marL="3086100" lvl="7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Core Concept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Minerals are inorganic in nature.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They are essential for vital processes.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These are about 29 in number.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Classification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Minerals can be classified as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Macro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&gt; 100 mg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It forms 60-80 % of body’s inorganic material e.g. Calcium, Phosphorous, Magnesium, Sodium, Potassium, Chloride, Sulfur.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Micro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&lt; 100 mg, also known as </a:t>
            </a:r>
            <a:r>
              <a:rPr lang="en-US" sz="2300" b="1" dirty="0">
                <a:latin typeface="Calibri" panose="020F0502020204030204" charset="0"/>
                <a:cs typeface="Calibri" panose="020F0502020204030204" charset="0"/>
                <a:sym typeface="+mn-ea"/>
              </a:rPr>
              <a:t>Trace elements</a:t>
            </a:r>
            <a:endParaRPr lang="en-US" sz="2300" b="1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1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008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Classification of Microminerals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into:</a:t>
            </a:r>
            <a:endParaRPr lang="en-US" sz="3430" b="1" u="sng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Deficiency leads to serious disorders Cu, Mo, Mn , Zn, Co, Fl, Se, Fe, I, Cr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Exact role is not clear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No deficiency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Cd, Ni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Produce bad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Enter the body through dirty air, water and food as, Pb, CN, Hg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0" y="63449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Introduction</a:t>
            </a:r>
            <a:r>
              <a:rPr lang="en-US" sz="2400" dirty="0">
                <a:cs typeface="+mn-lt"/>
                <a:sym typeface="+mn-ea"/>
              </a:rPr>
              <a:t>: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Calcium is a macro mineral.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Daily requirement  &gt; 100 mg/day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is the most abundant mineral 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takes part in structural formation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Total body calcium: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1-1.4kg, 1-2% of body weight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(99% is present in bones and teeth)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(1% is present in remaining parts of the body)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Normal Plasma Calcium level: </a:t>
            </a:r>
            <a:r>
              <a:rPr lang="en-US" sz="2400" dirty="0">
                <a:cs typeface="+mn-lt"/>
                <a:sym typeface="+mn-ea"/>
              </a:rPr>
              <a:t>9-11 mg/dl</a:t>
            </a:r>
            <a:endParaRPr lang="en-US" sz="2400" dirty="0">
              <a:cs typeface="+mn-lt"/>
            </a:endParaRPr>
          </a:p>
          <a:p>
            <a:endParaRPr lang="en-US" sz="2400">
              <a:cs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4555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Sources of 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and milk products are best sources (120 mg/dl of milk)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Leafy vegetables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Hard drinking water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Some plants like spinach contain enough calcium but also contain oxalates and benzoates which make complexes with calcium and ↓ its absorption  from intestine.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Calcium is also ingested as Ca(OH)2 on Betel leaves i.e. paans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008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infants                            360mg/day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Growing children              800-1100mg/day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Adults                                  800-1200mg/day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Pregnancy and lactation extra 400mg/day  						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+mn-lt"/>
                <a:sym typeface="+mn-ea"/>
              </a:rPr>
              <a:t>Calcium is absorbed in inorganic form.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The absorption occurs mostly in proximal part of small intestine i.e. jejunum by Active transport.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Absorption occurs in two steps: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Uptake of Ca++ at the mucosal pole. It may involve Ca++ -Specific channels or a carrier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Efflux occur at serosal pole of the intestinal epithelium. It involves Ca++ Mg++ ATPase at serosal membrane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Factors affecting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1. </a:t>
            </a: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Calcitriol (vitamin D3)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This hormone/vitamin is synthesized in body by sunlight from 7- dehydrocholesterol present in skin</a:t>
            </a: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It is required for the synthesis of specific transport protein responsible for active transport of Calcium in the proximal small intestine so it increases the absorption of Calcium.</a:t>
            </a:r>
          </a:p>
          <a:p>
            <a:pPr marL="0" indent="0">
              <a:buNone/>
            </a:pP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2. Parathyroid hormone -PTH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increases the absorption of calcium</a:t>
            </a:r>
            <a:endParaRPr lang="en-US" sz="2665" dirty="0"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acts indirectly by increasing the activity of α-1 hydroxylase which is required for the activation of vitamin D3.</a:t>
            </a:r>
            <a:endParaRPr lang="en-US" sz="2665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665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sz="2665" dirty="0">
              <a:latin typeface="Baskerville Old Face" panose="02020602080505020303" pitchFamily="18" charset="0"/>
            </a:endParaRPr>
          </a:p>
          <a:p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53200" y="634555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09600" y="4495800"/>
            <a:ext cx="3736340" cy="949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2400" b="1" dirty="0">
              <a:latin typeface="Baskerville Old Face" panose="02020602080505020303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sym typeface="+mn-ea"/>
              </a:rPr>
              <a:t>Factors affecting Absorption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3. Presence of anions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Oxalates, Carbonates, Sulfates , Phytates and Phosphates inhibit calcium absorption as they form insoluble Calcium salts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 Calcium soluble salts e.g. Calcium  salts of Chloride, Gluconate and Lactate are absorbed to a greater extent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4. Proteins in diet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They facilitate Calcium absorption as Amino acid salts of Calcium are more soluble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72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664619B-C376-469A-9841-981C7FB2C53A}"/>
              </a:ext>
            </a:extLst>
          </p:cNvPr>
          <p:cNvGraphicFramePr>
            <a:graphicFrameLocks/>
          </p:cNvGraphicFramePr>
          <p:nvPr/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  <a:sym typeface="+mn-ea"/>
              </a:rPr>
              <a:t>Factors affecting Absorption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5.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Intestinal pH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If pH is acidic it favors Calcium absorption as calcium salts are more soluble in acidic medium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Lactose in milk can form lactic acid and increases acidity of intestinal tract so facilitates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6. Calcium deficiency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 Calcium deficiency increases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484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22680"/>
          </a:xfrm>
        </p:spPr>
        <p:txBody>
          <a:bodyPr>
            <a:normAutofit fontScale="90000"/>
          </a:bodyPr>
          <a:lstStyle/>
          <a:p>
            <a:r>
              <a:rPr lang="en-US" sz="4445" b="1" dirty="0">
                <a:solidFill>
                  <a:schemeClr val="accent4"/>
                </a:solidFill>
                <a:latin typeface="Baskerville Old Face" panose="02020602080505020303" pitchFamily="18" charset="0"/>
                <a:sym typeface="+mn-ea"/>
              </a:rPr>
              <a:t>Effect of parathyroid hormone on serum calcium (Ca 2+ ). PO4 3– = phosphate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5" y="2381250"/>
            <a:ext cx="6616065" cy="37376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Effect of Calcitriol on Serum Calcium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23150" cy="4313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70802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Cont</a:t>
            </a:r>
            <a:r>
              <a:rPr lang="en-US" dirty="0">
                <a:solidFill>
                  <a:schemeClr val="accent4"/>
                </a:solidFill>
              </a:rPr>
              <a:t>….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About 30% of calcium taken in diet is absorbed from intestine and 70%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Urinary daily excretion is 240 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 small amount is excreted in sweat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0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It is a macro mineral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Total body phosphorous      700 grams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85% in skeleton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10%  in muscles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05% in others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  <a:sym typeface="+mn-ea"/>
              </a:rPr>
              <a:t>Normal levels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Whole blood level     48 mg /dl  as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Inorganic phosphate esters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Lipid  phosphorous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48400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4"/>
                </a:solidFill>
              </a:rPr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more phosphorous than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much more organic phosphate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phosphorus is equally distributed in cells and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Plasma inorganic phosphorous level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Adults                      3- 4.5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Children                   4-7   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72200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inorganic phosphorous  (Pi)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Occurs in 2 forms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H2PO4-1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HPO 4-2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decreased in Rickets and hyperparathyroidism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increased in Renal failure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Serum Pi determination should be done in fasting state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53200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Present along with Ca++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  93 mg %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Beans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Cereals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Meat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Nuts</a:t>
            </a:r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 lnSpcReduction="20000"/>
          </a:bodyPr>
          <a:lstStyle/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in inorganic form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by an Active energy dependent process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About 2/3 of ingested Phosphorous is absorbed</a:t>
            </a: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An optimum Ca: P ratio is helpful in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one decreases the absorption of both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  Excess of Aluminum and intake of unabsorbable antacids decreases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Tx/>
              <a:buChar char="-"/>
            </a:pP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iron salts also interfere with its absorption due to formation of insoluble ferric phosphate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Vitamin D and lowered intestinal pH favors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24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-591292" y="2195512"/>
            <a:ext cx="9525000" cy="1843088"/>
          </a:xfrm>
        </p:spPr>
        <p:txBody>
          <a:bodyPr rtlCol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1st Year MBBS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MSK-1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400" dirty="0">
                <a:solidFill>
                  <a:schemeClr val="bg1"/>
                </a:solidFill>
              </a:rPr>
              <a:t>Large Group Interactive Session (LGIS)</a:t>
            </a:r>
            <a:br>
              <a:rPr lang="en-GB" sz="34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US" altLang="en-GB" sz="3200" dirty="0">
                <a:solidFill>
                  <a:schemeClr val="bg1"/>
                </a:solidFill>
              </a:rPr>
              <a:t>Classification of Minerlas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1E3BFE8B-3643-4A16-B7A8-DC2B2F6255B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720759" y="386556"/>
            <a:ext cx="1260442" cy="11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4F0EF3-D31B-47B7-BFCB-B082E59822F1}"/>
              </a:ext>
            </a:extLst>
          </p:cNvPr>
          <p:cNvSpPr txBox="1">
            <a:spLocks/>
          </p:cNvSpPr>
          <p:nvPr/>
        </p:nvSpPr>
        <p:spPr>
          <a:xfrm>
            <a:off x="723900" y="1834357"/>
            <a:ext cx="7772400" cy="1670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cs typeface="Times New Roman" pitchFamily="18" charset="0"/>
              </a:rPr>
              <a:t>MSK-1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Classification Of Minerals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0659695-E6FF-4F16-A1F5-9D083C26C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354638"/>
            <a:ext cx="8454189" cy="112236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</a:t>
            </a:r>
            <a:r>
              <a:rPr lang="en-US" sz="7200" b="1" dirty="0" err="1">
                <a:cs typeface="Times New Roman" pitchFamily="18" charset="0"/>
              </a:rPr>
              <a:t>Deptt</a:t>
            </a:r>
            <a:r>
              <a:rPr lang="en-US" sz="7200" b="1" dirty="0">
                <a:cs typeface="Times New Roman" pitchFamily="18" charset="0"/>
              </a:rPr>
              <a:t>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778EA-B988-456C-8489-3C2C05978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2362199" cy="1871804"/>
          </a:xfrm>
          <a:prstGeom prst="rect">
            <a:avLst/>
          </a:prstGeom>
        </p:spPr>
      </p:pic>
      <p:pic>
        <p:nvPicPr>
          <p:cNvPr id="10" name="Picture 9" descr="A logo with a skull and text&#10;&#10;Description automatically generated">
            <a:extLst>
              <a:ext uri="{FF2B5EF4-FFF2-40B4-BE49-F238E27FC236}">
                <a16:creationId xmlns:a16="http://schemas.microsoft.com/office/drawing/2014/main" id="{EEBDE44E-C893-4F54-9264-A084B7593433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3028"/>
            <a:ext cx="1357086" cy="1267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Mainly by kidney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Unabsorbed phosphorous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53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Age    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mg/day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0 -1year                              300 – 500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1-10              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11-24      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25-onwards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Pregnancy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Lactation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4000" y="6218237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294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sym typeface="+mn-ea"/>
              </a:rPr>
              <a:t>core concept</a:t>
            </a:r>
            <a:endParaRPr lang="en-US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These </a:t>
            </a:r>
            <a:r>
              <a:rPr lang="en-US" sz="2400" dirty="0" err="1"/>
              <a:t>macrominerals</a:t>
            </a:r>
            <a:r>
              <a:rPr lang="en-US" sz="2400" dirty="0"/>
              <a:t> maintain water balance, osmotic equilibrium, acid–base balance (pH), and the electrical gradients across cell membranes that are essential for the functioning of neurons and myocytes.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/>
              <a:t>Sodium and chloride</a:t>
            </a:r>
            <a:r>
              <a:rPr lang="en-US" sz="2400" dirty="0"/>
              <a:t>: Na+ and Cl− are primarily extracellular electrolytes.</a:t>
            </a:r>
          </a:p>
          <a:p>
            <a:pPr algn="just"/>
            <a:r>
              <a:rPr lang="en-US" sz="2400" dirty="0"/>
              <a:t> They are readily absorbed from foods containing salt (NaCl), much of which comes from processed foods. </a:t>
            </a:r>
          </a:p>
          <a:p>
            <a:pPr algn="just"/>
            <a:r>
              <a:rPr lang="en-US" sz="2400" dirty="0"/>
              <a:t>(Note: Na+ is required for the intestinal absorption [and renal reabsorption] of glucose and </a:t>
            </a:r>
            <a:r>
              <a:rPr lang="en-US" sz="2400" dirty="0" err="1"/>
              <a:t>galactos</a:t>
            </a:r>
            <a:r>
              <a:rPr lang="en-US" sz="2400" dirty="0"/>
              <a:t> and free amino acids by Na+ -linked transporters. Cl− is used to form hydrochloric acid required for digestion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00800" y="64007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sym typeface="+mn-ea"/>
              </a:rPr>
              <a:t>core concept</a:t>
            </a:r>
            <a:endParaRPr lang="en-US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2. Potassium</a:t>
            </a:r>
          </a:p>
          <a:p>
            <a:pPr algn="just"/>
            <a:r>
              <a:rPr lang="en-US" sz="2400" dirty="0"/>
              <a:t>In contrast to Na+ , K + is primarily an intracellular electrolyte. </a:t>
            </a:r>
          </a:p>
          <a:p>
            <a:pPr algn="just"/>
            <a:r>
              <a:rPr lang="en-US" sz="2400" dirty="0"/>
              <a:t>The concentration differential of Na+ and K+ across the cell membrane is maintained by the Na+ /K+ ATPase</a:t>
            </a:r>
          </a:p>
          <a:p>
            <a:pPr algn="just"/>
            <a:r>
              <a:rPr lang="en-US" sz="2400" dirty="0"/>
              <a:t>In contrast to Na+ and Cl− , K+ (like Mg2+) is </a:t>
            </a:r>
            <a:r>
              <a:rPr lang="en-US" sz="2400" dirty="0" err="1"/>
              <a:t>underingested</a:t>
            </a:r>
            <a:r>
              <a:rPr lang="en-US" sz="2400" dirty="0"/>
              <a:t> in Western diets because its primary sources, fruits and vegetables, are </a:t>
            </a:r>
            <a:r>
              <a:rPr lang="en-US" sz="2400" dirty="0" err="1"/>
              <a:t>underingested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0" y="64007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sym typeface="+mn-ea"/>
              </a:rPr>
              <a:t>core concept</a:t>
            </a:r>
            <a:endParaRPr lang="en-US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92" y="1828800"/>
            <a:ext cx="33147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5109275"/>
            <a:ext cx="3314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Na+ /K+ ATPase. Na+ = sodium; K+ = potassium; ADP = adenosine diphosphate; Pi = phosphate.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18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             Vertical Integration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Hypercalcemia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702435"/>
            <a:ext cx="6965315" cy="3919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00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</a:rPr>
              <a:t>Vertical Integration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Tetany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1901825"/>
            <a:ext cx="7059930" cy="38366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246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Vertical Integration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rgbClr val="0D0D0D"/>
                </a:solidFill>
                <a:effectLst/>
              </a:rPr>
              <a:t>AI plays a significant role in te following aspects: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Exploration and Resource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Predictive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Optimization of Mining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Safety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Environmental Monitoring and Compliance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Supply Chain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Automated Sorting and Processing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sz="2400" b="1" dirty="0"/>
              <a:t>Link:</a:t>
            </a:r>
          </a:p>
          <a:p>
            <a:pPr marL="0" indent="0">
              <a:buNone/>
            </a:pPr>
            <a:r>
              <a:rPr lang="en-US" sz="2400" dirty="0"/>
              <a:t>https://www.frontiersin.org/articles/10.3389/fcell.2020.576110/full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Journal Name:</a:t>
            </a:r>
          </a:p>
          <a:p>
            <a:pPr marL="0" indent="0">
              <a:buNone/>
            </a:pPr>
            <a:r>
              <a:rPr lang="en-US" sz="2400" dirty="0"/>
              <a:t>frontiers</a:t>
            </a:r>
          </a:p>
          <a:p>
            <a:pPr marL="0" indent="0">
              <a:buNone/>
            </a:pPr>
            <a:r>
              <a:rPr lang="en-US" sz="2400" b="1" dirty="0"/>
              <a:t>Title: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Disorders of Calcium and Phosphorus Metabolism and the Proteomics/Metabolomics-Based Research</a:t>
            </a:r>
          </a:p>
          <a:p>
            <a:pPr marL="0" indent="0">
              <a:buNone/>
            </a:pPr>
            <a:r>
              <a:rPr lang="en-US" sz="2400" b="1" dirty="0"/>
              <a:t>Author Name:</a:t>
            </a:r>
          </a:p>
          <a:p>
            <a:pPr marL="0" indent="0">
              <a:buNone/>
            </a:pPr>
            <a:r>
              <a:rPr lang="en-US" sz="2400" dirty="0"/>
              <a:t>Meiheng Sun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 fontScale="90000" lnSpcReduction="10000"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r>
              <a:rPr lang="en-GB" dirty="0">
                <a:solidFill>
                  <a:schemeClr val="accent4"/>
                </a:solidFill>
              </a:rPr>
              <a:t>    </a:t>
            </a:r>
            <a:fld id="{7A259807-4E02-4090-954C-8862AE38006D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abstra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585" y="1981200"/>
            <a:ext cx="4165600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Learning Objectives </a:t>
            </a:r>
          </a:p>
          <a:p>
            <a:r>
              <a:rPr lang="en-GB" sz="2400" dirty="0"/>
              <a:t>Horizontal Integration </a:t>
            </a:r>
          </a:p>
          <a:p>
            <a:r>
              <a:rPr lang="en-GB" sz="2400" dirty="0"/>
              <a:t>Core Concept </a:t>
            </a:r>
          </a:p>
          <a:p>
            <a:r>
              <a:rPr lang="en-GB" sz="2400" dirty="0"/>
              <a:t>Vertical Integration </a:t>
            </a:r>
          </a:p>
          <a:p>
            <a:r>
              <a:rPr lang="en-GB" sz="2400" dirty="0"/>
              <a:t>Spiral Integration </a:t>
            </a:r>
          </a:p>
          <a:p>
            <a:r>
              <a:rPr lang="en-GB" sz="2400" dirty="0"/>
              <a:t>Learning Resources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762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</a:rPr>
              <a:t>      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</a:rPr>
              <a:t>How To Access Digital Library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202124"/>
                </a:solidFill>
                <a:latin typeface="+mj-lt"/>
              </a:rPr>
              <a:t>Steps to Access HEC Digital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202124"/>
                </a:solidFill>
                <a:latin typeface="Calibri" panose="020F0502020204030204" charset="0"/>
              </a:rPr>
              <a:t>Go to the website of HEC National Digital Library.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202124"/>
                </a:solidFill>
                <a:latin typeface="Calibri" panose="020F0502020204030204" charset="0"/>
              </a:rPr>
              <a:t>On Home Page, click on the INSTITUTES.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202124"/>
                </a:solidFill>
                <a:latin typeface="Calibri" panose="020F050202020403020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202124"/>
                </a:solidFill>
                <a:latin typeface="Calibri" panose="020F0502020204030204" charset="0"/>
              </a:rPr>
              <a:t>Select your desired Institute.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charset="0"/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charset="0"/>
              </a:rPr>
              <a:t> Journals and Researches will 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charset="0"/>
              </a:rPr>
              <a:t>You can find a Journal by clicking on JOURNALS AND DATABASE and enter a keyword to search for your desired journal.</a:t>
            </a:r>
            <a:endParaRPr lang="en-US" sz="3200" dirty="0">
              <a:latin typeface="Calibri" panose="020F050202020403020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Bioethics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Health Impacts</a:t>
            </a:r>
          </a:p>
          <a:p>
            <a:r>
              <a:rPr lang="en-US" sz="2400" dirty="0"/>
              <a:t>Environmental Impact</a:t>
            </a:r>
          </a:p>
          <a:p>
            <a:r>
              <a:rPr lang="en-US" sz="2400" dirty="0"/>
              <a:t>Labor Rights</a:t>
            </a:r>
          </a:p>
          <a:p>
            <a:r>
              <a:rPr lang="en-US" sz="2400" dirty="0"/>
              <a:t>Resource Distribution</a:t>
            </a:r>
          </a:p>
          <a:p>
            <a:r>
              <a:rPr lang="en-US" sz="2400" dirty="0"/>
              <a:t>Climate Change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Slide Number Placeholder 5"/>
          <p:cNvSpPr txBox="1"/>
          <p:nvPr/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250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</a:t>
            </a:r>
            <a:r>
              <a:rPr lang="en-US" dirty="0"/>
              <a:t> </a:t>
            </a:r>
            <a:r>
              <a:rPr lang="en-US" sz="2400" dirty="0"/>
              <a:t>Oxide minerals are composed primarily of: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a. Oxygen and sulfur </a:t>
            </a:r>
          </a:p>
          <a:p>
            <a:pPr marL="0" indent="0">
              <a:buNone/>
            </a:pPr>
            <a:r>
              <a:rPr lang="en-US" sz="2400" dirty="0"/>
              <a:t>b. Oxygen and carbon </a:t>
            </a:r>
          </a:p>
          <a:p>
            <a:pPr marL="0" indent="0">
              <a:buNone/>
            </a:pPr>
            <a:r>
              <a:rPr lang="en-US" sz="2400" dirty="0"/>
              <a:t>c. Oxygen and silicon </a:t>
            </a:r>
          </a:p>
          <a:p>
            <a:pPr marL="0" indent="0">
              <a:buNone/>
            </a:pPr>
            <a:r>
              <a:rPr lang="en-US" sz="2400" dirty="0"/>
              <a:t>d. Oxygen and metal ions </a:t>
            </a:r>
          </a:p>
          <a:p>
            <a:pPr marL="0" indent="0">
              <a:buNone/>
            </a:pPr>
            <a:r>
              <a:rPr lang="en-US" sz="2400" dirty="0"/>
              <a:t>e. Oxygen and Nitrogen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4"/>
                </a:solidFill>
                <a:sym typeface="+mn-ea"/>
              </a:rPr>
              <a:t>Assessment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2.Blood Calcium</a:t>
            </a:r>
          </a:p>
          <a:p>
            <a:pPr marL="0" indent="0">
              <a:buNone/>
            </a:pPr>
            <a:r>
              <a:rPr lang="en-US" sz="2400" dirty="0"/>
              <a:t>a)Consist entirely of </a:t>
            </a:r>
            <a:r>
              <a:rPr lang="en-US" sz="2400" dirty="0" err="1"/>
              <a:t>diffusable</a:t>
            </a:r>
            <a:r>
              <a:rPr lang="en-US" sz="2400" dirty="0"/>
              <a:t> calcium ions</a:t>
            </a:r>
          </a:p>
          <a:p>
            <a:pPr marL="0" indent="0">
              <a:buNone/>
            </a:pPr>
            <a:r>
              <a:rPr lang="en-US" sz="2400" dirty="0"/>
              <a:t>b)Is involved in neuromuscular activity</a:t>
            </a:r>
          </a:p>
          <a:p>
            <a:pPr marL="0" indent="0">
              <a:buNone/>
            </a:pPr>
            <a:r>
              <a:rPr lang="en-US" sz="2400" dirty="0"/>
              <a:t>c)Adult RDA of calcium 200mg/day</a:t>
            </a:r>
          </a:p>
          <a:p>
            <a:pPr marL="0" indent="0">
              <a:buNone/>
            </a:pPr>
            <a:r>
              <a:rPr lang="en-US" sz="2400" dirty="0"/>
              <a:t>d)Concentration is controlled by hormonal action</a:t>
            </a:r>
          </a:p>
          <a:p>
            <a:pPr marL="0" indent="0">
              <a:buNone/>
            </a:pPr>
            <a:r>
              <a:rPr lang="en-US" sz="2400" dirty="0"/>
              <a:t>e)Calcium doesn’t bind to calmodulin protein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0D0D0D"/>
                </a:solidFill>
                <a:effectLst/>
              </a:rPr>
              <a:t>3. A deficiency of copper affects the formation of normal collagen by reducing the activity of which of the following enzyme? </a:t>
            </a:r>
          </a:p>
          <a:p>
            <a:pPr marL="0" indent="0">
              <a:buNone/>
            </a:pPr>
            <a:r>
              <a:rPr lang="en-US" sz="2400" dirty="0"/>
              <a:t>a. Prolyl hydroxylase </a:t>
            </a:r>
          </a:p>
          <a:p>
            <a:pPr marL="0" indent="0">
              <a:buNone/>
            </a:pPr>
            <a:r>
              <a:rPr lang="en-US" sz="2400" dirty="0"/>
              <a:t>b. </a:t>
            </a:r>
            <a:r>
              <a:rPr lang="en-US" sz="2400" dirty="0" err="1"/>
              <a:t>Lysyl</a:t>
            </a:r>
            <a:r>
              <a:rPr lang="en-US" sz="2400" dirty="0"/>
              <a:t> oxidase</a:t>
            </a:r>
          </a:p>
          <a:p>
            <a:pPr marL="0" indent="0">
              <a:buNone/>
            </a:pPr>
            <a:r>
              <a:rPr lang="en-US" sz="2400" dirty="0"/>
              <a:t>c. </a:t>
            </a:r>
            <a:r>
              <a:rPr lang="en-US" sz="2400" dirty="0" err="1"/>
              <a:t>Lysyl</a:t>
            </a:r>
            <a:r>
              <a:rPr lang="en-US" sz="2400" dirty="0"/>
              <a:t> hydroxylase </a:t>
            </a:r>
          </a:p>
          <a:p>
            <a:pPr marL="0" indent="0">
              <a:buNone/>
            </a:pPr>
            <a:r>
              <a:rPr lang="en-US" sz="2400" dirty="0"/>
              <a:t>d. Glucosyl transferase </a:t>
            </a:r>
          </a:p>
          <a:p>
            <a:pPr marL="0" indent="0">
              <a:buNone/>
            </a:pPr>
            <a:r>
              <a:rPr lang="en-US" sz="2400" dirty="0"/>
              <a:t>e. Galactosyl transferase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/>
                </a:solidFill>
              </a:rPr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0D0D0D"/>
                </a:solidFill>
                <a:effectLst/>
              </a:rPr>
              <a:t>4. All the following statements regarding calcium are correct except: </a:t>
            </a:r>
          </a:p>
          <a:p>
            <a:pPr marL="0" indent="0">
              <a:buNone/>
            </a:pPr>
            <a:r>
              <a:rPr lang="en-US" sz="2400" dirty="0"/>
              <a:t>a. It diffuses as a divalent cation </a:t>
            </a:r>
          </a:p>
          <a:p>
            <a:pPr marL="0" indent="0">
              <a:buNone/>
            </a:pPr>
            <a:r>
              <a:rPr lang="en-US" sz="2400" dirty="0"/>
              <a:t>b. It freely diffuses across the endoplasmic reticulum of muscle cells </a:t>
            </a:r>
          </a:p>
          <a:p>
            <a:pPr marL="0" indent="0">
              <a:buNone/>
            </a:pPr>
            <a:r>
              <a:rPr lang="en-US" sz="2400" dirty="0"/>
              <a:t>c. It can exist in the blood as ionic form and also protein bound </a:t>
            </a:r>
          </a:p>
          <a:p>
            <a:pPr marL="0" indent="0">
              <a:buNone/>
            </a:pPr>
            <a:r>
              <a:rPr lang="en-US" sz="2400" dirty="0"/>
              <a:t>d. It is found in high concentration in bones </a:t>
            </a:r>
          </a:p>
          <a:p>
            <a:pPr marL="0" indent="0">
              <a:buNone/>
            </a:pPr>
            <a:r>
              <a:rPr lang="en-US" sz="2400" dirty="0"/>
              <a:t>e. Required as a cofactor in some of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4"/>
                </a:solidFill>
              </a:rPr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0D0D0D"/>
                </a:solidFill>
                <a:effectLst/>
              </a:rPr>
              <a:t>5. The normal route of calcium excretion is: </a:t>
            </a:r>
          </a:p>
          <a:p>
            <a:pPr marL="0" indent="0">
              <a:buNone/>
            </a:pPr>
            <a:r>
              <a:rPr lang="en-US" sz="2400" dirty="0"/>
              <a:t>a. Kidney </a:t>
            </a:r>
          </a:p>
          <a:p>
            <a:pPr marL="0" indent="0">
              <a:buNone/>
            </a:pPr>
            <a:r>
              <a:rPr lang="en-US" sz="2400" dirty="0"/>
              <a:t>b. Kidney and liver </a:t>
            </a:r>
          </a:p>
          <a:p>
            <a:pPr marL="0" indent="0">
              <a:buNone/>
            </a:pPr>
            <a:r>
              <a:rPr lang="en-US" sz="2400" dirty="0"/>
              <a:t>c. Kidney and intestine </a:t>
            </a:r>
          </a:p>
          <a:p>
            <a:pPr marL="0" indent="0">
              <a:buNone/>
            </a:pPr>
            <a:r>
              <a:rPr lang="en-US" sz="2400" dirty="0"/>
              <a:t>d. Kidney, intestine and pancreas </a:t>
            </a:r>
          </a:p>
          <a:p>
            <a:pPr marL="0" indent="0">
              <a:buNone/>
            </a:pPr>
            <a:r>
              <a:rPr lang="en-US" sz="2400" dirty="0"/>
              <a:t>e. Pancreas, liver and kidney.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D</a:t>
            </a:r>
          </a:p>
          <a:p>
            <a:pPr marL="514350" indent="-514350">
              <a:buAutoNum type="arabicParenR"/>
            </a:pPr>
            <a:r>
              <a:rPr lang="en-US" dirty="0"/>
              <a:t>D</a:t>
            </a:r>
          </a:p>
          <a:p>
            <a:pPr marL="514350" indent="-514350"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AutoNum type="arabicParenR"/>
            </a:pPr>
            <a:r>
              <a:rPr lang="en-US" dirty="0"/>
              <a:t>B</a:t>
            </a:r>
          </a:p>
          <a:p>
            <a:pPr marL="514350" indent="-514350">
              <a:buAutoNum type="arabicParenR"/>
            </a:pPr>
            <a:r>
              <a:rPr lang="en-US" dirty="0"/>
              <a:t>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</a:t>
            </a:r>
            <a:r>
              <a:rPr lang="en-US" altLang="en-GB" sz="2400" dirty="0"/>
              <a:t>29</a:t>
            </a:r>
            <a:r>
              <a:rPr lang="en-GB" sz="2400" dirty="0"/>
              <a:t> , page no.</a:t>
            </a:r>
            <a:r>
              <a:rPr lang="en-US" altLang="en-GB" sz="2400" dirty="0"/>
              <a:t>446</a:t>
            </a:r>
            <a:r>
              <a:rPr lang="en-GB" sz="2400" dirty="0"/>
              <a:t>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At the end of the </a:t>
            </a:r>
            <a:r>
              <a:rPr lang="en-GB" sz="2400" dirty="0"/>
              <a:t>lecture</a:t>
            </a:r>
            <a:r>
              <a:rPr lang="en-US" sz="2400" dirty="0"/>
              <a:t>, students will be able to</a:t>
            </a:r>
            <a:r>
              <a:rPr lang="en-GB" sz="2400" dirty="0"/>
              <a:t>: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Classify the minerals into macro and micro minerals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Describe the sources and the process of absorption and excretion of the minerals i.e. Calcium and Phosphorus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 Explain the factors affecting the regulation of Calcium and Phosphorus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775" y="2057400"/>
            <a:ext cx="5824025" cy="405201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943600" y="1647483"/>
          <a:ext cx="3179239" cy="46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6934200" cy="175260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</a:rPr>
              <a:t>Horizontal Integration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Functions of Calcium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Bone Health</a:t>
            </a:r>
          </a:p>
          <a:p>
            <a:r>
              <a:rPr lang="en-US" sz="2400" dirty="0"/>
              <a:t>Electrolyte Balance</a:t>
            </a:r>
          </a:p>
          <a:p>
            <a:r>
              <a:rPr lang="en-US" sz="2400" dirty="0"/>
              <a:t>Blood Health</a:t>
            </a:r>
          </a:p>
          <a:p>
            <a:r>
              <a:rPr lang="en-US" sz="2400" dirty="0"/>
              <a:t>Energy Production</a:t>
            </a:r>
          </a:p>
          <a:p>
            <a:r>
              <a:rPr lang="en-US" sz="2400" dirty="0"/>
              <a:t>Nerve Function</a:t>
            </a:r>
          </a:p>
          <a:p>
            <a:r>
              <a:rPr lang="en-US" sz="2400" dirty="0"/>
              <a:t>Enzyme Activation</a:t>
            </a:r>
          </a:p>
          <a:p>
            <a:r>
              <a:rPr lang="en-US" sz="2400" dirty="0"/>
              <a:t>Immune Function</a:t>
            </a:r>
          </a:p>
          <a:p>
            <a:r>
              <a:rPr lang="en-US" sz="2400" dirty="0"/>
              <a:t>Thyroid Function</a:t>
            </a:r>
          </a:p>
          <a:p>
            <a:r>
              <a:rPr lang="en-US" sz="2400" dirty="0"/>
              <a:t>Blood Pressure Regulation</a:t>
            </a:r>
          </a:p>
          <a:p>
            <a:r>
              <a:rPr lang="en-US" sz="2400" dirty="0"/>
              <a:t>Antioxidant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Horizontal Integration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4"/>
                </a:solidFill>
              </a:rPr>
              <a:t>Function of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Participate in the formation of bones and teeth.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part of bones is 3Ca3 (PO4)2 Ca (OH)2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Carbonate is adsorbed on it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2. Important constituent of high energy compounds.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ATP,  GTP, CTP,  UTP,  TTP , Creatine PO4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3. Important constituent of nucleic acids both DNA and RNA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4. Important constituent of phospholipids like lecithin, cephalin, plasmalogens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5. Important constituent of cell membrane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6. PO4 is most abundant anion present with in tissue cells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343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GIS - (2025)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1_LGIS - (2025)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2053</Words>
  <Application>Microsoft Office PowerPoint</Application>
  <PresentationFormat>On-screen Show (4:3)</PresentationFormat>
  <Paragraphs>410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Baskerville Old Face</vt:lpstr>
      <vt:lpstr>Calibri</vt:lpstr>
      <vt:lpstr>Calibri Light</vt:lpstr>
      <vt:lpstr>Cambria</vt:lpstr>
      <vt:lpstr>Times New Roman</vt:lpstr>
      <vt:lpstr>LGIS - (2025) Template</vt:lpstr>
      <vt:lpstr>1_Office Theme</vt:lpstr>
      <vt:lpstr>1_LGIS - (2025) Template</vt:lpstr>
      <vt:lpstr>2_Office Theme</vt:lpstr>
      <vt:lpstr>PowerPoint Presentation</vt:lpstr>
      <vt:lpstr>Motto                   Vision; The Dream/Tomorrow</vt:lpstr>
      <vt:lpstr>1st Year MBBS  MSK-1 Large Group Interactive Session (LGIS)  Classification of Minerlas</vt:lpstr>
      <vt:lpstr>Sequence of LGIS</vt:lpstr>
      <vt:lpstr>PowerPoint Presentation</vt:lpstr>
      <vt:lpstr> Professor Umar Model of  Integrated Lecture </vt:lpstr>
      <vt:lpstr>PowerPoint Presentation</vt:lpstr>
      <vt:lpstr> Functions of Calcium</vt:lpstr>
      <vt:lpstr>Function of Phosphorus</vt:lpstr>
      <vt:lpstr>PowerPoint Presentation</vt:lpstr>
      <vt:lpstr>Minerals</vt:lpstr>
      <vt:lpstr>Classification of Minerals</vt:lpstr>
      <vt:lpstr>Classification of Microminerals</vt:lpstr>
      <vt:lpstr>Calcium</vt:lpstr>
      <vt:lpstr>Sources of Calcium</vt:lpstr>
      <vt:lpstr>Daily Requirement</vt:lpstr>
      <vt:lpstr>Absorption</vt:lpstr>
      <vt:lpstr>Factors affecting Absorption</vt:lpstr>
      <vt:lpstr>Factors affecting Absorption</vt:lpstr>
      <vt:lpstr>Factors affecting Absorption</vt:lpstr>
      <vt:lpstr>Effect of parathyroid hormone on serum calcium (Ca 2+ ). PO4 3– = phosphate</vt:lpstr>
      <vt:lpstr>Effect of Calcitriol on Serum Calcium</vt:lpstr>
      <vt:lpstr>Cont….</vt:lpstr>
      <vt:lpstr>Excretion</vt:lpstr>
      <vt:lpstr>Phosphorus</vt:lpstr>
      <vt:lpstr>Phosphorus</vt:lpstr>
      <vt:lpstr>Phosphorus</vt:lpstr>
      <vt:lpstr>Sources</vt:lpstr>
      <vt:lpstr>Absorption</vt:lpstr>
      <vt:lpstr>Excretion</vt:lpstr>
      <vt:lpstr>Daily Requirement</vt:lpstr>
      <vt:lpstr>Sodium, chloride, and potassium </vt:lpstr>
      <vt:lpstr>Sodium, chloride, and potassium </vt:lpstr>
      <vt:lpstr>PowerPoint Presentation</vt:lpstr>
      <vt:lpstr>Hypercalcemia</vt:lpstr>
      <vt:lpstr>Tetany</vt:lpstr>
      <vt:lpstr>Family Medicine</vt:lpstr>
      <vt:lpstr>Artificial Intelligence</vt:lpstr>
      <vt:lpstr>Suggested Research Article</vt:lpstr>
      <vt:lpstr>      How To Access Digital Library</vt:lpstr>
      <vt:lpstr>Bioethics</vt:lpstr>
      <vt:lpstr>Assessment</vt:lpstr>
      <vt:lpstr>Assessment</vt:lpstr>
      <vt:lpstr>Assessment</vt:lpstr>
      <vt:lpstr>Assessment</vt:lpstr>
      <vt:lpstr>Assessment</vt:lpstr>
      <vt:lpstr>Key</vt:lpstr>
      <vt:lpstr>Learning Resources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Uzma Zafar</cp:lastModifiedBy>
  <cp:revision>397</cp:revision>
  <dcterms:created xsi:type="dcterms:W3CDTF">2019-11-22T16:50:00Z</dcterms:created>
  <dcterms:modified xsi:type="dcterms:W3CDTF">2025-03-20T06:00:15Z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DDACB5CB1FCA43AA8D64BA7BE5227A7C_13</vt:lpwstr>
  </property>
  <property fmtid="{D5CDD505-2E9C-101B-9397-08002B2CF9AE}" pid="3" name="KSOProductBuildVer">
    <vt:lpwstr>1033-12.2.0.19307</vt:lpwstr>
  </property>
</Properties>
</file>