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21" r:id="rId1"/>
    <p:sldMasterId id="2147483833" r:id="rId2"/>
  </p:sldMasterIdLst>
  <p:notesMasterIdLst>
    <p:notesMasterId r:id="rId36"/>
  </p:notesMasterIdLst>
  <p:handoutMasterIdLst>
    <p:handoutMasterId r:id="rId37"/>
  </p:handoutMasterIdLst>
  <p:sldIdLst>
    <p:sldId id="340" r:id="rId3"/>
    <p:sldId id="405" r:id="rId4"/>
    <p:sldId id="341" r:id="rId5"/>
    <p:sldId id="567" r:id="rId6"/>
    <p:sldId id="419" r:id="rId7"/>
    <p:sldId id="499" r:id="rId8"/>
    <p:sldId id="500" r:id="rId9"/>
    <p:sldId id="504" r:id="rId10"/>
    <p:sldId id="502" r:id="rId11"/>
    <p:sldId id="516" r:id="rId12"/>
    <p:sldId id="510" r:id="rId13"/>
    <p:sldId id="539" r:id="rId14"/>
    <p:sldId id="540" r:id="rId15"/>
    <p:sldId id="541" r:id="rId16"/>
    <p:sldId id="542" r:id="rId17"/>
    <p:sldId id="557" r:id="rId18"/>
    <p:sldId id="547" r:id="rId19"/>
    <p:sldId id="560" r:id="rId20"/>
    <p:sldId id="550" r:id="rId21"/>
    <p:sldId id="543" r:id="rId22"/>
    <p:sldId id="544" r:id="rId23"/>
    <p:sldId id="545" r:id="rId24"/>
    <p:sldId id="515" r:id="rId25"/>
    <p:sldId id="528" r:id="rId26"/>
    <p:sldId id="509" r:id="rId27"/>
    <p:sldId id="568" r:id="rId28"/>
    <p:sldId id="554" r:id="rId29"/>
    <p:sldId id="555" r:id="rId30"/>
    <p:sldId id="525" r:id="rId31"/>
    <p:sldId id="569" r:id="rId32"/>
    <p:sldId id="566" r:id="rId33"/>
    <p:sldId id="530" r:id="rId34"/>
    <p:sldId id="4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9" autoAdjust="0"/>
    <p:restoredTop sz="93011" autoAdjust="0"/>
  </p:normalViewPr>
  <p:slideViewPr>
    <p:cSldViewPr>
      <p:cViewPr varScale="1">
        <p:scale>
          <a:sx n="75" d="100"/>
          <a:sy n="75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9D83-BD0D-4E4A-A10A-7085F8AB3397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F5A6-4E3F-479D-BE69-5A43FB0EF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0744-AC93-4298-9CB7-CC401410ABCD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924B-647E-4C04-8932-E515AB078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5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B50CC4-5F43-4E6E-A273-A1505659E3D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7A0841-9F90-45EE-8030-CDD385B913D3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9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33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4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3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2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A2793E-8FC3-4E2A-99F7-09A36EBB7989}" type="datetime1">
              <a:rPr lang="en-US" smtClean="0"/>
              <a:t>2/28/2025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3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F2D10B-485B-4564-872D-CF409FA76150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2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F3C7F3-B70D-47E8-ADDD-D7626F523873}" type="datetime1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9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029123-C09B-43D1-8F3D-A770339CAD17}" type="datetime1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C37326-7BCA-4033-B7B8-4178C272E797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3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0223AE-309A-46C5-B795-42C08EAA84FA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5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19B19-27FC-D327-0279-8F1E0F019AE4}"/>
              </a:ext>
            </a:extLst>
          </p:cNvPr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887F0DA-05DD-E4E1-5DB4-28A1840F6C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The Rawalpindi Medical University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8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453734BD-88E7-265A-C42A-C7B43158E7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/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4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1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898A63-C442-36BD-D4EA-337FFFC1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9E2A1-C976-5151-80D6-BB2A0796F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98FD4-F2CA-78BD-66B0-FEE787D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41787"/>
            <a:ext cx="5943600" cy="953614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A6CA8-00B5-B551-C739-3064739E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9758A-2DDD-E783-0065-7F8676C4F7B1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2340372"/>
            <a:ext cx="6972300" cy="21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8930C-FD26-388E-FB70-A7B87C8C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50BB2-5639-22C3-9C62-0A9E4DB728AE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781800" cy="41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1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B6487-E7FD-9C9B-124C-6F9AE1F7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1A5C9-C5EF-813E-C150-9377B8C69231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6233"/>
            <a:ext cx="7524749" cy="44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5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2EFDD-939A-4E82-B33C-B749BB5A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C1DA3-6826-E7C1-CC46-FD557DF9F8F4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3210"/>
            <a:ext cx="7448549" cy="46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714B-26C2-8602-1F6C-DBA42BDC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933" y="365127"/>
            <a:ext cx="4097867" cy="93027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 </a:t>
            </a:r>
            <a:endParaRPr lang="en-US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259A7-4A9E-C074-1011-703AFAD8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055C5-4DA1-D3B7-6815-C554C9BC6BC8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25" y="1066800"/>
            <a:ext cx="4733925" cy="44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2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073B-547E-77AB-E522-64E691D1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5943600" cy="85407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 </a:t>
            </a:r>
            <a:endParaRPr lang="en-US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AB9DE-18DF-FEA7-99E3-DB56F6A5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54AA5-2DC8-5A82-4303-FC32EAF3D8C8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704911"/>
            <a:ext cx="8210550" cy="50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2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659D5-ED6C-F419-9920-88871923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96236-177A-AA96-A0D1-1556FDC614F5}"/>
              </a:ext>
            </a:extLst>
          </p:cNvPr>
          <p:cNvSpPr txBox="1"/>
          <p:nvPr/>
        </p:nvSpPr>
        <p:spPr>
          <a:xfrm>
            <a:off x="30480" y="-62346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3201"/>
            <a:ext cx="7467600" cy="46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6201C-8615-92FA-BEAC-C7F24D4F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5C40B-FB08-982E-6BEC-F772FD1FACB0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4008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1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50CEA-9425-10D7-28BB-7C553EE4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64994-3A08-64EF-E2DA-C4383F9DA9B1}"/>
              </a:ext>
            </a:extLst>
          </p:cNvPr>
          <p:cNvSpPr txBox="1"/>
          <p:nvPr/>
        </p:nvSpPr>
        <p:spPr>
          <a:xfrm>
            <a:off x="76200" y="4244876"/>
            <a:ext cx="8820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EB7E9-9CFC-4DC6-F5B8-5675CE38506D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934200" cy="44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7699-4404-B021-9629-49A1918C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1326"/>
            <a:ext cx="8210550" cy="77787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2367-40D6-4430-795F-A4CCE499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D3CA8-5F1B-84B9-3D32-55B37726885E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1026713"/>
            <a:ext cx="8362950" cy="43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29550" cy="9445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Motto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722437"/>
            <a:ext cx="4041775" cy="44497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To impart evidence based research oriented medical education</a:t>
            </a:r>
          </a:p>
          <a:p>
            <a:pPr lvl="0"/>
            <a:r>
              <a:rPr lang="en-US" sz="2400" dirty="0"/>
              <a:t>To provide best possible patient care</a:t>
            </a:r>
          </a:p>
          <a:p>
            <a:pPr lvl="0"/>
            <a:r>
              <a:rPr lang="en-US" sz="2400" dirty="0"/>
              <a:t>To inculcate the values of mutual respect and ethical practice of medicine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F64D2-DEB5-2871-E84E-458E5E0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AEB36-55C9-C8D7-193A-4FA286045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85879"/>
            <a:ext cx="3450635" cy="43529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5C08-8030-6D38-1D7E-A58E0A62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665650"/>
            <a:ext cx="7848600" cy="838201"/>
          </a:xfrm>
        </p:spPr>
        <p:txBody>
          <a:bodyPr>
            <a:normAutofit/>
          </a:bodyPr>
          <a:lstStyle/>
          <a:p>
            <a:r>
              <a:rPr lang="en-US" sz="4000" b="1"/>
              <a:t>Role of Lungs &amp; Kidneys</a:t>
            </a:r>
            <a:endParaRPr lang="en-US" sz="4000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FAFA1-D484-7E91-11CB-824B9A83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EC3392D-CB8A-DD6C-E3E7-C7F8910C5E51}"/>
              </a:ext>
            </a:extLst>
          </p:cNvPr>
          <p:cNvSpPr txBox="1">
            <a:spLocks/>
          </p:cNvSpPr>
          <p:nvPr/>
        </p:nvSpPr>
        <p:spPr>
          <a:xfrm>
            <a:off x="88180" y="15874"/>
            <a:ext cx="2578819" cy="432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Horizontal Integration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9275" y="1839480"/>
            <a:ext cx="5619750" cy="33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8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28B5F-24B8-55DE-8449-25DD067B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ECB2E-5C0E-1BEC-DD58-F619209753DD}"/>
              </a:ext>
            </a:extLst>
          </p:cNvPr>
          <p:cNvSpPr/>
          <p:nvPr/>
        </p:nvSpPr>
        <p:spPr>
          <a:xfrm>
            <a:off x="7239000" y="2590800"/>
            <a:ext cx="1524000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72BF2-3C3E-1DF7-CA28-40838EA7A652}"/>
              </a:ext>
            </a:extLst>
          </p:cNvPr>
          <p:cNvSpPr txBox="1"/>
          <p:nvPr/>
        </p:nvSpPr>
        <p:spPr>
          <a:xfrm>
            <a:off x="76200" y="52356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69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912" y="1219201"/>
            <a:ext cx="7615238" cy="47808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55B1-C657-2E2E-36AE-AA8B48A6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A1BE1-6C9B-DA04-1E21-80BD5B42B36D}"/>
              </a:ext>
            </a:extLst>
          </p:cNvPr>
          <p:cNvSpPr txBox="1"/>
          <p:nvPr/>
        </p:nvSpPr>
        <p:spPr>
          <a:xfrm>
            <a:off x="76200" y="52356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507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7A42-E1CB-70A4-490F-AA2BEC10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7219950" cy="6858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     </a:t>
            </a:r>
            <a:r>
              <a:rPr lang="en-US" sz="4000" b="1" dirty="0" err="1"/>
              <a:t>Hb</a:t>
            </a:r>
            <a:r>
              <a:rPr lang="en-US" sz="4000" b="1" dirty="0"/>
              <a:t> Buffer System</a:t>
            </a:r>
            <a:endParaRPr lang="en-US" sz="4000" b="1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037C-DC86-72B8-9ECC-B861BAC4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B432A-B3E2-0A43-0938-78FC4BA65F8B}"/>
              </a:ext>
            </a:extLst>
          </p:cNvPr>
          <p:cNvSpPr txBox="1"/>
          <p:nvPr/>
        </p:nvSpPr>
        <p:spPr>
          <a:xfrm>
            <a:off x="76200" y="52356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6400" y="1740333"/>
            <a:ext cx="5548313" cy="42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27C0-2938-14EC-E91C-407DE785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11945"/>
            <a:ext cx="5105400" cy="68580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 </a:t>
            </a:r>
            <a:r>
              <a:rPr lang="en-US" sz="3600" b="1" dirty="0"/>
              <a:t>Hemoglobin Buffer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B1001-132E-16D5-E4AE-FC4E92BF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12F67-3F8E-EFB9-6981-0CF7B930FBE7}"/>
              </a:ext>
            </a:extLst>
          </p:cNvPr>
          <p:cNvSpPr txBox="1"/>
          <p:nvPr/>
        </p:nvSpPr>
        <p:spPr>
          <a:xfrm>
            <a:off x="304800" y="0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981200"/>
            <a:ext cx="7600950" cy="340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0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0A83-B8B4-2D07-BDE6-70ECC9F2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438150" cy="349249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7315199" cy="3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Phosphate Buffer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33600"/>
            <a:ext cx="7524749" cy="411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13856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19635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C00D-0508-CBFF-B19A-C350638E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0" y="396876"/>
            <a:ext cx="6229350" cy="66992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Respiratory Acid Base Control Mechanism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1905000"/>
            <a:ext cx="8667750" cy="28908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E151E-73DE-94ED-40AA-8B1C503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17D45E89-3F98-56AC-32AA-1CA55035FDB9}"/>
              </a:ext>
            </a:extLst>
          </p:cNvPr>
          <p:cNvSpPr/>
          <p:nvPr/>
        </p:nvSpPr>
        <p:spPr>
          <a:xfrm>
            <a:off x="21183" y="0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>
                <a:solidFill>
                  <a:schemeClr val="tx1"/>
                </a:solidFill>
              </a:rPr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900269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ABB85-34DE-418C-BC1B-7B2C10E0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569075"/>
            <a:ext cx="36195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999874E7-5A03-F993-EA49-3B7313EF499D}"/>
              </a:ext>
            </a:extLst>
          </p:cNvPr>
          <p:cNvSpPr/>
          <p:nvPr/>
        </p:nvSpPr>
        <p:spPr>
          <a:xfrm>
            <a:off x="21183" y="0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 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E1AC68-5DBA-0D4E-E6D4-713910CD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12" y="365126"/>
            <a:ext cx="7886700" cy="77787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362200"/>
            <a:ext cx="6400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6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232F2-6187-5468-8D47-C5EF5054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9A1C2C17-4AE6-A023-CE88-283BAA8476D4}"/>
              </a:ext>
            </a:extLst>
          </p:cNvPr>
          <p:cNvSpPr/>
          <p:nvPr/>
        </p:nvSpPr>
        <p:spPr>
          <a:xfrm>
            <a:off x="21183" y="0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 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6015D4CA-45EC-89C0-0272-67E41C50BE3C}"/>
              </a:ext>
            </a:extLst>
          </p:cNvPr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7296150" cy="39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5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AE5E5-0352-B3BC-F8CF-DA2F76D1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381000" y="168666"/>
            <a:ext cx="1447800" cy="14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3F2C72-3BF2-9493-CEE0-DE0B0240C892}"/>
              </a:ext>
            </a:extLst>
          </p:cNvPr>
          <p:cNvSpPr txBox="1"/>
          <p:nvPr/>
        </p:nvSpPr>
        <p:spPr>
          <a:xfrm>
            <a:off x="1828800" y="1601450"/>
            <a:ext cx="6400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Times New Roman" pitchFamily="18" charset="0"/>
              </a:rPr>
              <a:t>Respiratory Module</a:t>
            </a:r>
            <a:br>
              <a:rPr lang="en-US" sz="3200" u="sng" dirty="0">
                <a:cs typeface="Times New Roman" pitchFamily="18" charset="0"/>
              </a:rPr>
            </a:br>
            <a:r>
              <a:rPr lang="en-US" sz="2400" u="sng" dirty="0">
                <a:cs typeface="Times New Roman" pitchFamily="18" charset="0"/>
              </a:rPr>
              <a:t>1</a:t>
            </a:r>
            <a:r>
              <a:rPr lang="en-US" sz="2400" u="sng" baseline="30000" dirty="0">
                <a:cs typeface="Times New Roman" pitchFamily="18" charset="0"/>
              </a:rPr>
              <a:t>st</a:t>
            </a:r>
            <a:r>
              <a:rPr lang="en-US" sz="2400" dirty="0">
                <a:cs typeface="Times New Roman" pitchFamily="18" charset="0"/>
              </a:rPr>
              <a:t> Year MBBS(LGIS)</a:t>
            </a:r>
            <a:br>
              <a:rPr lang="en-US" sz="3200" u="sng" dirty="0">
                <a:cs typeface="Times New Roman" pitchFamily="18" charset="0"/>
              </a:rPr>
            </a:b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E103B2-6292-DBCD-B173-5738EB72B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230619" cy="1162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49C500-63A4-BBBE-8582-3DF4D1D8B55C}"/>
              </a:ext>
            </a:extLst>
          </p:cNvPr>
          <p:cNvSpPr txBox="1"/>
          <p:nvPr/>
        </p:nvSpPr>
        <p:spPr>
          <a:xfrm>
            <a:off x="381000" y="5334000"/>
            <a:ext cx="86106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cs typeface="Times New Roman" pitchFamily="18" charset="0"/>
              </a:rPr>
              <a:t>Presenter: </a:t>
            </a:r>
            <a:r>
              <a:rPr lang="en-US" sz="1800" b="1" dirty="0" err="1">
                <a:cs typeface="Times New Roman" pitchFamily="18" charset="0"/>
              </a:rPr>
              <a:t>Dr</a:t>
            </a:r>
            <a:r>
              <a:rPr lang="en-US" sz="1800" b="1" dirty="0">
                <a:cs typeface="Times New Roman" pitchFamily="18" charset="0"/>
              </a:rPr>
              <a:t> Raja Khalid </a:t>
            </a:r>
            <a:r>
              <a:rPr lang="en-US" sz="1800" b="1" dirty="0" err="1">
                <a:cs typeface="Times New Roman" pitchFamily="18" charset="0"/>
              </a:rPr>
              <a:t>Yaqub</a:t>
            </a:r>
            <a:r>
              <a:rPr lang="en-US" sz="1800" b="1" dirty="0">
                <a:cs typeface="Times New Roman" pitchFamily="18" charset="0"/>
              </a:rPr>
              <a:t>				         Date: -0-25</a:t>
            </a:r>
          </a:p>
          <a:p>
            <a:pPr algn="l"/>
            <a:r>
              <a:rPr lang="en-US" sz="1800" b="1" dirty="0">
                <a:cs typeface="Times New Roman" pitchFamily="18" charset="0"/>
              </a:rPr>
              <a:t>    </a:t>
            </a:r>
            <a:r>
              <a:rPr lang="en-US" sz="1800" b="1" dirty="0" err="1">
                <a:cs typeface="Times New Roman" pitchFamily="18" charset="0"/>
              </a:rPr>
              <a:t>Deptt</a:t>
            </a:r>
            <a:r>
              <a:rPr lang="en-US" sz="1800" b="1" dirty="0">
                <a:cs typeface="Times New Roman" pitchFamily="18" charset="0"/>
              </a:rPr>
              <a:t> of Biochemistry</a:t>
            </a:r>
          </a:p>
          <a:p>
            <a:pPr algn="l"/>
            <a:r>
              <a:rPr lang="en-US" sz="18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900" b="1" dirty="0">
                <a:cs typeface="Times New Roman" pitchFamily="18" charset="0"/>
              </a:rPr>
              <a:t>			</a:t>
            </a:r>
            <a:r>
              <a:rPr lang="en-US" sz="800" b="1" dirty="0">
                <a:cs typeface="Times New Roman" pitchFamily="18" charset="0"/>
              </a:rPr>
              <a:t>		</a:t>
            </a:r>
            <a:endParaRPr lang="en-US" sz="8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657568-63BC-F1A6-D02B-B5A1D8876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022920"/>
            <a:ext cx="1981201" cy="11794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674948"/>
            <a:ext cx="571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RESPIRATORY MODULE P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STRY </a:t>
            </a:r>
            <a:r>
              <a:rPr lang="en-US" sz="3200" dirty="0"/>
              <a:t>pH Regulation &amp; Buffers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pH REGULTION, BUFFERS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1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knowledge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209800"/>
            <a:ext cx="5272087" cy="25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0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3E00-E16C-9E14-51B1-A81FAAB5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        How To Access Digital Library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F245-BD94-8A15-09E6-6D83F9DC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202124"/>
                </a:solidFill>
                <a:latin typeface="+mj-lt"/>
              </a:rPr>
              <a:t>Steps to Access HEC Digital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Journals and Researches will appear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You can find a Journal by clicking on JOURNALS AND DATABASE and enter a keyword to search for your desired journal.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B2372-4D3A-D880-55D6-331FDAA4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338BB-356E-6370-4AF7-DDB51D7AE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75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0A71-9DDA-07D6-48F6-0847CBD7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7"/>
            <a:ext cx="7239000" cy="93027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                Learning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482-AC4E-9DEE-8526-504E9322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Lippincott Illustrated Reviews – Biochemistry – Eighth Edition, chap- 17, pages</a:t>
            </a:r>
          </a:p>
          <a:p>
            <a:endParaRPr lang="en-US" dirty="0"/>
          </a:p>
          <a:p>
            <a:r>
              <a:rPr lang="en-US" dirty="0"/>
              <a:t>Essentials of Medical Biochemistry by Mushtaq Ahmed. Ninth edition, Vol 1, chapter 2, pages 55-57.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Harper’s Illustrated Biochemistry 32</a:t>
            </a:r>
            <a:r>
              <a:rPr lang="en-US" sz="2000" baseline="30000" dirty="0"/>
              <a:t>nd</a:t>
            </a:r>
            <a:r>
              <a:rPr lang="en-US" sz="2000" dirty="0"/>
              <a:t> Edition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Google Images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8BD59-8A7B-483F-6173-F61F6C5E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9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5CD76-086E-31E1-C080-1C1D4CE0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 rotWithShape="1">
          <a:blip r:embed="rId2" cstate="print"/>
          <a:srcRect l="10822" t="17124" r="12071" b="3678"/>
          <a:stretch/>
        </p:blipFill>
        <p:spPr bwMode="auto">
          <a:xfrm>
            <a:off x="1581665" y="1417638"/>
            <a:ext cx="6033314" cy="391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BE8C7F-926E-CDFE-3753-C37A5ECA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52400"/>
            <a:ext cx="7886700" cy="854074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Professor Umar Model of Integrated Lecture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8A239-F0B9-FBFE-FF54-AA93DB19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D204B2-E28F-281F-0D58-F3D3C198C8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" y="1094582"/>
            <a:ext cx="9035345" cy="508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04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886"/>
            <a:ext cx="8467859" cy="485471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At the end of this session student should be able to: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Discuss the pH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Importance of pH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Buffers and its Types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How buffers regulate the pH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Explain &amp; correlate the clinical aspects of the core concept.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MCQ’s regarding pH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Appreciate term Beneficence  (Bioethics)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Correlate and build core knowledge  on the basis of latest research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9109D-5759-0A75-0CD0-8A1C3464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12A97-748B-201F-358A-3B31602A4606}"/>
              </a:ext>
            </a:extLst>
          </p:cNvPr>
          <p:cNvSpPr txBox="1"/>
          <p:nvPr/>
        </p:nvSpPr>
        <p:spPr>
          <a:xfrm>
            <a:off x="2288381" y="457200"/>
            <a:ext cx="4576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99885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FD3982-6498-2999-C76D-A77E0323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04800"/>
            <a:ext cx="2819400" cy="89138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 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BCA48-2F71-DB41-CD7C-CC819458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AA600-F97C-2C80-BA51-B54D868304DD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519237"/>
            <a:ext cx="71723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0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EEA57-1548-6C6C-BE07-4A275E78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F1117-9675-405D-1D60-BACC1FA29200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84763-2D96-FED0-534B-A4E111CE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4653D-3AC7-6C6F-F803-F2D567BFFEFD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53" y="1066800"/>
            <a:ext cx="7372350" cy="42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6D854-B7E1-3A87-4DB5-0F804215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733D1-6A80-2D68-5F68-421A29E82BF3}"/>
              </a:ext>
            </a:extLst>
          </p:cNvPr>
          <p:cNvSpPr txBox="1"/>
          <p:nvPr/>
        </p:nvSpPr>
        <p:spPr>
          <a:xfrm>
            <a:off x="30480" y="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Core Knowledge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252"/>
            <a:ext cx="7848600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5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AB6BB62E-AA40-41DA-B15A-494CA4C8890A}" vid="{8DE9588D-9B0D-4778-8053-796DBC14756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AB6BB62E-AA40-41DA-B15A-494CA4C8890A}" vid="{61836767-67B5-4C24-9779-A2035DEDDE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6651</TotalTime>
  <Words>407</Words>
  <Application>Microsoft Office PowerPoint</Application>
  <PresentationFormat>On-screen Show (4:3)</PresentationFormat>
  <Paragraphs>104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Segoe UI</vt:lpstr>
      <vt:lpstr>Times New Roman</vt:lpstr>
      <vt:lpstr>Office Theme</vt:lpstr>
      <vt:lpstr>1_Office Theme</vt:lpstr>
      <vt:lpstr>PowerPoint Presentation</vt:lpstr>
      <vt:lpstr> Motto         Vision; The Dream/Tomorrow</vt:lpstr>
      <vt:lpstr>PowerPoint Presentation</vt:lpstr>
      <vt:lpstr>Professor Umar Model of Integrated Lecture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 </vt:lpstr>
      <vt:lpstr>Role of Lungs &amp; Kidneys</vt:lpstr>
      <vt:lpstr>PowerPoint Presentation</vt:lpstr>
      <vt:lpstr>PowerPoint Presentation</vt:lpstr>
      <vt:lpstr>     Hb Buffer System</vt:lpstr>
      <vt:lpstr> Hemoglobin Buffer System</vt:lpstr>
      <vt:lpstr>PowerPoint Presentation</vt:lpstr>
      <vt:lpstr>Phosphate Buffer System</vt:lpstr>
      <vt:lpstr>Respiratory Acid Base Control Mechanism</vt:lpstr>
      <vt:lpstr>PowerPoint Presentation</vt:lpstr>
      <vt:lpstr>PowerPoint Presentation</vt:lpstr>
      <vt:lpstr>PowerPoint Presentation</vt:lpstr>
      <vt:lpstr>         How To Access Digital Library</vt:lpstr>
      <vt:lpstr>                Learning Resources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sana latif</cp:lastModifiedBy>
  <cp:revision>336</cp:revision>
  <dcterms:created xsi:type="dcterms:W3CDTF">2019-11-22T16:50:55Z</dcterms:created>
  <dcterms:modified xsi:type="dcterms:W3CDTF">2025-02-28T17:31:13Z</dcterms:modified>
</cp:coreProperties>
</file>