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58"/>
  </p:notesMasterIdLst>
  <p:sldIdLst>
    <p:sldId id="318" r:id="rId3"/>
    <p:sldId id="317" r:id="rId4"/>
    <p:sldId id="297" r:id="rId5"/>
    <p:sldId id="296" r:id="rId6"/>
    <p:sldId id="258" r:id="rId7"/>
    <p:sldId id="319" r:id="rId8"/>
    <p:sldId id="320" r:id="rId9"/>
    <p:sldId id="321" r:id="rId10"/>
    <p:sldId id="323" r:id="rId11"/>
    <p:sldId id="326" r:id="rId12"/>
    <p:sldId id="327" r:id="rId13"/>
    <p:sldId id="328" r:id="rId14"/>
    <p:sldId id="329" r:id="rId15"/>
    <p:sldId id="330" r:id="rId16"/>
    <p:sldId id="331" r:id="rId17"/>
    <p:sldId id="332" r:id="rId18"/>
    <p:sldId id="324" r:id="rId19"/>
    <p:sldId id="334" r:id="rId20"/>
    <p:sldId id="335" r:id="rId21"/>
    <p:sldId id="336" r:id="rId22"/>
    <p:sldId id="393" r:id="rId23"/>
    <p:sldId id="394" r:id="rId24"/>
    <p:sldId id="395" r:id="rId25"/>
    <p:sldId id="396" r:id="rId26"/>
    <p:sldId id="397" r:id="rId27"/>
    <p:sldId id="398" r:id="rId28"/>
    <p:sldId id="377" r:id="rId29"/>
    <p:sldId id="378" r:id="rId30"/>
    <p:sldId id="379" r:id="rId31"/>
    <p:sldId id="380" r:id="rId32"/>
    <p:sldId id="381"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417" r:id="rId48"/>
    <p:sldId id="418" r:id="rId49"/>
    <p:sldId id="419" r:id="rId50"/>
    <p:sldId id="366" r:id="rId51"/>
    <p:sldId id="348" r:id="rId52"/>
    <p:sldId id="349" r:id="rId53"/>
    <p:sldId id="350" r:id="rId54"/>
    <p:sldId id="355" r:id="rId55"/>
    <p:sldId id="367" r:id="rId56"/>
    <p:sldId id="36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980" autoAdjust="0"/>
  </p:normalViewPr>
  <p:slideViewPr>
    <p:cSldViewPr showGuides="1">
      <p:cViewPr varScale="1">
        <p:scale>
          <a:sx n="75" d="100"/>
          <a:sy n="75" d="100"/>
        </p:scale>
        <p:origin x="1242" y="66"/>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10</a:t>
            </a:fld>
            <a:endParaRPr lang="en-US"/>
          </a:p>
        </p:txBody>
      </p:sp>
    </p:spTree>
    <p:extLst>
      <p:ext uri="{BB962C8B-B14F-4D97-AF65-F5344CB8AC3E}">
        <p14:creationId xmlns:p14="http://schemas.microsoft.com/office/powerpoint/2010/main" val="347392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14</a:t>
            </a:fld>
            <a:endParaRPr lang="en-US"/>
          </a:p>
        </p:txBody>
      </p:sp>
    </p:spTree>
    <p:extLst>
      <p:ext uri="{BB962C8B-B14F-4D97-AF65-F5344CB8AC3E}">
        <p14:creationId xmlns:p14="http://schemas.microsoft.com/office/powerpoint/2010/main" val="117442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15</a:t>
            </a:fld>
            <a:endParaRPr lang="en-US"/>
          </a:p>
        </p:txBody>
      </p:sp>
    </p:spTree>
    <p:extLst>
      <p:ext uri="{BB962C8B-B14F-4D97-AF65-F5344CB8AC3E}">
        <p14:creationId xmlns:p14="http://schemas.microsoft.com/office/powerpoint/2010/main" val="326138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52</a:t>
            </a:fld>
            <a:endParaRPr lang="en-US"/>
          </a:p>
        </p:txBody>
      </p:sp>
    </p:spTree>
    <p:extLst>
      <p:ext uri="{BB962C8B-B14F-4D97-AF65-F5344CB8AC3E}">
        <p14:creationId xmlns:p14="http://schemas.microsoft.com/office/powerpoint/2010/main" val="337032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statpearls.com/ArticleLibrary/viewarticle/2186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tandfonline.com/doi/abs/10.1080/20014091084209" TargetMode="External"/><Relationship Id="rId4" Type="http://schemas.openxmlformats.org/officeDocument/2006/relationships/hyperlink" Target="https://www.medicalnewstoday.com/articles/219853"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55" y="365125"/>
            <a:ext cx="8825230" cy="1325880"/>
          </a:xfrm>
        </p:spPr>
        <p:txBody>
          <a:bodyPr>
            <a:normAutofit/>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10</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dirty="0"/>
              <a:t>Core Concept</a:t>
            </a:r>
          </a:p>
        </p:txBody>
      </p:sp>
      <p:pic>
        <p:nvPicPr>
          <p:cNvPr id="11" name="Content Placeholder 10">
            <a:extLst>
              <a:ext uri="{FF2B5EF4-FFF2-40B4-BE49-F238E27FC236}">
                <a16:creationId xmlns:a16="http://schemas.microsoft.com/office/drawing/2014/main" id="{177B744F-6D10-4E24-A043-60196DB96A93}"/>
              </a:ext>
            </a:extLst>
          </p:cNvPr>
          <p:cNvPicPr>
            <a:picLocks noGrp="1" noChangeAspect="1"/>
          </p:cNvPicPr>
          <p:nvPr>
            <p:ph idx="1"/>
          </p:nvPr>
        </p:nvPicPr>
        <p:blipFill rotWithShape="1">
          <a:blip r:embed="rId3"/>
          <a:srcRect b="38832"/>
          <a:stretch/>
        </p:blipFill>
        <p:spPr>
          <a:xfrm>
            <a:off x="533400" y="609600"/>
            <a:ext cx="7945330" cy="3429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ltLang="en-US" sz="28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11</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11" name="Content Placeholder 10">
            <a:extLst>
              <a:ext uri="{FF2B5EF4-FFF2-40B4-BE49-F238E27FC236}">
                <a16:creationId xmlns:a16="http://schemas.microsoft.com/office/drawing/2014/main" id="{1C244F68-28C2-4379-B872-D27ED33B405D}"/>
              </a:ext>
            </a:extLst>
          </p:cNvPr>
          <p:cNvPicPr>
            <a:picLocks noGrp="1" noChangeAspect="1"/>
          </p:cNvPicPr>
          <p:nvPr>
            <p:ph idx="1"/>
          </p:nvPr>
        </p:nvPicPr>
        <p:blipFill rotWithShape="1">
          <a:blip r:embed="rId2"/>
          <a:srcRect b="31684"/>
          <a:stretch/>
        </p:blipFill>
        <p:spPr>
          <a:xfrm>
            <a:off x="762000" y="1371600"/>
            <a:ext cx="6697040" cy="32743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12</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30790F15-C7A5-7500-2E55-BC6BED2CFB7A}"/>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56A38477-C413-49E4-9EC6-4EDDED0023E8}"/>
              </a:ext>
            </a:extLst>
          </p:cNvPr>
          <p:cNvPicPr>
            <a:picLocks noChangeAspect="1"/>
          </p:cNvPicPr>
          <p:nvPr/>
        </p:nvPicPr>
        <p:blipFill rotWithShape="1">
          <a:blip r:embed="rId2"/>
          <a:srcRect b="55052"/>
          <a:stretch/>
        </p:blipFill>
        <p:spPr>
          <a:xfrm>
            <a:off x="304799" y="1887717"/>
            <a:ext cx="8305801" cy="30825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Folic Acid and its Active Form, Tetrahydrofolate</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13</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00FCA11C-57C1-5BE0-2D8D-0BE6397105E2}"/>
              </a:ext>
            </a:extLst>
          </p:cNvPr>
          <p:cNvSpPr>
            <a:spLocks noGrp="1"/>
          </p:cNvSpPr>
          <p:nvPr>
            <p:ph idx="1"/>
          </p:nvPr>
        </p:nvSpPr>
        <p:spPr/>
        <p:txBody>
          <a:bodyPr/>
          <a:lstStyle/>
          <a:p>
            <a:r>
              <a:rPr lang="en-US" dirty="0"/>
              <a:t>The water-soluble vitamin, folic acid (FA, folate, or </a:t>
            </a:r>
            <a:r>
              <a:rPr lang="en-US" dirty="0" err="1"/>
              <a:t>pteroylglutamate</a:t>
            </a:r>
            <a:r>
              <a:rPr lang="en-US" dirty="0"/>
              <a:t>), consists of a molecule of para-aminobenzoic acid (PABA), with its amino end attached to a pteridine, and its carboxyl group attached to the α-amino group of glutamic acid (Glu)). Tetrahydrofolate (THFA or H4 folate), the active cofactor form of FA, is formed by reduction of the pteridine ring at positions 5, 6, 7, and 8 by the enzyme, folic acid reductase THFA is an essential molecule in both prokaryotic and eukaryotic cell metabolism, donating one-carbon units and other small molecular building blocks to the biosynthesis of purines dTMP and selected amino acids, including methionine.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81950" cy="1460499"/>
          </a:xfrm>
        </p:spPr>
        <p:txBody>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14</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10" name="Content Placeholder 9">
            <a:extLst>
              <a:ext uri="{FF2B5EF4-FFF2-40B4-BE49-F238E27FC236}">
                <a16:creationId xmlns:a16="http://schemas.microsoft.com/office/drawing/2014/main" id="{EF9AB058-EB97-445C-8821-41FFB41CD46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38135"/>
            <a:ext cx="3352800" cy="35720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EF0E0D4-C711-4D95-B949-EB3D17DE0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990600"/>
            <a:ext cx="4369682"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ltLang="en-US" sz="40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15</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9" name="Content Placeholder 8">
            <a:extLst>
              <a:ext uri="{FF2B5EF4-FFF2-40B4-BE49-F238E27FC236}">
                <a16:creationId xmlns:a16="http://schemas.microsoft.com/office/drawing/2014/main" id="{4216DE58-7C44-49AA-925C-6EBEB6C89F48}"/>
              </a:ext>
            </a:extLst>
          </p:cNvPr>
          <p:cNvPicPr>
            <a:picLocks noGrp="1" noChangeAspect="1"/>
          </p:cNvPicPr>
          <p:nvPr>
            <p:ph idx="1"/>
          </p:nvPr>
        </p:nvPicPr>
        <p:blipFill>
          <a:blip r:embed="rId3"/>
          <a:stretch>
            <a:fillRect/>
          </a:stretch>
        </p:blipFill>
        <p:spPr>
          <a:xfrm>
            <a:off x="645710" y="730250"/>
            <a:ext cx="7825558" cy="52133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16</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3" name="Content Placeholder 2"/>
          <p:cNvSpPr>
            <a:spLocks noGrp="1"/>
          </p:cNvSpPr>
          <p:nvPr>
            <p:ph idx="1"/>
          </p:nvPr>
        </p:nvSpPr>
        <p:spPr>
          <a:xfrm>
            <a:off x="533400" y="1524000"/>
            <a:ext cx="7886700" cy="4351338"/>
          </a:xfrm>
        </p:spPr>
        <p:txBody>
          <a:bodyPr>
            <a:normAutofit/>
          </a:bodyPr>
          <a:lstStyle/>
          <a:p>
            <a:endParaRPr lang="en-US" sz="2400" dirty="0"/>
          </a:p>
          <a:p>
            <a:pPr marL="0" indent="0">
              <a:buNone/>
            </a:pPr>
            <a:endParaRPr lang="en-US" altLang="en-US" dirty="0"/>
          </a:p>
        </p:txBody>
      </p:sp>
      <p:pic>
        <p:nvPicPr>
          <p:cNvPr id="7" name="Picture 6">
            <a:extLst>
              <a:ext uri="{FF2B5EF4-FFF2-40B4-BE49-F238E27FC236}">
                <a16:creationId xmlns:a16="http://schemas.microsoft.com/office/drawing/2014/main" id="{AD66CA08-50F6-4F5D-A8D1-1EADF035020F}"/>
              </a:ext>
            </a:extLst>
          </p:cNvPr>
          <p:cNvPicPr>
            <a:picLocks noChangeAspect="1"/>
          </p:cNvPicPr>
          <p:nvPr/>
        </p:nvPicPr>
        <p:blipFill>
          <a:blip r:embed="rId2"/>
          <a:stretch>
            <a:fillRect/>
          </a:stretch>
        </p:blipFill>
        <p:spPr>
          <a:xfrm>
            <a:off x="263008" y="914400"/>
            <a:ext cx="8617984" cy="4800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17</a:t>
            </a:fld>
            <a:endParaRPr lang="en-US"/>
          </a:p>
        </p:txBody>
      </p:sp>
      <p:sp>
        <p:nvSpPr>
          <p:cNvPr id="3" name="Content Placeholder 2"/>
          <p:cNvSpPr>
            <a:spLocks noGrp="1"/>
          </p:cNvSpPr>
          <p:nvPr>
            <p:ph idx="1"/>
          </p:nvPr>
        </p:nvSpPr>
        <p:spPr>
          <a:xfrm>
            <a:off x="609600" y="304800"/>
            <a:ext cx="7886700" cy="5799455"/>
          </a:xfrm>
        </p:spPr>
        <p:txBody>
          <a:bodyPr>
            <a:normAutofit/>
          </a:bodyPr>
          <a:lstStyle/>
          <a:p>
            <a:pPr marL="0" indent="0">
              <a:buNone/>
            </a:pPr>
            <a:r>
              <a:rPr lang="en-US" sz="2400" dirty="0">
                <a:latin typeface="Calibri" panose="020F0502020204030204"/>
                <a:cs typeface="Calibri" panose="020F0502020204030204"/>
                <a:sym typeface="+mn-ea"/>
              </a:rPr>
              <a:t>  Core Knowledge             </a:t>
            </a:r>
            <a:endParaRPr lang="en-US" sz="4000" dirty="0">
              <a:latin typeface="Calibri" panose="020F0502020204030204"/>
              <a:cs typeface="Calibri" panose="020F0502020204030204"/>
              <a:sym typeface="+mn-ea"/>
            </a:endParaRPr>
          </a:p>
          <a:p>
            <a:r>
              <a:rPr lang="en-US" sz="2400" b="1" dirty="0"/>
              <a:t>Sources</a:t>
            </a:r>
          </a:p>
          <a:p>
            <a:r>
              <a:rPr lang="en-US" dirty="0"/>
              <a:t>Liver, yeast, green leafy vegetables, as well as whole grain cereals, meat, milk, eggs and legumes. </a:t>
            </a:r>
          </a:p>
          <a:p>
            <a:r>
              <a:rPr lang="en-US" dirty="0"/>
              <a:t>The recommended daily adult dose: 400mg. In pregnancy, 600mg for prevention of congenital malformations (mainly cleft neural tube).</a:t>
            </a:r>
          </a:p>
          <a:p>
            <a:endParaRPr lang="en-US" dirty="0">
              <a:latin typeface="Calibri" panose="020F0502020204030204"/>
              <a:cs typeface="Calibri" panose="020F050202020403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2419350" cy="300037"/>
          </a:xfrm>
        </p:spPr>
        <p:txBody>
          <a:bodyPr>
            <a:normAutofit fontScale="90000"/>
          </a:bodyPr>
          <a:lstStyle/>
          <a:p>
            <a:r>
              <a:rPr lang="en-US" sz="3600" b="1" spc="-10" dirty="0">
                <a:solidFill>
                  <a:schemeClr val="tx1">
                    <a:lumMod val="95000"/>
                    <a:lumOff val="5000"/>
                  </a:schemeClr>
                </a:solidFill>
                <a:latin typeface="Calibri" panose="020F0502020204030204"/>
                <a:cs typeface="Calibri" panose="020F0502020204030204"/>
                <a:sym typeface="+mn-ea"/>
              </a:rPr>
              <a:t>Core Knowledge</a:t>
            </a:r>
          </a:p>
        </p:txBody>
      </p:sp>
      <p:sp>
        <p:nvSpPr>
          <p:cNvPr id="4" name="Slide Number Placeholder 3"/>
          <p:cNvSpPr>
            <a:spLocks noGrp="1"/>
          </p:cNvSpPr>
          <p:nvPr>
            <p:ph type="sldNum" sz="quarter" idx="12"/>
          </p:nvPr>
        </p:nvSpPr>
        <p:spPr/>
        <p:txBody>
          <a:bodyPr/>
          <a:lstStyle/>
          <a:p>
            <a:fld id="{B6F15528-21DE-4FAA-801E-634DDDAF4B2B}" type="slidenum">
              <a:rPr lang="en-US" smtClean="0"/>
              <a:t>18</a:t>
            </a:fld>
            <a:endParaRPr lang="en-US"/>
          </a:p>
        </p:txBody>
      </p:sp>
      <p:sp>
        <p:nvSpPr>
          <p:cNvPr id="13" name="Content Placeholder 12">
            <a:extLst>
              <a:ext uri="{FF2B5EF4-FFF2-40B4-BE49-F238E27FC236}">
                <a16:creationId xmlns:a16="http://schemas.microsoft.com/office/drawing/2014/main" id="{B4FFB23E-5A20-5EC1-26F2-80312725E01E}"/>
              </a:ext>
            </a:extLst>
          </p:cNvPr>
          <p:cNvSpPr>
            <a:spLocks noGrp="1"/>
          </p:cNvSpPr>
          <p:nvPr>
            <p:ph idx="1"/>
          </p:nvPr>
        </p:nvSpPr>
        <p:spPr/>
        <p:txBody>
          <a:bodyPr/>
          <a:lstStyle/>
          <a:p>
            <a:r>
              <a:rPr lang="en-US" sz="2400" b="1" dirty="0"/>
              <a:t>Coenzyme Forms Of Folic Acid</a:t>
            </a:r>
          </a:p>
          <a:p>
            <a:pPr>
              <a:lnSpc>
                <a:spcPct val="250000"/>
              </a:lnSpc>
            </a:pPr>
            <a:r>
              <a:rPr lang="en-US" dirty="0" err="1"/>
              <a:t>Tetrahydrofolic</a:t>
            </a:r>
            <a:r>
              <a:rPr lang="en-US" dirty="0"/>
              <a:t> acid , FH4-</a:t>
            </a:r>
          </a:p>
          <a:p>
            <a:pPr>
              <a:lnSpc>
                <a:spcPct val="250000"/>
              </a:lnSpc>
            </a:pPr>
            <a:r>
              <a:rPr lang="en-US" dirty="0"/>
              <a:t>Folinic acid</a:t>
            </a:r>
          </a:p>
          <a:p>
            <a:pPr>
              <a:lnSpc>
                <a:spcPct val="250000"/>
              </a:lnSpc>
            </a:pPr>
            <a:r>
              <a:rPr lang="en-US" dirty="0" err="1"/>
              <a:t>Rhizopterin</a:t>
            </a:r>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19</a:t>
            </a:fld>
            <a:endParaRPr lang="en-US"/>
          </a:p>
        </p:txBody>
      </p:sp>
      <p:sp>
        <p:nvSpPr>
          <p:cNvPr id="3" name="TextBox 2">
            <a:extLst>
              <a:ext uri="{FF2B5EF4-FFF2-40B4-BE49-F238E27FC236}">
                <a16:creationId xmlns:a16="http://schemas.microsoft.com/office/drawing/2014/main" id="{CEC44929-EC08-A299-4E51-2F4D05F43FDF}"/>
              </a:ext>
            </a:extLst>
          </p:cNvPr>
          <p:cNvSpPr txBox="1"/>
          <p:nvPr/>
        </p:nvSpPr>
        <p:spPr>
          <a:xfrm>
            <a:off x="228600" y="152400"/>
            <a:ext cx="4572000" cy="369332"/>
          </a:xfrm>
          <a:prstGeom prst="rect">
            <a:avLst/>
          </a:prstGeom>
          <a:noFill/>
        </p:spPr>
        <p:txBody>
          <a:bodyPr wrap="square">
            <a:spAutoFit/>
          </a:bodyPr>
          <a:lstStyle/>
          <a:p>
            <a:r>
              <a:rPr lang="en-US" sz="1800" b="1" spc="-10" dirty="0">
                <a:solidFill>
                  <a:schemeClr val="tx1">
                    <a:lumMod val="95000"/>
                    <a:lumOff val="5000"/>
                  </a:schemeClr>
                </a:solidFill>
                <a:latin typeface="Calibri" panose="020F0502020204030204"/>
                <a:cs typeface="Calibri" panose="020F0502020204030204"/>
                <a:sym typeface="+mn-ea"/>
              </a:rPr>
              <a:t>Core Knowledge</a:t>
            </a:r>
            <a:endParaRPr lang="en-US" dirty="0"/>
          </a:p>
        </p:txBody>
      </p:sp>
      <p:sp>
        <p:nvSpPr>
          <p:cNvPr id="6" name="Content Placeholder 5">
            <a:extLst>
              <a:ext uri="{FF2B5EF4-FFF2-40B4-BE49-F238E27FC236}">
                <a16:creationId xmlns:a16="http://schemas.microsoft.com/office/drawing/2014/main" id="{8F90FB71-E577-D6CD-4F2D-2390576CEEA2}"/>
              </a:ext>
            </a:extLst>
          </p:cNvPr>
          <p:cNvSpPr>
            <a:spLocks noGrp="1"/>
          </p:cNvSpPr>
          <p:nvPr>
            <p:ph idx="1"/>
          </p:nvPr>
        </p:nvSpPr>
        <p:spPr/>
        <p:txBody>
          <a:bodyPr/>
          <a:lstStyle/>
          <a:p>
            <a:r>
              <a:rPr lang="en-US" sz="2400" b="1" dirty="0"/>
              <a:t>Folate Antagonists</a:t>
            </a:r>
          </a:p>
          <a:p>
            <a:pPr>
              <a:lnSpc>
                <a:spcPct val="150000"/>
              </a:lnSpc>
            </a:pPr>
            <a:r>
              <a:rPr lang="en-US" dirty="0" err="1"/>
              <a:t>Sulpfonamides</a:t>
            </a:r>
            <a:endParaRPr lang="en-US" dirty="0"/>
          </a:p>
          <a:p>
            <a:pPr>
              <a:lnSpc>
                <a:spcPct val="150000"/>
              </a:lnSpc>
            </a:pPr>
            <a:r>
              <a:rPr lang="en-US" dirty="0"/>
              <a:t>Trimethoprim</a:t>
            </a:r>
          </a:p>
          <a:p>
            <a:pPr>
              <a:lnSpc>
                <a:spcPct val="150000"/>
              </a:lnSpc>
            </a:pPr>
            <a:r>
              <a:rPr lang="en-US" dirty="0" err="1"/>
              <a:t>Prymethamine</a:t>
            </a:r>
            <a:endParaRPr lang="en-US" dirty="0"/>
          </a:p>
          <a:p>
            <a:pPr>
              <a:lnSpc>
                <a:spcPct val="150000"/>
              </a:lnSpc>
            </a:pPr>
            <a:r>
              <a:rPr lang="en-US" dirty="0"/>
              <a:t>Aminopterin and Amethopterin</a:t>
            </a:r>
          </a:p>
          <a:p>
            <a:pPr>
              <a:lnSpc>
                <a:spcPct val="150000"/>
              </a:lnSpc>
            </a:pPr>
            <a:r>
              <a:rPr lang="en-US" dirty="0" err="1"/>
              <a:t>Methotraxate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b="1" dirty="0"/>
              <a:t>1</a:t>
            </a:r>
            <a:r>
              <a:rPr lang="en-US" b="1" baseline="30000" dirty="0"/>
              <a:t>st</a:t>
            </a:r>
            <a:r>
              <a:rPr lang="en-US" b="1" dirty="0"/>
              <a:t> Year MBBS</a:t>
            </a:r>
            <a:br>
              <a:rPr lang="en-US" b="1" dirty="0"/>
            </a:br>
            <a:r>
              <a:rPr lang="en-US" b="1" dirty="0"/>
              <a:t>Blood </a:t>
            </a:r>
            <a:r>
              <a:rPr lang="en-US" b="1"/>
              <a:t>and Immunity Module</a:t>
            </a:r>
            <a:br>
              <a:rPr lang="en-US" b="1" dirty="0"/>
            </a:br>
            <a:r>
              <a:rPr lang="en-US" sz="4000" b="1" dirty="0"/>
              <a:t>Large Group Interactive Session (LGIS)</a:t>
            </a:r>
            <a:br>
              <a:rPr lang="en-US" sz="4000" b="1" dirty="0"/>
            </a:br>
            <a:r>
              <a:rPr lang="en-US" sz="4000" b="1" dirty="0"/>
              <a:t>Folic Acid (B9), Vitamin K</a:t>
            </a:r>
          </a:p>
        </p:txBody>
      </p:sp>
      <p:sp>
        <p:nvSpPr>
          <p:cNvPr id="3" name="Subtitle 2"/>
          <p:cNvSpPr>
            <a:spLocks noGrp="1"/>
          </p:cNvSpPr>
          <p:nvPr>
            <p:ph type="subTitle" idx="1"/>
          </p:nvPr>
        </p:nvSpPr>
        <p:spPr>
          <a:xfrm>
            <a:off x="609600" y="5943444"/>
            <a:ext cx="8534400" cy="762000"/>
          </a:xfrm>
        </p:spPr>
        <p:txBody>
          <a:bodyPr>
            <a:normAutofit fontScale="25000" lnSpcReduction="20000"/>
          </a:bodyPr>
          <a:lstStyle/>
          <a:p>
            <a:pPr algn="l"/>
            <a:r>
              <a:rPr lang="en-US" sz="7200" b="1" dirty="0">
                <a:cs typeface="Times New Roman" panose="02020603050405020304" pitchFamily="18" charset="0"/>
              </a:rPr>
              <a:t>Presenter: Dr. Almas </a:t>
            </a:r>
            <a:r>
              <a:rPr lang="en-US" sz="7200" b="1" dirty="0" err="1">
                <a:cs typeface="Times New Roman" panose="02020603050405020304" pitchFamily="18" charset="0"/>
              </a:rPr>
              <a:t>Ajaz</a:t>
            </a:r>
            <a:r>
              <a:rPr lang="en-US" sz="7200" b="1" dirty="0">
                <a:cs typeface="Times New Roman" panose="02020603050405020304" pitchFamily="18" charset="0"/>
              </a:rPr>
              <a:t>				</a:t>
            </a:r>
          </a:p>
          <a:p>
            <a:pPr algn="l"/>
            <a:r>
              <a:rPr lang="en-US" sz="7200" b="1" dirty="0">
                <a:cs typeface="Times New Roman" panose="02020603050405020304" pitchFamily="18" charset="0"/>
              </a:rPr>
              <a:t>                                       			</a:t>
            </a:r>
            <a:r>
              <a:rPr lang="en-US" sz="3300" b="1" dirty="0">
                <a:cs typeface="Times New Roman" panose="02020603050405020304" pitchFamily="18" charset="0"/>
              </a:rPr>
              <a:t>			</a:t>
            </a:r>
            <a:r>
              <a:rPr lang="en-US" sz="2400" b="1" dirty="0">
                <a:cs typeface="Times New Roman" panose="02020603050405020304"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2743199" cy="1871804"/>
          </a:xfrm>
          <a:prstGeom prst="rect">
            <a:avLst/>
          </a:prstGeom>
        </p:spPr>
      </p:pic>
      <p:pic>
        <p:nvPicPr>
          <p:cNvPr id="7" name="Picture 6"/>
          <p:cNvPicPr>
            <a:picLocks noChangeAspect="1"/>
          </p:cNvPicPr>
          <p:nvPr/>
        </p:nvPicPr>
        <p:blipFill>
          <a:blip r:embed="rId5"/>
          <a:stretch>
            <a:fillRect/>
          </a:stretch>
        </p:blipFill>
        <p:spPr>
          <a:xfrm>
            <a:off x="7696200" y="152400"/>
            <a:ext cx="990600" cy="9336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37"/>
            <a:ext cx="7886700" cy="1325563"/>
          </a:xfrm>
        </p:spPr>
        <p:txBody>
          <a:bodyPr>
            <a:normAutofit fontScale="90000"/>
          </a:bodyPr>
          <a:lstStyle/>
          <a:p>
            <a:r>
              <a:rPr lang="en-US" sz="4800" b="1" dirty="0"/>
              <a:t>Metabolic role</a:t>
            </a:r>
            <a:br>
              <a:rPr lang="en-US" sz="4800" b="1" dirty="0"/>
            </a:br>
            <a:r>
              <a:rPr lang="en-US" sz="4800" b="1" dirty="0"/>
              <a:t>(one carbon metabolism)</a:t>
            </a: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20</a:t>
            </a:fld>
            <a:endParaRPr lang="en-US"/>
          </a:p>
        </p:txBody>
      </p:sp>
      <p:sp>
        <p:nvSpPr>
          <p:cNvPr id="5" name="TextBox 4">
            <a:extLst>
              <a:ext uri="{FF2B5EF4-FFF2-40B4-BE49-F238E27FC236}">
                <a16:creationId xmlns:a16="http://schemas.microsoft.com/office/drawing/2014/main" id="{A73DDC98-7617-D1D1-9BD9-0FF46FCD3D8A}"/>
              </a:ext>
            </a:extLst>
          </p:cNvPr>
          <p:cNvSpPr txBox="1"/>
          <p:nvPr/>
        </p:nvSpPr>
        <p:spPr>
          <a:xfrm>
            <a:off x="152400" y="57705"/>
            <a:ext cx="4572000" cy="369332"/>
          </a:xfrm>
          <a:prstGeom prst="rect">
            <a:avLst/>
          </a:prstGeom>
          <a:noFill/>
        </p:spPr>
        <p:txBody>
          <a:bodyPr wrap="square">
            <a:spAutoFit/>
          </a:bodyPr>
          <a:lstStyle/>
          <a:p>
            <a:r>
              <a:rPr lang="en-US" sz="1800" b="1" spc="-10" dirty="0">
                <a:solidFill>
                  <a:schemeClr val="tx1">
                    <a:lumMod val="95000"/>
                    <a:lumOff val="5000"/>
                  </a:schemeClr>
                </a:solidFill>
                <a:latin typeface="Calibri" panose="020F0502020204030204"/>
                <a:cs typeface="Calibri" panose="020F0502020204030204"/>
                <a:sym typeface="+mn-ea"/>
              </a:rPr>
              <a:t>Core Knowledge</a:t>
            </a:r>
            <a:endParaRPr lang="en-US" dirty="0"/>
          </a:p>
        </p:txBody>
      </p:sp>
      <p:sp>
        <p:nvSpPr>
          <p:cNvPr id="11" name="Content Placeholder 10">
            <a:extLst>
              <a:ext uri="{FF2B5EF4-FFF2-40B4-BE49-F238E27FC236}">
                <a16:creationId xmlns:a16="http://schemas.microsoft.com/office/drawing/2014/main" id="{5D48C430-C3B9-5D3B-A216-045C9D725DF9}"/>
              </a:ext>
            </a:extLst>
          </p:cNvPr>
          <p:cNvSpPr>
            <a:spLocks noGrp="1"/>
          </p:cNvSpPr>
          <p:nvPr>
            <p:ph idx="1"/>
          </p:nvPr>
        </p:nvSpPr>
        <p:spPr/>
        <p:txBody>
          <a:bodyPr/>
          <a:lstStyle/>
          <a:p>
            <a:r>
              <a:rPr lang="en-US" dirty="0"/>
              <a:t>FH4 is the coenzyme form of folic acid and it acts as coenzyme in transfer and utilization of one carbon </a:t>
            </a:r>
            <a:r>
              <a:rPr lang="en-US" dirty="0" err="1"/>
              <a:t>moity</a:t>
            </a:r>
            <a:r>
              <a:rPr lang="en-US" dirty="0"/>
              <a:t> (C1)</a:t>
            </a:r>
          </a:p>
          <a:p>
            <a:pPr marL="0" indent="0">
              <a:buNone/>
            </a:pPr>
            <a:r>
              <a:rPr lang="en-US" sz="3200" b="1" dirty="0"/>
              <a:t>One carbon Donor and Acceptor Compounds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9A8B-3773-E98F-5F8A-45F0EDB41DA1}"/>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9986AC9-2DC9-723F-7812-492579B08F76}"/>
              </a:ext>
            </a:extLst>
          </p:cNvPr>
          <p:cNvSpPr>
            <a:spLocks noGrp="1"/>
          </p:cNvSpPr>
          <p:nvPr>
            <p:ph type="sldNum" sz="quarter" idx="12"/>
          </p:nvPr>
        </p:nvSpPr>
        <p:spPr/>
        <p:txBody>
          <a:bodyPr/>
          <a:lstStyle/>
          <a:p>
            <a:fld id="{B6F15528-21DE-4FAA-801E-634DDDAF4B2B}" type="slidenum">
              <a:rPr lang="en-US" smtClean="0"/>
              <a:t>21</a:t>
            </a:fld>
            <a:endParaRPr lang="en-US"/>
          </a:p>
        </p:txBody>
      </p:sp>
      <p:sp>
        <p:nvSpPr>
          <p:cNvPr id="5" name="Footer Placeholder 4">
            <a:extLst>
              <a:ext uri="{FF2B5EF4-FFF2-40B4-BE49-F238E27FC236}">
                <a16:creationId xmlns:a16="http://schemas.microsoft.com/office/drawing/2014/main" id="{6E87AC9B-BEF0-8EFD-4E0E-02E71D3A0333}"/>
              </a:ext>
            </a:extLst>
          </p:cNvPr>
          <p:cNvSpPr>
            <a:spLocks noGrp="1"/>
          </p:cNvSpPr>
          <p:nvPr>
            <p:ph type="ftr" sz="quarter" idx="3"/>
          </p:nvPr>
        </p:nvSpPr>
        <p:spPr/>
        <p:txBody>
          <a:bodyPr/>
          <a:lstStyle/>
          <a:p>
            <a:r>
              <a:rPr lang="en-US" dirty="0"/>
              <a:t>Core Knowledge</a:t>
            </a:r>
          </a:p>
        </p:txBody>
      </p:sp>
      <p:pic>
        <p:nvPicPr>
          <p:cNvPr id="9" name="Content Placeholder 8">
            <a:extLst>
              <a:ext uri="{FF2B5EF4-FFF2-40B4-BE49-F238E27FC236}">
                <a16:creationId xmlns:a16="http://schemas.microsoft.com/office/drawing/2014/main" id="{DBB99736-AF3A-4E2E-94D6-14F0A55DEE59}"/>
              </a:ext>
            </a:extLst>
          </p:cNvPr>
          <p:cNvPicPr>
            <a:picLocks noGrp="1" noChangeAspect="1"/>
          </p:cNvPicPr>
          <p:nvPr>
            <p:ph idx="1"/>
          </p:nvPr>
        </p:nvPicPr>
        <p:blipFill rotWithShape="1">
          <a:blip r:embed="rId2"/>
          <a:srcRect l="3478" t="7286" r="5748" b="618"/>
          <a:stretch/>
        </p:blipFill>
        <p:spPr>
          <a:xfrm>
            <a:off x="838200" y="489699"/>
            <a:ext cx="7543800" cy="5878601"/>
          </a:xfrm>
          <a:prstGeom prst="rect">
            <a:avLst/>
          </a:prstGeom>
        </p:spPr>
      </p:pic>
    </p:spTree>
    <p:extLst>
      <p:ext uri="{BB962C8B-B14F-4D97-AF65-F5344CB8AC3E}">
        <p14:creationId xmlns:p14="http://schemas.microsoft.com/office/powerpoint/2010/main" val="86400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3894-7789-ACF9-3101-6AB198B022C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922C5D7-8695-D9E4-06E8-EC8F38F1B003}"/>
              </a:ext>
            </a:extLst>
          </p:cNvPr>
          <p:cNvSpPr>
            <a:spLocks noGrp="1"/>
          </p:cNvSpPr>
          <p:nvPr>
            <p:ph idx="1"/>
          </p:nvPr>
        </p:nvSpPr>
        <p:spPr/>
        <p:txBody>
          <a:bodyPr/>
          <a:lstStyle/>
          <a:p>
            <a:pPr>
              <a:lnSpc>
                <a:spcPct val="100000"/>
              </a:lnSpc>
            </a:pPr>
            <a:r>
              <a:rPr lang="en-US" sz="2400" dirty="0"/>
              <a:t>Folate is a coenzyme for single carbon transfers (addition or subtraction of single carbon molecule ).</a:t>
            </a:r>
          </a:p>
          <a:p>
            <a:pPr>
              <a:lnSpc>
                <a:spcPct val="100000"/>
              </a:lnSpc>
            </a:pPr>
            <a:r>
              <a:rPr lang="en-US" sz="2400" dirty="0"/>
              <a:t>This I critical for DNA metabolism.</a:t>
            </a:r>
          </a:p>
          <a:p>
            <a:pPr>
              <a:lnSpc>
                <a:spcPct val="100000"/>
              </a:lnSpc>
            </a:pPr>
            <a:r>
              <a:rPr lang="en-US" sz="2400" dirty="0"/>
              <a:t>A folate enzyme is necessary to synthesize nucleotides from their components , in  order to make DNA as well as RNA.</a:t>
            </a:r>
          </a:p>
          <a:p>
            <a:pPr>
              <a:lnSpc>
                <a:spcPct val="100000"/>
              </a:lnSpc>
            </a:pPr>
            <a:r>
              <a:rPr lang="en-US" sz="2400" dirty="0"/>
              <a:t>A folate enzyme is also necessary for the synthesis of amino acid methionine.</a:t>
            </a:r>
          </a:p>
          <a:p>
            <a:pPr>
              <a:lnSpc>
                <a:spcPct val="100000"/>
              </a:lnSpc>
            </a:pPr>
            <a:r>
              <a:rPr lang="en-US" sz="2400" dirty="0"/>
              <a:t>Methionine is part of the chain of reactions leading to production od E-</a:t>
            </a:r>
            <a:r>
              <a:rPr lang="en-US" sz="2400" dirty="0" err="1"/>
              <a:t>adnenosylmethionine</a:t>
            </a:r>
            <a:r>
              <a:rPr lang="en-US" sz="2400" dirty="0"/>
              <a:t> (SAMe – </a:t>
            </a:r>
            <a:r>
              <a:rPr lang="en-US" sz="2400" dirty="0" err="1"/>
              <a:t>Methl</a:t>
            </a:r>
            <a:r>
              <a:rPr lang="en-US" sz="2400" dirty="0"/>
              <a:t> Donor</a:t>
            </a:r>
            <a:endParaRPr lang="en-US" dirty="0"/>
          </a:p>
        </p:txBody>
      </p:sp>
      <p:sp>
        <p:nvSpPr>
          <p:cNvPr id="4" name="Slide Number Placeholder 3">
            <a:extLst>
              <a:ext uri="{FF2B5EF4-FFF2-40B4-BE49-F238E27FC236}">
                <a16:creationId xmlns:a16="http://schemas.microsoft.com/office/drawing/2014/main" id="{0FC08858-B524-0838-AA4A-51503B936A33}"/>
              </a:ext>
            </a:extLst>
          </p:cNvPr>
          <p:cNvSpPr>
            <a:spLocks noGrp="1"/>
          </p:cNvSpPr>
          <p:nvPr>
            <p:ph type="sldNum" sz="quarter" idx="12"/>
          </p:nvPr>
        </p:nvSpPr>
        <p:spPr/>
        <p:txBody>
          <a:bodyPr/>
          <a:lstStyle/>
          <a:p>
            <a:fld id="{B6F15528-21DE-4FAA-801E-634DDDAF4B2B}" type="slidenum">
              <a:rPr lang="en-US" smtClean="0"/>
              <a:t>22</a:t>
            </a:fld>
            <a:endParaRPr lang="en-US"/>
          </a:p>
        </p:txBody>
      </p:sp>
      <p:sp>
        <p:nvSpPr>
          <p:cNvPr id="5" name="Footer Placeholder 4">
            <a:extLst>
              <a:ext uri="{FF2B5EF4-FFF2-40B4-BE49-F238E27FC236}">
                <a16:creationId xmlns:a16="http://schemas.microsoft.com/office/drawing/2014/main" id="{A5AC740F-C2DD-07B5-3FD5-0F04329EC3FC}"/>
              </a:ext>
            </a:extLst>
          </p:cNvPr>
          <p:cNvSpPr>
            <a:spLocks noGrp="1"/>
          </p:cNvSpPr>
          <p:nvPr>
            <p:ph type="ftr" sz="quarter" idx="3"/>
          </p:nvPr>
        </p:nvSpPr>
        <p:spPr/>
        <p:txBody>
          <a:bodyPr/>
          <a:lstStyle/>
          <a:p>
            <a:r>
              <a:rPr lang="en-US" dirty="0"/>
              <a:t>Core Knowledge</a:t>
            </a:r>
          </a:p>
        </p:txBody>
      </p:sp>
    </p:spTree>
    <p:extLst>
      <p:ext uri="{BB962C8B-B14F-4D97-AF65-F5344CB8AC3E}">
        <p14:creationId xmlns:p14="http://schemas.microsoft.com/office/powerpoint/2010/main" val="4157812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25368-5195-ADD6-90DC-90D9AD8BC8EE}"/>
              </a:ext>
            </a:extLst>
          </p:cNvPr>
          <p:cNvSpPr>
            <a:spLocks noGrp="1"/>
          </p:cNvSpPr>
          <p:nvPr>
            <p:ph type="title"/>
          </p:nvPr>
        </p:nvSpPr>
        <p:spPr/>
        <p:txBody>
          <a:bodyPr/>
          <a:lstStyle/>
          <a:p>
            <a:r>
              <a:rPr lang="en-US" sz="3600" b="1" dirty="0"/>
              <a:t>Biochemical functions </a:t>
            </a:r>
            <a:r>
              <a:rPr lang="en-US" sz="4400" b="1" dirty="0"/>
              <a:t>of vitamin </a:t>
            </a:r>
            <a:r>
              <a:rPr lang="en-US" sz="3600" b="1" dirty="0"/>
              <a:t>B</a:t>
            </a:r>
            <a:r>
              <a:rPr lang="en-US" sz="3600" b="1" baseline="-25000" dirty="0"/>
              <a:t>9</a:t>
            </a:r>
            <a:endParaRPr lang="en-US" dirty="0"/>
          </a:p>
        </p:txBody>
      </p:sp>
      <p:sp>
        <p:nvSpPr>
          <p:cNvPr id="3" name="Content Placeholder 2">
            <a:extLst>
              <a:ext uri="{FF2B5EF4-FFF2-40B4-BE49-F238E27FC236}">
                <a16:creationId xmlns:a16="http://schemas.microsoft.com/office/drawing/2014/main" id="{AC01B9A9-14B9-1BDA-9399-C52B37A3E78F}"/>
              </a:ext>
            </a:extLst>
          </p:cNvPr>
          <p:cNvSpPr>
            <a:spLocks noGrp="1"/>
          </p:cNvSpPr>
          <p:nvPr>
            <p:ph idx="1"/>
          </p:nvPr>
        </p:nvSpPr>
        <p:spPr/>
        <p:txBody>
          <a:bodyPr/>
          <a:lstStyle/>
          <a:p>
            <a:r>
              <a:rPr lang="en-US" dirty="0"/>
              <a:t>folic acid is crucial for proper brain function and plays an important role in mental and emotional health. </a:t>
            </a:r>
          </a:p>
          <a:p>
            <a:r>
              <a:rPr lang="en-US" dirty="0"/>
              <a:t>It aids in the production of DNA and RNA, the body's genetic material, and is especially important when cells and tissues are growing rapidly, such as in infancy, adolescence, and pregnancy.</a:t>
            </a:r>
          </a:p>
          <a:p>
            <a:r>
              <a:rPr lang="en-US" dirty="0"/>
              <a:t> Folic acid also works closely with vitamin B12 to help make red blood cells and help iron work properly in the body.</a:t>
            </a:r>
          </a:p>
          <a:p>
            <a:r>
              <a:rPr lang="en-US" dirty="0"/>
              <a:t>Vitamin B9 works with vitamins B6 and B12 and other nutrients to control blood levels of the amino acid homocysteine</a:t>
            </a:r>
          </a:p>
          <a:p>
            <a:endParaRPr lang="en-US" dirty="0"/>
          </a:p>
        </p:txBody>
      </p:sp>
      <p:sp>
        <p:nvSpPr>
          <p:cNvPr id="4" name="Slide Number Placeholder 3">
            <a:extLst>
              <a:ext uri="{FF2B5EF4-FFF2-40B4-BE49-F238E27FC236}">
                <a16:creationId xmlns:a16="http://schemas.microsoft.com/office/drawing/2014/main" id="{3C21B5A8-9186-5192-17B7-0360334D0707}"/>
              </a:ext>
            </a:extLst>
          </p:cNvPr>
          <p:cNvSpPr>
            <a:spLocks noGrp="1"/>
          </p:cNvSpPr>
          <p:nvPr>
            <p:ph type="sldNum" sz="quarter" idx="12"/>
          </p:nvPr>
        </p:nvSpPr>
        <p:spPr/>
        <p:txBody>
          <a:bodyPr/>
          <a:lstStyle/>
          <a:p>
            <a:fld id="{B6F15528-21DE-4FAA-801E-634DDDAF4B2B}" type="slidenum">
              <a:rPr lang="en-US" smtClean="0"/>
              <a:t>23</a:t>
            </a:fld>
            <a:endParaRPr lang="en-US"/>
          </a:p>
        </p:txBody>
      </p:sp>
      <p:sp>
        <p:nvSpPr>
          <p:cNvPr id="5" name="Footer Placeholder 4">
            <a:extLst>
              <a:ext uri="{FF2B5EF4-FFF2-40B4-BE49-F238E27FC236}">
                <a16:creationId xmlns:a16="http://schemas.microsoft.com/office/drawing/2014/main" id="{C0BB02D9-BD65-C7FE-435C-9B1B9EF9A52C}"/>
              </a:ext>
            </a:extLst>
          </p:cNvPr>
          <p:cNvSpPr>
            <a:spLocks noGrp="1"/>
          </p:cNvSpPr>
          <p:nvPr>
            <p:ph type="ftr" sz="quarter" idx="3"/>
          </p:nvPr>
        </p:nvSpPr>
        <p:spPr/>
        <p:txBody>
          <a:bodyPr/>
          <a:lstStyle/>
          <a:p>
            <a:r>
              <a:rPr lang="en-US" dirty="0"/>
              <a:t>Core Knowledge</a:t>
            </a:r>
          </a:p>
        </p:txBody>
      </p:sp>
    </p:spTree>
    <p:extLst>
      <p:ext uri="{BB962C8B-B14F-4D97-AF65-F5344CB8AC3E}">
        <p14:creationId xmlns:p14="http://schemas.microsoft.com/office/powerpoint/2010/main" val="2903515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C431-7013-321F-2A97-C73F8C9E467F}"/>
              </a:ext>
            </a:extLst>
          </p:cNvPr>
          <p:cNvSpPr>
            <a:spLocks noGrp="1"/>
          </p:cNvSpPr>
          <p:nvPr>
            <p:ph type="title"/>
          </p:nvPr>
        </p:nvSpPr>
        <p:spPr/>
        <p:txBody>
          <a:bodyPr/>
          <a:lstStyle/>
          <a:p>
            <a:r>
              <a:rPr lang="en-US" sz="3600" b="1" dirty="0"/>
              <a:t>Deficiency of vitamin B</a:t>
            </a:r>
            <a:r>
              <a:rPr lang="en-US" sz="3600" b="1" baseline="-25000" dirty="0"/>
              <a:t>9</a:t>
            </a:r>
            <a:endParaRPr lang="en-US" dirty="0"/>
          </a:p>
        </p:txBody>
      </p:sp>
      <p:sp>
        <p:nvSpPr>
          <p:cNvPr id="3" name="Content Placeholder 2">
            <a:extLst>
              <a:ext uri="{FF2B5EF4-FFF2-40B4-BE49-F238E27FC236}">
                <a16:creationId xmlns:a16="http://schemas.microsoft.com/office/drawing/2014/main" id="{8C316B69-7E7B-F960-FCB2-F3C05CB0CCF9}"/>
              </a:ext>
            </a:extLst>
          </p:cNvPr>
          <p:cNvSpPr>
            <a:spLocks noGrp="1"/>
          </p:cNvSpPr>
          <p:nvPr>
            <p:ph idx="1"/>
          </p:nvPr>
        </p:nvSpPr>
        <p:spPr/>
        <p:txBody>
          <a:bodyPr/>
          <a:lstStyle/>
          <a:p>
            <a:r>
              <a:rPr lang="en-US" dirty="0"/>
              <a:t>Deficiency of vitamin B</a:t>
            </a:r>
            <a:r>
              <a:rPr lang="en-US" baseline="-25000" dirty="0"/>
              <a:t>9</a:t>
            </a:r>
            <a:r>
              <a:rPr lang="en-US" dirty="0"/>
              <a:t> occurs in low supply, absorption or increased need during pregnancy. There is a megaloblastic </a:t>
            </a:r>
            <a:r>
              <a:rPr lang="en-US" dirty="0" err="1"/>
              <a:t>anaemia</a:t>
            </a:r>
            <a:r>
              <a:rPr lang="en-US" dirty="0"/>
              <a:t> , which is characterized by the presence of abnormal precursors of red blood cells in the bone marrow. Compared with normal cells are cells arising from these abnormal precursors of different shape, larger size, reduced viability and reduced ability to transport oxygen . Along with the lack of iron is its lack of a significant cause of </a:t>
            </a:r>
            <a:r>
              <a:rPr lang="en-US" dirty="0" err="1"/>
              <a:t>anaemia</a:t>
            </a:r>
            <a:r>
              <a:rPr lang="en-US" dirty="0"/>
              <a:t> in developing countries. Deficiency during pregnancy causes spina neural tube in the fetus.</a:t>
            </a:r>
          </a:p>
          <a:p>
            <a:r>
              <a:rPr lang="en-US" dirty="0"/>
              <a:t>Laboratory evaluation: serum levels of folate, total homocysteine (increases in the absence, also in the absence of vitamin B</a:t>
            </a:r>
            <a:r>
              <a:rPr lang="en-US" baseline="-25000" dirty="0"/>
              <a:t>12</a:t>
            </a:r>
            <a:r>
              <a:rPr lang="en-US" dirty="0"/>
              <a:t>)</a:t>
            </a:r>
          </a:p>
          <a:p>
            <a:endParaRPr lang="en-US" dirty="0"/>
          </a:p>
        </p:txBody>
      </p:sp>
      <p:sp>
        <p:nvSpPr>
          <p:cNvPr id="4" name="Slide Number Placeholder 3">
            <a:extLst>
              <a:ext uri="{FF2B5EF4-FFF2-40B4-BE49-F238E27FC236}">
                <a16:creationId xmlns:a16="http://schemas.microsoft.com/office/drawing/2014/main" id="{84045FFB-1CF2-F057-8AB0-3A62A60D6119}"/>
              </a:ext>
            </a:extLst>
          </p:cNvPr>
          <p:cNvSpPr>
            <a:spLocks noGrp="1"/>
          </p:cNvSpPr>
          <p:nvPr>
            <p:ph type="sldNum" sz="quarter" idx="12"/>
          </p:nvPr>
        </p:nvSpPr>
        <p:spPr/>
        <p:txBody>
          <a:bodyPr/>
          <a:lstStyle/>
          <a:p>
            <a:fld id="{B6F15528-21DE-4FAA-801E-634DDDAF4B2B}" type="slidenum">
              <a:rPr lang="en-US" smtClean="0"/>
              <a:t>24</a:t>
            </a:fld>
            <a:endParaRPr lang="en-US"/>
          </a:p>
        </p:txBody>
      </p:sp>
      <p:sp>
        <p:nvSpPr>
          <p:cNvPr id="5" name="Footer Placeholder 4">
            <a:extLst>
              <a:ext uri="{FF2B5EF4-FFF2-40B4-BE49-F238E27FC236}">
                <a16:creationId xmlns:a16="http://schemas.microsoft.com/office/drawing/2014/main" id="{D7FD20BA-E516-9539-CF30-33F732DD0A5A}"/>
              </a:ext>
            </a:extLst>
          </p:cNvPr>
          <p:cNvSpPr>
            <a:spLocks noGrp="1"/>
          </p:cNvSpPr>
          <p:nvPr>
            <p:ph type="ftr" sz="quarter" idx="3"/>
          </p:nvPr>
        </p:nvSpPr>
        <p:spPr/>
        <p:txBody>
          <a:bodyPr/>
          <a:lstStyle/>
          <a:p>
            <a:r>
              <a:rPr lang="en-US" dirty="0"/>
              <a:t>Core Knowledge</a:t>
            </a:r>
          </a:p>
        </p:txBody>
      </p:sp>
    </p:spTree>
    <p:extLst>
      <p:ext uri="{BB962C8B-B14F-4D97-AF65-F5344CB8AC3E}">
        <p14:creationId xmlns:p14="http://schemas.microsoft.com/office/powerpoint/2010/main" val="2776258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411F-8D5F-6489-CD0F-DA5307ACD579}"/>
              </a:ext>
            </a:extLst>
          </p:cNvPr>
          <p:cNvSpPr>
            <a:spLocks noGrp="1"/>
          </p:cNvSpPr>
          <p:nvPr>
            <p:ph type="title"/>
          </p:nvPr>
        </p:nvSpPr>
        <p:spPr/>
        <p:txBody>
          <a:bodyPr/>
          <a:lstStyle/>
          <a:p>
            <a:r>
              <a:rPr lang="en-US" sz="3600" b="1" dirty="0"/>
              <a:t>Deficiency Symptoms </a:t>
            </a:r>
            <a:endParaRPr lang="en-US" dirty="0"/>
          </a:p>
        </p:txBody>
      </p:sp>
      <p:sp>
        <p:nvSpPr>
          <p:cNvPr id="3" name="Content Placeholder 2">
            <a:extLst>
              <a:ext uri="{FF2B5EF4-FFF2-40B4-BE49-F238E27FC236}">
                <a16:creationId xmlns:a16="http://schemas.microsoft.com/office/drawing/2014/main" id="{DFCCBD68-E574-8CA6-C8A6-E268CB195F0C}"/>
              </a:ext>
            </a:extLst>
          </p:cNvPr>
          <p:cNvSpPr>
            <a:spLocks noGrp="1"/>
          </p:cNvSpPr>
          <p:nvPr>
            <p:ph idx="1"/>
          </p:nvPr>
        </p:nvSpPr>
        <p:spPr/>
        <p:txBody>
          <a:bodyPr>
            <a:normAutofit fontScale="92500" lnSpcReduction="20000"/>
          </a:bodyPr>
          <a:lstStyle/>
          <a:p>
            <a:pPr marL="0" indent="0" fontAlgn="base">
              <a:buNone/>
            </a:pPr>
            <a:r>
              <a:rPr lang="en-US" sz="3200" dirty="0"/>
              <a:t>Folic acid deficiency can cause:</a:t>
            </a:r>
          </a:p>
          <a:p>
            <a:pPr fontAlgn="base"/>
            <a:r>
              <a:rPr lang="en-US" dirty="0"/>
              <a:t>Poor growth</a:t>
            </a:r>
          </a:p>
          <a:p>
            <a:pPr fontAlgn="base"/>
            <a:r>
              <a:rPr lang="en-US" dirty="0"/>
              <a:t>Tongue inflammation</a:t>
            </a:r>
          </a:p>
          <a:p>
            <a:pPr fontAlgn="base"/>
            <a:r>
              <a:rPr lang="en-US" dirty="0"/>
              <a:t>Gingivitis</a:t>
            </a:r>
          </a:p>
          <a:p>
            <a:pPr fontAlgn="base"/>
            <a:r>
              <a:rPr lang="en-US" dirty="0"/>
              <a:t>Loss of appetite</a:t>
            </a:r>
          </a:p>
          <a:p>
            <a:pPr fontAlgn="base"/>
            <a:r>
              <a:rPr lang="en-US" dirty="0"/>
              <a:t>Shortness of breath</a:t>
            </a:r>
          </a:p>
          <a:p>
            <a:pPr fontAlgn="base"/>
            <a:r>
              <a:rPr lang="en-US" dirty="0"/>
              <a:t>Diarrhea</a:t>
            </a:r>
          </a:p>
          <a:p>
            <a:pPr fontAlgn="base"/>
            <a:r>
              <a:rPr lang="en-US" dirty="0"/>
              <a:t>Irritability</a:t>
            </a:r>
          </a:p>
          <a:p>
            <a:pPr fontAlgn="base"/>
            <a:r>
              <a:rPr lang="en-US" dirty="0"/>
              <a:t>Forgetfulness</a:t>
            </a:r>
          </a:p>
          <a:p>
            <a:pPr fontAlgn="base"/>
            <a:r>
              <a:rPr lang="en-US" dirty="0"/>
              <a:t>Mental sluggishness</a:t>
            </a:r>
          </a:p>
          <a:p>
            <a:pPr fontAlgn="base"/>
            <a:r>
              <a:rPr lang="en-US" dirty="0"/>
              <a:t>Pregnant women need more folic acid to lower the risk of neural tube birth defects, including cleft palate, spina bifida, and brain damage. Neural tube defects are birth defects caused by abnormal development of the neural tube, a structure that eventually gives rise to the brain and spinal cord.</a:t>
            </a:r>
          </a:p>
          <a:p>
            <a:pPr fontAlgn="base"/>
            <a:endParaRPr lang="en-US" dirty="0"/>
          </a:p>
        </p:txBody>
      </p:sp>
      <p:sp>
        <p:nvSpPr>
          <p:cNvPr id="4" name="Slide Number Placeholder 3">
            <a:extLst>
              <a:ext uri="{FF2B5EF4-FFF2-40B4-BE49-F238E27FC236}">
                <a16:creationId xmlns:a16="http://schemas.microsoft.com/office/drawing/2014/main" id="{649BA9FC-915D-9744-B47C-F55BCDCFEC7F}"/>
              </a:ext>
            </a:extLst>
          </p:cNvPr>
          <p:cNvSpPr>
            <a:spLocks noGrp="1"/>
          </p:cNvSpPr>
          <p:nvPr>
            <p:ph type="sldNum" sz="quarter" idx="12"/>
          </p:nvPr>
        </p:nvSpPr>
        <p:spPr/>
        <p:txBody>
          <a:bodyPr/>
          <a:lstStyle/>
          <a:p>
            <a:fld id="{B6F15528-21DE-4FAA-801E-634DDDAF4B2B}" type="slidenum">
              <a:rPr lang="en-US" smtClean="0"/>
              <a:t>25</a:t>
            </a:fld>
            <a:endParaRPr lang="en-US"/>
          </a:p>
        </p:txBody>
      </p:sp>
      <p:sp>
        <p:nvSpPr>
          <p:cNvPr id="5" name="Footer Placeholder 4">
            <a:extLst>
              <a:ext uri="{FF2B5EF4-FFF2-40B4-BE49-F238E27FC236}">
                <a16:creationId xmlns:a16="http://schemas.microsoft.com/office/drawing/2014/main" id="{1C3652A4-B387-78C5-0200-728467895A97}"/>
              </a:ext>
            </a:extLst>
          </p:cNvPr>
          <p:cNvSpPr>
            <a:spLocks noGrp="1"/>
          </p:cNvSpPr>
          <p:nvPr>
            <p:ph type="ftr" sz="quarter" idx="3"/>
          </p:nvPr>
        </p:nvSpPr>
        <p:spPr>
          <a:xfrm>
            <a:off x="152400" y="6400800"/>
            <a:ext cx="2209800" cy="365125"/>
          </a:xfrm>
        </p:spPr>
        <p:txBody>
          <a:bodyPr/>
          <a:lstStyle/>
          <a:p>
            <a:r>
              <a:rPr lang="en-US" dirty="0"/>
              <a:t>Core Knowledge</a:t>
            </a:r>
          </a:p>
        </p:txBody>
      </p:sp>
    </p:spTree>
    <p:extLst>
      <p:ext uri="{BB962C8B-B14F-4D97-AF65-F5344CB8AC3E}">
        <p14:creationId xmlns:p14="http://schemas.microsoft.com/office/powerpoint/2010/main" val="1405990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F689-E2E3-4750-0B53-6388710205DF}"/>
              </a:ext>
            </a:extLst>
          </p:cNvPr>
          <p:cNvSpPr>
            <a:spLocks noGrp="1"/>
          </p:cNvSpPr>
          <p:nvPr>
            <p:ph type="title"/>
          </p:nvPr>
        </p:nvSpPr>
        <p:spPr/>
        <p:txBody>
          <a:bodyPr/>
          <a:lstStyle/>
          <a:p>
            <a:r>
              <a:rPr lang="en-US" sz="3600" b="1" dirty="0"/>
              <a:t>Birth defects</a:t>
            </a:r>
            <a:endParaRPr lang="en-US" dirty="0"/>
          </a:p>
        </p:txBody>
      </p:sp>
      <p:sp>
        <p:nvSpPr>
          <p:cNvPr id="3" name="Content Placeholder 2">
            <a:extLst>
              <a:ext uri="{FF2B5EF4-FFF2-40B4-BE49-F238E27FC236}">
                <a16:creationId xmlns:a16="http://schemas.microsoft.com/office/drawing/2014/main" id="{8D3314C8-6BCA-3DF6-1033-887445C37D81}"/>
              </a:ext>
            </a:extLst>
          </p:cNvPr>
          <p:cNvSpPr>
            <a:spLocks noGrp="1"/>
          </p:cNvSpPr>
          <p:nvPr>
            <p:ph idx="1"/>
          </p:nvPr>
        </p:nvSpPr>
        <p:spPr/>
        <p:txBody>
          <a:bodyPr>
            <a:normAutofit fontScale="92500" lnSpcReduction="10000"/>
          </a:bodyPr>
          <a:lstStyle/>
          <a:p>
            <a:pPr fontAlgn="base"/>
            <a:r>
              <a:rPr lang="en-US" sz="2400" dirty="0"/>
              <a:t>As mentioned, pregnant women who do not get enough folic acid are more likely to have children with birth defects. Pregnant women should get 600 mcg of folic acid per day. Women who plan to become pregnant should make sure to get the recommended 400 mcg per day since many neural tube defects can happen shortly after conception and before a woman even knows she is pregnant. Prenatal vitamins contain the needed amount of folic acid for pregnant women.</a:t>
            </a:r>
          </a:p>
          <a:p>
            <a:pPr fontAlgn="base"/>
            <a:r>
              <a:rPr lang="en-US" sz="2400" dirty="0"/>
              <a:t>Studies show that women who take folic acid supplements before conception and during the first trimester may reduce their risk of having children with neural tube defects by 72 to 100%. Other studies suggest that in the setting of folic acid fortification of grains, folic acid supplementation does not appear to offer further benefit for preventing spina bifida.</a:t>
            </a:r>
          </a:p>
          <a:p>
            <a:endParaRPr lang="en-US" dirty="0"/>
          </a:p>
        </p:txBody>
      </p:sp>
      <p:sp>
        <p:nvSpPr>
          <p:cNvPr id="4" name="Slide Number Placeholder 3">
            <a:extLst>
              <a:ext uri="{FF2B5EF4-FFF2-40B4-BE49-F238E27FC236}">
                <a16:creationId xmlns:a16="http://schemas.microsoft.com/office/drawing/2014/main" id="{FFA3CB82-57C0-9145-6DC9-CF072DA5CFAE}"/>
              </a:ext>
            </a:extLst>
          </p:cNvPr>
          <p:cNvSpPr>
            <a:spLocks noGrp="1"/>
          </p:cNvSpPr>
          <p:nvPr>
            <p:ph type="sldNum" sz="quarter" idx="12"/>
          </p:nvPr>
        </p:nvSpPr>
        <p:spPr/>
        <p:txBody>
          <a:bodyPr/>
          <a:lstStyle/>
          <a:p>
            <a:fld id="{B6F15528-21DE-4FAA-801E-634DDDAF4B2B}" type="slidenum">
              <a:rPr lang="en-US" smtClean="0"/>
              <a:t>26</a:t>
            </a:fld>
            <a:endParaRPr lang="en-US"/>
          </a:p>
        </p:txBody>
      </p:sp>
      <p:sp>
        <p:nvSpPr>
          <p:cNvPr id="5" name="Footer Placeholder 4">
            <a:extLst>
              <a:ext uri="{FF2B5EF4-FFF2-40B4-BE49-F238E27FC236}">
                <a16:creationId xmlns:a16="http://schemas.microsoft.com/office/drawing/2014/main" id="{57267C2C-DC1C-ACCF-7635-5D5BB5C2383E}"/>
              </a:ext>
            </a:extLst>
          </p:cNvPr>
          <p:cNvSpPr>
            <a:spLocks noGrp="1"/>
          </p:cNvSpPr>
          <p:nvPr>
            <p:ph type="ftr" sz="quarter" idx="3"/>
          </p:nvPr>
        </p:nvSpPr>
        <p:spPr/>
        <p:txBody>
          <a:bodyPr/>
          <a:lstStyle/>
          <a:p>
            <a:r>
              <a:rPr lang="en-US" dirty="0"/>
              <a:t>Core Knowledge</a:t>
            </a:r>
          </a:p>
        </p:txBody>
      </p:sp>
    </p:spTree>
    <p:extLst>
      <p:ext uri="{BB962C8B-B14F-4D97-AF65-F5344CB8AC3E}">
        <p14:creationId xmlns:p14="http://schemas.microsoft.com/office/powerpoint/2010/main" val="1195659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573F-1EDF-0774-9AFB-35CE8D8238B5}"/>
              </a:ext>
            </a:extLst>
          </p:cNvPr>
          <p:cNvSpPr>
            <a:spLocks noGrp="1"/>
          </p:cNvSpPr>
          <p:nvPr>
            <p:ph type="title"/>
          </p:nvPr>
        </p:nvSpPr>
        <p:spPr/>
        <p:txBody>
          <a:bodyPr/>
          <a:lstStyle/>
          <a:p>
            <a:r>
              <a:rPr lang="en-US" sz="3600" b="1" dirty="0"/>
              <a:t>Heart disease</a:t>
            </a:r>
            <a:endParaRPr lang="en-US" dirty="0"/>
          </a:p>
        </p:txBody>
      </p:sp>
      <p:sp>
        <p:nvSpPr>
          <p:cNvPr id="4" name="Slide Number Placeholder 3">
            <a:extLst>
              <a:ext uri="{FF2B5EF4-FFF2-40B4-BE49-F238E27FC236}">
                <a16:creationId xmlns:a16="http://schemas.microsoft.com/office/drawing/2014/main" id="{06760762-ACD2-63AC-CFC9-D846E9A62572}"/>
              </a:ext>
            </a:extLst>
          </p:cNvPr>
          <p:cNvSpPr>
            <a:spLocks noGrp="1"/>
          </p:cNvSpPr>
          <p:nvPr>
            <p:ph type="sldNum" sz="quarter" idx="12"/>
          </p:nvPr>
        </p:nvSpPr>
        <p:spPr/>
        <p:txBody>
          <a:bodyPr/>
          <a:lstStyle/>
          <a:p>
            <a:fld id="{B6F15528-21DE-4FAA-801E-634DDDAF4B2B}" type="slidenum">
              <a:rPr lang="en-US" smtClean="0"/>
              <a:t>27</a:t>
            </a:fld>
            <a:endParaRPr lang="en-US"/>
          </a:p>
        </p:txBody>
      </p:sp>
      <p:sp>
        <p:nvSpPr>
          <p:cNvPr id="5" name="Footer Placeholder 4">
            <a:extLst>
              <a:ext uri="{FF2B5EF4-FFF2-40B4-BE49-F238E27FC236}">
                <a16:creationId xmlns:a16="http://schemas.microsoft.com/office/drawing/2014/main" id="{A60CCF82-B597-5FDB-C78F-EE5DF33C92F4}"/>
              </a:ext>
            </a:extLst>
          </p:cNvPr>
          <p:cNvSpPr>
            <a:spLocks noGrp="1"/>
          </p:cNvSpPr>
          <p:nvPr>
            <p:ph type="ftr" sz="quarter" idx="3"/>
          </p:nvPr>
        </p:nvSpPr>
        <p:spPr/>
        <p:txBody>
          <a:bodyPr/>
          <a:lstStyle/>
          <a:p>
            <a:r>
              <a:rPr lang="en-US" dirty="0"/>
              <a:t>Spiral Integration</a:t>
            </a:r>
          </a:p>
        </p:txBody>
      </p:sp>
      <p:sp>
        <p:nvSpPr>
          <p:cNvPr id="7" name="Content Placeholder 6">
            <a:extLst>
              <a:ext uri="{FF2B5EF4-FFF2-40B4-BE49-F238E27FC236}">
                <a16:creationId xmlns:a16="http://schemas.microsoft.com/office/drawing/2014/main" id="{4ECF680C-A23C-B3F0-C048-9D1B7DB8E605}"/>
              </a:ext>
            </a:extLst>
          </p:cNvPr>
          <p:cNvSpPr>
            <a:spLocks noGrp="1"/>
          </p:cNvSpPr>
          <p:nvPr>
            <p:ph idx="1"/>
          </p:nvPr>
        </p:nvSpPr>
        <p:spPr>
          <a:xfrm>
            <a:off x="685800" y="1793875"/>
            <a:ext cx="7886700" cy="4351338"/>
          </a:xfrm>
        </p:spPr>
        <p:txBody>
          <a:bodyPr>
            <a:normAutofit fontScale="92500" lnSpcReduction="10000"/>
          </a:bodyPr>
          <a:lstStyle/>
          <a:p>
            <a:pPr fontAlgn="base"/>
            <a:r>
              <a:rPr lang="en-US" dirty="0"/>
              <a:t>Folate may help protect the heart through several methods. First, there is some evidence that getting enough folic acid in your diet can reduce your risk of heart disease, although this evidence is based on population studies and not more definitive clinical trials. There is not yet any evidence that taking folic acid supplements would help.</a:t>
            </a:r>
          </a:p>
          <a:p>
            <a:pPr fontAlgn="base"/>
            <a:r>
              <a:rPr lang="en-US" dirty="0"/>
              <a:t>Also, many studies suggest that people with high levels of the amino acid homocysteine are roughly 1.7 times more likely to develop coronary artery disease, and 2.5 times more likely to have a stroke than those with normal levels. B complex vitamins, especially vitamins B9, B6, and B12, help lower homocysteine levels. However, there is no evidence that high homocysteine levels actually cause heart disease.</a:t>
            </a:r>
          </a:p>
          <a:p>
            <a:pPr fontAlgn="base"/>
            <a:r>
              <a:rPr lang="en-US" dirty="0"/>
              <a:t>Most people who are concerned about heart disease should focus on getting enough B vitamins from healthy foods. In some cases, however, your doctor may recommend taking B vitamins to lower homocysteine levels. If you are worried about heart disease, ask your doctor whether taking a B vitamin supplement is right for you.</a:t>
            </a:r>
          </a:p>
        </p:txBody>
      </p:sp>
    </p:spTree>
    <p:extLst>
      <p:ext uri="{BB962C8B-B14F-4D97-AF65-F5344CB8AC3E}">
        <p14:creationId xmlns:p14="http://schemas.microsoft.com/office/powerpoint/2010/main" val="274398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A614-E3BD-68F3-64DC-83676B8D6197}"/>
              </a:ext>
            </a:extLst>
          </p:cNvPr>
          <p:cNvSpPr>
            <a:spLocks noGrp="1"/>
          </p:cNvSpPr>
          <p:nvPr>
            <p:ph type="title"/>
          </p:nvPr>
        </p:nvSpPr>
        <p:spPr/>
        <p:txBody>
          <a:bodyPr/>
          <a:lstStyle/>
          <a:p>
            <a:r>
              <a:rPr lang="en-US" sz="3600" b="1" dirty="0"/>
              <a:t>Age-related hearing loss</a:t>
            </a:r>
            <a:endParaRPr lang="en-US" dirty="0"/>
          </a:p>
        </p:txBody>
      </p:sp>
      <p:sp>
        <p:nvSpPr>
          <p:cNvPr id="3" name="Content Placeholder 2">
            <a:extLst>
              <a:ext uri="{FF2B5EF4-FFF2-40B4-BE49-F238E27FC236}">
                <a16:creationId xmlns:a16="http://schemas.microsoft.com/office/drawing/2014/main" id="{37438051-C232-BAA0-E61F-E823768AFDBF}"/>
              </a:ext>
            </a:extLst>
          </p:cNvPr>
          <p:cNvSpPr>
            <a:spLocks noGrp="1"/>
          </p:cNvSpPr>
          <p:nvPr>
            <p:ph idx="1"/>
          </p:nvPr>
        </p:nvSpPr>
        <p:spPr/>
        <p:txBody>
          <a:bodyPr>
            <a:normAutofit/>
          </a:bodyPr>
          <a:lstStyle/>
          <a:p>
            <a:r>
              <a:rPr lang="en-US" dirty="0"/>
              <a:t>One study suggests that folic acid supplements help slow the progression of age-related hearing loss in elderly people with high homocysteine levels and low folate in their diet. It is not known whether healthy seniors would benefit.</a:t>
            </a:r>
          </a:p>
          <a:p>
            <a:r>
              <a:rPr lang="en-US" sz="2400" b="1" dirty="0"/>
              <a:t>Age-related macular degeneration (AMD)</a:t>
            </a:r>
          </a:p>
          <a:p>
            <a:r>
              <a:rPr lang="en-US" dirty="0"/>
              <a:t>One large study found that women who took 2,500 mcg of folic acid along with 500 mg of vitamin B6 and 1,000 mcg of cyanocobalamin (vitamin B12) daily reduced their risk of developing AMD, an eye disease that can cause vision loss.</a:t>
            </a:r>
          </a:p>
          <a:p>
            <a:endParaRPr lang="en-US" dirty="0"/>
          </a:p>
        </p:txBody>
      </p:sp>
      <p:sp>
        <p:nvSpPr>
          <p:cNvPr id="4" name="Slide Number Placeholder 3">
            <a:extLst>
              <a:ext uri="{FF2B5EF4-FFF2-40B4-BE49-F238E27FC236}">
                <a16:creationId xmlns:a16="http://schemas.microsoft.com/office/drawing/2014/main" id="{D582F761-7326-656B-E6C5-FDC2118EAB3E}"/>
              </a:ext>
            </a:extLst>
          </p:cNvPr>
          <p:cNvSpPr>
            <a:spLocks noGrp="1"/>
          </p:cNvSpPr>
          <p:nvPr>
            <p:ph type="sldNum" sz="quarter" idx="12"/>
          </p:nvPr>
        </p:nvSpPr>
        <p:spPr/>
        <p:txBody>
          <a:bodyPr/>
          <a:lstStyle/>
          <a:p>
            <a:fld id="{B6F15528-21DE-4FAA-801E-634DDDAF4B2B}" type="slidenum">
              <a:rPr lang="en-US" smtClean="0"/>
              <a:t>28</a:t>
            </a:fld>
            <a:endParaRPr lang="en-US"/>
          </a:p>
        </p:txBody>
      </p:sp>
      <p:sp>
        <p:nvSpPr>
          <p:cNvPr id="5" name="Footer Placeholder 4">
            <a:extLst>
              <a:ext uri="{FF2B5EF4-FFF2-40B4-BE49-F238E27FC236}">
                <a16:creationId xmlns:a16="http://schemas.microsoft.com/office/drawing/2014/main" id="{CB922254-0CD5-762A-D121-7F97A80FA612}"/>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3137460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478A-5387-3BCA-41AB-A12373053FBF}"/>
              </a:ext>
            </a:extLst>
          </p:cNvPr>
          <p:cNvSpPr>
            <a:spLocks noGrp="1"/>
          </p:cNvSpPr>
          <p:nvPr>
            <p:ph type="title"/>
          </p:nvPr>
        </p:nvSpPr>
        <p:spPr/>
        <p:txBody>
          <a:bodyPr/>
          <a:lstStyle/>
          <a:p>
            <a:r>
              <a:rPr lang="en-US" sz="3600" b="1" dirty="0"/>
              <a:t>Depression</a:t>
            </a:r>
            <a:endParaRPr lang="en-US" dirty="0"/>
          </a:p>
        </p:txBody>
      </p:sp>
      <p:sp>
        <p:nvSpPr>
          <p:cNvPr id="3" name="Content Placeholder 2">
            <a:extLst>
              <a:ext uri="{FF2B5EF4-FFF2-40B4-BE49-F238E27FC236}">
                <a16:creationId xmlns:a16="http://schemas.microsoft.com/office/drawing/2014/main" id="{98E45E82-57E9-67AA-1963-9E4EBDEA9CEB}"/>
              </a:ext>
            </a:extLst>
          </p:cNvPr>
          <p:cNvSpPr>
            <a:spLocks noGrp="1"/>
          </p:cNvSpPr>
          <p:nvPr>
            <p:ph idx="1"/>
          </p:nvPr>
        </p:nvSpPr>
        <p:spPr/>
        <p:txBody>
          <a:bodyPr>
            <a:normAutofit fontScale="85000" lnSpcReduction="20000"/>
          </a:bodyPr>
          <a:lstStyle/>
          <a:p>
            <a:r>
              <a:rPr lang="en-US" sz="3200" dirty="0"/>
              <a:t>The evidence about whether folic acid can help relieve depression is mixed. Some studies show that 15 to 38% of people with depression have low folate levels in their bodies, and those with very low levels tend to be the most depressed. One study found that people who did not get better when taking antidepressants had low levels of folic acid. A double-blind, placebo-controlled study found that taking 500 mcg of folic acid daily helped the antidepressant Prozac work better in women, but possibly not men. Another study found that taking folic acid and vitamin B12 was no better than placebo in relieving depression in older people.</a:t>
            </a:r>
          </a:p>
          <a:p>
            <a:endParaRPr lang="en-US" dirty="0"/>
          </a:p>
        </p:txBody>
      </p:sp>
      <p:sp>
        <p:nvSpPr>
          <p:cNvPr id="4" name="Slide Number Placeholder 3">
            <a:extLst>
              <a:ext uri="{FF2B5EF4-FFF2-40B4-BE49-F238E27FC236}">
                <a16:creationId xmlns:a16="http://schemas.microsoft.com/office/drawing/2014/main" id="{86A38E66-0930-B981-39E1-DBD76F307662}"/>
              </a:ext>
            </a:extLst>
          </p:cNvPr>
          <p:cNvSpPr>
            <a:spLocks noGrp="1"/>
          </p:cNvSpPr>
          <p:nvPr>
            <p:ph type="sldNum" sz="quarter" idx="12"/>
          </p:nvPr>
        </p:nvSpPr>
        <p:spPr/>
        <p:txBody>
          <a:bodyPr/>
          <a:lstStyle/>
          <a:p>
            <a:fld id="{B6F15528-21DE-4FAA-801E-634DDDAF4B2B}" type="slidenum">
              <a:rPr lang="en-US" smtClean="0"/>
              <a:t>29</a:t>
            </a:fld>
            <a:endParaRPr lang="en-US"/>
          </a:p>
        </p:txBody>
      </p:sp>
      <p:sp>
        <p:nvSpPr>
          <p:cNvPr id="5" name="Footer Placeholder 4">
            <a:extLst>
              <a:ext uri="{FF2B5EF4-FFF2-40B4-BE49-F238E27FC236}">
                <a16:creationId xmlns:a16="http://schemas.microsoft.com/office/drawing/2014/main" id="{6F064F37-A392-DA4B-4872-ACB99DCE435F}"/>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37114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35B2-A508-F41F-C0F2-433B5A7ECF86}"/>
              </a:ext>
            </a:extLst>
          </p:cNvPr>
          <p:cNvSpPr>
            <a:spLocks noGrp="1"/>
          </p:cNvSpPr>
          <p:nvPr>
            <p:ph type="title"/>
          </p:nvPr>
        </p:nvSpPr>
        <p:spPr/>
        <p:txBody>
          <a:bodyPr/>
          <a:lstStyle/>
          <a:p>
            <a:r>
              <a:rPr lang="en-US" sz="3600" b="1" dirty="0" err="1"/>
              <a:t>Toxicokinetics</a:t>
            </a:r>
            <a:endParaRPr lang="en-US" dirty="0"/>
          </a:p>
        </p:txBody>
      </p:sp>
      <p:sp>
        <p:nvSpPr>
          <p:cNvPr id="3" name="Content Placeholder 2">
            <a:extLst>
              <a:ext uri="{FF2B5EF4-FFF2-40B4-BE49-F238E27FC236}">
                <a16:creationId xmlns:a16="http://schemas.microsoft.com/office/drawing/2014/main" id="{0046E40F-4D3D-E496-A61A-55FE8804C226}"/>
              </a:ext>
            </a:extLst>
          </p:cNvPr>
          <p:cNvSpPr>
            <a:spLocks noGrp="1"/>
          </p:cNvSpPr>
          <p:nvPr>
            <p:ph idx="1"/>
          </p:nvPr>
        </p:nvSpPr>
        <p:spPr/>
        <p:txBody>
          <a:bodyPr>
            <a:normAutofit/>
          </a:bodyPr>
          <a:lstStyle/>
          <a:p>
            <a:r>
              <a:rPr lang="en-US" dirty="0"/>
              <a:t>Folic acid is rapidly and nearly completely absorbed from the proximal portion of the gastrointestinal tract. Peak serum levels occur 30–60 min after oral administration. Only trace amounts of folate are usually found in the urine, but large doses of the vitamin may exceed renal reabsorption allowing excess folate to be excreted unchanged in the urine. Bioavailability of dietary folate is less than folic acid because the naturally occurring polyglutamate form of dietary folate has to be hydrolyzed to the </a:t>
            </a:r>
            <a:r>
              <a:rPr lang="en-US" dirty="0" err="1"/>
              <a:t>monoglutamate</a:t>
            </a:r>
            <a:r>
              <a:rPr lang="en-US" dirty="0"/>
              <a:t> form in the intestinal tract before absorption. Generally, folate </a:t>
            </a:r>
            <a:r>
              <a:rPr lang="en-US" dirty="0" err="1"/>
              <a:t>monoglutamate</a:t>
            </a:r>
            <a:r>
              <a:rPr lang="en-US" dirty="0"/>
              <a:t> is metabolized in the liver to 5-methyltetrahydrofolate, which is the form usually found in blood and the form taken up by tissues.</a:t>
            </a:r>
          </a:p>
          <a:p>
            <a:endParaRPr lang="en-US" dirty="0"/>
          </a:p>
        </p:txBody>
      </p:sp>
      <p:sp>
        <p:nvSpPr>
          <p:cNvPr id="4" name="Slide Number Placeholder 3">
            <a:extLst>
              <a:ext uri="{FF2B5EF4-FFF2-40B4-BE49-F238E27FC236}">
                <a16:creationId xmlns:a16="http://schemas.microsoft.com/office/drawing/2014/main" id="{F5D94F15-D214-697B-4B03-60D7CCB73D26}"/>
              </a:ext>
            </a:extLst>
          </p:cNvPr>
          <p:cNvSpPr>
            <a:spLocks noGrp="1"/>
          </p:cNvSpPr>
          <p:nvPr>
            <p:ph type="sldNum" sz="quarter" idx="12"/>
          </p:nvPr>
        </p:nvSpPr>
        <p:spPr/>
        <p:txBody>
          <a:bodyPr/>
          <a:lstStyle/>
          <a:p>
            <a:fld id="{B6F15528-21DE-4FAA-801E-634DDDAF4B2B}" type="slidenum">
              <a:rPr lang="en-US" smtClean="0"/>
              <a:t>30</a:t>
            </a:fld>
            <a:endParaRPr lang="en-US"/>
          </a:p>
        </p:txBody>
      </p:sp>
      <p:sp>
        <p:nvSpPr>
          <p:cNvPr id="5" name="Footer Placeholder 4">
            <a:extLst>
              <a:ext uri="{FF2B5EF4-FFF2-40B4-BE49-F238E27FC236}">
                <a16:creationId xmlns:a16="http://schemas.microsoft.com/office/drawing/2014/main" id="{755E6F4E-BFD3-113E-B1C4-BDC8593469D7}"/>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1108454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EE4E-9596-4119-19E9-A13EDA18CBD4}"/>
              </a:ext>
            </a:extLst>
          </p:cNvPr>
          <p:cNvSpPr>
            <a:spLocks noGrp="1"/>
          </p:cNvSpPr>
          <p:nvPr>
            <p:ph type="title"/>
          </p:nvPr>
        </p:nvSpPr>
        <p:spPr/>
        <p:txBody>
          <a:bodyPr/>
          <a:lstStyle/>
          <a:p>
            <a:r>
              <a:rPr lang="en-US" dirty="0"/>
              <a:t>Vitamin K</a:t>
            </a:r>
          </a:p>
        </p:txBody>
      </p:sp>
      <p:sp>
        <p:nvSpPr>
          <p:cNvPr id="4" name="Slide Number Placeholder 3">
            <a:extLst>
              <a:ext uri="{FF2B5EF4-FFF2-40B4-BE49-F238E27FC236}">
                <a16:creationId xmlns:a16="http://schemas.microsoft.com/office/drawing/2014/main" id="{98FB72DB-D7AB-F07E-9703-3065611191E1}"/>
              </a:ext>
            </a:extLst>
          </p:cNvPr>
          <p:cNvSpPr>
            <a:spLocks noGrp="1"/>
          </p:cNvSpPr>
          <p:nvPr>
            <p:ph type="sldNum" sz="quarter" idx="12"/>
          </p:nvPr>
        </p:nvSpPr>
        <p:spPr/>
        <p:txBody>
          <a:bodyPr/>
          <a:lstStyle/>
          <a:p>
            <a:fld id="{B6F15528-21DE-4FAA-801E-634DDDAF4B2B}" type="slidenum">
              <a:rPr lang="en-US" smtClean="0"/>
              <a:t>31</a:t>
            </a:fld>
            <a:endParaRPr lang="en-US"/>
          </a:p>
        </p:txBody>
      </p:sp>
      <p:sp>
        <p:nvSpPr>
          <p:cNvPr id="5" name="Footer Placeholder 4">
            <a:extLst>
              <a:ext uri="{FF2B5EF4-FFF2-40B4-BE49-F238E27FC236}">
                <a16:creationId xmlns:a16="http://schemas.microsoft.com/office/drawing/2014/main" id="{E3F89480-9EE2-1272-5D89-45FF0164648F}"/>
              </a:ext>
            </a:extLst>
          </p:cNvPr>
          <p:cNvSpPr>
            <a:spLocks noGrp="1"/>
          </p:cNvSpPr>
          <p:nvPr>
            <p:ph type="ftr" sz="quarter" idx="3"/>
          </p:nvPr>
        </p:nvSpPr>
        <p:spPr/>
        <p:txBody>
          <a:bodyPr/>
          <a:lstStyle/>
          <a:p>
            <a:r>
              <a:rPr lang="en-US" dirty="0"/>
              <a:t>Core Knowledge</a:t>
            </a:r>
          </a:p>
        </p:txBody>
      </p:sp>
      <p:pic>
        <p:nvPicPr>
          <p:cNvPr id="11" name="Content Placeholder 10">
            <a:extLst>
              <a:ext uri="{FF2B5EF4-FFF2-40B4-BE49-F238E27FC236}">
                <a16:creationId xmlns:a16="http://schemas.microsoft.com/office/drawing/2014/main" id="{6A24C49B-45BB-3345-89D5-2128C65D2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524000"/>
            <a:ext cx="5910116" cy="4351338"/>
          </a:xfrm>
          <a:prstGeom prst="rect">
            <a:avLst/>
          </a:prstGeom>
        </p:spPr>
      </p:pic>
    </p:spTree>
    <p:extLst>
      <p:ext uri="{BB962C8B-B14F-4D97-AF65-F5344CB8AC3E}">
        <p14:creationId xmlns:p14="http://schemas.microsoft.com/office/powerpoint/2010/main" val="4022652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DEF7-39BD-EF55-2F9C-0CC17A5F7B9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5F83CFA-AE63-5BE2-79D3-3C14B50BB494}"/>
              </a:ext>
            </a:extLst>
          </p:cNvPr>
          <p:cNvSpPr>
            <a:spLocks noGrp="1"/>
          </p:cNvSpPr>
          <p:nvPr>
            <p:ph type="sldNum" sz="quarter" idx="12"/>
          </p:nvPr>
        </p:nvSpPr>
        <p:spPr/>
        <p:txBody>
          <a:bodyPr/>
          <a:lstStyle/>
          <a:p>
            <a:fld id="{B6F15528-21DE-4FAA-801E-634DDDAF4B2B}" type="slidenum">
              <a:rPr lang="en-US" smtClean="0"/>
              <a:t>32</a:t>
            </a:fld>
            <a:endParaRPr lang="en-US"/>
          </a:p>
        </p:txBody>
      </p:sp>
      <p:sp>
        <p:nvSpPr>
          <p:cNvPr id="5" name="Footer Placeholder 4">
            <a:extLst>
              <a:ext uri="{FF2B5EF4-FFF2-40B4-BE49-F238E27FC236}">
                <a16:creationId xmlns:a16="http://schemas.microsoft.com/office/drawing/2014/main" id="{16B20EC3-9844-0333-AA53-80133F998160}"/>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C917D9A6-7756-7548-897F-10D73588D1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024" y="1878013"/>
            <a:ext cx="5775952" cy="4351337"/>
          </a:xfrm>
          <a:prstGeom prst="rect">
            <a:avLst/>
          </a:prstGeom>
        </p:spPr>
      </p:pic>
    </p:spTree>
    <p:extLst>
      <p:ext uri="{BB962C8B-B14F-4D97-AF65-F5344CB8AC3E}">
        <p14:creationId xmlns:p14="http://schemas.microsoft.com/office/powerpoint/2010/main" val="859060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F6EA-675B-0395-A507-7C55248D827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B2F6FB8-6DF5-5174-0D4D-EACE0DAE56CC}"/>
              </a:ext>
            </a:extLst>
          </p:cNvPr>
          <p:cNvSpPr>
            <a:spLocks noGrp="1"/>
          </p:cNvSpPr>
          <p:nvPr>
            <p:ph type="sldNum" sz="quarter" idx="12"/>
          </p:nvPr>
        </p:nvSpPr>
        <p:spPr/>
        <p:txBody>
          <a:bodyPr/>
          <a:lstStyle/>
          <a:p>
            <a:fld id="{B6F15528-21DE-4FAA-801E-634DDDAF4B2B}" type="slidenum">
              <a:rPr lang="en-US" smtClean="0"/>
              <a:t>33</a:t>
            </a:fld>
            <a:endParaRPr lang="en-US"/>
          </a:p>
        </p:txBody>
      </p:sp>
      <p:sp>
        <p:nvSpPr>
          <p:cNvPr id="5" name="Footer Placeholder 4">
            <a:extLst>
              <a:ext uri="{FF2B5EF4-FFF2-40B4-BE49-F238E27FC236}">
                <a16:creationId xmlns:a16="http://schemas.microsoft.com/office/drawing/2014/main" id="{4FA497DF-208C-CC1F-3697-9E3D20A86787}"/>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DB3B4FFD-54B3-384E-B5DD-5107BA9CE5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8124" y="1825625"/>
            <a:ext cx="5807752" cy="4351338"/>
          </a:xfrm>
          <a:prstGeom prst="rect">
            <a:avLst/>
          </a:prstGeom>
        </p:spPr>
      </p:pic>
    </p:spTree>
    <p:extLst>
      <p:ext uri="{BB962C8B-B14F-4D97-AF65-F5344CB8AC3E}">
        <p14:creationId xmlns:p14="http://schemas.microsoft.com/office/powerpoint/2010/main" val="3135522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C223-2607-E90E-065D-2ABA7C327B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E332B74-43D6-E830-496D-08923253D176}"/>
              </a:ext>
            </a:extLst>
          </p:cNvPr>
          <p:cNvSpPr>
            <a:spLocks noGrp="1"/>
          </p:cNvSpPr>
          <p:nvPr>
            <p:ph type="sldNum" sz="quarter" idx="12"/>
          </p:nvPr>
        </p:nvSpPr>
        <p:spPr/>
        <p:txBody>
          <a:bodyPr/>
          <a:lstStyle/>
          <a:p>
            <a:fld id="{B6F15528-21DE-4FAA-801E-634DDDAF4B2B}" type="slidenum">
              <a:rPr lang="en-US" smtClean="0"/>
              <a:t>34</a:t>
            </a:fld>
            <a:endParaRPr lang="en-US"/>
          </a:p>
        </p:txBody>
      </p:sp>
      <p:sp>
        <p:nvSpPr>
          <p:cNvPr id="5" name="Footer Placeholder 4">
            <a:extLst>
              <a:ext uri="{FF2B5EF4-FFF2-40B4-BE49-F238E27FC236}">
                <a16:creationId xmlns:a16="http://schemas.microsoft.com/office/drawing/2014/main" id="{449E339D-B0B9-6EE2-CE85-E18D8A00A531}"/>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5CC659B7-2287-3741-8C0F-D592259871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794" y="1825625"/>
            <a:ext cx="5654412" cy="4351338"/>
          </a:xfrm>
          <a:prstGeom prst="rect">
            <a:avLst/>
          </a:prstGeom>
        </p:spPr>
      </p:pic>
    </p:spTree>
    <p:extLst>
      <p:ext uri="{BB962C8B-B14F-4D97-AF65-F5344CB8AC3E}">
        <p14:creationId xmlns:p14="http://schemas.microsoft.com/office/powerpoint/2010/main" val="2240771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5AD2D-E319-01EC-7625-C8F223BBB9C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B67D537-FA87-1861-B46C-6A1904911738}"/>
              </a:ext>
            </a:extLst>
          </p:cNvPr>
          <p:cNvSpPr>
            <a:spLocks noGrp="1"/>
          </p:cNvSpPr>
          <p:nvPr>
            <p:ph type="sldNum" sz="quarter" idx="12"/>
          </p:nvPr>
        </p:nvSpPr>
        <p:spPr/>
        <p:txBody>
          <a:bodyPr/>
          <a:lstStyle/>
          <a:p>
            <a:fld id="{B6F15528-21DE-4FAA-801E-634DDDAF4B2B}" type="slidenum">
              <a:rPr lang="en-US" smtClean="0"/>
              <a:t>35</a:t>
            </a:fld>
            <a:endParaRPr lang="en-US"/>
          </a:p>
        </p:txBody>
      </p:sp>
      <p:sp>
        <p:nvSpPr>
          <p:cNvPr id="5" name="Footer Placeholder 4">
            <a:extLst>
              <a:ext uri="{FF2B5EF4-FFF2-40B4-BE49-F238E27FC236}">
                <a16:creationId xmlns:a16="http://schemas.microsoft.com/office/drawing/2014/main" id="{F3F5B581-F2B1-5D94-36C5-A497F0091567}"/>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A79403CA-CB79-5441-88B5-C15ED96D8B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6672" y="1825625"/>
            <a:ext cx="6110655" cy="4351338"/>
          </a:xfrm>
          <a:prstGeom prst="rect">
            <a:avLst/>
          </a:prstGeom>
        </p:spPr>
      </p:pic>
    </p:spTree>
    <p:extLst>
      <p:ext uri="{BB962C8B-B14F-4D97-AF65-F5344CB8AC3E}">
        <p14:creationId xmlns:p14="http://schemas.microsoft.com/office/powerpoint/2010/main" val="2728438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9D32-0F46-9F66-D3F9-3A012517394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88739E9-9F56-F73F-03FA-3533472A6522}"/>
              </a:ext>
            </a:extLst>
          </p:cNvPr>
          <p:cNvSpPr>
            <a:spLocks noGrp="1"/>
          </p:cNvSpPr>
          <p:nvPr>
            <p:ph type="sldNum" sz="quarter" idx="12"/>
          </p:nvPr>
        </p:nvSpPr>
        <p:spPr/>
        <p:txBody>
          <a:bodyPr/>
          <a:lstStyle/>
          <a:p>
            <a:fld id="{B6F15528-21DE-4FAA-801E-634DDDAF4B2B}" type="slidenum">
              <a:rPr lang="en-US" smtClean="0"/>
              <a:t>36</a:t>
            </a:fld>
            <a:endParaRPr lang="en-US"/>
          </a:p>
        </p:txBody>
      </p:sp>
      <p:sp>
        <p:nvSpPr>
          <p:cNvPr id="5" name="Footer Placeholder 4">
            <a:extLst>
              <a:ext uri="{FF2B5EF4-FFF2-40B4-BE49-F238E27FC236}">
                <a16:creationId xmlns:a16="http://schemas.microsoft.com/office/drawing/2014/main" id="{93A30212-C35A-0D10-0193-8601CC2072EE}"/>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15C87FD9-A650-FF40-BEB1-26E996216F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5664" y="1825625"/>
            <a:ext cx="5652672" cy="4351338"/>
          </a:xfrm>
          <a:prstGeom prst="rect">
            <a:avLst/>
          </a:prstGeom>
        </p:spPr>
      </p:pic>
    </p:spTree>
    <p:extLst>
      <p:ext uri="{BB962C8B-B14F-4D97-AF65-F5344CB8AC3E}">
        <p14:creationId xmlns:p14="http://schemas.microsoft.com/office/powerpoint/2010/main" val="4094575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D0DD-4043-BDF9-1C64-13D7F247481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337E642-0584-BA8B-1586-73708B36168B}"/>
              </a:ext>
            </a:extLst>
          </p:cNvPr>
          <p:cNvSpPr>
            <a:spLocks noGrp="1"/>
          </p:cNvSpPr>
          <p:nvPr>
            <p:ph type="sldNum" sz="quarter" idx="12"/>
          </p:nvPr>
        </p:nvSpPr>
        <p:spPr/>
        <p:txBody>
          <a:bodyPr/>
          <a:lstStyle/>
          <a:p>
            <a:fld id="{B6F15528-21DE-4FAA-801E-634DDDAF4B2B}" type="slidenum">
              <a:rPr lang="en-US" smtClean="0"/>
              <a:t>37</a:t>
            </a:fld>
            <a:endParaRPr lang="en-US"/>
          </a:p>
        </p:txBody>
      </p:sp>
      <p:sp>
        <p:nvSpPr>
          <p:cNvPr id="5" name="Footer Placeholder 4">
            <a:extLst>
              <a:ext uri="{FF2B5EF4-FFF2-40B4-BE49-F238E27FC236}">
                <a16:creationId xmlns:a16="http://schemas.microsoft.com/office/drawing/2014/main" id="{03B6C7E8-8FCA-61BC-3AC4-B09337A9B08C}"/>
              </a:ext>
            </a:extLst>
          </p:cNvPr>
          <p:cNvSpPr>
            <a:spLocks noGrp="1"/>
          </p:cNvSpPr>
          <p:nvPr>
            <p:ph type="ftr" sz="quarter" idx="3"/>
          </p:nvPr>
        </p:nvSpPr>
        <p:spPr>
          <a:xfrm>
            <a:off x="152400" y="6400800"/>
            <a:ext cx="2209800" cy="365125"/>
          </a:xfrm>
        </p:spPr>
        <p:txBody>
          <a:bodyPr/>
          <a:lstStyle/>
          <a:p>
            <a:r>
              <a:rPr lang="en-US" dirty="0"/>
              <a:t>Core Knowledge</a:t>
            </a:r>
          </a:p>
        </p:txBody>
      </p:sp>
      <p:pic>
        <p:nvPicPr>
          <p:cNvPr id="6" name="Content Placeholder 5">
            <a:extLst>
              <a:ext uri="{FF2B5EF4-FFF2-40B4-BE49-F238E27FC236}">
                <a16:creationId xmlns:a16="http://schemas.microsoft.com/office/drawing/2014/main" id="{70567536-C969-6247-B28B-58C005BDA2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6156" y="1825625"/>
            <a:ext cx="5891687" cy="4351338"/>
          </a:xfrm>
          <a:prstGeom prst="rect">
            <a:avLst/>
          </a:prstGeom>
        </p:spPr>
      </p:pic>
    </p:spTree>
    <p:extLst>
      <p:ext uri="{BB962C8B-B14F-4D97-AF65-F5344CB8AC3E}">
        <p14:creationId xmlns:p14="http://schemas.microsoft.com/office/powerpoint/2010/main" val="2918465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C2F92-75D0-48BA-79D2-9DD2B0C2574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DBBD6E4-905E-267C-BF35-3C5942CECEF0}"/>
              </a:ext>
            </a:extLst>
          </p:cNvPr>
          <p:cNvSpPr>
            <a:spLocks noGrp="1"/>
          </p:cNvSpPr>
          <p:nvPr>
            <p:ph type="sldNum" sz="quarter" idx="12"/>
          </p:nvPr>
        </p:nvSpPr>
        <p:spPr/>
        <p:txBody>
          <a:bodyPr/>
          <a:lstStyle/>
          <a:p>
            <a:fld id="{B6F15528-21DE-4FAA-801E-634DDDAF4B2B}" type="slidenum">
              <a:rPr lang="en-US" smtClean="0"/>
              <a:t>38</a:t>
            </a:fld>
            <a:endParaRPr lang="en-US"/>
          </a:p>
        </p:txBody>
      </p:sp>
      <p:sp>
        <p:nvSpPr>
          <p:cNvPr id="5" name="Footer Placeholder 4">
            <a:extLst>
              <a:ext uri="{FF2B5EF4-FFF2-40B4-BE49-F238E27FC236}">
                <a16:creationId xmlns:a16="http://schemas.microsoft.com/office/drawing/2014/main" id="{2C0DBC8A-391B-4C41-BDBC-9ED63AB387B6}"/>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B7B849ED-E275-3D4B-8C62-C11E24F940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200" y="1825625"/>
            <a:ext cx="5829600" cy="4351338"/>
          </a:xfrm>
          <a:prstGeom prst="rect">
            <a:avLst/>
          </a:prstGeom>
        </p:spPr>
      </p:pic>
    </p:spTree>
    <p:extLst>
      <p:ext uri="{BB962C8B-B14F-4D97-AF65-F5344CB8AC3E}">
        <p14:creationId xmlns:p14="http://schemas.microsoft.com/office/powerpoint/2010/main" val="844309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2A2A9-9389-774C-ACC7-4873D3D7BE6C}"/>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E9D99F2-B96E-93B8-55D8-491D19F78537}"/>
              </a:ext>
            </a:extLst>
          </p:cNvPr>
          <p:cNvSpPr>
            <a:spLocks noGrp="1"/>
          </p:cNvSpPr>
          <p:nvPr>
            <p:ph type="sldNum" sz="quarter" idx="12"/>
          </p:nvPr>
        </p:nvSpPr>
        <p:spPr/>
        <p:txBody>
          <a:bodyPr/>
          <a:lstStyle/>
          <a:p>
            <a:fld id="{B6F15528-21DE-4FAA-801E-634DDDAF4B2B}" type="slidenum">
              <a:rPr lang="en-US" smtClean="0"/>
              <a:t>39</a:t>
            </a:fld>
            <a:endParaRPr lang="en-US"/>
          </a:p>
        </p:txBody>
      </p:sp>
      <p:sp>
        <p:nvSpPr>
          <p:cNvPr id="5" name="Footer Placeholder 4">
            <a:extLst>
              <a:ext uri="{FF2B5EF4-FFF2-40B4-BE49-F238E27FC236}">
                <a16:creationId xmlns:a16="http://schemas.microsoft.com/office/drawing/2014/main" id="{92A9C71E-2195-1DE8-1E84-013D38EDEFCD}"/>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A6C7C26D-7761-EF49-B0E8-0FC5EB9D06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2611" y="1825625"/>
            <a:ext cx="5758778" cy="4351338"/>
          </a:xfrm>
          <a:prstGeom prst="rect">
            <a:avLst/>
          </a:prstGeom>
        </p:spPr>
      </p:pic>
    </p:spTree>
    <p:extLst>
      <p:ext uri="{BB962C8B-B14F-4D97-AF65-F5344CB8AC3E}">
        <p14:creationId xmlns:p14="http://schemas.microsoft.com/office/powerpoint/2010/main" val="136763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
        <p:nvSpPr>
          <p:cNvPr id="2" name="Footer Placeholder 1"/>
          <p:cNvSpPr>
            <a:spLocks noGrp="1"/>
          </p:cNvSpPr>
          <p:nvPr>
            <p:ph type="ftr" sz="quarter" idx="3"/>
          </p:nvPr>
        </p:nvSpPr>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0FC8-5031-CEEE-F8C4-8657EA0F3C4F}"/>
              </a:ext>
            </a:extLst>
          </p:cNvPr>
          <p:cNvSpPr>
            <a:spLocks noGrp="1"/>
          </p:cNvSpPr>
          <p:nvPr>
            <p:ph type="title"/>
          </p:nvPr>
        </p:nvSpPr>
        <p:spPr>
          <a:xfrm>
            <a:off x="643435" y="381000"/>
            <a:ext cx="7886700" cy="1325563"/>
          </a:xfrm>
        </p:spPr>
        <p:txBody>
          <a:bodyPr/>
          <a:lstStyle/>
          <a:p>
            <a:endParaRPr lang="en-US"/>
          </a:p>
        </p:txBody>
      </p:sp>
      <p:sp>
        <p:nvSpPr>
          <p:cNvPr id="4" name="Slide Number Placeholder 3">
            <a:extLst>
              <a:ext uri="{FF2B5EF4-FFF2-40B4-BE49-F238E27FC236}">
                <a16:creationId xmlns:a16="http://schemas.microsoft.com/office/drawing/2014/main" id="{37A77E15-7F6D-790A-9B55-7D52ED4BE34A}"/>
              </a:ext>
            </a:extLst>
          </p:cNvPr>
          <p:cNvSpPr>
            <a:spLocks noGrp="1"/>
          </p:cNvSpPr>
          <p:nvPr>
            <p:ph type="sldNum" sz="quarter" idx="12"/>
          </p:nvPr>
        </p:nvSpPr>
        <p:spPr/>
        <p:txBody>
          <a:bodyPr/>
          <a:lstStyle/>
          <a:p>
            <a:fld id="{B6F15528-21DE-4FAA-801E-634DDDAF4B2B}" type="slidenum">
              <a:rPr lang="en-US" smtClean="0"/>
              <a:t>40</a:t>
            </a:fld>
            <a:endParaRPr lang="en-US"/>
          </a:p>
        </p:txBody>
      </p:sp>
      <p:sp>
        <p:nvSpPr>
          <p:cNvPr id="5" name="Footer Placeholder 4">
            <a:extLst>
              <a:ext uri="{FF2B5EF4-FFF2-40B4-BE49-F238E27FC236}">
                <a16:creationId xmlns:a16="http://schemas.microsoft.com/office/drawing/2014/main" id="{9DFCFACA-BDBE-97AF-EBB1-4E198A1205A9}"/>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279663F9-02DD-E84D-968D-1B708D8473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3563" y="1825625"/>
            <a:ext cx="5676874" cy="4351338"/>
          </a:xfrm>
          <a:prstGeom prst="rect">
            <a:avLst/>
          </a:prstGeom>
        </p:spPr>
      </p:pic>
    </p:spTree>
    <p:extLst>
      <p:ext uri="{BB962C8B-B14F-4D97-AF65-F5344CB8AC3E}">
        <p14:creationId xmlns:p14="http://schemas.microsoft.com/office/powerpoint/2010/main" val="2280744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41C6D-117E-A6B1-0BD4-C61D3986DF4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554B3E6D-3F32-08C4-C771-CFB3C0B81085}"/>
              </a:ext>
            </a:extLst>
          </p:cNvPr>
          <p:cNvSpPr>
            <a:spLocks noGrp="1"/>
          </p:cNvSpPr>
          <p:nvPr>
            <p:ph type="sldNum" sz="quarter" idx="12"/>
          </p:nvPr>
        </p:nvSpPr>
        <p:spPr/>
        <p:txBody>
          <a:bodyPr/>
          <a:lstStyle/>
          <a:p>
            <a:fld id="{B6F15528-21DE-4FAA-801E-634DDDAF4B2B}" type="slidenum">
              <a:rPr lang="en-US" smtClean="0"/>
              <a:t>41</a:t>
            </a:fld>
            <a:endParaRPr lang="en-US"/>
          </a:p>
        </p:txBody>
      </p:sp>
      <p:sp>
        <p:nvSpPr>
          <p:cNvPr id="5" name="Footer Placeholder 4">
            <a:extLst>
              <a:ext uri="{FF2B5EF4-FFF2-40B4-BE49-F238E27FC236}">
                <a16:creationId xmlns:a16="http://schemas.microsoft.com/office/drawing/2014/main" id="{44108379-12F0-F751-EB9B-B268688E3821}"/>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58239E20-4662-6346-818C-B1090836F1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1468" y="1825625"/>
            <a:ext cx="5581063" cy="4351338"/>
          </a:xfrm>
          <a:prstGeom prst="rect">
            <a:avLst/>
          </a:prstGeom>
        </p:spPr>
      </p:pic>
    </p:spTree>
    <p:extLst>
      <p:ext uri="{BB962C8B-B14F-4D97-AF65-F5344CB8AC3E}">
        <p14:creationId xmlns:p14="http://schemas.microsoft.com/office/powerpoint/2010/main" val="2473780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CB56-B727-6B12-BCEE-A12E4652D2A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AB864AA-24A5-F1D8-49DD-FD3624EE1BD6}"/>
              </a:ext>
            </a:extLst>
          </p:cNvPr>
          <p:cNvSpPr>
            <a:spLocks noGrp="1"/>
          </p:cNvSpPr>
          <p:nvPr>
            <p:ph type="sldNum" sz="quarter" idx="12"/>
          </p:nvPr>
        </p:nvSpPr>
        <p:spPr/>
        <p:txBody>
          <a:bodyPr/>
          <a:lstStyle/>
          <a:p>
            <a:fld id="{B6F15528-21DE-4FAA-801E-634DDDAF4B2B}" type="slidenum">
              <a:rPr lang="en-US" smtClean="0"/>
              <a:t>42</a:t>
            </a:fld>
            <a:endParaRPr lang="en-US"/>
          </a:p>
        </p:txBody>
      </p:sp>
      <p:sp>
        <p:nvSpPr>
          <p:cNvPr id="5" name="Footer Placeholder 4">
            <a:extLst>
              <a:ext uri="{FF2B5EF4-FFF2-40B4-BE49-F238E27FC236}">
                <a16:creationId xmlns:a16="http://schemas.microsoft.com/office/drawing/2014/main" id="{B694EF86-2C3B-DB48-7625-D8A8965FA3BD}"/>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93EA4390-F14A-6E45-BE56-A48E828E28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5372" y="1825625"/>
            <a:ext cx="5973255" cy="4351338"/>
          </a:xfrm>
          <a:prstGeom prst="rect">
            <a:avLst/>
          </a:prstGeom>
        </p:spPr>
      </p:pic>
    </p:spTree>
    <p:extLst>
      <p:ext uri="{BB962C8B-B14F-4D97-AF65-F5344CB8AC3E}">
        <p14:creationId xmlns:p14="http://schemas.microsoft.com/office/powerpoint/2010/main" val="1592317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0748-8827-E21A-1CE5-466A2AB0969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F2F26C2-A827-B453-2D1A-6D649EBE4F0A}"/>
              </a:ext>
            </a:extLst>
          </p:cNvPr>
          <p:cNvSpPr>
            <a:spLocks noGrp="1"/>
          </p:cNvSpPr>
          <p:nvPr>
            <p:ph type="sldNum" sz="quarter" idx="12"/>
          </p:nvPr>
        </p:nvSpPr>
        <p:spPr/>
        <p:txBody>
          <a:bodyPr/>
          <a:lstStyle/>
          <a:p>
            <a:fld id="{B6F15528-21DE-4FAA-801E-634DDDAF4B2B}" type="slidenum">
              <a:rPr lang="en-US" smtClean="0"/>
              <a:t>43</a:t>
            </a:fld>
            <a:endParaRPr lang="en-US"/>
          </a:p>
        </p:txBody>
      </p:sp>
      <p:sp>
        <p:nvSpPr>
          <p:cNvPr id="5" name="Footer Placeholder 4">
            <a:extLst>
              <a:ext uri="{FF2B5EF4-FFF2-40B4-BE49-F238E27FC236}">
                <a16:creationId xmlns:a16="http://schemas.microsoft.com/office/drawing/2014/main" id="{ECCDD674-9848-6287-8B12-FCE79EAB8BCA}"/>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2D3611EE-A6A9-8644-BD02-84405226FD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3201" y="1825625"/>
            <a:ext cx="5837597" cy="4351338"/>
          </a:xfrm>
          <a:prstGeom prst="rect">
            <a:avLst/>
          </a:prstGeom>
        </p:spPr>
      </p:pic>
    </p:spTree>
    <p:extLst>
      <p:ext uri="{BB962C8B-B14F-4D97-AF65-F5344CB8AC3E}">
        <p14:creationId xmlns:p14="http://schemas.microsoft.com/office/powerpoint/2010/main" val="939747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444B-AEF8-42E4-BEDD-B46C17F2F02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5ECCCBB1-11CC-FECD-9606-35DBF52BE757}"/>
              </a:ext>
            </a:extLst>
          </p:cNvPr>
          <p:cNvSpPr>
            <a:spLocks noGrp="1"/>
          </p:cNvSpPr>
          <p:nvPr>
            <p:ph type="sldNum" sz="quarter" idx="12"/>
          </p:nvPr>
        </p:nvSpPr>
        <p:spPr/>
        <p:txBody>
          <a:bodyPr/>
          <a:lstStyle/>
          <a:p>
            <a:fld id="{B6F15528-21DE-4FAA-801E-634DDDAF4B2B}" type="slidenum">
              <a:rPr lang="en-US" smtClean="0"/>
              <a:t>44</a:t>
            </a:fld>
            <a:endParaRPr lang="en-US"/>
          </a:p>
        </p:txBody>
      </p:sp>
      <p:sp>
        <p:nvSpPr>
          <p:cNvPr id="5" name="Footer Placeholder 4">
            <a:extLst>
              <a:ext uri="{FF2B5EF4-FFF2-40B4-BE49-F238E27FC236}">
                <a16:creationId xmlns:a16="http://schemas.microsoft.com/office/drawing/2014/main" id="{A0BB25D1-4BBD-01D1-2D68-409068776B9E}"/>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0519DE93-5449-FF48-8EB5-659839F4C0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6259" y="1825625"/>
            <a:ext cx="5911481" cy="4351338"/>
          </a:xfrm>
          <a:prstGeom prst="rect">
            <a:avLst/>
          </a:prstGeom>
        </p:spPr>
      </p:pic>
    </p:spTree>
    <p:extLst>
      <p:ext uri="{BB962C8B-B14F-4D97-AF65-F5344CB8AC3E}">
        <p14:creationId xmlns:p14="http://schemas.microsoft.com/office/powerpoint/2010/main" val="778676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FCAB-481D-AE87-0FA8-9DC0A8861F5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D38168D-F2F9-B06E-447A-1B83A2DD6623}"/>
              </a:ext>
            </a:extLst>
          </p:cNvPr>
          <p:cNvSpPr>
            <a:spLocks noGrp="1"/>
          </p:cNvSpPr>
          <p:nvPr>
            <p:ph type="sldNum" sz="quarter" idx="12"/>
          </p:nvPr>
        </p:nvSpPr>
        <p:spPr/>
        <p:txBody>
          <a:bodyPr/>
          <a:lstStyle/>
          <a:p>
            <a:fld id="{B6F15528-21DE-4FAA-801E-634DDDAF4B2B}" type="slidenum">
              <a:rPr lang="en-US" smtClean="0"/>
              <a:t>45</a:t>
            </a:fld>
            <a:endParaRPr lang="en-US"/>
          </a:p>
        </p:txBody>
      </p:sp>
      <p:sp>
        <p:nvSpPr>
          <p:cNvPr id="5" name="Footer Placeholder 4">
            <a:extLst>
              <a:ext uri="{FF2B5EF4-FFF2-40B4-BE49-F238E27FC236}">
                <a16:creationId xmlns:a16="http://schemas.microsoft.com/office/drawing/2014/main" id="{2D0FCEFE-B442-880C-78F7-5947164924A0}"/>
              </a:ext>
            </a:extLst>
          </p:cNvPr>
          <p:cNvSpPr>
            <a:spLocks noGrp="1"/>
          </p:cNvSpPr>
          <p:nvPr>
            <p:ph type="ftr" sz="quarter" idx="3"/>
          </p:nvPr>
        </p:nvSpPr>
        <p:spPr/>
        <p:txBody>
          <a:bodyPr/>
          <a:lstStyle/>
          <a:p>
            <a:r>
              <a:rPr lang="en-US" dirty="0"/>
              <a:t>Spiral Integration</a:t>
            </a:r>
          </a:p>
        </p:txBody>
      </p:sp>
      <p:pic>
        <p:nvPicPr>
          <p:cNvPr id="6" name="Content Placeholder 5">
            <a:extLst>
              <a:ext uri="{FF2B5EF4-FFF2-40B4-BE49-F238E27FC236}">
                <a16:creationId xmlns:a16="http://schemas.microsoft.com/office/drawing/2014/main" id="{FA440851-83E6-C640-BF68-90081EE738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0359" y="1825625"/>
            <a:ext cx="5743282" cy="4351338"/>
          </a:xfrm>
          <a:prstGeom prst="rect">
            <a:avLst/>
          </a:prstGeom>
        </p:spPr>
      </p:pic>
    </p:spTree>
    <p:extLst>
      <p:ext uri="{BB962C8B-B14F-4D97-AF65-F5344CB8AC3E}">
        <p14:creationId xmlns:p14="http://schemas.microsoft.com/office/powerpoint/2010/main" val="2336877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2CD9-466A-79A9-A483-46A8C507F30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6AF5F694-3367-CC1C-FBE3-C17A2F189D72}"/>
              </a:ext>
            </a:extLst>
          </p:cNvPr>
          <p:cNvSpPr>
            <a:spLocks noGrp="1"/>
          </p:cNvSpPr>
          <p:nvPr>
            <p:ph type="sldNum" sz="quarter" idx="12"/>
          </p:nvPr>
        </p:nvSpPr>
        <p:spPr/>
        <p:txBody>
          <a:bodyPr/>
          <a:lstStyle/>
          <a:p>
            <a:fld id="{B6F15528-21DE-4FAA-801E-634DDDAF4B2B}" type="slidenum">
              <a:rPr lang="en-US" smtClean="0"/>
              <a:t>46</a:t>
            </a:fld>
            <a:endParaRPr lang="en-US"/>
          </a:p>
        </p:txBody>
      </p:sp>
      <p:sp>
        <p:nvSpPr>
          <p:cNvPr id="5" name="Footer Placeholder 4">
            <a:extLst>
              <a:ext uri="{FF2B5EF4-FFF2-40B4-BE49-F238E27FC236}">
                <a16:creationId xmlns:a16="http://schemas.microsoft.com/office/drawing/2014/main" id="{C35BDBDC-A126-2147-1DB0-6A36EEE37A39}"/>
              </a:ext>
            </a:extLst>
          </p:cNvPr>
          <p:cNvSpPr>
            <a:spLocks noGrp="1"/>
          </p:cNvSpPr>
          <p:nvPr>
            <p:ph type="ftr" sz="quarter" idx="3"/>
          </p:nvPr>
        </p:nvSpPr>
        <p:spPr/>
        <p:txBody>
          <a:bodyPr/>
          <a:lstStyle/>
          <a:p>
            <a:r>
              <a:rPr lang="en-US" dirty="0"/>
              <a:t>Spiral Integration</a:t>
            </a:r>
          </a:p>
        </p:txBody>
      </p:sp>
      <p:pic>
        <p:nvPicPr>
          <p:cNvPr id="6" name="Content Placeholder 5">
            <a:extLst>
              <a:ext uri="{FF2B5EF4-FFF2-40B4-BE49-F238E27FC236}">
                <a16:creationId xmlns:a16="http://schemas.microsoft.com/office/drawing/2014/main" id="{2F66D916-FBBC-AF43-9E09-1D794DABCF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2693" y="1825625"/>
            <a:ext cx="5698614" cy="4351338"/>
          </a:xfrm>
          <a:prstGeom prst="rect">
            <a:avLst/>
          </a:prstGeom>
        </p:spPr>
      </p:pic>
    </p:spTree>
    <p:extLst>
      <p:ext uri="{BB962C8B-B14F-4D97-AF65-F5344CB8AC3E}">
        <p14:creationId xmlns:p14="http://schemas.microsoft.com/office/powerpoint/2010/main" val="3178485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7B1B-4FA9-F2E0-B77D-300EE44B79A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6A99E74-C299-D6CA-4EF2-01CEA96F2CD3}"/>
              </a:ext>
            </a:extLst>
          </p:cNvPr>
          <p:cNvSpPr>
            <a:spLocks noGrp="1"/>
          </p:cNvSpPr>
          <p:nvPr>
            <p:ph type="sldNum" sz="quarter" idx="12"/>
          </p:nvPr>
        </p:nvSpPr>
        <p:spPr/>
        <p:txBody>
          <a:bodyPr/>
          <a:lstStyle/>
          <a:p>
            <a:fld id="{B6F15528-21DE-4FAA-801E-634DDDAF4B2B}" type="slidenum">
              <a:rPr lang="en-US" smtClean="0"/>
              <a:t>47</a:t>
            </a:fld>
            <a:endParaRPr lang="en-US"/>
          </a:p>
        </p:txBody>
      </p:sp>
      <p:sp>
        <p:nvSpPr>
          <p:cNvPr id="5" name="Footer Placeholder 4">
            <a:extLst>
              <a:ext uri="{FF2B5EF4-FFF2-40B4-BE49-F238E27FC236}">
                <a16:creationId xmlns:a16="http://schemas.microsoft.com/office/drawing/2014/main" id="{F021391C-11D6-3BA4-E8E0-A43962956D97}"/>
              </a:ext>
            </a:extLst>
          </p:cNvPr>
          <p:cNvSpPr>
            <a:spLocks noGrp="1"/>
          </p:cNvSpPr>
          <p:nvPr>
            <p:ph type="ftr" sz="quarter" idx="3"/>
          </p:nvPr>
        </p:nvSpPr>
        <p:spPr/>
        <p:txBody>
          <a:bodyPr/>
          <a:lstStyle/>
          <a:p>
            <a:r>
              <a:rPr lang="en-US" dirty="0"/>
              <a:t>Spiral Integration</a:t>
            </a:r>
          </a:p>
        </p:txBody>
      </p:sp>
      <p:pic>
        <p:nvPicPr>
          <p:cNvPr id="6" name="Content Placeholder 5">
            <a:extLst>
              <a:ext uri="{FF2B5EF4-FFF2-40B4-BE49-F238E27FC236}">
                <a16:creationId xmlns:a16="http://schemas.microsoft.com/office/drawing/2014/main" id="{547BEE38-53A8-7242-A4CD-15B69F8A09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4286" y="1825625"/>
            <a:ext cx="5975428" cy="4351338"/>
          </a:xfrm>
          <a:prstGeom prst="rect">
            <a:avLst/>
          </a:prstGeom>
        </p:spPr>
      </p:pic>
    </p:spTree>
    <p:extLst>
      <p:ext uri="{BB962C8B-B14F-4D97-AF65-F5344CB8AC3E}">
        <p14:creationId xmlns:p14="http://schemas.microsoft.com/office/powerpoint/2010/main" val="1471895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D10A-B6E9-996D-CD61-ED68F81A903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5DFE0F8-27ED-B8D6-345B-CBC60DD6C2DD}"/>
              </a:ext>
            </a:extLst>
          </p:cNvPr>
          <p:cNvSpPr>
            <a:spLocks noGrp="1"/>
          </p:cNvSpPr>
          <p:nvPr>
            <p:ph type="sldNum" sz="quarter" idx="12"/>
          </p:nvPr>
        </p:nvSpPr>
        <p:spPr/>
        <p:txBody>
          <a:bodyPr/>
          <a:lstStyle/>
          <a:p>
            <a:fld id="{B6F15528-21DE-4FAA-801E-634DDDAF4B2B}" type="slidenum">
              <a:rPr lang="en-US" smtClean="0"/>
              <a:t>48</a:t>
            </a:fld>
            <a:endParaRPr lang="en-US"/>
          </a:p>
        </p:txBody>
      </p:sp>
      <p:sp>
        <p:nvSpPr>
          <p:cNvPr id="5" name="Footer Placeholder 4">
            <a:extLst>
              <a:ext uri="{FF2B5EF4-FFF2-40B4-BE49-F238E27FC236}">
                <a16:creationId xmlns:a16="http://schemas.microsoft.com/office/drawing/2014/main" id="{8C57D4C3-71F6-B1C3-831C-63D3F7DA254B}"/>
              </a:ext>
            </a:extLst>
          </p:cNvPr>
          <p:cNvSpPr>
            <a:spLocks noGrp="1"/>
          </p:cNvSpPr>
          <p:nvPr>
            <p:ph type="ftr" sz="quarter" idx="3"/>
          </p:nvPr>
        </p:nvSpPr>
        <p:spPr/>
        <p:txBody>
          <a:bodyPr/>
          <a:lstStyle/>
          <a:p>
            <a:r>
              <a:rPr lang="en-US" dirty="0"/>
              <a:t>Spiral Integration</a:t>
            </a:r>
          </a:p>
        </p:txBody>
      </p:sp>
      <p:pic>
        <p:nvPicPr>
          <p:cNvPr id="6" name="Content Placeholder 5">
            <a:extLst>
              <a:ext uri="{FF2B5EF4-FFF2-40B4-BE49-F238E27FC236}">
                <a16:creationId xmlns:a16="http://schemas.microsoft.com/office/drawing/2014/main" id="{7721CE66-1752-CD43-B252-506F28C061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7630" y="1825625"/>
            <a:ext cx="5728739" cy="4351338"/>
          </a:xfrm>
          <a:prstGeom prst="rect">
            <a:avLst/>
          </a:prstGeom>
        </p:spPr>
      </p:pic>
    </p:spTree>
    <p:extLst>
      <p:ext uri="{BB962C8B-B14F-4D97-AF65-F5344CB8AC3E}">
        <p14:creationId xmlns:p14="http://schemas.microsoft.com/office/powerpoint/2010/main" val="68660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B768-07A9-8D37-99F4-F3C76589B791}"/>
              </a:ext>
            </a:extLst>
          </p:cNvPr>
          <p:cNvSpPr>
            <a:spLocks noGrp="1"/>
          </p:cNvSpPr>
          <p:nvPr>
            <p:ph type="title"/>
          </p:nvPr>
        </p:nvSpPr>
        <p:spPr/>
        <p:txBody>
          <a:bodyPr/>
          <a:lstStyle/>
          <a:p>
            <a:r>
              <a:rPr lang="en-US" sz="3600" dirty="0"/>
              <a:t>Family Medicine</a:t>
            </a:r>
            <a:endParaRPr lang="en-US" dirty="0"/>
          </a:p>
        </p:txBody>
      </p:sp>
      <p:sp>
        <p:nvSpPr>
          <p:cNvPr id="3" name="Content Placeholder 2">
            <a:extLst>
              <a:ext uri="{FF2B5EF4-FFF2-40B4-BE49-F238E27FC236}">
                <a16:creationId xmlns:a16="http://schemas.microsoft.com/office/drawing/2014/main" id="{7C4BB060-8801-2FB1-3EFE-48E4DA1945E1}"/>
              </a:ext>
            </a:extLst>
          </p:cNvPr>
          <p:cNvSpPr>
            <a:spLocks noGrp="1"/>
          </p:cNvSpPr>
          <p:nvPr>
            <p:ph idx="1"/>
          </p:nvPr>
        </p:nvSpPr>
        <p:spPr/>
        <p:txBody>
          <a:bodyPr>
            <a:normAutofit fontScale="25000" lnSpcReduction="20000"/>
          </a:bodyPr>
          <a:lstStyle/>
          <a:p>
            <a:r>
              <a:rPr lang="en-US" sz="9600" b="1" dirty="0"/>
              <a:t>Preventive Care</a:t>
            </a:r>
            <a:r>
              <a:rPr lang="en-US" sz="9600" dirty="0"/>
              <a:t>: Understanding genetic predispositions and biochemical markers for early detection and preventive strategies in at-risk families.</a:t>
            </a:r>
          </a:p>
          <a:p>
            <a:r>
              <a:rPr lang="en-US" sz="9600" b="1" dirty="0"/>
              <a:t>Personalized Treatment: </a:t>
            </a:r>
            <a:r>
              <a:rPr lang="en-US" sz="9600" dirty="0"/>
              <a:t>Tailoring treatments based on the patient's genetic profile, considering familial patterns of cancer to optimize outcomes.</a:t>
            </a:r>
          </a:p>
          <a:p>
            <a:r>
              <a:rPr lang="en-US" sz="9600" b="1" dirty="0"/>
              <a:t>Holistic Management:</a:t>
            </a:r>
            <a:r>
              <a:rPr lang="en-US" sz="9600" dirty="0"/>
              <a:t> Addressing not just the biological aspects of cancer but also the psychological, social, and lifestyle impacts on patients and their families, providing comprehensive car</a:t>
            </a:r>
          </a:p>
          <a:p>
            <a:endParaRPr lang="en-US" dirty="0"/>
          </a:p>
        </p:txBody>
      </p:sp>
      <p:sp>
        <p:nvSpPr>
          <p:cNvPr id="4" name="Slide Number Placeholder 3">
            <a:extLst>
              <a:ext uri="{FF2B5EF4-FFF2-40B4-BE49-F238E27FC236}">
                <a16:creationId xmlns:a16="http://schemas.microsoft.com/office/drawing/2014/main" id="{93629C19-7708-CF99-2F2B-DF62BE12E5B9}"/>
              </a:ext>
            </a:extLst>
          </p:cNvPr>
          <p:cNvSpPr>
            <a:spLocks noGrp="1"/>
          </p:cNvSpPr>
          <p:nvPr>
            <p:ph type="sldNum" sz="quarter" idx="12"/>
          </p:nvPr>
        </p:nvSpPr>
        <p:spPr/>
        <p:txBody>
          <a:bodyPr/>
          <a:lstStyle/>
          <a:p>
            <a:fld id="{B6F15528-21DE-4FAA-801E-634DDDAF4B2B}" type="slidenum">
              <a:rPr lang="en-US" smtClean="0"/>
              <a:t>49</a:t>
            </a:fld>
            <a:endParaRPr lang="en-US"/>
          </a:p>
        </p:txBody>
      </p:sp>
      <p:sp>
        <p:nvSpPr>
          <p:cNvPr id="5" name="Footer Placeholder 4">
            <a:extLst>
              <a:ext uri="{FF2B5EF4-FFF2-40B4-BE49-F238E27FC236}">
                <a16:creationId xmlns:a16="http://schemas.microsoft.com/office/drawing/2014/main" id="{7E46A098-8E4D-E542-4602-D8B538C0803A}"/>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142964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7117"/>
            <a:ext cx="8286750" cy="5943600"/>
          </a:xfrm>
        </p:spPr>
        <p:txBody>
          <a:bodyPr>
            <a:normAutofit/>
          </a:bodyPr>
          <a:lstStyle/>
          <a:p>
            <a:pPr marL="0" indent="0" algn="just">
              <a:buNone/>
            </a:pPr>
            <a:r>
              <a:rPr lang="en-US" sz="3200" dirty="0">
                <a:latin typeface="Calibri" panose="020F0502020204030204" pitchFamily="34" charset="0"/>
              </a:rPr>
              <a:t>At the end of this session students should be able to</a:t>
            </a:r>
          </a:p>
          <a:p>
            <a:pPr marL="457200" indent="-457200">
              <a:buFont typeface="+mj-lt"/>
              <a:buAutoNum type="arabicPeriod"/>
            </a:pPr>
            <a:endParaRPr lang="en-US" altLang="en-US" sz="3200" dirty="0"/>
          </a:p>
          <a:p>
            <a:r>
              <a:rPr lang="en-US" sz="4000" dirty="0"/>
              <a:t>What is folic acid , sources biochemical functions , deficiency effects.</a:t>
            </a:r>
          </a:p>
          <a:p>
            <a:r>
              <a:rPr lang="en-US" sz="4000" dirty="0"/>
              <a:t>Vit K sources , biochemical functions</a:t>
            </a:r>
          </a:p>
          <a:p>
            <a:endParaRPr lang="en-US" dirty="0"/>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1D70-9F3B-B7DD-C028-68E027904DE2}"/>
              </a:ext>
            </a:extLst>
          </p:cNvPr>
          <p:cNvSpPr>
            <a:spLocks noGrp="1"/>
          </p:cNvSpPr>
          <p:nvPr>
            <p:ph type="title"/>
          </p:nvPr>
        </p:nvSpPr>
        <p:spPr/>
        <p:txBody>
          <a:bodyPr/>
          <a:lstStyle/>
          <a:p>
            <a:r>
              <a:rPr lang="en-US" sz="3600" b="1" dirty="0">
                <a:solidFill>
                  <a:srgbClr val="002060"/>
                </a:solidFill>
              </a:rPr>
              <a:t>Artificial Intelligence</a:t>
            </a:r>
            <a:endParaRPr lang="en-US" b="1" dirty="0">
              <a:latin typeface="+mn-lt"/>
            </a:endParaRPr>
          </a:p>
        </p:txBody>
      </p:sp>
      <p:sp>
        <p:nvSpPr>
          <p:cNvPr id="3" name="Content Placeholder 2">
            <a:extLst>
              <a:ext uri="{FF2B5EF4-FFF2-40B4-BE49-F238E27FC236}">
                <a16:creationId xmlns:a16="http://schemas.microsoft.com/office/drawing/2014/main" id="{2708493F-15D0-AC63-146B-01846243C597}"/>
              </a:ext>
            </a:extLst>
          </p:cNvPr>
          <p:cNvSpPr>
            <a:spLocks noGrp="1"/>
          </p:cNvSpPr>
          <p:nvPr>
            <p:ph idx="1"/>
          </p:nvPr>
        </p:nvSpPr>
        <p:spPr>
          <a:xfrm>
            <a:off x="381000" y="1752600"/>
            <a:ext cx="7886700" cy="4351338"/>
          </a:xfrm>
        </p:spPr>
        <p:txBody>
          <a:bodyPr/>
          <a:lstStyle/>
          <a:p>
            <a:r>
              <a:rPr lang="en-US" sz="2400" b="1" dirty="0"/>
              <a:t>Predictive Analytics</a:t>
            </a:r>
            <a:r>
              <a:rPr lang="en-US" sz="2400" dirty="0"/>
              <a:t>: AI models predict cancer progression and patient outcomes by analyzing genetic mutations and biochemical markers, enhancing personalized medicine approaches. </a:t>
            </a:r>
          </a:p>
          <a:p>
            <a:r>
              <a:rPr lang="en-US" sz="2400" b="1" dirty="0"/>
              <a:t>Diagnostic Support</a:t>
            </a:r>
            <a:r>
              <a:rPr lang="en-US" sz="2400" dirty="0"/>
              <a:t>: AI algorithms improve the accuracy of diagnosing cancers through pattern recognition in genetic data and imaging, facilitating early detection. </a:t>
            </a:r>
          </a:p>
          <a:p>
            <a:r>
              <a:rPr lang="en-US" sz="2400" b="1" dirty="0"/>
              <a:t>Treatment Optimization: </a:t>
            </a:r>
            <a:r>
              <a:rPr lang="en-US" sz="2400" dirty="0"/>
              <a:t>AI helps in developing targeted therapies by analyzing vast biochemical datasets, identifying potential drug targets, and predicting treatment responses, improving efficacy and reducing side effects.</a:t>
            </a:r>
          </a:p>
          <a:p>
            <a:endParaRPr lang="en-US" dirty="0"/>
          </a:p>
        </p:txBody>
      </p:sp>
      <p:sp>
        <p:nvSpPr>
          <p:cNvPr id="4" name="Slide Number Placeholder 3">
            <a:extLst>
              <a:ext uri="{FF2B5EF4-FFF2-40B4-BE49-F238E27FC236}">
                <a16:creationId xmlns:a16="http://schemas.microsoft.com/office/drawing/2014/main" id="{BF7543F7-AB77-3BCE-DA36-B9257AB4F03C}"/>
              </a:ext>
            </a:extLst>
          </p:cNvPr>
          <p:cNvSpPr>
            <a:spLocks noGrp="1"/>
          </p:cNvSpPr>
          <p:nvPr>
            <p:ph type="sldNum" sz="quarter" idx="12"/>
          </p:nvPr>
        </p:nvSpPr>
        <p:spPr/>
        <p:txBody>
          <a:bodyPr/>
          <a:lstStyle/>
          <a:p>
            <a:fld id="{B6F15528-21DE-4FAA-801E-634DDDAF4B2B}" type="slidenum">
              <a:rPr lang="en-US" smtClean="0"/>
              <a:t>50</a:t>
            </a:fld>
            <a:endParaRPr lang="en-US"/>
          </a:p>
        </p:txBody>
      </p:sp>
      <p:sp>
        <p:nvSpPr>
          <p:cNvPr id="5" name="Footer Placeholder 4">
            <a:extLst>
              <a:ext uri="{FF2B5EF4-FFF2-40B4-BE49-F238E27FC236}">
                <a16:creationId xmlns:a16="http://schemas.microsoft.com/office/drawing/2014/main" id="{6B9C6FF9-53AC-1FF3-FE2F-E090B2AF337C}"/>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2420195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8099-79BB-0C66-53E5-67824927EBBE}"/>
              </a:ext>
            </a:extLst>
          </p:cNvPr>
          <p:cNvSpPr>
            <a:spLocks noGrp="1"/>
          </p:cNvSpPr>
          <p:nvPr>
            <p:ph type="title"/>
          </p:nvPr>
        </p:nvSpPr>
        <p:spPr/>
        <p:txBody>
          <a:bodyPr/>
          <a:lstStyle/>
          <a:p>
            <a:r>
              <a:rPr lang="en-US" sz="3600" b="1" dirty="0">
                <a:solidFill>
                  <a:srgbClr val="002060"/>
                </a:solidFill>
              </a:rPr>
              <a:t>Bioethics</a:t>
            </a:r>
            <a:endParaRPr lang="en-US" b="1" dirty="0">
              <a:latin typeface="+mn-lt"/>
            </a:endParaRPr>
          </a:p>
        </p:txBody>
      </p:sp>
      <p:sp>
        <p:nvSpPr>
          <p:cNvPr id="3" name="Content Placeholder 2">
            <a:extLst>
              <a:ext uri="{FF2B5EF4-FFF2-40B4-BE49-F238E27FC236}">
                <a16:creationId xmlns:a16="http://schemas.microsoft.com/office/drawing/2014/main" id="{43328B1C-C3C6-8320-EC0C-A076CE2E0DD1}"/>
              </a:ext>
            </a:extLst>
          </p:cNvPr>
          <p:cNvSpPr>
            <a:spLocks noGrp="1"/>
          </p:cNvSpPr>
          <p:nvPr>
            <p:ph idx="1"/>
          </p:nvPr>
        </p:nvSpPr>
        <p:spPr/>
        <p:txBody>
          <a:bodyPr>
            <a:normAutofit fontScale="77500" lnSpcReduction="20000"/>
          </a:bodyPr>
          <a:lstStyle/>
          <a:p>
            <a:r>
              <a:rPr lang="en-US" sz="3600" b="1" dirty="0"/>
              <a:t>Consent and Confidentiality: </a:t>
            </a:r>
            <a:r>
              <a:rPr lang="en-US" sz="3600" dirty="0"/>
              <a:t>Addressing ethical concerns in genetic testing for hereditary cancers, ensuring patient consent, and maintaining confidentiality of genetic information.</a:t>
            </a:r>
          </a:p>
          <a:p>
            <a:r>
              <a:rPr lang="en-US" sz="3600" b="1" dirty="0"/>
              <a:t>Equity in Access: </a:t>
            </a:r>
            <a:r>
              <a:rPr lang="en-US" sz="3600" dirty="0"/>
              <a:t>Ensuring equitable access to cancer diagnostic tools, treatments, and new technologies across different populations to prevent disparities in cancer care.</a:t>
            </a:r>
          </a:p>
          <a:p>
            <a:r>
              <a:rPr lang="en-US" sz="3600" b="1" dirty="0"/>
              <a:t>Ethical Implications of Research: </a:t>
            </a:r>
            <a:r>
              <a:rPr lang="en-US" sz="3600" dirty="0"/>
              <a:t>Considering the ethical implications of cancer research, including the use of human subjects, and balancing the potential benefits against the risks and ethical concerns.</a:t>
            </a:r>
          </a:p>
          <a:p>
            <a:endParaRPr lang="en-US" dirty="0"/>
          </a:p>
        </p:txBody>
      </p:sp>
      <p:sp>
        <p:nvSpPr>
          <p:cNvPr id="4" name="Slide Number Placeholder 3">
            <a:extLst>
              <a:ext uri="{FF2B5EF4-FFF2-40B4-BE49-F238E27FC236}">
                <a16:creationId xmlns:a16="http://schemas.microsoft.com/office/drawing/2014/main" id="{2E5706E4-657A-3446-DADF-B7CDC9DD0FE5}"/>
              </a:ext>
            </a:extLst>
          </p:cNvPr>
          <p:cNvSpPr>
            <a:spLocks noGrp="1"/>
          </p:cNvSpPr>
          <p:nvPr>
            <p:ph type="sldNum" sz="quarter" idx="12"/>
          </p:nvPr>
        </p:nvSpPr>
        <p:spPr/>
        <p:txBody>
          <a:bodyPr/>
          <a:lstStyle/>
          <a:p>
            <a:fld id="{B6F15528-21DE-4FAA-801E-634DDDAF4B2B}" type="slidenum">
              <a:rPr lang="en-US" smtClean="0"/>
              <a:t>51</a:t>
            </a:fld>
            <a:endParaRPr lang="en-US"/>
          </a:p>
        </p:txBody>
      </p:sp>
      <p:sp>
        <p:nvSpPr>
          <p:cNvPr id="5" name="Footer Placeholder 4">
            <a:extLst>
              <a:ext uri="{FF2B5EF4-FFF2-40B4-BE49-F238E27FC236}">
                <a16:creationId xmlns:a16="http://schemas.microsoft.com/office/drawing/2014/main" id="{F6F0FE7D-82F5-0CD6-B981-8A928C0D3D34}"/>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3551527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57F9-E166-548E-6413-5F0350916D21}"/>
              </a:ext>
            </a:extLst>
          </p:cNvPr>
          <p:cNvSpPr>
            <a:spLocks noGrp="1"/>
          </p:cNvSpPr>
          <p:nvPr>
            <p:ph type="title"/>
          </p:nvPr>
        </p:nvSpPr>
        <p:spPr/>
        <p:txBody>
          <a:bodyPr/>
          <a:lstStyle/>
          <a:p>
            <a:pPr algn="ctr"/>
            <a:r>
              <a:rPr lang="en-US" sz="3600" b="1" dirty="0">
                <a:solidFill>
                  <a:srgbClr val="002060"/>
                </a:solidFill>
                <a:latin typeface="Calibri" pitchFamily="34" charset="0"/>
              </a:rPr>
              <a:t>Suggested Research Article</a:t>
            </a:r>
            <a:endParaRPr lang="en-US" dirty="0">
              <a:latin typeface="+mn-lt"/>
            </a:endParaRPr>
          </a:p>
        </p:txBody>
      </p:sp>
      <p:sp>
        <p:nvSpPr>
          <p:cNvPr id="4" name="Slide Number Placeholder 3">
            <a:extLst>
              <a:ext uri="{FF2B5EF4-FFF2-40B4-BE49-F238E27FC236}">
                <a16:creationId xmlns:a16="http://schemas.microsoft.com/office/drawing/2014/main" id="{C158B3CC-56B1-FD02-255E-BBE23C221EFF}"/>
              </a:ext>
            </a:extLst>
          </p:cNvPr>
          <p:cNvSpPr>
            <a:spLocks noGrp="1"/>
          </p:cNvSpPr>
          <p:nvPr>
            <p:ph type="sldNum" sz="quarter" idx="12"/>
          </p:nvPr>
        </p:nvSpPr>
        <p:spPr/>
        <p:txBody>
          <a:bodyPr/>
          <a:lstStyle/>
          <a:p>
            <a:fld id="{B6F15528-21DE-4FAA-801E-634DDDAF4B2B}" type="slidenum">
              <a:rPr lang="en-US" smtClean="0"/>
              <a:t>52</a:t>
            </a:fld>
            <a:endParaRPr lang="en-US"/>
          </a:p>
        </p:txBody>
      </p:sp>
      <p:sp>
        <p:nvSpPr>
          <p:cNvPr id="5" name="Footer Placeholder 4">
            <a:extLst>
              <a:ext uri="{FF2B5EF4-FFF2-40B4-BE49-F238E27FC236}">
                <a16:creationId xmlns:a16="http://schemas.microsoft.com/office/drawing/2014/main" id="{82D28B13-F071-AE75-00ED-C9CAAFDB77C6}"/>
              </a:ext>
            </a:extLst>
          </p:cNvPr>
          <p:cNvSpPr>
            <a:spLocks noGrp="1"/>
          </p:cNvSpPr>
          <p:nvPr>
            <p:ph type="ftr" sz="quarter" idx="3"/>
          </p:nvPr>
        </p:nvSpPr>
        <p:spPr/>
        <p:txBody>
          <a:bodyPr/>
          <a:lstStyle/>
          <a:p>
            <a:r>
              <a:rPr lang="en-US" dirty="0"/>
              <a:t>Spiral Integration</a:t>
            </a:r>
          </a:p>
        </p:txBody>
      </p:sp>
      <p:sp>
        <p:nvSpPr>
          <p:cNvPr id="7" name="Content Placeholder 6">
            <a:extLst>
              <a:ext uri="{FF2B5EF4-FFF2-40B4-BE49-F238E27FC236}">
                <a16:creationId xmlns:a16="http://schemas.microsoft.com/office/drawing/2014/main" id="{E76D55E8-4BED-6F11-F03D-8A0A6ED06F84}"/>
              </a:ext>
            </a:extLst>
          </p:cNvPr>
          <p:cNvSpPr>
            <a:spLocks noGrp="1"/>
          </p:cNvSpPr>
          <p:nvPr>
            <p:ph idx="1"/>
          </p:nvPr>
        </p:nvSpPr>
        <p:spPr/>
        <p:txBody>
          <a:bodyPr>
            <a:normAutofit/>
          </a:bodyPr>
          <a:lstStyle/>
          <a:p>
            <a:r>
              <a:rPr lang="en-US" sz="4000" dirty="0">
                <a:hlinkClick r:id="rId3"/>
              </a:rPr>
              <a:t>https://www.statpearls.com/ArticleLibrary/viewarticle/21863</a:t>
            </a:r>
            <a:endParaRPr lang="en-US" sz="4000" dirty="0"/>
          </a:p>
          <a:p>
            <a:r>
              <a:rPr lang="en-US" sz="4000" dirty="0">
                <a:hlinkClick r:id="rId4"/>
              </a:rPr>
              <a:t>https://www.medicalnewstoday.com/articles/219853</a:t>
            </a:r>
            <a:endParaRPr lang="en-US" sz="4000" dirty="0"/>
          </a:p>
          <a:p>
            <a:r>
              <a:rPr lang="en-US" sz="4000" dirty="0">
                <a:hlinkClick r:id="rId5"/>
              </a:rPr>
              <a:t>https://www.tandfonline.com/doi/abs/10.1080/20014091084209</a:t>
            </a:r>
            <a:endParaRPr lang="en-US" sz="4000" dirty="0"/>
          </a:p>
          <a:p>
            <a:pPr marL="0" indent="0">
              <a:buNone/>
            </a:pPr>
            <a:endParaRPr lang="en-US" dirty="0"/>
          </a:p>
        </p:txBody>
      </p:sp>
    </p:spTree>
    <p:extLst>
      <p:ext uri="{BB962C8B-B14F-4D97-AF65-F5344CB8AC3E}">
        <p14:creationId xmlns:p14="http://schemas.microsoft.com/office/powerpoint/2010/main" val="3863800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0F55-7A6A-AB50-C378-1967BAF3EBDD}"/>
              </a:ext>
            </a:extLst>
          </p:cNvPr>
          <p:cNvSpPr>
            <a:spLocks noGrp="1"/>
          </p:cNvSpPr>
          <p:nvPr>
            <p:ph type="title"/>
          </p:nvPr>
        </p:nvSpPr>
        <p:spPr/>
        <p:txBody>
          <a:bodyPr/>
          <a:lstStyle/>
          <a:p>
            <a:r>
              <a:rPr lang="en-US" sz="3600" b="1" dirty="0">
                <a:solidFill>
                  <a:srgbClr val="002060"/>
                </a:solidFill>
              </a:rPr>
              <a:t>Learning Resources</a:t>
            </a:r>
            <a:endParaRPr lang="en-US" dirty="0"/>
          </a:p>
        </p:txBody>
      </p:sp>
      <p:sp>
        <p:nvSpPr>
          <p:cNvPr id="3" name="Content Placeholder 2">
            <a:extLst>
              <a:ext uri="{FF2B5EF4-FFF2-40B4-BE49-F238E27FC236}">
                <a16:creationId xmlns:a16="http://schemas.microsoft.com/office/drawing/2014/main" id="{FC6038AF-643E-3337-98A1-1D137A21D80B}"/>
              </a:ext>
            </a:extLst>
          </p:cNvPr>
          <p:cNvSpPr>
            <a:spLocks noGrp="1"/>
          </p:cNvSpPr>
          <p:nvPr>
            <p:ph idx="1"/>
          </p:nvPr>
        </p:nvSpPr>
        <p:spPr/>
        <p:txBody>
          <a:bodyPr/>
          <a:lstStyle/>
          <a:p>
            <a:pPr>
              <a:lnSpc>
                <a:spcPct val="150000"/>
              </a:lnSpc>
            </a:pPr>
            <a:r>
              <a:rPr lang="en-US" sz="2800" dirty="0"/>
              <a:t>Text</a:t>
            </a:r>
            <a:r>
              <a:rPr lang="en-GB" sz="2800" dirty="0" err="1"/>
              <a:t>bo</a:t>
            </a:r>
            <a:r>
              <a:rPr lang="en-US" sz="2800" dirty="0"/>
              <a:t>ok of Biochemistry, Lippincott 10</a:t>
            </a:r>
            <a:r>
              <a:rPr lang="en-US" sz="2800" baseline="30000" dirty="0"/>
              <a:t>th</a:t>
            </a:r>
            <a:r>
              <a:rPr lang="en-US" sz="2800" dirty="0"/>
              <a:t> edition</a:t>
            </a:r>
            <a:r>
              <a:rPr lang="en-GB" sz="2800" dirty="0"/>
              <a:t>, chapter no.28 , pages no. 432-436</a:t>
            </a:r>
            <a:endParaRPr lang="en-US" sz="2800" dirty="0"/>
          </a:p>
          <a:p>
            <a:pPr>
              <a:lnSpc>
                <a:spcPct val="150000"/>
              </a:lnSpc>
            </a:pPr>
            <a:r>
              <a:rPr lang="en-US" sz="2800" dirty="0"/>
              <a:t>Google scholar</a:t>
            </a:r>
          </a:p>
          <a:p>
            <a:pPr>
              <a:lnSpc>
                <a:spcPct val="150000"/>
              </a:lnSpc>
            </a:pPr>
            <a:r>
              <a:rPr lang="en-US" sz="2800" dirty="0"/>
              <a:t>Google images</a:t>
            </a:r>
          </a:p>
          <a:p>
            <a:endParaRPr lang="en-US" sz="2800" dirty="0"/>
          </a:p>
          <a:p>
            <a:endParaRPr lang="en-US" dirty="0"/>
          </a:p>
        </p:txBody>
      </p:sp>
      <p:sp>
        <p:nvSpPr>
          <p:cNvPr id="4" name="Slide Number Placeholder 3">
            <a:extLst>
              <a:ext uri="{FF2B5EF4-FFF2-40B4-BE49-F238E27FC236}">
                <a16:creationId xmlns:a16="http://schemas.microsoft.com/office/drawing/2014/main" id="{5D05D020-CA93-71F5-194E-5565D7D8226D}"/>
              </a:ext>
            </a:extLst>
          </p:cNvPr>
          <p:cNvSpPr>
            <a:spLocks noGrp="1"/>
          </p:cNvSpPr>
          <p:nvPr>
            <p:ph type="sldNum" sz="quarter" idx="12"/>
          </p:nvPr>
        </p:nvSpPr>
        <p:spPr/>
        <p:txBody>
          <a:bodyPr/>
          <a:lstStyle/>
          <a:p>
            <a:fld id="{B6F15528-21DE-4FAA-801E-634DDDAF4B2B}" type="slidenum">
              <a:rPr lang="en-US" smtClean="0"/>
              <a:t>53</a:t>
            </a:fld>
            <a:endParaRPr lang="en-US"/>
          </a:p>
        </p:txBody>
      </p:sp>
      <p:sp>
        <p:nvSpPr>
          <p:cNvPr id="5" name="Footer Placeholder 4">
            <a:extLst>
              <a:ext uri="{FF2B5EF4-FFF2-40B4-BE49-F238E27FC236}">
                <a16:creationId xmlns:a16="http://schemas.microsoft.com/office/drawing/2014/main" id="{B8D7FC50-34A1-8A2B-21F8-115D7B909F09}"/>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876014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6281-9579-A5A2-7655-2F98F738B8DF}"/>
              </a:ext>
            </a:extLst>
          </p:cNvPr>
          <p:cNvSpPr>
            <a:spLocks noGrp="1"/>
          </p:cNvSpPr>
          <p:nvPr>
            <p:ph type="title"/>
          </p:nvPr>
        </p:nvSpPr>
        <p:spPr/>
        <p:txBody>
          <a:bodyPr/>
          <a:lstStyle/>
          <a:p>
            <a:r>
              <a:rPr lang="en-US" dirty="0"/>
              <a:t>How to access Digital Library</a:t>
            </a:r>
          </a:p>
        </p:txBody>
      </p:sp>
      <p:sp>
        <p:nvSpPr>
          <p:cNvPr id="3" name="Content Placeholder 2">
            <a:extLst>
              <a:ext uri="{FF2B5EF4-FFF2-40B4-BE49-F238E27FC236}">
                <a16:creationId xmlns:a16="http://schemas.microsoft.com/office/drawing/2014/main" id="{E23C1EF1-BB71-8323-1785-0DCFF5651056}"/>
              </a:ext>
            </a:extLst>
          </p:cNvPr>
          <p:cNvSpPr>
            <a:spLocks noGrp="1"/>
          </p:cNvSpPr>
          <p:nvPr>
            <p:ph idx="1"/>
          </p:nvPr>
        </p:nvSpPr>
        <p:spPr/>
        <p:txBody>
          <a:bodyPr/>
          <a:lstStyle/>
          <a:p>
            <a:r>
              <a:rPr lang="en-US" dirty="0"/>
              <a:t>Open PC.</a:t>
            </a:r>
          </a:p>
          <a:p>
            <a:r>
              <a:rPr lang="en-US" dirty="0"/>
              <a:t>Open Internet.</a:t>
            </a:r>
          </a:p>
          <a:p>
            <a:r>
              <a:rPr lang="en-US" dirty="0"/>
              <a:t>Search HEC library.</a:t>
            </a:r>
          </a:p>
          <a:p>
            <a:r>
              <a:rPr lang="en-US" dirty="0"/>
              <a:t>Access public universities</a:t>
            </a:r>
          </a:p>
          <a:p>
            <a:r>
              <a:rPr lang="en-US" dirty="0"/>
              <a:t>Click on RMU</a:t>
            </a:r>
          </a:p>
          <a:p>
            <a:r>
              <a:rPr lang="en-US" dirty="0"/>
              <a:t>Read your desired article.</a:t>
            </a:r>
          </a:p>
        </p:txBody>
      </p:sp>
      <p:sp>
        <p:nvSpPr>
          <p:cNvPr id="4" name="Slide Number Placeholder 3">
            <a:extLst>
              <a:ext uri="{FF2B5EF4-FFF2-40B4-BE49-F238E27FC236}">
                <a16:creationId xmlns:a16="http://schemas.microsoft.com/office/drawing/2014/main" id="{7FF05F1F-FC88-E24F-555F-EE8A177C3D8C}"/>
              </a:ext>
            </a:extLst>
          </p:cNvPr>
          <p:cNvSpPr>
            <a:spLocks noGrp="1"/>
          </p:cNvSpPr>
          <p:nvPr>
            <p:ph type="sldNum" sz="quarter" idx="12"/>
          </p:nvPr>
        </p:nvSpPr>
        <p:spPr/>
        <p:txBody>
          <a:bodyPr/>
          <a:lstStyle/>
          <a:p>
            <a:fld id="{B6F15528-21DE-4FAA-801E-634DDDAF4B2B}" type="slidenum">
              <a:rPr lang="en-US" smtClean="0"/>
              <a:t>54</a:t>
            </a:fld>
            <a:endParaRPr lang="en-US"/>
          </a:p>
        </p:txBody>
      </p:sp>
      <p:sp>
        <p:nvSpPr>
          <p:cNvPr id="5" name="Footer Placeholder 4">
            <a:extLst>
              <a:ext uri="{FF2B5EF4-FFF2-40B4-BE49-F238E27FC236}">
                <a16:creationId xmlns:a16="http://schemas.microsoft.com/office/drawing/2014/main" id="{191FA6F1-BD57-0654-7698-E28D8CA595F5}"/>
              </a:ext>
            </a:extLst>
          </p:cNvPr>
          <p:cNvSpPr>
            <a:spLocks noGrp="1"/>
          </p:cNvSpPr>
          <p:nvPr>
            <p:ph type="ftr" sz="quarter" idx="3"/>
          </p:nvPr>
        </p:nvSpPr>
        <p:spPr/>
        <p:txBody>
          <a:bodyPr/>
          <a:lstStyle/>
          <a:p>
            <a:endParaRPr lang="en-US" dirty="0"/>
          </a:p>
        </p:txBody>
      </p:sp>
      <p:pic>
        <p:nvPicPr>
          <p:cNvPr id="6" name="Picture 5">
            <a:extLst>
              <a:ext uri="{FF2B5EF4-FFF2-40B4-BE49-F238E27FC236}">
                <a16:creationId xmlns:a16="http://schemas.microsoft.com/office/drawing/2014/main" id="{CE495E43-0056-42A4-BEFA-DADDB55949FF}"/>
              </a:ext>
            </a:extLst>
          </p:cNvPr>
          <p:cNvPicPr>
            <a:picLocks noChangeAspect="1"/>
          </p:cNvPicPr>
          <p:nvPr/>
        </p:nvPicPr>
        <p:blipFill>
          <a:blip r:embed="rId2"/>
          <a:stretch>
            <a:fillRect/>
          </a:stretch>
        </p:blipFill>
        <p:spPr>
          <a:xfrm>
            <a:off x="4051642" y="2362200"/>
            <a:ext cx="4739933" cy="3581400"/>
          </a:xfrm>
          <a:prstGeom prst="rect">
            <a:avLst/>
          </a:prstGeom>
        </p:spPr>
      </p:pic>
    </p:spTree>
    <p:extLst>
      <p:ext uri="{BB962C8B-B14F-4D97-AF65-F5344CB8AC3E}">
        <p14:creationId xmlns:p14="http://schemas.microsoft.com/office/powerpoint/2010/main" val="33639090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7D89-7BBB-CE61-DC81-CC600C1E01D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8E2CE4C-87E8-D999-255D-22C76C5700C1}"/>
              </a:ext>
            </a:extLst>
          </p:cNvPr>
          <p:cNvSpPr>
            <a:spLocks noGrp="1"/>
          </p:cNvSpPr>
          <p:nvPr>
            <p:ph type="sldNum" sz="quarter" idx="12"/>
          </p:nvPr>
        </p:nvSpPr>
        <p:spPr/>
        <p:txBody>
          <a:bodyPr/>
          <a:lstStyle/>
          <a:p>
            <a:fld id="{B6F15528-21DE-4FAA-801E-634DDDAF4B2B}" type="slidenum">
              <a:rPr lang="en-US" smtClean="0"/>
              <a:t>55</a:t>
            </a:fld>
            <a:endParaRPr lang="en-US"/>
          </a:p>
        </p:txBody>
      </p:sp>
      <p:sp>
        <p:nvSpPr>
          <p:cNvPr id="5" name="Footer Placeholder 4">
            <a:extLst>
              <a:ext uri="{FF2B5EF4-FFF2-40B4-BE49-F238E27FC236}">
                <a16:creationId xmlns:a16="http://schemas.microsoft.com/office/drawing/2014/main" id="{38DC9506-B98C-112F-F36A-419A3A8C16F6}"/>
              </a:ext>
            </a:extLst>
          </p:cNvPr>
          <p:cNvSpPr>
            <a:spLocks noGrp="1"/>
          </p:cNvSpPr>
          <p:nvPr>
            <p:ph type="ftr" sz="quarter" idx="3"/>
          </p:nvPr>
        </p:nvSpPr>
        <p:spPr/>
        <p:txBody>
          <a:bodyPr/>
          <a:lstStyle/>
          <a:p>
            <a:endParaRPr lang="en-US" dirty="0"/>
          </a:p>
        </p:txBody>
      </p:sp>
      <p:pic>
        <p:nvPicPr>
          <p:cNvPr id="6" name="Picture 2" descr="Image result for THANKS">
            <a:extLst>
              <a:ext uri="{FF2B5EF4-FFF2-40B4-BE49-F238E27FC236}">
                <a16:creationId xmlns:a16="http://schemas.microsoft.com/office/drawing/2014/main" id="{E35E871F-308B-DD48-D51B-2C442024EC5B}"/>
              </a:ext>
            </a:extLst>
          </p:cNvPr>
          <p:cNvPicPr>
            <a:picLocks noGrp="1" noChangeAspect="1" noChangeArrowheads="1"/>
          </p:cNvPicPr>
          <p:nvPr>
            <p:ph idx="1"/>
          </p:nvPr>
        </p:nvPicPr>
        <p:blipFill>
          <a:blip r:embed="rId2" cstate="print"/>
          <a:srcRect/>
          <a:stretch>
            <a:fillRect/>
          </a:stretch>
        </p:blipFill>
        <p:spPr bwMode="auto">
          <a:xfrm>
            <a:off x="1380620" y="2043112"/>
            <a:ext cx="6382759" cy="2010569"/>
          </a:xfrm>
          <a:prstGeom prst="rect">
            <a:avLst/>
          </a:prstGeom>
          <a:ln>
            <a:noFill/>
          </a:ln>
          <a:effectLst>
            <a:softEdge rad="112500"/>
          </a:effectLst>
        </p:spPr>
      </p:pic>
    </p:spTree>
    <p:extLst>
      <p:ext uri="{BB962C8B-B14F-4D97-AF65-F5344CB8AC3E}">
        <p14:creationId xmlns:p14="http://schemas.microsoft.com/office/powerpoint/2010/main" val="297495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000" b="1" dirty="0"/>
              <a:t>Name:</a:t>
            </a:r>
            <a:r>
              <a:rPr lang="en-US" sz="2000" dirty="0"/>
              <a:t> David Brown</a:t>
            </a:r>
          </a:p>
          <a:p>
            <a:pPr>
              <a:buFont typeface="Arial" panose="020B0604020202020204" pitchFamily="34" charset="0"/>
              <a:buChar char="•"/>
            </a:pPr>
            <a:r>
              <a:rPr lang="en-US" sz="2000" b="1" dirty="0"/>
              <a:t>Age:</a:t>
            </a:r>
            <a:r>
              <a:rPr lang="en-US" sz="2000" dirty="0"/>
              <a:t> 44 years old</a:t>
            </a:r>
          </a:p>
          <a:p>
            <a:pPr>
              <a:buFont typeface="Arial" panose="020B0604020202020204" pitchFamily="34" charset="0"/>
              <a:buChar char="•"/>
            </a:pPr>
            <a:r>
              <a:rPr lang="en-US" sz="2000" b="1" dirty="0"/>
              <a:t>Gender:</a:t>
            </a:r>
            <a:r>
              <a:rPr lang="en-US" sz="2000" dirty="0"/>
              <a:t> Male</a:t>
            </a:r>
          </a:p>
          <a:p>
            <a:pPr>
              <a:buFont typeface="Arial" panose="020B0604020202020204" pitchFamily="34" charset="0"/>
              <a:buChar char="•"/>
            </a:pPr>
            <a:r>
              <a:rPr lang="en-US" sz="2000" b="1" dirty="0"/>
              <a:t>Medical History:</a:t>
            </a:r>
            <a:r>
              <a:rPr lang="en-US" sz="2000" dirty="0"/>
              <a:t> David has a history of chronic alcoholism and poor dietary habits. He has been experiencing fatigue, loss of appetite, muscle weakness, and emotional depression for several months.</a:t>
            </a:r>
          </a:p>
          <a:p>
            <a:r>
              <a:rPr lang="en-US" sz="2000" b="1" dirty="0"/>
              <a:t>Presentation:</a:t>
            </a:r>
            <a:r>
              <a:rPr lang="en-US" sz="2000" dirty="0"/>
              <a:t> David visits his primary care physician complaining of persistent fatigue, loss of appetite, muscle weakness, and feelings of depression. He mentions that these symptoms have been progressively getting worse.</a:t>
            </a:r>
          </a:p>
        </p:txBody>
      </p:sp>
      <p:sp>
        <p:nvSpPr>
          <p:cNvPr id="4" name="Slide Number Placeholder 3"/>
          <p:cNvSpPr>
            <a:spLocks noGrp="1"/>
          </p:cNvSpPr>
          <p:nvPr>
            <p:ph type="sldNum" sz="quarter" idx="12"/>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GB" sz="3600" kern="1200" dirty="0">
                <a:solidFill>
                  <a:schemeClr val="tx1"/>
                </a:solidFill>
              </a:rPr>
            </a:br>
            <a:endParaRPr lang="en-US" altLang="en-GB" sz="3200" b="1" kern="1200" dirty="0">
              <a:solidFill>
                <a:schemeClr val="tx1"/>
              </a:solidFill>
              <a:latin typeface="+mn-ea"/>
              <a:cs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7</a:t>
            </a:fld>
            <a:endParaRPr lang="en-US"/>
          </a:p>
        </p:txBody>
      </p:sp>
      <p:sp>
        <p:nvSpPr>
          <p:cNvPr id="8" name="Footer Placeholder 7"/>
          <p:cNvSpPr>
            <a:spLocks noGrp="1"/>
          </p:cNvSpPr>
          <p:nvPr>
            <p:ph type="ftr" sz="quarter" idx="3"/>
          </p:nvPr>
        </p:nvSpPr>
        <p:spPr>
          <a:xfrm>
            <a:off x="3657600" y="685801"/>
            <a:ext cx="2209800" cy="365125"/>
          </a:xfrm>
        </p:spPr>
        <p:txBody>
          <a:bodyPr/>
          <a:lstStyle/>
          <a:p>
            <a:endParaRPr lang="en-US" sz="2400" dirty="0">
              <a:solidFill>
                <a:schemeClr val="tx1"/>
              </a:solidFill>
            </a:endParaRPr>
          </a:p>
        </p:txBody>
      </p:sp>
      <p:sp>
        <p:nvSpPr>
          <p:cNvPr id="7" name="TextBox 6">
            <a:extLst>
              <a:ext uri="{FF2B5EF4-FFF2-40B4-BE49-F238E27FC236}">
                <a16:creationId xmlns:a16="http://schemas.microsoft.com/office/drawing/2014/main" id="{A93B508A-B3FC-A66E-FF6C-AC70D85F87E7}"/>
              </a:ext>
            </a:extLst>
          </p:cNvPr>
          <p:cNvSpPr txBox="1"/>
          <p:nvPr/>
        </p:nvSpPr>
        <p:spPr>
          <a:xfrm>
            <a:off x="533400" y="222032"/>
            <a:ext cx="4572000" cy="646331"/>
          </a:xfrm>
          <a:prstGeom prst="rect">
            <a:avLst/>
          </a:prstGeom>
          <a:noFill/>
        </p:spPr>
        <p:txBody>
          <a:bodyPr wrap="square">
            <a:spAutoFit/>
          </a:bodyPr>
          <a:lstStyle/>
          <a:p>
            <a:r>
              <a:rPr lang="en-US" b="1" dirty="0"/>
              <a:t>HORIZONTAL INTEGRATION (ANATOMY AND PHYSIOLOGY )</a:t>
            </a:r>
            <a:endParaRPr lang="en-US" dirty="0"/>
          </a:p>
        </p:txBody>
      </p:sp>
      <p:pic>
        <p:nvPicPr>
          <p:cNvPr id="16" name="Content Placeholder 15" descr="Folate ( Vitamin B9) and folate deficiency - YouTube">
            <a:extLst>
              <a:ext uri="{FF2B5EF4-FFF2-40B4-BE49-F238E27FC236}">
                <a16:creationId xmlns:a16="http://schemas.microsoft.com/office/drawing/2014/main" id="{C11EFA66-A1D5-4CE0-9E29-D6E9E4ABD2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4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8</a:t>
            </a:fld>
            <a:endParaRPr lang="en-US"/>
          </a:p>
        </p:txBody>
      </p:sp>
      <p:sp>
        <p:nvSpPr>
          <p:cNvPr id="5" name="Footer Placeholder 4"/>
          <p:cNvSpPr>
            <a:spLocks noGrp="1"/>
          </p:cNvSpPr>
          <p:nvPr>
            <p:ph type="ftr" sz="quarter" idx="3"/>
          </p:nvPr>
        </p:nvSpPr>
        <p:spPr>
          <a:xfrm>
            <a:off x="152400" y="168275"/>
            <a:ext cx="2286000" cy="822325"/>
          </a:xfrm>
        </p:spPr>
        <p:txBody>
          <a:bodyPr/>
          <a:lstStyle/>
          <a:p>
            <a:r>
              <a:rPr lang="en-US" sz="2400" dirty="0">
                <a:solidFill>
                  <a:schemeClr val="tx1"/>
                </a:solidFill>
              </a:rPr>
              <a:t>Core concept</a:t>
            </a:r>
          </a:p>
        </p:txBody>
      </p:sp>
      <p:pic>
        <p:nvPicPr>
          <p:cNvPr id="9" name="Content Placeholder 8" descr="Vitamin B9 benefits: MedlinePlus Medical Encyclopedia Image">
            <a:extLst>
              <a:ext uri="{FF2B5EF4-FFF2-40B4-BE49-F238E27FC236}">
                <a16:creationId xmlns:a16="http://schemas.microsoft.com/office/drawing/2014/main" id="{19B83FBD-E891-4663-9184-635713F7D6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2477294"/>
            <a:ext cx="3810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400"/>
            <a:ext cx="8292465" cy="1007110"/>
          </a:xfrm>
        </p:spPr>
        <p:txBody>
          <a:bodyPr>
            <a:normAutofit/>
          </a:bodyPr>
          <a:lstStyle/>
          <a:p>
            <a:pPr algn="ctr"/>
            <a:r>
              <a:rPr lang="en-US" sz="4800" b="1" dirty="0"/>
              <a:t>Vitamin B9 (Folic acid)</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9</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4D39BB5A-9501-5DB9-B005-645A7B7739BB}"/>
              </a:ext>
            </a:extLst>
          </p:cNvPr>
          <p:cNvSpPr>
            <a:spLocks noGrp="1"/>
          </p:cNvSpPr>
          <p:nvPr>
            <p:ph idx="1"/>
          </p:nvPr>
        </p:nvSpPr>
        <p:spPr>
          <a:xfrm>
            <a:off x="625021" y="1828800"/>
            <a:ext cx="7886700" cy="4351338"/>
          </a:xfrm>
        </p:spPr>
        <p:txBody>
          <a:bodyPr/>
          <a:lstStyle/>
          <a:p>
            <a:r>
              <a:rPr lang="en-US" dirty="0"/>
              <a:t>Folic acid also is known as vitamin B</a:t>
            </a:r>
            <a:r>
              <a:rPr lang="en-US" baseline="-25000" dirty="0"/>
              <a:t>9</a:t>
            </a:r>
            <a:r>
              <a:rPr lang="en-US" dirty="0"/>
              <a:t>, folate or folacin . </a:t>
            </a:r>
          </a:p>
          <a:p>
            <a:r>
              <a:rPr lang="en-US" dirty="0"/>
              <a:t>Includes a group of compounds: Folic Acid (contains pterin, p-aminobenzoic acid and glutamic ) and folic acid.</a:t>
            </a:r>
          </a:p>
          <a:p>
            <a:r>
              <a:rPr lang="en-US" dirty="0"/>
              <a:t>Along with vitamin B</a:t>
            </a:r>
            <a:r>
              <a:rPr lang="en-US" baseline="-25000" dirty="0"/>
              <a:t>12</a:t>
            </a:r>
            <a:r>
              <a:rPr lang="en-US" dirty="0"/>
              <a:t> is essential for the formation of nucleic acids and thus for synthesis of DNA , participate in the transfer radicals and in all processes of cell division , it is important for cell division and tissue with high mitotic activity.</a:t>
            </a:r>
          </a:p>
          <a:p>
            <a:r>
              <a:rPr lang="en-US" dirty="0"/>
              <a:t>Absorbed in the proximal parts of the small intestine and when excess it is excreted in the urine.</a:t>
            </a:r>
          </a:p>
        </p:txBody>
      </p:sp>
      <p:pic>
        <p:nvPicPr>
          <p:cNvPr id="10" name="Picture 9">
            <a:extLst>
              <a:ext uri="{FF2B5EF4-FFF2-40B4-BE49-F238E27FC236}">
                <a16:creationId xmlns:a16="http://schemas.microsoft.com/office/drawing/2014/main" id="{8A9D8033-74CB-4B98-AA14-5BA89C01F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95800"/>
            <a:ext cx="3039605" cy="23075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2095</Words>
  <Application>Microsoft Office PowerPoint</Application>
  <PresentationFormat>On-screen Show (4:3)</PresentationFormat>
  <Paragraphs>221</Paragraphs>
  <Slides>55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Arial</vt:lpstr>
      <vt:lpstr>Arial Black</vt:lpstr>
      <vt:lpstr>Calibri</vt:lpstr>
      <vt:lpstr>Calibri Light</vt:lpstr>
      <vt:lpstr>Times New Roman</vt:lpstr>
      <vt:lpstr>Office Theme</vt:lpstr>
      <vt:lpstr>1_Office Theme</vt:lpstr>
      <vt:lpstr>PowerPoint Presentation</vt:lpstr>
      <vt:lpstr>1st Year MBBS Blood and Immunity Module Large Group Interactive Session (LGIS) Folic Acid (B9), Vitamin K</vt:lpstr>
      <vt:lpstr>Motto, Vision, Dream</vt:lpstr>
      <vt:lpstr>PowerPoint Presentation</vt:lpstr>
      <vt:lpstr>PowerPoint Presentation</vt:lpstr>
      <vt:lpstr>Interactive Session </vt:lpstr>
      <vt:lpstr> </vt:lpstr>
      <vt:lpstr>PowerPoint Presentation</vt:lpstr>
      <vt:lpstr>Vitamin B9 (Folic acid)</vt:lpstr>
      <vt:lpstr>PowerPoint Presentation</vt:lpstr>
      <vt:lpstr>PowerPoint Presentation</vt:lpstr>
      <vt:lpstr>PowerPoint Presentation</vt:lpstr>
      <vt:lpstr>Folic Acid and its Active Form, Tetrahydrofolate</vt:lpstr>
      <vt:lpstr>PowerPoint Presentation</vt:lpstr>
      <vt:lpstr>PowerPoint Presentation</vt:lpstr>
      <vt:lpstr>PowerPoint Presentation</vt:lpstr>
      <vt:lpstr>PowerPoint Presentation</vt:lpstr>
      <vt:lpstr>Core Knowledge</vt:lpstr>
      <vt:lpstr>PowerPoint Presentation</vt:lpstr>
      <vt:lpstr>Metabolic role (one carbon metabolism)</vt:lpstr>
      <vt:lpstr>PowerPoint Presentation</vt:lpstr>
      <vt:lpstr>PowerPoint Presentation</vt:lpstr>
      <vt:lpstr>Biochemical functions of vitamin B9</vt:lpstr>
      <vt:lpstr>Deficiency of vitamin B9</vt:lpstr>
      <vt:lpstr>Deficiency Symptoms </vt:lpstr>
      <vt:lpstr>Birth defects</vt:lpstr>
      <vt:lpstr>Heart disease</vt:lpstr>
      <vt:lpstr>Age-related hearing loss</vt:lpstr>
      <vt:lpstr>Depression</vt:lpstr>
      <vt:lpstr>Toxicokinetics</vt:lpstr>
      <vt:lpstr>Vitamin 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Medicine</vt:lpstr>
      <vt:lpstr>Artificial Intelligence</vt:lpstr>
      <vt:lpstr>Bioethics</vt:lpstr>
      <vt:lpstr>Suggested Research Article</vt:lpstr>
      <vt:lpstr>Learning Resources</vt:lpstr>
      <vt:lpstr>How to access Digital Library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sana latif</cp:lastModifiedBy>
  <cp:revision>135</cp:revision>
  <dcterms:created xsi:type="dcterms:W3CDTF">2006-08-16T00:00:00Z</dcterms:created>
  <dcterms:modified xsi:type="dcterms:W3CDTF">2025-02-25T06:13:08Z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622C90E5D1B24076887768F58D270976_12</vt:lpwstr>
  </property>
  <property fmtid="{D5CDD505-2E9C-101B-9397-08002B2CF9AE}" pid="3" name="KSOProductBuildVer">
    <vt:lpwstr>1033-12.2.0.19805</vt:lpwstr>
  </property>
</Properties>
</file>