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30"/>
  </p:notesMasterIdLst>
  <p:sldIdLst>
    <p:sldId id="318" r:id="rId3"/>
    <p:sldId id="317" r:id="rId4"/>
    <p:sldId id="297" r:id="rId5"/>
    <p:sldId id="296" r:id="rId6"/>
    <p:sldId id="258" r:id="rId7"/>
    <p:sldId id="319" r:id="rId8"/>
    <p:sldId id="320" r:id="rId9"/>
    <p:sldId id="323" r:id="rId10"/>
    <p:sldId id="326" r:id="rId11"/>
    <p:sldId id="328" r:id="rId12"/>
    <p:sldId id="329" r:id="rId13"/>
    <p:sldId id="330" r:id="rId14"/>
    <p:sldId id="324" r:id="rId15"/>
    <p:sldId id="377" r:id="rId16"/>
    <p:sldId id="378" r:id="rId17"/>
    <p:sldId id="380" r:id="rId18"/>
    <p:sldId id="381" r:id="rId19"/>
    <p:sldId id="382" r:id="rId20"/>
    <p:sldId id="383" r:id="rId21"/>
    <p:sldId id="384" r:id="rId22"/>
    <p:sldId id="385" r:id="rId23"/>
    <p:sldId id="366" r:id="rId24"/>
    <p:sldId id="348" r:id="rId25"/>
    <p:sldId id="349" r:id="rId26"/>
    <p:sldId id="350" r:id="rId27"/>
    <p:sldId id="355" r:id="rId28"/>
    <p:sldId id="36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8CB9AF-4ACD-494E-86D5-C9110E257801}" v="17" dt="2025-02-26T10:22:36.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7" autoAdjust="0"/>
    <p:restoredTop sz="94980" autoAdjust="0"/>
  </p:normalViewPr>
  <p:slideViewPr>
    <p:cSldViewPr showGuides="1">
      <p:cViewPr varScale="1">
        <p:scale>
          <a:sx n="84" d="100"/>
          <a:sy n="84" d="100"/>
        </p:scale>
        <p:origin x="1421" y="31"/>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m s" userId="17c822377f47c7b3" providerId="Windows Live" clId="Web-{428CB9AF-4ACD-494E-86D5-C9110E257801}"/>
    <pc:docChg chg="delSld modSld">
      <pc:chgData name="mariam s" userId="17c822377f47c7b3" providerId="Windows Live" clId="Web-{428CB9AF-4ACD-494E-86D5-C9110E257801}" dt="2025-02-26T10:22:36.547" v="16"/>
      <pc:docMkLst>
        <pc:docMk/>
      </pc:docMkLst>
      <pc:sldChg chg="del">
        <pc:chgData name="mariam s" userId="17c822377f47c7b3" providerId="Windows Live" clId="Web-{428CB9AF-4ACD-494E-86D5-C9110E257801}" dt="2025-02-26T10:15:14.511" v="0"/>
        <pc:sldMkLst>
          <pc:docMk/>
          <pc:sldMk cId="0" sldId="321"/>
        </pc:sldMkLst>
      </pc:sldChg>
      <pc:sldChg chg="del">
        <pc:chgData name="mariam s" userId="17c822377f47c7b3" providerId="Windows Live" clId="Web-{428CB9AF-4ACD-494E-86D5-C9110E257801}" dt="2025-02-26T10:15:29.214" v="1"/>
        <pc:sldMkLst>
          <pc:docMk/>
          <pc:sldMk cId="0" sldId="327"/>
        </pc:sldMkLst>
      </pc:sldChg>
      <pc:sldChg chg="del">
        <pc:chgData name="mariam s" userId="17c822377f47c7b3" providerId="Windows Live" clId="Web-{428CB9AF-4ACD-494E-86D5-C9110E257801}" dt="2025-02-26T10:15:45.574" v="2"/>
        <pc:sldMkLst>
          <pc:docMk/>
          <pc:sldMk cId="0" sldId="331"/>
        </pc:sldMkLst>
      </pc:sldChg>
      <pc:sldChg chg="del">
        <pc:chgData name="mariam s" userId="17c822377f47c7b3" providerId="Windows Live" clId="Web-{428CB9AF-4ACD-494E-86D5-C9110E257801}" dt="2025-02-26T10:16:04.761" v="3"/>
        <pc:sldMkLst>
          <pc:docMk/>
          <pc:sldMk cId="0" sldId="332"/>
        </pc:sldMkLst>
      </pc:sldChg>
      <pc:sldChg chg="del">
        <pc:chgData name="mariam s" userId="17c822377f47c7b3" providerId="Windows Live" clId="Web-{428CB9AF-4ACD-494E-86D5-C9110E257801}" dt="2025-02-26T10:16:52.293" v="6"/>
        <pc:sldMkLst>
          <pc:docMk/>
          <pc:sldMk cId="0" sldId="334"/>
        </pc:sldMkLst>
      </pc:sldChg>
      <pc:sldChg chg="del">
        <pc:chgData name="mariam s" userId="17c822377f47c7b3" providerId="Windows Live" clId="Web-{428CB9AF-4ACD-494E-86D5-C9110E257801}" dt="2025-02-26T10:16:47.543" v="5"/>
        <pc:sldMkLst>
          <pc:docMk/>
          <pc:sldMk cId="0" sldId="335"/>
        </pc:sldMkLst>
      </pc:sldChg>
      <pc:sldChg chg="del">
        <pc:chgData name="mariam s" userId="17c822377f47c7b3" providerId="Windows Live" clId="Web-{428CB9AF-4ACD-494E-86D5-C9110E257801}" dt="2025-02-26T10:16:43.340" v="4"/>
        <pc:sldMkLst>
          <pc:docMk/>
          <pc:sldMk cId="0" sldId="336"/>
        </pc:sldMkLst>
      </pc:sldChg>
      <pc:sldChg chg="del">
        <pc:chgData name="mariam s" userId="17c822377f47c7b3" providerId="Windows Live" clId="Web-{428CB9AF-4ACD-494E-86D5-C9110E257801}" dt="2025-02-26T10:22:36.547" v="16"/>
        <pc:sldMkLst>
          <pc:docMk/>
          <pc:sldMk cId="2974950946" sldId="365"/>
        </pc:sldMkLst>
      </pc:sldChg>
      <pc:sldChg chg="delSp">
        <pc:chgData name="mariam s" userId="17c822377f47c7b3" providerId="Windows Live" clId="Web-{428CB9AF-4ACD-494E-86D5-C9110E257801}" dt="2025-02-26T10:17:31.887" v="7"/>
        <pc:sldMkLst>
          <pc:docMk/>
          <pc:sldMk cId="274398556" sldId="377"/>
        </pc:sldMkLst>
        <pc:spChg chg="del">
          <ac:chgData name="mariam s" userId="17c822377f47c7b3" providerId="Windows Live" clId="Web-{428CB9AF-4ACD-494E-86D5-C9110E257801}" dt="2025-02-26T10:17:31.887" v="7"/>
          <ac:spMkLst>
            <pc:docMk/>
            <pc:sldMk cId="274398556" sldId="377"/>
            <ac:spMk id="2" creationId="{6FFB573F-1EDF-0774-9AFB-35CE8D8238B5}"/>
          </ac:spMkLst>
        </pc:spChg>
      </pc:sldChg>
      <pc:sldChg chg="del">
        <pc:chgData name="mariam s" userId="17c822377f47c7b3" providerId="Windows Live" clId="Web-{428CB9AF-4ACD-494E-86D5-C9110E257801}" dt="2025-02-26T10:18:58.967" v="8"/>
        <pc:sldMkLst>
          <pc:docMk/>
          <pc:sldMk cId="371141981" sldId="379"/>
        </pc:sldMkLst>
      </pc:sldChg>
      <pc:sldChg chg="del">
        <pc:chgData name="mariam s" userId="17c822377f47c7b3" providerId="Windows Live" clId="Web-{428CB9AF-4ACD-494E-86D5-C9110E257801}" dt="2025-02-26T10:19:35.123" v="9"/>
        <pc:sldMkLst>
          <pc:docMk/>
          <pc:sldMk cId="1892267324" sldId="386"/>
        </pc:sldMkLst>
      </pc:sldChg>
      <pc:sldChg chg="del">
        <pc:chgData name="mariam s" userId="17c822377f47c7b3" providerId="Windows Live" clId="Web-{428CB9AF-4ACD-494E-86D5-C9110E257801}" dt="2025-02-26T10:21:45.343" v="15"/>
        <pc:sldMkLst>
          <pc:docMk/>
          <pc:sldMk cId="4053681476" sldId="387"/>
        </pc:sldMkLst>
      </pc:sldChg>
      <pc:sldChg chg="del">
        <pc:chgData name="mariam s" userId="17c822377f47c7b3" providerId="Windows Live" clId="Web-{428CB9AF-4ACD-494E-86D5-C9110E257801}" dt="2025-02-26T10:21:40.312" v="14"/>
        <pc:sldMkLst>
          <pc:docMk/>
          <pc:sldMk cId="2985583813" sldId="388"/>
        </pc:sldMkLst>
      </pc:sldChg>
      <pc:sldChg chg="del">
        <pc:chgData name="mariam s" userId="17c822377f47c7b3" providerId="Windows Live" clId="Web-{428CB9AF-4ACD-494E-86D5-C9110E257801}" dt="2025-02-26T10:21:36.093" v="13"/>
        <pc:sldMkLst>
          <pc:docMk/>
          <pc:sldMk cId="3897306011" sldId="389"/>
        </pc:sldMkLst>
      </pc:sldChg>
      <pc:sldChg chg="del">
        <pc:chgData name="mariam s" userId="17c822377f47c7b3" providerId="Windows Live" clId="Web-{428CB9AF-4ACD-494E-86D5-C9110E257801}" dt="2025-02-26T10:21:30.843" v="12"/>
        <pc:sldMkLst>
          <pc:docMk/>
          <pc:sldMk cId="1413419865" sldId="390"/>
        </pc:sldMkLst>
      </pc:sldChg>
      <pc:sldChg chg="del">
        <pc:chgData name="mariam s" userId="17c822377f47c7b3" providerId="Windows Live" clId="Web-{428CB9AF-4ACD-494E-86D5-C9110E257801}" dt="2025-02-26T10:21:24.843" v="11"/>
        <pc:sldMkLst>
          <pc:docMk/>
          <pc:sldMk cId="1673495660" sldId="391"/>
        </pc:sldMkLst>
      </pc:sldChg>
      <pc:sldChg chg="del">
        <pc:chgData name="mariam s" userId="17c822377f47c7b3" providerId="Windows Live" clId="Web-{428CB9AF-4ACD-494E-86D5-C9110E257801}" dt="2025-02-26T10:21:16.515" v="10"/>
        <pc:sldMkLst>
          <pc:docMk/>
          <pc:sldMk cId="1018290507" sldId="3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39</a:t>
            </a:fld>
            <a:endParaRPr lang="en-US"/>
          </a:p>
        </p:txBody>
      </p:sp>
    </p:spTree>
    <p:extLst>
      <p:ext uri="{BB962C8B-B14F-4D97-AF65-F5344CB8AC3E}">
        <p14:creationId xmlns:p14="http://schemas.microsoft.com/office/powerpoint/2010/main" val="33703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tatpearls.com/ArticleLibrary/viewarticle/2186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tandfonline.com/doi/abs/10.1080/20014091084209" TargetMode="External"/><Relationship Id="rId4" Type="http://schemas.openxmlformats.org/officeDocument/2006/relationships/hyperlink" Target="https://www.medicalnewstoday.com/articles/21985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3" name="Content Placeholder 2">
            <a:extLst>
              <a:ext uri="{FF2B5EF4-FFF2-40B4-BE49-F238E27FC236}">
                <a16:creationId xmlns:a16="http://schemas.microsoft.com/office/drawing/2014/main" id="{607BC08B-E3A7-41BD-9EE5-9775616B2E1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2871"/>
          <a:stretch/>
        </p:blipFill>
        <p:spPr bwMode="auto">
          <a:xfrm>
            <a:off x="628649" y="373086"/>
            <a:ext cx="8056887" cy="5875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FUNCTIONS OF VIT B12</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40E061D0-5EE6-FE53-5749-7F88FED748F0}"/>
              </a:ext>
            </a:extLst>
          </p:cNvPr>
          <p:cNvSpPr>
            <a:spLocks noGrp="1"/>
          </p:cNvSpPr>
          <p:nvPr>
            <p:ph idx="1"/>
          </p:nvPr>
        </p:nvSpPr>
        <p:spPr>
          <a:xfrm>
            <a:off x="228600" y="1556768"/>
            <a:ext cx="8382000" cy="5033963"/>
          </a:xfrm>
        </p:spPr>
        <p:txBody>
          <a:bodyPr>
            <a:normAutofit/>
          </a:bodyPr>
          <a:lstStyle/>
          <a:p>
            <a:r>
              <a:rPr lang="en-US" dirty="0"/>
              <a:t>Vitamin B12 is required for the development, myelination, and function of the central nervous system; healthy red blood cell formation; and DNA synthesis. </a:t>
            </a:r>
          </a:p>
          <a:p>
            <a:r>
              <a:rPr lang="en-US" dirty="0"/>
              <a:t>Vitamin B12 functions as a cofactor for two enzymes, methionine synthase and L-</a:t>
            </a:r>
            <a:r>
              <a:rPr lang="en-US" dirty="0" err="1"/>
              <a:t>methylmalonyl</a:t>
            </a:r>
            <a:r>
              <a:rPr lang="en-US" dirty="0"/>
              <a:t>-CoA mutase.</a:t>
            </a:r>
          </a:p>
          <a:p>
            <a:r>
              <a:rPr lang="en-US" dirty="0"/>
              <a:t>Methionine synthase catalyzes the conversion of homocysteine to the essential amino acid methionine . </a:t>
            </a:r>
          </a:p>
          <a:p>
            <a:r>
              <a:rPr lang="en-US" dirty="0"/>
              <a:t>Methionine is required for the formation of S-adenosylmethionine, a universal methyl donor for almost 100 different substrates, including DNA, RNA, proteins, and lipids . </a:t>
            </a:r>
          </a:p>
          <a:p>
            <a:r>
              <a:rPr lang="en-US" dirty="0"/>
              <a:t>L-</a:t>
            </a:r>
            <a:r>
              <a:rPr lang="en-US" dirty="0" err="1"/>
              <a:t>methylmalonyl</a:t>
            </a:r>
            <a:r>
              <a:rPr lang="en-US" dirty="0"/>
              <a:t>-CoA mutase converts L-</a:t>
            </a:r>
            <a:r>
              <a:rPr lang="en-US" dirty="0" err="1"/>
              <a:t>methylmalonyl</a:t>
            </a:r>
            <a:r>
              <a:rPr lang="en-US" dirty="0"/>
              <a:t>-CoA to succinyl-CoA in the metabolism of propionate, a short-chain fatty acid .</a:t>
            </a:r>
          </a:p>
          <a:p>
            <a:pPr marL="0" indent="0">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8" name="Content Placeholder 7">
            <a:extLst>
              <a:ext uri="{FF2B5EF4-FFF2-40B4-BE49-F238E27FC236}">
                <a16:creationId xmlns:a16="http://schemas.microsoft.com/office/drawing/2014/main" id="{90FF1599-06A3-4A7D-BE88-7E9A8367E9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440308"/>
            <a:ext cx="6915150" cy="62858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3" name="Content Placeholder 2"/>
          <p:cNvSpPr>
            <a:spLocks noGrp="1"/>
          </p:cNvSpPr>
          <p:nvPr>
            <p:ph idx="1"/>
          </p:nvPr>
        </p:nvSpPr>
        <p:spPr>
          <a:xfrm>
            <a:off x="609600" y="304800"/>
            <a:ext cx="7886700" cy="5799455"/>
          </a:xfrm>
        </p:spPr>
        <p:txBody>
          <a:bodyPr>
            <a:normAutofit lnSpcReduction="10000"/>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sz="2400" b="1" dirty="0"/>
              <a:t>ABSORPTION OF VITAMIN B12</a:t>
            </a:r>
            <a:endParaRPr lang="en-US" b="1" dirty="0">
              <a:latin typeface="Arial" panose="020B0604020202020204" pitchFamily="34" charset="0"/>
              <a:cs typeface="Arial" panose="020B0604020202020204" pitchFamily="34" charset="0"/>
            </a:endParaRPr>
          </a:p>
          <a:p>
            <a:r>
              <a:rPr lang="en-US" dirty="0"/>
              <a:t>Vitamin B12 is bound to protein in food and must be released before it is absorbed. </a:t>
            </a:r>
          </a:p>
          <a:p>
            <a:r>
              <a:rPr lang="en-US" dirty="0"/>
              <a:t>The process starts in the mouth when food is mixed with saliva. The freed vitamin B12 then binds with </a:t>
            </a:r>
            <a:r>
              <a:rPr lang="en-US" dirty="0" err="1"/>
              <a:t>haptocorrin</a:t>
            </a:r>
            <a:r>
              <a:rPr lang="en-US" dirty="0"/>
              <a:t>, a cobalamin-binding protein in the saliva. </a:t>
            </a:r>
          </a:p>
          <a:p>
            <a:r>
              <a:rPr lang="en-US" dirty="0"/>
              <a:t>More vitamin B12 is released from its food matrix by the activity of hydrochloric acid and gastric protease in the stomach, where it then binds to </a:t>
            </a:r>
            <a:r>
              <a:rPr lang="en-US" dirty="0" err="1"/>
              <a:t>haptocorrin</a:t>
            </a:r>
            <a:r>
              <a:rPr lang="en-US" dirty="0"/>
              <a:t> . </a:t>
            </a:r>
          </a:p>
          <a:p>
            <a:r>
              <a:rPr lang="en-US" dirty="0"/>
              <a:t>In the duodenum, digestive enzymes free the vitamin B12 from </a:t>
            </a:r>
            <a:r>
              <a:rPr lang="en-US" dirty="0" err="1"/>
              <a:t>haptocorrin</a:t>
            </a:r>
            <a:r>
              <a:rPr lang="en-US" dirty="0"/>
              <a:t>, and this freed vitamin B12 combines with intrinsic factor, a transport and delivery binding protein secreted by the stomach’s parietal cells. </a:t>
            </a:r>
          </a:p>
          <a:p>
            <a:r>
              <a:rPr lang="en-US" dirty="0"/>
              <a:t>The resulting complex is absorbed in the distal ileum by receptor-mediated endocytosis . If vitamin B12 is added to fortified foods and dietary supplements, it is already in free form and therefore does not require the separation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760762-ACD2-63AC-CFC9-D846E9A62572}"/>
              </a:ext>
            </a:extLst>
          </p:cNvPr>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a:extLst>
              <a:ext uri="{FF2B5EF4-FFF2-40B4-BE49-F238E27FC236}">
                <a16:creationId xmlns:a16="http://schemas.microsoft.com/office/drawing/2014/main" id="{A60CCF82-B597-5FDB-C78F-EE5DF33C92F4}"/>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4ECF680C-A23C-B3F0-C048-9D1B7DB8E605}"/>
              </a:ext>
            </a:extLst>
          </p:cNvPr>
          <p:cNvSpPr>
            <a:spLocks noGrp="1"/>
          </p:cNvSpPr>
          <p:nvPr>
            <p:ph idx="1"/>
          </p:nvPr>
        </p:nvSpPr>
        <p:spPr>
          <a:xfrm>
            <a:off x="685800" y="1793875"/>
            <a:ext cx="7886700" cy="4351338"/>
          </a:xfrm>
        </p:spPr>
        <p:txBody>
          <a:bodyPr>
            <a:normAutofit/>
          </a:bodyPr>
          <a:lstStyle/>
          <a:p>
            <a:r>
              <a:rPr lang="en-US" b="1" dirty="0">
                <a:latin typeface="Arial" panose="020B0604020202020204" pitchFamily="34" charset="0"/>
                <a:cs typeface="Arial" panose="020B0604020202020204" pitchFamily="34" charset="0"/>
              </a:rPr>
              <a:t>VERTICAL INTEGRATION</a:t>
            </a:r>
          </a:p>
          <a:p>
            <a:r>
              <a:rPr lang="en-US" sz="2400" b="1" dirty="0"/>
              <a:t>What are the symptoms of vitamin B12 deficiency?</a:t>
            </a:r>
          </a:p>
          <a:p>
            <a:r>
              <a:rPr lang="en-US" dirty="0"/>
              <a:t>Vitamin B12 deficiency can cause physical, neurological and psychological symptoms. The symptoms of vitamin B12 deficiency can develop slowly and can get worse over time. Some people may have no symptoms despite having a low level of vitamin B12 in their bodies. People with vitamin B12 deficiency can have neurological symptoms and/or damage without anemia (lack of red blood cells).</a:t>
            </a:r>
          </a:p>
          <a:p>
            <a:endParaRPr lang="en-US" dirty="0"/>
          </a:p>
        </p:txBody>
      </p:sp>
    </p:spTree>
    <p:extLst>
      <p:ext uri="{BB962C8B-B14F-4D97-AF65-F5344CB8AC3E}">
        <p14:creationId xmlns:p14="http://schemas.microsoft.com/office/powerpoint/2010/main" val="274398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A614-E3BD-68F3-64DC-83676B8D619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7438051-C232-BAA0-E61F-E823768AFDBF}"/>
              </a:ext>
            </a:extLst>
          </p:cNvPr>
          <p:cNvSpPr>
            <a:spLocks noGrp="1"/>
          </p:cNvSpPr>
          <p:nvPr>
            <p:ph idx="1"/>
          </p:nvPr>
        </p:nvSpPr>
        <p:spPr/>
        <p:txBody>
          <a:bodyPr>
            <a:normAutofit fontScale="92500" lnSpcReduction="20000"/>
          </a:bodyPr>
          <a:lstStyle/>
          <a:p>
            <a:r>
              <a:rPr lang="en-US" dirty="0"/>
              <a:t>General physical symptoms of vitamin B12 deficiency can include:</a:t>
            </a:r>
          </a:p>
          <a:p>
            <a:r>
              <a:rPr lang="en-US" sz="2000" dirty="0"/>
              <a:t>Feeling very tired or weak.</a:t>
            </a:r>
          </a:p>
          <a:p>
            <a:r>
              <a:rPr lang="en-US" sz="2000" dirty="0"/>
              <a:t>Experiencing nausea, vomiting or diarrhea.</a:t>
            </a:r>
          </a:p>
          <a:p>
            <a:r>
              <a:rPr lang="en-US" sz="2000" dirty="0"/>
              <a:t>Not feeling as hungry as usual.</a:t>
            </a:r>
          </a:p>
          <a:p>
            <a:r>
              <a:rPr lang="en-US" sz="2000" dirty="0"/>
              <a:t>Weight loss.</a:t>
            </a:r>
          </a:p>
          <a:p>
            <a:r>
              <a:rPr lang="en-US" sz="2000" dirty="0"/>
              <a:t>Having a sore mouth or tongue.</a:t>
            </a:r>
          </a:p>
          <a:p>
            <a:r>
              <a:rPr lang="en-US" sz="2000" dirty="0"/>
              <a:t>Having yellowish skin.</a:t>
            </a:r>
          </a:p>
          <a:p>
            <a:r>
              <a:rPr lang="en-US" dirty="0"/>
              <a:t>Neurological symptoms of vitamin B12 deficiency can include:</a:t>
            </a:r>
          </a:p>
          <a:p>
            <a:r>
              <a:rPr lang="en-US" dirty="0"/>
              <a:t>Numbness or tingling in your hands and feet.</a:t>
            </a:r>
          </a:p>
          <a:p>
            <a:r>
              <a:rPr lang="en-US" dirty="0"/>
              <a:t>Vision problems.</a:t>
            </a:r>
          </a:p>
          <a:p>
            <a:r>
              <a:rPr lang="en-US" dirty="0"/>
              <a:t>Having a hard time remembering things or getting confused easily.</a:t>
            </a:r>
          </a:p>
          <a:p>
            <a:r>
              <a:rPr lang="en-US" dirty="0"/>
              <a:t>Having a difficult time walking or speaking like you usually do.</a:t>
            </a:r>
          </a:p>
          <a:p>
            <a:r>
              <a:rPr lang="en-US" dirty="0"/>
              <a:t>If neurological problems develop from vitamin B12 deficiency, they may not be reversible.</a:t>
            </a:r>
          </a:p>
        </p:txBody>
      </p:sp>
      <p:sp>
        <p:nvSpPr>
          <p:cNvPr id="4" name="Slide Number Placeholder 3">
            <a:extLst>
              <a:ext uri="{FF2B5EF4-FFF2-40B4-BE49-F238E27FC236}">
                <a16:creationId xmlns:a16="http://schemas.microsoft.com/office/drawing/2014/main" id="{D582F761-7326-656B-E6C5-FDC2118EAB3E}"/>
              </a:ext>
            </a:extLst>
          </p:cNvPr>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a:extLst>
              <a:ext uri="{FF2B5EF4-FFF2-40B4-BE49-F238E27FC236}">
                <a16:creationId xmlns:a16="http://schemas.microsoft.com/office/drawing/2014/main" id="{CB922254-0CD5-762A-D121-7F97A80FA612}"/>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137460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F35B2-A508-F41F-C0F2-433B5A7ECF86}"/>
              </a:ext>
            </a:extLst>
          </p:cNvPr>
          <p:cNvSpPr>
            <a:spLocks noGrp="1"/>
          </p:cNvSpPr>
          <p:nvPr>
            <p:ph type="title"/>
          </p:nvPr>
        </p:nvSpPr>
        <p:spPr/>
        <p:txBody>
          <a:bodyPr/>
          <a:lstStyle/>
          <a:p>
            <a:r>
              <a:rPr lang="en-US" b="1" dirty="0"/>
              <a:t>FOLATE TRAP - THE SCIENCE BEHIND B12 DEFICIENCY</a:t>
            </a:r>
            <a:endParaRPr lang="en-US" dirty="0"/>
          </a:p>
        </p:txBody>
      </p:sp>
      <p:sp>
        <p:nvSpPr>
          <p:cNvPr id="3" name="Content Placeholder 2">
            <a:extLst>
              <a:ext uri="{FF2B5EF4-FFF2-40B4-BE49-F238E27FC236}">
                <a16:creationId xmlns:a16="http://schemas.microsoft.com/office/drawing/2014/main" id="{0046E40F-4D3D-E496-A61A-55FE8804C226}"/>
              </a:ext>
            </a:extLst>
          </p:cNvPr>
          <p:cNvSpPr>
            <a:spLocks noGrp="1"/>
          </p:cNvSpPr>
          <p:nvPr>
            <p:ph idx="1"/>
          </p:nvPr>
        </p:nvSpPr>
        <p:spPr/>
        <p:txBody>
          <a:bodyPr>
            <a:normAutofit fontScale="92500"/>
          </a:bodyPr>
          <a:lstStyle/>
          <a:p>
            <a:r>
              <a:rPr lang="en-US" dirty="0"/>
              <a:t>The deficiency of Vitamin B12 renders Folic acid (Vitamin B9) inactive, a phenomenon commonly called, “The Folate Trap”.</a:t>
            </a:r>
          </a:p>
          <a:p>
            <a:r>
              <a:rPr lang="en-US" dirty="0"/>
              <a:t>There are only two known biochemical reactions in our body that use Vitamin B12. The reaction we need to make </a:t>
            </a:r>
            <a:r>
              <a:rPr lang="en-US" dirty="0" err="1"/>
              <a:t>ourselvesfamiliar</a:t>
            </a:r>
            <a:r>
              <a:rPr lang="en-US" dirty="0"/>
              <a:t> for now, is the conversion of the amino acid Homocysteine to another amino acid, called Methionine, which is only structurally different from Homocysteine by one methyl group (CH3). This reaction is </a:t>
            </a:r>
            <a:r>
              <a:rPr lang="en-US" dirty="0" err="1"/>
              <a:t>catalysed</a:t>
            </a:r>
            <a:r>
              <a:rPr lang="en-US" dirty="0"/>
              <a:t> by an enzyme called “Methionine Synthase” which requires the presence of Vitamin B12 to function.</a:t>
            </a:r>
          </a:p>
          <a:p>
            <a:r>
              <a:rPr lang="en-US" dirty="0"/>
              <a:t>Now one of the chemical forms of Vitamin B12 is </a:t>
            </a:r>
            <a:r>
              <a:rPr lang="en-US" dirty="0" err="1"/>
              <a:t>Methylcobalamin</a:t>
            </a:r>
            <a:r>
              <a:rPr lang="en-US" dirty="0"/>
              <a:t> (The other one being the synthetic cyanocobalamin). The methyl group from </a:t>
            </a:r>
            <a:r>
              <a:rPr lang="en-US" dirty="0" err="1"/>
              <a:t>methycobalamin</a:t>
            </a:r>
            <a:r>
              <a:rPr lang="en-US" dirty="0"/>
              <a:t> gets transferred to Homocysteine, thus completing the reaction to Methionine. This reaction is important, because the active form of Methionine called S-Adenosyl Methionine, is required for important cellular functions like DNA synthesis. </a:t>
            </a:r>
          </a:p>
          <a:p>
            <a:endParaRPr lang="en-US" dirty="0"/>
          </a:p>
        </p:txBody>
      </p:sp>
      <p:sp>
        <p:nvSpPr>
          <p:cNvPr id="4" name="Slide Number Placeholder 3">
            <a:extLst>
              <a:ext uri="{FF2B5EF4-FFF2-40B4-BE49-F238E27FC236}">
                <a16:creationId xmlns:a16="http://schemas.microsoft.com/office/drawing/2014/main" id="{F5D94F15-D214-697B-4B03-60D7CCB73D26}"/>
              </a:ext>
            </a:extLst>
          </p:cNvPr>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a:extLst>
              <a:ext uri="{FF2B5EF4-FFF2-40B4-BE49-F238E27FC236}">
                <a16:creationId xmlns:a16="http://schemas.microsoft.com/office/drawing/2014/main" id="{755E6F4E-BFD3-113E-B1C4-BDC8593469D7}"/>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108454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EE4E-9596-4119-19E9-A13EDA18CBD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4E30C39-3AFE-A4A9-BC3F-D4501C061476}"/>
              </a:ext>
            </a:extLst>
          </p:cNvPr>
          <p:cNvSpPr>
            <a:spLocks noGrp="1"/>
          </p:cNvSpPr>
          <p:nvPr>
            <p:ph idx="1"/>
          </p:nvPr>
        </p:nvSpPr>
        <p:spPr>
          <a:xfrm>
            <a:off x="628650" y="2743199"/>
            <a:ext cx="7981950" cy="3433763"/>
          </a:xfrm>
        </p:spPr>
        <p:txBody>
          <a:bodyPr>
            <a:normAutofit lnSpcReduction="10000"/>
          </a:bodyPr>
          <a:lstStyle/>
          <a:p>
            <a:r>
              <a:rPr lang="en-US" dirty="0"/>
              <a:t>So after giving away it's methyl group, we are left with plain cobalamin now. Understandably, this form is pretty much useless. </a:t>
            </a:r>
          </a:p>
          <a:p>
            <a:r>
              <a:rPr lang="en-US" dirty="0"/>
              <a:t>This is where folate comes in. Now folate is significant here because it's one of our body's most important “one carbon donors”. Folate is like the Oprah Winfrey of biochemistry- “You get a carbon, you get a carbon, everybody gets a carbon”. But usually, folate is in its inactive polyglutamate forms in circulation. </a:t>
            </a:r>
          </a:p>
          <a:p>
            <a:r>
              <a:rPr lang="en-US" dirty="0"/>
              <a:t>One of the active form of folate, methyl-tetrahydrofolate, is the molecule of significance here, as it donates a methyl group to the now useless Cobalamin, converting it back to </a:t>
            </a:r>
            <a:r>
              <a:rPr lang="en-US" dirty="0" err="1"/>
              <a:t>Methylcobalamin</a:t>
            </a:r>
            <a:r>
              <a:rPr lang="en-US" dirty="0"/>
              <a:t>, thus making it capable of participating in Methionine synthesis again. </a:t>
            </a:r>
          </a:p>
          <a:p>
            <a:endParaRPr lang="en-US" dirty="0"/>
          </a:p>
          <a:p>
            <a:endParaRPr lang="en-US" dirty="0"/>
          </a:p>
        </p:txBody>
      </p:sp>
      <p:sp>
        <p:nvSpPr>
          <p:cNvPr id="4" name="Slide Number Placeholder 3">
            <a:extLst>
              <a:ext uri="{FF2B5EF4-FFF2-40B4-BE49-F238E27FC236}">
                <a16:creationId xmlns:a16="http://schemas.microsoft.com/office/drawing/2014/main" id="{98FB72DB-D7AB-F07E-9703-3065611191E1}"/>
              </a:ext>
            </a:extLst>
          </p:cNvPr>
          <p:cNvSpPr>
            <a:spLocks noGrp="1"/>
          </p:cNvSpPr>
          <p:nvPr>
            <p:ph type="sldNum" sz="quarter" idx="12"/>
          </p:nvPr>
        </p:nvSpPr>
        <p:spPr/>
        <p:txBody>
          <a:bodyPr/>
          <a:lstStyle/>
          <a:p>
            <a:fld id="{B6F15528-21DE-4FAA-801E-634DDDAF4B2B}" type="slidenum">
              <a:rPr lang="en-US" smtClean="0"/>
              <a:t>17</a:t>
            </a:fld>
            <a:endParaRPr lang="en-US"/>
          </a:p>
        </p:txBody>
      </p:sp>
      <p:sp>
        <p:nvSpPr>
          <p:cNvPr id="5" name="Footer Placeholder 4">
            <a:extLst>
              <a:ext uri="{FF2B5EF4-FFF2-40B4-BE49-F238E27FC236}">
                <a16:creationId xmlns:a16="http://schemas.microsoft.com/office/drawing/2014/main" id="{E3F89480-9EE2-1272-5D89-45FF0164648F}"/>
              </a:ext>
            </a:extLst>
          </p:cNvPr>
          <p:cNvSpPr>
            <a:spLocks noGrp="1"/>
          </p:cNvSpPr>
          <p:nvPr>
            <p:ph type="ftr" sz="quarter" idx="3"/>
          </p:nvPr>
        </p:nvSpPr>
        <p:spPr/>
        <p:txBody>
          <a:bodyPr/>
          <a:lstStyle/>
          <a:p>
            <a:endParaRPr lang="en-US" dirty="0"/>
          </a:p>
        </p:txBody>
      </p:sp>
      <p:pic>
        <p:nvPicPr>
          <p:cNvPr id="6" name="Picture 5" descr="homocysteine-methionine">
            <a:extLst>
              <a:ext uri="{FF2B5EF4-FFF2-40B4-BE49-F238E27FC236}">
                <a16:creationId xmlns:a16="http://schemas.microsoft.com/office/drawing/2014/main" id="{DA042246-DA3B-439F-99A6-6145E80957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04800"/>
            <a:ext cx="7543800" cy="199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5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A5C1-F498-2671-62DD-D6BA3B9A94B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F8692F7-140F-2088-33AD-FEF7691EF8D2}"/>
              </a:ext>
            </a:extLst>
          </p:cNvPr>
          <p:cNvSpPr>
            <a:spLocks noGrp="1"/>
          </p:cNvSpPr>
          <p:nvPr>
            <p:ph idx="1"/>
          </p:nvPr>
        </p:nvSpPr>
        <p:spPr>
          <a:xfrm>
            <a:off x="628650" y="2971799"/>
            <a:ext cx="7886700" cy="3205163"/>
          </a:xfrm>
        </p:spPr>
        <p:txBody>
          <a:bodyPr/>
          <a:lstStyle/>
          <a:p>
            <a:r>
              <a:rPr lang="en-US" sz="2400" dirty="0"/>
              <a:t>But unlike cobalamin, the folate after donating its carbon atom isn’t completely useless. It gets shunted to another very important reaction, a reaction required for the de novo synthesis of nucleic acids (</a:t>
            </a:r>
            <a:r>
              <a:rPr lang="en-US" sz="2400" dirty="0" err="1"/>
              <a:t>synthesised</a:t>
            </a:r>
            <a:r>
              <a:rPr lang="en-US" sz="2400" dirty="0"/>
              <a:t> from scratch), which ultimately is required for DNA synthesis.</a:t>
            </a:r>
          </a:p>
          <a:p>
            <a:endParaRPr lang="en-US" dirty="0"/>
          </a:p>
        </p:txBody>
      </p:sp>
      <p:sp>
        <p:nvSpPr>
          <p:cNvPr id="4" name="Slide Number Placeholder 3">
            <a:extLst>
              <a:ext uri="{FF2B5EF4-FFF2-40B4-BE49-F238E27FC236}">
                <a16:creationId xmlns:a16="http://schemas.microsoft.com/office/drawing/2014/main" id="{168FB0A7-C2D7-A074-769D-6602C4AEFAA0}"/>
              </a:ext>
            </a:extLst>
          </p:cNvPr>
          <p:cNvSpPr>
            <a:spLocks noGrp="1"/>
          </p:cNvSpPr>
          <p:nvPr>
            <p:ph type="sldNum" sz="quarter" idx="12"/>
          </p:nvPr>
        </p:nvSpPr>
        <p:spPr/>
        <p:txBody>
          <a:bodyPr/>
          <a:lstStyle/>
          <a:p>
            <a:fld id="{B6F15528-21DE-4FAA-801E-634DDDAF4B2B}" type="slidenum">
              <a:rPr lang="en-US" smtClean="0"/>
              <a:t>18</a:t>
            </a:fld>
            <a:endParaRPr lang="en-US"/>
          </a:p>
        </p:txBody>
      </p:sp>
      <p:sp>
        <p:nvSpPr>
          <p:cNvPr id="5" name="Footer Placeholder 4">
            <a:extLst>
              <a:ext uri="{FF2B5EF4-FFF2-40B4-BE49-F238E27FC236}">
                <a16:creationId xmlns:a16="http://schemas.microsoft.com/office/drawing/2014/main" id="{438CF1CB-0548-B452-733D-22CD9BA8758A}"/>
              </a:ext>
            </a:extLst>
          </p:cNvPr>
          <p:cNvSpPr>
            <a:spLocks noGrp="1"/>
          </p:cNvSpPr>
          <p:nvPr>
            <p:ph type="ftr" sz="quarter" idx="3"/>
          </p:nvPr>
        </p:nvSpPr>
        <p:spPr/>
        <p:txBody>
          <a:bodyPr/>
          <a:lstStyle/>
          <a:p>
            <a:endParaRPr lang="en-US" dirty="0"/>
          </a:p>
        </p:txBody>
      </p:sp>
      <p:pic>
        <p:nvPicPr>
          <p:cNvPr id="6" name="Picture 5" descr="cobalamin-methycobalamin">
            <a:extLst>
              <a:ext uri="{FF2B5EF4-FFF2-40B4-BE49-F238E27FC236}">
                <a16:creationId xmlns:a16="http://schemas.microsoft.com/office/drawing/2014/main" id="{0C283C9D-C355-4304-A5BF-BB965F603E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14" b="6192"/>
          <a:stretch/>
        </p:blipFill>
        <p:spPr bwMode="auto">
          <a:xfrm>
            <a:off x="228600" y="228600"/>
            <a:ext cx="8550295" cy="2505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473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EE292-25E6-BFA1-1326-5887FC5226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2C9D170D-482B-A413-FAD6-B85E3855F535}"/>
              </a:ext>
            </a:extLst>
          </p:cNvPr>
          <p:cNvSpPr>
            <a:spLocks noGrp="1"/>
          </p:cNvSpPr>
          <p:nvPr>
            <p:ph type="sldNum" sz="quarter" idx="12"/>
          </p:nvPr>
        </p:nvSpPr>
        <p:spPr/>
        <p:txBody>
          <a:bodyPr/>
          <a:lstStyle/>
          <a:p>
            <a:fld id="{B6F15528-21DE-4FAA-801E-634DDDAF4B2B}" type="slidenum">
              <a:rPr lang="en-US" smtClean="0"/>
              <a:t>19</a:t>
            </a:fld>
            <a:endParaRPr lang="en-US"/>
          </a:p>
        </p:txBody>
      </p:sp>
      <p:sp>
        <p:nvSpPr>
          <p:cNvPr id="5" name="Footer Placeholder 4">
            <a:extLst>
              <a:ext uri="{FF2B5EF4-FFF2-40B4-BE49-F238E27FC236}">
                <a16:creationId xmlns:a16="http://schemas.microsoft.com/office/drawing/2014/main" id="{64EC5843-D2A1-973C-FF5C-DE98C42E16C7}"/>
              </a:ext>
            </a:extLst>
          </p:cNvPr>
          <p:cNvSpPr>
            <a:spLocks noGrp="1"/>
          </p:cNvSpPr>
          <p:nvPr>
            <p:ph type="ftr" sz="quarter" idx="3"/>
          </p:nvPr>
        </p:nvSpPr>
        <p:spPr/>
        <p:txBody>
          <a:bodyPr/>
          <a:lstStyle/>
          <a:p>
            <a:endParaRPr lang="en-US" dirty="0"/>
          </a:p>
        </p:txBody>
      </p:sp>
      <p:pic>
        <p:nvPicPr>
          <p:cNvPr id="6" name="Content Placeholder 5" descr="tetrahydrofolate-dna-synthesis">
            <a:extLst>
              <a:ext uri="{FF2B5EF4-FFF2-40B4-BE49-F238E27FC236}">
                <a16:creationId xmlns:a16="http://schemas.microsoft.com/office/drawing/2014/main" id="{C248FA88-6EB4-44FC-BAE5-9289E9A357B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61714"/>
            <a:ext cx="6166862" cy="43513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BE113D7-82B3-C4D7-12BD-823F5D71B75F}"/>
              </a:ext>
            </a:extLst>
          </p:cNvPr>
          <p:cNvSpPr txBox="1"/>
          <p:nvPr/>
        </p:nvSpPr>
        <p:spPr>
          <a:xfrm>
            <a:off x="3048000" y="5257800"/>
            <a:ext cx="4572000" cy="1477328"/>
          </a:xfrm>
          <a:prstGeom prst="rect">
            <a:avLst/>
          </a:prstGeom>
          <a:noFill/>
        </p:spPr>
        <p:txBody>
          <a:bodyPr wrap="square">
            <a:spAutoFit/>
          </a:bodyPr>
          <a:lstStyle/>
          <a:p>
            <a:r>
              <a:rPr lang="en-US" dirty="0"/>
              <a:t>The form of folate that comes out of this reaction gets recycled back to </a:t>
            </a:r>
            <a:r>
              <a:rPr lang="en-US" dirty="0" err="1"/>
              <a:t>methyltetrahydrofolate</a:t>
            </a:r>
            <a:r>
              <a:rPr lang="en-US" dirty="0"/>
              <a:t> using another vitamin, Riboflavin, only to take part in this cycle all over again.</a:t>
            </a:r>
          </a:p>
        </p:txBody>
      </p:sp>
    </p:spTree>
    <p:extLst>
      <p:ext uri="{BB962C8B-B14F-4D97-AF65-F5344CB8AC3E}">
        <p14:creationId xmlns:p14="http://schemas.microsoft.com/office/powerpoint/2010/main" val="3824531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Vitamin B12</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0B20-5551-60E8-3127-8C4ED11EBDE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70367092-C247-45F6-29E8-9BC8B4A91DD8}"/>
              </a:ext>
            </a:extLst>
          </p:cNvPr>
          <p:cNvSpPr>
            <a:spLocks noGrp="1"/>
          </p:cNvSpPr>
          <p:nvPr>
            <p:ph type="sldNum" sz="quarter" idx="12"/>
          </p:nvPr>
        </p:nvSpPr>
        <p:spPr/>
        <p:txBody>
          <a:bodyPr/>
          <a:lstStyle/>
          <a:p>
            <a:fld id="{B6F15528-21DE-4FAA-801E-634DDDAF4B2B}" type="slidenum">
              <a:rPr lang="en-US" smtClean="0"/>
              <a:t>20</a:t>
            </a:fld>
            <a:endParaRPr lang="en-US"/>
          </a:p>
        </p:txBody>
      </p:sp>
      <p:sp>
        <p:nvSpPr>
          <p:cNvPr id="5" name="Footer Placeholder 4">
            <a:extLst>
              <a:ext uri="{FF2B5EF4-FFF2-40B4-BE49-F238E27FC236}">
                <a16:creationId xmlns:a16="http://schemas.microsoft.com/office/drawing/2014/main" id="{361DF33E-656B-86F0-29B6-B1DA016B0A6F}"/>
              </a:ext>
            </a:extLst>
          </p:cNvPr>
          <p:cNvSpPr>
            <a:spLocks noGrp="1"/>
          </p:cNvSpPr>
          <p:nvPr>
            <p:ph type="ftr" sz="quarter" idx="3"/>
          </p:nvPr>
        </p:nvSpPr>
        <p:spPr/>
        <p:txBody>
          <a:bodyPr/>
          <a:lstStyle/>
          <a:p>
            <a:endParaRPr lang="en-US" dirty="0"/>
          </a:p>
        </p:txBody>
      </p:sp>
      <p:pic>
        <p:nvPicPr>
          <p:cNvPr id="6" name="Content Placeholder 5" descr="folate-cycle">
            <a:extLst>
              <a:ext uri="{FF2B5EF4-FFF2-40B4-BE49-F238E27FC236}">
                <a16:creationId xmlns:a16="http://schemas.microsoft.com/office/drawing/2014/main" id="{D92E9E2C-36C4-4CDB-BFB7-AD4F95AC344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70813"/>
            <a:ext cx="6477000" cy="612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4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37F68-AF9A-A9C1-DFDE-8202B9DA6DDA}"/>
              </a:ext>
            </a:extLst>
          </p:cNvPr>
          <p:cNvSpPr>
            <a:spLocks noGrp="1"/>
          </p:cNvSpPr>
          <p:nvPr>
            <p:ph type="title"/>
          </p:nvPr>
        </p:nvSpPr>
        <p:spPr/>
        <p:txBody>
          <a:bodyPr/>
          <a:lstStyle/>
          <a:p>
            <a:r>
              <a:rPr lang="en-US" sz="3600" b="1" dirty="0"/>
              <a:t>VITAMIN B12 DEFICIENCY</a:t>
            </a:r>
            <a:endParaRPr lang="en-US" dirty="0"/>
          </a:p>
        </p:txBody>
      </p:sp>
      <p:sp>
        <p:nvSpPr>
          <p:cNvPr id="3" name="Content Placeholder 2">
            <a:extLst>
              <a:ext uri="{FF2B5EF4-FFF2-40B4-BE49-F238E27FC236}">
                <a16:creationId xmlns:a16="http://schemas.microsoft.com/office/drawing/2014/main" id="{FA8181E5-CBFF-3912-EAC9-27339FAD6BD4}"/>
              </a:ext>
            </a:extLst>
          </p:cNvPr>
          <p:cNvSpPr>
            <a:spLocks noGrp="1"/>
          </p:cNvSpPr>
          <p:nvPr>
            <p:ph idx="1"/>
          </p:nvPr>
        </p:nvSpPr>
        <p:spPr/>
        <p:txBody>
          <a:bodyPr>
            <a:normAutofit fontScale="70000" lnSpcReduction="20000"/>
          </a:bodyPr>
          <a:lstStyle/>
          <a:p>
            <a:pPr marL="0" indent="0">
              <a:buNone/>
            </a:pPr>
            <a:r>
              <a:rPr lang="en-US" dirty="0"/>
              <a:t>Vitamin B12 deficiency happens if you are not eating enough vitamin B12 or your body is not absorbing the vitamin B12 you consume properly. Situations or conditions that can cause vitamin B12 deficiency include:</a:t>
            </a:r>
          </a:p>
          <a:p>
            <a:r>
              <a:rPr lang="en-US" b="1" dirty="0"/>
              <a:t>Lack of vitamin B12 in your diet: </a:t>
            </a:r>
            <a:r>
              <a:rPr lang="en-US" dirty="0"/>
              <a:t>People who don't eat enough foods that naturally have vitamin B12 or don't eat foods fortified with vitamin B12 can develop vitamin B12 deficiency.</a:t>
            </a:r>
          </a:p>
          <a:p>
            <a:r>
              <a:rPr lang="en-US" b="1" dirty="0"/>
              <a:t>Gastritis: </a:t>
            </a:r>
            <a:r>
              <a:rPr lang="en-US" dirty="0"/>
              <a:t>Gastritis is inflammation of the stomach lining, and it’s a common cause of vitamin B12 deficiency. It can cause vitamin B12 deficiency due to a lack of hydrochloric acid in your stomach, which is needed for vitamin B12 absorption.</a:t>
            </a:r>
          </a:p>
          <a:p>
            <a:r>
              <a:rPr lang="en-US" b="1" dirty="0"/>
              <a:t>Pernicious anemia: </a:t>
            </a:r>
            <a:r>
              <a:rPr lang="en-US" dirty="0"/>
              <a:t>People who have pernicious anemia, a rare medical condition, are not able to make intrinsic factor, a protein made by your stomach. You need intrinsic factor so that your body can absorb B12 vitamin. People with pernicious anemia have a B12 vitamin deficiency.</a:t>
            </a:r>
          </a:p>
          <a:p>
            <a:r>
              <a:rPr lang="en-US" b="1" dirty="0"/>
              <a:t>Digestive diseases: </a:t>
            </a:r>
            <a:r>
              <a:rPr lang="en-US" dirty="0"/>
              <a:t>Diseases that affect the digestive system, like Crohn’s disease and celiac disease, can prevent your body from fully absorbing vitamin B12.</a:t>
            </a:r>
          </a:p>
          <a:p>
            <a:r>
              <a:rPr lang="en-US" b="1" dirty="0"/>
              <a:t>Surgery: </a:t>
            </a:r>
            <a:r>
              <a:rPr lang="en-US" dirty="0"/>
              <a:t>People who have gastrointestinal surgery, such as a gastric bypass (weight loss surgery), can have difficulty absorbing vitamin B12.</a:t>
            </a:r>
          </a:p>
          <a:p>
            <a:r>
              <a:rPr lang="en-US" b="1" dirty="0"/>
              <a:t>Alcohol use disorder: </a:t>
            </a:r>
            <a:r>
              <a:rPr lang="en-US" dirty="0"/>
              <a:t>This condition can damage your digestive system and cause vitamin B12 deficiency.</a:t>
            </a:r>
          </a:p>
          <a:p>
            <a:r>
              <a:rPr lang="en-US" b="1" dirty="0"/>
              <a:t>Transcobalamin II deficiency: </a:t>
            </a:r>
            <a:r>
              <a:rPr lang="en-US" dirty="0"/>
              <a:t>This is a rare genetic disorder that impairs the transport of vitamin B12 (also known as cobalamin) within the body.</a:t>
            </a:r>
          </a:p>
          <a:p>
            <a:endParaRPr lang="en-US" dirty="0"/>
          </a:p>
        </p:txBody>
      </p:sp>
      <p:sp>
        <p:nvSpPr>
          <p:cNvPr id="4" name="Slide Number Placeholder 3">
            <a:extLst>
              <a:ext uri="{FF2B5EF4-FFF2-40B4-BE49-F238E27FC236}">
                <a16:creationId xmlns:a16="http://schemas.microsoft.com/office/drawing/2014/main" id="{8E79F16E-CE53-32BF-63FE-435C920C32BA}"/>
              </a:ext>
            </a:extLst>
          </p:cNvPr>
          <p:cNvSpPr>
            <a:spLocks noGrp="1"/>
          </p:cNvSpPr>
          <p:nvPr>
            <p:ph type="sldNum" sz="quarter" idx="12"/>
          </p:nvPr>
        </p:nvSpPr>
        <p:spPr/>
        <p:txBody>
          <a:bodyPr/>
          <a:lstStyle/>
          <a:p>
            <a:fld id="{B6F15528-21DE-4FAA-801E-634DDDAF4B2B}" type="slidenum">
              <a:rPr lang="en-US" smtClean="0"/>
              <a:t>21</a:t>
            </a:fld>
            <a:endParaRPr lang="en-US"/>
          </a:p>
        </p:txBody>
      </p:sp>
      <p:sp>
        <p:nvSpPr>
          <p:cNvPr id="5" name="Footer Placeholder 4">
            <a:extLst>
              <a:ext uri="{FF2B5EF4-FFF2-40B4-BE49-F238E27FC236}">
                <a16:creationId xmlns:a16="http://schemas.microsoft.com/office/drawing/2014/main" id="{A1AFA1BC-6FEE-6BAB-3D5A-8BB8A1029EBD}"/>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32559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25000" lnSpcReduction="20000"/>
          </a:bodyPr>
          <a:lstStyle/>
          <a:p>
            <a:r>
              <a:rPr lang="en-US" sz="9600" b="1" dirty="0"/>
              <a:t>Preventive Care</a:t>
            </a:r>
            <a:r>
              <a:rPr lang="en-US" sz="9600" dirty="0"/>
              <a:t>: Understanding genetic predispositions and biochemical markers for early detection and preventive strategies in at-risk families.</a:t>
            </a:r>
          </a:p>
          <a:p>
            <a:r>
              <a:rPr lang="en-US" sz="9600" b="1" dirty="0"/>
              <a:t>Personalized Treatment: </a:t>
            </a:r>
            <a:r>
              <a:rPr lang="en-US" sz="9600" dirty="0"/>
              <a:t>Tailoring treatments based on the patient's genetic profile, considering familial patterns of cancer to optimize outcomes.</a:t>
            </a:r>
          </a:p>
          <a:p>
            <a:r>
              <a:rPr lang="en-US" sz="9600" b="1" dirty="0"/>
              <a:t>Holistic Management:</a:t>
            </a:r>
            <a:r>
              <a:rPr lang="en-US" sz="9600" dirty="0"/>
              <a:t> Addressing not just the biological aspects of cancer but also the psychological, social, and lifestyle impacts on patients and their families, providing comprehensive car</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22</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lstStyle/>
          <a:p>
            <a:r>
              <a:rPr lang="en-US" sz="2400" b="1" dirty="0"/>
              <a:t>Predictive Analytics</a:t>
            </a:r>
            <a:r>
              <a:rPr lang="en-US" sz="2400" dirty="0"/>
              <a:t>: AI models predict cancer progression and patient outcomes by analyzing genetic mutations and biochemical markers, enhancing personalized medicine approaches. </a:t>
            </a:r>
          </a:p>
          <a:p>
            <a:r>
              <a:rPr lang="en-US" sz="2400" b="1" dirty="0"/>
              <a:t>Diagnostic Support</a:t>
            </a:r>
            <a:r>
              <a:rPr lang="en-US" sz="2400" dirty="0"/>
              <a:t>: AI algorithms improve the accuracy of diagnosing cancers through pattern recognition in genetic data and imaging, facilitating early detection. </a:t>
            </a:r>
          </a:p>
          <a:p>
            <a:r>
              <a:rPr lang="en-US" sz="2400" b="1" dirty="0"/>
              <a:t>Treatment Optimization: </a:t>
            </a:r>
            <a:r>
              <a:rPr lang="en-US" sz="2400" dirty="0"/>
              <a:t>AI helps in developing targeted therapies by analyzing vast biochemical datasets, identifying potential drug targets, and predicting treatment responses, improving efficacy and reducing side effects.</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23</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fontScale="77500" lnSpcReduction="20000"/>
          </a:bodyPr>
          <a:lstStyle/>
          <a:p>
            <a:r>
              <a:rPr lang="en-US" sz="3600" b="1" dirty="0"/>
              <a:t>Consent and Confidentiality: </a:t>
            </a:r>
            <a:r>
              <a:rPr lang="en-US" sz="3600" dirty="0"/>
              <a:t>Addressing ethical concerns in genetic testing for hereditary cancers, ensuring patient consent, and maintaining confidentiality of genetic information.</a:t>
            </a:r>
          </a:p>
          <a:p>
            <a:r>
              <a:rPr lang="en-US" sz="3600" b="1" dirty="0"/>
              <a:t>Equity in Access: </a:t>
            </a:r>
            <a:r>
              <a:rPr lang="en-US" sz="3600" dirty="0"/>
              <a:t>Ensuring equitable access to cancer diagnostic tools, treatments, and new technologies across different populations to prevent disparities in cancer care.</a:t>
            </a:r>
          </a:p>
          <a:p>
            <a:r>
              <a:rPr lang="en-US" sz="3600" b="1" dirty="0"/>
              <a:t>Ethical Implications of Research: </a:t>
            </a:r>
            <a:r>
              <a:rPr lang="en-US" sz="3600" dirty="0"/>
              <a:t>Considering the ethical implications of cancer research, including the use of human subjects, and balancing the potential benefits against the risks and ethical concerns.</a:t>
            </a: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24</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a:bodyPr>
          <a:lstStyle/>
          <a:p>
            <a:r>
              <a:rPr lang="en-US" sz="3600" dirty="0">
                <a:hlinkClick r:id="rId3"/>
              </a:rPr>
              <a:t>https://www.statpearls.com/ArticleLibrary/viewarticle/21863</a:t>
            </a:r>
            <a:endParaRPr lang="en-US" sz="3600" dirty="0"/>
          </a:p>
          <a:p>
            <a:r>
              <a:rPr lang="en-US" sz="3600" dirty="0">
                <a:hlinkClick r:id="rId4"/>
              </a:rPr>
              <a:t>https://www.medicalnewstoday.com/articles/219853</a:t>
            </a:r>
            <a:endParaRPr lang="en-US" sz="3600" dirty="0"/>
          </a:p>
          <a:p>
            <a:r>
              <a:rPr lang="en-US" sz="3600" dirty="0">
                <a:hlinkClick r:id="rId5"/>
              </a:rPr>
              <a:t>https://www.tandfonline.com/doi/abs/10.1080/20014091084209</a:t>
            </a:r>
            <a:endParaRPr lang="en-US" sz="3600" dirty="0"/>
          </a:p>
          <a:p>
            <a:pPr marL="0" indent="0">
              <a:buNone/>
            </a:pPr>
            <a:endParaRPr lang="en-US" dirty="0"/>
          </a:p>
        </p:txBody>
      </p:sp>
    </p:spTree>
    <p:extLst>
      <p:ext uri="{BB962C8B-B14F-4D97-AF65-F5344CB8AC3E}">
        <p14:creationId xmlns:p14="http://schemas.microsoft.com/office/powerpoint/2010/main" val="3863800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pPr>
              <a:lnSpc>
                <a:spcPct val="200000"/>
              </a:lnSpc>
            </a:pPr>
            <a:r>
              <a:rPr lang="en-US" sz="2000" dirty="0"/>
              <a:t>Lippincott Illustrated reviews of biochemistry 8</a:t>
            </a:r>
            <a:r>
              <a:rPr lang="en-US" sz="2000" baseline="30000" dirty="0"/>
              <a:t>th</a:t>
            </a:r>
            <a:r>
              <a:rPr lang="en-US" sz="2000" dirty="0"/>
              <a:t> edition</a:t>
            </a:r>
          </a:p>
          <a:p>
            <a:pPr>
              <a:lnSpc>
                <a:spcPct val="200000"/>
              </a:lnSpc>
            </a:pPr>
            <a:r>
              <a:rPr lang="en-US" sz="2000" dirty="0"/>
              <a:t>Harpers illustrated biochemistry 32 edition </a:t>
            </a:r>
          </a:p>
          <a:p>
            <a:pPr>
              <a:lnSpc>
                <a:spcPct val="200000"/>
              </a:lnSpc>
            </a:pPr>
            <a:r>
              <a:rPr lang="en-US" sz="2000" dirty="0"/>
              <a:t>Used digital library</a:t>
            </a:r>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pic>
        <p:nvPicPr>
          <p:cNvPr id="6" name="Picture 5">
            <a:extLst>
              <a:ext uri="{FF2B5EF4-FFF2-40B4-BE49-F238E27FC236}">
                <a16:creationId xmlns:a16="http://schemas.microsoft.com/office/drawing/2014/main" id="{CE495E43-0056-42A4-BEFA-DADDB55949FF}"/>
              </a:ext>
            </a:extLst>
          </p:cNvPr>
          <p:cNvPicPr>
            <a:picLocks noChangeAspect="1"/>
          </p:cNvPicPr>
          <p:nvPr/>
        </p:nvPicPr>
        <p:blipFill>
          <a:blip r:embed="rId2"/>
          <a:stretch>
            <a:fillRect/>
          </a:stretch>
        </p:blipFill>
        <p:spPr>
          <a:xfrm>
            <a:off x="4051642" y="2362200"/>
            <a:ext cx="4739933" cy="3581400"/>
          </a:xfrm>
          <a:prstGeom prst="rect">
            <a:avLst/>
          </a:prstGeom>
        </p:spPr>
      </p:pic>
    </p:spTree>
    <p:extLst>
      <p:ext uri="{BB962C8B-B14F-4D97-AF65-F5344CB8AC3E}">
        <p14:creationId xmlns:p14="http://schemas.microsoft.com/office/powerpoint/2010/main" val="336390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3200" dirty="0"/>
              <a:t>What is B12 , Source , its biochemical functions</a:t>
            </a:r>
          </a:p>
          <a:p>
            <a:r>
              <a:rPr lang="en-US" sz="3200" dirty="0"/>
              <a:t>Folate trap</a:t>
            </a:r>
          </a:p>
          <a:p>
            <a:r>
              <a:rPr lang="en-US" sz="3200" dirty="0"/>
              <a:t>Deficiency – causes and effects</a:t>
            </a:r>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1600" b="1" dirty="0"/>
              <a:t>Name:</a:t>
            </a:r>
            <a:r>
              <a:rPr lang="en-US" sz="1600" dirty="0"/>
              <a:t> John Smith</a:t>
            </a:r>
          </a:p>
          <a:p>
            <a:pPr>
              <a:buFont typeface="Arial" panose="020B0604020202020204" pitchFamily="34" charset="0"/>
              <a:buChar char="•"/>
            </a:pPr>
            <a:r>
              <a:rPr lang="en-US" sz="1600" b="1" dirty="0"/>
              <a:t>Age:</a:t>
            </a:r>
            <a:r>
              <a:rPr lang="en-US" sz="1600" dirty="0"/>
              <a:t> 56 years old</a:t>
            </a:r>
          </a:p>
          <a:p>
            <a:pPr>
              <a:buFont typeface="Arial" panose="020B0604020202020204" pitchFamily="34" charset="0"/>
              <a:buChar char="•"/>
            </a:pPr>
            <a:r>
              <a:rPr lang="en-US" sz="1600" b="1" dirty="0"/>
              <a:t>Gender:</a:t>
            </a:r>
            <a:r>
              <a:rPr lang="en-US" sz="1600" dirty="0"/>
              <a:t> Male</a:t>
            </a:r>
          </a:p>
          <a:p>
            <a:pPr>
              <a:buFont typeface="Arial" panose="020B0604020202020204" pitchFamily="34" charset="0"/>
              <a:buChar char="•"/>
            </a:pPr>
            <a:r>
              <a:rPr lang="en-US" sz="1600" b="1" dirty="0"/>
              <a:t>Medical History:</a:t>
            </a:r>
            <a:r>
              <a:rPr lang="en-US" sz="1600" dirty="0"/>
              <a:t> John has a history of type 2 diabetes and hypertension. He has been experiencing numbness in his fingertips and feet, along with a decline in motor control and cognitive function over the past few months.</a:t>
            </a:r>
          </a:p>
          <a:p>
            <a:r>
              <a:rPr lang="en-US" sz="1600" b="1" dirty="0"/>
              <a:t>Presentation:</a:t>
            </a:r>
            <a:r>
              <a:rPr lang="en-US" sz="1600" dirty="0"/>
              <a:t> John visits his primary care physician complaining of numbness in his fingers and feet, difficulty holding objects, and memory issues. He mentions that these symptoms have been progressively getting worse.</a:t>
            </a:r>
          </a:p>
          <a:p>
            <a:r>
              <a:rPr lang="en-US" sz="2000" dirty="0"/>
              <a:t>well.</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3657600" y="685801"/>
            <a:ext cx="2209800" cy="365125"/>
          </a:xfrm>
        </p:spPr>
        <p:txBody>
          <a:bodyPr/>
          <a:lstStyle/>
          <a:p>
            <a:endParaRPr lang="en-US" sz="2400" dirty="0">
              <a:solidFill>
                <a:schemeClr val="tx1"/>
              </a:solidFill>
            </a:endParaRPr>
          </a:p>
        </p:txBody>
      </p:sp>
      <p:sp>
        <p:nvSpPr>
          <p:cNvPr id="7" name="TextBox 6">
            <a:extLst>
              <a:ext uri="{FF2B5EF4-FFF2-40B4-BE49-F238E27FC236}">
                <a16:creationId xmlns:a16="http://schemas.microsoft.com/office/drawing/2014/main" id="{A93B508A-B3FC-A66E-FF6C-AC70D85F87E7}"/>
              </a:ext>
            </a:extLst>
          </p:cNvPr>
          <p:cNvSpPr txBox="1"/>
          <p:nvPr/>
        </p:nvSpPr>
        <p:spPr>
          <a:xfrm>
            <a:off x="533400" y="222032"/>
            <a:ext cx="4572000" cy="646331"/>
          </a:xfrm>
          <a:prstGeom prst="rect">
            <a:avLst/>
          </a:prstGeom>
          <a:noFill/>
        </p:spPr>
        <p:txBody>
          <a:bodyPr wrap="square">
            <a:spAutoFit/>
          </a:bodyPr>
          <a:lstStyle/>
          <a:p>
            <a:r>
              <a:rPr lang="en-US" b="1" dirty="0"/>
              <a:t>HORIZONTAL INTEGRATION (ANATOMY AND PHYSIOLOGY )</a:t>
            </a:r>
            <a:endParaRPr lang="en-US" dirty="0"/>
          </a:p>
        </p:txBody>
      </p:sp>
      <p:pic>
        <p:nvPicPr>
          <p:cNvPr id="13" name="Content Placeholder 12">
            <a:extLst>
              <a:ext uri="{FF2B5EF4-FFF2-40B4-BE49-F238E27FC236}">
                <a16:creationId xmlns:a16="http://schemas.microsoft.com/office/drawing/2014/main" id="{A6CBB4DD-F490-41C7-8733-92A02AFB7B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984161"/>
            <a:ext cx="476250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2E87E06F-5A34-42E9-8713-6CD6F34F3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029200" y="2819400"/>
            <a:ext cx="3733800" cy="3733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sz="4800" b="1" dirty="0"/>
              <a:t>VIT B12</a:t>
            </a: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D39BB5A-9501-5DB9-B005-645A7B7739BB}"/>
              </a:ext>
            </a:extLst>
          </p:cNvPr>
          <p:cNvSpPr>
            <a:spLocks noGrp="1"/>
          </p:cNvSpPr>
          <p:nvPr>
            <p:ph idx="1"/>
          </p:nvPr>
        </p:nvSpPr>
        <p:spPr>
          <a:xfrm>
            <a:off x="625021" y="1828800"/>
            <a:ext cx="7886700" cy="4351338"/>
          </a:xfrm>
        </p:spPr>
        <p:txBody>
          <a:bodyPr/>
          <a:lstStyle/>
          <a:p>
            <a:r>
              <a:rPr lang="en-US" dirty="0"/>
              <a:t>Vitamin B12, also known as cobalamin, is a water-soluble vitamin involved in metabolism. It is one of eight B vitamins. </a:t>
            </a:r>
          </a:p>
          <a:p>
            <a:r>
              <a:rPr lang="en-US" dirty="0"/>
              <a:t>It is important in the normal functioning of the nervous system via its role in the synthesis of myelin, and in the circulatory system in the maturation of red blood cells in the bone marrow. </a:t>
            </a:r>
          </a:p>
          <a:p>
            <a:r>
              <a:rPr lang="en-US" dirty="0"/>
              <a:t>Vitamin B12 is the most chemically complex of all vitamins, and for humans, the only vitamin that must be sourced from animal-derived foods or from supplements. Only some archaea and bacteria can synthesize vitamin B12.</a:t>
            </a:r>
          </a:p>
          <a:p>
            <a:r>
              <a:rPr lang="en-US" dirty="0"/>
              <a:t>Vitamin B-12 (cobalamin) plays an essential role in red blood cell formation, cell metabolism, nerve function and the production of DNA, the molecules inside cells that carry genetic information.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r>
              <a:rPr lang="en-US" sz="3600" b="1" dirty="0"/>
              <a:t>FORMS OF VITAMIN B12</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dirty="0"/>
              <a:t>Core Concept</a:t>
            </a:r>
          </a:p>
        </p:txBody>
      </p:sp>
      <p:sp>
        <p:nvSpPr>
          <p:cNvPr id="6" name="Content Placeholder 5">
            <a:extLst>
              <a:ext uri="{FF2B5EF4-FFF2-40B4-BE49-F238E27FC236}">
                <a16:creationId xmlns:a16="http://schemas.microsoft.com/office/drawing/2014/main" id="{79CC9C06-FEE2-E323-75BC-FCB76CA3E591}"/>
              </a:ext>
            </a:extLst>
          </p:cNvPr>
          <p:cNvSpPr>
            <a:spLocks noGrp="1"/>
          </p:cNvSpPr>
          <p:nvPr>
            <p:ph idx="1"/>
          </p:nvPr>
        </p:nvSpPr>
        <p:spPr>
          <a:xfrm>
            <a:off x="617220" y="1794033"/>
            <a:ext cx="7886700" cy="4351338"/>
          </a:xfrm>
        </p:spPr>
        <p:txBody>
          <a:bodyPr/>
          <a:lstStyle/>
          <a:p>
            <a:r>
              <a:rPr lang="en-US" dirty="0" err="1"/>
              <a:t>Methylcobalamin</a:t>
            </a:r>
            <a:r>
              <a:rPr lang="en-US" dirty="0"/>
              <a:t> and 5-deoxyadenosylcobalamin are the metabolically active forms of vitamin B12. </a:t>
            </a:r>
          </a:p>
          <a:p>
            <a:r>
              <a:rPr lang="en-US" dirty="0"/>
              <a:t>However, two others forms, </a:t>
            </a:r>
            <a:r>
              <a:rPr lang="en-US" dirty="0" err="1"/>
              <a:t>hydroxycobalamin</a:t>
            </a:r>
            <a:r>
              <a:rPr lang="en-US" dirty="0"/>
              <a:t> and cyanocobalamin, become biologically active after they are converted to </a:t>
            </a:r>
            <a:r>
              <a:rPr lang="en-US" dirty="0" err="1"/>
              <a:t>methylcobalamin</a:t>
            </a:r>
            <a:r>
              <a:rPr lang="en-US" dirty="0"/>
              <a:t> or 5-deoxyadenosylcobalamin .</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2128</Words>
  <Application>Microsoft Office PowerPoint</Application>
  <PresentationFormat>On-screen Show (4:3)</PresentationFormat>
  <Paragraphs>188</Paragraphs>
  <Slides>27</Slides>
  <Notes>4</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2nd Year MBBS Gastrointestinal Tract Module Large Group Interactive Session (LGIS) Vitamin B12</vt:lpstr>
      <vt:lpstr>Motto, Vision, Dream</vt:lpstr>
      <vt:lpstr>PowerPoint Presentation</vt:lpstr>
      <vt:lpstr>PowerPoint Presentation</vt:lpstr>
      <vt:lpstr>Interactive Session </vt:lpstr>
      <vt:lpstr> </vt:lpstr>
      <vt:lpstr>VIT B12</vt:lpstr>
      <vt:lpstr>FORMS OF VITAMIN B12</vt:lpstr>
      <vt:lpstr>PowerPoint Presentation</vt:lpstr>
      <vt:lpstr>FUNCTIONS OF VIT B12</vt:lpstr>
      <vt:lpstr>PowerPoint Presentation</vt:lpstr>
      <vt:lpstr>PowerPoint Presentation</vt:lpstr>
      <vt:lpstr>PowerPoint Presentation</vt:lpstr>
      <vt:lpstr>PowerPoint Presentation</vt:lpstr>
      <vt:lpstr>FOLATE TRAP - THE SCIENCE BEHIND B12 DEFICIENCY</vt:lpstr>
      <vt:lpstr>PowerPoint Presentation</vt:lpstr>
      <vt:lpstr>PowerPoint Presentation</vt:lpstr>
      <vt:lpstr>PowerPoint Presentation</vt:lpstr>
      <vt:lpstr>PowerPoint Presentation</vt:lpstr>
      <vt:lpstr>VITAMIN B12 DEFICIENCY</vt:lpstr>
      <vt:lpstr>Family Medicine</vt:lpstr>
      <vt:lpstr>Artificial Intelligence</vt:lpstr>
      <vt:lpstr>Bioethics</vt:lpstr>
      <vt:lpstr>Suggested Research Article</vt:lpstr>
      <vt:lpstr>Learning Resources</vt:lpstr>
      <vt:lpstr>How to access Digital Library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147</cp:revision>
  <dcterms:created xsi:type="dcterms:W3CDTF">2006-08-16T00:00:00Z</dcterms:created>
  <dcterms:modified xsi:type="dcterms:W3CDTF">2025-02-26T10:22:36Z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