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21" r:id="rId1"/>
    <p:sldMasterId id="2147483833" r:id="rId2"/>
  </p:sldMasterIdLst>
  <p:notesMasterIdLst>
    <p:notesMasterId r:id="rId42"/>
  </p:notesMasterIdLst>
  <p:handoutMasterIdLst>
    <p:handoutMasterId r:id="rId43"/>
  </p:handoutMasterIdLst>
  <p:sldIdLst>
    <p:sldId id="340" r:id="rId3"/>
    <p:sldId id="405" r:id="rId4"/>
    <p:sldId id="585" r:id="rId5"/>
    <p:sldId id="420" r:id="rId6"/>
    <p:sldId id="419" r:id="rId7"/>
    <p:sldId id="535" r:id="rId8"/>
    <p:sldId id="559" r:id="rId9"/>
    <p:sldId id="570" r:id="rId10"/>
    <p:sldId id="503" r:id="rId11"/>
    <p:sldId id="500" r:id="rId12"/>
    <p:sldId id="499" r:id="rId13"/>
    <p:sldId id="561" r:id="rId14"/>
    <p:sldId id="562" r:id="rId15"/>
    <p:sldId id="504" r:id="rId16"/>
    <p:sldId id="510" r:id="rId17"/>
    <p:sldId id="573" r:id="rId18"/>
    <p:sldId id="511" r:id="rId19"/>
    <p:sldId id="533" r:id="rId20"/>
    <p:sldId id="577" r:id="rId21"/>
    <p:sldId id="514" r:id="rId22"/>
    <p:sldId id="539" r:id="rId23"/>
    <p:sldId id="540" r:id="rId24"/>
    <p:sldId id="586" r:id="rId25"/>
    <p:sldId id="569" r:id="rId26"/>
    <p:sldId id="578" r:id="rId27"/>
    <p:sldId id="545" r:id="rId28"/>
    <p:sldId id="579" r:id="rId29"/>
    <p:sldId id="547" r:id="rId30"/>
    <p:sldId id="550" r:id="rId31"/>
    <p:sldId id="549" r:id="rId32"/>
    <p:sldId id="581" r:id="rId33"/>
    <p:sldId id="551" r:id="rId34"/>
    <p:sldId id="516" r:id="rId35"/>
    <p:sldId id="587" r:id="rId36"/>
    <p:sldId id="588" r:id="rId37"/>
    <p:sldId id="589" r:id="rId38"/>
    <p:sldId id="590" r:id="rId39"/>
    <p:sldId id="530" r:id="rId40"/>
    <p:sldId id="52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51" autoAdjust="0"/>
    <p:restoredTop sz="93011" autoAdjust="0"/>
  </p:normalViewPr>
  <p:slideViewPr>
    <p:cSldViewPr>
      <p:cViewPr varScale="1">
        <p:scale>
          <a:sx n="59" d="100"/>
          <a:sy n="59" d="100"/>
        </p:scale>
        <p:origin x="77" y="634"/>
      </p:cViewPr>
      <p:guideLst>
        <p:guide orient="horz" pos="2160"/>
        <p:guide pos="2880"/>
      </p:guideLst>
    </p:cSldViewPr>
  </p:slideViewPr>
  <p:notesTextViewPr>
    <p:cViewPr>
      <p:scale>
        <a:sx n="1" d="1"/>
        <a:sy n="1" d="1"/>
      </p:scale>
      <p:origin x="0" y="0"/>
    </p:cViewPr>
  </p:notesTextViewPr>
  <p:sorterViewPr>
    <p:cViewPr>
      <p:scale>
        <a:sx n="100" d="100"/>
        <a:sy n="100" d="100"/>
      </p:scale>
      <p:origin x="0" y="-45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D9D83-BD0D-4E4A-A10A-7085F8AB3397}" type="datetimeFigureOut">
              <a:rPr lang="en-US" smtClean="0"/>
              <a:pPr/>
              <a:t>2/13/2025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78F5A6-4E3F-479D-BE69-5A43FB0EF3A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00744-AC93-4298-9CB7-CC401410ABCD}" type="datetimeFigureOut">
              <a:rPr lang="en-US" smtClean="0"/>
              <a:pPr/>
              <a:t>2/13/2025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E924B-647E-4C04-8932-E515AB078F82}" type="slidenum">
              <a:rPr lang="en-US" smtClean="0"/>
              <a:pPr/>
              <a:t>‹#›</a:t>
            </a:fld>
            <a:endParaRPr lang="en-US"/>
          </a:p>
        </p:txBody>
      </p:sp>
    </p:spTree>
    <p:extLst>
      <p:ext uri="{BB962C8B-B14F-4D97-AF65-F5344CB8AC3E}">
        <p14:creationId xmlns:p14="http://schemas.microsoft.com/office/powerpoint/2010/main" val="381472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t>4</a:t>
            </a:fld>
            <a:endParaRPr lang="en-US" dirty="0"/>
          </a:p>
        </p:txBody>
      </p:sp>
    </p:spTree>
    <p:extLst>
      <p:ext uri="{BB962C8B-B14F-4D97-AF65-F5344CB8AC3E}">
        <p14:creationId xmlns:p14="http://schemas.microsoft.com/office/powerpoint/2010/main" val="53502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r>
              <a:rPr lang="en-US"/>
              <a:t>Core Knowledge</a:t>
            </a:r>
          </a:p>
        </p:txBody>
      </p:sp>
    </p:spTree>
    <p:extLst>
      <p:ext uri="{BB962C8B-B14F-4D97-AF65-F5344CB8AC3E}">
        <p14:creationId xmlns:p14="http://schemas.microsoft.com/office/powerpoint/2010/main" val="256863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pPr>
              <a:defRPr/>
            </a:pPr>
            <a:fld id="{B2868D88-CEF6-4E66-AD19-DAFBD6847A98}" type="datetime1">
              <a:rPr lang="en-US" smtClean="0"/>
              <a:t>2/13/2025</a:t>
            </a:fld>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pPr>
              <a:defRPr/>
            </a:pPr>
            <a:r>
              <a:rPr lang="en-US"/>
              <a:t>Core Knowledge</a:t>
            </a:r>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extLst>
      <p:ext uri="{BB962C8B-B14F-4D97-AF65-F5344CB8AC3E}">
        <p14:creationId xmlns:p14="http://schemas.microsoft.com/office/powerpoint/2010/main" val="3792231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pPr>
              <a:defRPr/>
            </a:pPr>
            <a:fld id="{132198FC-1D9C-4809-B143-F6D649F71CB1}" type="datetime1">
              <a:rPr lang="en-US" smtClean="0"/>
              <a:t>2/13/2025</a:t>
            </a:fld>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pPr>
              <a:defRPr/>
            </a:pPr>
            <a:r>
              <a:rPr lang="en-US"/>
              <a:t>Core Knowledge</a:t>
            </a:r>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extLst>
      <p:ext uri="{BB962C8B-B14F-4D97-AF65-F5344CB8AC3E}">
        <p14:creationId xmlns:p14="http://schemas.microsoft.com/office/powerpoint/2010/main" val="3669387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5BD0EA-510D-47B1-A9F4-825519F9077D}" type="datetime1">
              <a:rPr lang="en-US" smtClean="0"/>
              <a:t>2/13/2025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305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CA36C-FC60-4352-8A0A-F7700808FE3D}" type="datetime1">
              <a:rPr lang="en-US" smtClean="0"/>
              <a:t>2/13/2025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77708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BC132D-100E-4493-A2D4-511A54FA6504}" type="datetime1">
              <a:rPr lang="en-US" smtClean="0"/>
              <a:t>2/13/2025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5683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42A11C-B313-4DFC-861E-C41BCC53386A}" type="datetime1">
              <a:rPr lang="en-US" smtClean="0"/>
              <a:t>2/13/2025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7479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77C96F-E751-46F1-9D42-E242629C1F4A}" type="datetime1">
              <a:rPr lang="en-US" smtClean="0"/>
              <a:t>2/13/2025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73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E97330-C509-4F5A-8EAD-D8C2C5CBA072}" type="datetime1">
              <a:rPr lang="en-US" smtClean="0"/>
              <a:t>2/13/2025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641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22D56-8435-46A5-8CE6-5C9FBDE3B0EE}" type="datetime1">
              <a:rPr lang="en-US" smtClean="0"/>
              <a:t>2/13/2025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108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ED1A17-7BCD-41E2-95F7-756350F96419}" type="datetime1">
              <a:rPr lang="en-US" smtClean="0"/>
              <a:t>2/13/2025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01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r>
              <a:rPr lang="en-US"/>
              <a:t>Core Knowledge</a:t>
            </a:r>
          </a:p>
        </p:txBody>
      </p:sp>
    </p:spTree>
    <p:extLst>
      <p:ext uri="{BB962C8B-B14F-4D97-AF65-F5344CB8AC3E}">
        <p14:creationId xmlns:p14="http://schemas.microsoft.com/office/powerpoint/2010/main" val="3644209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70C117-E4E2-4ABC-8083-D4C477ED015A}" type="datetime1">
              <a:rPr lang="en-US" smtClean="0"/>
              <a:t>2/13/2025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B723B-F008-472E-84FF-6E1F51EDB452}" type="datetime1">
              <a:rPr lang="en-US" smtClean="0"/>
              <a:t>2/13/2025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1690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3875D2-DA57-481B-B22B-5EFADC37679F}" type="datetime1">
              <a:rPr lang="en-US" smtClean="0"/>
              <a:t>2/13/2025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Core Knowledge</a:t>
            </a:r>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903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r>
              <a:rPr lang="en-US"/>
              <a:t>Core Knowledge</a:t>
            </a:r>
          </a:p>
        </p:txBody>
      </p:sp>
    </p:spTree>
    <p:extLst>
      <p:ext uri="{BB962C8B-B14F-4D97-AF65-F5344CB8AC3E}">
        <p14:creationId xmlns:p14="http://schemas.microsoft.com/office/powerpoint/2010/main" val="45231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pPr>
              <a:defRPr/>
            </a:pPr>
            <a:fld id="{D4505A99-E18B-4C6E-AB15-2529242C534B}" type="datetime1">
              <a:rPr lang="en-US" smtClean="0"/>
              <a:t>2/13/2025</a:t>
            </a:fld>
            <a:endParaRPr lang="en-US"/>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extLst>
      <p:ext uri="{BB962C8B-B14F-4D97-AF65-F5344CB8AC3E}">
        <p14:creationId xmlns:p14="http://schemas.microsoft.com/office/powerpoint/2010/main" val="175809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pPr>
              <a:defRPr/>
            </a:pPr>
            <a:fld id="{13788068-3E32-4986-952C-248629861AB1}" type="datetime1">
              <a:rPr lang="en-US" smtClean="0"/>
              <a:t>2/13/2025</a:t>
            </a:fld>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pPr>
              <a:defRPr/>
            </a:pPr>
            <a:r>
              <a:rPr lang="en-US"/>
              <a:t>Core Knowledge</a:t>
            </a:r>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extLst>
      <p:ext uri="{BB962C8B-B14F-4D97-AF65-F5344CB8AC3E}">
        <p14:creationId xmlns:p14="http://schemas.microsoft.com/office/powerpoint/2010/main" val="796104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pPr>
              <a:defRPr/>
            </a:pPr>
            <a:fld id="{25D06696-6E1B-459F-9D06-927C4436917E}" type="datetime1">
              <a:rPr lang="en-US" smtClean="0"/>
              <a:t>2/13/2025</a:t>
            </a:fld>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pPr>
              <a:defRPr/>
            </a:pPr>
            <a:r>
              <a:rPr lang="en-US"/>
              <a:t>Core Knowledge</a:t>
            </a:r>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extLst>
      <p:ext uri="{BB962C8B-B14F-4D97-AF65-F5344CB8AC3E}">
        <p14:creationId xmlns:p14="http://schemas.microsoft.com/office/powerpoint/2010/main" val="124309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pPr>
              <a:defRPr/>
            </a:pPr>
            <a:fld id="{6155EF33-03B7-4B6A-B414-CB99CBBC7FC1}" type="datetime1">
              <a:rPr lang="en-US" smtClean="0"/>
              <a:t>2/13/2025</a:t>
            </a:fld>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pPr>
              <a:defRPr/>
            </a:pPr>
            <a:r>
              <a:rPr lang="en-US"/>
              <a:t>Core Knowledge</a:t>
            </a:r>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extLst>
      <p:ext uri="{BB962C8B-B14F-4D97-AF65-F5344CB8AC3E}">
        <p14:creationId xmlns:p14="http://schemas.microsoft.com/office/powerpoint/2010/main" val="2806302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pPr>
              <a:defRPr/>
            </a:pPr>
            <a:fld id="{0C9CC2D9-ADB2-46CB-AE0B-12C6A6D016EA}" type="datetime1">
              <a:rPr lang="en-US" smtClean="0"/>
              <a:t>2/13/2025</a:t>
            </a:fld>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pPr>
              <a:defRPr/>
            </a:pPr>
            <a:r>
              <a:rPr lang="en-US"/>
              <a:t>Core Knowledge</a:t>
            </a:r>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extLst>
      <p:ext uri="{BB962C8B-B14F-4D97-AF65-F5344CB8AC3E}">
        <p14:creationId xmlns:p14="http://schemas.microsoft.com/office/powerpoint/2010/main" val="32521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pPr>
              <a:defRPr/>
            </a:pPr>
            <a:fld id="{E70037D7-DDB4-4321-A3F0-0629EC09C3D6}" type="datetime1">
              <a:rPr lang="en-US" smtClean="0"/>
              <a:t>2/13/2025</a:t>
            </a:fld>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pPr>
              <a:defRPr/>
            </a:pPr>
            <a:r>
              <a:rPr lang="en-US"/>
              <a:t>Core Knowledge</a:t>
            </a:r>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extLst>
      <p:ext uri="{BB962C8B-B14F-4D97-AF65-F5344CB8AC3E}">
        <p14:creationId xmlns:p14="http://schemas.microsoft.com/office/powerpoint/2010/main" val="286425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r>
              <a:rPr lang="en-US"/>
              <a:t>Core Knowledge</a:t>
            </a:r>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0D3EE5A7-3B9C-4286-91B6-CD02380A3E59}" type="slidenum">
              <a:rPr lang="en-US" smtClean="0"/>
              <a:pPr>
                <a:defRPr/>
              </a:pPr>
              <a:t>‹#›</a:t>
            </a:fld>
            <a:endParaRPr lang="en-US"/>
          </a:p>
        </p:txBody>
      </p:sp>
      <p:sp>
        <p:nvSpPr>
          <p:cNvPr id="4" name="Rectangle 3">
            <a:extLst>
              <a:ext uri="{FF2B5EF4-FFF2-40B4-BE49-F238E27FC236}">
                <a16:creationId xmlns:a16="http://schemas.microsoft.com/office/drawing/2014/main" id="{8D7D75C0-5448-963F-2E7F-8703116E81CB}"/>
              </a:ext>
            </a:extLst>
          </p:cNvPr>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7" name="Rectangle 10">
            <a:extLst>
              <a:ext uri="{FF2B5EF4-FFF2-40B4-BE49-F238E27FC236}">
                <a16:creationId xmlns:a16="http://schemas.microsoft.com/office/drawing/2014/main" id="{84B1CD8B-725F-C663-F84F-C9051200505C}"/>
              </a:ext>
            </a:extLst>
          </p:cNvPr>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4B4BD09A-4A4A-0B04-EDB9-40BA81CF5F06}"/>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87321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E22A2-90F9-48C2-9B21-D8915DF2B5D6}" type="datetime1">
              <a:rPr lang="en-US" smtClean="0"/>
              <a:t>2/13/2025</a:t>
            </a:fld>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34685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Heart_failure" TargetMode="External"/><Relationship Id="rId13" Type="http://schemas.openxmlformats.org/officeDocument/2006/relationships/hyperlink" Target="https://en.wikipedia.org/wiki/Dementia" TargetMode="External"/><Relationship Id="rId3" Type="http://schemas.openxmlformats.org/officeDocument/2006/relationships/hyperlink" Target="https://en.wikipedia.org/wiki/Disease" TargetMode="External"/><Relationship Id="rId7" Type="http://schemas.openxmlformats.org/officeDocument/2006/relationships/hyperlink" Target="https://en.wikipedia.org/wiki/Coronary_artery_disease" TargetMode="External"/><Relationship Id="rId12" Type="http://schemas.openxmlformats.org/officeDocument/2006/relationships/hyperlink" Target="https://en.wikipedia.org/wiki/Chronic_kidney_disease" TargetMode="External"/><Relationship Id="rId2" Type="http://schemas.openxmlformats.org/officeDocument/2006/relationships/hyperlink" Target="https://en.wikipedia.org/wiki/Chronic_condition" TargetMode="External"/><Relationship Id="rId1" Type="http://schemas.openxmlformats.org/officeDocument/2006/relationships/slideLayout" Target="../slideLayouts/slideLayout4.xml"/><Relationship Id="rId6" Type="http://schemas.openxmlformats.org/officeDocument/2006/relationships/hyperlink" Target="https://en.wikipedia.org/wiki/Stroke" TargetMode="External"/><Relationship Id="rId11" Type="http://schemas.openxmlformats.org/officeDocument/2006/relationships/hyperlink" Target="https://en.wikipedia.org/wiki/Vision_loss" TargetMode="External"/><Relationship Id="rId5" Type="http://schemas.openxmlformats.org/officeDocument/2006/relationships/hyperlink" Target="https://en.wikipedia.org/wiki/Artery" TargetMode="External"/><Relationship Id="rId10" Type="http://schemas.openxmlformats.org/officeDocument/2006/relationships/hyperlink" Target="https://en.wikipedia.org/wiki/Peripheral_arterial_disease" TargetMode="External"/><Relationship Id="rId4" Type="http://schemas.openxmlformats.org/officeDocument/2006/relationships/hyperlink" Target="https://en.wikipedia.org/wiki/Blood_pressure" TargetMode="External"/><Relationship Id="rId9" Type="http://schemas.openxmlformats.org/officeDocument/2006/relationships/hyperlink" Target="https://en.wikipedia.org/wiki/Atrial_fibrillation" TargetMode="External"/><Relationship Id="rId1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researchgate.net/publication/387949986_THE_ROLE_OF_HEALTH_EDUCATION_IN_THE_PREVENTION_AND_MANAGEMENT_OF_HYPERTENSION_IN_THE_ELDERLY_A_LITERATURE_REVIEW"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893EAA4-37BC-DC69-375D-D6E95651F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0A3DCD14-8381-1E74-EEA4-3BABDBA0C53C}"/>
              </a:ext>
            </a:extLst>
          </p:cNvPr>
          <p:cNvSpPr>
            <a:spLocks noGrp="1"/>
          </p:cNvSpPr>
          <p:nvPr>
            <p:ph type="ftr" sz="quarter" idx="3"/>
          </p:nvPr>
        </p:nvSpPr>
        <p:spPr/>
        <p:txBody>
          <a:bodyPr/>
          <a:lstStyle/>
          <a:p>
            <a:pPr>
              <a:defRPr/>
            </a:pPr>
            <a:r>
              <a:rPr lang="en-US"/>
              <a:t>Core Knowledge</a:t>
            </a:r>
          </a:p>
        </p:txBody>
      </p:sp>
      <p:sp>
        <p:nvSpPr>
          <p:cNvPr id="7" name="Slide Number Placeholder 6">
            <a:extLst>
              <a:ext uri="{FF2B5EF4-FFF2-40B4-BE49-F238E27FC236}">
                <a16:creationId xmlns:a16="http://schemas.microsoft.com/office/drawing/2014/main" id="{3677D5EF-1A49-B4AE-3F54-ED7C286E46BC}"/>
              </a:ext>
            </a:extLst>
          </p:cNvPr>
          <p:cNvSpPr>
            <a:spLocks noGrp="1"/>
          </p:cNvSpPr>
          <p:nvPr>
            <p:ph type="sldNum" sz="quarter" idx="12"/>
          </p:nvPr>
        </p:nvSpPr>
        <p:spPr/>
        <p:txBody>
          <a:bodyPr/>
          <a:lstStyle/>
          <a:p>
            <a:pPr>
              <a:defRPr/>
            </a:pPr>
            <a:fld id="{BDA394D7-9785-4BE5-AFD5-4F918A689025}"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045AF-B404-000C-4013-C83D4B98E55A}"/>
              </a:ext>
            </a:extLst>
          </p:cNvPr>
          <p:cNvSpPr>
            <a:spLocks noGrp="1"/>
          </p:cNvSpPr>
          <p:nvPr>
            <p:ph type="title"/>
          </p:nvPr>
        </p:nvSpPr>
        <p:spPr>
          <a:xfrm>
            <a:off x="1600200" y="381000"/>
            <a:ext cx="7191324" cy="762000"/>
          </a:xfrm>
        </p:spPr>
        <p:txBody>
          <a:bodyPr>
            <a:noAutofit/>
          </a:bodyPr>
          <a:lstStyle/>
          <a:p>
            <a:r>
              <a:rPr lang="en-US" sz="4000" b="1" dirty="0">
                <a:latin typeface="+mn-lt"/>
              </a:rPr>
              <a:t>Functions of Sodium in the Body</a:t>
            </a:r>
            <a:endParaRPr lang="en-US" sz="4000" dirty="0">
              <a:latin typeface="+mn-lt"/>
            </a:endParaRPr>
          </a:p>
        </p:txBody>
      </p:sp>
      <p:sp>
        <p:nvSpPr>
          <p:cNvPr id="6" name="Content Placeholder 5">
            <a:extLst>
              <a:ext uri="{FF2B5EF4-FFF2-40B4-BE49-F238E27FC236}">
                <a16:creationId xmlns:a16="http://schemas.microsoft.com/office/drawing/2014/main" id="{1A4BD1E1-2ACA-F76E-7043-914861E2DB6F}"/>
              </a:ext>
            </a:extLst>
          </p:cNvPr>
          <p:cNvSpPr>
            <a:spLocks noGrp="1"/>
          </p:cNvSpPr>
          <p:nvPr>
            <p:ph idx="1"/>
          </p:nvPr>
        </p:nvSpPr>
        <p:spPr>
          <a:xfrm>
            <a:off x="600126" y="1443037"/>
            <a:ext cx="8162874" cy="5033963"/>
          </a:xfrm>
        </p:spPr>
        <p:txBody>
          <a:bodyPr>
            <a:normAutofit/>
          </a:bodyPr>
          <a:lstStyle/>
          <a:p>
            <a:pPr marL="0" indent="0">
              <a:buClr>
                <a:srgbClr val="FF0000"/>
              </a:buClr>
              <a:buSzPct val="131000"/>
              <a:buNone/>
            </a:pPr>
            <a:r>
              <a:rPr lang="en-US" sz="2400" b="1" u="sng" dirty="0">
                <a:solidFill>
                  <a:srgbClr val="0070C0"/>
                </a:solidFill>
              </a:rPr>
              <a:t>1. Maintenance of osmotic pressure of plasma and plasma volume: </a:t>
            </a:r>
          </a:p>
          <a:p>
            <a:pPr>
              <a:buClr>
                <a:srgbClr val="FF0000"/>
              </a:buClr>
              <a:buSzPct val="131000"/>
            </a:pPr>
            <a:r>
              <a:rPr lang="en-US" sz="2400" b="1" dirty="0"/>
              <a:t>From 85-90% of all Na+ is extracellular &amp; is responsible for maintaining the normal volume of the extracellular fluid.</a:t>
            </a:r>
          </a:p>
          <a:p>
            <a:pPr>
              <a:buClr>
                <a:srgbClr val="FF0000"/>
              </a:buClr>
              <a:buSzPct val="131000"/>
            </a:pPr>
            <a:r>
              <a:rPr lang="en-US" sz="2400" b="1" dirty="0"/>
              <a:t>A low  Na</a:t>
            </a:r>
            <a:r>
              <a:rPr lang="en-US" sz="2400" b="1" baseline="30000" dirty="0"/>
              <a:t>+</a:t>
            </a:r>
            <a:r>
              <a:rPr lang="en-US" sz="2400" b="1" dirty="0"/>
              <a:t> plasma level </a:t>
            </a:r>
            <a:r>
              <a:rPr lang="en-US" sz="2400" b="1" dirty="0">
                <a:sym typeface="Wingdings" panose="05000000000000000000" pitchFamily="2" charset="2"/>
              </a:rPr>
              <a:t></a:t>
            </a:r>
            <a:r>
              <a:rPr lang="en-US" sz="2400" b="1" dirty="0"/>
              <a:t>decreased plasma volume-</a:t>
            </a:r>
            <a:r>
              <a:rPr lang="en-US" sz="2400" b="1" dirty="0">
                <a:sym typeface="Wingdings" panose="05000000000000000000" pitchFamily="2" charset="2"/>
              </a:rPr>
              <a:t></a:t>
            </a:r>
            <a:r>
              <a:rPr lang="en-US" sz="2400" b="1" dirty="0"/>
              <a:t> decreases the cardiac output </a:t>
            </a:r>
            <a:r>
              <a:rPr lang="en-US" sz="2400" b="1" dirty="0">
                <a:sym typeface="Wingdings" panose="05000000000000000000" pitchFamily="2" charset="2"/>
              </a:rPr>
              <a:t></a:t>
            </a:r>
            <a:r>
              <a:rPr lang="en-US" sz="2400" dirty="0"/>
              <a:t> </a:t>
            </a:r>
            <a:r>
              <a:rPr lang="en-US" sz="2400" b="1" dirty="0"/>
              <a:t>fall in blood pressure.                              </a:t>
            </a:r>
            <a:endParaRPr lang="en-US" sz="2400" dirty="0"/>
          </a:p>
          <a:p>
            <a:pPr>
              <a:buClr>
                <a:srgbClr val="FF0000"/>
              </a:buClr>
              <a:buSzPct val="131000"/>
            </a:pPr>
            <a:r>
              <a:rPr lang="en-US" sz="2400" dirty="0"/>
              <a:t>Severe deficiency of Na may lead to </a:t>
            </a:r>
            <a:r>
              <a:rPr lang="en-US" sz="2400" b="1" dirty="0"/>
              <a:t>circulatory collapse with renal failure</a:t>
            </a:r>
          </a:p>
          <a:p>
            <a:pPr marL="0" indent="0">
              <a:buClr>
                <a:srgbClr val="FF0000"/>
              </a:buClr>
              <a:buSzPct val="131000"/>
              <a:buNone/>
            </a:pPr>
            <a:endParaRPr lang="en-US" sz="2400" b="1" dirty="0"/>
          </a:p>
          <a:p>
            <a:endParaRPr lang="en-US" sz="2400" dirty="0"/>
          </a:p>
          <a:p>
            <a:endParaRPr lang="en-US" dirty="0"/>
          </a:p>
        </p:txBody>
      </p:sp>
      <p:sp>
        <p:nvSpPr>
          <p:cNvPr id="2" name="Slide Number Placeholder 1">
            <a:extLst>
              <a:ext uri="{FF2B5EF4-FFF2-40B4-BE49-F238E27FC236}">
                <a16:creationId xmlns:a16="http://schemas.microsoft.com/office/drawing/2014/main" id="{9094EE0A-8F40-19AB-B5A0-F848DB3853DD}"/>
              </a:ext>
            </a:extLst>
          </p:cNvPr>
          <p:cNvSpPr>
            <a:spLocks noGrp="1"/>
          </p:cNvSpPr>
          <p:nvPr>
            <p:ph type="sldNum" sz="quarter" idx="12"/>
          </p:nvPr>
        </p:nvSpPr>
        <p:spPr/>
        <p:txBody>
          <a:bodyPr/>
          <a:lstStyle/>
          <a:p>
            <a:pPr>
              <a:defRPr/>
            </a:pPr>
            <a:fld id="{7A259807-4E02-4090-954C-8862AE38006D}" type="slidenum">
              <a:rPr lang="en-US" smtClean="0"/>
              <a:pPr>
                <a:defRPr/>
              </a:pPr>
              <a:t>10</a:t>
            </a:fld>
            <a:endParaRPr lang="en-US"/>
          </a:p>
        </p:txBody>
      </p:sp>
      <p:sp>
        <p:nvSpPr>
          <p:cNvPr id="5" name="TextBox 4">
            <a:extLst>
              <a:ext uri="{FF2B5EF4-FFF2-40B4-BE49-F238E27FC236}">
                <a16:creationId xmlns:a16="http://schemas.microsoft.com/office/drawing/2014/main" id="{631E3F65-216B-B710-E481-C267239CEF70}"/>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213362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FD3982-6498-2999-C76D-A77E0323B16F}"/>
              </a:ext>
            </a:extLst>
          </p:cNvPr>
          <p:cNvSpPr>
            <a:spLocks noGrp="1"/>
          </p:cNvSpPr>
          <p:nvPr>
            <p:ph type="title"/>
          </p:nvPr>
        </p:nvSpPr>
        <p:spPr>
          <a:xfrm>
            <a:off x="1524000" y="343746"/>
            <a:ext cx="7619999" cy="646854"/>
          </a:xfrm>
        </p:spPr>
        <p:txBody>
          <a:bodyPr>
            <a:normAutofit fontScale="90000"/>
          </a:bodyPr>
          <a:lstStyle/>
          <a:p>
            <a:r>
              <a:rPr lang="en-US" sz="4000" b="1" dirty="0">
                <a:latin typeface="+mn-lt"/>
              </a:rPr>
              <a:t>FUNCTIONS OF SODIUM IN THE BODY</a:t>
            </a:r>
          </a:p>
        </p:txBody>
      </p:sp>
      <p:sp>
        <p:nvSpPr>
          <p:cNvPr id="2" name="Content Placeholder 1">
            <a:extLst>
              <a:ext uri="{FF2B5EF4-FFF2-40B4-BE49-F238E27FC236}">
                <a16:creationId xmlns:a16="http://schemas.microsoft.com/office/drawing/2014/main" id="{2ED5EC9D-AE10-6C45-F257-3B6D4C57602E}"/>
              </a:ext>
            </a:extLst>
          </p:cNvPr>
          <p:cNvSpPr>
            <a:spLocks noGrp="1"/>
          </p:cNvSpPr>
          <p:nvPr>
            <p:ph sz="half" idx="1"/>
          </p:nvPr>
        </p:nvSpPr>
        <p:spPr>
          <a:xfrm>
            <a:off x="152400" y="1143000"/>
            <a:ext cx="3200400" cy="5562600"/>
          </a:xfrm>
        </p:spPr>
        <p:txBody>
          <a:bodyPr>
            <a:normAutofit lnSpcReduction="10000"/>
          </a:bodyPr>
          <a:lstStyle/>
          <a:p>
            <a:pPr marL="0" indent="0">
              <a:buNone/>
            </a:pPr>
            <a:r>
              <a:rPr lang="en-US" sz="2400" b="1" dirty="0">
                <a:solidFill>
                  <a:srgbClr val="0070C0"/>
                </a:solidFill>
              </a:rPr>
              <a:t> </a:t>
            </a:r>
            <a:r>
              <a:rPr lang="en-US" sz="2200" b="1" dirty="0">
                <a:solidFill>
                  <a:srgbClr val="0070C0"/>
                </a:solidFill>
              </a:rPr>
              <a:t>2.</a:t>
            </a:r>
            <a:r>
              <a:rPr lang="en-US" sz="2200" b="1" dirty="0"/>
              <a:t> </a:t>
            </a:r>
            <a:r>
              <a:rPr lang="en-US" sz="2200" b="1" u="sng" dirty="0">
                <a:solidFill>
                  <a:srgbClr val="0070C0"/>
                </a:solidFill>
              </a:rPr>
              <a:t>Regulation of nerve excitability. </a:t>
            </a:r>
            <a:r>
              <a:rPr lang="en-US" sz="2200" b="1" dirty="0"/>
              <a:t>Na</a:t>
            </a:r>
            <a:r>
              <a:rPr lang="en-US" sz="2200" b="1" baseline="30000" dirty="0"/>
              <a:t>+</a:t>
            </a:r>
            <a:r>
              <a:rPr lang="en-US" sz="2200" b="1" dirty="0"/>
              <a:t> &amp; K</a:t>
            </a:r>
            <a:r>
              <a:rPr lang="en-US" sz="2200" b="1" baseline="30000" dirty="0"/>
              <a:t>+</a:t>
            </a:r>
            <a:r>
              <a:rPr lang="en-US" sz="2200" b="1" dirty="0"/>
              <a:t> antagonize action of Ca</a:t>
            </a:r>
            <a:r>
              <a:rPr lang="en-US" sz="2200" b="1" baseline="30000" dirty="0"/>
              <a:t>++</a:t>
            </a:r>
            <a:r>
              <a:rPr lang="en-US" sz="2200" b="1" dirty="0"/>
              <a:t> and Mg</a:t>
            </a:r>
            <a:r>
              <a:rPr lang="en-US" sz="2200" b="1" baseline="30000" dirty="0"/>
              <a:t>++</a:t>
            </a:r>
            <a:r>
              <a:rPr lang="en-US" sz="2200" b="1" dirty="0"/>
              <a:t> so play an important role in regulation of nerve excitability</a:t>
            </a:r>
          </a:p>
          <a:p>
            <a:r>
              <a:rPr lang="en-US" sz="2200" b="1" dirty="0"/>
              <a:t>Sodium ions have role in </a:t>
            </a:r>
            <a:r>
              <a:rPr lang="en-US" sz="2200" b="1" dirty="0">
                <a:solidFill>
                  <a:srgbClr val="0070C0"/>
                </a:solidFill>
              </a:rPr>
              <a:t>depolarisation phase </a:t>
            </a:r>
            <a:r>
              <a:rPr lang="en-US" sz="2200" b="1" dirty="0"/>
              <a:t>of action potential in neurons and muscles.</a:t>
            </a:r>
          </a:p>
          <a:p>
            <a:r>
              <a:rPr lang="en-US" sz="2200" b="1" dirty="0"/>
              <a:t>An action potential is a predictable change in membrane potential that occurs due to the open and closing of voltage gated ion channels on the cell membrane.</a:t>
            </a:r>
          </a:p>
          <a:p>
            <a:endParaRPr lang="en-US" dirty="0"/>
          </a:p>
        </p:txBody>
      </p:sp>
      <p:pic>
        <p:nvPicPr>
          <p:cNvPr id="6" name="Content Placeholder 5">
            <a:extLst>
              <a:ext uri="{FF2B5EF4-FFF2-40B4-BE49-F238E27FC236}">
                <a16:creationId xmlns:a16="http://schemas.microsoft.com/office/drawing/2014/main" id="{63419996-68D7-818D-B632-E568B6180A6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6817" t="30468" r="7353" b="23477"/>
          <a:stretch/>
        </p:blipFill>
        <p:spPr>
          <a:xfrm>
            <a:off x="3549094" y="1528661"/>
            <a:ext cx="5568273" cy="4964213"/>
          </a:xfrm>
        </p:spPr>
      </p:pic>
      <p:sp>
        <p:nvSpPr>
          <p:cNvPr id="3" name="Slide Number Placeholder 2">
            <a:extLst>
              <a:ext uri="{FF2B5EF4-FFF2-40B4-BE49-F238E27FC236}">
                <a16:creationId xmlns:a16="http://schemas.microsoft.com/office/drawing/2014/main" id="{F22E57D4-7615-861E-0681-C091B1ACB6A4}"/>
              </a:ext>
            </a:extLst>
          </p:cNvPr>
          <p:cNvSpPr>
            <a:spLocks noGrp="1"/>
          </p:cNvSpPr>
          <p:nvPr>
            <p:ph type="sldNum" sz="quarter" idx="12"/>
          </p:nvPr>
        </p:nvSpPr>
        <p:spPr/>
        <p:txBody>
          <a:bodyPr/>
          <a:lstStyle/>
          <a:p>
            <a:pPr>
              <a:defRPr/>
            </a:pPr>
            <a:fld id="{7A259807-4E02-4090-954C-8862AE38006D}" type="slidenum">
              <a:rPr lang="en-US" smtClean="0"/>
              <a:pPr>
                <a:defRPr/>
              </a:pPr>
              <a:t>11</a:t>
            </a:fld>
            <a:endParaRPr lang="en-US"/>
          </a:p>
        </p:txBody>
      </p:sp>
      <p:sp>
        <p:nvSpPr>
          <p:cNvPr id="5" name="TextBox 4">
            <a:extLst>
              <a:ext uri="{FF2B5EF4-FFF2-40B4-BE49-F238E27FC236}">
                <a16:creationId xmlns:a16="http://schemas.microsoft.com/office/drawing/2014/main" id="{43188B37-2672-491B-4128-A931CE7C4C98}"/>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348400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1F93-5C78-8477-2996-C192A53479BA}"/>
              </a:ext>
            </a:extLst>
          </p:cNvPr>
          <p:cNvSpPr>
            <a:spLocks noGrp="1"/>
          </p:cNvSpPr>
          <p:nvPr>
            <p:ph type="title"/>
          </p:nvPr>
        </p:nvSpPr>
        <p:spPr>
          <a:xfrm>
            <a:off x="965198" y="152400"/>
            <a:ext cx="8331202" cy="1066800"/>
          </a:xfrm>
        </p:spPr>
        <p:txBody>
          <a:bodyPr>
            <a:noAutofit/>
          </a:bodyPr>
          <a:lstStyle/>
          <a:p>
            <a:r>
              <a:rPr lang="en-US" sz="4000" b="1" dirty="0">
                <a:latin typeface="+mn-lt"/>
              </a:rPr>
              <a:t>Functions of Sodium in the Body</a:t>
            </a:r>
            <a:endParaRPr lang="en-US" sz="3600" dirty="0">
              <a:latin typeface="+mn-lt"/>
            </a:endParaRPr>
          </a:p>
        </p:txBody>
      </p:sp>
      <p:sp>
        <p:nvSpPr>
          <p:cNvPr id="3" name="Content Placeholder 2">
            <a:extLst>
              <a:ext uri="{FF2B5EF4-FFF2-40B4-BE49-F238E27FC236}">
                <a16:creationId xmlns:a16="http://schemas.microsoft.com/office/drawing/2014/main" id="{C5FC2208-520B-78C5-EAEE-182F647DCEBE}"/>
              </a:ext>
            </a:extLst>
          </p:cNvPr>
          <p:cNvSpPr>
            <a:spLocks noGrp="1"/>
          </p:cNvSpPr>
          <p:nvPr>
            <p:ph sz="half" idx="1"/>
          </p:nvPr>
        </p:nvSpPr>
        <p:spPr>
          <a:xfrm>
            <a:off x="50798" y="1219200"/>
            <a:ext cx="3149602" cy="4957763"/>
          </a:xfrm>
        </p:spPr>
        <p:txBody>
          <a:bodyPr>
            <a:normAutofit/>
          </a:bodyPr>
          <a:lstStyle/>
          <a:p>
            <a:pPr marL="0" indent="0">
              <a:buNone/>
            </a:pPr>
            <a:r>
              <a:rPr lang="en-US" sz="2400" b="1" dirty="0">
                <a:solidFill>
                  <a:srgbClr val="0070C0"/>
                </a:solidFill>
              </a:rPr>
              <a:t>3. </a:t>
            </a:r>
            <a:r>
              <a:rPr lang="en-US" sz="2400" b="1" u="sng" dirty="0">
                <a:solidFill>
                  <a:srgbClr val="0070C0"/>
                </a:solidFill>
              </a:rPr>
              <a:t>CO2 Transport &amp; blood pH regulation:</a:t>
            </a:r>
          </a:p>
          <a:p>
            <a:pPr marL="0" indent="0">
              <a:buNone/>
            </a:pPr>
            <a:endParaRPr lang="en-US" sz="2400" b="1" dirty="0">
              <a:solidFill>
                <a:srgbClr val="0070C0"/>
              </a:solidFill>
            </a:endParaRPr>
          </a:p>
          <a:p>
            <a:pPr marL="0" indent="0">
              <a:buNone/>
            </a:pPr>
            <a:r>
              <a:rPr lang="en-US" sz="2400" b="1" dirty="0">
                <a:solidFill>
                  <a:srgbClr val="0070C0"/>
                </a:solidFill>
              </a:rPr>
              <a:t>  </a:t>
            </a:r>
            <a:r>
              <a:rPr lang="en-US" sz="2400" b="1" dirty="0"/>
              <a:t>Being closely associated with Cl</a:t>
            </a:r>
            <a:r>
              <a:rPr lang="en-US" sz="2400" b="1" baseline="30000" dirty="0"/>
              <a:t>-</a:t>
            </a:r>
            <a:r>
              <a:rPr lang="en-US" sz="2400" b="1" dirty="0"/>
              <a:t> and HCO</a:t>
            </a:r>
            <a:r>
              <a:rPr lang="en-US" sz="2400" b="1" baseline="-25000" dirty="0"/>
              <a:t>3</a:t>
            </a:r>
            <a:r>
              <a:rPr lang="en-US" sz="2400" b="1" baseline="30000" dirty="0"/>
              <a:t>-</a:t>
            </a:r>
            <a:r>
              <a:rPr lang="en-US" sz="2400" b="1" dirty="0"/>
              <a:t> it takes part in carriage of CO</a:t>
            </a:r>
            <a:r>
              <a:rPr lang="en-US" sz="2400" b="1" baseline="-25000" dirty="0"/>
              <a:t>2</a:t>
            </a:r>
            <a:r>
              <a:rPr lang="en-US" sz="2400" b="1" dirty="0"/>
              <a:t> in blood and in regulation of blood pH</a:t>
            </a:r>
          </a:p>
          <a:p>
            <a:pPr marL="0" indent="0">
              <a:buNone/>
            </a:pPr>
            <a:endParaRPr lang="en-US" sz="2400" dirty="0"/>
          </a:p>
        </p:txBody>
      </p:sp>
      <p:pic>
        <p:nvPicPr>
          <p:cNvPr id="6" name="Content Placeholder 5">
            <a:extLst>
              <a:ext uri="{FF2B5EF4-FFF2-40B4-BE49-F238E27FC236}">
                <a16:creationId xmlns:a16="http://schemas.microsoft.com/office/drawing/2014/main" id="{B33BF9C5-D07C-489B-E936-AB9073248C1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141" t="30791" r="30881" b="26278"/>
          <a:stretch/>
        </p:blipFill>
        <p:spPr>
          <a:xfrm>
            <a:off x="3200400" y="1427508"/>
            <a:ext cx="5892802" cy="4058892"/>
          </a:xfrm>
        </p:spPr>
      </p:pic>
      <p:sp>
        <p:nvSpPr>
          <p:cNvPr id="4" name="Slide Number Placeholder 3">
            <a:extLst>
              <a:ext uri="{FF2B5EF4-FFF2-40B4-BE49-F238E27FC236}">
                <a16:creationId xmlns:a16="http://schemas.microsoft.com/office/drawing/2014/main" id="{759652BC-66F0-C9A0-C7FF-F4C7C993CD31}"/>
              </a:ext>
            </a:extLst>
          </p:cNvPr>
          <p:cNvSpPr>
            <a:spLocks noGrp="1"/>
          </p:cNvSpPr>
          <p:nvPr>
            <p:ph type="sldNum" sz="quarter" idx="12"/>
          </p:nvPr>
        </p:nvSpPr>
        <p:spPr/>
        <p:txBody>
          <a:bodyPr/>
          <a:lstStyle/>
          <a:p>
            <a:pPr>
              <a:defRPr/>
            </a:pPr>
            <a:fld id="{7A259807-4E02-4090-954C-8862AE38006D}" type="slidenum">
              <a:rPr lang="en-US" smtClean="0"/>
              <a:pPr>
                <a:defRPr/>
              </a:pPr>
              <a:t>12</a:t>
            </a:fld>
            <a:endParaRPr lang="en-US"/>
          </a:p>
        </p:txBody>
      </p:sp>
      <p:sp>
        <p:nvSpPr>
          <p:cNvPr id="5" name="TextBox 4">
            <a:extLst>
              <a:ext uri="{FF2B5EF4-FFF2-40B4-BE49-F238E27FC236}">
                <a16:creationId xmlns:a16="http://schemas.microsoft.com/office/drawing/2014/main" id="{60C0A265-D424-E53F-5462-2EEC82CF5E90}"/>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1130843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54D8-7758-5CE8-D6CC-AD4557F974B7}"/>
              </a:ext>
            </a:extLst>
          </p:cNvPr>
          <p:cNvSpPr>
            <a:spLocks noGrp="1"/>
          </p:cNvSpPr>
          <p:nvPr>
            <p:ph type="title"/>
          </p:nvPr>
        </p:nvSpPr>
        <p:spPr>
          <a:xfrm>
            <a:off x="1295400" y="152400"/>
            <a:ext cx="7467600" cy="1066800"/>
          </a:xfrm>
        </p:spPr>
        <p:txBody>
          <a:bodyPr>
            <a:normAutofit/>
          </a:bodyPr>
          <a:lstStyle/>
          <a:p>
            <a:r>
              <a:rPr lang="en-US" sz="4000" b="1" dirty="0">
                <a:latin typeface="+mn-lt"/>
              </a:rPr>
              <a:t>Functions of Sodium in the Body</a:t>
            </a:r>
            <a:endParaRPr lang="en-US" sz="4000" dirty="0"/>
          </a:p>
        </p:txBody>
      </p:sp>
      <p:sp>
        <p:nvSpPr>
          <p:cNvPr id="3" name="Content Placeholder 2">
            <a:extLst>
              <a:ext uri="{FF2B5EF4-FFF2-40B4-BE49-F238E27FC236}">
                <a16:creationId xmlns:a16="http://schemas.microsoft.com/office/drawing/2014/main" id="{4D936482-F7C7-8C2D-01C4-05BBEC89FE8C}"/>
              </a:ext>
            </a:extLst>
          </p:cNvPr>
          <p:cNvSpPr>
            <a:spLocks noGrp="1"/>
          </p:cNvSpPr>
          <p:nvPr>
            <p:ph sz="half" idx="1"/>
          </p:nvPr>
        </p:nvSpPr>
        <p:spPr>
          <a:xfrm>
            <a:off x="152400" y="1143000"/>
            <a:ext cx="2819400" cy="5257799"/>
          </a:xfrm>
        </p:spPr>
        <p:txBody>
          <a:bodyPr>
            <a:normAutofit/>
          </a:bodyPr>
          <a:lstStyle/>
          <a:p>
            <a:pPr marL="0" indent="0">
              <a:buNone/>
            </a:pPr>
            <a:r>
              <a:rPr lang="en-US" sz="2400" b="1" dirty="0">
                <a:solidFill>
                  <a:srgbClr val="0070C0"/>
                </a:solidFill>
              </a:rPr>
              <a:t>4. </a:t>
            </a:r>
            <a:r>
              <a:rPr lang="en-US" sz="2400" b="1" u="sng" dirty="0">
                <a:solidFill>
                  <a:srgbClr val="0070C0"/>
                </a:solidFill>
              </a:rPr>
              <a:t>Regulation of acid base balance:</a:t>
            </a:r>
            <a:endParaRPr lang="en-US" sz="2400" u="sng" dirty="0">
              <a:solidFill>
                <a:srgbClr val="0070C0"/>
              </a:solidFill>
            </a:endParaRPr>
          </a:p>
          <a:p>
            <a:endParaRPr lang="en-US" sz="2400" b="1" dirty="0"/>
          </a:p>
          <a:p>
            <a:pPr marL="0" indent="0">
              <a:buNone/>
            </a:pPr>
            <a:r>
              <a:rPr lang="en-US" sz="2400" b="1" dirty="0"/>
              <a:t> It is the MAJOR CATION OF EXTRA CELLULAR FLUID and is largely associated with chloride and bicarbonate in the </a:t>
            </a:r>
            <a:r>
              <a:rPr lang="en-US" sz="2400" b="1" dirty="0">
                <a:solidFill>
                  <a:srgbClr val="0070C0"/>
                </a:solidFill>
              </a:rPr>
              <a:t>regulation of acid base balance.</a:t>
            </a:r>
            <a:endParaRPr lang="en-US" sz="2400" dirty="0">
              <a:solidFill>
                <a:srgbClr val="0070C0"/>
              </a:solidFill>
            </a:endParaRPr>
          </a:p>
          <a:p>
            <a:endParaRPr lang="en-US" sz="2400" dirty="0"/>
          </a:p>
        </p:txBody>
      </p:sp>
      <p:pic>
        <p:nvPicPr>
          <p:cNvPr id="6" name="Content Placeholder 5">
            <a:extLst>
              <a:ext uri="{FF2B5EF4-FFF2-40B4-BE49-F238E27FC236}">
                <a16:creationId xmlns:a16="http://schemas.microsoft.com/office/drawing/2014/main" id="{7345B12F-5EDE-3FC1-613D-9C6F37E644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7836" t="20334" r="22902" b="27378"/>
          <a:stretch/>
        </p:blipFill>
        <p:spPr>
          <a:xfrm>
            <a:off x="3200400" y="1295400"/>
            <a:ext cx="5954948" cy="3886200"/>
          </a:xfrm>
        </p:spPr>
      </p:pic>
      <p:sp>
        <p:nvSpPr>
          <p:cNvPr id="4" name="Slide Number Placeholder 3">
            <a:extLst>
              <a:ext uri="{FF2B5EF4-FFF2-40B4-BE49-F238E27FC236}">
                <a16:creationId xmlns:a16="http://schemas.microsoft.com/office/drawing/2014/main" id="{A1139704-4338-26CD-ABDB-FD47B1C5C2E9}"/>
              </a:ext>
            </a:extLst>
          </p:cNvPr>
          <p:cNvSpPr>
            <a:spLocks noGrp="1"/>
          </p:cNvSpPr>
          <p:nvPr>
            <p:ph type="sldNum" sz="quarter" idx="12"/>
          </p:nvPr>
        </p:nvSpPr>
        <p:spPr/>
        <p:txBody>
          <a:bodyPr/>
          <a:lstStyle/>
          <a:p>
            <a:pPr>
              <a:defRPr/>
            </a:pPr>
            <a:fld id="{7A259807-4E02-4090-954C-8862AE38006D}" type="slidenum">
              <a:rPr lang="en-US" smtClean="0"/>
              <a:pPr>
                <a:defRPr/>
              </a:pPr>
              <a:t>13</a:t>
            </a:fld>
            <a:endParaRPr lang="en-US"/>
          </a:p>
        </p:txBody>
      </p:sp>
      <p:sp>
        <p:nvSpPr>
          <p:cNvPr id="5" name="TextBox 4">
            <a:extLst>
              <a:ext uri="{FF2B5EF4-FFF2-40B4-BE49-F238E27FC236}">
                <a16:creationId xmlns:a16="http://schemas.microsoft.com/office/drawing/2014/main" id="{7A9F4BB5-0EB4-239A-1AEB-6DBB403070D4}"/>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2305093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EEB2-9A8D-2F20-1D2F-C53EF1AB4822}"/>
              </a:ext>
            </a:extLst>
          </p:cNvPr>
          <p:cNvSpPr>
            <a:spLocks noGrp="1"/>
          </p:cNvSpPr>
          <p:nvPr>
            <p:ph type="title"/>
          </p:nvPr>
        </p:nvSpPr>
        <p:spPr>
          <a:xfrm>
            <a:off x="1600200" y="152401"/>
            <a:ext cx="7162800" cy="990600"/>
          </a:xfrm>
        </p:spPr>
        <p:txBody>
          <a:bodyPr>
            <a:noAutofit/>
          </a:bodyPr>
          <a:lstStyle/>
          <a:p>
            <a:r>
              <a:rPr lang="en-US" sz="4000" b="1" dirty="0">
                <a:latin typeface="+mn-lt"/>
              </a:rPr>
              <a:t>Functions of Sodium in the Body</a:t>
            </a:r>
            <a:endParaRPr lang="en-US" sz="4000" dirty="0"/>
          </a:p>
        </p:txBody>
      </p:sp>
      <p:sp>
        <p:nvSpPr>
          <p:cNvPr id="5" name="Content Placeholder 4">
            <a:extLst>
              <a:ext uri="{FF2B5EF4-FFF2-40B4-BE49-F238E27FC236}">
                <a16:creationId xmlns:a16="http://schemas.microsoft.com/office/drawing/2014/main" id="{8D14110F-2A5B-4974-71F0-E095EB143D3C}"/>
              </a:ext>
            </a:extLst>
          </p:cNvPr>
          <p:cNvSpPr>
            <a:spLocks noGrp="1"/>
          </p:cNvSpPr>
          <p:nvPr>
            <p:ph sz="half" idx="1"/>
          </p:nvPr>
        </p:nvSpPr>
        <p:spPr>
          <a:xfrm>
            <a:off x="76200" y="1143001"/>
            <a:ext cx="3124200" cy="5714998"/>
          </a:xfrm>
        </p:spPr>
        <p:txBody>
          <a:bodyPr>
            <a:normAutofit/>
          </a:bodyPr>
          <a:lstStyle/>
          <a:p>
            <a:pPr marL="0" indent="0">
              <a:buNone/>
            </a:pPr>
            <a:r>
              <a:rPr lang="en-US" sz="2400" b="1" dirty="0">
                <a:solidFill>
                  <a:srgbClr val="0070C0"/>
                </a:solidFill>
              </a:rPr>
              <a:t>5. </a:t>
            </a:r>
            <a:r>
              <a:rPr lang="en-US" sz="2400" b="1" u="sng" dirty="0">
                <a:solidFill>
                  <a:srgbClr val="0070C0"/>
                </a:solidFill>
              </a:rPr>
              <a:t>Formation of HCl of gastric juice:</a:t>
            </a:r>
            <a:endParaRPr lang="en-US" sz="2400" b="1" dirty="0"/>
          </a:p>
          <a:p>
            <a:pPr marL="0" indent="0">
              <a:buNone/>
            </a:pPr>
            <a:r>
              <a:rPr lang="en-US" sz="2400" dirty="0"/>
              <a:t>Cl</a:t>
            </a:r>
            <a:r>
              <a:rPr lang="en-US" sz="2400" baseline="30000" dirty="0"/>
              <a:t>-</a:t>
            </a:r>
            <a:r>
              <a:rPr lang="en-US" sz="2400" dirty="0"/>
              <a:t> ions used for forming HCl are derived from NaCl so it </a:t>
            </a:r>
            <a:r>
              <a:rPr lang="en-US" sz="2400" dirty="0">
                <a:solidFill>
                  <a:schemeClr val="tx1">
                    <a:lumMod val="95000"/>
                    <a:lumOff val="5000"/>
                  </a:schemeClr>
                </a:solidFill>
              </a:rPr>
              <a:t>helps in </a:t>
            </a:r>
            <a:r>
              <a:rPr lang="en-US" sz="2400" b="1" dirty="0">
                <a:solidFill>
                  <a:schemeClr val="tx1">
                    <a:lumMod val="95000"/>
                    <a:lumOff val="5000"/>
                  </a:schemeClr>
                </a:solidFill>
              </a:rPr>
              <a:t>formation of HCl of gastric juice</a:t>
            </a:r>
          </a:p>
          <a:p>
            <a:pPr marL="0" indent="0">
              <a:buNone/>
            </a:pPr>
            <a:r>
              <a:rPr lang="en-US" sz="2400" dirty="0">
                <a:solidFill>
                  <a:srgbClr val="0070C0"/>
                </a:solidFill>
              </a:rPr>
              <a:t>6. </a:t>
            </a:r>
            <a:r>
              <a:rPr lang="en-US" sz="2400" b="1" u="sng" dirty="0">
                <a:solidFill>
                  <a:srgbClr val="0070C0"/>
                </a:solidFill>
              </a:rPr>
              <a:t>Maintenance of viscosity of blood</a:t>
            </a:r>
            <a:r>
              <a:rPr lang="en-US" sz="2400" dirty="0">
                <a:solidFill>
                  <a:srgbClr val="0070C0"/>
                </a:solidFill>
              </a:rPr>
              <a:t>: </a:t>
            </a:r>
            <a:r>
              <a:rPr lang="en-US" sz="2400" dirty="0"/>
              <a:t>Salts of Na with globulins are soluble and further Na &amp; K both regulate in maintaining the degree of hydration of the plasma proteins</a:t>
            </a:r>
          </a:p>
          <a:p>
            <a:pPr marL="0" indent="0">
              <a:buNone/>
            </a:pPr>
            <a:endParaRPr lang="en-US" sz="2400" b="1" dirty="0">
              <a:solidFill>
                <a:srgbClr val="0070C0"/>
              </a:solidFill>
            </a:endParaRPr>
          </a:p>
          <a:p>
            <a:endParaRPr lang="en-US" dirty="0"/>
          </a:p>
        </p:txBody>
      </p:sp>
      <p:pic>
        <p:nvPicPr>
          <p:cNvPr id="9" name="Content Placeholder 8">
            <a:extLst>
              <a:ext uri="{FF2B5EF4-FFF2-40B4-BE49-F238E27FC236}">
                <a16:creationId xmlns:a16="http://schemas.microsoft.com/office/drawing/2014/main" id="{C13EC6AC-E09D-CA57-D1C8-C17F8B08E82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63" t="20334" r="15195" b="13435"/>
          <a:stretch/>
        </p:blipFill>
        <p:spPr>
          <a:xfrm>
            <a:off x="3080082" y="1371601"/>
            <a:ext cx="6063917" cy="4267200"/>
          </a:xfrm>
        </p:spPr>
      </p:pic>
      <p:sp>
        <p:nvSpPr>
          <p:cNvPr id="3" name="Slide Number Placeholder 2">
            <a:extLst>
              <a:ext uri="{FF2B5EF4-FFF2-40B4-BE49-F238E27FC236}">
                <a16:creationId xmlns:a16="http://schemas.microsoft.com/office/drawing/2014/main" id="{819E5A3E-D651-9AB5-D15A-23D40F157D79}"/>
              </a:ext>
            </a:extLst>
          </p:cNvPr>
          <p:cNvSpPr>
            <a:spLocks noGrp="1"/>
          </p:cNvSpPr>
          <p:nvPr>
            <p:ph type="sldNum" sz="quarter" idx="12"/>
          </p:nvPr>
        </p:nvSpPr>
        <p:spPr/>
        <p:txBody>
          <a:bodyPr/>
          <a:lstStyle/>
          <a:p>
            <a:pPr>
              <a:defRPr/>
            </a:pPr>
            <a:fld id="{7A259807-4E02-4090-954C-8862AE38006D}" type="slidenum">
              <a:rPr lang="en-US" smtClean="0"/>
              <a:pPr>
                <a:defRPr/>
              </a:pPr>
              <a:t>14</a:t>
            </a:fld>
            <a:endParaRPr lang="en-US"/>
          </a:p>
        </p:txBody>
      </p:sp>
      <p:sp>
        <p:nvSpPr>
          <p:cNvPr id="6" name="TextBox 5">
            <a:extLst>
              <a:ext uri="{FF2B5EF4-FFF2-40B4-BE49-F238E27FC236}">
                <a16:creationId xmlns:a16="http://schemas.microsoft.com/office/drawing/2014/main" id="{F12383A8-6A27-215E-A4A3-2B014250574F}"/>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3804628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72B2-1BD1-F983-5B61-5CA6F9623752}"/>
              </a:ext>
            </a:extLst>
          </p:cNvPr>
          <p:cNvSpPr>
            <a:spLocks noGrp="1"/>
          </p:cNvSpPr>
          <p:nvPr>
            <p:ph type="title"/>
          </p:nvPr>
        </p:nvSpPr>
        <p:spPr>
          <a:xfrm>
            <a:off x="1752600" y="76200"/>
            <a:ext cx="7162800" cy="905621"/>
          </a:xfrm>
        </p:spPr>
        <p:txBody>
          <a:bodyPr>
            <a:normAutofit/>
          </a:bodyPr>
          <a:lstStyle/>
          <a:p>
            <a:r>
              <a:rPr lang="en-US" sz="4000" b="1" dirty="0">
                <a:latin typeface="+mn-lt"/>
              </a:rPr>
              <a:t>Functions of Sodium in the Body</a:t>
            </a:r>
            <a:endParaRPr lang="en-US" sz="3600" dirty="0"/>
          </a:p>
        </p:txBody>
      </p:sp>
      <p:sp>
        <p:nvSpPr>
          <p:cNvPr id="3" name="Content Placeholder 2">
            <a:extLst>
              <a:ext uri="{FF2B5EF4-FFF2-40B4-BE49-F238E27FC236}">
                <a16:creationId xmlns:a16="http://schemas.microsoft.com/office/drawing/2014/main" id="{A2564AFF-82EF-5DBF-155B-6CE4D9E47296}"/>
              </a:ext>
            </a:extLst>
          </p:cNvPr>
          <p:cNvSpPr>
            <a:spLocks noGrp="1"/>
          </p:cNvSpPr>
          <p:nvPr>
            <p:ph sz="half" idx="1"/>
          </p:nvPr>
        </p:nvSpPr>
        <p:spPr>
          <a:xfrm>
            <a:off x="0" y="1058021"/>
            <a:ext cx="3657599" cy="5190379"/>
          </a:xfrm>
        </p:spPr>
        <p:txBody>
          <a:bodyPr>
            <a:normAutofit lnSpcReduction="10000"/>
          </a:bodyPr>
          <a:lstStyle/>
          <a:p>
            <a:r>
              <a:rPr lang="en-US" sz="2800" dirty="0">
                <a:solidFill>
                  <a:srgbClr val="0070C0"/>
                </a:solidFill>
              </a:rPr>
              <a:t>7. </a:t>
            </a:r>
            <a:r>
              <a:rPr lang="en-US" sz="2800" b="1" u="sng" dirty="0">
                <a:solidFill>
                  <a:srgbClr val="0070C0"/>
                </a:solidFill>
              </a:rPr>
              <a:t>Acid base balance</a:t>
            </a:r>
            <a:r>
              <a:rPr lang="en-US" sz="2800" dirty="0">
                <a:solidFill>
                  <a:srgbClr val="0070C0"/>
                </a:solidFill>
              </a:rPr>
              <a:t>: </a:t>
            </a:r>
            <a:r>
              <a:rPr lang="en-US" sz="2800" dirty="0"/>
              <a:t>Na+ H+ exchange in renal tubule to acidify urine</a:t>
            </a:r>
          </a:p>
          <a:p>
            <a:r>
              <a:rPr lang="en-US" sz="2800" dirty="0">
                <a:solidFill>
                  <a:srgbClr val="0070C0"/>
                </a:solidFill>
              </a:rPr>
              <a:t>8.</a:t>
            </a:r>
            <a:r>
              <a:rPr lang="en-US" sz="2800" dirty="0"/>
              <a:t> </a:t>
            </a:r>
            <a:r>
              <a:rPr lang="en-US" sz="2800" b="1" u="sng" dirty="0">
                <a:solidFill>
                  <a:srgbClr val="0070C0"/>
                </a:solidFill>
              </a:rPr>
              <a:t>Absorption of glucose: </a:t>
            </a:r>
            <a:r>
              <a:rPr lang="en-US" sz="2800" dirty="0"/>
              <a:t>Na ions also help in </a:t>
            </a:r>
            <a:r>
              <a:rPr lang="en-US" sz="2800" dirty="0">
                <a:solidFill>
                  <a:srgbClr val="0070C0"/>
                </a:solidFill>
              </a:rPr>
              <a:t>absorption of glucose, from small intestine </a:t>
            </a:r>
            <a:r>
              <a:rPr lang="en-US" sz="2800" dirty="0"/>
              <a:t>+ </a:t>
            </a:r>
            <a:r>
              <a:rPr lang="en-US" sz="2800" dirty="0" err="1"/>
              <a:t>reabsorbtion</a:t>
            </a:r>
            <a:r>
              <a:rPr lang="en-US" sz="2800" dirty="0"/>
              <a:t> of glucose, lactate, water and amino acids from PCT (Secondary active transport).</a:t>
            </a:r>
            <a:endParaRPr lang="en-US" sz="2400" dirty="0"/>
          </a:p>
          <a:p>
            <a:pPr marL="0" indent="0" algn="just">
              <a:buNone/>
            </a:pPr>
            <a:endParaRPr lang="en-US" sz="2400" b="1" dirty="0"/>
          </a:p>
        </p:txBody>
      </p:sp>
      <p:pic>
        <p:nvPicPr>
          <p:cNvPr id="8" name="Content Placeholder 6">
            <a:extLst>
              <a:ext uri="{FF2B5EF4-FFF2-40B4-BE49-F238E27FC236}">
                <a16:creationId xmlns:a16="http://schemas.microsoft.com/office/drawing/2014/main" id="{B4A4642F-7EFC-59F2-F75B-937F3712017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7950" t="18190" r="26370" b="44885"/>
          <a:stretch/>
        </p:blipFill>
        <p:spPr>
          <a:xfrm>
            <a:off x="3657599" y="1371599"/>
            <a:ext cx="5410201" cy="4375897"/>
          </a:xfrm>
        </p:spPr>
      </p:pic>
      <p:sp>
        <p:nvSpPr>
          <p:cNvPr id="5" name="Slide Number Placeholder 4">
            <a:extLst>
              <a:ext uri="{FF2B5EF4-FFF2-40B4-BE49-F238E27FC236}">
                <a16:creationId xmlns:a16="http://schemas.microsoft.com/office/drawing/2014/main" id="{9CCC1639-B74D-6BC8-A536-02D34E948A60}"/>
              </a:ext>
            </a:extLst>
          </p:cNvPr>
          <p:cNvSpPr>
            <a:spLocks noGrp="1"/>
          </p:cNvSpPr>
          <p:nvPr>
            <p:ph type="sldNum" sz="quarter" idx="12"/>
          </p:nvPr>
        </p:nvSpPr>
        <p:spPr/>
        <p:txBody>
          <a:bodyPr/>
          <a:lstStyle/>
          <a:p>
            <a:pPr>
              <a:defRPr/>
            </a:pPr>
            <a:fld id="{7A259807-4E02-4090-954C-8862AE38006D}" type="slidenum">
              <a:rPr lang="en-US" smtClean="0"/>
              <a:pPr>
                <a:defRPr/>
              </a:pPr>
              <a:t>15</a:t>
            </a:fld>
            <a:endParaRPr lang="en-US"/>
          </a:p>
        </p:txBody>
      </p:sp>
      <p:sp>
        <p:nvSpPr>
          <p:cNvPr id="6" name="TextBox 5">
            <a:extLst>
              <a:ext uri="{FF2B5EF4-FFF2-40B4-BE49-F238E27FC236}">
                <a16:creationId xmlns:a16="http://schemas.microsoft.com/office/drawing/2014/main" id="{12E8F35A-7FB8-DA39-0390-AB019A59DC00}"/>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2239515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A5429-C72D-DD48-7BCC-FAEBD0A338DB}"/>
              </a:ext>
            </a:extLst>
          </p:cNvPr>
          <p:cNvSpPr>
            <a:spLocks noGrp="1"/>
          </p:cNvSpPr>
          <p:nvPr>
            <p:ph type="title"/>
          </p:nvPr>
        </p:nvSpPr>
        <p:spPr>
          <a:xfrm>
            <a:off x="1447800" y="152400"/>
            <a:ext cx="7010400" cy="1143000"/>
          </a:xfrm>
        </p:spPr>
        <p:txBody>
          <a:bodyPr>
            <a:normAutofit/>
          </a:bodyPr>
          <a:lstStyle/>
          <a:p>
            <a:r>
              <a:rPr lang="en-US" sz="4000" b="1" dirty="0">
                <a:latin typeface="+mn-lt"/>
              </a:rPr>
              <a:t>Functions of Sodium in the Body</a:t>
            </a:r>
            <a:endParaRPr lang="en-US" sz="3600" dirty="0"/>
          </a:p>
        </p:txBody>
      </p:sp>
      <p:sp>
        <p:nvSpPr>
          <p:cNvPr id="3" name="Content Placeholder 2">
            <a:extLst>
              <a:ext uri="{FF2B5EF4-FFF2-40B4-BE49-F238E27FC236}">
                <a16:creationId xmlns:a16="http://schemas.microsoft.com/office/drawing/2014/main" id="{117A174A-AD9B-68A5-2EF9-6C4D09708A5D}"/>
              </a:ext>
            </a:extLst>
          </p:cNvPr>
          <p:cNvSpPr>
            <a:spLocks noGrp="1"/>
          </p:cNvSpPr>
          <p:nvPr>
            <p:ph sz="half" idx="1"/>
          </p:nvPr>
        </p:nvSpPr>
        <p:spPr>
          <a:xfrm>
            <a:off x="248194" y="1747837"/>
            <a:ext cx="3048000" cy="4729163"/>
          </a:xfrm>
        </p:spPr>
        <p:txBody>
          <a:bodyPr>
            <a:normAutofit/>
          </a:bodyPr>
          <a:lstStyle/>
          <a:p>
            <a:r>
              <a:rPr lang="en-US" sz="2400" b="1" dirty="0">
                <a:solidFill>
                  <a:srgbClr val="0070C0"/>
                </a:solidFill>
              </a:rPr>
              <a:t>9.</a:t>
            </a:r>
            <a:r>
              <a:rPr lang="en-US" sz="2400" b="1" dirty="0"/>
              <a:t> Sodium ions also take part in working of  </a:t>
            </a:r>
            <a:r>
              <a:rPr lang="en-US" sz="2400" b="1" dirty="0">
                <a:solidFill>
                  <a:srgbClr val="0070C0"/>
                </a:solidFill>
              </a:rPr>
              <a:t>Na+K+2Cl- co transporter </a:t>
            </a:r>
            <a:r>
              <a:rPr lang="en-US" sz="2400" b="1" dirty="0"/>
              <a:t>in thick ascending loop of Henle.</a:t>
            </a:r>
            <a:endParaRPr lang="en-US" sz="2400" dirty="0"/>
          </a:p>
          <a:p>
            <a:pPr marL="0" indent="0">
              <a:buNone/>
            </a:pPr>
            <a:endParaRPr lang="en-US" sz="2400" dirty="0"/>
          </a:p>
        </p:txBody>
      </p:sp>
      <p:pic>
        <p:nvPicPr>
          <p:cNvPr id="6" name="Content Placeholder 5">
            <a:extLst>
              <a:ext uri="{FF2B5EF4-FFF2-40B4-BE49-F238E27FC236}">
                <a16:creationId xmlns:a16="http://schemas.microsoft.com/office/drawing/2014/main" id="{9D15C0A2-02A5-125F-D697-7DE930C85EF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707" t="27305" r="47039" b="30864"/>
          <a:stretch/>
        </p:blipFill>
        <p:spPr>
          <a:xfrm>
            <a:off x="3505200" y="1371600"/>
            <a:ext cx="5410200" cy="4351338"/>
          </a:xfrm>
        </p:spPr>
      </p:pic>
      <p:sp>
        <p:nvSpPr>
          <p:cNvPr id="4" name="Slide Number Placeholder 3">
            <a:extLst>
              <a:ext uri="{FF2B5EF4-FFF2-40B4-BE49-F238E27FC236}">
                <a16:creationId xmlns:a16="http://schemas.microsoft.com/office/drawing/2014/main" id="{0B70534D-76FA-0951-7D0C-E2A2B6838AE1}"/>
              </a:ext>
            </a:extLst>
          </p:cNvPr>
          <p:cNvSpPr>
            <a:spLocks noGrp="1"/>
          </p:cNvSpPr>
          <p:nvPr>
            <p:ph type="sldNum" sz="quarter" idx="12"/>
          </p:nvPr>
        </p:nvSpPr>
        <p:spPr/>
        <p:txBody>
          <a:bodyPr/>
          <a:lstStyle/>
          <a:p>
            <a:pPr>
              <a:defRPr/>
            </a:pPr>
            <a:fld id="{7A259807-4E02-4090-954C-8862AE38006D}" type="slidenum">
              <a:rPr lang="en-US" smtClean="0"/>
              <a:pPr>
                <a:defRPr/>
              </a:pPr>
              <a:t>16</a:t>
            </a:fld>
            <a:endParaRPr lang="en-US"/>
          </a:p>
        </p:txBody>
      </p:sp>
      <p:sp>
        <p:nvSpPr>
          <p:cNvPr id="5" name="TextBox 4">
            <a:extLst>
              <a:ext uri="{FF2B5EF4-FFF2-40B4-BE49-F238E27FC236}">
                <a16:creationId xmlns:a16="http://schemas.microsoft.com/office/drawing/2014/main" id="{4FD5A813-888A-2A69-0FDB-9522F78B0770}"/>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245030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AC6C-486D-6C24-463D-D0959D32804A}"/>
              </a:ext>
            </a:extLst>
          </p:cNvPr>
          <p:cNvSpPr>
            <a:spLocks noGrp="1"/>
          </p:cNvSpPr>
          <p:nvPr>
            <p:ph type="title"/>
          </p:nvPr>
        </p:nvSpPr>
        <p:spPr>
          <a:xfrm>
            <a:off x="94593" y="0"/>
            <a:ext cx="9049407" cy="1242115"/>
          </a:xfrm>
        </p:spPr>
        <p:txBody>
          <a:bodyPr>
            <a:normAutofit/>
          </a:bodyPr>
          <a:lstStyle/>
          <a:p>
            <a:r>
              <a:rPr lang="en-US" sz="3600" b="1" dirty="0">
                <a:latin typeface="+mn-lt"/>
              </a:rPr>
              <a:t>Factors Affecting Urinary Excretion of Sodium:</a:t>
            </a:r>
            <a:endParaRPr lang="en-US" sz="2800" b="1" dirty="0">
              <a:latin typeface="+mn-lt"/>
            </a:endParaRPr>
          </a:p>
        </p:txBody>
      </p:sp>
      <p:sp>
        <p:nvSpPr>
          <p:cNvPr id="5" name="Content Placeholder 4">
            <a:extLst>
              <a:ext uri="{FF2B5EF4-FFF2-40B4-BE49-F238E27FC236}">
                <a16:creationId xmlns:a16="http://schemas.microsoft.com/office/drawing/2014/main" id="{7C1FED00-C653-5DD2-4797-5F6ED1055CB5}"/>
              </a:ext>
            </a:extLst>
          </p:cNvPr>
          <p:cNvSpPr>
            <a:spLocks noGrp="1"/>
          </p:cNvSpPr>
          <p:nvPr>
            <p:ph sz="half" idx="1"/>
          </p:nvPr>
        </p:nvSpPr>
        <p:spPr>
          <a:xfrm>
            <a:off x="94593" y="1439862"/>
            <a:ext cx="3715407" cy="5418138"/>
          </a:xfrm>
        </p:spPr>
        <p:txBody>
          <a:bodyPr>
            <a:normAutofit/>
          </a:bodyPr>
          <a:lstStyle/>
          <a:p>
            <a:r>
              <a:rPr lang="en-US" sz="2400" b="1" dirty="0"/>
              <a:t>Normally, about </a:t>
            </a:r>
            <a:r>
              <a:rPr lang="en-US" sz="2400" b="1" dirty="0">
                <a:solidFill>
                  <a:srgbClr val="0070C0"/>
                </a:solidFill>
              </a:rPr>
              <a:t>2/3</a:t>
            </a:r>
            <a:r>
              <a:rPr lang="en-US" sz="2400" b="1" baseline="30000" dirty="0">
                <a:solidFill>
                  <a:srgbClr val="0070C0"/>
                </a:solidFill>
              </a:rPr>
              <a:t>rd</a:t>
            </a:r>
            <a:r>
              <a:rPr lang="en-US" sz="2400" b="1" dirty="0"/>
              <a:t> of filtered Na+ is reabsorbed in </a:t>
            </a:r>
            <a:r>
              <a:rPr lang="en-US" sz="2400" b="1" dirty="0">
                <a:solidFill>
                  <a:srgbClr val="0070C0"/>
                </a:solidFill>
              </a:rPr>
              <a:t>PCT</a:t>
            </a:r>
            <a:r>
              <a:rPr lang="en-US" sz="2400" b="1" dirty="0"/>
              <a:t> </a:t>
            </a:r>
          </a:p>
          <a:p>
            <a:r>
              <a:rPr lang="en-US" sz="2400" b="1" dirty="0">
                <a:solidFill>
                  <a:srgbClr val="0070C0"/>
                </a:solidFill>
              </a:rPr>
              <a:t>30% </a:t>
            </a:r>
            <a:r>
              <a:rPr lang="en-US" sz="2400" b="1" dirty="0"/>
              <a:t>reabsorption in </a:t>
            </a:r>
            <a:r>
              <a:rPr lang="en-US" sz="2400" b="1" dirty="0">
                <a:solidFill>
                  <a:srgbClr val="0070C0"/>
                </a:solidFill>
              </a:rPr>
              <a:t>thick ascending loop of Henle</a:t>
            </a:r>
            <a:r>
              <a:rPr lang="en-US" sz="2400" b="1" dirty="0"/>
              <a:t> by Na+K+2Cl- co transporter.</a:t>
            </a:r>
          </a:p>
          <a:p>
            <a:r>
              <a:rPr lang="en-US" sz="2400" b="1" dirty="0">
                <a:solidFill>
                  <a:srgbClr val="0070C0"/>
                </a:solidFill>
              </a:rPr>
              <a:t>5% </a:t>
            </a:r>
            <a:r>
              <a:rPr lang="en-US" sz="2400" b="1" dirty="0"/>
              <a:t>reabsorption In </a:t>
            </a:r>
            <a:r>
              <a:rPr lang="en-US" sz="2400" b="1" dirty="0">
                <a:solidFill>
                  <a:srgbClr val="0070C0"/>
                </a:solidFill>
              </a:rPr>
              <a:t>DCT</a:t>
            </a:r>
            <a:r>
              <a:rPr lang="en-US" sz="2400" b="1" dirty="0"/>
              <a:t> by </a:t>
            </a:r>
            <a:r>
              <a:rPr lang="en-US" sz="2400" b="1" dirty="0" err="1"/>
              <a:t>Na+Cl</a:t>
            </a:r>
            <a:r>
              <a:rPr lang="en-US" sz="2400" b="1" dirty="0"/>
              <a:t>- co transporter– sensitive to Thiazides</a:t>
            </a:r>
          </a:p>
          <a:p>
            <a:r>
              <a:rPr lang="en-US" sz="2400" b="1" dirty="0"/>
              <a:t>Na+ reabsorption occurs in cortical and medullary CDs.</a:t>
            </a:r>
            <a:endParaRPr lang="en-US" dirty="0"/>
          </a:p>
          <a:p>
            <a:endParaRPr lang="en-US" dirty="0"/>
          </a:p>
        </p:txBody>
      </p:sp>
      <p:pic>
        <p:nvPicPr>
          <p:cNvPr id="7" name="Content Placeholder 6">
            <a:extLst>
              <a:ext uri="{FF2B5EF4-FFF2-40B4-BE49-F238E27FC236}">
                <a16:creationId xmlns:a16="http://schemas.microsoft.com/office/drawing/2014/main" id="{0D979A98-ED92-AC46-26E5-C15DA9354A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028" t="20335" r="32666" b="11024"/>
          <a:stretch/>
        </p:blipFill>
        <p:spPr>
          <a:xfrm>
            <a:off x="3907002" y="1242116"/>
            <a:ext cx="5008397" cy="5615883"/>
          </a:xfrm>
        </p:spPr>
      </p:pic>
      <p:sp>
        <p:nvSpPr>
          <p:cNvPr id="3" name="Slide Number Placeholder 2">
            <a:extLst>
              <a:ext uri="{FF2B5EF4-FFF2-40B4-BE49-F238E27FC236}">
                <a16:creationId xmlns:a16="http://schemas.microsoft.com/office/drawing/2014/main" id="{62636C2A-4C43-24E1-8919-928A64434B3A}"/>
              </a:ext>
            </a:extLst>
          </p:cNvPr>
          <p:cNvSpPr>
            <a:spLocks noGrp="1"/>
          </p:cNvSpPr>
          <p:nvPr>
            <p:ph type="sldNum" sz="quarter" idx="12"/>
          </p:nvPr>
        </p:nvSpPr>
        <p:spPr/>
        <p:txBody>
          <a:bodyPr/>
          <a:lstStyle/>
          <a:p>
            <a:pPr>
              <a:defRPr/>
            </a:pPr>
            <a:fld id="{7A259807-4E02-4090-954C-8862AE38006D}" type="slidenum">
              <a:rPr lang="en-US" smtClean="0"/>
              <a:pPr>
                <a:defRPr/>
              </a:pPr>
              <a:t>17</a:t>
            </a:fld>
            <a:endParaRPr lang="en-US"/>
          </a:p>
        </p:txBody>
      </p:sp>
      <p:sp>
        <p:nvSpPr>
          <p:cNvPr id="6" name="TextBox 5">
            <a:extLst>
              <a:ext uri="{FF2B5EF4-FFF2-40B4-BE49-F238E27FC236}">
                <a16:creationId xmlns:a16="http://schemas.microsoft.com/office/drawing/2014/main" id="{4C25C515-F2EC-2B64-98F7-2C20FC9AE62D}"/>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295714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2F9DE4-00F7-915E-8A68-921FDC0614F0}"/>
              </a:ext>
            </a:extLst>
          </p:cNvPr>
          <p:cNvSpPr>
            <a:spLocks noGrp="1"/>
          </p:cNvSpPr>
          <p:nvPr>
            <p:ph type="title"/>
          </p:nvPr>
        </p:nvSpPr>
        <p:spPr>
          <a:xfrm>
            <a:off x="152400" y="152401"/>
            <a:ext cx="8931730" cy="990599"/>
          </a:xfrm>
        </p:spPr>
        <p:txBody>
          <a:bodyPr>
            <a:normAutofit/>
          </a:bodyPr>
          <a:lstStyle/>
          <a:p>
            <a:r>
              <a:rPr lang="en-US" sz="3600" b="1" dirty="0">
                <a:latin typeface="+mn-lt"/>
              </a:rPr>
              <a:t>Factors Affecting Urinary Excretion of Sodium:</a:t>
            </a:r>
            <a:endParaRPr lang="en-US" sz="3600" dirty="0">
              <a:latin typeface="+mn-lt"/>
            </a:endParaRPr>
          </a:p>
        </p:txBody>
      </p:sp>
      <p:sp>
        <p:nvSpPr>
          <p:cNvPr id="3" name="Content Placeholder 2">
            <a:extLst>
              <a:ext uri="{FF2B5EF4-FFF2-40B4-BE49-F238E27FC236}">
                <a16:creationId xmlns:a16="http://schemas.microsoft.com/office/drawing/2014/main" id="{19C1A094-BA1A-7590-1769-10C0472C1E66}"/>
              </a:ext>
            </a:extLst>
          </p:cNvPr>
          <p:cNvSpPr>
            <a:spLocks noGrp="1"/>
          </p:cNvSpPr>
          <p:nvPr>
            <p:ph sz="half" idx="1"/>
          </p:nvPr>
        </p:nvSpPr>
        <p:spPr>
          <a:xfrm>
            <a:off x="0" y="1066800"/>
            <a:ext cx="4016830" cy="5715000"/>
          </a:xfrm>
        </p:spPr>
        <p:txBody>
          <a:bodyPr>
            <a:normAutofit/>
          </a:bodyPr>
          <a:lstStyle/>
          <a:p>
            <a:r>
              <a:rPr lang="en-US" sz="2400" b="1" dirty="0"/>
              <a:t>Normally 90-95% of filtered Na</a:t>
            </a:r>
            <a:r>
              <a:rPr lang="en-US" sz="2400" b="1" baseline="30000" dirty="0"/>
              <a:t>+</a:t>
            </a:r>
            <a:r>
              <a:rPr lang="en-US" sz="2400" b="1" dirty="0"/>
              <a:t> is reabsorbed in the kidneys. </a:t>
            </a:r>
          </a:p>
          <a:p>
            <a:r>
              <a:rPr lang="en-US" sz="2400" b="1" dirty="0"/>
              <a:t>Factors affecting urinary excretion of Na</a:t>
            </a:r>
            <a:r>
              <a:rPr lang="en-US" sz="2400" b="1" baseline="30000" dirty="0"/>
              <a:t>+</a:t>
            </a:r>
            <a:r>
              <a:rPr lang="en-US" sz="2400" b="1" dirty="0"/>
              <a:t> are as follows:</a:t>
            </a:r>
            <a:endParaRPr lang="en-US" sz="2400" dirty="0"/>
          </a:p>
          <a:p>
            <a:pPr marL="457200" indent="-457200">
              <a:buAutoNum type="arabicPeriod"/>
            </a:pPr>
            <a:r>
              <a:rPr lang="en-US" sz="2400" b="1" dirty="0">
                <a:solidFill>
                  <a:srgbClr val="0070C0"/>
                </a:solidFill>
              </a:rPr>
              <a:t>Glomerular  filtration</a:t>
            </a:r>
            <a:r>
              <a:rPr lang="en-US" sz="2400" b="1" dirty="0"/>
              <a:t>. In glomerulonephritis amount of Na</a:t>
            </a:r>
            <a:r>
              <a:rPr lang="en-US" sz="2400" b="1" baseline="30000" dirty="0"/>
              <a:t>+</a:t>
            </a:r>
            <a:r>
              <a:rPr lang="en-US" sz="2400" b="1" dirty="0"/>
              <a:t> filtered is small and all the Na</a:t>
            </a:r>
            <a:r>
              <a:rPr lang="en-US" sz="2400" b="1" baseline="30000" dirty="0"/>
              <a:t>+</a:t>
            </a:r>
            <a:r>
              <a:rPr lang="en-US" sz="2400" b="1" dirty="0"/>
              <a:t> filtered is reabsorbed.</a:t>
            </a:r>
            <a:r>
              <a:rPr lang="en-US" sz="2400" b="1" dirty="0">
                <a:sym typeface="Wingdings" panose="05000000000000000000" pitchFamily="2" charset="2"/>
              </a:rPr>
              <a:t> hypernatremia</a:t>
            </a:r>
          </a:p>
          <a:p>
            <a:pPr marL="457200" indent="-457200">
              <a:buFont typeface="Arial" panose="020B0604020202020204" pitchFamily="34" charset="0"/>
              <a:buAutoNum type="arabicPeriod"/>
            </a:pPr>
            <a:r>
              <a:rPr lang="en-US" sz="2400" b="1" dirty="0">
                <a:solidFill>
                  <a:srgbClr val="0070C0"/>
                </a:solidFill>
              </a:rPr>
              <a:t>Tubular  reabsorption </a:t>
            </a:r>
            <a:r>
              <a:rPr lang="en-US" sz="2400" b="1" dirty="0"/>
              <a:t>is decreased in chronic renal </a:t>
            </a:r>
            <a:r>
              <a:rPr lang="en-US" sz="2400" b="1" dirty="0" err="1"/>
              <a:t>diseases</a:t>
            </a:r>
            <a:r>
              <a:rPr lang="en-US" sz="2400" b="1" dirty="0" err="1">
                <a:sym typeface="Wingdings" panose="05000000000000000000" pitchFamily="2" charset="2"/>
              </a:rPr>
              <a:t>excess</a:t>
            </a:r>
            <a:r>
              <a:rPr lang="en-US" sz="2400" b="1" dirty="0">
                <a:sym typeface="Wingdings" panose="05000000000000000000" pitchFamily="2" charset="2"/>
              </a:rPr>
              <a:t> urinary Na+ loss—&gt; hyponatremia</a:t>
            </a:r>
            <a:endParaRPr lang="en-US" sz="2400" dirty="0"/>
          </a:p>
          <a:p>
            <a:endParaRPr lang="en-US" sz="2400" b="1" dirty="0"/>
          </a:p>
          <a:p>
            <a:endParaRPr lang="en-US" dirty="0"/>
          </a:p>
        </p:txBody>
      </p:sp>
      <p:pic>
        <p:nvPicPr>
          <p:cNvPr id="10" name="Content Placeholder 9">
            <a:extLst>
              <a:ext uri="{FF2B5EF4-FFF2-40B4-BE49-F238E27FC236}">
                <a16:creationId xmlns:a16="http://schemas.microsoft.com/office/drawing/2014/main" id="{4505BC5E-C715-FB24-CE05-C59447C56E0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824" t="30792" r="28922" b="20407"/>
          <a:stretch/>
        </p:blipFill>
        <p:spPr>
          <a:xfrm>
            <a:off x="4016830" y="1295400"/>
            <a:ext cx="5067300" cy="3733800"/>
          </a:xfrm>
        </p:spPr>
      </p:pic>
      <p:sp>
        <p:nvSpPr>
          <p:cNvPr id="4" name="Slide Number Placeholder 3">
            <a:extLst>
              <a:ext uri="{FF2B5EF4-FFF2-40B4-BE49-F238E27FC236}">
                <a16:creationId xmlns:a16="http://schemas.microsoft.com/office/drawing/2014/main" id="{F7DD78E9-4CE2-A221-0D77-AE23E7736DFE}"/>
              </a:ext>
            </a:extLst>
          </p:cNvPr>
          <p:cNvSpPr>
            <a:spLocks noGrp="1"/>
          </p:cNvSpPr>
          <p:nvPr>
            <p:ph type="sldNum" sz="quarter" idx="12"/>
          </p:nvPr>
        </p:nvSpPr>
        <p:spPr/>
        <p:txBody>
          <a:bodyPr/>
          <a:lstStyle/>
          <a:p>
            <a:pPr>
              <a:defRPr/>
            </a:pPr>
            <a:fld id="{7A259807-4E02-4090-954C-8862AE38006D}" type="slidenum">
              <a:rPr lang="en-US" smtClean="0"/>
              <a:pPr>
                <a:defRPr/>
              </a:pPr>
              <a:t>18</a:t>
            </a:fld>
            <a:endParaRPr lang="en-US"/>
          </a:p>
        </p:txBody>
      </p:sp>
      <p:sp>
        <p:nvSpPr>
          <p:cNvPr id="5" name="TextBox 4">
            <a:extLst>
              <a:ext uri="{FF2B5EF4-FFF2-40B4-BE49-F238E27FC236}">
                <a16:creationId xmlns:a16="http://schemas.microsoft.com/office/drawing/2014/main" id="{29A45B6F-7273-03A3-DFC6-4507F74875B3}"/>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173863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B863-937D-C6F7-C3FF-BE3EA046D1FD}"/>
              </a:ext>
            </a:extLst>
          </p:cNvPr>
          <p:cNvSpPr>
            <a:spLocks noGrp="1"/>
          </p:cNvSpPr>
          <p:nvPr>
            <p:ph type="title"/>
          </p:nvPr>
        </p:nvSpPr>
        <p:spPr>
          <a:xfrm>
            <a:off x="76200" y="76200"/>
            <a:ext cx="9067800" cy="957580"/>
          </a:xfrm>
        </p:spPr>
        <p:txBody>
          <a:bodyPr>
            <a:normAutofit/>
          </a:bodyPr>
          <a:lstStyle/>
          <a:p>
            <a:r>
              <a:rPr lang="en-US" sz="3600" b="1" dirty="0">
                <a:latin typeface="+mn-lt"/>
              </a:rPr>
              <a:t>Factors Affecting Urinary Excretion of Sodium:</a:t>
            </a:r>
            <a:endParaRPr lang="en-US" sz="3600" dirty="0"/>
          </a:p>
        </p:txBody>
      </p:sp>
      <p:sp>
        <p:nvSpPr>
          <p:cNvPr id="3" name="Content Placeholder 2">
            <a:extLst>
              <a:ext uri="{FF2B5EF4-FFF2-40B4-BE49-F238E27FC236}">
                <a16:creationId xmlns:a16="http://schemas.microsoft.com/office/drawing/2014/main" id="{163D57AF-2994-4A39-7117-8E514A01F52F}"/>
              </a:ext>
            </a:extLst>
          </p:cNvPr>
          <p:cNvSpPr>
            <a:spLocks noGrp="1"/>
          </p:cNvSpPr>
          <p:nvPr>
            <p:ph sz="half" idx="1"/>
          </p:nvPr>
        </p:nvSpPr>
        <p:spPr>
          <a:xfrm>
            <a:off x="228600" y="1219200"/>
            <a:ext cx="3581400" cy="4957763"/>
          </a:xfrm>
        </p:spPr>
        <p:txBody>
          <a:bodyPr>
            <a:normAutofit lnSpcReduction="10000"/>
          </a:bodyPr>
          <a:lstStyle/>
          <a:p>
            <a:pPr marL="0" indent="0">
              <a:buNone/>
            </a:pPr>
            <a:r>
              <a:rPr lang="en-US" sz="2800" b="1" dirty="0">
                <a:solidFill>
                  <a:srgbClr val="0070C0"/>
                </a:solidFill>
              </a:rPr>
              <a:t>3. Severe acidosis:</a:t>
            </a:r>
          </a:p>
          <a:p>
            <a:r>
              <a:rPr lang="en-US" sz="2400" b="1" dirty="0"/>
              <a:t>It aggravates Na</a:t>
            </a:r>
            <a:r>
              <a:rPr lang="en-US" sz="2400" b="1" baseline="30000" dirty="0"/>
              <a:t>+</a:t>
            </a:r>
            <a:r>
              <a:rPr lang="en-US" sz="2400" b="1" dirty="0"/>
              <a:t> loss in urine as NH</a:t>
            </a:r>
            <a:r>
              <a:rPr lang="en-US" sz="2400" b="1" baseline="-25000" dirty="0"/>
              <a:t>3</a:t>
            </a:r>
            <a:r>
              <a:rPr lang="en-US" sz="2400" b="1" dirty="0"/>
              <a:t> production from the renal tubules is insufficient to buffer H</a:t>
            </a:r>
            <a:r>
              <a:rPr lang="en-US" sz="2400" b="1" baseline="30000" dirty="0"/>
              <a:t>+</a:t>
            </a:r>
            <a:r>
              <a:rPr lang="en-US" sz="2400" b="1" dirty="0"/>
              <a:t> ions in the tubular lumen. </a:t>
            </a:r>
          </a:p>
          <a:p>
            <a:r>
              <a:rPr lang="en-US" sz="2400" b="1" dirty="0"/>
              <a:t>Thus there arises a deficiency of NH</a:t>
            </a:r>
            <a:r>
              <a:rPr lang="en-US" sz="2400" b="1" baseline="-25000" dirty="0"/>
              <a:t>4</a:t>
            </a:r>
            <a:r>
              <a:rPr lang="en-US" sz="2400" b="1" baseline="30000" dirty="0"/>
              <a:t>+ </a:t>
            </a:r>
            <a:r>
              <a:rPr lang="en-US" sz="2400" b="1" dirty="0"/>
              <a:t> ions which could otherwise be excreted in the urine in exchange for Na</a:t>
            </a:r>
            <a:r>
              <a:rPr lang="en-US" sz="2400" b="1" baseline="30000" dirty="0"/>
              <a:t>+</a:t>
            </a:r>
            <a:r>
              <a:rPr lang="en-US" sz="2400" b="1" dirty="0"/>
              <a:t> . </a:t>
            </a:r>
          </a:p>
          <a:p>
            <a:r>
              <a:rPr lang="en-US" sz="2400" b="1" dirty="0"/>
              <a:t>Due to deficient NH</a:t>
            </a:r>
            <a:r>
              <a:rPr lang="en-US" sz="2400" b="1" baseline="-25000" dirty="0"/>
              <a:t>4</a:t>
            </a:r>
            <a:r>
              <a:rPr lang="en-US" sz="2400" b="1" baseline="30000" dirty="0"/>
              <a:t>+</a:t>
            </a:r>
            <a:r>
              <a:rPr lang="en-US" sz="2400" b="1" dirty="0"/>
              <a:t> formation </a:t>
            </a:r>
            <a:r>
              <a:rPr lang="en-US" sz="2400" b="1" dirty="0">
                <a:solidFill>
                  <a:srgbClr val="FF0000"/>
                </a:solidFill>
              </a:rPr>
              <a:t>Na</a:t>
            </a:r>
            <a:r>
              <a:rPr lang="en-US" sz="2400" b="1" baseline="30000" dirty="0">
                <a:solidFill>
                  <a:srgbClr val="FF0000"/>
                </a:solidFill>
              </a:rPr>
              <a:t>+</a:t>
            </a:r>
            <a:r>
              <a:rPr lang="en-US" sz="2400" b="1" dirty="0">
                <a:solidFill>
                  <a:srgbClr val="FF0000"/>
                </a:solidFill>
              </a:rPr>
              <a:t> is lost</a:t>
            </a:r>
            <a:r>
              <a:rPr lang="en-US" sz="2400" b="1" dirty="0"/>
              <a:t>.</a:t>
            </a:r>
          </a:p>
          <a:p>
            <a:endParaRPr lang="en-US" sz="2400" dirty="0"/>
          </a:p>
        </p:txBody>
      </p:sp>
      <p:pic>
        <p:nvPicPr>
          <p:cNvPr id="11" name="Content Placeholder 10">
            <a:extLst>
              <a:ext uri="{FF2B5EF4-FFF2-40B4-BE49-F238E27FC236}">
                <a16:creationId xmlns:a16="http://schemas.microsoft.com/office/drawing/2014/main" id="{9084DB7D-508C-9389-B8B2-DDC0530BC3A6}"/>
              </a:ext>
            </a:extLst>
          </p:cNvPr>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677904" y="866524"/>
            <a:ext cx="5389896" cy="5915276"/>
          </a:xfrm>
        </p:spPr>
      </p:pic>
      <p:sp>
        <p:nvSpPr>
          <p:cNvPr id="4" name="Slide Number Placeholder 3">
            <a:extLst>
              <a:ext uri="{FF2B5EF4-FFF2-40B4-BE49-F238E27FC236}">
                <a16:creationId xmlns:a16="http://schemas.microsoft.com/office/drawing/2014/main" id="{47CEA3B8-00D0-B468-33DD-B1EB1EDBCE32}"/>
              </a:ext>
            </a:extLst>
          </p:cNvPr>
          <p:cNvSpPr>
            <a:spLocks noGrp="1"/>
          </p:cNvSpPr>
          <p:nvPr>
            <p:ph type="sldNum" sz="quarter" idx="12"/>
          </p:nvPr>
        </p:nvSpPr>
        <p:spPr/>
        <p:txBody>
          <a:bodyPr/>
          <a:lstStyle/>
          <a:p>
            <a:pPr>
              <a:defRPr/>
            </a:pPr>
            <a:fld id="{7A259807-4E02-4090-954C-8862AE38006D}" type="slidenum">
              <a:rPr lang="en-US" smtClean="0"/>
              <a:pPr>
                <a:defRPr/>
              </a:pPr>
              <a:t>19</a:t>
            </a:fld>
            <a:endParaRPr lang="en-US"/>
          </a:p>
        </p:txBody>
      </p:sp>
      <p:sp>
        <p:nvSpPr>
          <p:cNvPr id="6" name="TextBox 5">
            <a:extLst>
              <a:ext uri="{FF2B5EF4-FFF2-40B4-BE49-F238E27FC236}">
                <a16:creationId xmlns:a16="http://schemas.microsoft.com/office/drawing/2014/main" id="{D04A7A64-8BD4-E1C8-4566-4CC25A0676E4}"/>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17554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29841" y="0"/>
            <a:ext cx="7886700" cy="1325563"/>
          </a:xfrm>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a:solidFill>
                  <a:srgbClr val="7030A0"/>
                </a:solidFill>
                <a:effectLst>
                  <a:outerShdw blurRad="38100" dist="38100" dir="2700000" algn="tl">
                    <a:srgbClr val="000000">
                      <a:alpha val="43137"/>
                    </a:srgbClr>
                  </a:outerShdw>
                </a:effectLst>
                <a:cs typeface="Times New Roman" pitchFamily="18" charset="0"/>
              </a:rPr>
              <a:t>Vision;</a:t>
            </a:r>
            <a:r>
              <a:rPr lang="en-US" sz="3600" b="1" dirty="0"/>
              <a:t> </a:t>
            </a:r>
            <a:r>
              <a:rPr lang="en-US" sz="3600" b="1" dirty="0">
                <a:solidFill>
                  <a:srgbClr val="7030A0"/>
                </a:solidFill>
                <a:effectLst>
                  <a:outerShdw blurRad="38100" dist="38100" dir="2700000" algn="tl">
                    <a:srgbClr val="000000">
                      <a:alpha val="43137"/>
                    </a:srgbClr>
                  </a:outerShdw>
                </a:effectLst>
                <a:cs typeface="Times New Roman" pitchFamily="18" charset="0"/>
              </a:rPr>
              <a:t>The Dream/Tomorrow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3" name="Content Placeholder 12"/>
          <p:cNvSpPr>
            <a:spLocks noGrp="1"/>
          </p:cNvSpPr>
          <p:nvPr>
            <p:ph sz="quarter" idx="4"/>
          </p:nvPr>
        </p:nvSpPr>
        <p:spPr>
          <a:xfrm>
            <a:off x="4645025" y="1676400"/>
            <a:ext cx="4041775" cy="4449763"/>
          </a:xfrm>
        </p:spPr>
        <p:txBody>
          <a:bodyPr>
            <a:normAutofit/>
          </a:bodyPr>
          <a:lstStyle/>
          <a:p>
            <a:pPr lvl="0"/>
            <a:r>
              <a:rPr lang="en-US" sz="2800" dirty="0"/>
              <a:t>To impart evidence based research oriented medical education</a:t>
            </a:r>
          </a:p>
          <a:p>
            <a:pPr lvl="0"/>
            <a:r>
              <a:rPr lang="en-US" sz="2800" dirty="0"/>
              <a:t>To provide best possible patient care</a:t>
            </a:r>
          </a:p>
          <a:p>
            <a:pPr lvl="0"/>
            <a:r>
              <a:rPr lang="en-US" sz="2800" dirty="0"/>
              <a:t>To inculcate the values of mutual respect and ethical practice of medicine</a:t>
            </a:r>
          </a:p>
          <a:p>
            <a:endParaRPr lang="en-US" sz="2800" dirty="0"/>
          </a:p>
        </p:txBody>
      </p:sp>
      <p:pic>
        <p:nvPicPr>
          <p:cNvPr id="2" name="Picture 1">
            <a:extLst>
              <a:ext uri="{FF2B5EF4-FFF2-40B4-BE49-F238E27FC236}">
                <a16:creationId xmlns:a16="http://schemas.microsoft.com/office/drawing/2014/main" id="{874F7AE8-2FDC-4BAD-B194-5910AD555A76}"/>
              </a:ext>
            </a:extLst>
          </p:cNvPr>
          <p:cNvPicPr>
            <a:picLocks noChangeAspect="1"/>
          </p:cNvPicPr>
          <p:nvPr/>
        </p:nvPicPr>
        <p:blipFill>
          <a:blip r:embed="rId2"/>
          <a:stretch>
            <a:fillRect/>
          </a:stretch>
        </p:blipFill>
        <p:spPr>
          <a:xfrm>
            <a:off x="304800" y="1249491"/>
            <a:ext cx="3810000" cy="4812986"/>
          </a:xfrm>
          <a:prstGeom prst="rect">
            <a:avLst/>
          </a:prstGeom>
        </p:spPr>
      </p:pic>
      <p:sp>
        <p:nvSpPr>
          <p:cNvPr id="6" name="Slide Number Placeholder 5">
            <a:extLst>
              <a:ext uri="{FF2B5EF4-FFF2-40B4-BE49-F238E27FC236}">
                <a16:creationId xmlns:a16="http://schemas.microsoft.com/office/drawing/2014/main" id="{82ED9B3C-CD6E-CDBC-9FEF-AC433F1AF0A4}"/>
              </a:ext>
            </a:extLst>
          </p:cNvPr>
          <p:cNvSpPr>
            <a:spLocks noGrp="1"/>
          </p:cNvSpPr>
          <p:nvPr>
            <p:ph type="sldNum" sz="quarter" idx="12"/>
          </p:nvPr>
        </p:nvSpPr>
        <p:spPr/>
        <p:txBody>
          <a:bodyPr/>
          <a:lstStyle/>
          <a:p>
            <a:pPr>
              <a:defRPr/>
            </a:pPr>
            <a:fld id="{1FB91A49-D5F3-4578-872E-65604690CDEB}"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DD48-8477-EAC3-AB9C-73918D2B24E0}"/>
              </a:ext>
            </a:extLst>
          </p:cNvPr>
          <p:cNvSpPr>
            <a:spLocks noGrp="1"/>
          </p:cNvSpPr>
          <p:nvPr>
            <p:ph type="title"/>
          </p:nvPr>
        </p:nvSpPr>
        <p:spPr>
          <a:xfrm>
            <a:off x="762000" y="152401"/>
            <a:ext cx="8382000" cy="838199"/>
          </a:xfrm>
        </p:spPr>
        <p:txBody>
          <a:bodyPr>
            <a:normAutofit/>
          </a:bodyPr>
          <a:lstStyle/>
          <a:p>
            <a:r>
              <a:rPr lang="en-US" sz="3200" b="1" dirty="0">
                <a:latin typeface="+mn-lt"/>
              </a:rPr>
              <a:t>Factors Affecting Urinary Excretion of Sodium:</a:t>
            </a:r>
            <a:endParaRPr lang="en-US" dirty="0"/>
          </a:p>
        </p:txBody>
      </p:sp>
      <p:sp>
        <p:nvSpPr>
          <p:cNvPr id="3" name="Content Placeholder 2">
            <a:extLst>
              <a:ext uri="{FF2B5EF4-FFF2-40B4-BE49-F238E27FC236}">
                <a16:creationId xmlns:a16="http://schemas.microsoft.com/office/drawing/2014/main" id="{00DB3FF8-F394-A163-E0DD-62B6D8DD5BD6}"/>
              </a:ext>
            </a:extLst>
          </p:cNvPr>
          <p:cNvSpPr>
            <a:spLocks noGrp="1"/>
          </p:cNvSpPr>
          <p:nvPr>
            <p:ph sz="half" idx="1"/>
          </p:nvPr>
        </p:nvSpPr>
        <p:spPr>
          <a:xfrm>
            <a:off x="152401" y="914400"/>
            <a:ext cx="3491346" cy="5334000"/>
          </a:xfrm>
        </p:spPr>
        <p:txBody>
          <a:bodyPr>
            <a:normAutofit/>
          </a:bodyPr>
          <a:lstStyle/>
          <a:p>
            <a:pPr marL="0" indent="0">
              <a:buNone/>
            </a:pPr>
            <a:endParaRPr lang="en-US" sz="2400" dirty="0"/>
          </a:p>
          <a:p>
            <a:pPr marL="0" indent="0">
              <a:buNone/>
            </a:pPr>
            <a:r>
              <a:rPr lang="en-US" sz="2800" b="1" dirty="0">
                <a:solidFill>
                  <a:srgbClr val="0070C0"/>
                </a:solidFill>
              </a:rPr>
              <a:t>4. Diuresis:-</a:t>
            </a:r>
            <a:r>
              <a:rPr lang="en-US" sz="2400" b="1" dirty="0"/>
              <a:t>	</a:t>
            </a:r>
            <a:r>
              <a:rPr lang="en-US" sz="2400" b="1" dirty="0">
                <a:solidFill>
                  <a:srgbClr val="FF0000"/>
                </a:solidFill>
              </a:rPr>
              <a:t>Most Na</a:t>
            </a:r>
            <a:r>
              <a:rPr lang="en-US" sz="2400" b="1" baseline="30000" dirty="0">
                <a:solidFill>
                  <a:srgbClr val="FF0000"/>
                </a:solidFill>
              </a:rPr>
              <a:t>+</a:t>
            </a:r>
            <a:r>
              <a:rPr lang="en-US" sz="2400" b="1" dirty="0">
                <a:solidFill>
                  <a:srgbClr val="FF0000"/>
                </a:solidFill>
              </a:rPr>
              <a:t> is lost </a:t>
            </a:r>
            <a:r>
              <a:rPr lang="en-US" sz="2400" b="1" dirty="0"/>
              <a:t>in diuretic conditions as in uncontrolled diabetes mellitus or after administration of mannitol or urea, which cause osmotic diuresis. </a:t>
            </a:r>
            <a:r>
              <a:rPr lang="en-US" sz="2400" b="1" dirty="0">
                <a:solidFill>
                  <a:srgbClr val="FF0000"/>
                </a:solidFill>
              </a:rPr>
              <a:t>Thiazide</a:t>
            </a:r>
            <a:r>
              <a:rPr lang="en-US" sz="2400" b="1" dirty="0"/>
              <a:t> diuretics inhibit Na</a:t>
            </a:r>
            <a:r>
              <a:rPr lang="en-US" sz="2400" b="1" baseline="30000" dirty="0"/>
              <a:t>+</a:t>
            </a:r>
            <a:r>
              <a:rPr lang="en-US" sz="2400" b="1" dirty="0"/>
              <a:t> reabsorption &amp; increase its urinary excretion. </a:t>
            </a:r>
            <a:r>
              <a:rPr lang="en-US" sz="2400" b="1" dirty="0">
                <a:solidFill>
                  <a:srgbClr val="FF0000"/>
                </a:solidFill>
              </a:rPr>
              <a:t>Acetazolamide</a:t>
            </a:r>
            <a:r>
              <a:rPr lang="en-US" sz="2400" b="1" dirty="0"/>
              <a:t> increases urinary Na+ excretion</a:t>
            </a:r>
            <a:endParaRPr lang="en-US" sz="2400" dirty="0"/>
          </a:p>
          <a:p>
            <a:endParaRPr lang="en-US" sz="2400" dirty="0"/>
          </a:p>
        </p:txBody>
      </p:sp>
      <p:pic>
        <p:nvPicPr>
          <p:cNvPr id="14" name="Content Placeholder 13">
            <a:extLst>
              <a:ext uri="{FF2B5EF4-FFF2-40B4-BE49-F238E27FC236}">
                <a16:creationId xmlns:a16="http://schemas.microsoft.com/office/drawing/2014/main" id="{D983FDE2-1FCA-AAE2-6C82-17C48E609E4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004" t="9876" r="16553" b="6463"/>
          <a:stretch/>
        </p:blipFill>
        <p:spPr>
          <a:xfrm>
            <a:off x="3810000" y="1219200"/>
            <a:ext cx="5257800" cy="4114800"/>
          </a:xfrm>
        </p:spPr>
      </p:pic>
      <p:sp>
        <p:nvSpPr>
          <p:cNvPr id="5" name="Slide Number Placeholder 4">
            <a:extLst>
              <a:ext uri="{FF2B5EF4-FFF2-40B4-BE49-F238E27FC236}">
                <a16:creationId xmlns:a16="http://schemas.microsoft.com/office/drawing/2014/main" id="{0B80A5B8-B5AE-2AEE-EDA7-6716F2BCFFC0}"/>
              </a:ext>
            </a:extLst>
          </p:cNvPr>
          <p:cNvSpPr>
            <a:spLocks noGrp="1"/>
          </p:cNvSpPr>
          <p:nvPr>
            <p:ph type="sldNum" sz="quarter" idx="12"/>
          </p:nvPr>
        </p:nvSpPr>
        <p:spPr/>
        <p:txBody>
          <a:bodyPr/>
          <a:lstStyle/>
          <a:p>
            <a:pPr>
              <a:defRPr/>
            </a:pPr>
            <a:fld id="{7A259807-4E02-4090-954C-8862AE38006D}" type="slidenum">
              <a:rPr lang="en-US" smtClean="0"/>
              <a:pPr>
                <a:defRPr/>
              </a:pPr>
              <a:t>20</a:t>
            </a:fld>
            <a:endParaRPr lang="en-US"/>
          </a:p>
        </p:txBody>
      </p:sp>
      <p:sp>
        <p:nvSpPr>
          <p:cNvPr id="6" name="TextBox 5">
            <a:extLst>
              <a:ext uri="{FF2B5EF4-FFF2-40B4-BE49-F238E27FC236}">
                <a16:creationId xmlns:a16="http://schemas.microsoft.com/office/drawing/2014/main" id="{CED413CF-3E5F-9372-DEA7-CE77E7D9956C}"/>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2572486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46D0-CD80-E288-49F0-D262E5B03C67}"/>
              </a:ext>
            </a:extLst>
          </p:cNvPr>
          <p:cNvSpPr>
            <a:spLocks noGrp="1"/>
          </p:cNvSpPr>
          <p:nvPr>
            <p:ph type="title"/>
          </p:nvPr>
        </p:nvSpPr>
        <p:spPr>
          <a:xfrm>
            <a:off x="1" y="76200"/>
            <a:ext cx="9067800" cy="1066800"/>
          </a:xfrm>
        </p:spPr>
        <p:txBody>
          <a:bodyPr>
            <a:normAutofit/>
          </a:bodyPr>
          <a:lstStyle/>
          <a:p>
            <a:r>
              <a:rPr lang="en-US" sz="3600" b="1" dirty="0">
                <a:latin typeface="+mn-lt"/>
              </a:rPr>
              <a:t>Factors Affecting Urinary Excretion of Sodium:</a:t>
            </a:r>
            <a:endParaRPr lang="en-US" dirty="0"/>
          </a:p>
        </p:txBody>
      </p:sp>
      <p:sp>
        <p:nvSpPr>
          <p:cNvPr id="3" name="Content Placeholder 2">
            <a:extLst>
              <a:ext uri="{FF2B5EF4-FFF2-40B4-BE49-F238E27FC236}">
                <a16:creationId xmlns:a16="http://schemas.microsoft.com/office/drawing/2014/main" id="{F8F9B428-FFFC-0B22-3FA2-31A716C2302D}"/>
              </a:ext>
            </a:extLst>
          </p:cNvPr>
          <p:cNvSpPr>
            <a:spLocks noGrp="1"/>
          </p:cNvSpPr>
          <p:nvPr>
            <p:ph idx="1"/>
          </p:nvPr>
        </p:nvSpPr>
        <p:spPr>
          <a:xfrm>
            <a:off x="228600" y="1143000"/>
            <a:ext cx="8763000" cy="5715000"/>
          </a:xfrm>
        </p:spPr>
        <p:txBody>
          <a:bodyPr>
            <a:normAutofit fontScale="92500"/>
          </a:bodyPr>
          <a:lstStyle/>
          <a:p>
            <a:r>
              <a:rPr lang="en-US" sz="3600" b="1" dirty="0">
                <a:solidFill>
                  <a:srgbClr val="0070C0"/>
                </a:solidFill>
              </a:rPr>
              <a:t>5. Hormones:</a:t>
            </a:r>
            <a:r>
              <a:rPr lang="en-US" sz="2800" b="1" dirty="0">
                <a:solidFill>
                  <a:srgbClr val="0070C0"/>
                </a:solidFill>
              </a:rPr>
              <a:t>  </a:t>
            </a:r>
            <a:endParaRPr lang="en-US" sz="2400" dirty="0"/>
          </a:p>
          <a:p>
            <a:r>
              <a:rPr lang="en-US" sz="2400" b="1" dirty="0" err="1"/>
              <a:t>i</a:t>
            </a:r>
            <a:r>
              <a:rPr lang="en-US" sz="2400" b="1" dirty="0"/>
              <a:t>. </a:t>
            </a:r>
            <a:r>
              <a:rPr lang="en-US" sz="2400" b="1" dirty="0">
                <a:solidFill>
                  <a:srgbClr val="7030A0"/>
                </a:solidFill>
              </a:rPr>
              <a:t>Adrenal cortical hormone</a:t>
            </a:r>
            <a:r>
              <a:rPr lang="en-US" sz="2400" b="1" dirty="0"/>
              <a:t>. Aldosterone and deoxy corticosterone increase Na</a:t>
            </a:r>
            <a:r>
              <a:rPr lang="en-US" sz="2400" b="1" baseline="30000" dirty="0"/>
              <a:t>+</a:t>
            </a:r>
            <a:r>
              <a:rPr lang="en-US" sz="2400" b="1" dirty="0"/>
              <a:t>  reabsorption and eliminate more K</a:t>
            </a:r>
            <a:r>
              <a:rPr lang="en-US" sz="2400" b="1" baseline="30000" dirty="0"/>
              <a:t>+</a:t>
            </a:r>
            <a:r>
              <a:rPr lang="en-US" sz="2400" b="1" dirty="0"/>
              <a:t>  and H</a:t>
            </a:r>
            <a:r>
              <a:rPr lang="en-US" sz="2400" b="1" baseline="30000" dirty="0"/>
              <a:t>+</a:t>
            </a:r>
            <a:r>
              <a:rPr lang="en-US" sz="2400" b="1" dirty="0"/>
              <a:t>  in urine. Aldosteronism is associated with </a:t>
            </a:r>
            <a:r>
              <a:rPr lang="en-US" sz="2400" b="1" dirty="0">
                <a:solidFill>
                  <a:srgbClr val="0070C0"/>
                </a:solidFill>
              </a:rPr>
              <a:t>more Na</a:t>
            </a:r>
            <a:r>
              <a:rPr lang="en-US" sz="2400" b="1" baseline="30000" dirty="0">
                <a:solidFill>
                  <a:srgbClr val="0070C0"/>
                </a:solidFill>
              </a:rPr>
              <a:t>+</a:t>
            </a:r>
            <a:r>
              <a:rPr lang="en-US" sz="2400" b="1" dirty="0">
                <a:solidFill>
                  <a:srgbClr val="0070C0"/>
                </a:solidFill>
              </a:rPr>
              <a:t>  retention</a:t>
            </a:r>
            <a:r>
              <a:rPr lang="en-US" sz="2400" b="1" dirty="0"/>
              <a:t>.</a:t>
            </a:r>
          </a:p>
          <a:p>
            <a:r>
              <a:rPr lang="en-US" sz="2400" b="1" dirty="0"/>
              <a:t>Conditions such as Conn’s syndrome </a:t>
            </a:r>
            <a:r>
              <a:rPr lang="en-US" sz="2400" b="1" dirty="0">
                <a:sym typeface="Wingdings" panose="05000000000000000000" pitchFamily="2" charset="2"/>
              </a:rPr>
              <a:t>greater formation of Aldosterone— </a:t>
            </a:r>
            <a:r>
              <a:rPr lang="en-US" sz="2400" b="1" dirty="0" err="1">
                <a:sym typeface="Wingdings" panose="05000000000000000000" pitchFamily="2" charset="2"/>
              </a:rPr>
              <a:t>i.e</a:t>
            </a:r>
            <a:r>
              <a:rPr lang="en-US" sz="2400" b="1" dirty="0">
                <a:sym typeface="Wingdings" panose="05000000000000000000" pitchFamily="2" charset="2"/>
              </a:rPr>
              <a:t> </a:t>
            </a:r>
            <a:r>
              <a:rPr lang="en-US" sz="2400" b="1" dirty="0">
                <a:solidFill>
                  <a:srgbClr val="002060"/>
                </a:solidFill>
                <a:sym typeface="Wingdings" panose="05000000000000000000" pitchFamily="2" charset="2"/>
              </a:rPr>
              <a:t>hypernatremia</a:t>
            </a:r>
            <a:r>
              <a:rPr lang="en-US" sz="2400" b="1" dirty="0">
                <a:sym typeface="Wingdings" panose="05000000000000000000" pitchFamily="2" charset="2"/>
              </a:rPr>
              <a:t>, hypertension along with hypokalemia  and metabolic alkalosis. CCF +liver cirrhosis  more aldosterone formation.</a:t>
            </a:r>
            <a:endParaRPr lang="en-US" sz="2400" dirty="0"/>
          </a:p>
          <a:p>
            <a:r>
              <a:rPr lang="en-US" sz="2400" b="1" dirty="0"/>
              <a:t>ii. </a:t>
            </a:r>
            <a:r>
              <a:rPr lang="en-US" sz="2400" b="1" dirty="0">
                <a:solidFill>
                  <a:srgbClr val="7030A0"/>
                </a:solidFill>
              </a:rPr>
              <a:t>ACTH</a:t>
            </a:r>
            <a:r>
              <a:rPr lang="en-US" sz="2400" b="1" dirty="0"/>
              <a:t>. It affects through its stimulant action on adrenal cortex </a:t>
            </a:r>
            <a:r>
              <a:rPr lang="en-US" sz="2400" b="1" dirty="0">
                <a:sym typeface="Wingdings" panose="05000000000000000000" pitchFamily="2" charset="2"/>
              </a:rPr>
              <a:t> cortisol, a weak mineralocorticoid released,</a:t>
            </a:r>
            <a:r>
              <a:rPr lang="en-US" sz="2400" b="1" dirty="0"/>
              <a:t> causing </a:t>
            </a:r>
            <a:r>
              <a:rPr lang="en-US" sz="2400" b="1" dirty="0">
                <a:solidFill>
                  <a:srgbClr val="0070C0"/>
                </a:solidFill>
              </a:rPr>
              <a:t>Na</a:t>
            </a:r>
            <a:r>
              <a:rPr lang="en-US" sz="2400" b="1" baseline="30000" dirty="0">
                <a:solidFill>
                  <a:srgbClr val="0070C0"/>
                </a:solidFill>
              </a:rPr>
              <a:t>+</a:t>
            </a:r>
            <a:r>
              <a:rPr lang="en-US" sz="2400" b="1" dirty="0">
                <a:solidFill>
                  <a:srgbClr val="0070C0"/>
                </a:solidFill>
              </a:rPr>
              <a:t>  retention</a:t>
            </a:r>
            <a:r>
              <a:rPr lang="en-US" sz="2400" b="1" dirty="0"/>
              <a:t>. </a:t>
            </a:r>
          </a:p>
          <a:p>
            <a:r>
              <a:rPr lang="en-US" sz="2400" b="1" dirty="0"/>
              <a:t>iii. </a:t>
            </a:r>
            <a:r>
              <a:rPr lang="en-US" sz="2400" b="1" dirty="0">
                <a:solidFill>
                  <a:srgbClr val="7030A0"/>
                </a:solidFill>
              </a:rPr>
              <a:t>Sex hormones</a:t>
            </a:r>
            <a:r>
              <a:rPr lang="en-US" sz="2400" b="1" dirty="0"/>
              <a:t>(</a:t>
            </a:r>
            <a:r>
              <a:rPr lang="en-US" sz="2400" b="1" dirty="0">
                <a:sym typeface="Wingdings" panose="05000000000000000000" pitchFamily="2" charset="2"/>
              </a:rPr>
              <a:t>weak mineralocorticoid </a:t>
            </a:r>
            <a:r>
              <a:rPr lang="en-US" sz="2400" b="1" dirty="0"/>
              <a:t>).  They slightly </a:t>
            </a:r>
            <a:r>
              <a:rPr lang="en-US" sz="2400" b="1" dirty="0">
                <a:solidFill>
                  <a:srgbClr val="0070C0"/>
                </a:solidFill>
              </a:rPr>
              <a:t>increase Na</a:t>
            </a:r>
            <a:r>
              <a:rPr lang="en-US" sz="2400" b="1" baseline="30000" dirty="0">
                <a:solidFill>
                  <a:srgbClr val="0070C0"/>
                </a:solidFill>
              </a:rPr>
              <a:t>+</a:t>
            </a:r>
            <a:r>
              <a:rPr lang="en-US" sz="2400" b="1" dirty="0">
                <a:solidFill>
                  <a:srgbClr val="0070C0"/>
                </a:solidFill>
              </a:rPr>
              <a:t>  reabsorption</a:t>
            </a:r>
            <a:r>
              <a:rPr lang="en-US" sz="2400" b="1" dirty="0"/>
              <a:t>.</a:t>
            </a:r>
            <a:endParaRPr lang="en-US" sz="2400" dirty="0"/>
          </a:p>
          <a:p>
            <a:r>
              <a:rPr lang="en-US" sz="2400" b="1" dirty="0"/>
              <a:t>iv. </a:t>
            </a:r>
            <a:r>
              <a:rPr lang="en-US" sz="2400" b="1" dirty="0">
                <a:solidFill>
                  <a:srgbClr val="7030A0"/>
                </a:solidFill>
              </a:rPr>
              <a:t>Placental hormones:</a:t>
            </a:r>
            <a:r>
              <a:rPr lang="en-US" sz="2400" b="1" dirty="0"/>
              <a:t> Certain hormones during pregnancy cause </a:t>
            </a:r>
            <a:r>
              <a:rPr lang="en-US" sz="2400" b="1" dirty="0">
                <a:solidFill>
                  <a:srgbClr val="0070C0"/>
                </a:solidFill>
              </a:rPr>
              <a:t>Na</a:t>
            </a:r>
            <a:r>
              <a:rPr lang="en-US" sz="2400" b="1" baseline="30000" dirty="0">
                <a:solidFill>
                  <a:srgbClr val="0070C0"/>
                </a:solidFill>
              </a:rPr>
              <a:t>+</a:t>
            </a:r>
            <a:r>
              <a:rPr lang="en-US" sz="2400" b="1" dirty="0">
                <a:solidFill>
                  <a:srgbClr val="0070C0"/>
                </a:solidFill>
              </a:rPr>
              <a:t>  retention</a:t>
            </a:r>
            <a:endParaRPr lang="en-US" sz="2400" b="1" dirty="0"/>
          </a:p>
          <a:p>
            <a:r>
              <a:rPr lang="en-US" sz="2400" b="1" dirty="0"/>
              <a:t>V.  </a:t>
            </a:r>
            <a:r>
              <a:rPr lang="en-US" sz="2400" b="1" dirty="0">
                <a:solidFill>
                  <a:srgbClr val="7030A0"/>
                </a:solidFill>
              </a:rPr>
              <a:t>ANP:</a:t>
            </a:r>
            <a:r>
              <a:rPr lang="en-US" sz="2400" b="1" dirty="0"/>
              <a:t> </a:t>
            </a:r>
            <a:endParaRPr lang="en-US" sz="2400" dirty="0"/>
          </a:p>
          <a:p>
            <a:endParaRPr lang="en-US" sz="2400" dirty="0"/>
          </a:p>
        </p:txBody>
      </p:sp>
      <p:sp>
        <p:nvSpPr>
          <p:cNvPr id="6" name="Slide Number Placeholder 5">
            <a:extLst>
              <a:ext uri="{FF2B5EF4-FFF2-40B4-BE49-F238E27FC236}">
                <a16:creationId xmlns:a16="http://schemas.microsoft.com/office/drawing/2014/main" id="{AA3CEBD8-7E53-2163-C5A1-AA5D82D1853E}"/>
              </a:ext>
            </a:extLst>
          </p:cNvPr>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sp>
        <p:nvSpPr>
          <p:cNvPr id="7" name="TextBox 6">
            <a:extLst>
              <a:ext uri="{FF2B5EF4-FFF2-40B4-BE49-F238E27FC236}">
                <a16:creationId xmlns:a16="http://schemas.microsoft.com/office/drawing/2014/main" id="{7FFA3992-F3E8-EB3D-D508-D70A8E253C0A}"/>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1007251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D866-8783-06EF-EB6B-0472C7D78984}"/>
              </a:ext>
            </a:extLst>
          </p:cNvPr>
          <p:cNvSpPr>
            <a:spLocks noGrp="1"/>
          </p:cNvSpPr>
          <p:nvPr>
            <p:ph type="title"/>
          </p:nvPr>
        </p:nvSpPr>
        <p:spPr>
          <a:xfrm>
            <a:off x="1600200" y="0"/>
            <a:ext cx="7467600" cy="1143000"/>
          </a:xfrm>
        </p:spPr>
        <p:txBody>
          <a:bodyPr>
            <a:normAutofit/>
          </a:bodyPr>
          <a:lstStyle/>
          <a:p>
            <a:r>
              <a:rPr lang="en-US" sz="4000" b="1" dirty="0">
                <a:latin typeface="+mn-lt"/>
              </a:rPr>
              <a:t>ANP (Atrial Natriuretic Peptide)</a:t>
            </a:r>
          </a:p>
        </p:txBody>
      </p:sp>
      <p:sp>
        <p:nvSpPr>
          <p:cNvPr id="3" name="Content Placeholder 2">
            <a:extLst>
              <a:ext uri="{FF2B5EF4-FFF2-40B4-BE49-F238E27FC236}">
                <a16:creationId xmlns:a16="http://schemas.microsoft.com/office/drawing/2014/main" id="{CE0C4910-EE3A-F111-AA93-A61EDD908361}"/>
              </a:ext>
            </a:extLst>
          </p:cNvPr>
          <p:cNvSpPr>
            <a:spLocks noGrp="1"/>
          </p:cNvSpPr>
          <p:nvPr>
            <p:ph sz="half" idx="1"/>
          </p:nvPr>
        </p:nvSpPr>
        <p:spPr>
          <a:xfrm>
            <a:off x="76200" y="1143000"/>
            <a:ext cx="3200400" cy="5033963"/>
          </a:xfrm>
        </p:spPr>
        <p:txBody>
          <a:bodyPr>
            <a:normAutofit fontScale="92500" lnSpcReduction="10000"/>
          </a:bodyPr>
          <a:lstStyle/>
          <a:p>
            <a:r>
              <a:rPr lang="en-US" b="1" dirty="0"/>
              <a:t>ANP</a:t>
            </a:r>
            <a:r>
              <a:rPr lang="en-US" dirty="0"/>
              <a:t> is released from </a:t>
            </a:r>
            <a:r>
              <a:rPr lang="en-US" dirty="0">
                <a:solidFill>
                  <a:srgbClr val="0070C0"/>
                </a:solidFill>
              </a:rPr>
              <a:t>atrial muscle fibers  </a:t>
            </a:r>
            <a:r>
              <a:rPr lang="en-US" dirty="0"/>
              <a:t>in response to increased blood volume, elevated blood pressure and high salt intake.</a:t>
            </a:r>
          </a:p>
          <a:p>
            <a:r>
              <a:rPr lang="en-US" b="1" dirty="0"/>
              <a:t>ANP </a:t>
            </a:r>
            <a:r>
              <a:rPr lang="en-US" dirty="0">
                <a:solidFill>
                  <a:srgbClr val="0070C0"/>
                </a:solidFill>
              </a:rPr>
              <a:t>acts on kidneys </a:t>
            </a:r>
            <a:r>
              <a:rPr lang="en-US" dirty="0"/>
              <a:t>to increase sodium excretion and urine output.</a:t>
            </a:r>
          </a:p>
          <a:p>
            <a:r>
              <a:rPr lang="en-US" dirty="0"/>
              <a:t>It has </a:t>
            </a:r>
            <a:r>
              <a:rPr lang="en-US" dirty="0">
                <a:solidFill>
                  <a:srgbClr val="0070C0"/>
                </a:solidFill>
              </a:rPr>
              <a:t>actions opposite to that of Renin &amp; Aldosterone </a:t>
            </a:r>
            <a:r>
              <a:rPr lang="en-US" dirty="0"/>
              <a:t>(Renin &amp; Aldosterone increase salt retention &amp; blood pressure).</a:t>
            </a:r>
          </a:p>
          <a:p>
            <a:r>
              <a:rPr lang="en-US" b="1" u="sng" dirty="0"/>
              <a:t>Increases urine loss of sodium by inhibition of aldosterone and the stimulus for its secretion is increase in volume of ECF/plasma</a:t>
            </a:r>
          </a:p>
          <a:p>
            <a:endParaRPr lang="en-US" dirty="0"/>
          </a:p>
        </p:txBody>
      </p:sp>
      <p:pic>
        <p:nvPicPr>
          <p:cNvPr id="6" name="Content Placeholder 5">
            <a:extLst>
              <a:ext uri="{FF2B5EF4-FFF2-40B4-BE49-F238E27FC236}">
                <a16:creationId xmlns:a16="http://schemas.microsoft.com/office/drawing/2014/main" id="{5911E2B6-3AA7-735C-0B39-2787442699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823" t="31372" r="26961" b="23311"/>
          <a:stretch/>
        </p:blipFill>
        <p:spPr>
          <a:xfrm>
            <a:off x="3276600" y="1447800"/>
            <a:ext cx="5861539" cy="3810000"/>
          </a:xfrm>
        </p:spPr>
      </p:pic>
      <p:sp>
        <p:nvSpPr>
          <p:cNvPr id="4" name="Slide Number Placeholder 3">
            <a:extLst>
              <a:ext uri="{FF2B5EF4-FFF2-40B4-BE49-F238E27FC236}">
                <a16:creationId xmlns:a16="http://schemas.microsoft.com/office/drawing/2014/main" id="{E5BE865F-5A9E-AB98-893C-EA425CC2CE95}"/>
              </a:ext>
            </a:extLst>
          </p:cNvPr>
          <p:cNvSpPr>
            <a:spLocks noGrp="1"/>
          </p:cNvSpPr>
          <p:nvPr>
            <p:ph type="sldNum" sz="quarter" idx="12"/>
          </p:nvPr>
        </p:nvSpPr>
        <p:spPr/>
        <p:txBody>
          <a:bodyPr/>
          <a:lstStyle/>
          <a:p>
            <a:pPr>
              <a:defRPr/>
            </a:pPr>
            <a:fld id="{7A259807-4E02-4090-954C-8862AE38006D}" type="slidenum">
              <a:rPr lang="en-US" smtClean="0"/>
              <a:pPr>
                <a:defRPr/>
              </a:pPr>
              <a:t>22</a:t>
            </a:fld>
            <a:endParaRPr lang="en-US"/>
          </a:p>
        </p:txBody>
      </p:sp>
      <p:sp>
        <p:nvSpPr>
          <p:cNvPr id="5" name="TextBox 4">
            <a:extLst>
              <a:ext uri="{FF2B5EF4-FFF2-40B4-BE49-F238E27FC236}">
                <a16:creationId xmlns:a16="http://schemas.microsoft.com/office/drawing/2014/main" id="{0E742C18-382A-1289-38CE-A8EE0DF16E71}"/>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2680862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D1B3-D35E-5130-E21D-8728F564AC46}"/>
              </a:ext>
            </a:extLst>
          </p:cNvPr>
          <p:cNvSpPr>
            <a:spLocks noGrp="1"/>
          </p:cNvSpPr>
          <p:nvPr>
            <p:ph type="title"/>
          </p:nvPr>
        </p:nvSpPr>
        <p:spPr>
          <a:xfrm>
            <a:off x="2152650" y="-76200"/>
            <a:ext cx="6838950" cy="930274"/>
          </a:xfrm>
        </p:spPr>
        <p:txBody>
          <a:bodyPr>
            <a:normAutofit/>
          </a:bodyPr>
          <a:lstStyle/>
          <a:p>
            <a:r>
              <a:rPr lang="en-US" sz="5400" b="1" dirty="0">
                <a:latin typeface="+mn-lt"/>
              </a:rPr>
              <a:t> </a:t>
            </a:r>
            <a:r>
              <a:rPr lang="en-US" sz="4000" b="1" dirty="0">
                <a:latin typeface="+mn-lt"/>
              </a:rPr>
              <a:t>Renin-Angiotensin System</a:t>
            </a:r>
            <a:endParaRPr lang="en-US" sz="3600" dirty="0"/>
          </a:p>
        </p:txBody>
      </p:sp>
      <p:sp>
        <p:nvSpPr>
          <p:cNvPr id="4" name="Slide Number Placeholder 3">
            <a:extLst>
              <a:ext uri="{FF2B5EF4-FFF2-40B4-BE49-F238E27FC236}">
                <a16:creationId xmlns:a16="http://schemas.microsoft.com/office/drawing/2014/main" id="{D37B3C04-0AEC-0F00-FE8F-C31449320087}"/>
              </a:ext>
            </a:extLst>
          </p:cNvPr>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pic>
        <p:nvPicPr>
          <p:cNvPr id="6" name="Content Placeholder 7">
            <a:extLst>
              <a:ext uri="{FF2B5EF4-FFF2-40B4-BE49-F238E27FC236}">
                <a16:creationId xmlns:a16="http://schemas.microsoft.com/office/drawing/2014/main" id="{94D85080-3DBB-DC83-BA37-B508E4CC592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138" t="13363" r="13235" b="9949"/>
          <a:stretch/>
        </p:blipFill>
        <p:spPr>
          <a:xfrm>
            <a:off x="51962" y="838200"/>
            <a:ext cx="9092038" cy="5715000"/>
          </a:xfrm>
        </p:spPr>
      </p:pic>
      <p:sp>
        <p:nvSpPr>
          <p:cNvPr id="7" name="TextBox 6">
            <a:extLst>
              <a:ext uri="{FF2B5EF4-FFF2-40B4-BE49-F238E27FC236}">
                <a16:creationId xmlns:a16="http://schemas.microsoft.com/office/drawing/2014/main" id="{A1B08C34-0934-5D8B-D099-A2703F73FE0D}"/>
              </a:ext>
            </a:extLst>
          </p:cNvPr>
          <p:cNvSpPr txBox="1"/>
          <p:nvPr/>
        </p:nvSpPr>
        <p:spPr>
          <a:xfrm>
            <a:off x="-76200" y="0"/>
            <a:ext cx="2464264" cy="400110"/>
          </a:xfrm>
          <a:prstGeom prst="rect">
            <a:avLst/>
          </a:prstGeom>
          <a:noFill/>
        </p:spPr>
        <p:txBody>
          <a:bodyPr wrap="none" rtlCol="0">
            <a:spAutoFit/>
          </a:bodyPr>
          <a:lstStyle/>
          <a:p>
            <a:r>
              <a:rPr lang="en-US" sz="2000" dirty="0"/>
              <a:t>Horizontal Integration</a:t>
            </a:r>
          </a:p>
        </p:txBody>
      </p:sp>
    </p:spTree>
    <p:extLst>
      <p:ext uri="{BB962C8B-B14F-4D97-AF65-F5344CB8AC3E}">
        <p14:creationId xmlns:p14="http://schemas.microsoft.com/office/powerpoint/2010/main" val="35587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2DB4-D22F-5657-ADBD-949C561EE227}"/>
              </a:ext>
            </a:extLst>
          </p:cNvPr>
          <p:cNvSpPr>
            <a:spLocks noGrp="1"/>
          </p:cNvSpPr>
          <p:nvPr>
            <p:ph type="title"/>
          </p:nvPr>
        </p:nvSpPr>
        <p:spPr>
          <a:xfrm>
            <a:off x="2286000" y="76200"/>
            <a:ext cx="5715000" cy="685801"/>
          </a:xfrm>
        </p:spPr>
        <p:txBody>
          <a:bodyPr>
            <a:normAutofit/>
          </a:bodyPr>
          <a:lstStyle/>
          <a:p>
            <a:r>
              <a:rPr lang="en-US" sz="4000" b="1" dirty="0">
                <a:latin typeface="+mn-lt"/>
              </a:rPr>
              <a:t>Clinical Correlates</a:t>
            </a:r>
            <a:endParaRPr lang="en-US" sz="4000" dirty="0">
              <a:latin typeface="+mn-lt"/>
            </a:endParaRPr>
          </a:p>
        </p:txBody>
      </p:sp>
      <p:sp>
        <p:nvSpPr>
          <p:cNvPr id="3" name="Content Placeholder 2">
            <a:extLst>
              <a:ext uri="{FF2B5EF4-FFF2-40B4-BE49-F238E27FC236}">
                <a16:creationId xmlns:a16="http://schemas.microsoft.com/office/drawing/2014/main" id="{CAF02FAE-8762-99B4-85AC-19AF2734DFDD}"/>
              </a:ext>
            </a:extLst>
          </p:cNvPr>
          <p:cNvSpPr>
            <a:spLocks noGrp="1"/>
          </p:cNvSpPr>
          <p:nvPr>
            <p:ph sz="half" idx="1"/>
          </p:nvPr>
        </p:nvSpPr>
        <p:spPr>
          <a:xfrm>
            <a:off x="0" y="762002"/>
            <a:ext cx="3943188" cy="5791198"/>
          </a:xfrm>
        </p:spPr>
        <p:txBody>
          <a:bodyPr>
            <a:normAutofit/>
          </a:bodyPr>
          <a:lstStyle/>
          <a:p>
            <a:r>
              <a:rPr lang="en-US" sz="2400" b="1" dirty="0"/>
              <a:t>Excessive Na</a:t>
            </a:r>
            <a:r>
              <a:rPr lang="en-US" sz="2400" b="1" baseline="30000" dirty="0"/>
              <a:t>+</a:t>
            </a:r>
            <a:r>
              <a:rPr lang="en-US" sz="2400" b="1" dirty="0"/>
              <a:t> intake may lead to or aggravate preexisting </a:t>
            </a:r>
            <a:r>
              <a:rPr lang="en-US" sz="2400" b="1" dirty="0">
                <a:solidFill>
                  <a:srgbClr val="0070C0"/>
                </a:solidFill>
              </a:rPr>
              <a:t>hypertension</a:t>
            </a:r>
          </a:p>
          <a:p>
            <a:r>
              <a:rPr lang="en-US" sz="2400" b="1" dirty="0">
                <a:solidFill>
                  <a:srgbClr val="0070C0"/>
                </a:solidFill>
              </a:rPr>
              <a:t>HYPERTENSION:</a:t>
            </a:r>
            <a:r>
              <a:rPr lang="en-US" sz="1800" b="0" i="0" dirty="0">
                <a:solidFill>
                  <a:srgbClr val="0070C0"/>
                </a:solidFill>
                <a:effectLst/>
                <a:latin typeface="Arial" panose="020B0604020202020204" pitchFamily="34" charset="0"/>
              </a:rPr>
              <a:t> (</a:t>
            </a:r>
            <a:r>
              <a:rPr lang="en-US" sz="1800" b="1" i="0" dirty="0">
                <a:solidFill>
                  <a:srgbClr val="0070C0"/>
                </a:solidFill>
                <a:effectLst/>
                <a:latin typeface="Arial" panose="020B0604020202020204" pitchFamily="34" charset="0"/>
              </a:rPr>
              <a:t>HTN</a:t>
            </a:r>
            <a:r>
              <a:rPr lang="en-US" sz="1800" b="0" i="0" dirty="0">
                <a:solidFill>
                  <a:srgbClr val="0070C0"/>
                </a:solidFill>
                <a:effectLst/>
                <a:latin typeface="Arial" panose="020B0604020202020204" pitchFamily="34" charset="0"/>
              </a:rPr>
              <a:t> or </a:t>
            </a:r>
            <a:r>
              <a:rPr lang="en-US" sz="1800" b="1" i="0" dirty="0">
                <a:solidFill>
                  <a:srgbClr val="0070C0"/>
                </a:solidFill>
                <a:effectLst/>
                <a:latin typeface="Arial" panose="020B0604020202020204" pitchFamily="34" charset="0"/>
              </a:rPr>
              <a:t>HT</a:t>
            </a:r>
            <a:r>
              <a:rPr lang="en-US" sz="1800" b="0" i="0" dirty="0">
                <a:solidFill>
                  <a:srgbClr val="0070C0"/>
                </a:solidFill>
                <a:effectLst/>
                <a:latin typeface="Arial" panose="020B0604020202020204" pitchFamily="34" charset="0"/>
              </a:rPr>
              <a:t>), </a:t>
            </a:r>
            <a:r>
              <a:rPr lang="en-US" sz="2000" b="1" dirty="0">
                <a:solidFill>
                  <a:srgbClr val="202122"/>
                </a:solidFill>
                <a:latin typeface="Arial" panose="020B0604020202020204" pitchFamily="34" charset="0"/>
              </a:rPr>
              <a:t>[</a:t>
            </a:r>
            <a:r>
              <a:rPr lang="en-US" sz="2000" b="1" i="0" dirty="0">
                <a:solidFill>
                  <a:srgbClr val="202122"/>
                </a:solidFill>
                <a:effectLst/>
              </a:rPr>
              <a:t>high blood pressure</a:t>
            </a:r>
            <a:r>
              <a:rPr lang="en-US" sz="2000" b="0" i="0" dirty="0">
                <a:solidFill>
                  <a:srgbClr val="202122"/>
                </a:solidFill>
                <a:effectLst/>
              </a:rPr>
              <a:t> (</a:t>
            </a:r>
            <a:r>
              <a:rPr lang="en-US" sz="2000" b="1" i="0" dirty="0">
                <a:solidFill>
                  <a:srgbClr val="202122"/>
                </a:solidFill>
                <a:effectLst/>
              </a:rPr>
              <a:t>HBP</a:t>
            </a:r>
            <a:r>
              <a:rPr lang="en-US" sz="2000" b="0" i="0" dirty="0">
                <a:solidFill>
                  <a:srgbClr val="202122"/>
                </a:solidFill>
                <a:effectLst/>
              </a:rPr>
              <a:t>)]</a:t>
            </a:r>
            <a:r>
              <a:rPr lang="en-US" sz="2000" dirty="0">
                <a:solidFill>
                  <a:srgbClr val="202122"/>
                </a:solidFill>
              </a:rPr>
              <a:t> - A</a:t>
            </a:r>
            <a:r>
              <a:rPr lang="en-US" sz="2000" b="0" i="0" dirty="0">
                <a:solidFill>
                  <a:srgbClr val="202122"/>
                </a:solidFill>
                <a:effectLst/>
              </a:rPr>
              <a:t> </a:t>
            </a:r>
            <a:r>
              <a:rPr lang="en-US" sz="2000" dirty="0">
                <a:solidFill>
                  <a:srgbClr val="202122"/>
                </a:solidFill>
                <a:hlinkClick r:id="rId2" tooltip="Chronic condition">
                  <a:extLst>
                    <a:ext uri="{A12FA001-AC4F-418D-AE19-62706E023703}">
                      <ahyp:hlinkClr xmlns:ahyp="http://schemas.microsoft.com/office/drawing/2018/hyperlinkcolor" val="tx"/>
                    </a:ext>
                  </a:extLst>
                </a:hlinkClick>
              </a:rPr>
              <a:t>long-term</a:t>
            </a:r>
            <a:r>
              <a:rPr lang="en-US" sz="2000" dirty="0">
                <a:solidFill>
                  <a:srgbClr val="202122"/>
                </a:solidFill>
              </a:rPr>
              <a:t> </a:t>
            </a:r>
            <a:r>
              <a:rPr lang="en-US" sz="2000" dirty="0">
                <a:solidFill>
                  <a:srgbClr val="202122"/>
                </a:solidFill>
                <a:hlinkClick r:id="rId3" tooltip="Disease">
                  <a:extLst>
                    <a:ext uri="{A12FA001-AC4F-418D-AE19-62706E023703}">
                      <ahyp:hlinkClr xmlns:ahyp="http://schemas.microsoft.com/office/drawing/2018/hyperlinkcolor" val="tx"/>
                    </a:ext>
                  </a:extLst>
                </a:hlinkClick>
              </a:rPr>
              <a:t>medical condition</a:t>
            </a:r>
            <a:r>
              <a:rPr lang="en-US" sz="2000" dirty="0">
                <a:solidFill>
                  <a:srgbClr val="202122"/>
                </a:solidFill>
              </a:rPr>
              <a:t> in which the </a:t>
            </a:r>
            <a:r>
              <a:rPr lang="en-US" sz="2000" dirty="0">
                <a:solidFill>
                  <a:srgbClr val="202122"/>
                </a:solidFill>
                <a:hlinkClick r:id="rId4" tooltip="Blood pressure">
                  <a:extLst>
                    <a:ext uri="{A12FA001-AC4F-418D-AE19-62706E023703}">
                      <ahyp:hlinkClr xmlns:ahyp="http://schemas.microsoft.com/office/drawing/2018/hyperlinkcolor" val="tx"/>
                    </a:ext>
                  </a:extLst>
                </a:hlinkClick>
              </a:rPr>
              <a:t>blood pressure</a:t>
            </a:r>
            <a:r>
              <a:rPr lang="en-US" sz="2000" dirty="0">
                <a:solidFill>
                  <a:srgbClr val="202122"/>
                </a:solidFill>
              </a:rPr>
              <a:t> in the </a:t>
            </a:r>
            <a:r>
              <a:rPr lang="en-US" sz="2000" dirty="0">
                <a:solidFill>
                  <a:srgbClr val="202122"/>
                </a:solidFill>
                <a:hlinkClick r:id="rId5" tooltip="Artery">
                  <a:extLst>
                    <a:ext uri="{A12FA001-AC4F-418D-AE19-62706E023703}">
                      <ahyp:hlinkClr xmlns:ahyp="http://schemas.microsoft.com/office/drawing/2018/hyperlinkcolor" val="tx"/>
                    </a:ext>
                  </a:extLst>
                </a:hlinkClick>
              </a:rPr>
              <a:t>arteries</a:t>
            </a:r>
            <a:r>
              <a:rPr lang="en-US" sz="2000" dirty="0">
                <a:solidFill>
                  <a:srgbClr val="202122"/>
                </a:solidFill>
              </a:rPr>
              <a:t> is </a:t>
            </a:r>
            <a:r>
              <a:rPr lang="en-US" sz="2000" b="0" i="0" dirty="0">
                <a:solidFill>
                  <a:srgbClr val="202122"/>
                </a:solidFill>
                <a:effectLst/>
              </a:rPr>
              <a:t>persistently elevated. </a:t>
            </a:r>
          </a:p>
          <a:p>
            <a:r>
              <a:rPr lang="en-US" sz="2000" b="0" i="0" dirty="0">
                <a:solidFill>
                  <a:srgbClr val="202122"/>
                </a:solidFill>
                <a:effectLst/>
              </a:rPr>
              <a:t>Long-term high blood pressure</a:t>
            </a:r>
            <a:r>
              <a:rPr lang="en-US" sz="2000" dirty="0">
                <a:solidFill>
                  <a:srgbClr val="202122"/>
                </a:solidFill>
              </a:rPr>
              <a:t> </a:t>
            </a:r>
            <a:r>
              <a:rPr lang="en-US" sz="2000" b="0" i="0" dirty="0">
                <a:solidFill>
                  <a:srgbClr val="202122"/>
                </a:solidFill>
                <a:effectLst/>
              </a:rPr>
              <a:t>is a major risk factor for </a:t>
            </a:r>
            <a:r>
              <a:rPr lang="en-US" sz="2000" b="0" i="0" u="sng" strike="noStrike" dirty="0">
                <a:solidFill>
                  <a:schemeClr val="tx1">
                    <a:lumMod val="95000"/>
                    <a:lumOff val="5000"/>
                  </a:schemeClr>
                </a:solidFill>
                <a:effectLst/>
                <a:hlinkClick r:id="rId6" tooltip="Stroke">
                  <a:extLst>
                    <a:ext uri="{A12FA001-AC4F-418D-AE19-62706E023703}">
                      <ahyp:hlinkClr xmlns:ahyp="http://schemas.microsoft.com/office/drawing/2018/hyperlinkcolor" val="tx"/>
                    </a:ext>
                  </a:extLst>
                </a:hlinkClick>
              </a:rPr>
              <a:t>stroke</a:t>
            </a:r>
            <a:r>
              <a:rPr lang="en-US" sz="2000" b="0" i="0" u="sng" dirty="0">
                <a:solidFill>
                  <a:schemeClr val="tx1">
                    <a:lumMod val="95000"/>
                    <a:lumOff val="5000"/>
                  </a:schemeClr>
                </a:solidFill>
                <a:effectLst/>
              </a:rPr>
              <a:t>, </a:t>
            </a:r>
            <a:r>
              <a:rPr lang="en-US" sz="2000" b="0" i="0" u="sng" strike="noStrike" dirty="0">
                <a:solidFill>
                  <a:schemeClr val="tx1">
                    <a:lumMod val="95000"/>
                    <a:lumOff val="5000"/>
                  </a:schemeClr>
                </a:solidFill>
                <a:effectLst/>
                <a:hlinkClick r:id="rId7" tooltip="Coronary artery disease">
                  <a:extLst>
                    <a:ext uri="{A12FA001-AC4F-418D-AE19-62706E023703}">
                      <ahyp:hlinkClr xmlns:ahyp="http://schemas.microsoft.com/office/drawing/2018/hyperlinkcolor" val="tx"/>
                    </a:ext>
                  </a:extLst>
                </a:hlinkClick>
              </a:rPr>
              <a:t>coronary artery disease</a:t>
            </a:r>
            <a:r>
              <a:rPr lang="en-US" sz="2000" b="0" i="0" u="sng" dirty="0">
                <a:solidFill>
                  <a:schemeClr val="tx1">
                    <a:lumMod val="95000"/>
                    <a:lumOff val="5000"/>
                  </a:schemeClr>
                </a:solidFill>
                <a:effectLst/>
              </a:rPr>
              <a:t>, </a:t>
            </a:r>
            <a:r>
              <a:rPr lang="en-US" sz="2000" b="0" i="0" u="sng" strike="noStrike" dirty="0">
                <a:solidFill>
                  <a:schemeClr val="tx1">
                    <a:lumMod val="95000"/>
                    <a:lumOff val="5000"/>
                  </a:schemeClr>
                </a:solidFill>
                <a:effectLst/>
                <a:hlinkClick r:id="rId8" tooltip="Heart failure">
                  <a:extLst>
                    <a:ext uri="{A12FA001-AC4F-418D-AE19-62706E023703}">
                      <ahyp:hlinkClr xmlns:ahyp="http://schemas.microsoft.com/office/drawing/2018/hyperlinkcolor" val="tx"/>
                    </a:ext>
                  </a:extLst>
                </a:hlinkClick>
              </a:rPr>
              <a:t>heart failure</a:t>
            </a:r>
            <a:r>
              <a:rPr lang="en-US" sz="2000" b="0" i="0" u="sng" dirty="0">
                <a:solidFill>
                  <a:schemeClr val="tx1">
                    <a:lumMod val="95000"/>
                    <a:lumOff val="5000"/>
                  </a:schemeClr>
                </a:solidFill>
                <a:effectLst/>
              </a:rPr>
              <a:t>, </a:t>
            </a:r>
            <a:r>
              <a:rPr lang="en-US" sz="2000" b="0" i="0" u="sng" strike="noStrike" dirty="0">
                <a:solidFill>
                  <a:schemeClr val="tx1">
                    <a:lumMod val="95000"/>
                    <a:lumOff val="5000"/>
                  </a:schemeClr>
                </a:solidFill>
                <a:effectLst/>
                <a:hlinkClick r:id="rId9" tooltip="Atrial fibrillation">
                  <a:extLst>
                    <a:ext uri="{A12FA001-AC4F-418D-AE19-62706E023703}">
                      <ahyp:hlinkClr xmlns:ahyp="http://schemas.microsoft.com/office/drawing/2018/hyperlinkcolor" val="tx"/>
                    </a:ext>
                  </a:extLst>
                </a:hlinkClick>
              </a:rPr>
              <a:t>atrial fibrillation</a:t>
            </a:r>
            <a:r>
              <a:rPr lang="en-US" sz="2000" b="0" i="0" u="sng" dirty="0">
                <a:solidFill>
                  <a:schemeClr val="tx1">
                    <a:lumMod val="95000"/>
                    <a:lumOff val="5000"/>
                  </a:schemeClr>
                </a:solidFill>
                <a:effectLst/>
              </a:rPr>
              <a:t>, </a:t>
            </a:r>
            <a:r>
              <a:rPr lang="en-US" sz="2000" b="0" i="0" u="sng" strike="noStrike" dirty="0">
                <a:solidFill>
                  <a:schemeClr val="tx1">
                    <a:lumMod val="95000"/>
                    <a:lumOff val="5000"/>
                  </a:schemeClr>
                </a:solidFill>
                <a:effectLst/>
                <a:hlinkClick r:id="rId10" tooltip="Peripheral arterial disease">
                  <a:extLst>
                    <a:ext uri="{A12FA001-AC4F-418D-AE19-62706E023703}">
                      <ahyp:hlinkClr xmlns:ahyp="http://schemas.microsoft.com/office/drawing/2018/hyperlinkcolor" val="tx"/>
                    </a:ext>
                  </a:extLst>
                </a:hlinkClick>
              </a:rPr>
              <a:t>peripheral arterial disease</a:t>
            </a:r>
            <a:r>
              <a:rPr lang="en-US" sz="2000" b="0" i="0" u="sng" dirty="0">
                <a:solidFill>
                  <a:schemeClr val="tx1">
                    <a:lumMod val="95000"/>
                    <a:lumOff val="5000"/>
                  </a:schemeClr>
                </a:solidFill>
                <a:effectLst/>
              </a:rPr>
              <a:t>, </a:t>
            </a:r>
            <a:r>
              <a:rPr lang="en-US" sz="2000" b="0" i="0" u="sng" strike="noStrike" dirty="0">
                <a:solidFill>
                  <a:schemeClr val="tx1">
                    <a:lumMod val="95000"/>
                    <a:lumOff val="5000"/>
                  </a:schemeClr>
                </a:solidFill>
                <a:effectLst/>
                <a:hlinkClick r:id="rId11" tooltip="Vision loss">
                  <a:extLst>
                    <a:ext uri="{A12FA001-AC4F-418D-AE19-62706E023703}">
                      <ahyp:hlinkClr xmlns:ahyp="http://schemas.microsoft.com/office/drawing/2018/hyperlinkcolor" val="tx"/>
                    </a:ext>
                  </a:extLst>
                </a:hlinkClick>
              </a:rPr>
              <a:t>vision loss</a:t>
            </a:r>
            <a:r>
              <a:rPr lang="en-US" sz="2000" b="0" i="0" u="sng" dirty="0">
                <a:solidFill>
                  <a:schemeClr val="tx1">
                    <a:lumMod val="95000"/>
                    <a:lumOff val="5000"/>
                  </a:schemeClr>
                </a:solidFill>
                <a:effectLst/>
              </a:rPr>
              <a:t>, </a:t>
            </a:r>
            <a:r>
              <a:rPr lang="en-US" sz="2000" b="0" i="0" u="sng" strike="noStrike" dirty="0">
                <a:solidFill>
                  <a:schemeClr val="tx1">
                    <a:lumMod val="95000"/>
                    <a:lumOff val="5000"/>
                  </a:schemeClr>
                </a:solidFill>
                <a:effectLst/>
                <a:hlinkClick r:id="rId12" tooltip="Chronic kidney disease">
                  <a:extLst>
                    <a:ext uri="{A12FA001-AC4F-418D-AE19-62706E023703}">
                      <ahyp:hlinkClr xmlns:ahyp="http://schemas.microsoft.com/office/drawing/2018/hyperlinkcolor" val="tx"/>
                    </a:ext>
                  </a:extLst>
                </a:hlinkClick>
              </a:rPr>
              <a:t>chronic kidney disease</a:t>
            </a:r>
            <a:r>
              <a:rPr lang="en-US" sz="2000" b="0" i="0" u="sng" dirty="0">
                <a:solidFill>
                  <a:schemeClr val="tx1">
                    <a:lumMod val="95000"/>
                    <a:lumOff val="5000"/>
                  </a:schemeClr>
                </a:solidFill>
                <a:effectLst/>
              </a:rPr>
              <a:t>, and </a:t>
            </a:r>
            <a:r>
              <a:rPr lang="en-US" sz="2000" b="0" i="0" u="sng" strike="noStrike" dirty="0">
                <a:solidFill>
                  <a:schemeClr val="tx1">
                    <a:lumMod val="95000"/>
                    <a:lumOff val="5000"/>
                  </a:schemeClr>
                </a:solidFill>
                <a:effectLst/>
                <a:hlinkClick r:id="rId13" tooltip="Dementia">
                  <a:extLst>
                    <a:ext uri="{A12FA001-AC4F-418D-AE19-62706E023703}">
                      <ahyp:hlinkClr xmlns:ahyp="http://schemas.microsoft.com/office/drawing/2018/hyperlinkcolor" val="tx"/>
                    </a:ext>
                  </a:extLst>
                </a:hlinkClick>
              </a:rPr>
              <a:t>dementia</a:t>
            </a:r>
            <a:r>
              <a:rPr lang="en-US" sz="2000" b="0" i="0" u="sng" dirty="0">
                <a:solidFill>
                  <a:schemeClr val="tx1">
                    <a:lumMod val="95000"/>
                    <a:lumOff val="5000"/>
                  </a:schemeClr>
                </a:solidFill>
                <a:effectLst/>
              </a:rPr>
              <a:t>.</a:t>
            </a:r>
            <a:endParaRPr lang="en-US" sz="2000" b="0" i="0" u="sng" baseline="30000" dirty="0">
              <a:solidFill>
                <a:schemeClr val="tx1">
                  <a:lumMod val="95000"/>
                  <a:lumOff val="5000"/>
                </a:schemeClr>
              </a:solidFill>
              <a:effectLst/>
            </a:endParaRPr>
          </a:p>
          <a:p>
            <a:r>
              <a:rPr lang="en-US" sz="2000" b="0" i="0" dirty="0">
                <a:solidFill>
                  <a:srgbClr val="202122"/>
                </a:solidFill>
                <a:effectLst/>
              </a:rPr>
              <a:t> Hypertension is a major cause of </a:t>
            </a:r>
            <a:r>
              <a:rPr lang="en-US" sz="2000" b="0" i="0" dirty="0">
                <a:solidFill>
                  <a:srgbClr val="0070C0"/>
                </a:solidFill>
                <a:effectLst/>
              </a:rPr>
              <a:t>premature death worldwide</a:t>
            </a:r>
            <a:r>
              <a:rPr lang="en-US" sz="2000" b="0" i="0" dirty="0">
                <a:solidFill>
                  <a:srgbClr val="202122"/>
                </a:solidFill>
                <a:effectLst/>
              </a:rPr>
              <a:t>.</a:t>
            </a:r>
            <a:endParaRPr lang="en-US" sz="2400" b="1" dirty="0">
              <a:solidFill>
                <a:srgbClr val="0070C0"/>
              </a:solidFill>
            </a:endParaRPr>
          </a:p>
        </p:txBody>
      </p:sp>
      <p:pic>
        <p:nvPicPr>
          <p:cNvPr id="1026" name="Picture 2">
            <a:extLst>
              <a:ext uri="{FF2B5EF4-FFF2-40B4-BE49-F238E27FC236}">
                <a16:creationId xmlns:a16="http://schemas.microsoft.com/office/drawing/2014/main" id="{5C6CCCB6-836E-9ABF-C821-4F76FBA1476E}"/>
              </a:ext>
            </a:extLst>
          </p:cNvPr>
          <p:cNvPicPr>
            <a:picLocks noGrp="1" noChangeAspect="1" noChangeArrowheads="1"/>
          </p:cNvPicPr>
          <p:nvPr>
            <p:ph sz="half" idx="2"/>
          </p:nvPr>
        </p:nvPicPr>
        <p:blipFill>
          <a:blip r:embed="rId14" cstate="print">
            <a:extLst>
              <a:ext uri="{28A0092B-C50C-407E-A947-70E740481C1C}">
                <a14:useLocalDpi xmlns:a14="http://schemas.microsoft.com/office/drawing/2010/main" val="0"/>
              </a:ext>
            </a:extLst>
          </a:blip>
          <a:srcRect/>
          <a:stretch>
            <a:fillRect/>
          </a:stretch>
        </p:blipFill>
        <p:spPr bwMode="auto">
          <a:xfrm>
            <a:off x="3962400" y="762001"/>
            <a:ext cx="5086188" cy="55974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2C4376E-CB11-D887-5A91-0FDE36F2D494}"/>
              </a:ext>
            </a:extLst>
          </p:cNvPr>
          <p:cNvSpPr>
            <a:spLocks noGrp="1"/>
          </p:cNvSpPr>
          <p:nvPr>
            <p:ph type="sldNum" sz="quarter" idx="12"/>
          </p:nvPr>
        </p:nvSpPr>
        <p:spPr/>
        <p:txBody>
          <a:bodyPr/>
          <a:lstStyle/>
          <a:p>
            <a:pPr>
              <a:defRPr/>
            </a:pPr>
            <a:fld id="{7A259807-4E02-4090-954C-8862AE38006D}" type="slidenum">
              <a:rPr lang="en-US" smtClean="0"/>
              <a:pPr>
                <a:defRPr/>
              </a:pPr>
              <a:t>24</a:t>
            </a:fld>
            <a:endParaRPr lang="en-US"/>
          </a:p>
        </p:txBody>
      </p:sp>
      <p:sp>
        <p:nvSpPr>
          <p:cNvPr id="6" name="TextBox 5">
            <a:extLst>
              <a:ext uri="{FF2B5EF4-FFF2-40B4-BE49-F238E27FC236}">
                <a16:creationId xmlns:a16="http://schemas.microsoft.com/office/drawing/2014/main" id="{B6030F55-0DC0-9374-7CB3-1EF0522BC6DE}"/>
              </a:ext>
            </a:extLst>
          </p:cNvPr>
          <p:cNvSpPr txBox="1"/>
          <p:nvPr/>
        </p:nvSpPr>
        <p:spPr>
          <a:xfrm>
            <a:off x="0" y="0"/>
            <a:ext cx="2178417" cy="400110"/>
          </a:xfrm>
          <a:prstGeom prst="rect">
            <a:avLst/>
          </a:prstGeom>
          <a:noFill/>
        </p:spPr>
        <p:txBody>
          <a:bodyPr wrap="none" rtlCol="0">
            <a:spAutoFit/>
          </a:bodyPr>
          <a:lstStyle/>
          <a:p>
            <a:r>
              <a:rPr lang="en-US" sz="2000" dirty="0"/>
              <a:t>Vertical Integration</a:t>
            </a:r>
          </a:p>
        </p:txBody>
      </p:sp>
    </p:spTree>
    <p:extLst>
      <p:ext uri="{BB962C8B-B14F-4D97-AF65-F5344CB8AC3E}">
        <p14:creationId xmlns:p14="http://schemas.microsoft.com/office/powerpoint/2010/main" val="4019356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4552-DD55-001C-0DE8-E5A3F2E6F26B}"/>
              </a:ext>
            </a:extLst>
          </p:cNvPr>
          <p:cNvSpPr>
            <a:spLocks noGrp="1"/>
          </p:cNvSpPr>
          <p:nvPr>
            <p:ph type="title"/>
          </p:nvPr>
        </p:nvSpPr>
        <p:spPr>
          <a:xfrm>
            <a:off x="3124200" y="22542"/>
            <a:ext cx="4267200" cy="815658"/>
          </a:xfrm>
        </p:spPr>
        <p:txBody>
          <a:bodyPr>
            <a:normAutofit/>
          </a:bodyPr>
          <a:lstStyle/>
          <a:p>
            <a:pPr algn="ctr"/>
            <a:r>
              <a:rPr lang="en-US" sz="4000" b="1" dirty="0">
                <a:latin typeface="+mn-lt"/>
              </a:rPr>
              <a:t>Clinical Correlates</a:t>
            </a:r>
          </a:p>
        </p:txBody>
      </p:sp>
      <p:sp>
        <p:nvSpPr>
          <p:cNvPr id="3" name="Content Placeholder 2">
            <a:extLst>
              <a:ext uri="{FF2B5EF4-FFF2-40B4-BE49-F238E27FC236}">
                <a16:creationId xmlns:a16="http://schemas.microsoft.com/office/drawing/2014/main" id="{8867DBC5-2FDA-356B-92D2-A334930E0887}"/>
              </a:ext>
            </a:extLst>
          </p:cNvPr>
          <p:cNvSpPr>
            <a:spLocks noGrp="1"/>
          </p:cNvSpPr>
          <p:nvPr>
            <p:ph idx="1"/>
          </p:nvPr>
        </p:nvSpPr>
        <p:spPr>
          <a:xfrm>
            <a:off x="381000" y="685800"/>
            <a:ext cx="8686800" cy="5494338"/>
          </a:xfrm>
        </p:spPr>
        <p:txBody>
          <a:bodyPr>
            <a:noAutofit/>
          </a:bodyPr>
          <a:lstStyle/>
          <a:p>
            <a:pPr marL="0" indent="0">
              <a:buClr>
                <a:srgbClr val="FF0000"/>
              </a:buClr>
              <a:buNone/>
            </a:pPr>
            <a:r>
              <a:rPr lang="en-US" sz="3200" b="1" dirty="0">
                <a:latin typeface="+mn-lt"/>
              </a:rPr>
              <a:t>Hyponatremia</a:t>
            </a:r>
          </a:p>
          <a:p>
            <a:pPr>
              <a:buClr>
                <a:srgbClr val="FF0000"/>
              </a:buClr>
              <a:buFont typeface="Wingdings" pitchFamily="2" charset="2"/>
              <a:buChar char="ü"/>
            </a:pPr>
            <a:r>
              <a:rPr lang="en-US" sz="2400" b="0" dirty="0">
                <a:latin typeface="Comic Sans MS" pitchFamily="66" charset="0"/>
                <a:cs typeface="Times New Roman" pitchFamily="18" charset="0"/>
              </a:rPr>
              <a:t>[Na</a:t>
            </a:r>
            <a:r>
              <a:rPr lang="en-US" sz="2400" b="0" baseline="30000" dirty="0">
                <a:latin typeface="Comic Sans MS" pitchFamily="66" charset="0"/>
                <a:cs typeface="Times New Roman" pitchFamily="18" charset="0"/>
              </a:rPr>
              <a:t>+</a:t>
            </a:r>
            <a:r>
              <a:rPr lang="en-US" sz="2400" b="0" dirty="0">
                <a:latin typeface="Comic Sans MS" pitchFamily="66" charset="0"/>
                <a:cs typeface="Times New Roman" pitchFamily="18" charset="0"/>
              </a:rPr>
              <a:t> &lt; 135 </a:t>
            </a:r>
            <a:r>
              <a:rPr lang="en-US" sz="2400" b="0" dirty="0" err="1">
                <a:latin typeface="Comic Sans MS" pitchFamily="66" charset="0"/>
                <a:cs typeface="Times New Roman" pitchFamily="18" charset="0"/>
              </a:rPr>
              <a:t>mEq</a:t>
            </a:r>
            <a:r>
              <a:rPr lang="en-US" sz="2400" b="0" dirty="0">
                <a:latin typeface="Comic Sans MS" pitchFamily="66" charset="0"/>
                <a:cs typeface="Times New Roman" pitchFamily="18" charset="0"/>
              </a:rPr>
              <a:t>/L; Normal = 135-145 </a:t>
            </a:r>
            <a:r>
              <a:rPr lang="en-US" sz="2400" b="0" dirty="0" err="1">
                <a:latin typeface="Comic Sans MS" pitchFamily="66" charset="0"/>
                <a:cs typeface="Times New Roman" pitchFamily="18" charset="0"/>
              </a:rPr>
              <a:t>mEq</a:t>
            </a:r>
            <a:r>
              <a:rPr lang="en-US" sz="2400" b="0" dirty="0">
                <a:latin typeface="Comic Sans MS" pitchFamily="66" charset="0"/>
                <a:cs typeface="Times New Roman" pitchFamily="18" charset="0"/>
              </a:rPr>
              <a:t>/L]</a:t>
            </a:r>
          </a:p>
          <a:p>
            <a:pPr marL="0" indent="0">
              <a:buClr>
                <a:srgbClr val="FF0000"/>
              </a:buClr>
              <a:buNone/>
            </a:pPr>
            <a:endParaRPr lang="en-US" sz="2400" dirty="0">
              <a:latin typeface="Calibri" panose="020F0502020204030204" pitchFamily="34" charset="0"/>
              <a:cs typeface="Calibri" panose="020F0502020204030204" pitchFamily="34" charset="0"/>
              <a:sym typeface="Symbol" pitchFamily="18" charset="2"/>
            </a:endParaRPr>
          </a:p>
          <a:p>
            <a:pPr marL="0" indent="0">
              <a:buClr>
                <a:srgbClr val="FF0000"/>
              </a:buClr>
              <a:buNone/>
            </a:pPr>
            <a:r>
              <a:rPr lang="en-US" sz="2800" b="0" dirty="0">
                <a:solidFill>
                  <a:srgbClr val="0070C0"/>
                </a:solidFill>
                <a:latin typeface="Calibri" panose="020F0502020204030204" pitchFamily="34" charset="0"/>
                <a:ea typeface="Lucida Sans Unicode" pitchFamily="34" charset="0"/>
                <a:cs typeface="Calibri" panose="020F0502020204030204" pitchFamily="34" charset="0"/>
                <a:sym typeface="Symbol" pitchFamily="18" charset="2"/>
              </a:rPr>
              <a:t>Causes</a:t>
            </a:r>
            <a:r>
              <a:rPr lang="en-US" sz="2400" b="0" dirty="0">
                <a:solidFill>
                  <a:srgbClr val="0070C0"/>
                </a:solidFill>
                <a:latin typeface="Calibri" panose="020F0502020204030204" pitchFamily="34" charset="0"/>
                <a:ea typeface="Lucida Sans Unicode" pitchFamily="34" charset="0"/>
                <a:cs typeface="Calibri" panose="020F0502020204030204" pitchFamily="34" charset="0"/>
                <a:sym typeface="Symbol" pitchFamily="18" charset="2"/>
              </a:rPr>
              <a:t>:</a:t>
            </a:r>
            <a:endParaRPr lang="en-US" sz="2400" b="0" dirty="0">
              <a:latin typeface="Calibri" panose="020F0502020204030204" pitchFamily="34" charset="0"/>
              <a:ea typeface="Lucida Sans Unicode" pitchFamily="34" charset="0"/>
              <a:cs typeface="Calibri" panose="020F0502020204030204" pitchFamily="34" charset="0"/>
              <a:sym typeface="Symbol" pitchFamily="18" charset="2"/>
            </a:endParaRPr>
          </a:p>
          <a:p>
            <a:pPr>
              <a:buClr>
                <a:srgbClr val="FF0000"/>
              </a:buClr>
            </a:pPr>
            <a:r>
              <a:rPr lang="en-US" sz="2400" b="0" dirty="0">
                <a:latin typeface="Calibri" panose="020F0502020204030204" pitchFamily="34" charset="0"/>
                <a:ea typeface="Lucida Sans Unicode" pitchFamily="34" charset="0"/>
                <a:cs typeface="Calibri" panose="020F0502020204030204" pitchFamily="34" charset="0"/>
                <a:sym typeface="Symbol" pitchFamily="18" charset="2"/>
              </a:rPr>
              <a:t>Chronic renal insufficiency (damage to tubules lead to sodium wasting nephropathy).</a:t>
            </a:r>
          </a:p>
          <a:p>
            <a:pPr>
              <a:buClr>
                <a:srgbClr val="FF0000"/>
              </a:buClr>
            </a:pPr>
            <a:r>
              <a:rPr lang="en-US" sz="2400" b="0" dirty="0">
                <a:latin typeface="Calibri" panose="020F0502020204030204" pitchFamily="34" charset="0"/>
                <a:ea typeface="Lucida Sans Unicode" pitchFamily="34" charset="0"/>
                <a:cs typeface="Calibri" panose="020F0502020204030204" pitchFamily="34" charset="0"/>
                <a:sym typeface="Symbol" pitchFamily="18" charset="2"/>
              </a:rPr>
              <a:t> In Addison's disease, the Adrenal cortex doesn’t make sufficient Aldosterone</a:t>
            </a:r>
            <a:r>
              <a:rPr lang="en-US" sz="2400" dirty="0">
                <a:latin typeface="Calibri" panose="020F0502020204030204" pitchFamily="34" charset="0"/>
                <a:ea typeface="Lucida Sans Unicode" pitchFamily="34" charset="0"/>
                <a:cs typeface="Calibri" panose="020F0502020204030204" pitchFamily="34" charset="0"/>
                <a:sym typeface="Symbol" pitchFamily="18" charset="2"/>
              </a:rPr>
              <a:t>, this also has the same action.</a:t>
            </a:r>
            <a:endParaRPr lang="en-US" sz="2400" b="0" dirty="0">
              <a:latin typeface="Calibri" panose="020F0502020204030204" pitchFamily="34" charset="0"/>
              <a:ea typeface="Lucida Sans Unicode" pitchFamily="34" charset="0"/>
              <a:cs typeface="Calibri" panose="020F0502020204030204" pitchFamily="34" charset="0"/>
              <a:sym typeface="Symbol" pitchFamily="18" charset="2"/>
            </a:endParaRPr>
          </a:p>
          <a:p>
            <a:pPr>
              <a:buClr>
                <a:srgbClr val="FF0000"/>
              </a:buClr>
            </a:pPr>
            <a:r>
              <a:rPr lang="en-US" sz="2400" b="0" dirty="0">
                <a:latin typeface="Calibri" panose="020F0502020204030204" pitchFamily="34" charset="0"/>
                <a:ea typeface="Lucida Sans Unicode" pitchFamily="34" charset="0"/>
                <a:cs typeface="Calibri" panose="020F0502020204030204" pitchFamily="34" charset="0"/>
                <a:sym typeface="Symbol" pitchFamily="18" charset="2"/>
              </a:rPr>
              <a:t>Diuretics</a:t>
            </a:r>
          </a:p>
          <a:p>
            <a:pPr>
              <a:buClr>
                <a:srgbClr val="FF0000"/>
              </a:buClr>
            </a:pPr>
            <a:r>
              <a:rPr lang="en-US" sz="2400" b="0" dirty="0">
                <a:latin typeface="Calibri" panose="020F0502020204030204" pitchFamily="34" charset="0"/>
                <a:ea typeface="Lucida Sans Unicode" pitchFamily="34" charset="0"/>
                <a:cs typeface="Calibri" panose="020F0502020204030204" pitchFamily="34" charset="0"/>
                <a:sym typeface="Symbol" pitchFamily="18" charset="2"/>
              </a:rPr>
              <a:t>Excessive ADH secretion --&gt; H2O retention in the body --&gt; low plasma sodium</a:t>
            </a:r>
          </a:p>
          <a:p>
            <a:pPr>
              <a:buClr>
                <a:srgbClr val="FF0000"/>
              </a:buClr>
            </a:pPr>
            <a:r>
              <a:rPr lang="en-US" sz="2400" b="0" dirty="0">
                <a:latin typeface="Calibri" panose="020F0502020204030204" pitchFamily="34" charset="0"/>
                <a:ea typeface="Lucida Sans Unicode" pitchFamily="34" charset="0"/>
                <a:cs typeface="Calibri" panose="020F0502020204030204" pitchFamily="34" charset="0"/>
                <a:sym typeface="Symbol" pitchFamily="18" charset="2"/>
              </a:rPr>
              <a:t>Psychogenic polydipsia (excess H2O intake)</a:t>
            </a:r>
          </a:p>
          <a:p>
            <a:pPr>
              <a:buClr>
                <a:srgbClr val="FF0000"/>
              </a:buClr>
            </a:pPr>
            <a:r>
              <a:rPr lang="en-US" sz="2400" b="0" dirty="0">
                <a:latin typeface="Calibri" panose="020F0502020204030204" pitchFamily="34" charset="0"/>
                <a:ea typeface="Lucida Sans Unicode" pitchFamily="34" charset="0"/>
                <a:cs typeface="Calibri" panose="020F0502020204030204" pitchFamily="34" charset="0"/>
                <a:sym typeface="Symbol" pitchFamily="18" charset="2"/>
              </a:rPr>
              <a:t>Severe vomiting, diarrhea, sweating</a:t>
            </a:r>
            <a:endParaRPr lang="en-US" sz="2400" dirty="0">
              <a:latin typeface="Calibri" panose="020F0502020204030204" pitchFamily="34" charset="0"/>
              <a:cs typeface="Calibri" panose="020F0502020204030204" pitchFamily="34" charset="0"/>
            </a:endParaRPr>
          </a:p>
          <a:p>
            <a:pPr marL="0" indent="0">
              <a:buNone/>
            </a:pPr>
            <a:endParaRPr lang="en-US" sz="1800" dirty="0"/>
          </a:p>
        </p:txBody>
      </p:sp>
      <p:sp>
        <p:nvSpPr>
          <p:cNvPr id="6" name="Slide Number Placeholder 5">
            <a:extLst>
              <a:ext uri="{FF2B5EF4-FFF2-40B4-BE49-F238E27FC236}">
                <a16:creationId xmlns:a16="http://schemas.microsoft.com/office/drawing/2014/main" id="{22DBFD1F-6B58-ACD9-187E-6B896CFCB698}"/>
              </a:ext>
            </a:extLst>
          </p:cNvPr>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7" name="TextBox 6">
            <a:extLst>
              <a:ext uri="{FF2B5EF4-FFF2-40B4-BE49-F238E27FC236}">
                <a16:creationId xmlns:a16="http://schemas.microsoft.com/office/drawing/2014/main" id="{5580BFC0-7A0C-7942-AC9F-566D8D3C6AF6}"/>
              </a:ext>
            </a:extLst>
          </p:cNvPr>
          <p:cNvSpPr txBox="1"/>
          <p:nvPr/>
        </p:nvSpPr>
        <p:spPr>
          <a:xfrm>
            <a:off x="0" y="0"/>
            <a:ext cx="2178417" cy="400110"/>
          </a:xfrm>
          <a:prstGeom prst="rect">
            <a:avLst/>
          </a:prstGeom>
          <a:noFill/>
        </p:spPr>
        <p:txBody>
          <a:bodyPr wrap="none" rtlCol="0">
            <a:spAutoFit/>
          </a:bodyPr>
          <a:lstStyle/>
          <a:p>
            <a:r>
              <a:rPr lang="en-US" sz="2000" dirty="0"/>
              <a:t>Vertical Integration</a:t>
            </a:r>
          </a:p>
        </p:txBody>
      </p:sp>
    </p:spTree>
    <p:extLst>
      <p:ext uri="{BB962C8B-B14F-4D97-AF65-F5344CB8AC3E}">
        <p14:creationId xmlns:p14="http://schemas.microsoft.com/office/powerpoint/2010/main" val="3122860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EFCC-3A78-D72E-3277-7DB5CAC42FB3}"/>
              </a:ext>
            </a:extLst>
          </p:cNvPr>
          <p:cNvSpPr>
            <a:spLocks noGrp="1"/>
          </p:cNvSpPr>
          <p:nvPr>
            <p:ph type="title"/>
          </p:nvPr>
        </p:nvSpPr>
        <p:spPr>
          <a:xfrm>
            <a:off x="0" y="533400"/>
            <a:ext cx="4419600" cy="941033"/>
          </a:xfrm>
        </p:spPr>
        <p:txBody>
          <a:bodyPr>
            <a:normAutofit/>
          </a:bodyPr>
          <a:lstStyle/>
          <a:p>
            <a:r>
              <a:rPr lang="en-US" sz="3600" b="1" dirty="0">
                <a:latin typeface="+mn-lt"/>
              </a:rPr>
              <a:t>    Hyponatremia   </a:t>
            </a:r>
            <a:endParaRPr lang="en-US" sz="3600" dirty="0">
              <a:latin typeface="+mn-lt"/>
            </a:endParaRPr>
          </a:p>
        </p:txBody>
      </p:sp>
      <p:sp>
        <p:nvSpPr>
          <p:cNvPr id="3" name="Content Placeholder 2">
            <a:extLst>
              <a:ext uri="{FF2B5EF4-FFF2-40B4-BE49-F238E27FC236}">
                <a16:creationId xmlns:a16="http://schemas.microsoft.com/office/drawing/2014/main" id="{6DE9BD6E-855E-D36D-CD91-6DA2BA2E576D}"/>
              </a:ext>
            </a:extLst>
          </p:cNvPr>
          <p:cNvSpPr>
            <a:spLocks noGrp="1"/>
          </p:cNvSpPr>
          <p:nvPr>
            <p:ph sz="half" idx="1"/>
          </p:nvPr>
        </p:nvSpPr>
        <p:spPr>
          <a:xfrm>
            <a:off x="124326" y="1474434"/>
            <a:ext cx="8943474" cy="5383566"/>
          </a:xfrm>
        </p:spPr>
        <p:txBody>
          <a:bodyPr>
            <a:normAutofit/>
          </a:bodyPr>
          <a:lstStyle/>
          <a:p>
            <a:pPr marL="0" indent="0">
              <a:buClr>
                <a:srgbClr val="FF0000"/>
              </a:buClr>
              <a:buNone/>
            </a:pPr>
            <a:r>
              <a:rPr lang="en-US" sz="2800" b="1" dirty="0">
                <a:solidFill>
                  <a:srgbClr val="0070C0"/>
                </a:solidFill>
                <a:latin typeface="Calibri" panose="020F0502020204030204" pitchFamily="34" charset="0"/>
                <a:ea typeface="Lucida Sans Unicode" pitchFamily="34" charset="0"/>
                <a:cs typeface="Calibri" panose="020F0502020204030204" pitchFamily="34" charset="0"/>
                <a:sym typeface="Wingdings" panose="05000000000000000000" pitchFamily="2" charset="2"/>
              </a:rPr>
              <a:t>Cerebral Edema </a:t>
            </a:r>
          </a:p>
          <a:p>
            <a:pPr marL="0" indent="0">
              <a:buClr>
                <a:srgbClr val="FF0000"/>
              </a:buClr>
              <a:buNone/>
            </a:pPr>
            <a:r>
              <a:rPr lang="en-US" sz="2400" b="0" dirty="0" err="1">
                <a:latin typeface="Calibri" panose="020F0502020204030204" pitchFamily="34" charset="0"/>
                <a:ea typeface="Lucida Sans Unicode" pitchFamily="34" charset="0"/>
                <a:cs typeface="Calibri" panose="020F0502020204030204" pitchFamily="34" charset="0"/>
                <a:sym typeface="Symbol" pitchFamily="18" charset="2"/>
              </a:rPr>
              <a:t>HypoNa</a:t>
            </a:r>
            <a:r>
              <a:rPr lang="en-US" sz="2400" b="0" dirty="0">
                <a:latin typeface="Calibri" panose="020F0502020204030204" pitchFamily="34" charset="0"/>
                <a:ea typeface="Lucida Sans Unicode" pitchFamily="34" charset="0"/>
                <a:cs typeface="Calibri" panose="020F0502020204030204" pitchFamily="34" charset="0"/>
                <a:sym typeface="Symbol" pitchFamily="18" charset="2"/>
              </a:rPr>
              <a:t>+ </a:t>
            </a:r>
            <a:r>
              <a:rPr lang="en-US" sz="2400" b="0" dirty="0">
                <a:latin typeface="Calibri" panose="020F0502020204030204" pitchFamily="34" charset="0"/>
                <a:ea typeface="Lucida Sans Unicode" pitchFamily="34" charset="0"/>
                <a:cs typeface="Calibri" panose="020F0502020204030204" pitchFamily="34" charset="0"/>
                <a:sym typeface="Wingdings" panose="05000000000000000000" pitchFamily="2" charset="2"/>
              </a:rPr>
              <a:t>slow shift of water into intracellular fluid specifically in BRAIN --&gt; </a:t>
            </a:r>
            <a:r>
              <a:rPr lang="en-US" sz="2400" b="1" dirty="0">
                <a:solidFill>
                  <a:schemeClr val="tx1">
                    <a:lumMod val="95000"/>
                    <a:lumOff val="5000"/>
                  </a:schemeClr>
                </a:solidFill>
                <a:latin typeface="Calibri" panose="020F0502020204030204" pitchFamily="34" charset="0"/>
                <a:ea typeface="Lucida Sans Unicode" pitchFamily="34" charset="0"/>
                <a:cs typeface="Calibri" panose="020F0502020204030204" pitchFamily="34" charset="0"/>
                <a:sym typeface="Wingdings" panose="05000000000000000000" pitchFamily="2" charset="2"/>
              </a:rPr>
              <a:t>Cerebral Edema</a:t>
            </a:r>
          </a:p>
          <a:p>
            <a:pPr marL="0" indent="0">
              <a:buClr>
                <a:srgbClr val="FF0000"/>
              </a:buClr>
              <a:buNone/>
            </a:pPr>
            <a:r>
              <a:rPr lang="en-US" sz="2400" b="0" dirty="0">
                <a:solidFill>
                  <a:srgbClr val="0070C0"/>
                </a:solidFill>
                <a:latin typeface="Calibri" panose="020F0502020204030204" pitchFamily="34" charset="0"/>
                <a:ea typeface="Lucida Sans Unicode" pitchFamily="34" charset="0"/>
                <a:cs typeface="Calibri" panose="020F0502020204030204" pitchFamily="34" charset="0"/>
                <a:sym typeface="Wingdings" panose="05000000000000000000" pitchFamily="2" charset="2"/>
              </a:rPr>
              <a:t>Symptoms</a:t>
            </a:r>
            <a:r>
              <a:rPr lang="en-US" sz="2400" b="0" dirty="0">
                <a:latin typeface="Calibri" panose="020F0502020204030204" pitchFamily="34" charset="0"/>
                <a:ea typeface="Lucida Sans Unicode" pitchFamily="34" charset="0"/>
                <a:cs typeface="Calibri" panose="020F0502020204030204" pitchFamily="34" charset="0"/>
                <a:sym typeface="Wingdings" panose="05000000000000000000" pitchFamily="2" charset="2"/>
              </a:rPr>
              <a:t> are malaise, headache, seizures, coma in severe cases</a:t>
            </a:r>
          </a:p>
          <a:p>
            <a:pPr marL="0" indent="0">
              <a:buClr>
                <a:srgbClr val="FF0000"/>
              </a:buClr>
              <a:buNone/>
            </a:pPr>
            <a:r>
              <a:rPr lang="en-US" sz="2400" b="0" dirty="0">
                <a:solidFill>
                  <a:srgbClr val="0070C0"/>
                </a:solidFill>
                <a:latin typeface="Calibri" panose="020F0502020204030204" pitchFamily="34" charset="0"/>
                <a:ea typeface="Lucida Sans Unicode" pitchFamily="34" charset="0"/>
                <a:cs typeface="Calibri" panose="020F0502020204030204" pitchFamily="34" charset="0"/>
                <a:sym typeface="Wingdings" panose="05000000000000000000" pitchFamily="2" charset="2"/>
              </a:rPr>
              <a:t>Treatment </a:t>
            </a:r>
            <a:r>
              <a:rPr lang="en-US" sz="2400" b="0" dirty="0">
                <a:latin typeface="Calibri" panose="020F0502020204030204" pitchFamily="34" charset="0"/>
                <a:ea typeface="Lucida Sans Unicode" pitchFamily="34" charset="0"/>
                <a:cs typeface="Calibri" panose="020F0502020204030204" pitchFamily="34" charset="0"/>
                <a:sym typeface="Wingdings" panose="05000000000000000000" pitchFamily="2" charset="2"/>
              </a:rPr>
              <a:t>is that of primary cause and administer NaCl</a:t>
            </a:r>
          </a:p>
          <a:p>
            <a:pPr marL="0" indent="0">
              <a:buClr>
                <a:srgbClr val="FF0000"/>
              </a:buClr>
              <a:buNone/>
            </a:pPr>
            <a:endParaRPr lang="en-US" sz="2400" b="0" dirty="0">
              <a:latin typeface="Calibri" panose="020F0502020204030204" pitchFamily="34" charset="0"/>
              <a:ea typeface="Lucida Sans Unicode" pitchFamily="34" charset="0"/>
              <a:cs typeface="Calibri" panose="020F0502020204030204" pitchFamily="34" charset="0"/>
              <a:sym typeface="Wingdings" panose="05000000000000000000" pitchFamily="2" charset="2"/>
            </a:endParaRPr>
          </a:p>
          <a:p>
            <a:pPr marL="0" indent="0">
              <a:buClr>
                <a:srgbClr val="FF0000"/>
              </a:buClr>
              <a:buNone/>
            </a:pPr>
            <a:r>
              <a:rPr lang="en-US" sz="2800" b="1" dirty="0">
                <a:solidFill>
                  <a:srgbClr val="0070C0"/>
                </a:solidFill>
                <a:latin typeface="Calibri" panose="020F0502020204030204" pitchFamily="34" charset="0"/>
                <a:cs typeface="Calibri" panose="020F0502020204030204" pitchFamily="34" charset="0"/>
              </a:rPr>
              <a:t>Central Pontine Myelinolysis </a:t>
            </a:r>
            <a:r>
              <a:rPr lang="en-US" sz="2800" dirty="0">
                <a:solidFill>
                  <a:srgbClr val="0070C0"/>
                </a:solidFill>
                <a:latin typeface="Calibri" panose="020F0502020204030204" pitchFamily="34" charset="0"/>
                <a:cs typeface="Calibri" panose="020F0502020204030204" pitchFamily="34" charset="0"/>
              </a:rPr>
              <a:t>(CPM)</a:t>
            </a:r>
          </a:p>
          <a:p>
            <a:pPr>
              <a:buClr>
                <a:srgbClr val="FF0000"/>
              </a:buClr>
            </a:pPr>
            <a:r>
              <a:rPr lang="en-US" sz="2400" dirty="0">
                <a:solidFill>
                  <a:srgbClr val="002060"/>
                </a:solidFill>
                <a:latin typeface="Calibri" panose="020F0502020204030204" pitchFamily="34" charset="0"/>
                <a:cs typeface="Calibri" panose="020F0502020204030204" pitchFamily="34" charset="0"/>
              </a:rPr>
              <a:t>Neurological disorder</a:t>
            </a:r>
          </a:p>
          <a:p>
            <a:pPr>
              <a:buClr>
                <a:srgbClr val="FF0000"/>
              </a:buClr>
            </a:pPr>
            <a:r>
              <a:rPr lang="en-US" sz="2400" dirty="0">
                <a:solidFill>
                  <a:srgbClr val="002060"/>
                </a:solidFill>
                <a:latin typeface="Calibri" panose="020F0502020204030204" pitchFamily="34" charset="0"/>
                <a:cs typeface="Calibri" panose="020F0502020204030204" pitchFamily="34" charset="0"/>
              </a:rPr>
              <a:t>Most frequently occurs after </a:t>
            </a:r>
            <a:r>
              <a:rPr lang="en-US" sz="2400" dirty="0">
                <a:solidFill>
                  <a:srgbClr val="0070C0"/>
                </a:solidFill>
                <a:latin typeface="Calibri" panose="020F0502020204030204" pitchFamily="34" charset="0"/>
                <a:cs typeface="Calibri" panose="020F0502020204030204" pitchFamily="34" charset="0"/>
              </a:rPr>
              <a:t>too rapid medical correction of sodium deficiency </a:t>
            </a:r>
            <a:r>
              <a:rPr lang="en-US" sz="2400" dirty="0">
                <a:solidFill>
                  <a:srgbClr val="002060"/>
                </a:solidFill>
                <a:latin typeface="Calibri" panose="020F0502020204030204" pitchFamily="34" charset="0"/>
                <a:cs typeface="Calibri" panose="020F0502020204030204" pitchFamily="34" charset="0"/>
              </a:rPr>
              <a:t>(Hyponatremia). </a:t>
            </a:r>
          </a:p>
          <a:p>
            <a:pPr>
              <a:buClr>
                <a:srgbClr val="FF0000"/>
              </a:buClr>
            </a:pPr>
            <a:r>
              <a:rPr lang="en-US" sz="2400" dirty="0">
                <a:solidFill>
                  <a:srgbClr val="002060"/>
                </a:solidFill>
                <a:latin typeface="Calibri" panose="020F0502020204030204" pitchFamily="34" charset="0"/>
                <a:cs typeface="Calibri" panose="020F0502020204030204" pitchFamily="34" charset="0"/>
              </a:rPr>
              <a:t>Rapid rise in sodium concentration is accompanied by movement of small molecules &amp; </a:t>
            </a:r>
            <a:r>
              <a:rPr lang="en-US" sz="2400" dirty="0">
                <a:solidFill>
                  <a:srgbClr val="0070C0"/>
                </a:solidFill>
                <a:latin typeface="Calibri" panose="020F0502020204030204" pitchFamily="34" charset="0"/>
                <a:cs typeface="Calibri" panose="020F0502020204030204" pitchFamily="34" charset="0"/>
              </a:rPr>
              <a:t>pulls water from brain cells</a:t>
            </a:r>
            <a:endParaRPr lang="en-US" sz="2400" dirty="0">
              <a:solidFill>
                <a:srgbClr val="0070C0"/>
              </a:solidFill>
              <a:latin typeface="Calibri" panose="020F0502020204030204" pitchFamily="34" charset="0"/>
              <a:ea typeface="Lucida Sans Unicode" pitchFamily="34" charset="0"/>
              <a:cs typeface="Calibri" panose="020F0502020204030204" pitchFamily="34" charset="0"/>
              <a:sym typeface="Symbol" pitchFamily="18" charset="2"/>
            </a:endParaRPr>
          </a:p>
        </p:txBody>
      </p:sp>
      <p:sp>
        <p:nvSpPr>
          <p:cNvPr id="5" name="Slide Number Placeholder 4">
            <a:extLst>
              <a:ext uri="{FF2B5EF4-FFF2-40B4-BE49-F238E27FC236}">
                <a16:creationId xmlns:a16="http://schemas.microsoft.com/office/drawing/2014/main" id="{2A9EB27D-4157-21DF-9AF4-7ED193A1023F}"/>
              </a:ext>
            </a:extLst>
          </p:cNvPr>
          <p:cNvSpPr>
            <a:spLocks noGrp="1"/>
          </p:cNvSpPr>
          <p:nvPr>
            <p:ph type="sldNum" sz="quarter" idx="12"/>
          </p:nvPr>
        </p:nvSpPr>
        <p:spPr/>
        <p:txBody>
          <a:bodyPr/>
          <a:lstStyle/>
          <a:p>
            <a:pPr>
              <a:defRPr/>
            </a:pPr>
            <a:fld id="{7A259807-4E02-4090-954C-8862AE38006D}" type="slidenum">
              <a:rPr lang="en-US" smtClean="0"/>
              <a:pPr>
                <a:defRPr/>
              </a:pPr>
              <a:t>26</a:t>
            </a:fld>
            <a:endParaRPr lang="en-US"/>
          </a:p>
        </p:txBody>
      </p:sp>
      <p:sp>
        <p:nvSpPr>
          <p:cNvPr id="6" name="TextBox 5">
            <a:extLst>
              <a:ext uri="{FF2B5EF4-FFF2-40B4-BE49-F238E27FC236}">
                <a16:creationId xmlns:a16="http://schemas.microsoft.com/office/drawing/2014/main" id="{2E18634A-BC9B-92A7-AA2C-F5227BBC8E92}"/>
              </a:ext>
            </a:extLst>
          </p:cNvPr>
          <p:cNvSpPr txBox="1"/>
          <p:nvPr/>
        </p:nvSpPr>
        <p:spPr>
          <a:xfrm>
            <a:off x="0" y="0"/>
            <a:ext cx="2178417" cy="400110"/>
          </a:xfrm>
          <a:prstGeom prst="rect">
            <a:avLst/>
          </a:prstGeom>
          <a:noFill/>
        </p:spPr>
        <p:txBody>
          <a:bodyPr wrap="none" rtlCol="0">
            <a:spAutoFit/>
          </a:bodyPr>
          <a:lstStyle/>
          <a:p>
            <a:r>
              <a:rPr lang="en-US" sz="2000" dirty="0"/>
              <a:t>Vertical Integration</a:t>
            </a:r>
          </a:p>
        </p:txBody>
      </p:sp>
      <p:sp>
        <p:nvSpPr>
          <p:cNvPr id="9" name="TextBox 8">
            <a:extLst>
              <a:ext uri="{FF2B5EF4-FFF2-40B4-BE49-F238E27FC236}">
                <a16:creationId xmlns:a16="http://schemas.microsoft.com/office/drawing/2014/main" id="{E07A75D0-8B66-0A55-F8E9-3DD085D50990}"/>
              </a:ext>
            </a:extLst>
          </p:cNvPr>
          <p:cNvSpPr txBox="1"/>
          <p:nvPr/>
        </p:nvSpPr>
        <p:spPr>
          <a:xfrm>
            <a:off x="2710544" y="-22086"/>
            <a:ext cx="4604656" cy="707886"/>
          </a:xfrm>
          <a:prstGeom prst="rect">
            <a:avLst/>
          </a:prstGeom>
          <a:noFill/>
        </p:spPr>
        <p:txBody>
          <a:bodyPr wrap="square">
            <a:spAutoFit/>
          </a:bodyPr>
          <a:lstStyle/>
          <a:p>
            <a:pPr algn="ctr"/>
            <a:r>
              <a:rPr lang="en-US" sz="4000" b="1" dirty="0">
                <a:latin typeface="+mn-lt"/>
              </a:rPr>
              <a:t>Clinical Correlates</a:t>
            </a:r>
          </a:p>
        </p:txBody>
      </p:sp>
    </p:spTree>
    <p:extLst>
      <p:ext uri="{BB962C8B-B14F-4D97-AF65-F5344CB8AC3E}">
        <p14:creationId xmlns:p14="http://schemas.microsoft.com/office/powerpoint/2010/main" val="4151609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0543-02E9-3279-94A3-75859D35EC2B}"/>
              </a:ext>
            </a:extLst>
          </p:cNvPr>
          <p:cNvSpPr>
            <a:spLocks noGrp="1"/>
          </p:cNvSpPr>
          <p:nvPr>
            <p:ph type="title"/>
          </p:nvPr>
        </p:nvSpPr>
        <p:spPr>
          <a:xfrm>
            <a:off x="2895600" y="0"/>
            <a:ext cx="4953000" cy="762000"/>
          </a:xfrm>
        </p:spPr>
        <p:txBody>
          <a:bodyPr>
            <a:normAutofit/>
          </a:bodyPr>
          <a:lstStyle/>
          <a:p>
            <a:r>
              <a:rPr lang="en-US" sz="4000" b="1" dirty="0">
                <a:latin typeface="+mn-lt"/>
              </a:rPr>
              <a:t>Clinical Correlates</a:t>
            </a:r>
            <a:endParaRPr lang="en-US" sz="4000" dirty="0">
              <a:latin typeface="+mn-lt"/>
            </a:endParaRPr>
          </a:p>
        </p:txBody>
      </p:sp>
      <p:sp>
        <p:nvSpPr>
          <p:cNvPr id="3" name="Content Placeholder 2">
            <a:extLst>
              <a:ext uri="{FF2B5EF4-FFF2-40B4-BE49-F238E27FC236}">
                <a16:creationId xmlns:a16="http://schemas.microsoft.com/office/drawing/2014/main" id="{AED1F523-D0BC-828C-6F06-5373E23BCAF8}"/>
              </a:ext>
            </a:extLst>
          </p:cNvPr>
          <p:cNvSpPr>
            <a:spLocks noGrp="1"/>
          </p:cNvSpPr>
          <p:nvPr>
            <p:ph idx="1"/>
          </p:nvPr>
        </p:nvSpPr>
        <p:spPr>
          <a:xfrm>
            <a:off x="228600" y="914400"/>
            <a:ext cx="8839200" cy="5943600"/>
          </a:xfrm>
        </p:spPr>
        <p:txBody>
          <a:bodyPr>
            <a:normAutofit fontScale="92500" lnSpcReduction="20000"/>
          </a:bodyPr>
          <a:lstStyle/>
          <a:p>
            <a:pPr marL="0" indent="0">
              <a:buNone/>
            </a:pPr>
            <a:r>
              <a:rPr lang="en-US" sz="3500" b="1" dirty="0">
                <a:latin typeface="+mn-lt"/>
              </a:rPr>
              <a:t>Hypernatremia</a:t>
            </a:r>
            <a:endParaRPr lang="en-US" sz="3500" b="0" dirty="0">
              <a:latin typeface="Calibri" panose="020F0502020204030204" pitchFamily="34" charset="0"/>
              <a:cs typeface="Calibri" panose="020F0502020204030204" pitchFamily="34" charset="0"/>
            </a:endParaRPr>
          </a:p>
          <a:p>
            <a:r>
              <a:rPr lang="en-US" sz="2200" b="0" dirty="0">
                <a:latin typeface="Calibri" panose="020F0502020204030204" pitchFamily="34" charset="0"/>
                <a:cs typeface="Calibri" panose="020F0502020204030204" pitchFamily="34" charset="0"/>
              </a:rPr>
              <a:t>[</a:t>
            </a:r>
            <a:r>
              <a:rPr lang="en-US" sz="3000" b="0" dirty="0">
                <a:latin typeface="Calibri" panose="020F0502020204030204" pitchFamily="34" charset="0"/>
                <a:cs typeface="Calibri" panose="020F0502020204030204" pitchFamily="34" charset="0"/>
              </a:rPr>
              <a:t>Na+ &gt;145 </a:t>
            </a:r>
            <a:r>
              <a:rPr lang="en-US" sz="3000" b="0" dirty="0" err="1">
                <a:latin typeface="Calibri" panose="020F0502020204030204" pitchFamily="34" charset="0"/>
                <a:cs typeface="Calibri" panose="020F0502020204030204" pitchFamily="34" charset="0"/>
              </a:rPr>
              <a:t>mEq</a:t>
            </a:r>
            <a:r>
              <a:rPr lang="en-US" sz="3000" b="0" dirty="0">
                <a:latin typeface="Calibri" panose="020F0502020204030204" pitchFamily="34" charset="0"/>
                <a:cs typeface="Calibri" panose="020F0502020204030204" pitchFamily="34" charset="0"/>
              </a:rPr>
              <a:t>/L; Normal = 135-145 </a:t>
            </a:r>
            <a:r>
              <a:rPr lang="en-US" sz="3000" b="0" dirty="0" err="1">
                <a:latin typeface="Calibri" panose="020F0502020204030204" pitchFamily="34" charset="0"/>
                <a:cs typeface="Calibri" panose="020F0502020204030204" pitchFamily="34" charset="0"/>
              </a:rPr>
              <a:t>mEq</a:t>
            </a:r>
            <a:r>
              <a:rPr lang="en-US" sz="3000" b="0" dirty="0">
                <a:latin typeface="Calibri" panose="020F0502020204030204" pitchFamily="34" charset="0"/>
                <a:cs typeface="Calibri" panose="020F0502020204030204" pitchFamily="34" charset="0"/>
              </a:rPr>
              <a:t>/L]</a:t>
            </a:r>
          </a:p>
          <a:p>
            <a:r>
              <a:rPr lang="en-US" sz="2600" b="0" dirty="0">
                <a:latin typeface="Calibri" panose="020F0502020204030204" pitchFamily="34" charset="0"/>
                <a:cs typeface="Calibri" panose="020F0502020204030204" pitchFamily="34" charset="0"/>
              </a:rPr>
              <a:t>Majority of cases of hypernatremia result from an increased loss of water than Na+ ions.</a:t>
            </a:r>
            <a:endParaRPr lang="en-US" sz="3600" b="0" dirty="0">
              <a:solidFill>
                <a:srgbClr val="0070C0"/>
              </a:solidFill>
              <a:latin typeface="Calibri" panose="020F0502020204030204" pitchFamily="34" charset="0"/>
              <a:cs typeface="Calibri" panose="020F0502020204030204" pitchFamily="34" charset="0"/>
            </a:endParaRPr>
          </a:p>
          <a:p>
            <a:pPr marL="0" indent="0">
              <a:buNone/>
            </a:pPr>
            <a:r>
              <a:rPr lang="en-US" sz="3600" b="0" dirty="0">
                <a:solidFill>
                  <a:srgbClr val="0070C0"/>
                </a:solidFill>
                <a:latin typeface="Calibri" panose="020F0502020204030204" pitchFamily="34" charset="0"/>
                <a:cs typeface="Calibri" panose="020F0502020204030204" pitchFamily="34" charset="0"/>
              </a:rPr>
              <a:t>Causes:</a:t>
            </a:r>
          </a:p>
          <a:p>
            <a:r>
              <a:rPr lang="en-US" sz="2600" b="0" dirty="0">
                <a:latin typeface="Calibri" panose="020F0502020204030204" pitchFamily="34" charset="0"/>
                <a:cs typeface="Calibri" panose="020F0502020204030204" pitchFamily="34" charset="0"/>
                <a:sym typeface="Symbol" pitchFamily="18" charset="2"/>
              </a:rPr>
              <a:t>Excessive, rapid IV </a:t>
            </a:r>
            <a:r>
              <a:rPr lang="en-US" sz="2600" b="0" dirty="0" err="1">
                <a:latin typeface="Calibri" panose="020F0502020204030204" pitchFamily="34" charset="0"/>
                <a:cs typeface="Calibri" panose="020F0502020204030204" pitchFamily="34" charset="0"/>
                <a:sym typeface="Symbol" pitchFamily="18" charset="2"/>
              </a:rPr>
              <a:t>adm’n</a:t>
            </a:r>
            <a:r>
              <a:rPr lang="en-US" sz="2600" b="0" dirty="0">
                <a:latin typeface="Calibri" panose="020F0502020204030204" pitchFamily="34" charset="0"/>
                <a:cs typeface="Calibri" panose="020F0502020204030204" pitchFamily="34" charset="0"/>
                <a:sym typeface="Symbol" pitchFamily="18" charset="2"/>
              </a:rPr>
              <a:t> of NSS (Normal saline soln)</a:t>
            </a:r>
          </a:p>
          <a:p>
            <a:r>
              <a:rPr lang="en-US" sz="2600" b="0" dirty="0">
                <a:latin typeface="Calibri" panose="020F0502020204030204" pitchFamily="34" charset="0"/>
                <a:cs typeface="Calibri" panose="020F0502020204030204" pitchFamily="34" charset="0"/>
                <a:sym typeface="Symbol" pitchFamily="18" charset="2"/>
              </a:rPr>
              <a:t>Conn syndrome, Cushing syndrome (Primary Aldosteronism)</a:t>
            </a:r>
          </a:p>
          <a:p>
            <a:pPr>
              <a:defRPr/>
            </a:pPr>
            <a:r>
              <a:rPr lang="en-US" sz="2600" b="0" dirty="0">
                <a:latin typeface="Calibri" panose="020F0502020204030204" pitchFamily="34" charset="0"/>
                <a:cs typeface="Calibri" panose="020F0502020204030204" pitchFamily="34" charset="0"/>
                <a:sym typeface="Symbol" pitchFamily="18" charset="2"/>
              </a:rPr>
              <a:t>Administering high solute artificial milk to infants</a:t>
            </a:r>
          </a:p>
          <a:p>
            <a:pPr>
              <a:defRPr/>
            </a:pPr>
            <a:r>
              <a:rPr lang="en-US" sz="2600" b="0" dirty="0">
                <a:latin typeface="Calibri" panose="020F0502020204030204" pitchFamily="34" charset="0"/>
                <a:cs typeface="Calibri" panose="020F0502020204030204" pitchFamily="34" charset="0"/>
                <a:sym typeface="Symbol" pitchFamily="18" charset="2"/>
              </a:rPr>
              <a:t>Post operatively due to excessive secretion of corticosteroids</a:t>
            </a:r>
          </a:p>
          <a:p>
            <a:pPr>
              <a:defRPr/>
            </a:pPr>
            <a:r>
              <a:rPr lang="en-US" sz="2600" b="0" dirty="0">
                <a:latin typeface="Calibri" panose="020F0502020204030204" pitchFamily="34" charset="0"/>
                <a:cs typeface="Calibri" panose="020F0502020204030204" pitchFamily="34" charset="0"/>
                <a:sym typeface="Symbol" pitchFamily="18" charset="2"/>
              </a:rPr>
              <a:t>Head injury causing Diabetes </a:t>
            </a:r>
            <a:r>
              <a:rPr lang="en-US" sz="2600" b="0" dirty="0" err="1">
                <a:latin typeface="Calibri" panose="020F0502020204030204" pitchFamily="34" charset="0"/>
                <a:cs typeface="Calibri" panose="020F0502020204030204" pitchFamily="34" charset="0"/>
                <a:sym typeface="Symbol" pitchFamily="18" charset="2"/>
              </a:rPr>
              <a:t>Inspidus</a:t>
            </a:r>
            <a:r>
              <a:rPr lang="en-US" sz="2600" b="0" dirty="0">
                <a:latin typeface="Calibri" panose="020F0502020204030204" pitchFamily="34" charset="0"/>
                <a:cs typeface="Calibri" panose="020F0502020204030204" pitchFamily="34" charset="0"/>
                <a:sym typeface="Symbol" pitchFamily="18" charset="2"/>
              </a:rPr>
              <a:t> (leading to hypernatremia due to relatively more loss of water in urine)</a:t>
            </a:r>
          </a:p>
          <a:p>
            <a:pPr>
              <a:defRPr/>
            </a:pPr>
            <a:r>
              <a:rPr lang="en-US" sz="2600" b="0" dirty="0">
                <a:latin typeface="Calibri" panose="020F0502020204030204" pitchFamily="34" charset="0"/>
                <a:cs typeface="Calibri" panose="020F0502020204030204" pitchFamily="34" charset="0"/>
                <a:sym typeface="Symbol" pitchFamily="18" charset="2"/>
              </a:rPr>
              <a:t>Heart failure, renal failure, hypoproteinemia. (Secondary Aldosteronism showing excessive retention of Na+ &amp; water. </a:t>
            </a:r>
          </a:p>
          <a:p>
            <a:pPr>
              <a:defRPr/>
            </a:pPr>
            <a:r>
              <a:rPr lang="en-US" sz="2600" b="0" dirty="0">
                <a:latin typeface="Calibri" panose="020F0502020204030204" pitchFamily="34" charset="0"/>
                <a:cs typeface="Calibri" panose="020F0502020204030204" pitchFamily="34" charset="0"/>
                <a:sym typeface="Symbol" pitchFamily="18" charset="2"/>
              </a:rPr>
              <a:t>Inadequate water intake</a:t>
            </a:r>
          </a:p>
          <a:p>
            <a:pPr>
              <a:defRPr/>
            </a:pPr>
            <a:r>
              <a:rPr lang="en-US" sz="2600" b="0" dirty="0">
                <a:latin typeface="Calibri" panose="020F0502020204030204" pitchFamily="34" charset="0"/>
                <a:cs typeface="Calibri" panose="020F0502020204030204" pitchFamily="34" charset="0"/>
                <a:sym typeface="Symbol" pitchFamily="18" charset="2"/>
              </a:rPr>
              <a:t>Kidney disease</a:t>
            </a:r>
          </a:p>
          <a:p>
            <a:pPr>
              <a:defRPr/>
            </a:pPr>
            <a:r>
              <a:rPr lang="en-US" sz="2600" b="0" dirty="0">
                <a:latin typeface="Calibri" panose="020F0502020204030204" pitchFamily="34" charset="0"/>
                <a:cs typeface="Calibri" panose="020F0502020204030204" pitchFamily="34" charset="0"/>
                <a:sym typeface="Symbol" pitchFamily="18" charset="2"/>
              </a:rPr>
              <a:t>Deficiency of antidiuretic hormones.</a:t>
            </a:r>
            <a:endParaRPr lang="en-US" sz="2600" b="0"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1DC9E335-06F9-201F-DC7F-2BF5277E5CC6}"/>
              </a:ext>
            </a:extLst>
          </p:cNvPr>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sp>
        <p:nvSpPr>
          <p:cNvPr id="7" name="TextBox 6">
            <a:extLst>
              <a:ext uri="{FF2B5EF4-FFF2-40B4-BE49-F238E27FC236}">
                <a16:creationId xmlns:a16="http://schemas.microsoft.com/office/drawing/2014/main" id="{AA226E04-3328-6DC4-BBE3-5CBE3615400E}"/>
              </a:ext>
            </a:extLst>
          </p:cNvPr>
          <p:cNvSpPr txBox="1"/>
          <p:nvPr/>
        </p:nvSpPr>
        <p:spPr>
          <a:xfrm>
            <a:off x="0" y="0"/>
            <a:ext cx="2178417" cy="400110"/>
          </a:xfrm>
          <a:prstGeom prst="rect">
            <a:avLst/>
          </a:prstGeom>
          <a:noFill/>
        </p:spPr>
        <p:txBody>
          <a:bodyPr wrap="none" rtlCol="0">
            <a:spAutoFit/>
          </a:bodyPr>
          <a:lstStyle/>
          <a:p>
            <a:r>
              <a:rPr lang="en-US" sz="2000" dirty="0"/>
              <a:t>Vertical Integration</a:t>
            </a:r>
          </a:p>
        </p:txBody>
      </p:sp>
    </p:spTree>
    <p:extLst>
      <p:ext uri="{BB962C8B-B14F-4D97-AF65-F5344CB8AC3E}">
        <p14:creationId xmlns:p14="http://schemas.microsoft.com/office/powerpoint/2010/main" val="2873171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3FF1-EB41-2B8E-0FAB-35FFF64350C8}"/>
              </a:ext>
            </a:extLst>
          </p:cNvPr>
          <p:cNvSpPr>
            <a:spLocks noGrp="1"/>
          </p:cNvSpPr>
          <p:nvPr>
            <p:ph type="title"/>
          </p:nvPr>
        </p:nvSpPr>
        <p:spPr>
          <a:xfrm>
            <a:off x="2819400" y="76200"/>
            <a:ext cx="4876800" cy="838200"/>
          </a:xfrm>
        </p:spPr>
        <p:txBody>
          <a:bodyPr>
            <a:normAutofit/>
          </a:bodyPr>
          <a:lstStyle/>
          <a:p>
            <a:r>
              <a:rPr lang="en-US" sz="4000" b="1" dirty="0">
                <a:latin typeface="+mn-lt"/>
              </a:rPr>
              <a:t>Hypernatremia</a:t>
            </a:r>
            <a:endParaRPr lang="en-US" sz="4000" dirty="0">
              <a:latin typeface="+mn-lt"/>
            </a:endParaRPr>
          </a:p>
        </p:txBody>
      </p:sp>
      <p:sp>
        <p:nvSpPr>
          <p:cNvPr id="3" name="Content Placeholder 2">
            <a:extLst>
              <a:ext uri="{FF2B5EF4-FFF2-40B4-BE49-F238E27FC236}">
                <a16:creationId xmlns:a16="http://schemas.microsoft.com/office/drawing/2014/main" id="{4AC85FF3-E5B3-2323-F2D9-14E312621385}"/>
              </a:ext>
            </a:extLst>
          </p:cNvPr>
          <p:cNvSpPr>
            <a:spLocks noGrp="1"/>
          </p:cNvSpPr>
          <p:nvPr>
            <p:ph idx="1"/>
          </p:nvPr>
        </p:nvSpPr>
        <p:spPr>
          <a:xfrm>
            <a:off x="628650" y="1143000"/>
            <a:ext cx="7886700" cy="4351338"/>
          </a:xfrm>
        </p:spPr>
        <p:txBody>
          <a:bodyPr>
            <a:normAutofit/>
          </a:bodyPr>
          <a:lstStyle/>
          <a:p>
            <a:pPr marL="0" indent="0">
              <a:buNone/>
            </a:pPr>
            <a:r>
              <a:rPr lang="en-US" sz="2400" b="1" u="sng" dirty="0">
                <a:solidFill>
                  <a:srgbClr val="0070C0"/>
                </a:solidFill>
              </a:rPr>
              <a:t>Clinically</a:t>
            </a:r>
            <a:r>
              <a:rPr lang="en-US" sz="2400" dirty="0"/>
              <a:t> patients of Na+ excess show a </a:t>
            </a:r>
            <a:r>
              <a:rPr lang="en-US" sz="2400" dirty="0">
                <a:solidFill>
                  <a:srgbClr val="0070C0"/>
                </a:solidFill>
              </a:rPr>
              <a:t>raised venous pressure, peripheral edema</a:t>
            </a:r>
            <a:r>
              <a:rPr lang="en-US" sz="2400" dirty="0"/>
              <a:t> (which indicates a high body sodium &amp; becomes apparent when the volume of extracellular fluid has increased by &gt;10%) and pulmonary edema with eventual resp failure.</a:t>
            </a:r>
          </a:p>
          <a:p>
            <a:pPr marL="0" indent="0">
              <a:buNone/>
            </a:pPr>
            <a:br>
              <a:rPr lang="en-US" sz="2400" dirty="0"/>
            </a:br>
            <a:r>
              <a:rPr lang="en-US" sz="2400" b="1" u="sng" dirty="0">
                <a:solidFill>
                  <a:srgbClr val="0070C0"/>
                </a:solidFill>
              </a:rPr>
              <a:t>Cerebral Symptoms</a:t>
            </a:r>
            <a:r>
              <a:rPr lang="en-US" sz="2400" dirty="0"/>
              <a:t>: Altered mental status, weakness, neuromuscular irritability </a:t>
            </a:r>
            <a:r>
              <a:rPr lang="en-US" sz="2400" dirty="0" err="1"/>
              <a:t>etc</a:t>
            </a:r>
            <a:r>
              <a:rPr lang="en-US" sz="2400" dirty="0"/>
              <a:t> may be seen due to hyperosmolarity of plasma causing decreased brain cell volume.</a:t>
            </a:r>
            <a:br>
              <a:rPr lang="en-US" sz="2400" dirty="0"/>
            </a:br>
            <a:endParaRPr lang="en-US" sz="2400" dirty="0"/>
          </a:p>
        </p:txBody>
      </p:sp>
      <p:sp>
        <p:nvSpPr>
          <p:cNvPr id="6" name="Slide Number Placeholder 5">
            <a:extLst>
              <a:ext uri="{FF2B5EF4-FFF2-40B4-BE49-F238E27FC236}">
                <a16:creationId xmlns:a16="http://schemas.microsoft.com/office/drawing/2014/main" id="{80D710B8-B9CD-EA81-0370-E969E5968572}"/>
              </a:ext>
            </a:extLst>
          </p:cNvPr>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sp>
        <p:nvSpPr>
          <p:cNvPr id="7" name="TextBox 6">
            <a:extLst>
              <a:ext uri="{FF2B5EF4-FFF2-40B4-BE49-F238E27FC236}">
                <a16:creationId xmlns:a16="http://schemas.microsoft.com/office/drawing/2014/main" id="{D83044F7-4589-E5A0-EE54-E843CE14C33D}"/>
              </a:ext>
            </a:extLst>
          </p:cNvPr>
          <p:cNvSpPr txBox="1"/>
          <p:nvPr/>
        </p:nvSpPr>
        <p:spPr>
          <a:xfrm>
            <a:off x="0" y="0"/>
            <a:ext cx="2178417" cy="400110"/>
          </a:xfrm>
          <a:prstGeom prst="rect">
            <a:avLst/>
          </a:prstGeom>
          <a:noFill/>
        </p:spPr>
        <p:txBody>
          <a:bodyPr wrap="none" rtlCol="0">
            <a:spAutoFit/>
          </a:bodyPr>
          <a:lstStyle/>
          <a:p>
            <a:r>
              <a:rPr lang="en-US" sz="2000" dirty="0"/>
              <a:t>Vertical Integration</a:t>
            </a:r>
          </a:p>
        </p:txBody>
      </p:sp>
    </p:spTree>
    <p:extLst>
      <p:ext uri="{BB962C8B-B14F-4D97-AF65-F5344CB8AC3E}">
        <p14:creationId xmlns:p14="http://schemas.microsoft.com/office/powerpoint/2010/main" val="2148807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A046-B4A7-45D0-78B8-5129CAF8C6A8}"/>
              </a:ext>
            </a:extLst>
          </p:cNvPr>
          <p:cNvSpPr>
            <a:spLocks noGrp="1"/>
          </p:cNvSpPr>
          <p:nvPr>
            <p:ph type="title"/>
          </p:nvPr>
        </p:nvSpPr>
        <p:spPr>
          <a:xfrm>
            <a:off x="381000" y="1"/>
            <a:ext cx="8610600" cy="1142999"/>
          </a:xfrm>
        </p:spPr>
        <p:txBody>
          <a:bodyPr>
            <a:normAutofit/>
          </a:bodyPr>
          <a:lstStyle/>
          <a:p>
            <a:r>
              <a:rPr lang="en-US" sz="3600" b="1" dirty="0">
                <a:latin typeface="+mn-lt"/>
              </a:rPr>
              <a:t>Dietary Requirement &amp; Sources of Chloride</a:t>
            </a:r>
          </a:p>
        </p:txBody>
      </p:sp>
      <p:sp>
        <p:nvSpPr>
          <p:cNvPr id="3" name="Content Placeholder 2">
            <a:extLst>
              <a:ext uri="{FF2B5EF4-FFF2-40B4-BE49-F238E27FC236}">
                <a16:creationId xmlns:a16="http://schemas.microsoft.com/office/drawing/2014/main" id="{86A5ADAD-D780-FEF0-957C-6F918FDBE47A}"/>
              </a:ext>
            </a:extLst>
          </p:cNvPr>
          <p:cNvSpPr>
            <a:spLocks noGrp="1"/>
          </p:cNvSpPr>
          <p:nvPr>
            <p:ph sz="half" idx="1"/>
          </p:nvPr>
        </p:nvSpPr>
        <p:spPr>
          <a:xfrm>
            <a:off x="0" y="1219200"/>
            <a:ext cx="3810000" cy="5638800"/>
          </a:xfrm>
        </p:spPr>
        <p:txBody>
          <a:bodyPr>
            <a:normAutofit fontScale="92500" lnSpcReduction="10000"/>
          </a:bodyPr>
          <a:lstStyle/>
          <a:p>
            <a:r>
              <a:rPr lang="en-US" sz="2400" b="1" dirty="0"/>
              <a:t>On an average 3,400 mgs are required per day mostly as part of sodium chloride</a:t>
            </a:r>
          </a:p>
          <a:p>
            <a:pPr marL="0" indent="0">
              <a:buNone/>
            </a:pPr>
            <a:r>
              <a:rPr lang="en-US" sz="2400" b="1" dirty="0">
                <a:solidFill>
                  <a:srgbClr val="0070C0"/>
                </a:solidFill>
              </a:rPr>
              <a:t>Sources:</a:t>
            </a:r>
          </a:p>
          <a:p>
            <a:r>
              <a:rPr lang="en-US" sz="2400" dirty="0"/>
              <a:t>Common salt as cooking medium, whole grains, leafy vegetables, eggs and milk</a:t>
            </a:r>
          </a:p>
          <a:p>
            <a:pPr marL="0" indent="0">
              <a:buNone/>
            </a:pPr>
            <a:r>
              <a:rPr lang="en-US" sz="2400" b="1" dirty="0">
                <a:solidFill>
                  <a:srgbClr val="0070C0"/>
                </a:solidFill>
              </a:rPr>
              <a:t>Absorption/Reabsorption:</a:t>
            </a:r>
          </a:p>
          <a:p>
            <a:r>
              <a:rPr lang="en-US" sz="2400" dirty="0">
                <a:solidFill>
                  <a:schemeClr val="tx1">
                    <a:lumMod val="95000"/>
                    <a:lumOff val="5000"/>
                  </a:schemeClr>
                </a:solidFill>
              </a:rPr>
              <a:t>Chloride is absorbed through the </a:t>
            </a:r>
            <a:r>
              <a:rPr lang="en-US" sz="2400" b="1" dirty="0">
                <a:solidFill>
                  <a:schemeClr val="tx1">
                    <a:lumMod val="95000"/>
                    <a:lumOff val="5000"/>
                  </a:schemeClr>
                </a:solidFill>
              </a:rPr>
              <a:t>Small and Large Intestine </a:t>
            </a:r>
            <a:r>
              <a:rPr lang="en-US" sz="2400" dirty="0">
                <a:solidFill>
                  <a:schemeClr val="tx1">
                    <a:lumMod val="95000"/>
                    <a:lumOff val="5000"/>
                  </a:schemeClr>
                </a:solidFill>
              </a:rPr>
              <a:t>by the intestinal mucosa. </a:t>
            </a:r>
          </a:p>
          <a:p>
            <a:r>
              <a:rPr lang="en-US" sz="2400" dirty="0">
                <a:solidFill>
                  <a:schemeClr val="tx1">
                    <a:lumMod val="95000"/>
                    <a:lumOff val="5000"/>
                  </a:schemeClr>
                </a:solidFill>
              </a:rPr>
              <a:t>70 – 80% of Cl is reabsorbed in the </a:t>
            </a:r>
            <a:r>
              <a:rPr lang="en-US" sz="2400" b="1" dirty="0">
                <a:solidFill>
                  <a:schemeClr val="tx1">
                    <a:lumMod val="95000"/>
                    <a:lumOff val="5000"/>
                  </a:schemeClr>
                </a:solidFill>
              </a:rPr>
              <a:t>Proximal Convoluted Tubule</a:t>
            </a:r>
          </a:p>
          <a:p>
            <a:r>
              <a:rPr lang="en-US" sz="2400" dirty="0">
                <a:solidFill>
                  <a:schemeClr val="tx1">
                    <a:lumMod val="95000"/>
                    <a:lumOff val="5000"/>
                  </a:schemeClr>
                </a:solidFill>
              </a:rPr>
              <a:t>20 – 25% is reabsorbed in the </a:t>
            </a:r>
            <a:r>
              <a:rPr lang="en-US" sz="2400" b="1" dirty="0">
                <a:solidFill>
                  <a:schemeClr val="tx1">
                    <a:lumMod val="95000"/>
                    <a:lumOff val="5000"/>
                  </a:schemeClr>
                </a:solidFill>
              </a:rPr>
              <a:t>Loop of Henle</a:t>
            </a:r>
            <a:r>
              <a:rPr lang="en-US" sz="2400" dirty="0">
                <a:solidFill>
                  <a:schemeClr val="tx1">
                    <a:lumMod val="95000"/>
                    <a:lumOff val="5000"/>
                  </a:schemeClr>
                </a:solidFill>
              </a:rPr>
              <a:t>.</a:t>
            </a:r>
          </a:p>
          <a:p>
            <a:r>
              <a:rPr lang="en-US" sz="2400" dirty="0">
                <a:solidFill>
                  <a:schemeClr val="tx1">
                    <a:lumMod val="95000"/>
                    <a:lumOff val="5000"/>
                  </a:schemeClr>
                </a:solidFill>
              </a:rPr>
              <a:t>Surplus excreted in </a:t>
            </a:r>
            <a:r>
              <a:rPr lang="en-US" sz="2400" b="1" dirty="0">
                <a:solidFill>
                  <a:schemeClr val="tx1">
                    <a:lumMod val="95000"/>
                    <a:lumOff val="5000"/>
                  </a:schemeClr>
                </a:solidFill>
              </a:rPr>
              <a:t>Urine</a:t>
            </a:r>
          </a:p>
          <a:p>
            <a:endParaRPr lang="en-US" sz="2400" dirty="0">
              <a:solidFill>
                <a:schemeClr val="tx1">
                  <a:lumMod val="95000"/>
                  <a:lumOff val="5000"/>
                </a:schemeClr>
              </a:solidFill>
            </a:endParaRPr>
          </a:p>
          <a:p>
            <a:endParaRPr lang="en-US" sz="2400" dirty="0">
              <a:solidFill>
                <a:schemeClr val="tx1">
                  <a:lumMod val="95000"/>
                  <a:lumOff val="5000"/>
                </a:schemeClr>
              </a:solidFill>
            </a:endParaRPr>
          </a:p>
          <a:p>
            <a:endParaRPr lang="en-US" sz="2400" b="1" dirty="0">
              <a:solidFill>
                <a:srgbClr val="0070C0"/>
              </a:solidFill>
            </a:endParaRPr>
          </a:p>
          <a:p>
            <a:endParaRPr lang="en-US" sz="2400" b="1" dirty="0">
              <a:solidFill>
                <a:srgbClr val="0070C0"/>
              </a:solidFill>
            </a:endParaRPr>
          </a:p>
        </p:txBody>
      </p:sp>
      <p:pic>
        <p:nvPicPr>
          <p:cNvPr id="7" name="Content Placeholder 6">
            <a:extLst>
              <a:ext uri="{FF2B5EF4-FFF2-40B4-BE49-F238E27FC236}">
                <a16:creationId xmlns:a16="http://schemas.microsoft.com/office/drawing/2014/main" id="{B3A9BA2A-7181-B887-6532-3F35D0D59D2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826" t="25290" r="35808" b="23894"/>
          <a:stretch/>
        </p:blipFill>
        <p:spPr>
          <a:xfrm>
            <a:off x="3560024" y="1524000"/>
            <a:ext cx="5583976" cy="3048000"/>
          </a:xfrm>
        </p:spPr>
      </p:pic>
      <p:sp>
        <p:nvSpPr>
          <p:cNvPr id="5" name="Slide Number Placeholder 4">
            <a:extLst>
              <a:ext uri="{FF2B5EF4-FFF2-40B4-BE49-F238E27FC236}">
                <a16:creationId xmlns:a16="http://schemas.microsoft.com/office/drawing/2014/main" id="{6F5BF22D-B558-C8E2-DCCD-DFB2D5CE5F2B}"/>
              </a:ext>
            </a:extLst>
          </p:cNvPr>
          <p:cNvSpPr>
            <a:spLocks noGrp="1"/>
          </p:cNvSpPr>
          <p:nvPr>
            <p:ph type="sldNum" sz="quarter" idx="12"/>
          </p:nvPr>
        </p:nvSpPr>
        <p:spPr/>
        <p:txBody>
          <a:bodyPr/>
          <a:lstStyle/>
          <a:p>
            <a:pPr>
              <a:defRPr/>
            </a:pPr>
            <a:fld id="{7A259807-4E02-4090-954C-8862AE38006D}" type="slidenum">
              <a:rPr lang="en-US" smtClean="0"/>
              <a:pPr>
                <a:defRPr/>
              </a:pPr>
              <a:t>29</a:t>
            </a:fld>
            <a:endParaRPr lang="en-US"/>
          </a:p>
        </p:txBody>
      </p:sp>
      <p:sp>
        <p:nvSpPr>
          <p:cNvPr id="6" name="TextBox 5">
            <a:extLst>
              <a:ext uri="{FF2B5EF4-FFF2-40B4-BE49-F238E27FC236}">
                <a16:creationId xmlns:a16="http://schemas.microsoft.com/office/drawing/2014/main" id="{7456FFB6-083C-2E16-7970-807B2DD9B346}"/>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221550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4D7284-23E2-5B72-9598-C69AE93DA14B}"/>
              </a:ext>
            </a:extLst>
          </p:cNvPr>
          <p:cNvSpPr>
            <a:spLocks noGrp="1"/>
          </p:cNvSpPr>
          <p:nvPr>
            <p:ph idx="1"/>
          </p:nvPr>
        </p:nvSpPr>
        <p:spPr>
          <a:xfrm>
            <a:off x="628650" y="1600200"/>
            <a:ext cx="7886700" cy="4351338"/>
          </a:xfrm>
        </p:spPr>
        <p:txBody>
          <a:bodyPr>
            <a:normAutofit/>
          </a:bodyPr>
          <a:lstStyle/>
          <a:p>
            <a:pPr marL="0" indent="0" algn="ctr">
              <a:buNone/>
            </a:pPr>
            <a:r>
              <a:rPr lang="en-US" sz="4000" b="1" dirty="0">
                <a:cs typeface="Times New Roman" pitchFamily="18" charset="0"/>
              </a:rPr>
              <a:t>Renal Module</a:t>
            </a:r>
            <a:br>
              <a:rPr lang="en-US" sz="4000" u="sng" dirty="0">
                <a:cs typeface="Times New Roman" pitchFamily="18" charset="0"/>
              </a:rPr>
            </a:br>
            <a:r>
              <a:rPr lang="en-US" sz="4000" dirty="0">
                <a:cs typeface="Times New Roman" pitchFamily="18" charset="0"/>
              </a:rPr>
              <a:t>2</a:t>
            </a:r>
            <a:r>
              <a:rPr lang="en-US" sz="3200" baseline="30000" dirty="0">
                <a:cs typeface="Times New Roman" pitchFamily="18" charset="0"/>
              </a:rPr>
              <a:t>nd</a:t>
            </a:r>
            <a:r>
              <a:rPr lang="en-US" sz="3200" dirty="0">
                <a:cs typeface="Times New Roman" pitchFamily="18" charset="0"/>
              </a:rPr>
              <a:t> Year MBBS (LGIS)</a:t>
            </a:r>
            <a:br>
              <a:rPr lang="en-US" sz="4000" u="sng" dirty="0">
                <a:cs typeface="Times New Roman" pitchFamily="18" charset="0"/>
              </a:rPr>
            </a:br>
            <a:r>
              <a:rPr lang="en-US" sz="4000" b="1" u="sng" dirty="0">
                <a:cs typeface="Times New Roman" pitchFamily="18" charset="0"/>
              </a:rPr>
              <a:t>Sodium &amp; Chloride Metabolism - 1</a:t>
            </a:r>
            <a:endParaRPr lang="en-US" sz="4000" dirty="0"/>
          </a:p>
          <a:p>
            <a:pPr marL="0" indent="0" algn="ctr">
              <a:buNone/>
            </a:pPr>
            <a:endParaRPr lang="en-US" sz="3600" dirty="0"/>
          </a:p>
        </p:txBody>
      </p:sp>
      <p:pic>
        <p:nvPicPr>
          <p:cNvPr id="4" name="Picture 3">
            <a:extLst>
              <a:ext uri="{FF2B5EF4-FFF2-40B4-BE49-F238E27FC236}">
                <a16:creationId xmlns:a16="http://schemas.microsoft.com/office/drawing/2014/main" id="{39383AB8-6E6D-7398-649F-B6FA53779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110990"/>
            <a:ext cx="2438399" cy="1451610"/>
          </a:xfrm>
          <a:prstGeom prst="rect">
            <a:avLst/>
          </a:prstGeom>
        </p:spPr>
      </p:pic>
      <p:sp>
        <p:nvSpPr>
          <p:cNvPr id="6" name="TextBox 5">
            <a:extLst>
              <a:ext uri="{FF2B5EF4-FFF2-40B4-BE49-F238E27FC236}">
                <a16:creationId xmlns:a16="http://schemas.microsoft.com/office/drawing/2014/main" id="{CD36F272-9C7F-9116-F28B-142A86274890}"/>
              </a:ext>
            </a:extLst>
          </p:cNvPr>
          <p:cNvSpPr txBox="1"/>
          <p:nvPr/>
        </p:nvSpPr>
        <p:spPr>
          <a:xfrm>
            <a:off x="152400" y="5659160"/>
            <a:ext cx="8915400" cy="1046440"/>
          </a:xfrm>
          <a:prstGeom prst="rect">
            <a:avLst/>
          </a:prstGeom>
          <a:noFill/>
        </p:spPr>
        <p:txBody>
          <a:bodyPr wrap="square">
            <a:spAutoFit/>
          </a:bodyPr>
          <a:lstStyle/>
          <a:p>
            <a:pPr algn="l"/>
            <a:r>
              <a:rPr lang="en-US" sz="1800" b="1" dirty="0">
                <a:cs typeface="Times New Roman" pitchFamily="18" charset="0"/>
              </a:rPr>
              <a:t>Presenter: Dr Nayab Ramzan				                   Date: </a:t>
            </a:r>
            <a:r>
              <a:rPr lang="en-US" b="1" dirty="0">
                <a:cs typeface="Times New Roman" pitchFamily="18" charset="0"/>
              </a:rPr>
              <a:t>12</a:t>
            </a:r>
            <a:r>
              <a:rPr lang="en-US" sz="1800" b="1" dirty="0">
                <a:cs typeface="Times New Roman" pitchFamily="18" charset="0"/>
              </a:rPr>
              <a:t>-02-25</a:t>
            </a:r>
          </a:p>
          <a:p>
            <a:pPr algn="l"/>
            <a:r>
              <a:rPr lang="en-US" sz="1800" b="1" dirty="0">
                <a:cs typeface="Times New Roman" pitchFamily="18" charset="0"/>
              </a:rPr>
              <a:t>    </a:t>
            </a:r>
            <a:r>
              <a:rPr lang="en-US" sz="1800" b="1" dirty="0" err="1">
                <a:cs typeface="Times New Roman" pitchFamily="18" charset="0"/>
              </a:rPr>
              <a:t>Deptt</a:t>
            </a:r>
            <a:r>
              <a:rPr lang="en-US" sz="1800" b="1" dirty="0">
                <a:cs typeface="Times New Roman" pitchFamily="18" charset="0"/>
              </a:rPr>
              <a:t> of Biochemistry</a:t>
            </a:r>
          </a:p>
          <a:p>
            <a:pPr algn="l"/>
            <a:r>
              <a:rPr lang="en-US" sz="1800" b="1" dirty="0">
                <a:cs typeface="Times New Roman" pitchFamily="18" charset="0"/>
              </a:rPr>
              <a:t>               RMU                                         			</a:t>
            </a:r>
            <a:r>
              <a:rPr lang="en-US" sz="900" b="1" dirty="0">
                <a:cs typeface="Times New Roman" pitchFamily="18" charset="0"/>
              </a:rPr>
              <a:t>			</a:t>
            </a:r>
            <a:r>
              <a:rPr lang="en-US" sz="800" b="1" dirty="0">
                <a:cs typeface="Times New Roman" pitchFamily="18" charset="0"/>
              </a:rPr>
              <a:t>		</a:t>
            </a:r>
            <a:endParaRPr lang="en-US" sz="800" b="1" dirty="0"/>
          </a:p>
        </p:txBody>
      </p:sp>
      <p:pic>
        <p:nvPicPr>
          <p:cNvPr id="7"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AB99CA10-8831-80DE-D2B9-1E39C6059B70}"/>
              </a:ext>
            </a:extLst>
          </p:cNvPr>
          <p:cNvPicPr>
            <a:picLocks noChangeAspect="1" noChangeArrowheads="1"/>
          </p:cNvPicPr>
          <p:nvPr/>
        </p:nvPicPr>
        <p:blipFill>
          <a:blip r:embed="rId3" cstate="print"/>
          <a:srcRect l="4787" t="7561" r="11351" b="8025"/>
          <a:stretch>
            <a:fillRect/>
          </a:stretch>
        </p:blipFill>
        <p:spPr bwMode="auto">
          <a:xfrm>
            <a:off x="369581" y="104775"/>
            <a:ext cx="1459219" cy="1470048"/>
          </a:xfrm>
          <a:prstGeom prst="rect">
            <a:avLst/>
          </a:prstGeom>
          <a:noFill/>
          <a:ln w="9525">
            <a:noFill/>
            <a:miter lim="800000"/>
            <a:headEnd/>
            <a:tailEnd/>
          </a:ln>
        </p:spPr>
      </p:pic>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D5E78077-3429-9C00-C8E8-02140E9A021D}"/>
              </a:ext>
            </a:extLst>
          </p:cNvPr>
          <p:cNvPicPr>
            <a:picLocks noChangeAspect="1" noChangeArrowheads="1"/>
          </p:cNvPicPr>
          <p:nvPr/>
        </p:nvPicPr>
        <p:blipFill>
          <a:blip r:embed="rId3" cstate="print"/>
          <a:srcRect l="4787" t="7561" r="11351" b="8025"/>
          <a:stretch>
            <a:fillRect/>
          </a:stretch>
        </p:blipFill>
        <p:spPr bwMode="auto">
          <a:xfrm>
            <a:off x="369581" y="104775"/>
            <a:ext cx="1459219" cy="1470048"/>
          </a:xfrm>
          <a:prstGeom prst="rect">
            <a:avLst/>
          </a:prstGeom>
          <a:noFill/>
          <a:ln w="9525">
            <a:noFill/>
            <a:miter lim="800000"/>
            <a:headEnd/>
            <a:tailEnd/>
          </a:ln>
        </p:spPr>
      </p:pic>
      <p:pic>
        <p:nvPicPr>
          <p:cNvPr id="9" name="Picture 8">
            <a:extLst>
              <a:ext uri="{FF2B5EF4-FFF2-40B4-BE49-F238E27FC236}">
                <a16:creationId xmlns:a16="http://schemas.microsoft.com/office/drawing/2014/main" id="{2A33E4AC-AFB4-FDDA-D621-B388BBEF5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820" y="152400"/>
            <a:ext cx="1371600" cy="1295400"/>
          </a:xfrm>
          <a:prstGeom prst="rect">
            <a:avLst/>
          </a:prstGeom>
        </p:spPr>
      </p:pic>
      <p:sp>
        <p:nvSpPr>
          <p:cNvPr id="11" name="Slide Number Placeholder 10">
            <a:extLst>
              <a:ext uri="{FF2B5EF4-FFF2-40B4-BE49-F238E27FC236}">
                <a16:creationId xmlns:a16="http://schemas.microsoft.com/office/drawing/2014/main" id="{26389FDE-AE68-9CE9-D7E2-E4DB8380732A}"/>
              </a:ext>
            </a:extLst>
          </p:cNvPr>
          <p:cNvSpPr>
            <a:spLocks noGrp="1"/>
          </p:cNvSpPr>
          <p:nvPr>
            <p:ph type="sldNum" sz="quarter" idx="12"/>
          </p:nvPr>
        </p:nvSpPr>
        <p:spPr/>
        <p:txBody>
          <a:bodyPr/>
          <a:lstStyle/>
          <a:p>
            <a:pPr>
              <a:defRPr/>
            </a:pPr>
            <a:fld id="{BDA394D7-9785-4BE5-AFD5-4F918A689025}" type="slidenum">
              <a:rPr lang="en-US" smtClean="0"/>
              <a:pPr>
                <a:defRPr/>
              </a:pPr>
              <a:t>3</a:t>
            </a:fld>
            <a:endParaRPr lang="en-US"/>
          </a:p>
        </p:txBody>
      </p:sp>
    </p:spTree>
    <p:extLst>
      <p:ext uri="{BB962C8B-B14F-4D97-AF65-F5344CB8AC3E}">
        <p14:creationId xmlns:p14="http://schemas.microsoft.com/office/powerpoint/2010/main" val="1961492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8FB6-D62C-6A85-A1E5-E8365554E226}"/>
              </a:ext>
            </a:extLst>
          </p:cNvPr>
          <p:cNvSpPr>
            <a:spLocks noGrp="1"/>
          </p:cNvSpPr>
          <p:nvPr>
            <p:ph type="title"/>
          </p:nvPr>
        </p:nvSpPr>
        <p:spPr>
          <a:xfrm>
            <a:off x="1676400" y="0"/>
            <a:ext cx="5867400" cy="790575"/>
          </a:xfrm>
        </p:spPr>
        <p:txBody>
          <a:bodyPr>
            <a:normAutofit/>
          </a:bodyPr>
          <a:lstStyle/>
          <a:p>
            <a:r>
              <a:rPr lang="en-US" sz="4000" b="1" dirty="0">
                <a:latin typeface="+mn-lt"/>
              </a:rPr>
              <a:t>         Chloride Metabolism</a:t>
            </a:r>
          </a:p>
        </p:txBody>
      </p:sp>
      <p:sp>
        <p:nvSpPr>
          <p:cNvPr id="3" name="Content Placeholder 2">
            <a:extLst>
              <a:ext uri="{FF2B5EF4-FFF2-40B4-BE49-F238E27FC236}">
                <a16:creationId xmlns:a16="http://schemas.microsoft.com/office/drawing/2014/main" id="{BC06B685-47DC-952B-3B47-9402FBAC4980}"/>
              </a:ext>
            </a:extLst>
          </p:cNvPr>
          <p:cNvSpPr>
            <a:spLocks noGrp="1"/>
          </p:cNvSpPr>
          <p:nvPr>
            <p:ph sz="half" idx="1"/>
          </p:nvPr>
        </p:nvSpPr>
        <p:spPr>
          <a:xfrm>
            <a:off x="76200" y="609600"/>
            <a:ext cx="2895600" cy="6248400"/>
          </a:xfrm>
        </p:spPr>
        <p:txBody>
          <a:bodyPr>
            <a:normAutofit lnSpcReduction="10000"/>
          </a:bodyPr>
          <a:lstStyle/>
          <a:p>
            <a:r>
              <a:rPr lang="en-US" sz="2400" dirty="0"/>
              <a:t>Component of </a:t>
            </a:r>
            <a:r>
              <a:rPr lang="en-US" sz="2400" b="1" dirty="0"/>
              <a:t>table salt </a:t>
            </a:r>
            <a:r>
              <a:rPr lang="en-US" sz="2400" dirty="0"/>
              <a:t>and other salts</a:t>
            </a:r>
          </a:p>
          <a:p>
            <a:r>
              <a:rPr lang="en-US" sz="2400" dirty="0"/>
              <a:t>Helps in </a:t>
            </a:r>
            <a:r>
              <a:rPr lang="en-US" sz="2400" b="1" dirty="0"/>
              <a:t>regulation </a:t>
            </a:r>
            <a:r>
              <a:rPr lang="en-US" sz="2400" b="1" dirty="0">
                <a:solidFill>
                  <a:srgbClr val="0070C0"/>
                </a:solidFill>
              </a:rPr>
              <a:t>of body’s fluid/acid base balance, osmotic pressure</a:t>
            </a:r>
            <a:r>
              <a:rPr lang="en-US" sz="2400" b="1" dirty="0"/>
              <a:t>. </a:t>
            </a:r>
          </a:p>
          <a:p>
            <a:r>
              <a:rPr lang="en-US" sz="2400" dirty="0"/>
              <a:t>Readily moves in and out of the cells, it mainly remains in </a:t>
            </a:r>
            <a:r>
              <a:rPr lang="en-US" sz="2400" b="1" dirty="0"/>
              <a:t>extra cellular fluid</a:t>
            </a:r>
            <a:r>
              <a:rPr lang="en-US" sz="2400" dirty="0"/>
              <a:t>.</a:t>
            </a:r>
          </a:p>
          <a:p>
            <a:r>
              <a:rPr lang="en-US" sz="2400" dirty="0"/>
              <a:t>Important in transmission of </a:t>
            </a:r>
            <a:r>
              <a:rPr lang="en-US" sz="2400" b="1" dirty="0"/>
              <a:t>nerve impulses </a:t>
            </a:r>
          </a:p>
          <a:p>
            <a:r>
              <a:rPr lang="en-US" sz="2400" dirty="0"/>
              <a:t>Cl- also a </a:t>
            </a:r>
            <a:r>
              <a:rPr lang="en-US" sz="2400" b="1" dirty="0"/>
              <a:t>component of HCl </a:t>
            </a:r>
            <a:r>
              <a:rPr lang="en-US" sz="2400" dirty="0"/>
              <a:t>produced (independent of Na+) by the </a:t>
            </a:r>
            <a:r>
              <a:rPr lang="en-US" sz="2400" b="1" dirty="0"/>
              <a:t>stomach.</a:t>
            </a:r>
          </a:p>
        </p:txBody>
      </p:sp>
      <p:pic>
        <p:nvPicPr>
          <p:cNvPr id="7" name="Content Placeholder 6">
            <a:extLst>
              <a:ext uri="{FF2B5EF4-FFF2-40B4-BE49-F238E27FC236}">
                <a16:creationId xmlns:a16="http://schemas.microsoft.com/office/drawing/2014/main" id="{DD536565-8D77-FEE6-08CA-2FD1EC7A0D5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2877" t="20335" r="21077" b="9948"/>
          <a:stretch/>
        </p:blipFill>
        <p:spPr>
          <a:xfrm>
            <a:off x="2819400" y="1030843"/>
            <a:ext cx="6337964" cy="5446157"/>
          </a:xfrm>
        </p:spPr>
      </p:pic>
      <p:sp>
        <p:nvSpPr>
          <p:cNvPr id="5" name="Slide Number Placeholder 4">
            <a:extLst>
              <a:ext uri="{FF2B5EF4-FFF2-40B4-BE49-F238E27FC236}">
                <a16:creationId xmlns:a16="http://schemas.microsoft.com/office/drawing/2014/main" id="{DC24E201-0711-E2F7-8DB4-9B7338D848B1}"/>
              </a:ext>
            </a:extLst>
          </p:cNvPr>
          <p:cNvSpPr>
            <a:spLocks noGrp="1"/>
          </p:cNvSpPr>
          <p:nvPr>
            <p:ph type="sldNum" sz="quarter" idx="12"/>
          </p:nvPr>
        </p:nvSpPr>
        <p:spPr/>
        <p:txBody>
          <a:bodyPr/>
          <a:lstStyle/>
          <a:p>
            <a:pPr>
              <a:defRPr/>
            </a:pPr>
            <a:fld id="{7A259807-4E02-4090-954C-8862AE38006D}" type="slidenum">
              <a:rPr lang="en-US" smtClean="0"/>
              <a:pPr>
                <a:defRPr/>
              </a:pPr>
              <a:t>30</a:t>
            </a:fld>
            <a:endParaRPr lang="en-US"/>
          </a:p>
        </p:txBody>
      </p:sp>
      <p:sp>
        <p:nvSpPr>
          <p:cNvPr id="6" name="TextBox 5">
            <a:extLst>
              <a:ext uri="{FF2B5EF4-FFF2-40B4-BE49-F238E27FC236}">
                <a16:creationId xmlns:a16="http://schemas.microsoft.com/office/drawing/2014/main" id="{C7D3EB0E-7CDA-ECE9-2CAE-653E74C7D107}"/>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3856181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9C37-A18E-AB21-5C69-1C23E259AF24}"/>
              </a:ext>
            </a:extLst>
          </p:cNvPr>
          <p:cNvSpPr>
            <a:spLocks noGrp="1"/>
          </p:cNvSpPr>
          <p:nvPr>
            <p:ph type="title"/>
          </p:nvPr>
        </p:nvSpPr>
        <p:spPr>
          <a:xfrm>
            <a:off x="1447800" y="0"/>
            <a:ext cx="7391400" cy="1066800"/>
          </a:xfrm>
        </p:spPr>
        <p:txBody>
          <a:bodyPr>
            <a:normAutofit/>
          </a:bodyPr>
          <a:lstStyle/>
          <a:p>
            <a:r>
              <a:rPr lang="en-US" b="1" i="0" dirty="0">
                <a:effectLst/>
                <a:latin typeface="Google Sans"/>
              </a:rPr>
              <a:t>Chloride Shift / Hamburger phenomenon</a:t>
            </a:r>
            <a:endParaRPr lang="en-US" dirty="0"/>
          </a:p>
        </p:txBody>
      </p:sp>
      <p:sp>
        <p:nvSpPr>
          <p:cNvPr id="3" name="Content Placeholder 2">
            <a:extLst>
              <a:ext uri="{FF2B5EF4-FFF2-40B4-BE49-F238E27FC236}">
                <a16:creationId xmlns:a16="http://schemas.microsoft.com/office/drawing/2014/main" id="{91C332B7-796C-92A0-F0F3-C1C15DFB8486}"/>
              </a:ext>
            </a:extLst>
          </p:cNvPr>
          <p:cNvSpPr>
            <a:spLocks noGrp="1"/>
          </p:cNvSpPr>
          <p:nvPr>
            <p:ph sz="half" idx="1"/>
          </p:nvPr>
        </p:nvSpPr>
        <p:spPr>
          <a:xfrm>
            <a:off x="76200" y="1104900"/>
            <a:ext cx="3810001" cy="4648200"/>
          </a:xfrm>
        </p:spPr>
        <p:txBody>
          <a:bodyPr>
            <a:normAutofit/>
          </a:bodyPr>
          <a:lstStyle/>
          <a:p>
            <a:r>
              <a:rPr lang="en-US" sz="2400" b="1" dirty="0">
                <a:solidFill>
                  <a:srgbClr val="0070C0"/>
                </a:solidFill>
              </a:rPr>
              <a:t>Chloride shift</a:t>
            </a:r>
            <a:r>
              <a:rPr lang="en-US" sz="2400" b="1" dirty="0"/>
              <a:t> is v imp in transport of CO2 in blood </a:t>
            </a:r>
            <a:r>
              <a:rPr lang="en-US" sz="2400" b="1" dirty="0">
                <a:solidFill>
                  <a:srgbClr val="0070C0"/>
                </a:solidFill>
              </a:rPr>
              <a:t>(Hamburger’s phenomenon)</a:t>
            </a:r>
            <a:endParaRPr lang="en-US" sz="2400" dirty="0">
              <a:solidFill>
                <a:srgbClr val="0070C0"/>
              </a:solidFill>
            </a:endParaRPr>
          </a:p>
          <a:p>
            <a:endParaRPr lang="en-US" sz="2400" b="0" i="0" dirty="0">
              <a:effectLst/>
              <a:latin typeface="Google Sans"/>
            </a:endParaRPr>
          </a:p>
          <a:p>
            <a:r>
              <a:rPr lang="en-US" sz="2400" b="1" dirty="0">
                <a:latin typeface="Google Sans"/>
              </a:rPr>
              <a:t>This</a:t>
            </a:r>
            <a:r>
              <a:rPr lang="en-US" sz="2400" b="1" i="0" dirty="0">
                <a:effectLst/>
                <a:latin typeface="Google Sans"/>
              </a:rPr>
              <a:t> process occurs in </a:t>
            </a:r>
            <a:r>
              <a:rPr lang="en-US" sz="2400" b="1" dirty="0">
                <a:latin typeface="Google Sans"/>
              </a:rPr>
              <a:t>the </a:t>
            </a:r>
            <a:r>
              <a:rPr lang="en-US" sz="2400" b="1" i="0" dirty="0">
                <a:effectLst/>
                <a:latin typeface="Google Sans"/>
              </a:rPr>
              <a:t>cardiovascular system and refers to the </a:t>
            </a:r>
            <a:r>
              <a:rPr lang="en-US" sz="2400" b="1" i="0" dirty="0">
                <a:solidFill>
                  <a:srgbClr val="0070C0"/>
                </a:solidFill>
                <a:effectLst/>
                <a:latin typeface="Google Sans"/>
              </a:rPr>
              <a:t>exchange of bicarbonate (HCO</a:t>
            </a:r>
            <a:r>
              <a:rPr lang="en-US" sz="2400" b="1" i="0" baseline="-25000" dirty="0">
                <a:solidFill>
                  <a:srgbClr val="0070C0"/>
                </a:solidFill>
                <a:effectLst/>
                <a:latin typeface="Google Sans"/>
              </a:rPr>
              <a:t>3</a:t>
            </a:r>
            <a:r>
              <a:rPr lang="en-US" sz="2400" b="1" i="0" baseline="30000" dirty="0">
                <a:solidFill>
                  <a:srgbClr val="0070C0"/>
                </a:solidFill>
                <a:effectLst/>
                <a:latin typeface="Google Sans"/>
              </a:rPr>
              <a:t>−</a:t>
            </a:r>
            <a:r>
              <a:rPr lang="en-US" sz="2400" b="1" i="0" dirty="0">
                <a:solidFill>
                  <a:srgbClr val="0070C0"/>
                </a:solidFill>
                <a:effectLst/>
                <a:latin typeface="Google Sans"/>
              </a:rPr>
              <a:t>) and chloride (Cl</a:t>
            </a:r>
            <a:r>
              <a:rPr lang="en-US" sz="2400" b="1" i="0" baseline="30000" dirty="0">
                <a:solidFill>
                  <a:srgbClr val="0070C0"/>
                </a:solidFill>
                <a:effectLst/>
                <a:latin typeface="Google Sans"/>
              </a:rPr>
              <a:t>−</a:t>
            </a:r>
            <a:r>
              <a:rPr lang="en-US" sz="2400" b="1" i="0" dirty="0">
                <a:solidFill>
                  <a:srgbClr val="0070C0"/>
                </a:solidFill>
                <a:effectLst/>
                <a:latin typeface="Google Sans"/>
              </a:rPr>
              <a:t>) </a:t>
            </a:r>
            <a:r>
              <a:rPr lang="en-US" sz="2400" b="1" i="0" dirty="0">
                <a:effectLst/>
                <a:latin typeface="Google Sans"/>
              </a:rPr>
              <a:t>across the membrane of red blood cells </a:t>
            </a:r>
            <a:r>
              <a:rPr lang="en-US" sz="2400" b="1" i="0" dirty="0">
                <a:solidFill>
                  <a:srgbClr val="0070C0"/>
                </a:solidFill>
                <a:effectLst/>
                <a:latin typeface="Google Sans"/>
              </a:rPr>
              <a:t>(RBCs).</a:t>
            </a:r>
            <a:endParaRPr lang="en-US" sz="2400" b="1" dirty="0">
              <a:solidFill>
                <a:srgbClr val="0070C0"/>
              </a:solidFill>
            </a:endParaRPr>
          </a:p>
        </p:txBody>
      </p:sp>
      <p:pic>
        <p:nvPicPr>
          <p:cNvPr id="7" name="Content Placeholder 6">
            <a:extLst>
              <a:ext uri="{FF2B5EF4-FFF2-40B4-BE49-F238E27FC236}">
                <a16:creationId xmlns:a16="http://schemas.microsoft.com/office/drawing/2014/main" id="{25B31319-3D0B-1160-AB40-91745D9534A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229" t="16848" r="37068" b="24563"/>
          <a:stretch/>
        </p:blipFill>
        <p:spPr>
          <a:xfrm>
            <a:off x="3979464" y="1447800"/>
            <a:ext cx="5153440" cy="3886200"/>
          </a:xfrm>
        </p:spPr>
      </p:pic>
      <p:sp>
        <p:nvSpPr>
          <p:cNvPr id="4" name="Slide Number Placeholder 3">
            <a:extLst>
              <a:ext uri="{FF2B5EF4-FFF2-40B4-BE49-F238E27FC236}">
                <a16:creationId xmlns:a16="http://schemas.microsoft.com/office/drawing/2014/main" id="{9E4CD4F6-C22B-7DBD-2328-6D5DCF260B32}"/>
              </a:ext>
            </a:extLst>
          </p:cNvPr>
          <p:cNvSpPr>
            <a:spLocks noGrp="1"/>
          </p:cNvSpPr>
          <p:nvPr>
            <p:ph type="sldNum" sz="quarter" idx="12"/>
          </p:nvPr>
        </p:nvSpPr>
        <p:spPr/>
        <p:txBody>
          <a:bodyPr/>
          <a:lstStyle/>
          <a:p>
            <a:pPr>
              <a:defRPr/>
            </a:pPr>
            <a:fld id="{7A259807-4E02-4090-954C-8862AE38006D}" type="slidenum">
              <a:rPr lang="en-US" smtClean="0"/>
              <a:pPr>
                <a:defRPr/>
              </a:pPr>
              <a:t>31</a:t>
            </a:fld>
            <a:endParaRPr lang="en-US"/>
          </a:p>
        </p:txBody>
      </p:sp>
      <p:sp>
        <p:nvSpPr>
          <p:cNvPr id="6" name="TextBox 5">
            <a:extLst>
              <a:ext uri="{FF2B5EF4-FFF2-40B4-BE49-F238E27FC236}">
                <a16:creationId xmlns:a16="http://schemas.microsoft.com/office/drawing/2014/main" id="{67662423-5798-50B0-73E2-ACC2A3B2F598}"/>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4032871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1C89DA-2ED3-68B3-31C6-9118DDF62381}"/>
              </a:ext>
            </a:extLst>
          </p:cNvPr>
          <p:cNvSpPr>
            <a:spLocks noGrp="1"/>
          </p:cNvSpPr>
          <p:nvPr>
            <p:ph type="title"/>
          </p:nvPr>
        </p:nvSpPr>
        <p:spPr>
          <a:xfrm>
            <a:off x="2438400" y="-76200"/>
            <a:ext cx="5257800" cy="939895"/>
          </a:xfrm>
        </p:spPr>
        <p:txBody>
          <a:bodyPr>
            <a:normAutofit/>
          </a:bodyPr>
          <a:lstStyle/>
          <a:p>
            <a:r>
              <a:rPr lang="en-US" sz="4000" b="1" dirty="0">
                <a:latin typeface="+mn-lt"/>
              </a:rPr>
              <a:t>Clinical Correlates</a:t>
            </a:r>
            <a:endParaRPr lang="en-US" sz="3600" dirty="0"/>
          </a:p>
        </p:txBody>
      </p:sp>
      <p:sp>
        <p:nvSpPr>
          <p:cNvPr id="3" name="Content Placeholder 2">
            <a:extLst>
              <a:ext uri="{FF2B5EF4-FFF2-40B4-BE49-F238E27FC236}">
                <a16:creationId xmlns:a16="http://schemas.microsoft.com/office/drawing/2014/main" id="{2E904836-6C6A-7102-97E2-177D4384FD8D}"/>
              </a:ext>
            </a:extLst>
          </p:cNvPr>
          <p:cNvSpPr>
            <a:spLocks noGrp="1"/>
          </p:cNvSpPr>
          <p:nvPr>
            <p:ph sz="half" idx="1"/>
          </p:nvPr>
        </p:nvSpPr>
        <p:spPr>
          <a:xfrm>
            <a:off x="0" y="863694"/>
            <a:ext cx="3429000" cy="5994305"/>
          </a:xfrm>
        </p:spPr>
        <p:txBody>
          <a:bodyPr>
            <a:normAutofit fontScale="85000" lnSpcReduction="20000"/>
          </a:bodyPr>
          <a:lstStyle/>
          <a:p>
            <a:r>
              <a:rPr lang="en-US" b="1" dirty="0"/>
              <a:t>Excess of chloride is </a:t>
            </a:r>
            <a:r>
              <a:rPr lang="en-US" b="1" dirty="0">
                <a:solidFill>
                  <a:srgbClr val="0070C0"/>
                </a:solidFill>
              </a:rPr>
              <a:t>excreted</a:t>
            </a:r>
            <a:r>
              <a:rPr lang="en-US" b="1" dirty="0"/>
              <a:t> by the kidneys and some chloride is also lost in sweat.</a:t>
            </a:r>
          </a:p>
          <a:p>
            <a:r>
              <a:rPr lang="en-US" b="1" dirty="0">
                <a:solidFill>
                  <a:srgbClr val="0070C0"/>
                </a:solidFill>
              </a:rPr>
              <a:t>Severe dehydration </a:t>
            </a:r>
            <a:r>
              <a:rPr lang="en-US" b="1" dirty="0"/>
              <a:t>is the only cause of high blood chloride levels.</a:t>
            </a:r>
          </a:p>
          <a:p>
            <a:r>
              <a:rPr lang="en-US" b="1" u="sng" dirty="0">
                <a:solidFill>
                  <a:srgbClr val="0070C0"/>
                </a:solidFill>
              </a:rPr>
              <a:t>Cushing syndrome</a:t>
            </a:r>
            <a:r>
              <a:rPr lang="en-US" b="1" dirty="0"/>
              <a:t>: Low Cl-,  Low K+, metabolic alkalosis (Cushing’s syndrome is characterized by excess cortisol secretion resulting from excess ACTH by the pituitary)</a:t>
            </a:r>
            <a:endParaRPr lang="en-US" dirty="0"/>
          </a:p>
          <a:p>
            <a:r>
              <a:rPr lang="en-US" b="1" dirty="0"/>
              <a:t>Excessive chloride loss is the most common cause of </a:t>
            </a:r>
            <a:r>
              <a:rPr lang="en-US" b="1" dirty="0">
                <a:solidFill>
                  <a:srgbClr val="0070C0"/>
                </a:solidFill>
              </a:rPr>
              <a:t>chloride deficiency</a:t>
            </a:r>
            <a:r>
              <a:rPr lang="en-US" b="1" dirty="0"/>
              <a:t>, vomiting being the most common cause</a:t>
            </a:r>
            <a:r>
              <a:rPr lang="en-US" b="1" dirty="0">
                <a:sym typeface="Wingdings" panose="05000000000000000000" pitchFamily="2" charset="2"/>
              </a:rPr>
              <a:t> compensatory increase in plasma HCO3-</a:t>
            </a:r>
            <a:r>
              <a:rPr lang="en-US" b="1" dirty="0" err="1">
                <a:solidFill>
                  <a:srgbClr val="0070C0"/>
                </a:solidFill>
                <a:sym typeface="Wingdings" panose="05000000000000000000" pitchFamily="2" charset="2"/>
              </a:rPr>
              <a:t>Hypochloremic</a:t>
            </a:r>
            <a:r>
              <a:rPr lang="en-US" b="1" dirty="0">
                <a:solidFill>
                  <a:srgbClr val="0070C0"/>
                </a:solidFill>
                <a:sym typeface="Wingdings" panose="05000000000000000000" pitchFamily="2" charset="2"/>
              </a:rPr>
              <a:t> Alkalosis</a:t>
            </a:r>
            <a:r>
              <a:rPr lang="en-US" b="1" dirty="0"/>
              <a:t>.</a:t>
            </a:r>
          </a:p>
          <a:p>
            <a:r>
              <a:rPr lang="en-US" b="1" dirty="0">
                <a:solidFill>
                  <a:srgbClr val="0070C0"/>
                </a:solidFill>
              </a:rPr>
              <a:t>Low blood chloride level </a:t>
            </a:r>
            <a:r>
              <a:rPr lang="en-US" b="1" dirty="0"/>
              <a:t>slows blood flow to brain and oxygen delivery to the tissues, it also </a:t>
            </a:r>
            <a:r>
              <a:rPr lang="en-US" b="1" dirty="0">
                <a:solidFill>
                  <a:srgbClr val="0070C0"/>
                </a:solidFill>
              </a:rPr>
              <a:t>disrupts acid base balance</a:t>
            </a:r>
            <a:r>
              <a:rPr lang="en-US" b="1" dirty="0"/>
              <a:t> and may cause </a:t>
            </a:r>
            <a:r>
              <a:rPr lang="en-US" b="1" dirty="0">
                <a:solidFill>
                  <a:srgbClr val="0070C0"/>
                </a:solidFill>
              </a:rPr>
              <a:t>Arrhythmias</a:t>
            </a:r>
            <a:r>
              <a:rPr lang="en-US" b="1" dirty="0"/>
              <a:t>.</a:t>
            </a:r>
          </a:p>
          <a:p>
            <a:r>
              <a:rPr lang="en-US" b="1" dirty="0">
                <a:solidFill>
                  <a:srgbClr val="0070C0"/>
                </a:solidFill>
              </a:rPr>
              <a:t>Untreated </a:t>
            </a:r>
            <a:r>
              <a:rPr lang="en-US" b="1" dirty="0"/>
              <a:t>low blood chloride level can be </a:t>
            </a:r>
            <a:r>
              <a:rPr lang="en-US" b="1" dirty="0">
                <a:solidFill>
                  <a:srgbClr val="0070C0"/>
                </a:solidFill>
              </a:rPr>
              <a:t>life threatening</a:t>
            </a:r>
            <a:r>
              <a:rPr lang="en-US" b="1" dirty="0"/>
              <a:t>.</a:t>
            </a:r>
            <a:endParaRPr lang="en-US" dirty="0"/>
          </a:p>
          <a:p>
            <a:endParaRPr lang="en-US" dirty="0"/>
          </a:p>
        </p:txBody>
      </p:sp>
      <p:pic>
        <p:nvPicPr>
          <p:cNvPr id="1026" name="Picture 2">
            <a:extLst>
              <a:ext uri="{FF2B5EF4-FFF2-40B4-BE49-F238E27FC236}">
                <a16:creationId xmlns:a16="http://schemas.microsoft.com/office/drawing/2014/main" id="{0E3BFBE0-AC5C-D229-4D27-5D684FF62C2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09492" y="1524000"/>
            <a:ext cx="5821733"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23C1C1F-C601-630E-4F55-18C14B97E522}"/>
              </a:ext>
            </a:extLst>
          </p:cNvPr>
          <p:cNvSpPr>
            <a:spLocks noGrp="1"/>
          </p:cNvSpPr>
          <p:nvPr>
            <p:ph type="sldNum" sz="quarter" idx="12"/>
          </p:nvPr>
        </p:nvSpPr>
        <p:spPr/>
        <p:txBody>
          <a:bodyPr/>
          <a:lstStyle/>
          <a:p>
            <a:pPr>
              <a:defRPr/>
            </a:pPr>
            <a:fld id="{7A259807-4E02-4090-954C-8862AE38006D}" type="slidenum">
              <a:rPr lang="en-US" smtClean="0"/>
              <a:pPr>
                <a:defRPr/>
              </a:pPr>
              <a:t>32</a:t>
            </a:fld>
            <a:endParaRPr lang="en-US"/>
          </a:p>
        </p:txBody>
      </p:sp>
      <p:sp>
        <p:nvSpPr>
          <p:cNvPr id="4" name="TextBox 3">
            <a:extLst>
              <a:ext uri="{FF2B5EF4-FFF2-40B4-BE49-F238E27FC236}">
                <a16:creationId xmlns:a16="http://schemas.microsoft.com/office/drawing/2014/main" id="{6E780F1E-7634-86C6-AF35-2973C2891303}"/>
              </a:ext>
            </a:extLst>
          </p:cNvPr>
          <p:cNvSpPr txBox="1"/>
          <p:nvPr/>
        </p:nvSpPr>
        <p:spPr>
          <a:xfrm>
            <a:off x="76200" y="0"/>
            <a:ext cx="1981200" cy="369332"/>
          </a:xfrm>
          <a:prstGeom prst="rect">
            <a:avLst/>
          </a:prstGeom>
          <a:noFill/>
        </p:spPr>
        <p:txBody>
          <a:bodyPr wrap="square">
            <a:spAutoFit/>
          </a:bodyPr>
          <a:lstStyle/>
          <a:p>
            <a:pPr>
              <a:defRPr/>
            </a:pPr>
            <a:r>
              <a:rPr lang="en-US" dirty="0"/>
              <a:t>Vertical Integration</a:t>
            </a:r>
          </a:p>
        </p:txBody>
      </p:sp>
    </p:spTree>
    <p:extLst>
      <p:ext uri="{BB962C8B-B14F-4D97-AF65-F5344CB8AC3E}">
        <p14:creationId xmlns:p14="http://schemas.microsoft.com/office/powerpoint/2010/main" val="1198292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E57B-9A81-BDBD-411E-72103318D2C6}"/>
              </a:ext>
            </a:extLst>
          </p:cNvPr>
          <p:cNvSpPr>
            <a:spLocks noGrp="1"/>
          </p:cNvSpPr>
          <p:nvPr>
            <p:ph type="title"/>
          </p:nvPr>
        </p:nvSpPr>
        <p:spPr>
          <a:xfrm>
            <a:off x="2438400" y="0"/>
            <a:ext cx="5638800" cy="990599"/>
          </a:xfrm>
        </p:spPr>
        <p:txBody>
          <a:bodyPr>
            <a:normAutofit/>
          </a:bodyPr>
          <a:lstStyle/>
          <a:p>
            <a:r>
              <a:rPr lang="en-US" sz="4000" b="1" dirty="0">
                <a:latin typeface="+mn-lt"/>
              </a:rPr>
              <a:t>Clinical Correlates</a:t>
            </a:r>
          </a:p>
        </p:txBody>
      </p:sp>
      <p:sp>
        <p:nvSpPr>
          <p:cNvPr id="7" name="Content Placeholder 6">
            <a:extLst>
              <a:ext uri="{FF2B5EF4-FFF2-40B4-BE49-F238E27FC236}">
                <a16:creationId xmlns:a16="http://schemas.microsoft.com/office/drawing/2014/main" id="{1D9A1AD9-5F29-4C9E-D6E8-0256AA06901D}"/>
              </a:ext>
            </a:extLst>
          </p:cNvPr>
          <p:cNvSpPr>
            <a:spLocks noGrp="1"/>
          </p:cNvSpPr>
          <p:nvPr>
            <p:ph idx="1"/>
          </p:nvPr>
        </p:nvSpPr>
        <p:spPr>
          <a:xfrm>
            <a:off x="628650" y="1143000"/>
            <a:ext cx="7886700" cy="5334000"/>
          </a:xfrm>
        </p:spPr>
        <p:txBody>
          <a:bodyPr>
            <a:normAutofit/>
          </a:bodyPr>
          <a:lstStyle/>
          <a:p>
            <a:r>
              <a:rPr lang="en-US" sz="2400" b="1" u="sng" dirty="0">
                <a:solidFill>
                  <a:srgbClr val="0070C0"/>
                </a:solidFill>
              </a:rPr>
              <a:t>Hypochloremia</a:t>
            </a:r>
            <a:r>
              <a:rPr lang="en-US" sz="2400" dirty="0">
                <a:solidFill>
                  <a:srgbClr val="0070C0"/>
                </a:solidFill>
              </a:rPr>
              <a:t> </a:t>
            </a:r>
            <a:r>
              <a:rPr lang="en-US" sz="2400" dirty="0"/>
              <a:t>: A reduction in the serum Cl– level may occur due to vomiting, diarrhea, respiratory alkalosis, Addison’s disease and excessive sweating. </a:t>
            </a:r>
          </a:p>
          <a:p>
            <a:endParaRPr lang="en-US" sz="2400" b="1" u="sng" dirty="0"/>
          </a:p>
          <a:p>
            <a:r>
              <a:rPr lang="en-US" sz="2400" b="1" u="sng" dirty="0"/>
              <a:t> </a:t>
            </a:r>
            <a:r>
              <a:rPr lang="en-US" sz="2400" b="1" u="sng" dirty="0">
                <a:solidFill>
                  <a:srgbClr val="0070C0"/>
                </a:solidFill>
              </a:rPr>
              <a:t>Hyperchloremia</a:t>
            </a:r>
            <a:r>
              <a:rPr lang="en-US" sz="2400" b="1" u="sng" dirty="0"/>
              <a:t> </a:t>
            </a:r>
            <a:r>
              <a:rPr lang="en-US" sz="2400" dirty="0"/>
              <a:t>: An increase in serum Cl– concentration may be due to dehydration, respiratory acidosis and Cushing’s syndrome</a:t>
            </a:r>
          </a:p>
          <a:p>
            <a:pPr marL="0" indent="0">
              <a:buNone/>
            </a:pPr>
            <a:endParaRPr lang="en-US" sz="2400" dirty="0">
              <a:solidFill>
                <a:srgbClr val="0070C0"/>
              </a:solidFill>
            </a:endParaRPr>
          </a:p>
          <a:p>
            <a:r>
              <a:rPr lang="en-US" sz="2400" b="1" dirty="0">
                <a:solidFill>
                  <a:srgbClr val="0070C0"/>
                </a:solidFill>
              </a:rPr>
              <a:t>Isotonic saline soln (0.9% NaCl) </a:t>
            </a:r>
            <a:r>
              <a:rPr lang="en-US" sz="2400" dirty="0"/>
              <a:t>has more Cl – than plasma and is acidic (NaCl soln having pH 7 vs plasma having pH 7.4). Hence when isotonic saline is infused, it is advisable to add KCl and NaHCO3 to the infusion to counteract the anticipated </a:t>
            </a:r>
            <a:r>
              <a:rPr lang="en-US" sz="2400" b="1" dirty="0" err="1">
                <a:solidFill>
                  <a:srgbClr val="0070C0"/>
                </a:solidFill>
              </a:rPr>
              <a:t>Hypochloremic</a:t>
            </a:r>
            <a:r>
              <a:rPr lang="en-US" sz="2400" b="1" dirty="0">
                <a:solidFill>
                  <a:srgbClr val="0070C0"/>
                </a:solidFill>
              </a:rPr>
              <a:t> Metabolic Acidosis </a:t>
            </a:r>
            <a:endParaRPr lang="en-US" sz="2400" b="1" dirty="0"/>
          </a:p>
          <a:p>
            <a:endParaRPr lang="en-US" sz="2400" dirty="0"/>
          </a:p>
        </p:txBody>
      </p:sp>
      <p:sp>
        <p:nvSpPr>
          <p:cNvPr id="5" name="Slide Number Placeholder 4">
            <a:extLst>
              <a:ext uri="{FF2B5EF4-FFF2-40B4-BE49-F238E27FC236}">
                <a16:creationId xmlns:a16="http://schemas.microsoft.com/office/drawing/2014/main" id="{4A06706D-1149-3DD6-EFA7-F5A97D6C3127}"/>
              </a:ext>
            </a:extLst>
          </p:cNvPr>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sp>
        <p:nvSpPr>
          <p:cNvPr id="6" name="TextBox 5">
            <a:extLst>
              <a:ext uri="{FF2B5EF4-FFF2-40B4-BE49-F238E27FC236}">
                <a16:creationId xmlns:a16="http://schemas.microsoft.com/office/drawing/2014/main" id="{6CC07B68-B0F3-D7F8-3FFB-BDB08C27C3AC}"/>
              </a:ext>
            </a:extLst>
          </p:cNvPr>
          <p:cNvSpPr txBox="1"/>
          <p:nvPr/>
        </p:nvSpPr>
        <p:spPr>
          <a:xfrm>
            <a:off x="76200" y="0"/>
            <a:ext cx="1981200" cy="369332"/>
          </a:xfrm>
          <a:prstGeom prst="rect">
            <a:avLst/>
          </a:prstGeom>
          <a:noFill/>
        </p:spPr>
        <p:txBody>
          <a:bodyPr wrap="square">
            <a:spAutoFit/>
          </a:bodyPr>
          <a:lstStyle/>
          <a:p>
            <a:pPr>
              <a:defRPr/>
            </a:pPr>
            <a:r>
              <a:rPr lang="en-US" dirty="0"/>
              <a:t>Vertical Integration</a:t>
            </a:r>
          </a:p>
        </p:txBody>
      </p:sp>
    </p:spTree>
    <p:extLst>
      <p:ext uri="{BB962C8B-B14F-4D97-AF65-F5344CB8AC3E}">
        <p14:creationId xmlns:p14="http://schemas.microsoft.com/office/powerpoint/2010/main" val="390789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C3AD-BB71-1FB0-734C-C7B6F2DC27CB}"/>
              </a:ext>
            </a:extLst>
          </p:cNvPr>
          <p:cNvSpPr>
            <a:spLocks noGrp="1"/>
          </p:cNvSpPr>
          <p:nvPr>
            <p:ph type="title"/>
          </p:nvPr>
        </p:nvSpPr>
        <p:spPr>
          <a:xfrm>
            <a:off x="1524000" y="228600"/>
            <a:ext cx="6991350" cy="854074"/>
          </a:xfrm>
        </p:spPr>
        <p:txBody>
          <a:bodyPr/>
          <a:lstStyle/>
          <a:p>
            <a:r>
              <a:rPr lang="en-US" sz="3600" b="1" dirty="0">
                <a:latin typeface="+mn-lt"/>
              </a:rPr>
              <a:t>Management of Hypertension</a:t>
            </a:r>
            <a:endParaRPr lang="en-US" dirty="0"/>
          </a:p>
        </p:txBody>
      </p:sp>
      <p:sp>
        <p:nvSpPr>
          <p:cNvPr id="4" name="Slide Number Placeholder 3">
            <a:extLst>
              <a:ext uri="{FF2B5EF4-FFF2-40B4-BE49-F238E27FC236}">
                <a16:creationId xmlns:a16="http://schemas.microsoft.com/office/drawing/2014/main" id="{EC199B83-6530-1D3D-8D2E-7E2FBB31FD0B}"/>
              </a:ext>
            </a:extLst>
          </p:cNvPr>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
        <p:nvSpPr>
          <p:cNvPr id="6" name="Footer Placeholder 3">
            <a:extLst>
              <a:ext uri="{FF2B5EF4-FFF2-40B4-BE49-F238E27FC236}">
                <a16:creationId xmlns:a16="http://schemas.microsoft.com/office/drawing/2014/main" id="{842FBAAE-B33A-5610-F1A6-2CC3CB13C8DB}"/>
              </a:ext>
            </a:extLst>
          </p:cNvPr>
          <p:cNvSpPr txBox="1">
            <a:spLocks/>
          </p:cNvSpPr>
          <p:nvPr/>
        </p:nvSpPr>
        <p:spPr>
          <a:xfrm>
            <a:off x="12192" y="0"/>
            <a:ext cx="1981200" cy="350418"/>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dirty="0">
                <a:solidFill>
                  <a:schemeClr val="tx1"/>
                </a:solidFill>
              </a:rPr>
              <a:t>Spiral Integration</a:t>
            </a:r>
          </a:p>
        </p:txBody>
      </p:sp>
      <p:sp>
        <p:nvSpPr>
          <p:cNvPr id="7" name="Round Same Side Corner Rectangle 4">
            <a:extLst>
              <a:ext uri="{FF2B5EF4-FFF2-40B4-BE49-F238E27FC236}">
                <a16:creationId xmlns:a16="http://schemas.microsoft.com/office/drawing/2014/main" id="{26850311-F75C-0B41-E952-6F9D302F76F0}"/>
              </a:ext>
            </a:extLst>
          </p:cNvPr>
          <p:cNvSpPr/>
          <p:nvPr/>
        </p:nvSpPr>
        <p:spPr>
          <a:xfrm>
            <a:off x="6553200" y="-21771"/>
            <a:ext cx="2590800"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Family Medicine</a:t>
            </a:r>
            <a:endParaRPr lang="en-GB" sz="2300" kern="1200" dirty="0">
              <a:solidFill>
                <a:schemeClr val="tx1"/>
              </a:solidFill>
            </a:endParaRPr>
          </a:p>
        </p:txBody>
      </p:sp>
      <p:sp>
        <p:nvSpPr>
          <p:cNvPr id="8" name="Rectangle 1">
            <a:extLst>
              <a:ext uri="{FF2B5EF4-FFF2-40B4-BE49-F238E27FC236}">
                <a16:creationId xmlns:a16="http://schemas.microsoft.com/office/drawing/2014/main" id="{A9C92124-E43B-FEC3-A057-585FBFB8BE6E}"/>
              </a:ext>
            </a:extLst>
          </p:cNvPr>
          <p:cNvSpPr>
            <a:spLocks noGrp="1" noChangeArrowheads="1"/>
          </p:cNvSpPr>
          <p:nvPr>
            <p:ph idx="1"/>
          </p:nvPr>
        </p:nvSpPr>
        <p:spPr bwMode="auto">
          <a:xfrm>
            <a:off x="304800" y="917912"/>
            <a:ext cx="8686800"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Lifestyle modifications</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Weight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Regular physical activity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Balanced diet (e.g., DASH diet)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Limit alcohol and salt intake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Pharmacologic treatment</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First-line agents: thiazide diuretics, ACE inhibitors, calcium channel blockers, ARBs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Tailor medication based on patient needs and comorbidities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Monitoring</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Regular blood pressure checks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Ensure medication adherence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Patient education</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Promote lifestyle changes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Manage comorbid conditions (e.g., diabetes, hyperlipidemia)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1804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E33E-605B-10E1-EAC6-1006BAB8B7B9}"/>
              </a:ext>
            </a:extLst>
          </p:cNvPr>
          <p:cNvSpPr>
            <a:spLocks noGrp="1"/>
          </p:cNvSpPr>
          <p:nvPr>
            <p:ph type="title"/>
          </p:nvPr>
        </p:nvSpPr>
        <p:spPr>
          <a:xfrm>
            <a:off x="838200" y="381000"/>
            <a:ext cx="7448550" cy="701674"/>
          </a:xfrm>
        </p:spPr>
        <p:txBody>
          <a:bodyPr>
            <a:normAutofit fontScale="90000"/>
          </a:bodyPr>
          <a:lstStyle/>
          <a:p>
            <a:r>
              <a:rPr lang="en-US" sz="3600" b="1" dirty="0">
                <a:latin typeface="+mn-lt"/>
              </a:rPr>
              <a:t>Role of AI in Management of Hypertension</a:t>
            </a:r>
            <a:endParaRPr lang="en-US" dirty="0"/>
          </a:p>
        </p:txBody>
      </p:sp>
      <p:sp>
        <p:nvSpPr>
          <p:cNvPr id="4" name="Slide Number Placeholder 3">
            <a:extLst>
              <a:ext uri="{FF2B5EF4-FFF2-40B4-BE49-F238E27FC236}">
                <a16:creationId xmlns:a16="http://schemas.microsoft.com/office/drawing/2014/main" id="{74791DEB-3C6A-339F-D78A-5906C6802C89}"/>
              </a:ext>
            </a:extLst>
          </p:cNvPr>
          <p:cNvSpPr>
            <a:spLocks noGrp="1"/>
          </p:cNvSpPr>
          <p:nvPr>
            <p:ph type="sldNum" sz="quarter" idx="12"/>
          </p:nvPr>
        </p:nvSpPr>
        <p:spPr/>
        <p:txBody>
          <a:bodyPr/>
          <a:lstStyle/>
          <a:p>
            <a:pPr>
              <a:defRPr/>
            </a:pPr>
            <a:fld id="{BDA394D7-9785-4BE5-AFD5-4F918A689025}" type="slidenum">
              <a:rPr lang="en-US" smtClean="0"/>
              <a:pPr>
                <a:defRPr/>
              </a:pPr>
              <a:t>35</a:t>
            </a:fld>
            <a:endParaRPr lang="en-US"/>
          </a:p>
        </p:txBody>
      </p:sp>
      <p:sp>
        <p:nvSpPr>
          <p:cNvPr id="6" name="Footer Placeholder 3">
            <a:extLst>
              <a:ext uri="{FF2B5EF4-FFF2-40B4-BE49-F238E27FC236}">
                <a16:creationId xmlns:a16="http://schemas.microsoft.com/office/drawing/2014/main" id="{652B0439-9187-55D1-57C1-9FC18DC8A18B}"/>
              </a:ext>
            </a:extLst>
          </p:cNvPr>
          <p:cNvSpPr txBox="1">
            <a:spLocks/>
          </p:cNvSpPr>
          <p:nvPr/>
        </p:nvSpPr>
        <p:spPr>
          <a:xfrm>
            <a:off x="12192" y="-1"/>
            <a:ext cx="2426208" cy="369331"/>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solidFill>
                  <a:schemeClr val="tx1"/>
                </a:solidFill>
              </a:rPr>
              <a:t>Spiral Integration</a:t>
            </a:r>
          </a:p>
        </p:txBody>
      </p:sp>
      <p:sp>
        <p:nvSpPr>
          <p:cNvPr id="7" name="TextBox 6">
            <a:extLst>
              <a:ext uri="{FF2B5EF4-FFF2-40B4-BE49-F238E27FC236}">
                <a16:creationId xmlns:a16="http://schemas.microsoft.com/office/drawing/2014/main" id="{FEDD7DC6-F896-AEBA-1F70-BC47F9805AD9}"/>
              </a:ext>
            </a:extLst>
          </p:cNvPr>
          <p:cNvSpPr txBox="1"/>
          <p:nvPr/>
        </p:nvSpPr>
        <p:spPr>
          <a:xfrm>
            <a:off x="5791200" y="55605"/>
            <a:ext cx="3377184" cy="369332"/>
          </a:xfrm>
          <a:prstGeom prst="rect">
            <a:avLst/>
          </a:prstGeom>
          <a:noFill/>
        </p:spPr>
        <p:txBody>
          <a:bodyPr wrap="square">
            <a:spAutoFit/>
          </a:bodyPr>
          <a:lstStyle/>
          <a:p>
            <a:pPr lvl="0" algn="ctr" defTabSz="1022350">
              <a:lnSpc>
                <a:spcPct val="90000"/>
              </a:lnSpc>
              <a:spcBef>
                <a:spcPct val="0"/>
              </a:spcBef>
              <a:spcAft>
                <a:spcPct val="35000"/>
              </a:spcAft>
            </a:pPr>
            <a:r>
              <a:rPr lang="en-GB" sz="2000" b="1" dirty="0">
                <a:solidFill>
                  <a:schemeClr val="tx1"/>
                </a:solidFill>
                <a:latin typeface="Segoe UI" panose="020B0502040204020203" pitchFamily="34" charset="0"/>
                <a:cs typeface="Segoe UI" panose="020B0502040204020203" pitchFamily="34" charset="0"/>
              </a:rPr>
              <a:t>Artificial Intelligence</a:t>
            </a:r>
            <a:endParaRPr lang="en-GB" sz="2000" kern="1200" dirty="0">
              <a:solidFill>
                <a:schemeClr val="tx1"/>
              </a:solidFill>
            </a:endParaRPr>
          </a:p>
        </p:txBody>
      </p:sp>
      <p:sp>
        <p:nvSpPr>
          <p:cNvPr id="10" name="TextBox 9">
            <a:extLst>
              <a:ext uri="{FF2B5EF4-FFF2-40B4-BE49-F238E27FC236}">
                <a16:creationId xmlns:a16="http://schemas.microsoft.com/office/drawing/2014/main" id="{09816EC7-0B06-991D-FCB5-E701E9AF68CC}"/>
              </a:ext>
            </a:extLst>
          </p:cNvPr>
          <p:cNvSpPr txBox="1"/>
          <p:nvPr/>
        </p:nvSpPr>
        <p:spPr>
          <a:xfrm>
            <a:off x="838200" y="1524000"/>
            <a:ext cx="7772400" cy="4401205"/>
          </a:xfrm>
          <a:prstGeom prst="rect">
            <a:avLst/>
          </a:prstGeom>
          <a:noFill/>
        </p:spPr>
        <p:txBody>
          <a:bodyPr wrap="square">
            <a:spAutoFit/>
          </a:bodyPr>
          <a:lstStyle/>
          <a:p>
            <a:pPr marL="457200" indent="-457200" fontAlgn="base">
              <a:buFont typeface="Arial" panose="020B0604020202020204" pitchFamily="34" charset="0"/>
              <a:buChar char="•"/>
            </a:pPr>
            <a:r>
              <a:rPr lang="en-US" sz="2800" dirty="0">
                <a:solidFill>
                  <a:srgbClr val="0D0D0D"/>
                </a:solidFill>
              </a:rPr>
              <a:t>AI can potentially aid in </a:t>
            </a:r>
            <a:r>
              <a:rPr lang="en-US" sz="2800" b="1" dirty="0">
                <a:solidFill>
                  <a:srgbClr val="0D0D0D"/>
                </a:solidFill>
              </a:rPr>
              <a:t>enhancing diagnostic accuracy and efficiency. </a:t>
            </a:r>
          </a:p>
          <a:p>
            <a:pPr marL="457200" indent="-457200" fontAlgn="base">
              <a:buFont typeface="Arial" panose="020B0604020202020204" pitchFamily="34" charset="0"/>
              <a:buChar char="•"/>
            </a:pPr>
            <a:endParaRPr lang="en-US" sz="2800" dirty="0">
              <a:solidFill>
                <a:srgbClr val="0D0D0D"/>
              </a:solidFill>
            </a:endParaRPr>
          </a:p>
          <a:p>
            <a:pPr marL="457200" indent="-457200" fontAlgn="base">
              <a:buFont typeface="Arial" panose="020B0604020202020204" pitchFamily="34" charset="0"/>
              <a:buChar char="•"/>
            </a:pPr>
            <a:r>
              <a:rPr lang="en-US" sz="2800" dirty="0">
                <a:solidFill>
                  <a:srgbClr val="0D0D0D"/>
                </a:solidFill>
              </a:rPr>
              <a:t>AI-powered decision support systems can also help clinicians in </a:t>
            </a:r>
            <a:r>
              <a:rPr lang="en-US" sz="2800" b="1" dirty="0">
                <a:solidFill>
                  <a:srgbClr val="0D0D0D"/>
                </a:solidFill>
              </a:rPr>
              <a:t>selecting appropriate treatment modalities</a:t>
            </a:r>
          </a:p>
          <a:p>
            <a:pPr marL="457200" indent="-457200" fontAlgn="base">
              <a:buFont typeface="Arial" panose="020B0604020202020204" pitchFamily="34" charset="0"/>
              <a:buChar char="•"/>
            </a:pPr>
            <a:endParaRPr lang="en-US" sz="2800" dirty="0">
              <a:solidFill>
                <a:srgbClr val="0D0D0D"/>
              </a:solidFill>
            </a:endParaRPr>
          </a:p>
          <a:p>
            <a:pPr marL="457200" indent="-457200" fontAlgn="base">
              <a:buFont typeface="Arial" panose="020B0604020202020204" pitchFamily="34" charset="0"/>
              <a:buChar char="•"/>
            </a:pPr>
            <a:r>
              <a:rPr lang="en-US" sz="2800" dirty="0">
                <a:solidFill>
                  <a:srgbClr val="0D0D0D"/>
                </a:solidFill>
              </a:rPr>
              <a:t>AI-driven predictive models may help </a:t>
            </a:r>
            <a:r>
              <a:rPr lang="en-US" sz="2800" b="1" dirty="0">
                <a:solidFill>
                  <a:srgbClr val="0D0D0D"/>
                </a:solidFill>
              </a:rPr>
              <a:t>anticipate the risk of complications of the Disease</a:t>
            </a:r>
            <a:r>
              <a:rPr lang="en-US" sz="2800" dirty="0">
                <a:solidFill>
                  <a:srgbClr val="0D0D0D"/>
                </a:solidFill>
              </a:rPr>
              <a:t> in susceptible populations</a:t>
            </a:r>
            <a:endParaRPr lang="en-US" sz="2800" dirty="0"/>
          </a:p>
        </p:txBody>
      </p:sp>
    </p:spTree>
    <p:extLst>
      <p:ext uri="{BB962C8B-B14F-4D97-AF65-F5344CB8AC3E}">
        <p14:creationId xmlns:p14="http://schemas.microsoft.com/office/powerpoint/2010/main" val="2829952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A4DD-C2CD-DA46-8E87-20A5BA06D890}"/>
              </a:ext>
            </a:extLst>
          </p:cNvPr>
          <p:cNvSpPr>
            <a:spLocks noGrp="1"/>
          </p:cNvSpPr>
          <p:nvPr>
            <p:ph type="title"/>
          </p:nvPr>
        </p:nvSpPr>
        <p:spPr>
          <a:xfrm>
            <a:off x="2362200" y="76200"/>
            <a:ext cx="5391150" cy="854073"/>
          </a:xfrm>
        </p:spPr>
        <p:txBody>
          <a:bodyPr>
            <a:normAutofit/>
          </a:bodyPr>
          <a:lstStyle/>
          <a:p>
            <a:r>
              <a:rPr lang="en-US" sz="4000" b="1" dirty="0">
                <a:latin typeface="Calibri" panose="020F0502020204030204" pitchFamily="34" charset="0"/>
                <a:ea typeface="Calibri" panose="020F0502020204030204" pitchFamily="34" charset="0"/>
                <a:cs typeface="Calibri" panose="020F0502020204030204" pitchFamily="34" charset="0"/>
              </a:rPr>
              <a:t>Ethical Considerations</a:t>
            </a:r>
            <a:endParaRPr lang="en-US" sz="3600" dirty="0"/>
          </a:p>
        </p:txBody>
      </p:sp>
      <p:sp>
        <p:nvSpPr>
          <p:cNvPr id="3" name="Content Placeholder 2">
            <a:extLst>
              <a:ext uri="{FF2B5EF4-FFF2-40B4-BE49-F238E27FC236}">
                <a16:creationId xmlns:a16="http://schemas.microsoft.com/office/drawing/2014/main" id="{16F0BE1C-62CF-150D-CBEF-B2326189A3A8}"/>
              </a:ext>
            </a:extLst>
          </p:cNvPr>
          <p:cNvSpPr>
            <a:spLocks noGrp="1"/>
          </p:cNvSpPr>
          <p:nvPr>
            <p:ph idx="1"/>
          </p:nvPr>
        </p:nvSpPr>
        <p:spPr>
          <a:xfrm>
            <a:off x="628650" y="1371600"/>
            <a:ext cx="7886700" cy="4351338"/>
          </a:xfrm>
        </p:spPr>
        <p:txBody>
          <a:bodyPr/>
          <a:lstStyle/>
          <a:p>
            <a:pPr algn="just"/>
            <a:r>
              <a:rPr lang="en-US" sz="2400" dirty="0">
                <a:solidFill>
                  <a:srgbClr val="0D0D0D"/>
                </a:solidFill>
              </a:rPr>
              <a:t>From an ethical standpoint, the scenario raises considerations regarding </a:t>
            </a:r>
            <a:r>
              <a:rPr lang="en-US" sz="2400" b="1" dirty="0">
                <a:solidFill>
                  <a:srgbClr val="0D0D0D"/>
                </a:solidFill>
              </a:rPr>
              <a:t>patient autonomy</a:t>
            </a:r>
            <a:r>
              <a:rPr lang="en-US" sz="2400" dirty="0">
                <a:solidFill>
                  <a:srgbClr val="0D0D0D"/>
                </a:solidFill>
              </a:rPr>
              <a:t>, </a:t>
            </a:r>
            <a:r>
              <a:rPr lang="en-US" sz="2400" b="1" dirty="0">
                <a:solidFill>
                  <a:srgbClr val="0D0D0D"/>
                </a:solidFill>
              </a:rPr>
              <a:t>informed consent</a:t>
            </a:r>
            <a:r>
              <a:rPr lang="en-US" sz="2400" dirty="0">
                <a:solidFill>
                  <a:srgbClr val="0D0D0D"/>
                </a:solidFill>
              </a:rPr>
              <a:t>, and </a:t>
            </a:r>
            <a:r>
              <a:rPr lang="en-US" sz="2400" b="1" dirty="0">
                <a:solidFill>
                  <a:srgbClr val="0D0D0D"/>
                </a:solidFill>
              </a:rPr>
              <a:t>confidentiality</a:t>
            </a:r>
            <a:r>
              <a:rPr lang="en-US" sz="2400" dirty="0">
                <a:solidFill>
                  <a:srgbClr val="0D0D0D"/>
                </a:solidFill>
              </a:rPr>
              <a:t> </a:t>
            </a:r>
          </a:p>
          <a:p>
            <a:pPr algn="just"/>
            <a:r>
              <a:rPr lang="en-US" sz="2400" dirty="0">
                <a:solidFill>
                  <a:srgbClr val="0D0D0D"/>
                </a:solidFill>
              </a:rPr>
              <a:t>The physician must ensure that patient fully understands her diagnosis, treatment options, and potential implications </a:t>
            </a:r>
          </a:p>
          <a:p>
            <a:pPr algn="just"/>
            <a:r>
              <a:rPr lang="en-US" sz="2400" dirty="0">
                <a:solidFill>
                  <a:srgbClr val="0D0D0D"/>
                </a:solidFill>
              </a:rPr>
              <a:t>Discuss the necessity of a healthy lifestyle </a:t>
            </a:r>
            <a:r>
              <a:rPr lang="en-US" sz="3200" dirty="0">
                <a:solidFill>
                  <a:srgbClr val="0D0D0D"/>
                </a:solidFill>
              </a:rPr>
              <a:t> </a:t>
            </a:r>
            <a:r>
              <a:rPr lang="en-US" sz="2400" dirty="0"/>
              <a:t>&amp; treatment plan. This requires clear communication and understanding of risks and benefits.</a:t>
            </a:r>
            <a:endParaRPr lang="en-US" sz="3200" dirty="0">
              <a:solidFill>
                <a:srgbClr val="0D0D0D"/>
              </a:solidFill>
            </a:endParaRPr>
          </a:p>
          <a:p>
            <a:pPr algn="just"/>
            <a:r>
              <a:rPr lang="en-US" sz="2400" dirty="0">
                <a:solidFill>
                  <a:srgbClr val="0D0D0D"/>
                </a:solidFill>
              </a:rPr>
              <a:t>Additionally, the physician must respect patient’s privacy and confidentiality throughout the diagnostic and treatment process</a:t>
            </a:r>
            <a:endParaRPr lang="en-US" sz="2400" dirty="0"/>
          </a:p>
        </p:txBody>
      </p:sp>
      <p:sp>
        <p:nvSpPr>
          <p:cNvPr id="4" name="Slide Number Placeholder 3">
            <a:extLst>
              <a:ext uri="{FF2B5EF4-FFF2-40B4-BE49-F238E27FC236}">
                <a16:creationId xmlns:a16="http://schemas.microsoft.com/office/drawing/2014/main" id="{F22F5872-B3D8-81BE-2422-0DF3FAFA7316}"/>
              </a:ext>
            </a:extLst>
          </p:cNvPr>
          <p:cNvSpPr>
            <a:spLocks noGrp="1"/>
          </p:cNvSpPr>
          <p:nvPr>
            <p:ph type="sldNum" sz="quarter" idx="12"/>
          </p:nvPr>
        </p:nvSpPr>
        <p:spPr/>
        <p:txBody>
          <a:bodyPr/>
          <a:lstStyle/>
          <a:p>
            <a:pPr>
              <a:defRPr/>
            </a:pPr>
            <a:fld id="{BDA394D7-9785-4BE5-AFD5-4F918A689025}" type="slidenum">
              <a:rPr lang="en-US" smtClean="0"/>
              <a:pPr>
                <a:defRPr/>
              </a:pPr>
              <a:t>36</a:t>
            </a:fld>
            <a:endParaRPr lang="en-US"/>
          </a:p>
        </p:txBody>
      </p:sp>
      <p:sp>
        <p:nvSpPr>
          <p:cNvPr id="6" name="Footer Placeholder 3">
            <a:extLst>
              <a:ext uri="{FF2B5EF4-FFF2-40B4-BE49-F238E27FC236}">
                <a16:creationId xmlns:a16="http://schemas.microsoft.com/office/drawing/2014/main" id="{1C8F2796-7860-AEC5-2FA4-D0E2D74E28CA}"/>
              </a:ext>
            </a:extLst>
          </p:cNvPr>
          <p:cNvSpPr txBox="1">
            <a:spLocks/>
          </p:cNvSpPr>
          <p:nvPr/>
        </p:nvSpPr>
        <p:spPr>
          <a:xfrm>
            <a:off x="7636002" y="0"/>
            <a:ext cx="1584198"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t>Bioethics</a:t>
            </a:r>
          </a:p>
        </p:txBody>
      </p:sp>
      <p:sp>
        <p:nvSpPr>
          <p:cNvPr id="7" name="Footer Placeholder 3">
            <a:extLst>
              <a:ext uri="{FF2B5EF4-FFF2-40B4-BE49-F238E27FC236}">
                <a16:creationId xmlns:a16="http://schemas.microsoft.com/office/drawing/2014/main" id="{02666699-1462-0ABC-C620-9F6C762297AA}"/>
              </a:ext>
            </a:extLst>
          </p:cNvPr>
          <p:cNvSpPr txBox="1">
            <a:spLocks/>
          </p:cNvSpPr>
          <p:nvPr/>
        </p:nvSpPr>
        <p:spPr>
          <a:xfrm>
            <a:off x="12192" y="0"/>
            <a:ext cx="2197608"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t>Spiral Integration</a:t>
            </a:r>
          </a:p>
        </p:txBody>
      </p:sp>
    </p:spTree>
    <p:extLst>
      <p:ext uri="{BB962C8B-B14F-4D97-AF65-F5344CB8AC3E}">
        <p14:creationId xmlns:p14="http://schemas.microsoft.com/office/powerpoint/2010/main" val="729416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36FA73-33F3-D406-A50C-80E0986DBDC2}"/>
              </a:ext>
            </a:extLst>
          </p:cNvPr>
          <p:cNvSpPr>
            <a:spLocks noGrp="1"/>
          </p:cNvSpPr>
          <p:nvPr>
            <p:ph type="title"/>
          </p:nvPr>
        </p:nvSpPr>
        <p:spPr>
          <a:xfrm>
            <a:off x="1847850" y="76200"/>
            <a:ext cx="6915150" cy="854074"/>
          </a:xfrm>
        </p:spPr>
        <p:txBody>
          <a:bodyPr/>
          <a:lstStyle/>
          <a:p>
            <a:r>
              <a:rPr lang="en-US" sz="3600" b="1" dirty="0">
                <a:latin typeface="Calibri" panose="020F0502020204030204" pitchFamily="34" charset="0"/>
                <a:ea typeface="Calibri" panose="020F0502020204030204" pitchFamily="34" charset="0"/>
                <a:cs typeface="Calibri" panose="020F0502020204030204" pitchFamily="34" charset="0"/>
              </a:rPr>
              <a:t>Suggested Research Article</a:t>
            </a:r>
            <a:endParaRPr lang="en-US" dirty="0"/>
          </a:p>
        </p:txBody>
      </p:sp>
      <p:sp>
        <p:nvSpPr>
          <p:cNvPr id="7" name="Content Placeholder 6">
            <a:extLst>
              <a:ext uri="{FF2B5EF4-FFF2-40B4-BE49-F238E27FC236}">
                <a16:creationId xmlns:a16="http://schemas.microsoft.com/office/drawing/2014/main" id="{3BFE0099-B112-E4ED-EF65-BD743042B06C}"/>
              </a:ext>
            </a:extLst>
          </p:cNvPr>
          <p:cNvSpPr>
            <a:spLocks noGrp="1"/>
          </p:cNvSpPr>
          <p:nvPr>
            <p:ph sz="half" idx="1"/>
          </p:nvPr>
        </p:nvSpPr>
        <p:spPr>
          <a:xfrm>
            <a:off x="76200" y="838200"/>
            <a:ext cx="4248150" cy="6019800"/>
          </a:xfrm>
        </p:spPr>
        <p:txBody>
          <a:bodyPr>
            <a:noAutofit/>
          </a:bodyPr>
          <a:lstStyle/>
          <a:p>
            <a:r>
              <a:rPr lang="en-US" sz="2400" b="1" dirty="0"/>
              <a:t>Link: </a:t>
            </a:r>
            <a:r>
              <a:rPr lang="en-US" sz="2000" b="1" dirty="0">
                <a:hlinkClick r:id="rId2"/>
              </a:rPr>
              <a:t>https://www.researchgate.net/publication/387949986_THE_ROLE_OF_HEALTH_EDUCATION_IN_THE_PREVENTION_AND_MANAGEMENT_OF_HYPERTENSION_IN_THE_ELDERLY_A_LITERATURE_REVIEW</a:t>
            </a:r>
            <a:endParaRPr lang="en-US" sz="2000" b="1" dirty="0"/>
          </a:p>
          <a:p>
            <a:r>
              <a:rPr lang="en-US" sz="2400" b="1" dirty="0"/>
              <a:t>Journal Name: </a:t>
            </a:r>
            <a:r>
              <a:rPr lang="en-US" sz="2400" b="0" i="0" dirty="0">
                <a:solidFill>
                  <a:srgbClr val="525254"/>
                </a:solidFill>
                <a:effectLst/>
                <a:latin typeface="Inter Var"/>
              </a:rPr>
              <a:t>January 2025</a:t>
            </a:r>
          </a:p>
          <a:p>
            <a:pPr marL="0" indent="0">
              <a:buNone/>
            </a:pPr>
            <a:r>
              <a:rPr lang="en-US" sz="2400" dirty="0"/>
              <a:t>     ResearchGate</a:t>
            </a:r>
            <a:endParaRPr lang="en-US" sz="2400" b="1" dirty="0"/>
          </a:p>
          <a:p>
            <a:r>
              <a:rPr lang="en-US" sz="2000" b="1" dirty="0"/>
              <a:t>Title: </a:t>
            </a:r>
            <a:r>
              <a:rPr lang="en-US" sz="2000" i="0" dirty="0">
                <a:solidFill>
                  <a:srgbClr val="131314"/>
                </a:solidFill>
                <a:effectLst/>
                <a:latin typeface="Manrope Var"/>
              </a:rPr>
              <a:t>THE ROLE OF HEALTH EDUCATION IN THE PREVENTION AND MANAGEMENT OF HYPERTENSION IN THE ELDERLY: A LITERATURE REVIEW</a:t>
            </a:r>
            <a:endParaRPr lang="en-US" sz="2000" dirty="0"/>
          </a:p>
          <a:p>
            <a:endParaRPr lang="en-US" sz="2000" b="1" dirty="0"/>
          </a:p>
          <a:p>
            <a:r>
              <a:rPr lang="en-US" sz="2000" b="1" dirty="0"/>
              <a:t>Author Names: </a:t>
            </a:r>
            <a:r>
              <a:rPr lang="en-US" sz="2000" dirty="0" err="1"/>
              <a:t>Nenden</a:t>
            </a:r>
            <a:r>
              <a:rPr lang="en-US" sz="2000" dirty="0"/>
              <a:t> Lesmana, Putri </a:t>
            </a:r>
            <a:r>
              <a:rPr lang="en-US" sz="2000" dirty="0" err="1"/>
              <a:t>Raningg</a:t>
            </a:r>
            <a:r>
              <a:rPr lang="en-US" sz="2000" dirty="0"/>
              <a:t>, </a:t>
            </a:r>
            <a:r>
              <a:rPr lang="en-US" sz="2000" dirty="0" err="1"/>
              <a:t>Dadang</a:t>
            </a:r>
            <a:r>
              <a:rPr lang="en-US" sz="2000" dirty="0"/>
              <a:t> Rochman</a:t>
            </a:r>
          </a:p>
          <a:p>
            <a:pPr marL="0" indent="0">
              <a:buNone/>
            </a:pPr>
            <a:endParaRPr lang="en-US" sz="2400" dirty="0"/>
          </a:p>
        </p:txBody>
      </p:sp>
      <p:sp>
        <p:nvSpPr>
          <p:cNvPr id="8" name="Content Placeholder 7">
            <a:extLst>
              <a:ext uri="{FF2B5EF4-FFF2-40B4-BE49-F238E27FC236}">
                <a16:creationId xmlns:a16="http://schemas.microsoft.com/office/drawing/2014/main" id="{DC0ACFFF-55F3-3E6F-4700-F764323978BA}"/>
              </a:ext>
            </a:extLst>
          </p:cNvPr>
          <p:cNvSpPr>
            <a:spLocks noGrp="1"/>
          </p:cNvSpPr>
          <p:nvPr>
            <p:ph sz="half" idx="2"/>
          </p:nvPr>
        </p:nvSpPr>
        <p:spPr>
          <a:xfrm>
            <a:off x="4629150" y="838200"/>
            <a:ext cx="4438650" cy="5338763"/>
          </a:xfrm>
        </p:spPr>
        <p:txBody>
          <a:bodyPr>
            <a:normAutofit fontScale="77500" lnSpcReduction="20000"/>
          </a:bodyPr>
          <a:lstStyle/>
          <a:p>
            <a:pPr marL="0" indent="0">
              <a:buNone/>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Abstract:</a:t>
            </a:r>
          </a:p>
          <a:p>
            <a:r>
              <a:rPr lang="en-US" sz="2000" b="0" i="0" dirty="0">
                <a:solidFill>
                  <a:srgbClr val="131314"/>
                </a:solidFill>
                <a:effectLst/>
                <a:latin typeface="Inter Var"/>
              </a:rPr>
              <a:t>Introduction: Hypertension is a significant health problem that, if not properly managed, can lead to more severe complications. Hypertension requires proper and accurate treatment. Systolic blood pressure over 140 mmHg and diastolic blood pressure over 90 mmHg is known as hypertension. Objective: To understand the role of health education in the prevention and management of hypertension in the elderly. </a:t>
            </a:r>
          </a:p>
          <a:p>
            <a:r>
              <a:rPr lang="en-US" sz="2000" b="0" i="0" dirty="0">
                <a:solidFill>
                  <a:srgbClr val="131314"/>
                </a:solidFill>
                <a:effectLst/>
                <a:latin typeface="Inter Var"/>
              </a:rPr>
              <a:t>Methods : The method used in this study is a literature review. Academic articles were searched through online databases such as PubMed and Google Scholar from 2019-2024, resulting in 10 relevant articles.</a:t>
            </a:r>
          </a:p>
          <a:p>
            <a:r>
              <a:rPr lang="en-US" sz="2000" b="0" i="0" dirty="0">
                <a:solidFill>
                  <a:srgbClr val="131314"/>
                </a:solidFill>
                <a:effectLst/>
                <a:latin typeface="Inter Var"/>
              </a:rPr>
              <a:t> Results : Based on the review and analysis of the 10 selected articles, it was concluded that education can increase respondents' knowledge regarding the prevention and management of hypertension. </a:t>
            </a:r>
          </a:p>
          <a:p>
            <a:r>
              <a:rPr lang="en-US" sz="2000" b="0" i="0" dirty="0">
                <a:solidFill>
                  <a:srgbClr val="131314"/>
                </a:solidFill>
                <a:effectLst/>
                <a:latin typeface="Inter Var"/>
              </a:rPr>
              <a:t>Conclusion : The role of nurses in assisting patients can improve health by providing information about the care and medical treatments they receive, and by offering nursing care to meet the needs of hypertensive patients and provide the necessary treatment.</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BF0B361F-A9D4-7522-23A4-FAA061DDCB52}"/>
              </a:ext>
            </a:extLst>
          </p:cNvPr>
          <p:cNvSpPr>
            <a:spLocks noGrp="1"/>
          </p:cNvSpPr>
          <p:nvPr>
            <p:ph type="sldNum" sz="quarter" idx="12"/>
          </p:nvPr>
        </p:nvSpPr>
        <p:spPr/>
        <p:txBody>
          <a:bodyPr/>
          <a:lstStyle/>
          <a:p>
            <a:pPr>
              <a:defRPr/>
            </a:pPr>
            <a:fld id="{BDA394D7-9785-4BE5-AFD5-4F918A689025}" type="slidenum">
              <a:rPr lang="en-US" smtClean="0"/>
              <a:pPr>
                <a:defRPr/>
              </a:pPr>
              <a:t>37</a:t>
            </a:fld>
            <a:endParaRPr lang="en-US"/>
          </a:p>
        </p:txBody>
      </p:sp>
      <p:sp>
        <p:nvSpPr>
          <p:cNvPr id="14" name="TextBox 13">
            <a:extLst>
              <a:ext uri="{FF2B5EF4-FFF2-40B4-BE49-F238E27FC236}">
                <a16:creationId xmlns:a16="http://schemas.microsoft.com/office/drawing/2014/main" id="{7C1C08AF-816E-0D03-BF2F-656CA8FC01E2}"/>
              </a:ext>
            </a:extLst>
          </p:cNvPr>
          <p:cNvSpPr txBox="1"/>
          <p:nvPr/>
        </p:nvSpPr>
        <p:spPr>
          <a:xfrm>
            <a:off x="6705600" y="0"/>
            <a:ext cx="2514600" cy="341632"/>
          </a:xfrm>
          <a:prstGeom prst="rect">
            <a:avLst/>
          </a:prstGeom>
          <a:noFill/>
        </p:spPr>
        <p:txBody>
          <a:bodyPr wrap="square">
            <a:spAutoFit/>
          </a:bodyPr>
          <a:lstStyle/>
          <a:p>
            <a:pPr lvl="0" algn="ctr" defTabSz="1022350">
              <a:lnSpc>
                <a:spcPct val="90000"/>
              </a:lnSpc>
              <a:spcBef>
                <a:spcPct val="0"/>
              </a:spcBef>
              <a:spcAft>
                <a:spcPct val="35000"/>
              </a:spcAft>
            </a:pPr>
            <a:r>
              <a:rPr lang="en-GB" b="1" dirty="0">
                <a:solidFill>
                  <a:schemeClr val="tx1"/>
                </a:solidFill>
                <a:latin typeface="Segoe UI" panose="020B0502040204020203" pitchFamily="34" charset="0"/>
                <a:cs typeface="Segoe UI" panose="020B0502040204020203" pitchFamily="34" charset="0"/>
              </a:rPr>
              <a:t>Research Article</a:t>
            </a:r>
            <a:endParaRPr lang="en-GB" kern="1200" dirty="0">
              <a:solidFill>
                <a:schemeClr val="tx1"/>
              </a:solidFill>
            </a:endParaRPr>
          </a:p>
        </p:txBody>
      </p:sp>
      <p:sp>
        <p:nvSpPr>
          <p:cNvPr id="15" name="Footer Placeholder 3">
            <a:extLst>
              <a:ext uri="{FF2B5EF4-FFF2-40B4-BE49-F238E27FC236}">
                <a16:creationId xmlns:a16="http://schemas.microsoft.com/office/drawing/2014/main" id="{0652B6D5-C368-5F46-E9A3-340524E75C8C}"/>
              </a:ext>
            </a:extLst>
          </p:cNvPr>
          <p:cNvSpPr txBox="1">
            <a:spLocks/>
          </p:cNvSpPr>
          <p:nvPr/>
        </p:nvSpPr>
        <p:spPr>
          <a:xfrm>
            <a:off x="12192" y="-76200"/>
            <a:ext cx="2197608" cy="3416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t>Spiral Integration</a:t>
            </a:r>
          </a:p>
        </p:txBody>
      </p:sp>
    </p:spTree>
    <p:extLst>
      <p:ext uri="{BB962C8B-B14F-4D97-AF65-F5344CB8AC3E}">
        <p14:creationId xmlns:p14="http://schemas.microsoft.com/office/powerpoint/2010/main" val="741252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50A71-9DDA-07D6-48F6-0847CBD746F3}"/>
              </a:ext>
            </a:extLst>
          </p:cNvPr>
          <p:cNvSpPr>
            <a:spLocks noGrp="1"/>
          </p:cNvSpPr>
          <p:nvPr>
            <p:ph type="title"/>
          </p:nvPr>
        </p:nvSpPr>
        <p:spPr>
          <a:xfrm>
            <a:off x="628650" y="76200"/>
            <a:ext cx="7886700" cy="1006474"/>
          </a:xfrm>
        </p:spPr>
        <p:txBody>
          <a:bodyPr>
            <a:normAutofit/>
          </a:bodyPr>
          <a:lstStyle/>
          <a:p>
            <a:pPr algn="ctr"/>
            <a:r>
              <a:rPr lang="en-US" sz="4000" b="1" dirty="0">
                <a:latin typeface="+mn-lt"/>
              </a:rPr>
              <a:t>Learning Resources</a:t>
            </a:r>
          </a:p>
        </p:txBody>
      </p:sp>
      <p:sp>
        <p:nvSpPr>
          <p:cNvPr id="3" name="Content Placeholder 2">
            <a:extLst>
              <a:ext uri="{FF2B5EF4-FFF2-40B4-BE49-F238E27FC236}">
                <a16:creationId xmlns:a16="http://schemas.microsoft.com/office/drawing/2014/main" id="{6DD27482-AC4E-9DEE-8526-504E93228D72}"/>
              </a:ext>
            </a:extLst>
          </p:cNvPr>
          <p:cNvSpPr>
            <a:spLocks noGrp="1"/>
          </p:cNvSpPr>
          <p:nvPr>
            <p:ph idx="1"/>
          </p:nvPr>
        </p:nvSpPr>
        <p:spPr>
          <a:xfrm>
            <a:off x="628650" y="1143000"/>
            <a:ext cx="7886700" cy="4351338"/>
          </a:xfrm>
        </p:spPr>
        <p:txBody>
          <a:bodyPr>
            <a:normAutofit/>
          </a:bodyPr>
          <a:lstStyle/>
          <a:p>
            <a:pPr>
              <a:lnSpc>
                <a:spcPct val="150000"/>
              </a:lnSpc>
            </a:pPr>
            <a:r>
              <a:rPr lang="en-US" sz="2400" dirty="0"/>
              <a:t>Essentials of Medical Biochemistry by Mushtaq Ahmed. Ninth edition, Vol 2, chapter 13, pages 196-201 &amp; page 207.</a:t>
            </a:r>
          </a:p>
          <a:p>
            <a:pPr>
              <a:lnSpc>
                <a:spcPct val="150000"/>
              </a:lnSpc>
            </a:pPr>
            <a:r>
              <a:rPr lang="en-US" sz="2400" dirty="0"/>
              <a:t>BIOCHEMISTRY Lippincott Illustrated Reviews, Eighth Edition, Page 448 </a:t>
            </a:r>
          </a:p>
          <a:p>
            <a:pPr>
              <a:lnSpc>
                <a:spcPct val="150000"/>
              </a:lnSpc>
            </a:pPr>
            <a:r>
              <a:rPr lang="en-US" sz="2400" dirty="0"/>
              <a:t>Harper’s Illustrated Biochemistry 32</a:t>
            </a:r>
            <a:r>
              <a:rPr lang="en-US" sz="2400" baseline="30000" dirty="0"/>
              <a:t>nd</a:t>
            </a:r>
            <a:r>
              <a:rPr lang="en-US" sz="2400" dirty="0"/>
              <a:t> Edition</a:t>
            </a:r>
          </a:p>
          <a:p>
            <a:pPr>
              <a:lnSpc>
                <a:spcPct val="150000"/>
              </a:lnSpc>
            </a:pPr>
            <a:r>
              <a:rPr lang="en-US" sz="2400" dirty="0"/>
              <a:t>Google Scholar</a:t>
            </a:r>
          </a:p>
          <a:p>
            <a:pPr>
              <a:lnSpc>
                <a:spcPct val="150000"/>
              </a:lnSpc>
            </a:pPr>
            <a:r>
              <a:rPr lang="en-US" sz="2400" dirty="0"/>
              <a:t>Google Images</a:t>
            </a:r>
            <a:r>
              <a:rPr lang="en-US" dirty="0"/>
              <a:t> </a:t>
            </a:r>
          </a:p>
          <a:p>
            <a:endParaRPr lang="en-US" dirty="0"/>
          </a:p>
        </p:txBody>
      </p:sp>
      <p:sp>
        <p:nvSpPr>
          <p:cNvPr id="5" name="Slide Number Placeholder 4">
            <a:extLst>
              <a:ext uri="{FF2B5EF4-FFF2-40B4-BE49-F238E27FC236}">
                <a16:creationId xmlns:a16="http://schemas.microsoft.com/office/drawing/2014/main" id="{4189577E-D807-CAF0-683F-2A7BEB0A5A01}"/>
              </a:ext>
            </a:extLst>
          </p:cNvPr>
          <p:cNvSpPr>
            <a:spLocks noGrp="1"/>
          </p:cNvSpPr>
          <p:nvPr>
            <p:ph type="sldNum" sz="quarter" idx="12"/>
          </p:nvPr>
        </p:nvSpPr>
        <p:spPr/>
        <p:txBody>
          <a:bodyPr/>
          <a:lstStyle/>
          <a:p>
            <a:pPr>
              <a:defRPr/>
            </a:pPr>
            <a:fld id="{BDA394D7-9785-4BE5-AFD5-4F918A689025}" type="slidenum">
              <a:rPr lang="en-US" smtClean="0"/>
              <a:pPr>
                <a:defRPr/>
              </a:pPr>
              <a:t>38</a:t>
            </a:fld>
            <a:endParaRPr lang="en-US"/>
          </a:p>
        </p:txBody>
      </p:sp>
    </p:spTree>
    <p:extLst>
      <p:ext uri="{BB962C8B-B14F-4D97-AF65-F5344CB8AC3E}">
        <p14:creationId xmlns:p14="http://schemas.microsoft.com/office/powerpoint/2010/main" val="1707899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B1C8-12B7-1FF6-AC48-FDD9DC255B2F}"/>
              </a:ext>
            </a:extLst>
          </p:cNvPr>
          <p:cNvSpPr>
            <a:spLocks noGrp="1"/>
          </p:cNvSpPr>
          <p:nvPr>
            <p:ph type="title"/>
          </p:nvPr>
        </p:nvSpPr>
        <p:spPr>
          <a:xfrm>
            <a:off x="1295400" y="0"/>
            <a:ext cx="7391400" cy="1066800"/>
          </a:xfrm>
        </p:spPr>
        <p:txBody>
          <a:bodyPr>
            <a:normAutofit/>
          </a:bodyPr>
          <a:lstStyle/>
          <a:p>
            <a:r>
              <a:rPr lang="en-US" sz="4000" b="1" dirty="0">
                <a:solidFill>
                  <a:schemeClr val="tx1">
                    <a:lumMod val="95000"/>
                    <a:lumOff val="5000"/>
                  </a:schemeClr>
                </a:solidFill>
                <a:latin typeface="Calibri" pitchFamily="34" charset="0"/>
              </a:rPr>
              <a:t>How To Access Digital Library</a:t>
            </a:r>
            <a:endParaRPr lang="en-US" sz="4000"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0E04A17E-177D-DB21-27CC-AF62960A7281}"/>
              </a:ext>
            </a:extLst>
          </p:cNvPr>
          <p:cNvSpPr>
            <a:spLocks noGrp="1"/>
          </p:cNvSpPr>
          <p:nvPr>
            <p:ph idx="1"/>
          </p:nvPr>
        </p:nvSpPr>
        <p:spPr>
          <a:xfrm>
            <a:off x="457200" y="914400"/>
            <a:ext cx="8458200" cy="5211763"/>
          </a:xfrm>
        </p:spPr>
        <p:txBody>
          <a:bodyPr>
            <a:normAutofit fontScale="62500" lnSpcReduction="20000"/>
          </a:bodyPr>
          <a:lstStyle/>
          <a:p>
            <a:pPr marL="514350" indent="-514350">
              <a:buFont typeface="+mj-lt"/>
              <a:buAutoNum type="arabicPeriod"/>
            </a:pPr>
            <a:r>
              <a:rPr lang="en-US" sz="3200" b="1" dirty="0">
                <a:solidFill>
                  <a:srgbClr val="202124"/>
                </a:solidFill>
                <a:latin typeface="+mj-lt"/>
              </a:rPr>
              <a:t>Steps to Access HEC Digital Library</a:t>
            </a:r>
          </a:p>
          <a:p>
            <a:pPr marL="514350" indent="-514350">
              <a:buFont typeface="+mj-lt"/>
              <a:buAutoNum type="arabicPeriod"/>
            </a:pPr>
            <a:endParaRPr lang="en-US" sz="3200" dirty="0">
              <a:solidFill>
                <a:srgbClr val="202124"/>
              </a:solidFill>
              <a:latin typeface="+mj-lt"/>
            </a:endParaRPr>
          </a:p>
          <a:p>
            <a:pPr>
              <a:buFont typeface="+mj-lt"/>
              <a:buAutoNum type="arabicPeriod"/>
            </a:pPr>
            <a:r>
              <a:rPr lang="en-US" sz="3200" dirty="0">
                <a:solidFill>
                  <a:srgbClr val="202124"/>
                </a:solidFill>
                <a:latin typeface="Calibri" pitchFamily="34" charset="0"/>
              </a:rPr>
              <a:t>Go to the website of HEC National Digital Library.</a:t>
            </a:r>
          </a:p>
          <a:p>
            <a:pPr marL="514350" indent="-514350">
              <a:buFont typeface="+mj-lt"/>
              <a:buAutoNum type="arabicPeriod"/>
            </a:pPr>
            <a:endParaRPr lang="en-US" sz="3200" dirty="0">
              <a:solidFill>
                <a:srgbClr val="202124"/>
              </a:solidFill>
              <a:latin typeface="Calibri" pitchFamily="34" charset="0"/>
            </a:endParaRPr>
          </a:p>
          <a:p>
            <a:pPr>
              <a:buFont typeface="+mj-lt"/>
              <a:buAutoNum type="arabicPeriod"/>
            </a:pPr>
            <a:r>
              <a:rPr lang="en-US" sz="3200" dirty="0">
                <a:solidFill>
                  <a:srgbClr val="202124"/>
                </a:solidFill>
                <a:latin typeface="Calibri" pitchFamily="34" charset="0"/>
              </a:rPr>
              <a:t>On Home Page, click on the INSTITUTES.</a:t>
            </a:r>
          </a:p>
          <a:p>
            <a:pPr marL="514350" indent="-514350">
              <a:buFont typeface="+mj-lt"/>
              <a:buAutoNum type="arabicPeriod"/>
            </a:pPr>
            <a:endParaRPr lang="en-US" sz="3200" dirty="0">
              <a:solidFill>
                <a:srgbClr val="202124"/>
              </a:solidFill>
              <a:latin typeface="Calibri" pitchFamily="34" charset="0"/>
            </a:endParaRPr>
          </a:p>
          <a:p>
            <a:pPr>
              <a:buFont typeface="+mj-lt"/>
              <a:buAutoNum type="arabicPeriod"/>
            </a:pPr>
            <a:r>
              <a:rPr lang="en-US" sz="3200" dirty="0">
                <a:solidFill>
                  <a:srgbClr val="202124"/>
                </a:solidFill>
                <a:latin typeface="Calibri" pitchFamily="34" charset="0"/>
              </a:rPr>
              <a:t>   A page will appear showing the universities from Public and Private Sector   and other Institutes which have access to HEC National Digital Library HNDL.</a:t>
            </a:r>
          </a:p>
          <a:p>
            <a:pPr marL="514350" indent="-514350">
              <a:buFont typeface="+mj-lt"/>
              <a:buAutoNum type="arabicPeriod"/>
            </a:pPr>
            <a:endParaRPr lang="en-US" sz="3200" dirty="0">
              <a:solidFill>
                <a:srgbClr val="202124"/>
              </a:solidFill>
              <a:latin typeface="Calibri" pitchFamily="34" charset="0"/>
            </a:endParaRPr>
          </a:p>
          <a:p>
            <a:pPr>
              <a:buFont typeface="+mj-lt"/>
              <a:buAutoNum type="arabicPeriod"/>
            </a:pPr>
            <a:r>
              <a:rPr lang="en-US" sz="3200" dirty="0">
                <a:solidFill>
                  <a:srgbClr val="202124"/>
                </a:solidFill>
                <a:latin typeface="Calibri" pitchFamily="34" charset="0"/>
              </a:rPr>
              <a:t>      Select your desired Institute.</a:t>
            </a:r>
          </a:p>
          <a:p>
            <a:pPr marL="514350" indent="-514350">
              <a:buFont typeface="+mj-lt"/>
              <a:buAutoNum type="arabicPeriod"/>
            </a:pPr>
            <a:endParaRPr lang="en-US" sz="3200" dirty="0">
              <a:solidFill>
                <a:srgbClr val="202124"/>
              </a:solidFill>
              <a:latin typeface="Calibri" pitchFamily="34" charset="0"/>
            </a:endParaRPr>
          </a:p>
          <a:p>
            <a:pPr marL="514350" indent="-514350">
              <a:buFont typeface="+mj-lt"/>
              <a:buAutoNum type="arabicPeriod"/>
            </a:pPr>
            <a:r>
              <a:rPr lang="en-US" sz="3200" dirty="0">
                <a:solidFill>
                  <a:srgbClr val="000000"/>
                </a:solidFill>
                <a:latin typeface="Calibri" pitchFamily="34" charset="0"/>
              </a:rPr>
              <a:t>A page will appear showing the resources of the institution</a:t>
            </a:r>
          </a:p>
          <a:p>
            <a:pPr marL="514350" indent="-514350">
              <a:buFont typeface="+mj-lt"/>
              <a:buAutoNum type="arabicPeriod"/>
            </a:pPr>
            <a:endParaRPr lang="en-US" sz="3200" dirty="0">
              <a:solidFill>
                <a:srgbClr val="000000"/>
              </a:solidFill>
              <a:latin typeface="Calibri" pitchFamily="34" charset="0"/>
            </a:endParaRPr>
          </a:p>
          <a:p>
            <a:pPr marL="514350" indent="-514350">
              <a:buFont typeface="+mj-lt"/>
              <a:buAutoNum type="arabicPeriod"/>
            </a:pPr>
            <a:r>
              <a:rPr lang="en-US" sz="3200" dirty="0">
                <a:solidFill>
                  <a:srgbClr val="000000"/>
                </a:solidFill>
                <a:latin typeface="Calibri" pitchFamily="34" charset="0"/>
              </a:rPr>
              <a:t>6. Journals and Researches will appear</a:t>
            </a:r>
          </a:p>
          <a:p>
            <a:pPr marL="514350" indent="-514350">
              <a:buFont typeface="+mj-lt"/>
              <a:buAutoNum type="arabicPeriod"/>
            </a:pPr>
            <a:endParaRPr lang="en-US" sz="3200" dirty="0">
              <a:solidFill>
                <a:srgbClr val="000000"/>
              </a:solidFill>
              <a:latin typeface="Calibri" pitchFamily="34" charset="0"/>
            </a:endParaRPr>
          </a:p>
          <a:p>
            <a:pPr marL="514350" indent="-514350">
              <a:buFont typeface="+mj-lt"/>
              <a:buAutoNum type="arabicPeriod"/>
            </a:pPr>
            <a:r>
              <a:rPr lang="en-US" sz="3200" dirty="0">
                <a:solidFill>
                  <a:srgbClr val="000000"/>
                </a:solidFill>
                <a:latin typeface="Calibri" pitchFamily="34" charset="0"/>
              </a:rPr>
              <a:t>7. You can find a Journal by clicking on JOURNALS AND DATABASE and enter a keyword to search for your desired journal.</a:t>
            </a:r>
            <a:endParaRPr lang="en-US" sz="3200" dirty="0">
              <a:latin typeface="Calibri" pitchFamily="34" charset="0"/>
            </a:endParaRPr>
          </a:p>
          <a:p>
            <a:endParaRPr lang="en-US" dirty="0"/>
          </a:p>
        </p:txBody>
      </p:sp>
      <p:sp>
        <p:nvSpPr>
          <p:cNvPr id="5" name="Slide Number Placeholder 4">
            <a:extLst>
              <a:ext uri="{FF2B5EF4-FFF2-40B4-BE49-F238E27FC236}">
                <a16:creationId xmlns:a16="http://schemas.microsoft.com/office/drawing/2014/main" id="{39C31994-7C0B-AD9B-A701-6DCEABD7DEC7}"/>
              </a:ext>
            </a:extLst>
          </p:cNvPr>
          <p:cNvSpPr>
            <a:spLocks noGrp="1"/>
          </p:cNvSpPr>
          <p:nvPr>
            <p:ph type="sldNum" sz="quarter" idx="12"/>
          </p:nvPr>
        </p:nvSpPr>
        <p:spPr/>
        <p:txBody>
          <a:bodyPr/>
          <a:lstStyle/>
          <a:p>
            <a:pPr>
              <a:defRPr/>
            </a:pPr>
            <a:fld id="{BDA394D7-9785-4BE5-AFD5-4F918A689025}" type="slidenum">
              <a:rPr lang="en-US" smtClean="0"/>
              <a:pPr>
                <a:defRPr/>
              </a:pPr>
              <a:t>39</a:t>
            </a:fld>
            <a:endParaRPr lang="en-US"/>
          </a:p>
        </p:txBody>
      </p:sp>
    </p:spTree>
    <p:extLst>
      <p:ext uri="{BB962C8B-B14F-4D97-AF65-F5344CB8AC3E}">
        <p14:creationId xmlns:p14="http://schemas.microsoft.com/office/powerpoint/2010/main" val="1034325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4</a:t>
            </a:fld>
            <a:endParaRPr lang="en-US" dirty="0">
              <a:solidFill>
                <a:prstClr val="black">
                  <a:tint val="75000"/>
                </a:prstClr>
              </a:solidFill>
            </a:endParaRPr>
          </a:p>
        </p:txBody>
      </p:sp>
      <p:pic>
        <p:nvPicPr>
          <p:cNvPr id="3" name="Picture 2"/>
          <p:cNvPicPr>
            <a:picLocks noChangeAspect="1"/>
          </p:cNvPicPr>
          <p:nvPr/>
        </p:nvPicPr>
        <p:blipFill>
          <a:blip r:embed="rId3"/>
          <a:stretch>
            <a:fillRect/>
          </a:stretch>
        </p:blipFill>
        <p:spPr>
          <a:xfrm>
            <a:off x="0" y="152400"/>
            <a:ext cx="1065368" cy="992210"/>
          </a:xfrm>
          <a:prstGeom prst="rect">
            <a:avLst/>
          </a:prstGeom>
        </p:spPr>
      </p:pic>
      <p:sp>
        <p:nvSpPr>
          <p:cNvPr id="6" name="Title 5">
            <a:extLst>
              <a:ext uri="{FF2B5EF4-FFF2-40B4-BE49-F238E27FC236}">
                <a16:creationId xmlns:a16="http://schemas.microsoft.com/office/drawing/2014/main" id="{76CB5670-A1AE-75B0-3D45-D624217E6716}"/>
              </a:ext>
            </a:extLst>
          </p:cNvPr>
          <p:cNvSpPr>
            <a:spLocks noGrp="1"/>
          </p:cNvSpPr>
          <p:nvPr>
            <p:ph type="title"/>
          </p:nvPr>
        </p:nvSpPr>
        <p:spPr>
          <a:xfrm>
            <a:off x="1308604" y="288926"/>
            <a:ext cx="7530596" cy="777874"/>
          </a:xfrm>
        </p:spPr>
        <p:txBody>
          <a:bodyPr>
            <a:normAutofit/>
          </a:bodyPr>
          <a:lstStyle/>
          <a:p>
            <a:r>
              <a:rPr lang="en-US" sz="3200" b="1" spc="-75" dirty="0">
                <a:latin typeface="+mn-lt"/>
              </a:rPr>
              <a:t>Professor Umar Model of  Integrated Lecture </a:t>
            </a:r>
            <a:endParaRPr lang="en-US" sz="3200" dirty="0"/>
          </a:p>
        </p:txBody>
      </p:sp>
      <p:pic>
        <p:nvPicPr>
          <p:cNvPr id="10" name="Picture 2">
            <a:extLst>
              <a:ext uri="{FF2B5EF4-FFF2-40B4-BE49-F238E27FC236}">
                <a16:creationId xmlns:a16="http://schemas.microsoft.com/office/drawing/2014/main" id="{28EF8ABB-4D87-52A6-28C4-15A2AC0EFF7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2671" y="1447800"/>
            <a:ext cx="8672729" cy="48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950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96459" cy="6248400"/>
          </a:xfrm>
          <a:prstGeom prst="rect">
            <a:avLst/>
          </a:prstGeom>
        </p:spPr>
        <p:txBody>
          <a:bodyPr>
            <a:normAutofit/>
          </a:bodyPr>
          <a:lstStyle/>
          <a:p>
            <a:pPr marL="0" indent="0">
              <a:buNone/>
            </a:pPr>
            <a:r>
              <a:rPr lang="en-US" sz="4000" b="1" dirty="0"/>
              <a:t>Learning Objectives</a:t>
            </a:r>
          </a:p>
          <a:p>
            <a:pPr marL="0" indent="0">
              <a:buNone/>
            </a:pPr>
            <a:endParaRPr lang="en-US" sz="1800" dirty="0"/>
          </a:p>
          <a:p>
            <a:pPr marL="0" indent="0">
              <a:buNone/>
            </a:pPr>
            <a:r>
              <a:rPr lang="en-US" sz="2400" dirty="0"/>
              <a:t>At the end of the session, students will</a:t>
            </a:r>
          </a:p>
          <a:p>
            <a:pPr marL="0" indent="0">
              <a:buNone/>
            </a:pPr>
            <a:r>
              <a:rPr lang="en-US" sz="2400" dirty="0"/>
              <a:t> be able to </a:t>
            </a:r>
          </a:p>
          <a:p>
            <a:pPr marL="0" indent="0">
              <a:buNone/>
            </a:pPr>
            <a:endParaRPr lang="en-US" sz="2400" dirty="0"/>
          </a:p>
          <a:p>
            <a:pPr marL="457200" indent="-457200">
              <a:buFont typeface="+mj-lt"/>
              <a:buAutoNum type="arabicPeriod"/>
            </a:pPr>
            <a:r>
              <a:rPr lang="en-US" sz="2400" dirty="0"/>
              <a:t>Describe the sources, functions &amp; daily requirements of sodium.</a:t>
            </a:r>
          </a:p>
          <a:p>
            <a:pPr marL="457200" indent="-457200">
              <a:buFont typeface="+mj-lt"/>
              <a:buAutoNum type="arabicPeriod"/>
            </a:pPr>
            <a:r>
              <a:rPr lang="en-US" sz="2400" dirty="0"/>
              <a:t>Explain causes &amp; effects of  hyponatremia and hypernatremia</a:t>
            </a:r>
          </a:p>
          <a:p>
            <a:pPr marL="457200" indent="-457200">
              <a:buFont typeface="+mj-lt"/>
              <a:buAutoNum type="arabicPeriod"/>
            </a:pPr>
            <a:r>
              <a:rPr lang="en-US" sz="2400" dirty="0"/>
              <a:t>Discuss Sources  functions requirements of chloride with deficiency and toxic effects on body </a:t>
            </a:r>
          </a:p>
          <a:p>
            <a:pPr marL="457200" indent="-457200">
              <a:buFont typeface="+mj-lt"/>
              <a:buAutoNum type="arabicPeriod"/>
            </a:pPr>
            <a:r>
              <a:rPr lang="en-US" sz="2400" dirty="0">
                <a:latin typeface="Calibri" panose="020F0502020204030204" pitchFamily="34" charset="0"/>
                <a:ea typeface="Times New Roman" panose="02020603050405020304" pitchFamily="18" charset="0"/>
                <a:cs typeface="Calibri" panose="020F0502020204030204" pitchFamily="34" charset="0"/>
              </a:rPr>
              <a:t>Practice the principles of bioethics &amp; apply strategic use of A.I in the related clinical condition. </a:t>
            </a:r>
          </a:p>
          <a:p>
            <a:pPr marL="457200" indent="-457200">
              <a:buFont typeface="+mj-lt"/>
              <a:buAutoNum type="arabicPeriod"/>
            </a:pPr>
            <a:r>
              <a:rPr lang="en-US" sz="2400" dirty="0">
                <a:latin typeface="Calibri" panose="020F0502020204030204" pitchFamily="34" charset="0"/>
                <a:ea typeface="Times New Roman" panose="02020603050405020304" pitchFamily="18" charset="0"/>
                <a:cs typeface="Calibri" panose="020F0502020204030204" pitchFamily="34" charset="0"/>
              </a:rPr>
              <a:t>Read relevant research articles related to the  Core Knowledge.</a:t>
            </a:r>
          </a:p>
          <a:p>
            <a:endParaRPr lang="en-US" sz="2400" dirty="0"/>
          </a:p>
        </p:txBody>
      </p:sp>
      <p:pic>
        <p:nvPicPr>
          <p:cNvPr id="2" name="Picture 1"/>
          <p:cNvPicPr>
            <a:picLocks noChangeAspect="1"/>
          </p:cNvPicPr>
          <p:nvPr/>
        </p:nvPicPr>
        <p:blipFill rotWithShape="1">
          <a:blip r:embed="rId2"/>
          <a:srcRect l="22531" t="7436" r="20910" b="11437"/>
          <a:stretch/>
        </p:blipFill>
        <p:spPr>
          <a:xfrm>
            <a:off x="5562600" y="533400"/>
            <a:ext cx="2846230" cy="2356834"/>
          </a:xfrm>
          <a:prstGeom prst="rect">
            <a:avLst/>
          </a:prstGeom>
        </p:spPr>
      </p:pic>
      <p:sp>
        <p:nvSpPr>
          <p:cNvPr id="5" name="Slide Number Placeholder 4">
            <a:extLst>
              <a:ext uri="{FF2B5EF4-FFF2-40B4-BE49-F238E27FC236}">
                <a16:creationId xmlns:a16="http://schemas.microsoft.com/office/drawing/2014/main" id="{C350257E-4535-CA6D-BC70-52ED2D48F077}"/>
              </a:ext>
            </a:extLst>
          </p:cNvPr>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399885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ECD547-30B1-D135-9951-350DF7D49D78}"/>
              </a:ext>
            </a:extLst>
          </p:cNvPr>
          <p:cNvSpPr>
            <a:spLocks noGrp="1"/>
          </p:cNvSpPr>
          <p:nvPr>
            <p:ph type="title"/>
          </p:nvPr>
        </p:nvSpPr>
        <p:spPr>
          <a:xfrm>
            <a:off x="685800" y="76200"/>
            <a:ext cx="8305800" cy="990599"/>
          </a:xfrm>
        </p:spPr>
        <p:txBody>
          <a:bodyPr>
            <a:noAutofit/>
          </a:bodyPr>
          <a:lstStyle/>
          <a:p>
            <a:r>
              <a:rPr lang="en-US" sz="4000" b="1" dirty="0">
                <a:latin typeface="+mn-lt"/>
              </a:rPr>
              <a:t>Dietary Recommendations &amp; Sources</a:t>
            </a:r>
          </a:p>
        </p:txBody>
      </p:sp>
      <p:sp>
        <p:nvSpPr>
          <p:cNvPr id="4" name="Content Placeholder 3">
            <a:extLst>
              <a:ext uri="{FF2B5EF4-FFF2-40B4-BE49-F238E27FC236}">
                <a16:creationId xmlns:a16="http://schemas.microsoft.com/office/drawing/2014/main" id="{0953FC3C-5D32-0337-E64E-6F8F46CA53F9}"/>
              </a:ext>
            </a:extLst>
          </p:cNvPr>
          <p:cNvSpPr>
            <a:spLocks noGrp="1"/>
          </p:cNvSpPr>
          <p:nvPr>
            <p:ph sz="half" idx="1"/>
          </p:nvPr>
        </p:nvSpPr>
        <p:spPr>
          <a:xfrm>
            <a:off x="0" y="685800"/>
            <a:ext cx="4953000" cy="6172200"/>
          </a:xfrm>
        </p:spPr>
        <p:txBody>
          <a:bodyPr>
            <a:normAutofit/>
          </a:bodyPr>
          <a:lstStyle/>
          <a:p>
            <a:endParaRPr lang="en-US" sz="800" b="1" dirty="0"/>
          </a:p>
          <a:p>
            <a:r>
              <a:rPr lang="en-US" sz="2000" b="1" dirty="0"/>
              <a:t>Sodium is the </a:t>
            </a:r>
            <a:r>
              <a:rPr lang="en-US" sz="2000" b="1" dirty="0">
                <a:solidFill>
                  <a:srgbClr val="0070C0"/>
                </a:solidFill>
              </a:rPr>
              <a:t>chief cation </a:t>
            </a:r>
            <a:r>
              <a:rPr lang="en-US" sz="2000" b="1" dirty="0"/>
              <a:t>of the </a:t>
            </a:r>
            <a:r>
              <a:rPr lang="en-US" sz="2000" b="1" dirty="0">
                <a:solidFill>
                  <a:srgbClr val="0070C0"/>
                </a:solidFill>
              </a:rPr>
              <a:t>Extracellular fluid</a:t>
            </a:r>
            <a:r>
              <a:rPr lang="en-US" sz="2000" b="1" dirty="0"/>
              <a:t>.</a:t>
            </a:r>
          </a:p>
          <a:p>
            <a:r>
              <a:rPr lang="en-US" sz="2000" b="1" dirty="0"/>
              <a:t>No RDA for sodium as we rarely eat too little in fact most of us eat substantially more than we need, (10 -15 grams )</a:t>
            </a:r>
          </a:p>
          <a:p>
            <a:r>
              <a:rPr lang="en-US" sz="2000" b="1" dirty="0"/>
              <a:t>Maximum of </a:t>
            </a:r>
            <a:r>
              <a:rPr lang="en-US" sz="2000" b="1" dirty="0">
                <a:solidFill>
                  <a:srgbClr val="0070C0"/>
                </a:solidFill>
              </a:rPr>
              <a:t>5 g</a:t>
            </a:r>
            <a:r>
              <a:rPr lang="en-US" sz="2000" b="1" dirty="0"/>
              <a:t> is required per day in persons having </a:t>
            </a:r>
            <a:r>
              <a:rPr lang="en-US" sz="2000" b="1" dirty="0">
                <a:solidFill>
                  <a:srgbClr val="0070C0"/>
                </a:solidFill>
              </a:rPr>
              <a:t>no family </a:t>
            </a:r>
            <a:r>
              <a:rPr lang="en-US" sz="2000" b="1" dirty="0" err="1">
                <a:solidFill>
                  <a:srgbClr val="0070C0"/>
                </a:solidFill>
              </a:rPr>
              <a:t>Hx</a:t>
            </a:r>
            <a:r>
              <a:rPr lang="en-US" sz="2000" b="1" dirty="0">
                <a:solidFill>
                  <a:srgbClr val="0070C0"/>
                </a:solidFill>
              </a:rPr>
              <a:t> of hypertension</a:t>
            </a:r>
          </a:p>
          <a:p>
            <a:r>
              <a:rPr lang="en-US" sz="2000" b="1" dirty="0"/>
              <a:t>If there is </a:t>
            </a:r>
            <a:r>
              <a:rPr lang="en-US" sz="2000" b="1" dirty="0">
                <a:solidFill>
                  <a:srgbClr val="0070C0"/>
                </a:solidFill>
              </a:rPr>
              <a:t>history of Hypertension </a:t>
            </a:r>
            <a:r>
              <a:rPr lang="en-US" sz="2000" b="1" dirty="0"/>
              <a:t>then only 1gram NaCl/day</a:t>
            </a:r>
          </a:p>
          <a:p>
            <a:pPr marL="0" indent="0">
              <a:buNone/>
            </a:pPr>
            <a:endParaRPr lang="en-US" sz="2000" b="1" u="sng" dirty="0"/>
          </a:p>
          <a:p>
            <a:r>
              <a:rPr lang="en-US" sz="2000" b="1" u="sng" dirty="0">
                <a:solidFill>
                  <a:srgbClr val="0070C0"/>
                </a:solidFill>
              </a:rPr>
              <a:t>SOURCES:</a:t>
            </a:r>
          </a:p>
          <a:p>
            <a:r>
              <a:rPr lang="en-US" sz="2000" b="1" dirty="0"/>
              <a:t>Main dietary source is </a:t>
            </a:r>
            <a:r>
              <a:rPr lang="en-US" sz="2000" b="1" dirty="0">
                <a:solidFill>
                  <a:srgbClr val="0070C0"/>
                </a:solidFill>
              </a:rPr>
              <a:t>table salt</a:t>
            </a:r>
            <a:r>
              <a:rPr lang="en-US" sz="2000" b="1" dirty="0"/>
              <a:t>. 40% sodium</a:t>
            </a:r>
          </a:p>
          <a:p>
            <a:r>
              <a:rPr lang="en-US" sz="2000" b="1" dirty="0"/>
              <a:t>Good sources of sodium include bread, whole grains, leafy vegetables, nuts, eggs, milk </a:t>
            </a:r>
            <a:r>
              <a:rPr lang="en-US" sz="2000" b="1" dirty="0">
                <a:solidFill>
                  <a:schemeClr val="tx1">
                    <a:lumMod val="95000"/>
                    <a:lumOff val="5000"/>
                  </a:schemeClr>
                </a:solidFill>
              </a:rPr>
              <a:t>meat &amp; processed foods </a:t>
            </a:r>
          </a:p>
        </p:txBody>
      </p:sp>
      <p:pic>
        <p:nvPicPr>
          <p:cNvPr id="6" name="Content Placeholder 5">
            <a:extLst>
              <a:ext uri="{FF2B5EF4-FFF2-40B4-BE49-F238E27FC236}">
                <a16:creationId xmlns:a16="http://schemas.microsoft.com/office/drawing/2014/main" id="{DAA9D577-9901-BC1E-E8CE-5A7168FE82F4}"/>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7623" t="43420" r="29179" b="21854"/>
          <a:stretch/>
        </p:blipFill>
        <p:spPr>
          <a:xfrm>
            <a:off x="4800600" y="1676400"/>
            <a:ext cx="4343400" cy="3657600"/>
          </a:xfrm>
        </p:spPr>
      </p:pic>
      <p:sp>
        <p:nvSpPr>
          <p:cNvPr id="3" name="Slide Number Placeholder 2">
            <a:extLst>
              <a:ext uri="{FF2B5EF4-FFF2-40B4-BE49-F238E27FC236}">
                <a16:creationId xmlns:a16="http://schemas.microsoft.com/office/drawing/2014/main" id="{ED9F2E16-56E4-4193-5FC4-D11F8830E65E}"/>
              </a:ext>
            </a:extLst>
          </p:cNvPr>
          <p:cNvSpPr>
            <a:spLocks noGrp="1"/>
          </p:cNvSpPr>
          <p:nvPr>
            <p:ph type="sldNum" sz="quarter" idx="12"/>
          </p:nvPr>
        </p:nvSpPr>
        <p:spPr/>
        <p:txBody>
          <a:bodyPr/>
          <a:lstStyle/>
          <a:p>
            <a:pPr>
              <a:defRPr/>
            </a:pPr>
            <a:fld id="{7A259807-4E02-4090-954C-8862AE38006D}" type="slidenum">
              <a:rPr lang="en-US" smtClean="0"/>
              <a:pPr>
                <a:defRPr/>
              </a:pPr>
              <a:t>6</a:t>
            </a:fld>
            <a:endParaRPr lang="en-US"/>
          </a:p>
        </p:txBody>
      </p:sp>
      <p:sp>
        <p:nvSpPr>
          <p:cNvPr id="7" name="TextBox 6">
            <a:extLst>
              <a:ext uri="{FF2B5EF4-FFF2-40B4-BE49-F238E27FC236}">
                <a16:creationId xmlns:a16="http://schemas.microsoft.com/office/drawing/2014/main" id="{5B19238B-55E8-D22B-59D4-EAABFE5967B4}"/>
              </a:ext>
            </a:extLst>
          </p:cNvPr>
          <p:cNvSpPr txBox="1"/>
          <p:nvPr/>
        </p:nvSpPr>
        <p:spPr>
          <a:xfrm>
            <a:off x="76200" y="0"/>
            <a:ext cx="1981200" cy="369332"/>
          </a:xfrm>
          <a:prstGeom prst="rect">
            <a:avLst/>
          </a:prstGeom>
          <a:noFill/>
        </p:spPr>
        <p:txBody>
          <a:bodyPr wrap="square">
            <a:spAutoFit/>
          </a:bodyPr>
          <a:lstStyle/>
          <a:p>
            <a:pPr>
              <a:defRPr/>
            </a:pPr>
            <a:r>
              <a:rPr lang="en-US" dirty="0"/>
              <a:t>Core Knowledge</a:t>
            </a:r>
          </a:p>
        </p:txBody>
      </p:sp>
    </p:spTree>
    <p:extLst>
      <p:ext uri="{BB962C8B-B14F-4D97-AF65-F5344CB8AC3E}">
        <p14:creationId xmlns:p14="http://schemas.microsoft.com/office/powerpoint/2010/main" val="231803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EBAFD-F910-07C8-D0CB-42C849DB8DDE}"/>
              </a:ext>
            </a:extLst>
          </p:cNvPr>
          <p:cNvSpPr>
            <a:spLocks noGrp="1"/>
          </p:cNvSpPr>
          <p:nvPr>
            <p:ph type="title"/>
          </p:nvPr>
        </p:nvSpPr>
        <p:spPr>
          <a:xfrm>
            <a:off x="1828800" y="-76200"/>
            <a:ext cx="6248400" cy="914401"/>
          </a:xfrm>
        </p:spPr>
        <p:txBody>
          <a:bodyPr>
            <a:noAutofit/>
          </a:bodyPr>
          <a:lstStyle/>
          <a:p>
            <a:r>
              <a:rPr lang="en-US" sz="4800" b="1" dirty="0">
                <a:latin typeface="+mn-lt"/>
              </a:rPr>
              <a:t> </a:t>
            </a:r>
            <a:r>
              <a:rPr lang="en-US" sz="3200" b="1" dirty="0">
                <a:latin typeface="+mn-lt"/>
              </a:rPr>
              <a:t>Sodium Absorption &amp;  Metabolism</a:t>
            </a:r>
            <a:endParaRPr lang="en-US" sz="2800" b="1" dirty="0">
              <a:latin typeface="+mn-lt"/>
            </a:endParaRPr>
          </a:p>
        </p:txBody>
      </p:sp>
      <p:sp>
        <p:nvSpPr>
          <p:cNvPr id="3" name="Content Placeholder 2">
            <a:extLst>
              <a:ext uri="{FF2B5EF4-FFF2-40B4-BE49-F238E27FC236}">
                <a16:creationId xmlns:a16="http://schemas.microsoft.com/office/drawing/2014/main" id="{4903B93A-6107-D85D-74D6-1EAADD99C580}"/>
              </a:ext>
            </a:extLst>
          </p:cNvPr>
          <p:cNvSpPr>
            <a:spLocks noGrp="1"/>
          </p:cNvSpPr>
          <p:nvPr>
            <p:ph sz="half" idx="1"/>
          </p:nvPr>
        </p:nvSpPr>
        <p:spPr>
          <a:xfrm>
            <a:off x="152400" y="838200"/>
            <a:ext cx="4019550" cy="5638799"/>
          </a:xfrm>
        </p:spPr>
        <p:txBody>
          <a:bodyPr>
            <a:normAutofit/>
          </a:bodyPr>
          <a:lstStyle/>
          <a:p>
            <a:pPr marL="0" indent="0">
              <a:buNone/>
            </a:pPr>
            <a:r>
              <a:rPr lang="en-US" sz="2800" b="1" u="sng" dirty="0">
                <a:solidFill>
                  <a:srgbClr val="7030A0"/>
                </a:solidFill>
              </a:rPr>
              <a:t>Consumption</a:t>
            </a:r>
          </a:p>
          <a:p>
            <a:r>
              <a:rPr lang="en-US" sz="2400" b="1" dirty="0">
                <a:solidFill>
                  <a:srgbClr val="0070C0"/>
                </a:solidFill>
              </a:rPr>
              <a:t>5-15 gram of NaCl is consumed per day</a:t>
            </a:r>
            <a:r>
              <a:rPr lang="en-US" sz="2400" b="1" dirty="0"/>
              <a:t> but most of it is lost in urine. </a:t>
            </a:r>
          </a:p>
          <a:p>
            <a:r>
              <a:rPr lang="en-US" sz="2400" b="1" dirty="0"/>
              <a:t>If less Na</a:t>
            </a:r>
            <a:r>
              <a:rPr lang="en-US" sz="2400" b="1" baseline="30000" dirty="0"/>
              <a:t>+</a:t>
            </a:r>
            <a:r>
              <a:rPr lang="en-US" sz="2400" b="1" dirty="0"/>
              <a:t> is taken or plasma Na</a:t>
            </a:r>
            <a:r>
              <a:rPr lang="en-US" sz="2400" b="1" baseline="30000" dirty="0"/>
              <a:t>+</a:t>
            </a:r>
            <a:r>
              <a:rPr lang="en-US" sz="2400" b="1" dirty="0"/>
              <a:t> falls due to any reason the Na</a:t>
            </a:r>
            <a:r>
              <a:rPr lang="en-US" sz="2400" b="1" baseline="30000" dirty="0"/>
              <a:t>+</a:t>
            </a:r>
            <a:r>
              <a:rPr lang="en-US" sz="2400" b="1" dirty="0"/>
              <a:t> may totally disappear from urine.</a:t>
            </a:r>
          </a:p>
          <a:p>
            <a:r>
              <a:rPr lang="en-US" sz="2400" b="1" dirty="0"/>
              <a:t>Mainly regulated by </a:t>
            </a:r>
            <a:r>
              <a:rPr lang="en-US" sz="2400" b="1" dirty="0">
                <a:solidFill>
                  <a:srgbClr val="0070C0"/>
                </a:solidFill>
              </a:rPr>
              <a:t>aldosterone</a:t>
            </a:r>
            <a:r>
              <a:rPr lang="en-US" sz="2400" b="1" dirty="0"/>
              <a:t>. </a:t>
            </a:r>
          </a:p>
          <a:p>
            <a:r>
              <a:rPr lang="en-US" sz="2400" b="1" dirty="0"/>
              <a:t>Na</a:t>
            </a:r>
            <a:r>
              <a:rPr lang="en-US" sz="2400" b="1" baseline="30000" dirty="0"/>
              <a:t>+</a:t>
            </a:r>
            <a:r>
              <a:rPr lang="en-US" sz="2400" b="1" dirty="0"/>
              <a:t> is readily </a:t>
            </a:r>
            <a:r>
              <a:rPr lang="en-US" sz="2400" b="1" dirty="0">
                <a:solidFill>
                  <a:srgbClr val="0070C0"/>
                </a:solidFill>
              </a:rPr>
              <a:t>absorbed in ileum </a:t>
            </a:r>
            <a:r>
              <a:rPr lang="en-US" sz="2400" b="1" dirty="0"/>
              <a:t>and little is lost in feces.</a:t>
            </a:r>
          </a:p>
          <a:p>
            <a:r>
              <a:rPr lang="en-US" sz="2400" b="1" dirty="0">
                <a:solidFill>
                  <a:srgbClr val="0070C0"/>
                </a:solidFill>
              </a:rPr>
              <a:t>Kidneys </a:t>
            </a:r>
            <a:r>
              <a:rPr lang="en-US" sz="2400" b="1" dirty="0">
                <a:solidFill>
                  <a:schemeClr val="tx1">
                    <a:lumMod val="95000"/>
                    <a:lumOff val="5000"/>
                  </a:schemeClr>
                </a:solidFill>
              </a:rPr>
              <a:t>conserve Na</a:t>
            </a:r>
            <a:r>
              <a:rPr lang="en-US" sz="2400" b="1" baseline="30000" dirty="0">
                <a:solidFill>
                  <a:schemeClr val="tx1">
                    <a:lumMod val="95000"/>
                    <a:lumOff val="5000"/>
                  </a:schemeClr>
                </a:solidFill>
              </a:rPr>
              <a:t>+</a:t>
            </a:r>
            <a:r>
              <a:rPr lang="en-US" sz="2400" b="1" dirty="0">
                <a:solidFill>
                  <a:schemeClr val="tx1">
                    <a:lumMod val="95000"/>
                    <a:lumOff val="5000"/>
                  </a:schemeClr>
                </a:solidFill>
              </a:rPr>
              <a:t> at the expense of K</a:t>
            </a:r>
            <a:r>
              <a:rPr lang="en-US" sz="2400" b="1" baseline="30000" dirty="0">
                <a:solidFill>
                  <a:schemeClr val="tx1">
                    <a:lumMod val="95000"/>
                    <a:lumOff val="5000"/>
                  </a:schemeClr>
                </a:solidFill>
              </a:rPr>
              <a:t>+</a:t>
            </a:r>
            <a:r>
              <a:rPr lang="en-US" sz="2400" b="1" dirty="0">
                <a:solidFill>
                  <a:schemeClr val="tx1">
                    <a:lumMod val="95000"/>
                    <a:lumOff val="5000"/>
                  </a:schemeClr>
                </a:solidFill>
              </a:rPr>
              <a:t> or H</a:t>
            </a:r>
            <a:r>
              <a:rPr lang="en-US" sz="2400" b="1" baseline="30000" dirty="0">
                <a:solidFill>
                  <a:schemeClr val="tx1">
                    <a:lumMod val="95000"/>
                    <a:lumOff val="5000"/>
                  </a:schemeClr>
                </a:solidFill>
              </a:rPr>
              <a:t>+</a:t>
            </a:r>
            <a:r>
              <a:rPr lang="en-US" sz="2400" b="1" dirty="0">
                <a:solidFill>
                  <a:schemeClr val="tx1">
                    <a:lumMod val="95000"/>
                    <a:lumOff val="5000"/>
                  </a:schemeClr>
                </a:solidFill>
              </a:rPr>
              <a:t>.</a:t>
            </a:r>
            <a:endParaRPr lang="en-US" sz="2400" dirty="0">
              <a:solidFill>
                <a:schemeClr val="tx1">
                  <a:lumMod val="95000"/>
                  <a:lumOff val="5000"/>
                </a:schemeClr>
              </a:solidFill>
            </a:endParaRPr>
          </a:p>
        </p:txBody>
      </p:sp>
      <p:pic>
        <p:nvPicPr>
          <p:cNvPr id="7" name="Content Placeholder 6">
            <a:extLst>
              <a:ext uri="{FF2B5EF4-FFF2-40B4-BE49-F238E27FC236}">
                <a16:creationId xmlns:a16="http://schemas.microsoft.com/office/drawing/2014/main" id="{A3DA242C-713B-664B-0C3D-53F3D3C3786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8215" t="18481" r="26544" b="45622"/>
          <a:stretch/>
        </p:blipFill>
        <p:spPr>
          <a:xfrm>
            <a:off x="4171950" y="1219200"/>
            <a:ext cx="4953000" cy="3962400"/>
          </a:xfrm>
        </p:spPr>
      </p:pic>
      <p:sp>
        <p:nvSpPr>
          <p:cNvPr id="5" name="Slide Number Placeholder 4">
            <a:extLst>
              <a:ext uri="{FF2B5EF4-FFF2-40B4-BE49-F238E27FC236}">
                <a16:creationId xmlns:a16="http://schemas.microsoft.com/office/drawing/2014/main" id="{EF250102-72F4-8AB6-B27F-AAD398B297BE}"/>
              </a:ext>
            </a:extLst>
          </p:cNvPr>
          <p:cNvSpPr>
            <a:spLocks noGrp="1"/>
          </p:cNvSpPr>
          <p:nvPr>
            <p:ph type="sldNum" sz="quarter" idx="12"/>
          </p:nvPr>
        </p:nvSpPr>
        <p:spPr/>
        <p:txBody>
          <a:bodyPr/>
          <a:lstStyle/>
          <a:p>
            <a:pPr>
              <a:defRPr/>
            </a:pPr>
            <a:fld id="{7A259807-4E02-4090-954C-8862AE38006D}" type="slidenum">
              <a:rPr lang="en-US" smtClean="0"/>
              <a:pPr>
                <a:defRPr/>
              </a:pPr>
              <a:t>7</a:t>
            </a:fld>
            <a:endParaRPr lang="en-US"/>
          </a:p>
        </p:txBody>
      </p:sp>
      <p:sp>
        <p:nvSpPr>
          <p:cNvPr id="6" name="TextBox 5">
            <a:extLst>
              <a:ext uri="{FF2B5EF4-FFF2-40B4-BE49-F238E27FC236}">
                <a16:creationId xmlns:a16="http://schemas.microsoft.com/office/drawing/2014/main" id="{C395EA7B-9BE9-112F-C39B-8166FC16A030}"/>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155026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320E-5B7D-35FB-9BD3-5AEE115C98DC}"/>
              </a:ext>
            </a:extLst>
          </p:cNvPr>
          <p:cNvSpPr>
            <a:spLocks noGrp="1"/>
          </p:cNvSpPr>
          <p:nvPr>
            <p:ph type="title"/>
          </p:nvPr>
        </p:nvSpPr>
        <p:spPr>
          <a:xfrm>
            <a:off x="2133600" y="76200"/>
            <a:ext cx="5562600" cy="838200"/>
          </a:xfrm>
        </p:spPr>
        <p:txBody>
          <a:bodyPr>
            <a:normAutofit/>
          </a:bodyPr>
          <a:lstStyle/>
          <a:p>
            <a:r>
              <a:rPr lang="en-US" sz="5400" b="1" dirty="0">
                <a:latin typeface="+mn-lt"/>
              </a:rPr>
              <a:t> </a:t>
            </a:r>
            <a:r>
              <a:rPr lang="en-US" sz="4000" b="1" dirty="0">
                <a:latin typeface="+mn-lt"/>
              </a:rPr>
              <a:t>Sodium Metabolism</a:t>
            </a:r>
            <a:endParaRPr lang="en-US" sz="4000" dirty="0">
              <a:latin typeface="+mn-lt"/>
            </a:endParaRPr>
          </a:p>
        </p:txBody>
      </p:sp>
      <p:sp>
        <p:nvSpPr>
          <p:cNvPr id="3" name="Content Placeholder 2">
            <a:extLst>
              <a:ext uri="{FF2B5EF4-FFF2-40B4-BE49-F238E27FC236}">
                <a16:creationId xmlns:a16="http://schemas.microsoft.com/office/drawing/2014/main" id="{E488E19D-1093-9DF0-B757-605260492D27}"/>
              </a:ext>
            </a:extLst>
          </p:cNvPr>
          <p:cNvSpPr>
            <a:spLocks noGrp="1"/>
          </p:cNvSpPr>
          <p:nvPr>
            <p:ph sz="half" idx="1"/>
          </p:nvPr>
        </p:nvSpPr>
        <p:spPr>
          <a:xfrm>
            <a:off x="76200" y="1368906"/>
            <a:ext cx="4438650" cy="4808057"/>
          </a:xfrm>
        </p:spPr>
        <p:txBody>
          <a:bodyPr>
            <a:normAutofit/>
          </a:bodyPr>
          <a:lstStyle/>
          <a:p>
            <a:pPr marL="0" indent="0">
              <a:buNone/>
            </a:pPr>
            <a:r>
              <a:rPr lang="en-US" sz="2800" dirty="0">
                <a:solidFill>
                  <a:srgbClr val="0070C0"/>
                </a:solidFill>
              </a:rPr>
              <a:t>Ingestion of Na+ </a:t>
            </a:r>
            <a:r>
              <a:rPr lang="en-US" sz="2800" dirty="0"/>
              <a:t>stimulates:</a:t>
            </a:r>
          </a:p>
          <a:p>
            <a:r>
              <a:rPr lang="en-US" sz="2800" dirty="0">
                <a:solidFill>
                  <a:srgbClr val="0070C0"/>
                </a:solidFill>
              </a:rPr>
              <a:t>Thirst centres </a:t>
            </a:r>
            <a:r>
              <a:rPr lang="en-US" sz="2800" dirty="0"/>
              <a:t>in the brain</a:t>
            </a:r>
          </a:p>
          <a:p>
            <a:r>
              <a:rPr lang="en-US" sz="2800" dirty="0"/>
              <a:t>Secretion of </a:t>
            </a:r>
            <a:r>
              <a:rPr lang="en-US" sz="2800" dirty="0">
                <a:solidFill>
                  <a:srgbClr val="0070C0"/>
                </a:solidFill>
              </a:rPr>
              <a:t>ADH</a:t>
            </a:r>
            <a:r>
              <a:rPr lang="en-US" sz="2800" dirty="0"/>
              <a:t> from the </a:t>
            </a:r>
            <a:r>
              <a:rPr lang="en-US" sz="2800" dirty="0">
                <a:solidFill>
                  <a:srgbClr val="0070C0"/>
                </a:solidFill>
              </a:rPr>
              <a:t>pituitary</a:t>
            </a:r>
          </a:p>
          <a:p>
            <a:r>
              <a:rPr lang="en-US" sz="2800" dirty="0">
                <a:solidFill>
                  <a:srgbClr val="0070C0"/>
                </a:solidFill>
              </a:rPr>
              <a:t>This </a:t>
            </a:r>
            <a:r>
              <a:rPr lang="en-US" sz="2800" dirty="0"/>
              <a:t>leads to water retention &amp; increase in BP. </a:t>
            </a:r>
          </a:p>
        </p:txBody>
      </p:sp>
      <p:pic>
        <p:nvPicPr>
          <p:cNvPr id="6" name="Content Placeholder 5">
            <a:extLst>
              <a:ext uri="{FF2B5EF4-FFF2-40B4-BE49-F238E27FC236}">
                <a16:creationId xmlns:a16="http://schemas.microsoft.com/office/drawing/2014/main" id="{99CC2032-9AA2-E881-7FF6-BF381BB1465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257" t="14529" r="29496" b="7683"/>
          <a:stretch/>
        </p:blipFill>
        <p:spPr>
          <a:xfrm>
            <a:off x="4952999" y="1368906"/>
            <a:ext cx="4114801" cy="5108094"/>
          </a:xfrm>
        </p:spPr>
      </p:pic>
      <p:sp>
        <p:nvSpPr>
          <p:cNvPr id="4" name="Slide Number Placeholder 3">
            <a:extLst>
              <a:ext uri="{FF2B5EF4-FFF2-40B4-BE49-F238E27FC236}">
                <a16:creationId xmlns:a16="http://schemas.microsoft.com/office/drawing/2014/main" id="{CA4FC608-CFFE-325D-A06E-15BA3561A7D2}"/>
              </a:ext>
            </a:extLst>
          </p:cNvPr>
          <p:cNvSpPr>
            <a:spLocks noGrp="1"/>
          </p:cNvSpPr>
          <p:nvPr>
            <p:ph type="sldNum" sz="quarter" idx="12"/>
          </p:nvPr>
        </p:nvSpPr>
        <p:spPr/>
        <p:txBody>
          <a:bodyPr/>
          <a:lstStyle/>
          <a:p>
            <a:pPr>
              <a:defRPr/>
            </a:pPr>
            <a:fld id="{7A259807-4E02-4090-954C-8862AE38006D}" type="slidenum">
              <a:rPr lang="en-US" smtClean="0"/>
              <a:pPr>
                <a:defRPr/>
              </a:pPr>
              <a:t>8</a:t>
            </a:fld>
            <a:endParaRPr lang="en-US"/>
          </a:p>
        </p:txBody>
      </p:sp>
      <p:sp>
        <p:nvSpPr>
          <p:cNvPr id="5" name="TextBox 4">
            <a:extLst>
              <a:ext uri="{FF2B5EF4-FFF2-40B4-BE49-F238E27FC236}">
                <a16:creationId xmlns:a16="http://schemas.microsoft.com/office/drawing/2014/main" id="{AE7ACC4B-4372-19F9-DDE6-C2681054223C}"/>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181852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9B27-3BED-5056-B664-60E076C3EC30}"/>
              </a:ext>
            </a:extLst>
          </p:cNvPr>
          <p:cNvSpPr>
            <a:spLocks noGrp="1"/>
          </p:cNvSpPr>
          <p:nvPr>
            <p:ph type="title"/>
          </p:nvPr>
        </p:nvSpPr>
        <p:spPr>
          <a:xfrm>
            <a:off x="2133600" y="76200"/>
            <a:ext cx="5181600" cy="685800"/>
          </a:xfrm>
        </p:spPr>
        <p:txBody>
          <a:bodyPr>
            <a:noAutofit/>
          </a:bodyPr>
          <a:lstStyle/>
          <a:p>
            <a:r>
              <a:rPr lang="en-US" sz="5400" b="1" dirty="0">
                <a:latin typeface="+mn-lt"/>
              </a:rPr>
              <a:t>   </a:t>
            </a:r>
            <a:r>
              <a:rPr lang="en-US" sz="4000" b="1" dirty="0">
                <a:latin typeface="+mn-lt"/>
              </a:rPr>
              <a:t>Sodium Metabolism</a:t>
            </a:r>
          </a:p>
        </p:txBody>
      </p:sp>
      <p:sp>
        <p:nvSpPr>
          <p:cNvPr id="9" name="Content Placeholder 8">
            <a:extLst>
              <a:ext uri="{FF2B5EF4-FFF2-40B4-BE49-F238E27FC236}">
                <a16:creationId xmlns:a16="http://schemas.microsoft.com/office/drawing/2014/main" id="{F95502D7-8DF5-CB79-27A3-9E1D589D9AE5}"/>
              </a:ext>
            </a:extLst>
          </p:cNvPr>
          <p:cNvSpPr>
            <a:spLocks noGrp="1"/>
          </p:cNvSpPr>
          <p:nvPr>
            <p:ph sz="half" idx="1"/>
          </p:nvPr>
        </p:nvSpPr>
        <p:spPr>
          <a:xfrm>
            <a:off x="57509" y="838200"/>
            <a:ext cx="3904891" cy="5943600"/>
          </a:xfrm>
        </p:spPr>
        <p:txBody>
          <a:bodyPr>
            <a:normAutofit fontScale="92500" lnSpcReduction="20000"/>
          </a:bodyPr>
          <a:lstStyle/>
          <a:p>
            <a:pPr marL="0" indent="0">
              <a:buNone/>
            </a:pPr>
            <a:r>
              <a:rPr lang="en-US" sz="3300" b="1" u="sng" dirty="0">
                <a:solidFill>
                  <a:srgbClr val="7030A0"/>
                </a:solidFill>
              </a:rPr>
              <a:t>Na+ K+ ATPase PUMP:</a:t>
            </a:r>
          </a:p>
          <a:p>
            <a:r>
              <a:rPr lang="en-US" sz="2400" b="1" dirty="0"/>
              <a:t>Present in </a:t>
            </a:r>
            <a:r>
              <a:rPr lang="en-US" sz="2400" b="1" dirty="0">
                <a:solidFill>
                  <a:srgbClr val="0070C0"/>
                </a:solidFill>
              </a:rPr>
              <a:t>cell membranes,</a:t>
            </a:r>
            <a:r>
              <a:rPr lang="en-US" sz="2400" b="1" dirty="0"/>
              <a:t> is responsible for maintaining physiological distribution of Na</a:t>
            </a:r>
            <a:r>
              <a:rPr lang="en-US" sz="2400" b="1" baseline="30000" dirty="0"/>
              <a:t>+</a:t>
            </a:r>
            <a:r>
              <a:rPr lang="en-US" sz="2400" b="1" dirty="0"/>
              <a:t> and K</a:t>
            </a:r>
            <a:r>
              <a:rPr lang="en-US" sz="2400" b="1" baseline="30000" dirty="0"/>
              <a:t>+</a:t>
            </a:r>
            <a:r>
              <a:rPr lang="en-US" sz="2400" b="1" dirty="0"/>
              <a:t> within &amp; outside cells. </a:t>
            </a:r>
          </a:p>
          <a:p>
            <a:r>
              <a:rPr lang="en-US" sz="2400" b="1" dirty="0"/>
              <a:t>Na</a:t>
            </a:r>
            <a:r>
              <a:rPr lang="en-US" sz="2400" b="1" baseline="30000" dirty="0"/>
              <a:t>+</a:t>
            </a:r>
            <a:r>
              <a:rPr lang="en-US" sz="2400" b="1" dirty="0"/>
              <a:t> ions are capable of entering the cell interior but are </a:t>
            </a:r>
            <a:r>
              <a:rPr lang="en-US" sz="2400" b="1" dirty="0">
                <a:solidFill>
                  <a:srgbClr val="0070C0"/>
                </a:solidFill>
              </a:rPr>
              <a:t>extruded actively </a:t>
            </a:r>
            <a:r>
              <a:rPr lang="en-US" sz="2400" b="1" dirty="0"/>
              <a:t>by this mechanism. </a:t>
            </a:r>
            <a:endParaRPr lang="en-US" sz="2400" dirty="0"/>
          </a:p>
          <a:p>
            <a:r>
              <a:rPr lang="en-US" sz="2400" b="1" dirty="0"/>
              <a:t>This pump depends upon availability of energy provided by </a:t>
            </a:r>
            <a:r>
              <a:rPr lang="en-US" sz="2400" b="1" dirty="0">
                <a:solidFill>
                  <a:srgbClr val="0070C0"/>
                </a:solidFill>
              </a:rPr>
              <a:t>ATP</a:t>
            </a:r>
            <a:r>
              <a:rPr lang="en-US" sz="2400" b="1" dirty="0"/>
              <a:t>. </a:t>
            </a:r>
          </a:p>
          <a:p>
            <a:r>
              <a:rPr lang="en-US" sz="2400" b="1" dirty="0"/>
              <a:t>An enzyme named </a:t>
            </a:r>
            <a:r>
              <a:rPr lang="en-US" sz="2400" b="1" dirty="0">
                <a:solidFill>
                  <a:srgbClr val="0070C0"/>
                </a:solidFill>
              </a:rPr>
              <a:t>Na</a:t>
            </a:r>
            <a:r>
              <a:rPr lang="en-US" sz="2400" b="1" baseline="30000" dirty="0">
                <a:solidFill>
                  <a:srgbClr val="0070C0"/>
                </a:solidFill>
              </a:rPr>
              <a:t>+</a:t>
            </a:r>
            <a:r>
              <a:rPr lang="en-US" sz="2400" b="1" dirty="0">
                <a:solidFill>
                  <a:srgbClr val="0070C0"/>
                </a:solidFill>
              </a:rPr>
              <a:t>, K</a:t>
            </a:r>
            <a:r>
              <a:rPr lang="en-US" sz="2400" b="1" baseline="30000" dirty="0">
                <a:solidFill>
                  <a:srgbClr val="0070C0"/>
                </a:solidFill>
              </a:rPr>
              <a:t>+</a:t>
            </a:r>
            <a:r>
              <a:rPr lang="en-US" sz="2400" b="1" dirty="0">
                <a:solidFill>
                  <a:srgbClr val="0070C0"/>
                </a:solidFill>
              </a:rPr>
              <a:t> activated triphosphatase (Na+ K+ ATPase)</a:t>
            </a:r>
            <a:r>
              <a:rPr lang="en-US" sz="2400" b="1" dirty="0"/>
              <a:t> hydrolyzes ATP &amp; is an essential component of this pump.</a:t>
            </a:r>
          </a:p>
          <a:p>
            <a:r>
              <a:rPr lang="en-US" sz="2400" b="1" dirty="0">
                <a:solidFill>
                  <a:srgbClr val="0070C0"/>
                </a:solidFill>
              </a:rPr>
              <a:t>3Na+ out ,2K+ in </a:t>
            </a:r>
            <a:r>
              <a:rPr lang="en-US" sz="2400" b="1" dirty="0"/>
              <a:t>- hence electrogenic pump.</a:t>
            </a:r>
            <a:endParaRPr lang="en-US" sz="2400" dirty="0"/>
          </a:p>
          <a:p>
            <a:endParaRPr lang="en-US" sz="2000" dirty="0"/>
          </a:p>
        </p:txBody>
      </p:sp>
      <p:pic>
        <p:nvPicPr>
          <p:cNvPr id="6" name="Content Placeholder 5">
            <a:extLst>
              <a:ext uri="{FF2B5EF4-FFF2-40B4-BE49-F238E27FC236}">
                <a16:creationId xmlns:a16="http://schemas.microsoft.com/office/drawing/2014/main" id="{9B3A1721-5343-F763-5CEC-E6E4CD5D737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035" t="25624" r="40221" b="11287"/>
          <a:stretch/>
        </p:blipFill>
        <p:spPr>
          <a:xfrm>
            <a:off x="3962401" y="1143000"/>
            <a:ext cx="5124090" cy="4114800"/>
          </a:xfrm>
        </p:spPr>
      </p:pic>
      <p:sp>
        <p:nvSpPr>
          <p:cNvPr id="3" name="Slide Number Placeholder 2">
            <a:extLst>
              <a:ext uri="{FF2B5EF4-FFF2-40B4-BE49-F238E27FC236}">
                <a16:creationId xmlns:a16="http://schemas.microsoft.com/office/drawing/2014/main" id="{75D3B817-33BB-D161-B622-8FF648ED700A}"/>
              </a:ext>
            </a:extLst>
          </p:cNvPr>
          <p:cNvSpPr>
            <a:spLocks noGrp="1"/>
          </p:cNvSpPr>
          <p:nvPr>
            <p:ph type="sldNum" sz="quarter" idx="12"/>
          </p:nvPr>
        </p:nvSpPr>
        <p:spPr/>
        <p:txBody>
          <a:bodyPr/>
          <a:lstStyle/>
          <a:p>
            <a:pPr>
              <a:defRPr/>
            </a:pPr>
            <a:fld id="{7A259807-4E02-4090-954C-8862AE38006D}" type="slidenum">
              <a:rPr lang="en-US" smtClean="0"/>
              <a:pPr>
                <a:defRPr/>
              </a:pPr>
              <a:t>9</a:t>
            </a:fld>
            <a:endParaRPr lang="en-US"/>
          </a:p>
        </p:txBody>
      </p:sp>
      <p:sp>
        <p:nvSpPr>
          <p:cNvPr id="5" name="TextBox 4">
            <a:extLst>
              <a:ext uri="{FF2B5EF4-FFF2-40B4-BE49-F238E27FC236}">
                <a16:creationId xmlns:a16="http://schemas.microsoft.com/office/drawing/2014/main" id="{D55CFC6D-258C-735C-1E5B-2DB59F6814D3}"/>
              </a:ext>
            </a:extLst>
          </p:cNvPr>
          <p:cNvSpPr txBox="1"/>
          <p:nvPr/>
        </p:nvSpPr>
        <p:spPr>
          <a:xfrm>
            <a:off x="0" y="0"/>
            <a:ext cx="1876476" cy="400110"/>
          </a:xfrm>
          <a:prstGeom prst="rect">
            <a:avLst/>
          </a:prstGeom>
          <a:noFill/>
        </p:spPr>
        <p:txBody>
          <a:bodyPr wrap="none" rtlCol="0">
            <a:spAutoFit/>
          </a:bodyPr>
          <a:lstStyle/>
          <a:p>
            <a:r>
              <a:rPr lang="en-US" sz="2000" dirty="0"/>
              <a:t>Core Knowledge</a:t>
            </a:r>
          </a:p>
        </p:txBody>
      </p:sp>
    </p:spTree>
    <p:extLst>
      <p:ext uri="{BB962C8B-B14F-4D97-AF65-F5344CB8AC3E}">
        <p14:creationId xmlns:p14="http://schemas.microsoft.com/office/powerpoint/2010/main" val="566466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IS - (2025) Template" id="{AB6BB62E-AA40-41DA-B15A-494CA4C8890A}" vid="{8DE9588D-9B0D-4778-8053-796DBC14756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GIS - (2025) Template" id="{AB6BB62E-AA40-41DA-B15A-494CA4C8890A}" vid="{61836767-67B5-4C24-9779-A2035DEDDE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LGIS - (2025) Template</Template>
  <TotalTime>10795</TotalTime>
  <Words>2952</Words>
  <Application>Microsoft Office PowerPoint</Application>
  <PresentationFormat>On-screen Show (4:3)</PresentationFormat>
  <Paragraphs>325</Paragraphs>
  <Slides>39</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Arial</vt:lpstr>
      <vt:lpstr>Calibri</vt:lpstr>
      <vt:lpstr>Calibri Light</vt:lpstr>
      <vt:lpstr>Comic Sans MS</vt:lpstr>
      <vt:lpstr>Google Sans</vt:lpstr>
      <vt:lpstr>Inter Var</vt:lpstr>
      <vt:lpstr>Manrope Var</vt:lpstr>
      <vt:lpstr>Segoe UI</vt:lpstr>
      <vt:lpstr>Times New Roman</vt:lpstr>
      <vt:lpstr>Wingdings</vt:lpstr>
      <vt:lpstr>Office Theme</vt:lpstr>
      <vt:lpstr>1_Office Theme</vt:lpstr>
      <vt:lpstr>PowerPoint Presentation</vt:lpstr>
      <vt:lpstr>Motto         Vision; The Dream/Tomorrow</vt:lpstr>
      <vt:lpstr>PowerPoint Presentation</vt:lpstr>
      <vt:lpstr>Professor Umar Model of  Integrated Lecture </vt:lpstr>
      <vt:lpstr>PowerPoint Presentation</vt:lpstr>
      <vt:lpstr>Dietary Recommendations &amp; Sources</vt:lpstr>
      <vt:lpstr> Sodium Absorption &amp;  Metabolism</vt:lpstr>
      <vt:lpstr> Sodium Metabolism</vt:lpstr>
      <vt:lpstr>   Sodium Metabolism</vt:lpstr>
      <vt:lpstr>Functions of Sodium in the Body</vt:lpstr>
      <vt:lpstr>FUNCTIONS OF SODIUM IN THE BODY</vt:lpstr>
      <vt:lpstr>Functions of Sodium in the Body</vt:lpstr>
      <vt:lpstr>Functions of Sodium in the Body</vt:lpstr>
      <vt:lpstr>Functions of Sodium in the Body</vt:lpstr>
      <vt:lpstr>Functions of Sodium in the Body</vt:lpstr>
      <vt:lpstr>Functions of Sodium in the Body</vt:lpstr>
      <vt:lpstr>Factors Affecting Urinary Excretion of Sodium:</vt:lpstr>
      <vt:lpstr>Factors Affecting Urinary Excretion of Sodium:</vt:lpstr>
      <vt:lpstr>Factors Affecting Urinary Excretion of Sodium:</vt:lpstr>
      <vt:lpstr>Factors Affecting Urinary Excretion of Sodium:</vt:lpstr>
      <vt:lpstr>Factors Affecting Urinary Excretion of Sodium:</vt:lpstr>
      <vt:lpstr>ANP (Atrial Natriuretic Peptide)</vt:lpstr>
      <vt:lpstr> Renin-Angiotensin System</vt:lpstr>
      <vt:lpstr>Clinical Correlates</vt:lpstr>
      <vt:lpstr>Clinical Correlates</vt:lpstr>
      <vt:lpstr>    Hyponatremia   </vt:lpstr>
      <vt:lpstr>Clinical Correlates</vt:lpstr>
      <vt:lpstr>Hypernatremia</vt:lpstr>
      <vt:lpstr>Dietary Requirement &amp; Sources of Chloride</vt:lpstr>
      <vt:lpstr>         Chloride Metabolism</vt:lpstr>
      <vt:lpstr>Chloride Shift / Hamburger phenomenon</vt:lpstr>
      <vt:lpstr>Clinical Correlates</vt:lpstr>
      <vt:lpstr>Clinical Correlates</vt:lpstr>
      <vt:lpstr>Management of Hypertension</vt:lpstr>
      <vt:lpstr>Role of AI in Management of Hypertension</vt:lpstr>
      <vt:lpstr>Ethical Considerations</vt:lpstr>
      <vt:lpstr>Suggested Research Article</vt:lpstr>
      <vt:lpstr>Learning Resources</vt:lpstr>
      <vt:lpstr>How To Access Digital Library</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nayab shaban</cp:lastModifiedBy>
  <cp:revision>319</cp:revision>
  <dcterms:created xsi:type="dcterms:W3CDTF">2019-11-22T16:50:55Z</dcterms:created>
  <dcterms:modified xsi:type="dcterms:W3CDTF">2025-02-13T07:59:19Z</dcterms:modified>
</cp:coreProperties>
</file>