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  <p:sldMasterId id="2147483737" r:id="rId2"/>
  </p:sldMasterIdLst>
  <p:notesMasterIdLst>
    <p:notesMasterId r:id="rId35"/>
  </p:notesMasterIdLst>
  <p:sldIdLst>
    <p:sldId id="318" r:id="rId3"/>
    <p:sldId id="317" r:id="rId4"/>
    <p:sldId id="297" r:id="rId5"/>
    <p:sldId id="296" r:id="rId6"/>
    <p:sldId id="258" r:id="rId7"/>
    <p:sldId id="594" r:id="rId8"/>
    <p:sldId id="603" r:id="rId9"/>
    <p:sldId id="605" r:id="rId10"/>
    <p:sldId id="619" r:id="rId11"/>
    <p:sldId id="621" r:id="rId12"/>
    <p:sldId id="624" r:id="rId13"/>
    <p:sldId id="611" r:id="rId14"/>
    <p:sldId id="625" r:id="rId15"/>
    <p:sldId id="626" r:id="rId16"/>
    <p:sldId id="627" r:id="rId17"/>
    <p:sldId id="628" r:id="rId18"/>
    <p:sldId id="630" r:id="rId19"/>
    <p:sldId id="632" r:id="rId20"/>
    <p:sldId id="650" r:id="rId21"/>
    <p:sldId id="634" r:id="rId22"/>
    <p:sldId id="652" r:id="rId23"/>
    <p:sldId id="653" r:id="rId24"/>
    <p:sldId id="654" r:id="rId25"/>
    <p:sldId id="655" r:id="rId26"/>
    <p:sldId id="656" r:id="rId27"/>
    <p:sldId id="635" r:id="rId28"/>
    <p:sldId id="636" r:id="rId29"/>
    <p:sldId id="637" r:id="rId30"/>
    <p:sldId id="638" r:id="rId31"/>
    <p:sldId id="639" r:id="rId32"/>
    <p:sldId id="644" r:id="rId33"/>
    <p:sldId id="367" r:id="rId3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5" autoAdjust="0"/>
    <p:restoredTop sz="85007" autoAdjust="0"/>
  </p:normalViewPr>
  <p:slideViewPr>
    <p:cSldViewPr>
      <p:cViewPr varScale="1">
        <p:scale>
          <a:sx n="64" d="100"/>
          <a:sy n="64" d="100"/>
        </p:scale>
        <p:origin x="145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EBA05-2F10-437E-89B2-54F4D9FAF478}" type="doc">
      <dgm:prSet loTypeId="urn:microsoft.com/office/officeart/2005/8/layout/gear1#6" loCatId="cycle" qsTypeId="urn:microsoft.com/office/officeart/2005/8/quickstyle/3d5" qsCatId="3D" csTypeId="urn:microsoft.com/office/officeart/2005/8/colors/colorful4" csCatId="colorful" phldr="1"/>
      <dgm:spPr/>
    </dgm:pt>
    <dgm:pt modelId="{DACAB5BA-B8B4-4D66-8B11-1D02259E020B}">
      <dgm:prSet phldrT="[Text]"/>
      <dgm:spPr/>
      <dgm:t>
        <a:bodyPr/>
        <a:lstStyle/>
        <a:p>
          <a:pPr algn="ctr"/>
          <a:r>
            <a:rPr lang="en-US" b="1">
              <a:latin typeface="Arial Black" pitchFamily="34" charset="0"/>
            </a:rPr>
            <a:t>Wisdom</a:t>
          </a:r>
        </a:p>
      </dgm:t>
    </dgm:pt>
    <dgm:pt modelId="{D76093C5-B96B-4182-8418-CFDB341D2418}" type="par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23718C41-0A1F-40BF-86BE-8A5476EC271E}" type="sib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663C1E13-76F9-4B70-A2F2-CA23180743CE}">
      <dgm:prSet phldrT="[Text]"/>
      <dgm:spPr/>
      <dgm:t>
        <a:bodyPr/>
        <a:lstStyle/>
        <a:p>
          <a:pPr algn="ctr"/>
          <a:r>
            <a:rPr lang="en-US" dirty="0">
              <a:latin typeface="Arial Black" pitchFamily="34" charset="0"/>
            </a:rPr>
            <a:t>Truth</a:t>
          </a:r>
          <a:r>
            <a:rPr lang="en-US" dirty="0"/>
            <a:t> </a:t>
          </a:r>
        </a:p>
      </dgm:t>
    </dgm:pt>
    <dgm:pt modelId="{637C3D51-3F4B-4277-8185-724806355FF8}" type="par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188C389E-9423-41DE-9C5E-D4A7E95C7E62}" type="sib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399ACE2F-90C5-48B1-9E65-700A32562848}">
      <dgm:prSet phldrT="[Text]"/>
      <dgm:spPr/>
      <dgm:t>
        <a:bodyPr/>
        <a:lstStyle/>
        <a:p>
          <a:pPr algn="ctr"/>
          <a:r>
            <a:rPr lang="en-US" b="1">
              <a:latin typeface="Arial Black" pitchFamily="34" charset="0"/>
            </a:rPr>
            <a:t>Servic</a:t>
          </a:r>
          <a:r>
            <a:rPr lang="en-US">
              <a:latin typeface="Arial Black" pitchFamily="34" charset="0"/>
            </a:rPr>
            <a:t>e</a:t>
          </a:r>
          <a:r>
            <a:rPr lang="en-US"/>
            <a:t> </a:t>
          </a:r>
        </a:p>
      </dgm:t>
    </dgm:pt>
    <dgm:pt modelId="{1911F9CB-1EEA-4FFD-A302-90DCBC7D11BE}" type="par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DA82EADB-2721-42A0-95EA-F9B5521A38A6}" type="sib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5ED88519-AC6C-4AA3-B76D-812B93A167E4}" type="pres">
      <dgm:prSet presAssocID="{F9CEBA05-2F10-437E-89B2-54F4D9FAF4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7622A90-D0D8-4EA3-BC0D-D537801AF2B1}" type="pres">
      <dgm:prSet presAssocID="{DACAB5BA-B8B4-4D66-8B11-1D02259E020B}" presName="gear1" presStyleLbl="node1" presStyleIdx="0" presStyleCnt="3" custLinFactNeighborX="-220" custLinFactNeighborY="-220">
        <dgm:presLayoutVars>
          <dgm:chMax val="1"/>
          <dgm:bulletEnabled val="1"/>
        </dgm:presLayoutVars>
      </dgm:prSet>
      <dgm:spPr/>
    </dgm:pt>
    <dgm:pt modelId="{B6B6B41B-120B-4968-AB6A-FC6E7C8EF3C0}" type="pres">
      <dgm:prSet presAssocID="{DACAB5BA-B8B4-4D66-8B11-1D02259E020B}" presName="gear1srcNode" presStyleLbl="node1" presStyleIdx="0" presStyleCnt="3"/>
      <dgm:spPr/>
    </dgm:pt>
    <dgm:pt modelId="{8BC64EA7-2794-42B6-96C9-F39A52CB985A}" type="pres">
      <dgm:prSet presAssocID="{DACAB5BA-B8B4-4D66-8B11-1D02259E020B}" presName="gear1dstNode" presStyleLbl="node1" presStyleIdx="0" presStyleCnt="3"/>
      <dgm:spPr/>
    </dgm:pt>
    <dgm:pt modelId="{93300324-D62F-4E58-B882-734182BDB462}" type="pres">
      <dgm:prSet presAssocID="{663C1E13-76F9-4B70-A2F2-CA23180743CE}" presName="gear2" presStyleLbl="node1" presStyleIdx="1" presStyleCnt="3" custLinFactNeighborX="-2197" custLinFactNeighborY="-4465">
        <dgm:presLayoutVars>
          <dgm:chMax val="1"/>
          <dgm:bulletEnabled val="1"/>
        </dgm:presLayoutVars>
      </dgm:prSet>
      <dgm:spPr/>
    </dgm:pt>
    <dgm:pt modelId="{B9330EE9-43E4-4FD4-8144-E92B1DD0FCDF}" type="pres">
      <dgm:prSet presAssocID="{663C1E13-76F9-4B70-A2F2-CA23180743CE}" presName="gear2srcNode" presStyleLbl="node1" presStyleIdx="1" presStyleCnt="3"/>
      <dgm:spPr/>
    </dgm:pt>
    <dgm:pt modelId="{4822A78E-EAEC-401F-941A-3A84E13E2357}" type="pres">
      <dgm:prSet presAssocID="{663C1E13-76F9-4B70-A2F2-CA23180743CE}" presName="gear2dstNode" presStyleLbl="node1" presStyleIdx="1" presStyleCnt="3"/>
      <dgm:spPr/>
    </dgm:pt>
    <dgm:pt modelId="{59EDF28D-6C67-49D0-B5A1-DE5C3CBA2292}" type="pres">
      <dgm:prSet presAssocID="{399ACE2F-90C5-48B1-9E65-700A32562848}" presName="gear3" presStyleLbl="node1" presStyleIdx="2" presStyleCnt="3"/>
      <dgm:spPr/>
    </dgm:pt>
    <dgm:pt modelId="{23DC08E4-3725-4448-BFFF-1CCEA2F2987E}" type="pres">
      <dgm:prSet presAssocID="{399ACE2F-90C5-48B1-9E65-700A3256284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D3EFDB4-E5D1-439A-86D8-1FCF80D959BA}" type="pres">
      <dgm:prSet presAssocID="{399ACE2F-90C5-48B1-9E65-700A32562848}" presName="gear3srcNode" presStyleLbl="node1" presStyleIdx="2" presStyleCnt="3"/>
      <dgm:spPr/>
    </dgm:pt>
    <dgm:pt modelId="{9815588C-16D0-4475-B64C-847FC87C8C32}" type="pres">
      <dgm:prSet presAssocID="{399ACE2F-90C5-48B1-9E65-700A32562848}" presName="gear3dstNode" presStyleLbl="node1" presStyleIdx="2" presStyleCnt="3"/>
      <dgm:spPr/>
    </dgm:pt>
    <dgm:pt modelId="{398423B3-DD54-4226-99D7-017EFC1488DF}" type="pres">
      <dgm:prSet presAssocID="{23718C41-0A1F-40BF-86BE-8A5476EC271E}" presName="connector1" presStyleLbl="sibTrans2D1" presStyleIdx="0" presStyleCnt="3"/>
      <dgm:spPr/>
    </dgm:pt>
    <dgm:pt modelId="{6DF3A3A0-5919-4E69-80DD-61760D6340A0}" type="pres">
      <dgm:prSet presAssocID="{188C389E-9423-41DE-9C5E-D4A7E95C7E62}" presName="connector2" presStyleLbl="sibTrans2D1" presStyleIdx="1" presStyleCnt="3"/>
      <dgm:spPr/>
    </dgm:pt>
    <dgm:pt modelId="{A09CEA93-9338-4361-A5E6-CF85B6019F5A}" type="pres">
      <dgm:prSet presAssocID="{DA82EADB-2721-42A0-95EA-F9B5521A38A6}" presName="connector3" presStyleLbl="sibTrans2D1" presStyleIdx="2" presStyleCnt="3"/>
      <dgm:spPr/>
    </dgm:pt>
  </dgm:ptLst>
  <dgm:cxnLst>
    <dgm:cxn modelId="{BCD04705-36DD-4DD8-975E-17A8A8823C24}" type="presOf" srcId="{399ACE2F-90C5-48B1-9E65-700A32562848}" destId="{9815588C-16D0-4475-B64C-847FC87C8C32}" srcOrd="3" destOrd="0" presId="urn:microsoft.com/office/officeart/2005/8/layout/gear1#6"/>
    <dgm:cxn modelId="{B329D811-2DC0-428C-93F9-EC295334CB59}" type="presOf" srcId="{663C1E13-76F9-4B70-A2F2-CA23180743CE}" destId="{4822A78E-EAEC-401F-941A-3A84E13E2357}" srcOrd="2" destOrd="0" presId="urn:microsoft.com/office/officeart/2005/8/layout/gear1#6"/>
    <dgm:cxn modelId="{2A55751B-D612-4B51-AEC3-36D2858B3260}" type="presOf" srcId="{DA82EADB-2721-42A0-95EA-F9B5521A38A6}" destId="{A09CEA93-9338-4361-A5E6-CF85B6019F5A}" srcOrd="0" destOrd="0" presId="urn:microsoft.com/office/officeart/2005/8/layout/gear1#6"/>
    <dgm:cxn modelId="{DFCB2425-075A-4C6C-929E-F6097E5A1C9D}" type="presOf" srcId="{663C1E13-76F9-4B70-A2F2-CA23180743CE}" destId="{B9330EE9-43E4-4FD4-8144-E92B1DD0FCDF}" srcOrd="1" destOrd="0" presId="urn:microsoft.com/office/officeart/2005/8/layout/gear1#6"/>
    <dgm:cxn modelId="{3BCD072C-25C9-4250-8652-87FBCF0DABA6}" type="presOf" srcId="{399ACE2F-90C5-48B1-9E65-700A32562848}" destId="{7D3EFDB4-E5D1-439A-86D8-1FCF80D959BA}" srcOrd="2" destOrd="0" presId="urn:microsoft.com/office/officeart/2005/8/layout/gear1#6"/>
    <dgm:cxn modelId="{32FAE72D-29B2-4404-A917-2C4136EE3C4F}" srcId="{F9CEBA05-2F10-437E-89B2-54F4D9FAF478}" destId="{663C1E13-76F9-4B70-A2F2-CA23180743CE}" srcOrd="1" destOrd="0" parTransId="{637C3D51-3F4B-4277-8185-724806355FF8}" sibTransId="{188C389E-9423-41DE-9C5E-D4A7E95C7E62}"/>
    <dgm:cxn modelId="{27D5C237-BD22-44BF-9950-F9F1FA679CDF}" type="presOf" srcId="{DACAB5BA-B8B4-4D66-8B11-1D02259E020B}" destId="{B6B6B41B-120B-4968-AB6A-FC6E7C8EF3C0}" srcOrd="1" destOrd="0" presId="urn:microsoft.com/office/officeart/2005/8/layout/gear1#6"/>
    <dgm:cxn modelId="{B964FB53-399D-4617-9215-CDB272640224}" type="presOf" srcId="{DACAB5BA-B8B4-4D66-8B11-1D02259E020B}" destId="{8BC64EA7-2794-42B6-96C9-F39A52CB985A}" srcOrd="2" destOrd="0" presId="urn:microsoft.com/office/officeart/2005/8/layout/gear1#6"/>
    <dgm:cxn modelId="{3110AE78-D6EA-4A38-86A7-AC99150FD766}" type="presOf" srcId="{188C389E-9423-41DE-9C5E-D4A7E95C7E62}" destId="{6DF3A3A0-5919-4E69-80DD-61760D6340A0}" srcOrd="0" destOrd="0" presId="urn:microsoft.com/office/officeart/2005/8/layout/gear1#6"/>
    <dgm:cxn modelId="{7D746359-E4F7-44A1-8BA0-EBB9D3BEF975}" type="presOf" srcId="{DACAB5BA-B8B4-4D66-8B11-1D02259E020B}" destId="{87622A90-D0D8-4EA3-BC0D-D537801AF2B1}" srcOrd="0" destOrd="0" presId="urn:microsoft.com/office/officeart/2005/8/layout/gear1#6"/>
    <dgm:cxn modelId="{94829459-B61C-404A-9C90-E05469EA5CE2}" type="presOf" srcId="{23718C41-0A1F-40BF-86BE-8A5476EC271E}" destId="{398423B3-DD54-4226-99D7-017EFC1488DF}" srcOrd="0" destOrd="0" presId="urn:microsoft.com/office/officeart/2005/8/layout/gear1#6"/>
    <dgm:cxn modelId="{3478D7B4-2DD6-40FE-BD2F-3917309833F2}" type="presOf" srcId="{F9CEBA05-2F10-437E-89B2-54F4D9FAF478}" destId="{5ED88519-AC6C-4AA3-B76D-812B93A167E4}" srcOrd="0" destOrd="0" presId="urn:microsoft.com/office/officeart/2005/8/layout/gear1#6"/>
    <dgm:cxn modelId="{0F63D9BC-9028-4C84-92D9-B4BDAB4F1E91}" srcId="{F9CEBA05-2F10-437E-89B2-54F4D9FAF478}" destId="{DACAB5BA-B8B4-4D66-8B11-1D02259E020B}" srcOrd="0" destOrd="0" parTransId="{D76093C5-B96B-4182-8418-CFDB341D2418}" sibTransId="{23718C41-0A1F-40BF-86BE-8A5476EC271E}"/>
    <dgm:cxn modelId="{7C4913C1-9DC8-4658-A4FC-A894F8F82CF0}" srcId="{F9CEBA05-2F10-437E-89B2-54F4D9FAF478}" destId="{399ACE2F-90C5-48B1-9E65-700A32562848}" srcOrd="2" destOrd="0" parTransId="{1911F9CB-1EEA-4FFD-A302-90DCBC7D11BE}" sibTransId="{DA82EADB-2721-42A0-95EA-F9B5521A38A6}"/>
    <dgm:cxn modelId="{E2FB4CD3-3C8A-4FB6-A753-257CB4D01EB0}" type="presOf" srcId="{663C1E13-76F9-4B70-A2F2-CA23180743CE}" destId="{93300324-D62F-4E58-B882-734182BDB462}" srcOrd="0" destOrd="0" presId="urn:microsoft.com/office/officeart/2005/8/layout/gear1#6"/>
    <dgm:cxn modelId="{78EC88D6-53DA-4707-A7D4-048F9BCC3A61}" type="presOf" srcId="{399ACE2F-90C5-48B1-9E65-700A32562848}" destId="{59EDF28D-6C67-49D0-B5A1-DE5C3CBA2292}" srcOrd="0" destOrd="0" presId="urn:microsoft.com/office/officeart/2005/8/layout/gear1#6"/>
    <dgm:cxn modelId="{9B2D6BF4-A0B8-4492-A59C-6D2D11F48737}" type="presOf" srcId="{399ACE2F-90C5-48B1-9E65-700A32562848}" destId="{23DC08E4-3725-4448-BFFF-1CCEA2F2987E}" srcOrd="1" destOrd="0" presId="urn:microsoft.com/office/officeart/2005/8/layout/gear1#6"/>
    <dgm:cxn modelId="{97DE9217-CF77-49C2-B978-A30F014886D7}" type="presParOf" srcId="{5ED88519-AC6C-4AA3-B76D-812B93A167E4}" destId="{87622A90-D0D8-4EA3-BC0D-D537801AF2B1}" srcOrd="0" destOrd="0" presId="urn:microsoft.com/office/officeart/2005/8/layout/gear1#6"/>
    <dgm:cxn modelId="{C5CD7F30-6D45-4736-B9F0-4F4BBE0D07F9}" type="presParOf" srcId="{5ED88519-AC6C-4AA3-B76D-812B93A167E4}" destId="{B6B6B41B-120B-4968-AB6A-FC6E7C8EF3C0}" srcOrd="1" destOrd="0" presId="urn:microsoft.com/office/officeart/2005/8/layout/gear1#6"/>
    <dgm:cxn modelId="{6FC4BF47-CD4C-4970-BEA7-200A2F834F47}" type="presParOf" srcId="{5ED88519-AC6C-4AA3-B76D-812B93A167E4}" destId="{8BC64EA7-2794-42B6-96C9-F39A52CB985A}" srcOrd="2" destOrd="0" presId="urn:microsoft.com/office/officeart/2005/8/layout/gear1#6"/>
    <dgm:cxn modelId="{454D4536-798D-411A-8205-327FC6B608D6}" type="presParOf" srcId="{5ED88519-AC6C-4AA3-B76D-812B93A167E4}" destId="{93300324-D62F-4E58-B882-734182BDB462}" srcOrd="3" destOrd="0" presId="urn:microsoft.com/office/officeart/2005/8/layout/gear1#6"/>
    <dgm:cxn modelId="{93CFAD20-517D-4683-A063-CE048BC54429}" type="presParOf" srcId="{5ED88519-AC6C-4AA3-B76D-812B93A167E4}" destId="{B9330EE9-43E4-4FD4-8144-E92B1DD0FCDF}" srcOrd="4" destOrd="0" presId="urn:microsoft.com/office/officeart/2005/8/layout/gear1#6"/>
    <dgm:cxn modelId="{9047844E-5652-48B9-80E2-79089FBE630F}" type="presParOf" srcId="{5ED88519-AC6C-4AA3-B76D-812B93A167E4}" destId="{4822A78E-EAEC-401F-941A-3A84E13E2357}" srcOrd="5" destOrd="0" presId="urn:microsoft.com/office/officeart/2005/8/layout/gear1#6"/>
    <dgm:cxn modelId="{7503660B-C8BD-4A6E-9FC7-BC0BC4EDC9DA}" type="presParOf" srcId="{5ED88519-AC6C-4AA3-B76D-812B93A167E4}" destId="{59EDF28D-6C67-49D0-B5A1-DE5C3CBA2292}" srcOrd="6" destOrd="0" presId="urn:microsoft.com/office/officeart/2005/8/layout/gear1#6"/>
    <dgm:cxn modelId="{B5A766CE-302E-4E31-878F-3E0A34FD895B}" type="presParOf" srcId="{5ED88519-AC6C-4AA3-B76D-812B93A167E4}" destId="{23DC08E4-3725-4448-BFFF-1CCEA2F2987E}" srcOrd="7" destOrd="0" presId="urn:microsoft.com/office/officeart/2005/8/layout/gear1#6"/>
    <dgm:cxn modelId="{F0BC6F87-1060-4E66-A9B4-2374F32F25AF}" type="presParOf" srcId="{5ED88519-AC6C-4AA3-B76D-812B93A167E4}" destId="{7D3EFDB4-E5D1-439A-86D8-1FCF80D959BA}" srcOrd="8" destOrd="0" presId="urn:microsoft.com/office/officeart/2005/8/layout/gear1#6"/>
    <dgm:cxn modelId="{07DE065A-EC92-4C19-A543-1977EF598B36}" type="presParOf" srcId="{5ED88519-AC6C-4AA3-B76D-812B93A167E4}" destId="{9815588C-16D0-4475-B64C-847FC87C8C32}" srcOrd="9" destOrd="0" presId="urn:microsoft.com/office/officeart/2005/8/layout/gear1#6"/>
    <dgm:cxn modelId="{F9C97360-1013-4730-A7B7-5737EDF9F81E}" type="presParOf" srcId="{5ED88519-AC6C-4AA3-B76D-812B93A167E4}" destId="{398423B3-DD54-4226-99D7-017EFC1488DF}" srcOrd="10" destOrd="0" presId="urn:microsoft.com/office/officeart/2005/8/layout/gear1#6"/>
    <dgm:cxn modelId="{92E44D6A-76E9-4865-9D0E-3F3B1BC520E7}" type="presParOf" srcId="{5ED88519-AC6C-4AA3-B76D-812B93A167E4}" destId="{6DF3A3A0-5919-4E69-80DD-61760D6340A0}" srcOrd="11" destOrd="0" presId="urn:microsoft.com/office/officeart/2005/8/layout/gear1#6"/>
    <dgm:cxn modelId="{8F556FC8-E143-4D8F-86C6-B91C6832F4D9}" type="presParOf" srcId="{5ED88519-AC6C-4AA3-B76D-812B93A167E4}" destId="{A09CEA93-9338-4361-A5E6-CF85B6019F5A}" srcOrd="12" destOrd="0" presId="urn:microsoft.com/office/officeart/2005/8/layout/gear1#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22A90-D0D8-4EA3-BC0D-D537801AF2B1}">
      <dsp:nvSpPr>
        <dsp:cNvPr id="0" name=""/>
        <dsp:cNvSpPr/>
      </dsp:nvSpPr>
      <dsp:spPr>
        <a:xfrm>
          <a:off x="1467355" y="2008233"/>
          <a:ext cx="1798270" cy="1798270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Arial Black" pitchFamily="34" charset="0"/>
            </a:rPr>
            <a:t>Wisdom</a:t>
          </a:r>
        </a:p>
      </dsp:txBody>
      <dsp:txXfrm>
        <a:off x="1828887" y="2429469"/>
        <a:ext cx="1075206" cy="924348"/>
      </dsp:txXfrm>
    </dsp:sp>
    <dsp:sp modelId="{93300324-D62F-4E58-B882-734182BDB462}">
      <dsp:nvSpPr>
        <dsp:cNvPr id="0" name=""/>
        <dsp:cNvSpPr/>
      </dsp:nvSpPr>
      <dsp:spPr>
        <a:xfrm>
          <a:off x="396312" y="1528749"/>
          <a:ext cx="1307832" cy="1307832"/>
        </a:xfrm>
        <a:prstGeom prst="gear6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 Black" pitchFamily="34" charset="0"/>
            </a:rPr>
            <a:t>Truth</a:t>
          </a:r>
          <a:r>
            <a:rPr lang="en-US" sz="1200" kern="1200" dirty="0"/>
            <a:t> </a:t>
          </a:r>
        </a:p>
      </dsp:txBody>
      <dsp:txXfrm>
        <a:off x="725563" y="1859990"/>
        <a:ext cx="649330" cy="645350"/>
      </dsp:txXfrm>
    </dsp:sp>
    <dsp:sp modelId="{59EDF28D-6C67-49D0-B5A1-DE5C3CBA2292}">
      <dsp:nvSpPr>
        <dsp:cNvPr id="0" name=""/>
        <dsp:cNvSpPr/>
      </dsp:nvSpPr>
      <dsp:spPr>
        <a:xfrm rot="20700000">
          <a:off x="1157565" y="684873"/>
          <a:ext cx="1281409" cy="1281409"/>
        </a:xfrm>
        <a:prstGeom prst="gear6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Arial Black" pitchFamily="34" charset="0"/>
            </a:rPr>
            <a:t>Servic</a:t>
          </a:r>
          <a:r>
            <a:rPr lang="en-US" sz="1200" kern="1200">
              <a:latin typeface="Arial Black" pitchFamily="34" charset="0"/>
            </a:rPr>
            <a:t>e</a:t>
          </a:r>
          <a:r>
            <a:rPr lang="en-US" sz="1200" kern="1200"/>
            <a:t> </a:t>
          </a:r>
        </a:p>
      </dsp:txBody>
      <dsp:txXfrm rot="-20700000">
        <a:off x="1438616" y="965923"/>
        <a:ext cx="719308" cy="719308"/>
      </dsp:txXfrm>
    </dsp:sp>
    <dsp:sp modelId="{398423B3-DD54-4226-99D7-017EFC1488DF}">
      <dsp:nvSpPr>
        <dsp:cNvPr id="0" name=""/>
        <dsp:cNvSpPr/>
      </dsp:nvSpPr>
      <dsp:spPr>
        <a:xfrm>
          <a:off x="1323153" y="1746409"/>
          <a:ext cx="2301785" cy="2301785"/>
        </a:xfrm>
        <a:prstGeom prst="circularArrow">
          <a:avLst>
            <a:gd name="adj1" fmla="val 4687"/>
            <a:gd name="adj2" fmla="val 299029"/>
            <a:gd name="adj3" fmla="val 2489219"/>
            <a:gd name="adj4" fmla="val 15920595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3A3A0-5919-4E69-80DD-61760D6340A0}">
      <dsp:nvSpPr>
        <dsp:cNvPr id="0" name=""/>
        <dsp:cNvSpPr/>
      </dsp:nvSpPr>
      <dsp:spPr>
        <a:xfrm>
          <a:off x="193430" y="1301738"/>
          <a:ext cx="1672391" cy="167239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CEA93-9338-4361-A5E6-CF85B6019F5A}">
      <dsp:nvSpPr>
        <dsp:cNvPr id="0" name=""/>
        <dsp:cNvSpPr/>
      </dsp:nvSpPr>
      <dsp:spPr>
        <a:xfrm>
          <a:off x="861162" y="408164"/>
          <a:ext cx="1803174" cy="180317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6">
  <dgm:title val=""/>
  <dgm:desc val=""/>
  <dgm:catLst>
    <dgm:cat type="relationship" pri="109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AD830D8-62A4-407D-AB11-1592EF9A9D3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97013" y="1200150"/>
            <a:ext cx="4321175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0FE803A-9B28-45B3-A89D-B0C58AF25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08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56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339B-1A0F-4DF1-B983-F5045D9648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24E21-1EC0-4992-B383-396CA4E9D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28A79A-0104-486C-BABB-AD47E2DC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46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30FCE-1029-4286-A9B1-20E675F4F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BF1AE6-7E4A-4CD3-A931-0BEF3435F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2EB9E-C9D4-4E0C-BA38-5477167C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6B317-1D1C-44EF-90B1-59D42369E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B2743-622B-4376-B1C3-B2D9707C3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59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1A579C-298E-4186-ADFB-3538292726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ADD574-A4CB-4028-BBF8-DB26CE3E9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20C697-2D1D-4BE7-ABA4-3FB39D592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0E6CC-1F03-4B53-A837-1D71242BC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6AA1E-B6CE-4F81-AC77-6E80D1C5F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920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56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4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354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67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76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3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69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25CD-6B15-4481-A70D-B3C0A310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2CBDD-376F-43C6-874C-C00330060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445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098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702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145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DD0DA-8C8D-40C3-81A3-0FD4F8CFA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1A3D6-B0C8-4101-AB7E-1F2FECA454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BF271-4C8C-4C92-BCD2-73128F81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962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79B71-8062-472A-AA84-60884DE28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A111F-522C-429F-AF9F-169041294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A4AE87-C088-45A9-9D1B-3CA5B3C138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6B131-9884-4401-808D-E49137FA77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46E73-578E-44B4-870E-D34403BD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45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FB5F5-05A0-4725-9FFB-13C5E16F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1CF3A-E8B9-4FC3-A328-A4B5FECC9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9D43E-BF9B-4E08-B150-D61FC59A0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25A596-37FA-4645-8A28-53B1CBD91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CF2DD-9A80-47BE-9AB6-394A6BBC0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87CF0D-D006-4121-AF66-7EAA45D52A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B50719-FF02-4B5C-A2BD-6F9161E15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D81457-CF38-4BF3-A83E-A45422BF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36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4E945-7B58-414B-A22A-D0520724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620FB-AFD7-4A13-9FC6-5198B2499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67C7BD-2012-4ED5-8E80-921690C2A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9FA745-F9CF-413F-9814-6983092EB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80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A5CFAB-1419-497B-BA4B-E1BAC92E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EB8459-21C6-4B02-9448-E21C81562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2F9980-1758-416C-9FEB-07778127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7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629F2-2149-49F4-B99E-AC437D621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26C35-FC01-4EF8-B9E0-3DA76744E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98421-F48E-481D-9A23-71AF931988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5F0F8-DEB3-44DE-9CA5-EC67F37FBE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D38C0-112D-43DD-972B-048391374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F09AE-C087-49E2-A3A1-3D9916353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599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27CE3-34F6-4A34-AEAF-20A9AB8A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467304-9ABF-4D55-8CB7-51A7D43CB8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1C563-435A-4272-A7E2-EB976B481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1702D-5572-4CF5-8A94-8866F636B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B97477-8585-4545-84E9-3E52115A5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CA439F-40D6-4F7E-A551-BDF2F179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36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A53D72-BF5F-4B63-B9E1-FA50183EB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AEC91-12AC-400D-9E70-A85AEE372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DE918-DDB9-40C4-A2ED-15CE9F8B1B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081B8-CDAD-4D4B-80CD-FB6D99ACB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350" y="6248400"/>
            <a:ext cx="55245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5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EB4810-4233-4C9A-AF6C-0E698013A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1550" y="6324600"/>
            <a:ext cx="552450" cy="5334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7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46/j.1365-2036.2002.01371.x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t="9305" r="16271"/>
          <a:stretch/>
        </p:blipFill>
        <p:spPr bwMode="auto">
          <a:xfrm>
            <a:off x="-35312" y="0"/>
            <a:ext cx="9355166" cy="807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3677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Absorption of Iron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17638"/>
            <a:ext cx="8229600" cy="4906963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Heme iron           vs            Non-heme iron</a:t>
            </a:r>
            <a:endParaRPr lang="en-US" sz="3200" dirty="0"/>
          </a:p>
        </p:txBody>
      </p:sp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3FF5D16F-E731-4940-BEB2-9F11677FE3E4}"/>
              </a:ext>
            </a:extLst>
          </p:cNvPr>
          <p:cNvSpPr/>
          <p:nvPr/>
        </p:nvSpPr>
        <p:spPr>
          <a:xfrm>
            <a:off x="21183" y="0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99F02-6FAE-46F5-B3AC-FFA727BC9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9" t="18551" r="5217" b="2995"/>
          <a:stretch/>
        </p:blipFill>
        <p:spPr>
          <a:xfrm>
            <a:off x="293443" y="2514600"/>
            <a:ext cx="8469557" cy="3581400"/>
          </a:xfrm>
          <a:prstGeom prst="rect">
            <a:avLst/>
          </a:prstGeom>
          <a:effectLst>
            <a:outerShdw sx="101000" sy="101000" algn="ctr" rotWithShape="0">
              <a:schemeClr val="tx1"/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53331"/>
            <a:ext cx="7886700" cy="4351338"/>
          </a:xfrm>
        </p:spPr>
        <p:txBody>
          <a:bodyPr>
            <a:norm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(IREG-1) ferroportin-1</a:t>
            </a:r>
          </a:p>
          <a:p>
            <a:pPr algn="just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only know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iron efflux transporter </a:t>
            </a:r>
          </a:p>
          <a:p>
            <a:pPr algn="just"/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Ferroportin-1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interact with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another protein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Hephaestin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by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oxidase activity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oxidize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fe2+ to Fe3+ which binds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with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transferrin </a:t>
            </a:r>
          </a:p>
          <a:p>
            <a:endParaRPr lang="en-US" dirty="0"/>
          </a:p>
        </p:txBody>
      </p:sp>
      <p:sp>
        <p:nvSpPr>
          <p:cNvPr id="7" name="Round Same Side Corner Rectangle 4">
            <a:extLst>
              <a:ext uri="{FF2B5EF4-FFF2-40B4-BE49-F238E27FC236}">
                <a16:creationId xmlns:a16="http://schemas.microsoft.com/office/drawing/2014/main" id="{DD923483-352A-4AA6-8A24-089DA410AFDF}"/>
              </a:ext>
            </a:extLst>
          </p:cNvPr>
          <p:cNvSpPr/>
          <p:nvPr/>
        </p:nvSpPr>
        <p:spPr>
          <a:xfrm>
            <a:off x="21183" y="0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BAB85C-0DED-496D-AFCD-CD8D1400A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04"/>
          <a:stretch/>
        </p:blipFill>
        <p:spPr>
          <a:xfrm>
            <a:off x="5334000" y="1053548"/>
            <a:ext cx="3643262" cy="4750904"/>
          </a:xfrm>
          <a:prstGeom prst="rect">
            <a:avLst/>
          </a:prstGeom>
          <a:effectLst>
            <a:outerShdw sx="102000" sy="102000" algn="ctr" rotWithShape="0">
              <a:schemeClr val="tx1"/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662A727-767F-4F0C-A53D-F6F447CB8591}"/>
              </a:ext>
            </a:extLst>
          </p:cNvPr>
          <p:cNvSpPr/>
          <p:nvPr/>
        </p:nvSpPr>
        <p:spPr>
          <a:xfrm>
            <a:off x="228600" y="230190"/>
            <a:ext cx="196470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1149464E-C126-4EAD-8F98-66880501D48C}"/>
              </a:ext>
            </a:extLst>
          </p:cNvPr>
          <p:cNvSpPr txBox="1">
            <a:spLocks/>
          </p:cNvSpPr>
          <p:nvPr/>
        </p:nvSpPr>
        <p:spPr>
          <a:xfrm>
            <a:off x="228600" y="1219200"/>
            <a:ext cx="4320210" cy="6206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Ferroportin-1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interact with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another protein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ceruloplasmin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place of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hepaestin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cells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other than enterocytes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by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oxidase activity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oxidize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fe2+ to Fe3+ which binds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with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transferrin </a:t>
            </a:r>
          </a:p>
          <a:p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D87FA06-549E-448E-9316-B6DC85EA6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708" y="1275522"/>
            <a:ext cx="4697692" cy="5049078"/>
          </a:xfrm>
          <a:prstGeom prst="rect">
            <a:avLst/>
          </a:prstGeom>
          <a:effectLst>
            <a:outerShdw sx="102000" sy="102000" algn="ctr" rotWithShape="0">
              <a:srgbClr val="0070C0"/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Hepcidin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a protein that is a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key </a:t>
            </a:r>
          </a:p>
          <a:p>
            <a:pPr algn="just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regulator</a:t>
            </a:r>
            <a:r>
              <a: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entry of </a:t>
            </a:r>
          </a:p>
          <a:p>
            <a:pPr algn="just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into the circulation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mammals</a:t>
            </a:r>
          </a:p>
          <a:p>
            <a:pPr algn="just"/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Transcription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hepcidin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suppressed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when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is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deficient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839B1-B21F-41CE-A435-CC13FA1016CD}"/>
              </a:ext>
            </a:extLst>
          </p:cNvPr>
          <p:cNvSpPr/>
          <p:nvPr/>
        </p:nvSpPr>
        <p:spPr>
          <a:xfrm>
            <a:off x="-2743200" y="22860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104107-0C13-4BA6-834F-3B8BA27C2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038793"/>
            <a:ext cx="4664766" cy="4841117"/>
          </a:xfrm>
          <a:prstGeom prst="rect">
            <a:avLst/>
          </a:prstGeom>
          <a:effectLst>
            <a:outerShdw sx="102000" sy="102000" algn="ctr" rotWithShape="0">
              <a:schemeClr val="tx1"/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509" y="571822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Absorption is tightly regulated at this stage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509" y="2819400"/>
            <a:ext cx="7886700" cy="4351338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(mucosal block will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occur if iron is </a:t>
            </a:r>
          </a:p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enough in body)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9C9DF4-3CA6-4826-9D55-05AF62B792F8}"/>
              </a:ext>
            </a:extLst>
          </p:cNvPr>
          <p:cNvSpPr/>
          <p:nvPr/>
        </p:nvSpPr>
        <p:spPr>
          <a:xfrm>
            <a:off x="-3048000" y="23019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BD3DF7-FD38-4A2E-9E29-7D0832D12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" t="10280" b="5777"/>
          <a:stretch/>
        </p:blipFill>
        <p:spPr>
          <a:xfrm>
            <a:off x="3683725" y="1905000"/>
            <a:ext cx="5181600" cy="3616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Factors affecting iron absorption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Acidity,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ascorbic acid and cysteine </a:t>
            </a:r>
            <a:r>
              <a:rPr lang="en-US" sz="2400" dirty="0">
                <a:cs typeface="Times New Roman" panose="02020603050405020304" pitchFamily="18" charset="0"/>
              </a:rPr>
              <a:t>promote iron absorption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In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iron deficiency </a:t>
            </a:r>
            <a:r>
              <a:rPr lang="en-US" sz="2400" dirty="0">
                <a:cs typeface="Times New Roman" panose="02020603050405020304" pitchFamily="18" charset="0"/>
              </a:rPr>
              <a:t>anemia, Fe absorption is increased to 2-10 times that of normal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Small peptides </a:t>
            </a:r>
            <a:r>
              <a:rPr lang="en-US" sz="2400" dirty="0">
                <a:cs typeface="Times New Roman" panose="02020603050405020304" pitchFamily="18" charset="0"/>
              </a:rPr>
              <a:t>and amino acids favor iron uptake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Phytate</a:t>
            </a:r>
            <a:r>
              <a:rPr lang="en-GB" sz="2400" dirty="0">
                <a:cs typeface="Times New Roman" panose="02020603050405020304" pitchFamily="18" charset="0"/>
              </a:rPr>
              <a:t> (found in cereals) and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oxalate</a:t>
            </a:r>
            <a:r>
              <a:rPr lang="en-GB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>
                <a:cs typeface="Times New Roman" panose="02020603050405020304" pitchFamily="18" charset="0"/>
              </a:rPr>
              <a:t>(found in leafy vegetables) interfere with iron absorption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GB" sz="2400" dirty="0">
                <a:cs typeface="Times New Roman" panose="02020603050405020304" pitchFamily="18" charset="0"/>
              </a:rPr>
              <a:t>A diet with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high phosphate </a:t>
            </a:r>
            <a:r>
              <a:rPr lang="en-GB" sz="2400" dirty="0">
                <a:cs typeface="Times New Roman" panose="02020603050405020304" pitchFamily="18" charset="0"/>
              </a:rPr>
              <a:t>content decreases Fe absorption while low phosphate promotes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GB" sz="2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lmpaired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absorption </a:t>
            </a:r>
            <a:r>
              <a:rPr lang="en-GB" sz="2400" dirty="0">
                <a:cs typeface="Times New Roman" panose="02020603050405020304" pitchFamily="18" charset="0"/>
              </a:rPr>
              <a:t>of iron is observed in malabsorption syndromes such as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steatorrhea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GB" sz="2400" dirty="0">
                <a:cs typeface="Times New Roman" panose="02020603050405020304" pitchFamily="18" charset="0"/>
              </a:rPr>
              <a:t>In patients with partial or total surgical removal of stomach and/or intestine, iron absorption is severely impaired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5E7D0B-DCB1-45DD-A35E-D59EB67E4077}"/>
              </a:ext>
            </a:extLst>
          </p:cNvPr>
          <p:cNvSpPr/>
          <p:nvPr/>
        </p:nvSpPr>
        <p:spPr>
          <a:xfrm>
            <a:off x="-3048000" y="23019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Transferrin</a:t>
            </a:r>
            <a:endParaRPr lang="en-US" sz="2400" b="1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A453A-F784-449E-AF2F-23E2CA27A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19200"/>
            <a:ext cx="5348422" cy="56388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Transferrin</a:t>
            </a:r>
            <a:r>
              <a:rPr lang="en-US" sz="2600" dirty="0">
                <a:cs typeface="Times New Roman" panose="02020603050405020304" pitchFamily="18" charset="0"/>
              </a:rPr>
              <a:t> </a:t>
            </a:r>
            <a:r>
              <a:rPr lang="el-GR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β1- </a:t>
            </a:r>
            <a:r>
              <a:rPr lang="en-US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globulin</a:t>
            </a:r>
            <a:r>
              <a:rPr lang="en-US" sz="2600" dirty="0">
                <a:cs typeface="Times New Roman" panose="02020603050405020304" pitchFamily="18" charset="0"/>
              </a:rPr>
              <a:t>, synthesized in </a:t>
            </a:r>
            <a:r>
              <a:rPr lang="en-US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liver</a:t>
            </a:r>
            <a:r>
              <a:rPr lang="en-US" sz="2600" dirty="0">
                <a:cs typeface="Times New Roman" panose="02020603050405020304" pitchFamily="18" charset="0"/>
              </a:rPr>
              <a:t> mainly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>
                <a:cs typeface="Times New Roman" panose="02020603050405020304" pitchFamily="18" charset="0"/>
              </a:rPr>
              <a:t>Main protein </a:t>
            </a:r>
            <a:r>
              <a:rPr lang="en-US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responsible for iron transport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600" dirty="0">
                <a:cs typeface="Times New Roman" panose="02020603050405020304" pitchFamily="18" charset="0"/>
              </a:rPr>
              <a:t>The main protein in the blood that binds to iron and transports it </a:t>
            </a:r>
            <a:r>
              <a:rPr lang="en-US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throughout the body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2 molecule of fe3+ </a:t>
            </a:r>
            <a:r>
              <a:rPr lang="en-GB" sz="2600" dirty="0">
                <a:cs typeface="Times New Roman" panose="02020603050405020304" pitchFamily="18" charset="0"/>
              </a:rPr>
              <a:t>are transported per molecule of </a:t>
            </a:r>
            <a:r>
              <a:rPr lang="en-GB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transferrin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600" dirty="0">
                <a:cs typeface="Times New Roman" panose="02020603050405020304" pitchFamily="18" charset="0"/>
              </a:rPr>
              <a:t>Concentration of transferrin in plasma is </a:t>
            </a:r>
            <a:r>
              <a:rPr lang="en-US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300 mg/dl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600" dirty="0">
                <a:cs typeface="Times New Roman" panose="02020603050405020304" pitchFamily="18" charset="0"/>
              </a:rPr>
              <a:t>It can bind </a:t>
            </a:r>
            <a:r>
              <a:rPr lang="en-US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300 mg of iron /dl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600" dirty="0">
                <a:cs typeface="Times New Roman" panose="02020603050405020304" pitchFamily="18" charset="0"/>
              </a:rPr>
              <a:t>This is total iron binding capacity </a:t>
            </a:r>
            <a:r>
              <a:rPr lang="en-US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(TIBC</a:t>
            </a:r>
            <a:r>
              <a:rPr lang="en-US" sz="2600" dirty="0">
                <a:solidFill>
                  <a:srgbClr val="C00000"/>
                </a:solidFill>
                <a:cs typeface="Times New Roman" panose="02020603050405020304" pitchFamily="18" charset="0"/>
              </a:rPr>
              <a:t>) </a:t>
            </a:r>
            <a:r>
              <a:rPr lang="en-US" sz="2600" dirty="0">
                <a:cs typeface="Times New Roman" panose="02020603050405020304" pitchFamily="18" charset="0"/>
              </a:rPr>
              <a:t>of plasma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20 polymorphic </a:t>
            </a:r>
            <a:r>
              <a:rPr lang="en-GB" sz="2600" dirty="0">
                <a:cs typeface="Times New Roman" panose="02020603050405020304" pitchFamily="18" charset="0"/>
              </a:rPr>
              <a:t>types are present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600" dirty="0">
                <a:cs typeface="Times New Roman" panose="02020603050405020304" pitchFamily="18" charset="0"/>
              </a:rPr>
              <a:t>Approximately 200 billion RBC (20ml of blood) are catabolized /day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600" dirty="0">
                <a:cs typeface="Times New Roman" panose="02020603050405020304" pitchFamily="18" charset="0"/>
              </a:rPr>
              <a:t>25 mg of iron is released from these RBC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600" dirty="0">
                <a:cs typeface="Times New Roman" panose="02020603050405020304" pitchFamily="18" charset="0"/>
              </a:rPr>
              <a:t>Human transferrin is encoded by the </a:t>
            </a:r>
            <a:r>
              <a:rPr lang="en-GB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TF gene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600" dirty="0">
                <a:cs typeface="Times New Roman" panose="02020603050405020304" pitchFamily="18" charset="0"/>
              </a:rPr>
              <a:t>The </a:t>
            </a:r>
            <a:r>
              <a:rPr lang="en-GB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liver is the main </a:t>
            </a:r>
            <a:r>
              <a:rPr lang="en-GB" sz="2600" dirty="0">
                <a:cs typeface="Times New Roman" panose="02020603050405020304" pitchFamily="18" charset="0"/>
              </a:rPr>
              <a:t>site of transferrin synthesis, but </a:t>
            </a:r>
            <a:r>
              <a:rPr lang="en-GB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other tissues </a:t>
            </a:r>
            <a:r>
              <a:rPr lang="en-GB" sz="2600" dirty="0">
                <a:cs typeface="Times New Roman" panose="02020603050405020304" pitchFamily="18" charset="0"/>
              </a:rPr>
              <a:t>and organs, including the </a:t>
            </a:r>
            <a:r>
              <a:rPr lang="en-GB" sz="2600" b="1" dirty="0">
                <a:solidFill>
                  <a:srgbClr val="C00000"/>
                </a:solidFill>
                <a:cs typeface="Times New Roman" panose="02020603050405020304" pitchFamily="18" charset="0"/>
              </a:rPr>
              <a:t>brain</a:t>
            </a:r>
            <a:r>
              <a:rPr lang="en-GB" sz="2600" dirty="0">
                <a:solidFill>
                  <a:srgbClr val="C00000"/>
                </a:solidFill>
                <a:cs typeface="Times New Roman" panose="02020603050405020304" pitchFamily="18" charset="0"/>
              </a:rPr>
              <a:t>,</a:t>
            </a:r>
            <a:r>
              <a:rPr lang="en-GB" sz="2600" dirty="0">
                <a:cs typeface="Times New Roman" panose="02020603050405020304" pitchFamily="18" charset="0"/>
              </a:rPr>
              <a:t> also produce transferrin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GB" sz="26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977BD0-2413-4FEE-B8F9-A713BA013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422" y="230190"/>
            <a:ext cx="3783086" cy="612774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F63533C-A00C-44C2-95D4-502F54EA7AB4}"/>
              </a:ext>
            </a:extLst>
          </p:cNvPr>
          <p:cNvSpPr/>
          <p:nvPr/>
        </p:nvSpPr>
        <p:spPr>
          <a:xfrm>
            <a:off x="-3048000" y="23019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53331"/>
            <a:ext cx="7886700" cy="4351338"/>
          </a:xfrm>
        </p:spPr>
        <p:txBody>
          <a:bodyPr>
            <a:norm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Transferrin receptors </a:t>
            </a:r>
          </a:p>
          <a:p>
            <a:pPr algn="just"/>
            <a:r>
              <a:rPr lang="en-US" sz="2400" dirty="0">
                <a:cs typeface="Times New Roman" panose="02020603050405020304" pitchFamily="18" charset="0"/>
              </a:rPr>
              <a:t>are present on the cells, </a:t>
            </a:r>
          </a:p>
          <a:p>
            <a:pPr algn="just"/>
            <a:r>
              <a:rPr lang="en-US" sz="2400" dirty="0">
                <a:cs typeface="Times New Roman" panose="02020603050405020304" pitchFamily="18" charset="0"/>
              </a:rPr>
              <a:t>transferrin binds with </a:t>
            </a:r>
          </a:p>
          <a:p>
            <a:pPr algn="just"/>
            <a:r>
              <a:rPr lang="en-US" sz="2400" dirty="0">
                <a:cs typeface="Times New Roman" panose="02020603050405020304" pitchFamily="18" charset="0"/>
              </a:rPr>
              <a:t>the receptor and it is 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internalized</a:t>
            </a:r>
            <a:r>
              <a:rPr lang="en-US" sz="2400" dirty="0">
                <a:cs typeface="Times New Roman" panose="02020603050405020304" pitchFamily="18" charset="0"/>
              </a:rPr>
              <a:t> by receptor </a:t>
            </a:r>
          </a:p>
          <a:p>
            <a:pPr algn="just"/>
            <a:r>
              <a:rPr lang="en-US" sz="2400" dirty="0">
                <a:cs typeface="Times New Roman" panose="02020603050405020304" pitchFamily="18" charset="0"/>
              </a:rPr>
              <a:t>mediated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endocytosis 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acidic pH </a:t>
            </a:r>
            <a:r>
              <a:rPr lang="en-US" sz="2400" dirty="0">
                <a:cs typeface="Times New Roman" panose="02020603050405020304" pitchFamily="18" charset="0"/>
              </a:rPr>
              <a:t>inside the  </a:t>
            </a:r>
          </a:p>
          <a:p>
            <a:pPr algn="just"/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lysosome dissociate </a:t>
            </a:r>
          </a:p>
          <a:p>
            <a:pPr algn="just"/>
            <a:r>
              <a:rPr lang="en-US" sz="2400" dirty="0">
                <a:cs typeface="Times New Roman" panose="02020603050405020304" pitchFamily="18" charset="0"/>
              </a:rPr>
              <a:t>iron from protein</a:t>
            </a:r>
            <a:endParaRPr lang="en-US" dirty="0"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D9BFE5-8BCB-472F-BFA0-0626F28A3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319203"/>
            <a:ext cx="5276344" cy="45481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AAA0322-8397-4636-9897-7BBB03C2A59D}"/>
              </a:ext>
            </a:extLst>
          </p:cNvPr>
          <p:cNvSpPr/>
          <p:nvPr/>
        </p:nvSpPr>
        <p:spPr>
          <a:xfrm>
            <a:off x="-3048000" y="23019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Regulation of transferrin receptor (TFR) synthesis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D7E4A3-F04C-4F74-A682-FBE7CE1B34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" y="1690689"/>
            <a:ext cx="4191000" cy="48021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EE56D-BE44-A5BA-1642-0D1736FBC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4000"/>
            <a:ext cx="3886200" cy="5103810"/>
          </a:xfrm>
        </p:spPr>
        <p:txBody>
          <a:bodyPr>
            <a:normAutofit fontScale="85000" lnSpcReduction="20000"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The </a:t>
            </a: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IRE</a:t>
            </a:r>
            <a:r>
              <a:rPr lang="en-US" sz="2400" dirty="0">
                <a:cs typeface="Times New Roman" panose="02020603050405020304" pitchFamily="18" charset="0"/>
              </a:rPr>
              <a:t> form </a:t>
            </a: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hairpin loops </a:t>
            </a:r>
            <a:r>
              <a:rPr lang="en-US" sz="2400" dirty="0">
                <a:cs typeface="Times New Roman" panose="02020603050405020304" pitchFamily="18" charset="0"/>
              </a:rPr>
              <a:t>on different parts of the two mRNAs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When </a:t>
            </a:r>
            <a:r>
              <a:rPr lang="en-US" sz="24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iron levels are more </a:t>
            </a:r>
            <a:r>
              <a:rPr lang="en-US" sz="2400" dirty="0">
                <a:cs typeface="Times New Roman" panose="02020603050405020304" pitchFamily="18" charset="0"/>
              </a:rPr>
              <a:t>in cell, then iron binds to the </a:t>
            </a: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IRE-BP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Prevents its binding </a:t>
            </a:r>
            <a:r>
              <a:rPr lang="en-US" sz="2400" dirty="0">
                <a:cs typeface="Times New Roman" panose="02020603050405020304" pitchFamily="18" charset="0"/>
              </a:rPr>
              <a:t>to IRE on the respective mRNAs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So the mRNA for ferritin is translated and mRNA for TFR is degraded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2400" dirty="0">
                <a:cs typeface="Times New Roman" panose="02020603050405020304" pitchFamily="18" charset="0"/>
              </a:rPr>
              <a:t>When </a:t>
            </a:r>
            <a:r>
              <a:rPr lang="en-GB" sz="2400" b="1" u="sng" dirty="0">
                <a:solidFill>
                  <a:srgbClr val="0070C0"/>
                </a:solidFill>
                <a:cs typeface="Times New Roman" panose="02020603050405020304" pitchFamily="18" charset="0"/>
              </a:rPr>
              <a:t>iron levels are low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2400" dirty="0">
                <a:cs typeface="Times New Roman" panose="02020603050405020304" pitchFamily="18" charset="0"/>
              </a:rPr>
              <a:t>Iron is not bound significantly to the IRE-BP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2400" dirty="0">
                <a:cs typeface="Times New Roman" panose="02020603050405020304" pitchFamily="18" charset="0"/>
              </a:rPr>
              <a:t>Which can now bind to the IRE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2400" dirty="0" err="1">
                <a:cs typeface="Times New Roman" panose="02020603050405020304" pitchFamily="18" charset="0"/>
              </a:rPr>
              <a:t>TfR</a:t>
            </a:r>
            <a:r>
              <a:rPr lang="en-GB" sz="2400" dirty="0">
                <a:cs typeface="Times New Roman" panose="02020603050405020304" pitchFamily="18" charset="0"/>
              </a:rPr>
              <a:t> is synthesized more and mRNA for ferritin is stored in inactive form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37B361-60F3-47D4-9909-D3C7BA6892DE}"/>
              </a:ext>
            </a:extLst>
          </p:cNvPr>
          <p:cNvSpPr/>
          <p:nvPr/>
        </p:nvSpPr>
        <p:spPr>
          <a:xfrm>
            <a:off x="-3048000" y="23019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Ferritin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5400"/>
            <a:ext cx="4761250" cy="5562600"/>
          </a:xfrm>
        </p:spPr>
        <p:txBody>
          <a:bodyPr>
            <a:normAutofit fontScale="92500" lnSpcReduction="20000"/>
          </a:bodyPr>
          <a:lstStyle/>
          <a:p>
            <a:pPr marL="571500" indent="-5715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Ferritin</a:t>
            </a:r>
            <a:r>
              <a:rPr lang="en-US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dirty="0">
                <a:cs typeface="Times New Roman" panose="02020603050405020304" pitchFamily="18" charset="0"/>
              </a:rPr>
              <a:t>is stored form of iron in liver, spleen and bone marrow 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ln the mucosal cells, ferritin is the temporary storage form of </a:t>
            </a:r>
            <a:r>
              <a:rPr lang="en-US" sz="2400" dirty="0" err="1">
                <a:cs typeface="Times New Roman" panose="02020603050405020304" pitchFamily="18" charset="0"/>
              </a:rPr>
              <a:t>ironA</a:t>
            </a:r>
            <a:r>
              <a:rPr lang="en-US" sz="2400" dirty="0">
                <a:cs typeface="Times New Roman" panose="02020603050405020304" pitchFamily="18" charset="0"/>
              </a:rPr>
              <a:t> molecule of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Apo ferritin </a:t>
            </a:r>
            <a:r>
              <a:rPr lang="en-US" sz="2400" dirty="0">
                <a:cs typeface="Times New Roman" panose="02020603050405020304" pitchFamily="18" charset="0"/>
              </a:rPr>
              <a:t>can combine with 4,000 atoms of iron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The ferritin is produced by almost all living organisms including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algae,</a:t>
            </a: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bacteria, higher plants, and animals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In humans, it acts as a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buffer against iron deficiency </a:t>
            </a:r>
            <a:r>
              <a:rPr lang="en-US" sz="2400" dirty="0">
                <a:cs typeface="Times New Roman" panose="02020603050405020304" pitchFamily="18" charset="0"/>
              </a:rPr>
              <a:t>and iron overload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2400" dirty="0">
                <a:cs typeface="Times New Roman" panose="02020603050405020304" pitchFamily="18" charset="0"/>
              </a:rPr>
              <a:t>Plasma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ferritin</a:t>
            </a:r>
            <a:r>
              <a:rPr lang="en-GB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>
                <a:cs typeface="Times New Roman" panose="02020603050405020304" pitchFamily="18" charset="0"/>
              </a:rPr>
              <a:t>is also an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indirect marker </a:t>
            </a:r>
            <a:r>
              <a:rPr lang="en-GB" sz="2400" dirty="0">
                <a:cs typeface="Times New Roman" panose="02020603050405020304" pitchFamily="18" charset="0"/>
              </a:rPr>
              <a:t>of the total amount of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iron stored</a:t>
            </a:r>
            <a:r>
              <a:rPr lang="en-GB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GB" sz="2400" dirty="0">
                <a:cs typeface="Times New Roman" panose="02020603050405020304" pitchFamily="18" charset="0"/>
              </a:rPr>
              <a:t>in the body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en-GB" sz="2400" dirty="0">
                <a:cs typeface="Times New Roman" panose="02020603050405020304" pitchFamily="18" charset="0"/>
              </a:rPr>
              <a:t>Hence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serum ferritin </a:t>
            </a:r>
            <a:r>
              <a:rPr lang="en-GB" sz="2400" dirty="0">
                <a:cs typeface="Times New Roman" panose="02020603050405020304" pitchFamily="18" charset="0"/>
              </a:rPr>
              <a:t>is used as a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diagnostic test </a:t>
            </a:r>
            <a:r>
              <a:rPr lang="en-GB" sz="2400" dirty="0">
                <a:cs typeface="Times New Roman" panose="02020603050405020304" pitchFamily="18" charset="0"/>
              </a:rPr>
              <a:t>for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iron-deficiency </a:t>
            </a:r>
            <a:r>
              <a:rPr lang="en-GB" sz="2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anemia</a:t>
            </a:r>
            <a:endParaRPr lang="en-GB" sz="24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400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953EA5-B832-29A9-1A0F-94C886D8DA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6779F6-C57F-4483-A659-0BED7EBAA003}"/>
              </a:ext>
            </a:extLst>
          </p:cNvPr>
          <p:cNvSpPr/>
          <p:nvPr/>
        </p:nvSpPr>
        <p:spPr>
          <a:xfrm>
            <a:off x="26020" y="109024"/>
            <a:ext cx="3098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/>
              <a:t>Core Knowledge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7EADA1-4230-430F-94D7-7359D0997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250" y="730252"/>
            <a:ext cx="4356730" cy="61277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29043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cs typeface="Times New Roman" pitchFamily="18" charset="0"/>
              </a:rPr>
              <a:t>Blood </a:t>
            </a:r>
            <a:r>
              <a:rPr lang="en-US" sz="4000" b="1">
                <a:cs typeface="Times New Roman" pitchFamily="18" charset="0"/>
              </a:rPr>
              <a:t>and Immunity </a:t>
            </a:r>
            <a:r>
              <a:rPr lang="en-US" sz="4000" b="1" dirty="0">
                <a:cs typeface="Times New Roman" pitchFamily="18" charset="0"/>
              </a:rPr>
              <a:t>Module</a:t>
            </a:r>
            <a:br>
              <a:rPr lang="en-US" sz="4000" u="sng" dirty="0">
                <a:cs typeface="Times New Roman" pitchFamily="18" charset="0"/>
              </a:rPr>
            </a:br>
            <a:r>
              <a:rPr lang="en-US" sz="3200" u="sng" dirty="0">
                <a:cs typeface="Times New Roman" pitchFamily="18" charset="0"/>
              </a:rPr>
              <a:t>1</a:t>
            </a:r>
            <a:r>
              <a:rPr lang="en-US" sz="3200" u="sng" baseline="30000" dirty="0">
                <a:cs typeface="Times New Roman" pitchFamily="18" charset="0"/>
              </a:rPr>
              <a:t>st</a:t>
            </a:r>
            <a:r>
              <a:rPr lang="en-US" sz="3200" dirty="0">
                <a:cs typeface="Times New Roman" pitchFamily="18" charset="0"/>
              </a:rPr>
              <a:t> Year MBBS(</a:t>
            </a:r>
            <a:r>
              <a:rPr lang="en-US" sz="3200">
                <a:cs typeface="Times New Roman" pitchFamily="18" charset="0"/>
              </a:rPr>
              <a:t>LGIS)</a:t>
            </a:r>
            <a:r>
              <a:rPr lang="en-US" sz="4000" b="1" u="sng">
                <a:cs typeface="Times New Roman" pitchFamily="18" charset="0"/>
              </a:rPr>
              <a:t> </a:t>
            </a:r>
            <a:br>
              <a:rPr lang="en-US" sz="4000" b="1" u="sng" dirty="0">
                <a:cs typeface="Times New Roman" pitchFamily="18" charset="0"/>
              </a:rPr>
            </a:br>
            <a:r>
              <a:rPr lang="en-US" sz="4000" b="1" u="sng" dirty="0">
                <a:cs typeface="Times New Roman" pitchFamily="18" charset="0"/>
              </a:rPr>
              <a:t>Iron, Transferrin and Ferritin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772629"/>
            <a:ext cx="8534400" cy="7620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7200" b="1" dirty="0">
                <a:cs typeface="Times New Roman" pitchFamily="18" charset="0"/>
              </a:rPr>
              <a:t>Presenter: Dr Uzma Zafar			Date: 01-02-25</a:t>
            </a:r>
          </a:p>
          <a:p>
            <a:pPr algn="l"/>
            <a:r>
              <a:rPr lang="en-US" sz="7200" b="1" dirty="0">
                <a:cs typeface="Times New Roman" pitchFamily="18" charset="0"/>
              </a:rPr>
              <a:t>    </a:t>
            </a:r>
            <a:r>
              <a:rPr lang="en-US" sz="7200" b="1" dirty="0" err="1">
                <a:cs typeface="Times New Roman" pitchFamily="18" charset="0"/>
              </a:rPr>
              <a:t>Deptt</a:t>
            </a:r>
            <a:r>
              <a:rPr lang="en-US" sz="7200" b="1" dirty="0">
                <a:cs typeface="Times New Roman" pitchFamily="18" charset="0"/>
              </a:rPr>
              <a:t> of Biochemistry</a:t>
            </a:r>
          </a:p>
          <a:p>
            <a:pPr algn="l"/>
            <a:r>
              <a:rPr lang="en-US" sz="7200" b="1" dirty="0">
                <a:cs typeface="Times New Roman" pitchFamily="18" charset="0"/>
              </a:rPr>
              <a:t>               RMU                                         			</a:t>
            </a:r>
            <a:r>
              <a:rPr lang="en-US" sz="3300" b="1" dirty="0">
                <a:cs typeface="Times New Roman" pitchFamily="18" charset="0"/>
              </a:rPr>
              <a:t>			</a:t>
            </a:r>
            <a:r>
              <a:rPr lang="en-US" sz="2400" b="1" dirty="0">
                <a:cs typeface="Times New Roman" pitchFamily="18" charset="0"/>
              </a:rPr>
              <a:t>		</a:t>
            </a:r>
            <a:endParaRPr lang="en-US" sz="2400" b="1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3028"/>
            <a:ext cx="914400" cy="9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logo with a skull and text&#10;&#10;Description automatically generated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3028"/>
            <a:ext cx="1204686" cy="1007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lose-up of a document with a signature&#10;&#10;AI-generated content may be incorrect.">
            <a:extLst>
              <a:ext uri="{FF2B5EF4-FFF2-40B4-BE49-F238E27FC236}">
                <a16:creationId xmlns:a16="http://schemas.microsoft.com/office/drawing/2014/main" id="{79E31041-186B-9DEB-3E9E-4F319E4944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0" y="4097543"/>
            <a:ext cx="2514600" cy="149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392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>
                <a:latin typeface="+mn-lt"/>
              </a:rPr>
              <a:t>Hemosiderin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F4853-1CE9-28BD-D9B1-03AFF11B4C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95400"/>
            <a:ext cx="4514850" cy="5197474"/>
          </a:xfrm>
        </p:spPr>
        <p:txBody>
          <a:bodyPr/>
          <a:lstStyle/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cs typeface="Times New Roman" panose="02020603050405020304" pitchFamily="18" charset="0"/>
              </a:rPr>
              <a:t>Is another iron </a:t>
            </a: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storage protein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000" dirty="0"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Hemosiderin accumulates </a:t>
            </a:r>
            <a:r>
              <a:rPr lang="en-US" sz="2000" dirty="0">
                <a:cs typeface="Times New Roman" panose="02020603050405020304" pitchFamily="18" charset="0"/>
              </a:rPr>
              <a:t>in the body (spleen, liver) when    the supply of iron is in excess of body demands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cs typeface="Times New Roman" panose="02020603050405020304" pitchFamily="18" charset="0"/>
              </a:rPr>
              <a:t>Hemosiderin is </a:t>
            </a: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ill defined molecule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cs typeface="Times New Roman" panose="02020603050405020304" pitchFamily="18" charset="0"/>
              </a:rPr>
              <a:t>It is a </a:t>
            </a: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degraded form of Ferritin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cs typeface="Times New Roman" panose="02020603050405020304" pitchFamily="18" charset="0"/>
              </a:rPr>
              <a:t>Ferritin and Hemosiderin store 1000 mg of iron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cs typeface="Times New Roman" panose="02020603050405020304" pitchFamily="18" charset="0"/>
              </a:rPr>
              <a:t>The iron within deposits of hemosiderin is </a:t>
            </a:r>
            <a:r>
              <a:rPr lang="en-US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very poorly available </a:t>
            </a:r>
            <a:r>
              <a:rPr lang="en-US" sz="2000" dirty="0">
                <a:cs typeface="Times New Roman" panose="02020603050405020304" pitchFamily="18" charset="0"/>
              </a:rPr>
              <a:t>to supply iron when needed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§"/>
            </a:pPr>
            <a:endParaRPr lang="en-US" sz="2000" dirty="0"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4A19100-117E-91F9-796C-0FBE3B902C7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D58C7890-8E86-447E-A27E-3CB7D06B7F96}"/>
              </a:ext>
            </a:extLst>
          </p:cNvPr>
          <p:cNvSpPr txBox="1">
            <a:spLocks/>
          </p:cNvSpPr>
          <p:nvPr/>
        </p:nvSpPr>
        <p:spPr>
          <a:xfrm>
            <a:off x="0" y="55756"/>
            <a:ext cx="3200400" cy="40144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/>
              <a:t>Core Knowledge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15585-0538-44B0-9B47-33DC0B8F9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524" r="22615" b="9972"/>
          <a:stretch/>
        </p:blipFill>
        <p:spPr>
          <a:xfrm>
            <a:off x="4629150" y="1502367"/>
            <a:ext cx="4286250" cy="4694583"/>
          </a:xfrm>
          <a:prstGeom prst="rect">
            <a:avLst/>
          </a:prstGeom>
          <a:effectLst>
            <a:outerShdw sx="102000" sy="102000" algn="ctr" rotWithShape="0">
              <a:schemeClr val="tx1"/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6BD7D-166E-4F39-A471-B0DD45E12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Functions or iron in body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57C59E-EE4C-4DDE-8AE7-728D3BF08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400" dirty="0" err="1">
                <a:cs typeface="Times New Roman" panose="02020603050405020304" pitchFamily="18" charset="0"/>
              </a:rPr>
              <a:t>lron</a:t>
            </a:r>
            <a:r>
              <a:rPr lang="en-GB" sz="2400" dirty="0">
                <a:cs typeface="Times New Roman" panose="02020603050405020304" pitchFamily="18" charset="0"/>
              </a:rPr>
              <a:t> mainly exerts its functions through the compounds in which it is present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GB" sz="2400" dirty="0"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GB" sz="2400" dirty="0">
                <a:cs typeface="Times New Roman" panose="02020603050405020304" pitchFamily="18" charset="0"/>
              </a:rPr>
              <a:t>Example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Haemoglobin and myoglobin </a:t>
            </a:r>
            <a:r>
              <a:rPr lang="en-GB" sz="2400" dirty="0">
                <a:cs typeface="Times New Roman" panose="02020603050405020304" pitchFamily="18" charset="0"/>
              </a:rPr>
              <a:t>are required for the transport of 02 and CO2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Cytochromes</a:t>
            </a:r>
            <a:r>
              <a:rPr lang="en-GB" sz="2400" dirty="0">
                <a:cs typeface="Times New Roman" panose="02020603050405020304" pitchFamily="18" charset="0"/>
              </a:rPr>
              <a:t> and certain non-</a:t>
            </a:r>
            <a:r>
              <a:rPr lang="en-GB" sz="2400" dirty="0" err="1">
                <a:cs typeface="Times New Roman" panose="02020603050405020304" pitchFamily="18" charset="0"/>
              </a:rPr>
              <a:t>heme</a:t>
            </a:r>
            <a:r>
              <a:rPr lang="en-GB" sz="2400" dirty="0">
                <a:cs typeface="Times New Roman" panose="02020603050405020304" pitchFamily="18" charset="0"/>
              </a:rPr>
              <a:t> proteins are necessary for </a:t>
            </a:r>
            <a:r>
              <a:rPr lang="en-GB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electron transport chain</a:t>
            </a:r>
            <a:r>
              <a:rPr lang="en-GB" sz="2400" dirty="0">
                <a:cs typeface="Times New Roman" panose="02020603050405020304" pitchFamily="18" charset="0"/>
              </a:rPr>
              <a:t> and oxidative phosphorylation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Peroxidase</a:t>
            </a:r>
            <a:r>
              <a:rPr lang="en-GB" sz="2400" dirty="0">
                <a:cs typeface="Times New Roman" panose="02020603050405020304" pitchFamily="18" charset="0"/>
              </a:rPr>
              <a:t>, the lysosomal enzyme, is required for </a:t>
            </a:r>
            <a:r>
              <a:rPr lang="en-GB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phagocytosis</a:t>
            </a:r>
            <a:r>
              <a:rPr lang="en-GB" sz="2400" dirty="0">
                <a:cs typeface="Times New Roman" panose="02020603050405020304" pitchFamily="18" charset="0"/>
              </a:rPr>
              <a:t> and killing of bacteria by neutrophils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GB" sz="2400" dirty="0" err="1">
                <a:cs typeface="Times New Roman" panose="02020603050405020304" pitchFamily="18" charset="0"/>
              </a:rPr>
              <a:t>lron</a:t>
            </a:r>
            <a:r>
              <a:rPr lang="en-GB" sz="2400" dirty="0"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boosts the immune system</a:t>
            </a:r>
          </a:p>
          <a:p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7BF545-D1DB-4D42-95B1-78D2C75B1496}"/>
              </a:ext>
            </a:extLst>
          </p:cNvPr>
          <p:cNvSpPr/>
          <p:nvPr/>
        </p:nvSpPr>
        <p:spPr>
          <a:xfrm>
            <a:off x="-2819400" y="19431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Horizontal Integration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3875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31BF6-FCD1-4421-86AF-24989DCC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500062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Clinical Integration </a:t>
            </a:r>
            <a:br>
              <a:rPr lang="en-US" sz="4000" b="1" dirty="0">
                <a:latin typeface="+mn-lt"/>
              </a:rPr>
            </a:br>
            <a:r>
              <a:rPr lang="en-US" sz="3600" b="1" dirty="0">
                <a:latin typeface="+mn-lt"/>
              </a:rPr>
              <a:t>Iron</a:t>
            </a:r>
            <a:r>
              <a:rPr lang="en-US" sz="4000" b="1" dirty="0">
                <a:latin typeface="+mn-lt"/>
              </a:rPr>
              <a:t> </a:t>
            </a:r>
            <a:r>
              <a:rPr lang="en-US" sz="3600" b="1" dirty="0">
                <a:latin typeface="+mn-lt"/>
              </a:rPr>
              <a:t>deficiency</a:t>
            </a:r>
            <a:r>
              <a:rPr lang="en-US" sz="4000" b="1" dirty="0">
                <a:latin typeface="+mn-lt"/>
              </a:rPr>
              <a:t> </a:t>
            </a:r>
            <a:r>
              <a:rPr lang="en-US" sz="3600" b="1" dirty="0">
                <a:latin typeface="+mn-lt"/>
              </a:rPr>
              <a:t>anemia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1695C9-9D55-4834-8A85-818CD296C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" y="2006600"/>
            <a:ext cx="5138518" cy="4351338"/>
          </a:xfrm>
        </p:spPr>
        <p:txBody>
          <a:bodyPr>
            <a:normAutofit/>
          </a:bodyPr>
          <a:lstStyle/>
          <a:p>
            <a:pPr algn="just"/>
            <a:r>
              <a:rPr lang="en-US" sz="2400" dirty="0">
                <a:cs typeface="Times New Roman" panose="02020603050405020304" pitchFamily="18" charset="0"/>
              </a:rPr>
              <a:t>This is the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most prevalent </a:t>
            </a:r>
            <a:r>
              <a:rPr lang="en-US" sz="2400" dirty="0">
                <a:cs typeface="Times New Roman" panose="02020603050405020304" pitchFamily="18" charset="0"/>
              </a:rPr>
              <a:t>nutritional disorder in world, including the well developed countries,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causes</a:t>
            </a:r>
            <a:r>
              <a:rPr lang="en-US" sz="2400" dirty="0">
                <a:cs typeface="Times New Roman" panose="02020603050405020304" pitchFamily="18" charset="0"/>
              </a:rPr>
              <a:t> could be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Inadequate intake of iron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Defective absorption of iron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Chronic blood loss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Repeated pregnancies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Hookworm infections</a:t>
            </a:r>
          </a:p>
          <a:p>
            <a:endParaRPr lang="en-US" sz="2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3E7DD6-398B-4CB0-8A9E-A1AF4884E304}"/>
              </a:ext>
            </a:extLst>
          </p:cNvPr>
          <p:cNvSpPr/>
          <p:nvPr/>
        </p:nvSpPr>
        <p:spPr>
          <a:xfrm>
            <a:off x="-2819400" y="19431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1CA399-22C1-4738-85CA-31E9928DA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3124200"/>
            <a:ext cx="4573401" cy="310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044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FC874-14E7-4284-9837-8B30D77EF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61" y="786289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Clinical Integration </a:t>
            </a:r>
            <a:br>
              <a:rPr lang="en-US" sz="4000" b="1" dirty="0">
                <a:latin typeface="+mn-lt"/>
              </a:rPr>
            </a:br>
            <a:r>
              <a:rPr lang="en-US" sz="3600" b="1" dirty="0">
                <a:latin typeface="+mn-lt"/>
              </a:rPr>
              <a:t>Histopathological Integration</a:t>
            </a:r>
            <a:endParaRPr lang="en-US" sz="40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CE7D9-247B-4DFF-8C7C-CF9BD57078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667000"/>
            <a:ext cx="4781550" cy="4351338"/>
          </a:xfrm>
        </p:spPr>
        <p:txBody>
          <a:bodyPr/>
          <a:lstStyle/>
          <a:p>
            <a:r>
              <a:rPr lang="en-US" sz="2400" dirty="0" err="1">
                <a:cs typeface="Times New Roman" panose="02020603050405020304" pitchFamily="18" charset="0"/>
              </a:rPr>
              <a:t>lt</a:t>
            </a:r>
            <a:r>
              <a:rPr lang="en-US" sz="2400" dirty="0">
                <a:cs typeface="Times New Roman" panose="02020603050405020304" pitchFamily="18" charset="0"/>
              </a:rPr>
              <a:t> is characterized by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microcytic </a:t>
            </a:r>
          </a:p>
          <a:p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hypochromic </a:t>
            </a:r>
            <a:r>
              <a:rPr lang="en-US" sz="2400" dirty="0">
                <a:cs typeface="Times New Roman" panose="02020603050405020304" pitchFamily="18" charset="0"/>
              </a:rPr>
              <a:t>anemia with 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reduced blood hemoglobin </a:t>
            </a:r>
          </a:p>
          <a:p>
            <a:r>
              <a:rPr lang="en-US" sz="2400" dirty="0">
                <a:cs typeface="Times New Roman" panose="02020603050405020304" pitchFamily="18" charset="0"/>
              </a:rPr>
              <a:t>levels (&lt;12 g/dl)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A8C8E7-937C-44F5-B6BE-1C0B4A8F85C0}"/>
              </a:ext>
            </a:extLst>
          </p:cNvPr>
          <p:cNvSpPr/>
          <p:nvPr/>
        </p:nvSpPr>
        <p:spPr>
          <a:xfrm>
            <a:off x="-2819400" y="19431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7D762-1E32-4D35-8AF9-83830E52E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" t="-1" r="50000" b="43578"/>
          <a:stretch/>
        </p:blipFill>
        <p:spPr>
          <a:xfrm>
            <a:off x="4904156" y="2362200"/>
            <a:ext cx="3854490" cy="3631697"/>
          </a:xfrm>
          <a:prstGeom prst="rect">
            <a:avLst/>
          </a:prstGeom>
          <a:effectLst>
            <a:outerShdw sx="102000" sy="102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22163414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89A3B-B289-4051-9581-988A300EF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Clinical Integration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9C5D39-BF0C-4FE3-B797-AB78411406C7}"/>
              </a:ext>
            </a:extLst>
          </p:cNvPr>
          <p:cNvSpPr/>
          <p:nvPr/>
        </p:nvSpPr>
        <p:spPr>
          <a:xfrm>
            <a:off x="-2819400" y="19431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1A26DAC-B135-4669-92C6-527750AC1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53331"/>
            <a:ext cx="8440416" cy="194706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b="1" u="sng" dirty="0">
                <a:cs typeface="Times New Roman" panose="02020603050405020304" pitchFamily="18" charset="0"/>
              </a:rPr>
              <a:t>Hemochromatosis</a:t>
            </a:r>
          </a:p>
          <a:p>
            <a:pPr algn="just"/>
            <a:r>
              <a:rPr lang="en-US" sz="2400" dirty="0">
                <a:cs typeface="Times New Roman" panose="02020603050405020304" pitchFamily="18" charset="0"/>
              </a:rPr>
              <a:t>This is a rare disease in which iron is directly deposited in the tissues like </a:t>
            </a:r>
            <a:r>
              <a:rPr lang="en-US" sz="2400" b="1" dirty="0">
                <a:solidFill>
                  <a:srgbClr val="C00000"/>
                </a:solidFill>
                <a:cs typeface="Times New Roman" panose="02020603050405020304" pitchFamily="18" charset="0"/>
              </a:rPr>
              <a:t>liver, spleen, pancreas, skin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E72D0-6CF9-4D88-924E-358157A3C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6463" y="2409555"/>
            <a:ext cx="4541153" cy="306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869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7D28D-2C27-4035-85C0-39A6CA6DB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35942"/>
            <a:ext cx="7886700" cy="1325563"/>
          </a:xfrm>
        </p:spPr>
        <p:txBody>
          <a:bodyPr>
            <a:noAutofit/>
          </a:bodyPr>
          <a:lstStyle/>
          <a:p>
            <a:r>
              <a:rPr lang="en-US" sz="4000" b="1" u="sng" dirty="0">
                <a:latin typeface="+mn-lt"/>
                <a:cs typeface="Arial" panose="020B0604020202020204" pitchFamily="34" charset="0"/>
              </a:rPr>
              <a:t>Hemosiderosis vs Hemochromatosis</a:t>
            </a:r>
            <a:br>
              <a:rPr lang="en-US" sz="4000" b="1" u="sng" dirty="0">
                <a:latin typeface="+mn-lt"/>
                <a:cs typeface="Arial" panose="020B0604020202020204" pitchFamily="34" charset="0"/>
              </a:rPr>
            </a:br>
            <a:endParaRPr lang="en-US" sz="4000" b="1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5DF57C-0DA8-4859-BF09-FCCED114F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057108"/>
            <a:ext cx="7886700" cy="38883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9B1C062-00C3-47D5-88B3-8C3D5C2DA29A}"/>
              </a:ext>
            </a:extLst>
          </p:cNvPr>
          <p:cNvSpPr/>
          <p:nvPr/>
        </p:nvSpPr>
        <p:spPr>
          <a:xfrm>
            <a:off x="-2819400" y="194310"/>
            <a:ext cx="8297552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b="1" dirty="0">
                <a:latin typeface="Segoe UI" panose="020B0502040204020203" pitchFamily="34" charset="0"/>
                <a:cs typeface="Segoe UI" panose="020B0502040204020203" pitchFamily="34" charset="0"/>
              </a:rPr>
              <a:t>Vertical Integration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558850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Calibri" panose="020F0502020204030204" charset="0"/>
              </a:rPr>
              <a:t>Suggested Research Article</a:t>
            </a:r>
            <a:endParaRPr lang="en-US" sz="40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04CBE2-7D8E-496B-B114-9FA9C5077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33" y="1447800"/>
            <a:ext cx="6867525" cy="78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2821F1-6073-4B9C-BB70-783E73B00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" y="2362201"/>
            <a:ext cx="8312314" cy="3581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D4DC633-295D-4E00-8151-C3B28FA7066A}"/>
              </a:ext>
            </a:extLst>
          </p:cNvPr>
          <p:cNvSpPr/>
          <p:nvPr/>
        </p:nvSpPr>
        <p:spPr>
          <a:xfrm>
            <a:off x="628650" y="6076952"/>
            <a:ext cx="4961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https://doi.org/10.1046/j.1365-2036.2002.01371.x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860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Family 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dirty="0"/>
              <a:t>Family Medicine plays important role in following manner:</a:t>
            </a:r>
          </a:p>
          <a:p>
            <a:r>
              <a:rPr lang="en-US" sz="2800" dirty="0"/>
              <a:t>Diagnosis</a:t>
            </a:r>
          </a:p>
          <a:p>
            <a:endParaRPr lang="en-US" sz="2800" dirty="0"/>
          </a:p>
          <a:p>
            <a:r>
              <a:rPr lang="en-US" sz="2800" dirty="0"/>
              <a:t>Education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r>
              <a:rPr lang="en-US" sz="2800" dirty="0"/>
              <a:t>Dietary Guidance</a:t>
            </a:r>
          </a:p>
          <a:p>
            <a:endParaRPr lang="en-US" sz="2800" dirty="0"/>
          </a:p>
          <a:p>
            <a:r>
              <a:rPr lang="en-US" sz="2800" dirty="0"/>
              <a:t>Monitoring</a:t>
            </a:r>
          </a:p>
          <a:p>
            <a:endParaRPr lang="en-US" sz="2800" dirty="0"/>
          </a:p>
          <a:p>
            <a:r>
              <a:rPr lang="en-US" sz="2800" dirty="0"/>
              <a:t>Refer to Specialists </a:t>
            </a:r>
          </a:p>
          <a:p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82C495CC-FEC7-47BB-BEAF-A10A4C7D40E0}"/>
              </a:ext>
            </a:extLst>
          </p:cNvPr>
          <p:cNvSpPr txBox="1">
            <a:spLocks/>
          </p:cNvSpPr>
          <p:nvPr/>
        </p:nvSpPr>
        <p:spPr>
          <a:xfrm>
            <a:off x="0" y="55756"/>
            <a:ext cx="3200400" cy="40144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/>
              <a:t>Spiral Integration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Artificial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i="0" dirty="0">
                <a:solidFill>
                  <a:srgbClr val="0D0D0D"/>
                </a:solidFill>
                <a:effectLst/>
              </a:rPr>
              <a:t>AI plays a significant role by enhancing various aspects of mineral analysis, diagnosis, and treatment monitoring. </a:t>
            </a:r>
          </a:p>
          <a:p>
            <a:r>
              <a:rPr lang="en-US" sz="2600" i="0" dirty="0">
                <a:solidFill>
                  <a:srgbClr val="0D0D0D"/>
                </a:solidFill>
                <a:effectLst/>
              </a:rPr>
              <a:t>Data Analysis</a:t>
            </a:r>
          </a:p>
          <a:p>
            <a:r>
              <a:rPr lang="en-US" sz="2600" i="0" dirty="0">
                <a:solidFill>
                  <a:srgbClr val="0D0D0D"/>
                </a:solidFill>
                <a:effectLst/>
              </a:rPr>
              <a:t>Diagnostic Support</a:t>
            </a:r>
            <a:endParaRPr lang="en-US" sz="2600" dirty="0">
              <a:solidFill>
                <a:srgbClr val="0D0D0D"/>
              </a:solidFill>
            </a:endParaRPr>
          </a:p>
          <a:p>
            <a:r>
              <a:rPr lang="en-US" sz="2600" i="0" dirty="0">
                <a:solidFill>
                  <a:srgbClr val="0D0D0D"/>
                </a:solidFill>
                <a:effectLst/>
              </a:rPr>
              <a:t>Predictive Modeling</a:t>
            </a:r>
          </a:p>
          <a:p>
            <a:r>
              <a:rPr lang="en-US" sz="2600" i="0" dirty="0">
                <a:solidFill>
                  <a:srgbClr val="0D0D0D"/>
                </a:solidFill>
                <a:effectLst/>
              </a:rPr>
              <a:t>Drug Development</a:t>
            </a:r>
            <a:endParaRPr lang="en-US" sz="2600" dirty="0">
              <a:solidFill>
                <a:srgbClr val="0D0D0D"/>
              </a:solidFill>
            </a:endParaRPr>
          </a:p>
          <a:p>
            <a:r>
              <a:rPr lang="en-US" sz="2600" i="0" dirty="0">
                <a:solidFill>
                  <a:srgbClr val="0D0D0D"/>
                </a:solidFill>
                <a:effectLst/>
              </a:rPr>
              <a:t>Personalized Medicine</a:t>
            </a:r>
          </a:p>
          <a:p>
            <a:r>
              <a:rPr lang="en-US" sz="2600" i="0" dirty="0">
                <a:solidFill>
                  <a:srgbClr val="0D0D0D"/>
                </a:solidFill>
                <a:effectLst/>
              </a:rPr>
              <a:t>Real-time Monitoring</a:t>
            </a:r>
          </a:p>
          <a:p>
            <a:r>
              <a:rPr lang="en-US" sz="2600" i="0" dirty="0">
                <a:solidFill>
                  <a:srgbClr val="0D0D0D"/>
                </a:solidFill>
                <a:effectLst/>
              </a:rPr>
              <a:t>Quality Control</a:t>
            </a:r>
            <a:endParaRPr lang="en-US" sz="2600" dirty="0">
              <a:solidFill>
                <a:srgbClr val="0D0D0D"/>
              </a:solidFill>
            </a:endParaRPr>
          </a:p>
          <a:p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F54AD2F-E509-445C-B1D6-ED01459E263A}"/>
              </a:ext>
            </a:extLst>
          </p:cNvPr>
          <p:cNvSpPr txBox="1">
            <a:spLocks/>
          </p:cNvSpPr>
          <p:nvPr/>
        </p:nvSpPr>
        <p:spPr>
          <a:xfrm>
            <a:off x="0" y="55756"/>
            <a:ext cx="3200400" cy="40144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/>
              <a:t>Spiral Integration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Bioethics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Health Impacts</a:t>
            </a:r>
          </a:p>
          <a:p>
            <a:r>
              <a:rPr lang="en-US" sz="2400" dirty="0"/>
              <a:t>Environmental Impact</a:t>
            </a:r>
          </a:p>
          <a:p>
            <a:r>
              <a:rPr lang="en-US" sz="2400" dirty="0"/>
              <a:t>Labor Rights</a:t>
            </a:r>
          </a:p>
          <a:p>
            <a:r>
              <a:rPr lang="en-US" sz="2400" dirty="0"/>
              <a:t>Resource Distribution</a:t>
            </a:r>
          </a:p>
          <a:p>
            <a:r>
              <a:rPr lang="en-US" sz="2400" dirty="0"/>
              <a:t>Climate Change</a:t>
            </a:r>
          </a:p>
          <a:p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191EE81F-7D48-4C46-AE76-C4D437191BE0}"/>
              </a:ext>
            </a:extLst>
          </p:cNvPr>
          <p:cNvSpPr txBox="1">
            <a:spLocks/>
          </p:cNvSpPr>
          <p:nvPr/>
        </p:nvSpPr>
        <p:spPr>
          <a:xfrm>
            <a:off x="0" y="55756"/>
            <a:ext cx="3200400" cy="401444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/>
              <a:t>Spiral Integration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Motto, Vision, Dream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67C48E-C722-45BA-ABA8-7A339C617CB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326958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0" y="1295400"/>
            <a:ext cx="41147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impart evidence based research oriented medical education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provide best possible patient care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inculcate the values of mutual respect and ethical practice of medicine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8514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References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Lippincott Illustrated Reviews: Biochemistry Chapter#29, page # 449.</a:t>
            </a:r>
          </a:p>
          <a:p>
            <a:r>
              <a:rPr lang="en-US" sz="2400" dirty="0"/>
              <a:t>Google Images.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610600" cy="762000"/>
          </a:xfrm>
        </p:spPr>
        <p:txBody>
          <a:bodyPr>
            <a:normAutofit/>
          </a:bodyPr>
          <a:lstStyle/>
          <a:p>
            <a:r>
              <a:rPr lang="en-US" sz="4000" b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</a:rPr>
              <a:t>      </a:t>
            </a:r>
            <a:r>
              <a:rPr lang="en-US" sz="4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</a:rPr>
              <a:t>How To Access Digital Library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b="1" dirty="0">
                <a:solidFill>
                  <a:srgbClr val="202124"/>
                </a:solidFill>
                <a:latin typeface="+mj-lt"/>
              </a:rPr>
              <a:t>Steps to Access HEC Digital Library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202124"/>
                </a:solidFill>
                <a:latin typeface="Calibri" panose="020F0502020204030204" charset="0"/>
              </a:rPr>
              <a:t>Go to the website of HEC National Digital Library.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202124"/>
                </a:solidFill>
                <a:latin typeface="Calibri" panose="020F0502020204030204" charset="0"/>
              </a:rPr>
              <a:t>On Home Page, click on the INSTITUTES.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202124"/>
                </a:solidFill>
                <a:latin typeface="Calibri" panose="020F0502020204030204" charset="0"/>
              </a:rPr>
              <a:t>A page will appear showing the universities from Public and Private Sector and other Institutes which have access to HEC National Digital Library HNDL.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202124"/>
                </a:solidFill>
                <a:latin typeface="Calibri" panose="020F0502020204030204" charset="0"/>
              </a:rPr>
              <a:t>Select your desired Institute.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</a:rPr>
              <a:t>A page will appear showing the resources of the institution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</a:rPr>
              <a:t> Journals and Researches will appear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Calibri" panose="020F0502020204030204" charset="0"/>
              </a:rPr>
              <a:t>You can find a Journal by clicking on JOURNALS AND DATABASE and enter a keyword to search for your desired journal.</a:t>
            </a:r>
            <a:endParaRPr lang="en-US" sz="3200" dirty="0">
              <a:latin typeface="Calibri" panose="020F050202020403020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35C52-8D78-49D0-9E75-4C99EF918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083" y="2617239"/>
            <a:ext cx="1691787" cy="219932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C6021F-02BE-48C9-94D3-440ACA157286}"/>
              </a:ext>
            </a:extLst>
          </p:cNvPr>
          <p:cNvSpPr/>
          <p:nvPr/>
        </p:nvSpPr>
        <p:spPr>
          <a:xfrm>
            <a:off x="2337944" y="1752258"/>
            <a:ext cx="367440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33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Learning resources</a:t>
            </a:r>
            <a:endParaRPr lang="en-US" sz="1350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F85305-F311-42CF-9F5D-3EA38119809D}"/>
              </a:ext>
            </a:extLst>
          </p:cNvPr>
          <p:cNvSpPr/>
          <p:nvPr/>
        </p:nvSpPr>
        <p:spPr>
          <a:xfrm>
            <a:off x="795131" y="290514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8588" indent="-128588" defTabSz="514350">
              <a:lnSpc>
                <a:spcPct val="90000"/>
              </a:lnSpc>
              <a:spcBef>
                <a:spcPts val="563"/>
              </a:spcBef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prstClr val="black"/>
                </a:solidFill>
                <a:cs typeface="Times New Roman" panose="02020603050405020304" pitchFamily="18" charset="0"/>
              </a:rPr>
              <a:t>Lippincott Illustrated Review, </a:t>
            </a:r>
          </a:p>
          <a:p>
            <a:pPr defTabSz="514350">
              <a:lnSpc>
                <a:spcPct val="90000"/>
              </a:lnSpc>
              <a:spcBef>
                <a:spcPts val="563"/>
              </a:spcBef>
            </a:pPr>
            <a:r>
              <a:rPr lang="en-GB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Biochemistry, (Eighth edition, </a:t>
            </a:r>
          </a:p>
          <a:p>
            <a:pPr defTabSz="514350">
              <a:lnSpc>
                <a:spcPct val="90000"/>
              </a:lnSpc>
              <a:spcBef>
                <a:spcPts val="563"/>
              </a:spcBef>
            </a:pPr>
            <a:r>
              <a:rPr lang="en-GB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  chapter 29, Pages 403-404)</a:t>
            </a:r>
          </a:p>
          <a:p>
            <a:pPr marL="128588" indent="-128588" defTabSz="514350">
              <a:lnSpc>
                <a:spcPct val="90000"/>
              </a:lnSpc>
              <a:spcBef>
                <a:spcPts val="563"/>
              </a:spcBef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prstClr val="black"/>
                </a:solidFill>
                <a:cs typeface="Times New Roman" panose="02020603050405020304" pitchFamily="18" charset="0"/>
              </a:rPr>
              <a:t>Related articles</a:t>
            </a:r>
          </a:p>
          <a:p>
            <a:pPr marL="128588" indent="-128588" defTabSz="514350">
              <a:lnSpc>
                <a:spcPct val="90000"/>
              </a:lnSpc>
              <a:spcBef>
                <a:spcPts val="563"/>
              </a:spcBef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prstClr val="black"/>
                </a:solidFill>
                <a:cs typeface="Times New Roman" panose="02020603050405020304" pitchFamily="18" charset="0"/>
              </a:rPr>
              <a:t>Google images</a:t>
            </a:r>
          </a:p>
        </p:txBody>
      </p:sp>
    </p:spTree>
    <p:extLst>
      <p:ext uri="{BB962C8B-B14F-4D97-AF65-F5344CB8AC3E}">
        <p14:creationId xmlns:p14="http://schemas.microsoft.com/office/powerpoint/2010/main" val="18323607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04900"/>
            <a:ext cx="8001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Professor Umar Model of Integrated Lecture</a:t>
            </a:r>
          </a:p>
        </p:txBody>
      </p:sp>
    </p:spTree>
    <p:extLst>
      <p:ext uri="{BB962C8B-B14F-4D97-AF65-F5344CB8AC3E}">
        <p14:creationId xmlns:p14="http://schemas.microsoft.com/office/powerpoint/2010/main" val="266079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20762"/>
            <a:ext cx="8286750" cy="55324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At the end of the lecture, Students will be able to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 iron metabolism in body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Discuss regulation of transferrin and ferritin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Differentiate between  hemochromatosis and hemosiderosis</a:t>
            </a:r>
          </a:p>
          <a:p>
            <a:pPr marL="0" indent="0" algn="just">
              <a:buNone/>
            </a:pPr>
            <a:endParaRPr lang="en-US" sz="2800" dirty="0">
              <a:latin typeface="Calibri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2704231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latin typeface="+mn-lt"/>
              </a:rPr>
              <a:t>Iron Overview</a:t>
            </a:r>
            <a:endParaRPr lang="en-US" sz="40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It is one of the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micronutrient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Plasma level is 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50-175 µg/ dl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70%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this occurs in the RBCs </a:t>
            </a: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as a constituent of 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haemoglobin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Iron from food comes in two forms: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Heme</a:t>
            </a: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Non-</a:t>
            </a:r>
            <a:r>
              <a:rPr lang="en-GB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heme</a:t>
            </a:r>
            <a:endParaRPr lang="en-GB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7FA00D1F-F9B6-47B8-B8A4-D2A0BE74208C}"/>
              </a:ext>
            </a:extLst>
          </p:cNvPr>
          <p:cNvSpPr/>
          <p:nvPr/>
        </p:nvSpPr>
        <p:spPr>
          <a:xfrm>
            <a:off x="21183" y="23448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7" name="Round Same Side Corner Rectangle 4">
            <a:extLst>
              <a:ext uri="{FF2B5EF4-FFF2-40B4-BE49-F238E27FC236}">
                <a16:creationId xmlns:a16="http://schemas.microsoft.com/office/drawing/2014/main" id="{3409FFD7-984D-4DE4-BD65-E99F5009ACA4}"/>
              </a:ext>
            </a:extLst>
          </p:cNvPr>
          <p:cNvSpPr/>
          <p:nvPr/>
        </p:nvSpPr>
        <p:spPr>
          <a:xfrm>
            <a:off x="21183" y="0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18D0236-C1D5-48EB-8451-480068608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769" y="1295400"/>
            <a:ext cx="3738079" cy="1871661"/>
          </a:xfrm>
          <a:prstGeom prst="rect">
            <a:avLst/>
          </a:prstGeom>
        </p:spPr>
      </p:pic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E1906F98-1E32-4FF3-8223-BDAAEC13EE2A}"/>
              </a:ext>
            </a:extLst>
          </p:cNvPr>
          <p:cNvSpPr/>
          <p:nvPr/>
        </p:nvSpPr>
        <p:spPr>
          <a:xfrm>
            <a:off x="21183" y="0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8EDD83-5015-4665-802F-0757D47D2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316218"/>
            <a:ext cx="3738079" cy="187954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23A0FF4-800B-4232-AA98-24E98DFBC384}"/>
              </a:ext>
            </a:extLst>
          </p:cNvPr>
          <p:cNvSpPr/>
          <p:nvPr/>
        </p:nvSpPr>
        <p:spPr>
          <a:xfrm>
            <a:off x="1066800" y="41148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Hemoglobin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Myoglobin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Cytochromes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Xanthine oxidase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Catalase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Peroxidase</a:t>
            </a:r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078330-9DAC-43A3-94EC-061F2473B8D3}"/>
              </a:ext>
            </a:extLst>
          </p:cNvPr>
          <p:cNvSpPr/>
          <p:nvPr/>
        </p:nvSpPr>
        <p:spPr>
          <a:xfrm>
            <a:off x="5562600" y="453029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Transferrin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Ferritin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Hemosiderin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ame Side Corner Rectangle 4">
            <a:extLst>
              <a:ext uri="{FF2B5EF4-FFF2-40B4-BE49-F238E27FC236}">
                <a16:creationId xmlns:a16="http://schemas.microsoft.com/office/drawing/2014/main" id="{5FDD723E-8A5E-4615-8825-704FE58780E4}"/>
              </a:ext>
            </a:extLst>
          </p:cNvPr>
          <p:cNvSpPr/>
          <p:nvPr/>
        </p:nvSpPr>
        <p:spPr>
          <a:xfrm>
            <a:off x="21183" y="0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EBF32D9-F3A5-4B45-949C-C75E15663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4019550" cy="4352925"/>
          </a:xfrm>
        </p:spPr>
        <p:txBody>
          <a:bodyPr>
            <a:normAutofit/>
          </a:bodyPr>
          <a:lstStyle/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In the diet we ingest as </a:t>
            </a:r>
            <a:r>
              <a:rPr lang="en-US" sz="24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heme</a:t>
            </a: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and non </a:t>
            </a:r>
            <a:r>
              <a:rPr lang="en-US" sz="2400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heme</a:t>
            </a: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 iron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Different transport mechanism in intestine for both types 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Body protects iron loss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70C0"/>
                </a:solidFill>
                <a:cs typeface="Times New Roman" panose="02020603050405020304" pitchFamily="18" charset="0"/>
              </a:rPr>
              <a:t>1mg lost /day </a:t>
            </a:r>
            <a:r>
              <a:rPr lang="en-US" sz="2400" dirty="0">
                <a:cs typeface="Times New Roman" panose="02020603050405020304" pitchFamily="18" charset="0"/>
              </a:rPr>
              <a:t>in normal Adult </a:t>
            </a:r>
          </a:p>
          <a:p>
            <a:pPr marL="571500" indent="-571500" algn="l">
              <a:buFont typeface="Wingdings" panose="05000000000000000000" pitchFamily="2" charset="2"/>
              <a:buChar char="§"/>
            </a:pPr>
            <a:r>
              <a:rPr lang="en-US" sz="2400" dirty="0">
                <a:cs typeface="Times New Roman" panose="02020603050405020304" pitchFamily="18" charset="0"/>
              </a:rPr>
              <a:t>Absorption is 1mg/day </a:t>
            </a:r>
          </a:p>
          <a:p>
            <a:r>
              <a:rPr lang="en-US" sz="2400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FB7E47-4E9B-4338-9C70-E01FF63EB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0" y="1752600"/>
            <a:ext cx="4692484" cy="303611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b="1" dirty="0">
                <a:latin typeface="+mn-lt"/>
              </a:rPr>
              <a:t>Sources of heme and non heme iron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E4AED-06FD-E072-7379-9EE2CF67BC7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Oysters, clams, mussels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Beef or chicken liver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Organ meats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Beef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Poultry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Canned light tuna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2D7833-1C92-E870-8FE1-AF04B64A42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Plant foods like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Whole grains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Seeds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Legumes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Leafy greens</a:t>
            </a:r>
          </a:p>
          <a:p>
            <a:endParaRPr lang="en-US" dirty="0"/>
          </a:p>
        </p:txBody>
      </p:sp>
      <p:sp>
        <p:nvSpPr>
          <p:cNvPr id="8" name="Round Same Side Corner Rectangle 4">
            <a:extLst>
              <a:ext uri="{FF2B5EF4-FFF2-40B4-BE49-F238E27FC236}">
                <a16:creationId xmlns:a16="http://schemas.microsoft.com/office/drawing/2014/main" id="{587AC569-A5FA-4292-863C-27552A586CE4}"/>
              </a:ext>
            </a:extLst>
          </p:cNvPr>
          <p:cNvSpPr/>
          <p:nvPr/>
        </p:nvSpPr>
        <p:spPr>
          <a:xfrm>
            <a:off x="21183" y="0"/>
            <a:ext cx="2472235" cy="456793"/>
          </a:xfrm>
          <a:prstGeom prst="rect">
            <a:avLst/>
          </a:prstGeom>
          <a:ln>
            <a:noFill/>
          </a:ln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3815" tIns="43815" rIns="43815" bIns="43815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GB" sz="2300" b="1" kern="12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Core</a:t>
            </a:r>
            <a:r>
              <a:rPr lang="en-GB" sz="2300" b="1" kern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3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Knowledge</a:t>
            </a:r>
            <a:endParaRPr lang="en-GB" sz="2300" kern="1200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5C7812D-0E06-4B57-AB67-27B5BD90D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397" y="4358948"/>
            <a:ext cx="2926041" cy="2499052"/>
          </a:xfrm>
          <a:prstGeom prst="rect">
            <a:avLst/>
          </a:prstGeom>
          <a:effectLst>
            <a:outerShdw sx="102000" sy="102000" algn="ctr" rotWithShape="0">
              <a:schemeClr val="tx1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CDBADB-D4A6-4AA7-803E-2DCF1EE20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150" y="4328968"/>
            <a:ext cx="3124200" cy="2499052"/>
          </a:xfrm>
          <a:prstGeom prst="rect">
            <a:avLst/>
          </a:prstGeom>
          <a:effectLst>
            <a:outerShdw sx="102000" sy="102000" algn="ctr" rotWithShape="0">
              <a:schemeClr val="tx1"/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GIS - (2025) Template" id="{648899B7-B6B2-4513-87B4-71CEA5E2221E}" vid="{75E70D07-80E2-404D-BEB2-5A3D1E348A2B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GIS - (2025) Template" id="{648899B7-B6B2-4513-87B4-71CEA5E2221E}" vid="{D6D3D166-50DC-44CB-9648-FE64210A09C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LGIS - (2025) Template</Template>
  <TotalTime>210</TotalTime>
  <Words>1300</Words>
  <Application>Microsoft Office PowerPoint</Application>
  <PresentationFormat>On-screen Show (4:3)</PresentationFormat>
  <Paragraphs>237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Segoe UI</vt:lpstr>
      <vt:lpstr>Times New Roman</vt:lpstr>
      <vt:lpstr>Wingdings</vt:lpstr>
      <vt:lpstr>Office Theme</vt:lpstr>
      <vt:lpstr>1_Office Theme</vt:lpstr>
      <vt:lpstr>PowerPoint Presentation</vt:lpstr>
      <vt:lpstr>Blood and Immunity Module 1st Year MBBS(LGIS)  Iron, Transferrin and Ferritin</vt:lpstr>
      <vt:lpstr>Motto, Vision, Dream</vt:lpstr>
      <vt:lpstr>PowerPoint Presentation</vt:lpstr>
      <vt:lpstr>PowerPoint Presentation</vt:lpstr>
      <vt:lpstr>Iron Overview</vt:lpstr>
      <vt:lpstr>PowerPoint Presentation</vt:lpstr>
      <vt:lpstr>PowerPoint Presentation</vt:lpstr>
      <vt:lpstr>Sources of heme and non heme iron</vt:lpstr>
      <vt:lpstr>Absorption of Iron</vt:lpstr>
      <vt:lpstr>PowerPoint Presentation</vt:lpstr>
      <vt:lpstr>PowerPoint Presentation</vt:lpstr>
      <vt:lpstr>Hepcidin</vt:lpstr>
      <vt:lpstr>Absorption is tightly regulated at this stage</vt:lpstr>
      <vt:lpstr>Factors affecting iron absorption</vt:lpstr>
      <vt:lpstr>Transferrin</vt:lpstr>
      <vt:lpstr>PowerPoint Presentation</vt:lpstr>
      <vt:lpstr>Regulation of transferrin receptor (TFR) synthesis</vt:lpstr>
      <vt:lpstr>Ferritin</vt:lpstr>
      <vt:lpstr>Hemosiderin</vt:lpstr>
      <vt:lpstr>Functions or iron in body</vt:lpstr>
      <vt:lpstr>Clinical Integration  Iron deficiency anemia</vt:lpstr>
      <vt:lpstr>Clinical Integration  Histopathological Integration</vt:lpstr>
      <vt:lpstr>Clinical Integration</vt:lpstr>
      <vt:lpstr>Hemosiderosis vs Hemochromatosis </vt:lpstr>
      <vt:lpstr>Suggested Research Article</vt:lpstr>
      <vt:lpstr>Family Medicine</vt:lpstr>
      <vt:lpstr>Artificial Intelligence</vt:lpstr>
      <vt:lpstr>Bioethics</vt:lpstr>
      <vt:lpstr>References</vt:lpstr>
      <vt:lpstr>      How To Access Digital Library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Uzma Zafar</dc:creator>
  <cp:lastModifiedBy>sana latif</cp:lastModifiedBy>
  <cp:revision>107</cp:revision>
  <cp:lastPrinted>2025-02-25T06:47:05Z</cp:lastPrinted>
  <dcterms:created xsi:type="dcterms:W3CDTF">2025-02-19T18:36:09Z</dcterms:created>
  <dcterms:modified xsi:type="dcterms:W3CDTF">2025-02-25T06:50:26Z</dcterms:modified>
</cp:coreProperties>
</file>