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4245-12C2-44A0-9ECD-AFBAD99660A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6D7D-F27F-4D63-A38D-2395A2EA3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8825" y="825118"/>
            <a:ext cx="2750185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95FE-DC6F-403C-81FE-1B57E6526658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3FFF-A25D-473F-AC9C-EC728F7A47C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9B2F1-44AB-4080-B15D-B94B8A27C8C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1DB5-BC63-4FAF-83A3-D6051D0E06B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EA14-123B-4BB7-87FE-75B6422DF4A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619" y="131699"/>
            <a:ext cx="10398760" cy="107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225" y="1409465"/>
            <a:ext cx="10845800" cy="32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020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71BF-42D6-421D-9D5B-5DC207FC86D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26843905" TargetMode="External"/><Relationship Id="rId2" Type="http://schemas.openxmlformats.org/officeDocument/2006/relationships/hyperlink" Target="https://www.amnesty.org/en/documents/asa33/004/1991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yubmed.edu.pk/JAMC/24-3/Iftikhar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rill.com/previewpdf/book/9789047425724/Bej.9789004172258.i-408_005.x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257" y="941559"/>
            <a:ext cx="8787765" cy="2016125"/>
            <a:chOff x="1714257" y="941559"/>
            <a:chExt cx="8787765" cy="2016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257" y="941559"/>
              <a:ext cx="8787355" cy="598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7275" y="1295272"/>
              <a:ext cx="2471801" cy="16621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7510" y="670496"/>
            <a:ext cx="8848090" cy="174053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672204" marR="5080" indent="-3660140">
              <a:lnSpc>
                <a:spcPts val="6380"/>
              </a:lnSpc>
              <a:spcBef>
                <a:spcPts val="925"/>
              </a:spcBef>
            </a:pPr>
            <a:r>
              <a:rPr sz="5900" b="0" spc="-20" dirty="0">
                <a:latin typeface="Calibri Light"/>
                <a:cs typeface="Calibri Light"/>
              </a:rPr>
              <a:t>QISAS</a:t>
            </a:r>
            <a:r>
              <a:rPr sz="5900" b="0" spc="-315" dirty="0">
                <a:latin typeface="Calibri Light"/>
                <a:cs typeface="Calibri Light"/>
              </a:rPr>
              <a:t> </a:t>
            </a:r>
            <a:r>
              <a:rPr sz="5900" b="0" dirty="0">
                <a:latin typeface="Calibri Light"/>
                <a:cs typeface="Calibri Light"/>
              </a:rPr>
              <a:t>AND</a:t>
            </a:r>
            <a:r>
              <a:rPr sz="5900" b="0" spc="-225" dirty="0">
                <a:latin typeface="Calibri Light"/>
                <a:cs typeface="Calibri Light"/>
              </a:rPr>
              <a:t> </a:t>
            </a:r>
            <a:r>
              <a:rPr sz="5900" b="0" spc="-229" dirty="0">
                <a:latin typeface="Calibri Light"/>
                <a:cs typeface="Calibri Light"/>
              </a:rPr>
              <a:t>DIYAT</a:t>
            </a:r>
            <a:r>
              <a:rPr sz="5900" b="0" spc="-150" dirty="0">
                <a:latin typeface="Calibri Light"/>
                <a:cs typeface="Calibri Light"/>
              </a:rPr>
              <a:t> </a:t>
            </a:r>
            <a:r>
              <a:rPr sz="5900" b="0" spc="-30" dirty="0">
                <a:latin typeface="Calibri Light"/>
                <a:cs typeface="Calibri Light"/>
              </a:rPr>
              <a:t>ORDINANCE </a:t>
            </a:r>
            <a:r>
              <a:rPr sz="5900" b="0" spc="-20" dirty="0">
                <a:latin typeface="Calibri Light"/>
                <a:cs typeface="Calibri Light"/>
              </a:rPr>
              <a:t>1991</a:t>
            </a:r>
            <a:endParaRPr sz="59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175" y="2581275"/>
            <a:ext cx="10439400" cy="3448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002C2-AC7E-E848-B2BC-CA0FD18CD612}"/>
              </a:ext>
            </a:extLst>
          </p:cNvPr>
          <p:cNvSpPr txBox="1"/>
          <p:nvPr/>
        </p:nvSpPr>
        <p:spPr>
          <a:xfrm>
            <a:off x="8610600" y="6324600"/>
            <a:ext cx="327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Dr Filza ali   Dr Urooj</a:t>
            </a:r>
            <a:endParaRPr lang="en-US" sz="20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BB0B0C5-7D91-4FCB-A508-A9BB39EAF4E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288" y="1003998"/>
            <a:ext cx="61201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i="1" dirty="0">
                <a:latin typeface="Calibri"/>
                <a:cs typeface="Calibri"/>
              </a:rPr>
              <a:t>Damiyah:</a:t>
            </a:r>
            <a:r>
              <a:rPr sz="2750" i="1" spc="9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Rupturing</a:t>
            </a:r>
            <a:r>
              <a:rPr sz="2750" b="0" spc="9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1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skin</a:t>
            </a:r>
            <a:r>
              <a:rPr sz="2750" b="0" spc="9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with</a:t>
            </a:r>
            <a:r>
              <a:rPr sz="2750" b="0" spc="16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bleeding.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6875" y="2209800"/>
            <a:ext cx="9677400" cy="3819525"/>
            <a:chOff x="1666875" y="2209800"/>
            <a:chExt cx="96774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6875" y="2219325"/>
              <a:ext cx="5572125" cy="3790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175" y="2209800"/>
              <a:ext cx="5372100" cy="381952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A3328D-11A0-4833-8765-A4BEEBD2CBE7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16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30"/>
              </a:spcBef>
            </a:pPr>
            <a:r>
              <a:rPr sz="2750" i="1" dirty="0">
                <a:latin typeface="Calibri"/>
                <a:cs typeface="Calibri"/>
              </a:rPr>
              <a:t>Badiaah:</a:t>
            </a:r>
            <a:r>
              <a:rPr sz="2750" i="1" spc="114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Cutting/incising</a:t>
            </a:r>
            <a:r>
              <a:rPr sz="2750" b="0" spc="13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14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flesh</a:t>
            </a:r>
            <a:r>
              <a:rPr sz="2750" b="0" spc="12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without</a:t>
            </a:r>
            <a:r>
              <a:rPr sz="2750" b="0" spc="13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exposing</a:t>
            </a:r>
            <a:r>
              <a:rPr sz="2750" b="0" spc="125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bone.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150" y="1200150"/>
            <a:ext cx="3609975" cy="4895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6025" y="1257300"/>
            <a:ext cx="2752725" cy="46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79BADE-31DE-42F3-9440-FA731B72001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416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30"/>
              </a:spcBef>
            </a:pPr>
            <a:r>
              <a:rPr sz="3200" i="1" dirty="0">
                <a:latin typeface="Calibri"/>
                <a:cs typeface="Calibri"/>
              </a:rPr>
              <a:t>Mutalahimah:</a:t>
            </a:r>
            <a:r>
              <a:rPr sz="3200" i="1" spc="-13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Laceration</a:t>
            </a:r>
            <a:r>
              <a:rPr sz="3200" b="0" spc="-8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of</a:t>
            </a:r>
            <a:r>
              <a:rPr sz="3200" b="0" spc="-114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flesh.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282" y="1296123"/>
            <a:ext cx="7457567" cy="5057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3838090-FEE2-4858-AE41-5739EEE6712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050" y="489648"/>
            <a:ext cx="468757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i="1" dirty="0">
                <a:latin typeface="Calibri"/>
                <a:cs typeface="Calibri"/>
              </a:rPr>
              <a:t>Mudihah: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Exposing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bone.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57725" y="1609725"/>
            <a:ext cx="3762375" cy="4438650"/>
            <a:chOff x="4657725" y="1609725"/>
            <a:chExt cx="3762375" cy="4438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0" y="1609725"/>
              <a:ext cx="3314700" cy="44386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57725" y="3477005"/>
              <a:ext cx="1972945" cy="838835"/>
            </a:xfrm>
            <a:custGeom>
              <a:avLst/>
              <a:gdLst/>
              <a:ahLst/>
              <a:cxnLst/>
              <a:rect l="l" t="t" r="r" b="b"/>
              <a:pathLst>
                <a:path w="1972945" h="838835">
                  <a:moveTo>
                    <a:pt x="112920" y="35238"/>
                  </a:moveTo>
                  <a:lnTo>
                    <a:pt x="98370" y="70387"/>
                  </a:lnTo>
                  <a:lnTo>
                    <a:pt x="1958213" y="838581"/>
                  </a:lnTo>
                  <a:lnTo>
                    <a:pt x="1972818" y="803402"/>
                  </a:lnTo>
                  <a:lnTo>
                    <a:pt x="112920" y="35238"/>
                  </a:lnTo>
                  <a:close/>
                </a:path>
                <a:path w="1972945" h="838835">
                  <a:moveTo>
                    <a:pt x="127508" y="0"/>
                  </a:moveTo>
                  <a:lnTo>
                    <a:pt x="0" y="9144"/>
                  </a:lnTo>
                  <a:lnTo>
                    <a:pt x="83820" y="105537"/>
                  </a:lnTo>
                  <a:lnTo>
                    <a:pt x="98370" y="70387"/>
                  </a:lnTo>
                  <a:lnTo>
                    <a:pt x="80772" y="63119"/>
                  </a:lnTo>
                  <a:lnTo>
                    <a:pt x="95250" y="27940"/>
                  </a:lnTo>
                  <a:lnTo>
                    <a:pt x="115941" y="27940"/>
                  </a:lnTo>
                  <a:lnTo>
                    <a:pt x="127508" y="0"/>
                  </a:lnTo>
                  <a:close/>
                </a:path>
                <a:path w="1972945" h="838835">
                  <a:moveTo>
                    <a:pt x="95250" y="27940"/>
                  </a:moveTo>
                  <a:lnTo>
                    <a:pt x="80772" y="63119"/>
                  </a:lnTo>
                  <a:lnTo>
                    <a:pt x="98370" y="70387"/>
                  </a:lnTo>
                  <a:lnTo>
                    <a:pt x="112920" y="35238"/>
                  </a:lnTo>
                  <a:lnTo>
                    <a:pt x="95250" y="27940"/>
                  </a:lnTo>
                  <a:close/>
                </a:path>
                <a:path w="1972945" h="838835">
                  <a:moveTo>
                    <a:pt x="115941" y="27940"/>
                  </a:moveTo>
                  <a:lnTo>
                    <a:pt x="95250" y="27940"/>
                  </a:lnTo>
                  <a:lnTo>
                    <a:pt x="112920" y="35238"/>
                  </a:lnTo>
                  <a:lnTo>
                    <a:pt x="115941" y="27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70020" y="3266122"/>
            <a:ext cx="643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Tibia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9400" y="0"/>
            <a:ext cx="1752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BCCD9EC-D1FC-42BD-AC9F-CD629EC96D5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08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30"/>
              </a:spcBef>
            </a:pPr>
            <a:r>
              <a:rPr sz="2750" i="1" dirty="0">
                <a:latin typeface="Calibri"/>
                <a:cs typeface="Calibri"/>
              </a:rPr>
              <a:t>Hashimah:</a:t>
            </a:r>
            <a:r>
              <a:rPr sz="2750" i="1" spc="8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Fracturing</a:t>
            </a:r>
            <a:r>
              <a:rPr sz="2750" b="0" spc="8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9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bone</a:t>
            </a:r>
            <a:r>
              <a:rPr sz="2750" b="0" spc="8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without</a:t>
            </a:r>
            <a:r>
              <a:rPr sz="2750" b="0" spc="9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dislocation.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900" y="1628775"/>
            <a:ext cx="3295650" cy="4467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5025" y="1457325"/>
            <a:ext cx="2228850" cy="492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3AA30D9-A27D-4F9F-ABD3-A98B565CB36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0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30"/>
              </a:spcBef>
            </a:pPr>
            <a:r>
              <a:rPr sz="3200" i="1" dirty="0">
                <a:latin typeface="Calibri"/>
                <a:cs typeface="Calibri"/>
              </a:rPr>
              <a:t>Munaqqilah: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Fracturing</a:t>
            </a:r>
            <a:r>
              <a:rPr sz="3200" b="0" spc="-5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of</a:t>
            </a:r>
            <a:r>
              <a:rPr sz="3200" b="0" spc="-4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bone</a:t>
            </a:r>
            <a:r>
              <a:rPr sz="3200" b="0" spc="-13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with</a:t>
            </a:r>
            <a:r>
              <a:rPr sz="3200" b="0" spc="-7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its</a:t>
            </a:r>
            <a:r>
              <a:rPr sz="3200" b="0" spc="-2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dislocation.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50" y="1495425"/>
            <a:ext cx="6448425" cy="46291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0050" y="1533525"/>
            <a:ext cx="2419350" cy="4391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DB2A50-40C8-4F17-94AC-21B229C2CFB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1926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D1EAED"/>
                </a:solidFill>
                <a:latin typeface="Tahoma"/>
                <a:cs typeface="Tahoma"/>
              </a:rPr>
              <a:t>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9826" y="2824226"/>
            <a:ext cx="1762125" cy="876300"/>
          </a:xfrm>
          <a:custGeom>
            <a:avLst/>
            <a:gdLst/>
            <a:ahLst/>
            <a:cxnLst/>
            <a:rect l="l" t="t" r="r" b="b"/>
            <a:pathLst>
              <a:path w="1762125" h="876300">
                <a:moveTo>
                  <a:pt x="1674495" y="0"/>
                </a:moveTo>
                <a:lnTo>
                  <a:pt x="87630" y="0"/>
                </a:lnTo>
                <a:lnTo>
                  <a:pt x="53470" y="6869"/>
                </a:lnTo>
                <a:lnTo>
                  <a:pt x="25622" y="25622"/>
                </a:lnTo>
                <a:lnTo>
                  <a:pt x="6869" y="53470"/>
                </a:lnTo>
                <a:lnTo>
                  <a:pt x="0" y="87629"/>
                </a:lnTo>
                <a:lnTo>
                  <a:pt x="0" y="788669"/>
                </a:lnTo>
                <a:lnTo>
                  <a:pt x="6869" y="822775"/>
                </a:lnTo>
                <a:lnTo>
                  <a:pt x="25622" y="850630"/>
                </a:lnTo>
                <a:lnTo>
                  <a:pt x="53470" y="869412"/>
                </a:lnTo>
                <a:lnTo>
                  <a:pt x="87630" y="876300"/>
                </a:lnTo>
                <a:lnTo>
                  <a:pt x="1674495" y="876300"/>
                </a:lnTo>
                <a:lnTo>
                  <a:pt x="1708600" y="869412"/>
                </a:lnTo>
                <a:lnTo>
                  <a:pt x="1736455" y="850630"/>
                </a:lnTo>
                <a:lnTo>
                  <a:pt x="1755237" y="822775"/>
                </a:lnTo>
                <a:lnTo>
                  <a:pt x="1762125" y="788669"/>
                </a:lnTo>
                <a:lnTo>
                  <a:pt x="1762125" y="87629"/>
                </a:lnTo>
                <a:lnTo>
                  <a:pt x="1755237" y="53470"/>
                </a:lnTo>
                <a:lnTo>
                  <a:pt x="1736455" y="25622"/>
                </a:lnTo>
                <a:lnTo>
                  <a:pt x="1708600" y="6869"/>
                </a:lnTo>
                <a:lnTo>
                  <a:pt x="16744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2360" y="2981324"/>
            <a:ext cx="83248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JURH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57346" y="1541525"/>
            <a:ext cx="2230755" cy="1724025"/>
            <a:chOff x="3657346" y="1541525"/>
            <a:chExt cx="2230755" cy="1724025"/>
          </a:xfrm>
        </p:grpSpPr>
        <p:sp>
          <p:nvSpPr>
            <p:cNvPr id="6" name="object 6"/>
            <p:cNvSpPr/>
            <p:nvPr/>
          </p:nvSpPr>
          <p:spPr>
            <a:xfrm>
              <a:off x="3663696" y="1978786"/>
              <a:ext cx="454025" cy="1280795"/>
            </a:xfrm>
            <a:custGeom>
              <a:avLst/>
              <a:gdLst/>
              <a:ahLst/>
              <a:cxnLst/>
              <a:rect l="l" t="t" r="r" b="b"/>
              <a:pathLst>
                <a:path w="454025" h="1280795">
                  <a:moveTo>
                    <a:pt x="0" y="1280287"/>
                  </a:moveTo>
                  <a:lnTo>
                    <a:pt x="453898" y="0"/>
                  </a:lnTo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9626" y="1547875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495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29"/>
                  </a:lnTo>
                  <a:lnTo>
                    <a:pt x="0" y="788543"/>
                  </a:lnTo>
                  <a:lnTo>
                    <a:pt x="6869" y="822721"/>
                  </a:lnTo>
                  <a:lnTo>
                    <a:pt x="25622" y="850614"/>
                  </a:lnTo>
                  <a:lnTo>
                    <a:pt x="53470" y="869410"/>
                  </a:lnTo>
                  <a:lnTo>
                    <a:pt x="87629" y="876300"/>
                  </a:lnTo>
                  <a:lnTo>
                    <a:pt x="1674495" y="876300"/>
                  </a:lnTo>
                  <a:lnTo>
                    <a:pt x="1708600" y="869410"/>
                  </a:lnTo>
                  <a:lnTo>
                    <a:pt x="1736455" y="850614"/>
                  </a:lnTo>
                  <a:lnTo>
                    <a:pt x="1755237" y="822721"/>
                  </a:lnTo>
                  <a:lnTo>
                    <a:pt x="1762125" y="788543"/>
                  </a:lnTo>
                  <a:lnTo>
                    <a:pt x="1762125" y="87629"/>
                  </a:lnTo>
                  <a:lnTo>
                    <a:pt x="1755237" y="53470"/>
                  </a:lnTo>
                  <a:lnTo>
                    <a:pt x="1736455" y="25622"/>
                  </a:lnTo>
                  <a:lnTo>
                    <a:pt x="1708600" y="6869"/>
                  </a:lnTo>
                  <a:lnTo>
                    <a:pt x="1674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9626" y="1547875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29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495" y="0"/>
                  </a:lnTo>
                  <a:lnTo>
                    <a:pt x="1708600" y="6869"/>
                  </a:lnTo>
                  <a:lnTo>
                    <a:pt x="1736455" y="25622"/>
                  </a:lnTo>
                  <a:lnTo>
                    <a:pt x="1755237" y="53470"/>
                  </a:lnTo>
                  <a:lnTo>
                    <a:pt x="1762125" y="87629"/>
                  </a:lnTo>
                  <a:lnTo>
                    <a:pt x="1762125" y="788543"/>
                  </a:lnTo>
                  <a:lnTo>
                    <a:pt x="1755237" y="822721"/>
                  </a:lnTo>
                  <a:lnTo>
                    <a:pt x="1736455" y="850614"/>
                  </a:lnTo>
                  <a:lnTo>
                    <a:pt x="1708600" y="869410"/>
                  </a:lnTo>
                  <a:lnTo>
                    <a:pt x="1674495" y="876300"/>
                  </a:lnTo>
                  <a:lnTo>
                    <a:pt x="87629" y="876300"/>
                  </a:lnTo>
                  <a:lnTo>
                    <a:pt x="53470" y="869410"/>
                  </a:lnTo>
                  <a:lnTo>
                    <a:pt x="25622" y="850614"/>
                  </a:lnTo>
                  <a:lnTo>
                    <a:pt x="6869" y="822721"/>
                  </a:lnTo>
                  <a:lnTo>
                    <a:pt x="0" y="788543"/>
                  </a:lnTo>
                  <a:lnTo>
                    <a:pt x="0" y="876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68265" y="1527873"/>
            <a:ext cx="67119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JAIFA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57346" y="3252723"/>
            <a:ext cx="2154555" cy="1978660"/>
            <a:chOff x="3657346" y="3252723"/>
            <a:chExt cx="2154555" cy="1978660"/>
          </a:xfrm>
        </p:grpSpPr>
        <p:sp>
          <p:nvSpPr>
            <p:cNvPr id="11" name="object 11"/>
            <p:cNvSpPr/>
            <p:nvPr/>
          </p:nvSpPr>
          <p:spPr>
            <a:xfrm>
              <a:off x="3663696" y="3259073"/>
              <a:ext cx="375285" cy="1524000"/>
            </a:xfrm>
            <a:custGeom>
              <a:avLst/>
              <a:gdLst/>
              <a:ahLst/>
              <a:cxnLst/>
              <a:rect l="l" t="t" r="r" b="b"/>
              <a:pathLst>
                <a:path w="375285" h="1524000">
                  <a:moveTo>
                    <a:pt x="0" y="0"/>
                  </a:moveTo>
                  <a:lnTo>
                    <a:pt x="374903" y="1524000"/>
                  </a:lnTo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3426" y="4348225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495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30"/>
                  </a:lnTo>
                  <a:lnTo>
                    <a:pt x="0" y="788669"/>
                  </a:lnTo>
                  <a:lnTo>
                    <a:pt x="6869" y="822775"/>
                  </a:lnTo>
                  <a:lnTo>
                    <a:pt x="25622" y="850630"/>
                  </a:lnTo>
                  <a:lnTo>
                    <a:pt x="53470" y="869412"/>
                  </a:lnTo>
                  <a:lnTo>
                    <a:pt x="87629" y="876300"/>
                  </a:lnTo>
                  <a:lnTo>
                    <a:pt x="1674495" y="876300"/>
                  </a:lnTo>
                  <a:lnTo>
                    <a:pt x="1708600" y="869412"/>
                  </a:lnTo>
                  <a:lnTo>
                    <a:pt x="1736455" y="850630"/>
                  </a:lnTo>
                  <a:lnTo>
                    <a:pt x="1755237" y="822775"/>
                  </a:lnTo>
                  <a:lnTo>
                    <a:pt x="1762125" y="788669"/>
                  </a:lnTo>
                  <a:lnTo>
                    <a:pt x="1762125" y="87630"/>
                  </a:lnTo>
                  <a:lnTo>
                    <a:pt x="1755237" y="53470"/>
                  </a:lnTo>
                  <a:lnTo>
                    <a:pt x="1736455" y="25622"/>
                  </a:lnTo>
                  <a:lnTo>
                    <a:pt x="1708600" y="6869"/>
                  </a:lnTo>
                  <a:lnTo>
                    <a:pt x="1674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3426" y="4348225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30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495" y="0"/>
                  </a:lnTo>
                  <a:lnTo>
                    <a:pt x="1708600" y="6869"/>
                  </a:lnTo>
                  <a:lnTo>
                    <a:pt x="1736455" y="25622"/>
                  </a:lnTo>
                  <a:lnTo>
                    <a:pt x="1755237" y="53470"/>
                  </a:lnTo>
                  <a:lnTo>
                    <a:pt x="1762125" y="87630"/>
                  </a:lnTo>
                  <a:lnTo>
                    <a:pt x="1762125" y="788669"/>
                  </a:lnTo>
                  <a:lnTo>
                    <a:pt x="1755237" y="822775"/>
                  </a:lnTo>
                  <a:lnTo>
                    <a:pt x="1736455" y="850630"/>
                  </a:lnTo>
                  <a:lnTo>
                    <a:pt x="1708600" y="869412"/>
                  </a:lnTo>
                  <a:lnTo>
                    <a:pt x="1674495" y="876300"/>
                  </a:lnTo>
                  <a:lnTo>
                    <a:pt x="87629" y="876300"/>
                  </a:lnTo>
                  <a:lnTo>
                    <a:pt x="53470" y="869412"/>
                  </a:lnTo>
                  <a:lnTo>
                    <a:pt x="25622" y="850630"/>
                  </a:lnTo>
                  <a:lnTo>
                    <a:pt x="6869" y="822775"/>
                  </a:lnTo>
                  <a:lnTo>
                    <a:pt x="0" y="788669"/>
                  </a:lnTo>
                  <a:lnTo>
                    <a:pt x="0" y="876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60901" y="4559363"/>
            <a:ext cx="151828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GHAIR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JAIFA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90946" y="760476"/>
            <a:ext cx="3449954" cy="4029075"/>
            <a:chOff x="5790946" y="760476"/>
            <a:chExt cx="3449954" cy="4029075"/>
          </a:xfrm>
        </p:grpSpPr>
        <p:sp>
          <p:nvSpPr>
            <p:cNvPr id="16" name="object 16"/>
            <p:cNvSpPr/>
            <p:nvPr/>
          </p:nvSpPr>
          <p:spPr>
            <a:xfrm>
              <a:off x="5797296" y="1201674"/>
              <a:ext cx="1670685" cy="3581400"/>
            </a:xfrm>
            <a:custGeom>
              <a:avLst/>
              <a:gdLst/>
              <a:ahLst/>
              <a:cxnLst/>
              <a:rect l="l" t="t" r="r" b="b"/>
              <a:pathLst>
                <a:path w="1670684" h="3581400">
                  <a:moveTo>
                    <a:pt x="0" y="3581400"/>
                  </a:moveTo>
                  <a:lnTo>
                    <a:pt x="1670303" y="0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72426" y="766826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368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29"/>
                  </a:lnTo>
                  <a:lnTo>
                    <a:pt x="0" y="788670"/>
                  </a:lnTo>
                  <a:lnTo>
                    <a:pt x="6869" y="822775"/>
                  </a:lnTo>
                  <a:lnTo>
                    <a:pt x="25622" y="850630"/>
                  </a:lnTo>
                  <a:lnTo>
                    <a:pt x="53470" y="869412"/>
                  </a:lnTo>
                  <a:lnTo>
                    <a:pt x="87629" y="876300"/>
                  </a:lnTo>
                  <a:lnTo>
                    <a:pt x="1674368" y="876300"/>
                  </a:lnTo>
                  <a:lnTo>
                    <a:pt x="1708546" y="869412"/>
                  </a:lnTo>
                  <a:lnTo>
                    <a:pt x="1736439" y="850630"/>
                  </a:lnTo>
                  <a:lnTo>
                    <a:pt x="1755235" y="822775"/>
                  </a:lnTo>
                  <a:lnTo>
                    <a:pt x="1762125" y="788670"/>
                  </a:lnTo>
                  <a:lnTo>
                    <a:pt x="1762125" y="87629"/>
                  </a:lnTo>
                  <a:lnTo>
                    <a:pt x="1755235" y="53470"/>
                  </a:lnTo>
                  <a:lnTo>
                    <a:pt x="1736439" y="25622"/>
                  </a:lnTo>
                  <a:lnTo>
                    <a:pt x="1708546" y="6869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72426" y="766826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29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368" y="0"/>
                  </a:lnTo>
                  <a:lnTo>
                    <a:pt x="1708546" y="6869"/>
                  </a:lnTo>
                  <a:lnTo>
                    <a:pt x="1736439" y="25622"/>
                  </a:lnTo>
                  <a:lnTo>
                    <a:pt x="1755235" y="53470"/>
                  </a:lnTo>
                  <a:lnTo>
                    <a:pt x="1762125" y="87629"/>
                  </a:lnTo>
                  <a:lnTo>
                    <a:pt x="1762125" y="788670"/>
                  </a:lnTo>
                  <a:lnTo>
                    <a:pt x="1755235" y="822775"/>
                  </a:lnTo>
                  <a:lnTo>
                    <a:pt x="1736439" y="850630"/>
                  </a:lnTo>
                  <a:lnTo>
                    <a:pt x="1708546" y="869412"/>
                  </a:lnTo>
                  <a:lnTo>
                    <a:pt x="1674368" y="876300"/>
                  </a:lnTo>
                  <a:lnTo>
                    <a:pt x="87629" y="876300"/>
                  </a:lnTo>
                  <a:lnTo>
                    <a:pt x="53470" y="869412"/>
                  </a:lnTo>
                  <a:lnTo>
                    <a:pt x="25622" y="850630"/>
                  </a:lnTo>
                  <a:lnTo>
                    <a:pt x="6869" y="822775"/>
                  </a:lnTo>
                  <a:lnTo>
                    <a:pt x="0" y="788670"/>
                  </a:lnTo>
                  <a:lnTo>
                    <a:pt x="0" y="876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03768" y="972756"/>
            <a:ext cx="109982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Damiyah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90946" y="1779651"/>
            <a:ext cx="3469004" cy="3009900"/>
            <a:chOff x="5790946" y="1779651"/>
            <a:chExt cx="3469004" cy="3009900"/>
          </a:xfrm>
        </p:grpSpPr>
        <p:sp>
          <p:nvSpPr>
            <p:cNvPr id="21" name="object 21"/>
            <p:cNvSpPr/>
            <p:nvPr/>
          </p:nvSpPr>
          <p:spPr>
            <a:xfrm>
              <a:off x="5797296" y="2216912"/>
              <a:ext cx="1691005" cy="2566670"/>
            </a:xfrm>
            <a:custGeom>
              <a:avLst/>
              <a:gdLst/>
              <a:ahLst/>
              <a:cxnLst/>
              <a:rect l="l" t="t" r="r" b="b"/>
              <a:pathLst>
                <a:path w="1691004" h="2566670">
                  <a:moveTo>
                    <a:pt x="0" y="2566162"/>
                  </a:moveTo>
                  <a:lnTo>
                    <a:pt x="1691004" y="0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1476" y="178600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368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29"/>
                  </a:lnTo>
                  <a:lnTo>
                    <a:pt x="0" y="788543"/>
                  </a:lnTo>
                  <a:lnTo>
                    <a:pt x="6869" y="822721"/>
                  </a:lnTo>
                  <a:lnTo>
                    <a:pt x="25622" y="850614"/>
                  </a:lnTo>
                  <a:lnTo>
                    <a:pt x="53470" y="869410"/>
                  </a:lnTo>
                  <a:lnTo>
                    <a:pt x="87629" y="876300"/>
                  </a:lnTo>
                  <a:lnTo>
                    <a:pt x="1674368" y="876300"/>
                  </a:lnTo>
                  <a:lnTo>
                    <a:pt x="1708546" y="869410"/>
                  </a:lnTo>
                  <a:lnTo>
                    <a:pt x="1736439" y="850614"/>
                  </a:lnTo>
                  <a:lnTo>
                    <a:pt x="1755235" y="822721"/>
                  </a:lnTo>
                  <a:lnTo>
                    <a:pt x="1762125" y="788543"/>
                  </a:lnTo>
                  <a:lnTo>
                    <a:pt x="1762125" y="87629"/>
                  </a:lnTo>
                  <a:lnTo>
                    <a:pt x="1755235" y="53470"/>
                  </a:lnTo>
                  <a:lnTo>
                    <a:pt x="1736439" y="25622"/>
                  </a:lnTo>
                  <a:lnTo>
                    <a:pt x="1708546" y="6869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91476" y="178600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29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368" y="0"/>
                  </a:lnTo>
                  <a:lnTo>
                    <a:pt x="1708546" y="6869"/>
                  </a:lnTo>
                  <a:lnTo>
                    <a:pt x="1736439" y="25622"/>
                  </a:lnTo>
                  <a:lnTo>
                    <a:pt x="1755235" y="53470"/>
                  </a:lnTo>
                  <a:lnTo>
                    <a:pt x="1762125" y="87629"/>
                  </a:lnTo>
                  <a:lnTo>
                    <a:pt x="1762125" y="788543"/>
                  </a:lnTo>
                  <a:lnTo>
                    <a:pt x="1755235" y="822721"/>
                  </a:lnTo>
                  <a:lnTo>
                    <a:pt x="1736439" y="850614"/>
                  </a:lnTo>
                  <a:lnTo>
                    <a:pt x="1708546" y="869410"/>
                  </a:lnTo>
                  <a:lnTo>
                    <a:pt x="1674368" y="876300"/>
                  </a:lnTo>
                  <a:lnTo>
                    <a:pt x="87629" y="876300"/>
                  </a:lnTo>
                  <a:lnTo>
                    <a:pt x="53470" y="869410"/>
                  </a:lnTo>
                  <a:lnTo>
                    <a:pt x="25622" y="850614"/>
                  </a:lnTo>
                  <a:lnTo>
                    <a:pt x="6869" y="822721"/>
                  </a:lnTo>
                  <a:lnTo>
                    <a:pt x="0" y="788543"/>
                  </a:lnTo>
                  <a:lnTo>
                    <a:pt x="0" y="876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870190" y="1989391"/>
            <a:ext cx="1014094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Badiaah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90946" y="2789301"/>
            <a:ext cx="3469004" cy="2000250"/>
            <a:chOff x="5790946" y="2789301"/>
            <a:chExt cx="3469004" cy="2000250"/>
          </a:xfrm>
        </p:grpSpPr>
        <p:sp>
          <p:nvSpPr>
            <p:cNvPr id="26" name="object 26"/>
            <p:cNvSpPr/>
            <p:nvPr/>
          </p:nvSpPr>
          <p:spPr>
            <a:xfrm>
              <a:off x="5797296" y="3228213"/>
              <a:ext cx="1691005" cy="1555115"/>
            </a:xfrm>
            <a:custGeom>
              <a:avLst/>
              <a:gdLst/>
              <a:ahLst/>
              <a:cxnLst/>
              <a:rect l="l" t="t" r="r" b="b"/>
              <a:pathLst>
                <a:path w="1691004" h="1555114">
                  <a:moveTo>
                    <a:pt x="0" y="1554861"/>
                  </a:moveTo>
                  <a:lnTo>
                    <a:pt x="1691004" y="0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1476" y="279565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368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29"/>
                  </a:lnTo>
                  <a:lnTo>
                    <a:pt x="0" y="788670"/>
                  </a:lnTo>
                  <a:lnTo>
                    <a:pt x="6869" y="822775"/>
                  </a:lnTo>
                  <a:lnTo>
                    <a:pt x="25622" y="850630"/>
                  </a:lnTo>
                  <a:lnTo>
                    <a:pt x="53470" y="869412"/>
                  </a:lnTo>
                  <a:lnTo>
                    <a:pt x="87629" y="876300"/>
                  </a:lnTo>
                  <a:lnTo>
                    <a:pt x="1674368" y="876300"/>
                  </a:lnTo>
                  <a:lnTo>
                    <a:pt x="1708546" y="869412"/>
                  </a:lnTo>
                  <a:lnTo>
                    <a:pt x="1736439" y="850630"/>
                  </a:lnTo>
                  <a:lnTo>
                    <a:pt x="1755235" y="822775"/>
                  </a:lnTo>
                  <a:lnTo>
                    <a:pt x="1762125" y="788670"/>
                  </a:lnTo>
                  <a:lnTo>
                    <a:pt x="1762125" y="87629"/>
                  </a:lnTo>
                  <a:lnTo>
                    <a:pt x="1755235" y="53470"/>
                  </a:lnTo>
                  <a:lnTo>
                    <a:pt x="1736439" y="25622"/>
                  </a:lnTo>
                  <a:lnTo>
                    <a:pt x="1708546" y="6869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91476" y="279565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29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368" y="0"/>
                  </a:lnTo>
                  <a:lnTo>
                    <a:pt x="1708546" y="6869"/>
                  </a:lnTo>
                  <a:lnTo>
                    <a:pt x="1736439" y="25622"/>
                  </a:lnTo>
                  <a:lnTo>
                    <a:pt x="1755235" y="53470"/>
                  </a:lnTo>
                  <a:lnTo>
                    <a:pt x="1762125" y="87629"/>
                  </a:lnTo>
                  <a:lnTo>
                    <a:pt x="1762125" y="788670"/>
                  </a:lnTo>
                  <a:lnTo>
                    <a:pt x="1755235" y="822775"/>
                  </a:lnTo>
                  <a:lnTo>
                    <a:pt x="1736439" y="850630"/>
                  </a:lnTo>
                  <a:lnTo>
                    <a:pt x="1708546" y="869412"/>
                  </a:lnTo>
                  <a:lnTo>
                    <a:pt x="1674368" y="876300"/>
                  </a:lnTo>
                  <a:lnTo>
                    <a:pt x="87629" y="876300"/>
                  </a:lnTo>
                  <a:lnTo>
                    <a:pt x="53470" y="869412"/>
                  </a:lnTo>
                  <a:lnTo>
                    <a:pt x="25622" y="850630"/>
                  </a:lnTo>
                  <a:lnTo>
                    <a:pt x="6869" y="822775"/>
                  </a:lnTo>
                  <a:lnTo>
                    <a:pt x="0" y="788670"/>
                  </a:lnTo>
                  <a:lnTo>
                    <a:pt x="0" y="876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41894" y="3001644"/>
            <a:ext cx="166243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Mutalahimah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90946" y="3798951"/>
            <a:ext cx="3469004" cy="990600"/>
            <a:chOff x="5790946" y="3798951"/>
            <a:chExt cx="3469004" cy="990600"/>
          </a:xfrm>
        </p:grpSpPr>
        <p:sp>
          <p:nvSpPr>
            <p:cNvPr id="31" name="object 31"/>
            <p:cNvSpPr/>
            <p:nvPr/>
          </p:nvSpPr>
          <p:spPr>
            <a:xfrm>
              <a:off x="5797296" y="4239387"/>
              <a:ext cx="1691005" cy="544195"/>
            </a:xfrm>
            <a:custGeom>
              <a:avLst/>
              <a:gdLst/>
              <a:ahLst/>
              <a:cxnLst/>
              <a:rect l="l" t="t" r="r" b="b"/>
              <a:pathLst>
                <a:path w="1691004" h="544195">
                  <a:moveTo>
                    <a:pt x="0" y="543687"/>
                  </a:moveTo>
                  <a:lnTo>
                    <a:pt x="1691004" y="0"/>
                  </a:lnTo>
                </a:path>
              </a:pathLst>
            </a:custGeom>
            <a:ln w="12699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91476" y="380530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368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30"/>
                  </a:lnTo>
                  <a:lnTo>
                    <a:pt x="0" y="788669"/>
                  </a:lnTo>
                  <a:lnTo>
                    <a:pt x="6869" y="822775"/>
                  </a:lnTo>
                  <a:lnTo>
                    <a:pt x="25622" y="850630"/>
                  </a:lnTo>
                  <a:lnTo>
                    <a:pt x="53470" y="869412"/>
                  </a:lnTo>
                  <a:lnTo>
                    <a:pt x="87629" y="876300"/>
                  </a:lnTo>
                  <a:lnTo>
                    <a:pt x="1674368" y="876300"/>
                  </a:lnTo>
                  <a:lnTo>
                    <a:pt x="1708546" y="869412"/>
                  </a:lnTo>
                  <a:lnTo>
                    <a:pt x="1736439" y="850630"/>
                  </a:lnTo>
                  <a:lnTo>
                    <a:pt x="1755235" y="822775"/>
                  </a:lnTo>
                  <a:lnTo>
                    <a:pt x="1762125" y="788669"/>
                  </a:lnTo>
                  <a:lnTo>
                    <a:pt x="1762125" y="87630"/>
                  </a:lnTo>
                  <a:lnTo>
                    <a:pt x="1755235" y="53470"/>
                  </a:lnTo>
                  <a:lnTo>
                    <a:pt x="1736439" y="25622"/>
                  </a:lnTo>
                  <a:lnTo>
                    <a:pt x="1708546" y="6869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1476" y="3805301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30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368" y="0"/>
                  </a:lnTo>
                  <a:lnTo>
                    <a:pt x="1708546" y="6869"/>
                  </a:lnTo>
                  <a:lnTo>
                    <a:pt x="1736439" y="25622"/>
                  </a:lnTo>
                  <a:lnTo>
                    <a:pt x="1755235" y="53470"/>
                  </a:lnTo>
                  <a:lnTo>
                    <a:pt x="1762125" y="87630"/>
                  </a:lnTo>
                  <a:lnTo>
                    <a:pt x="1762125" y="788669"/>
                  </a:lnTo>
                  <a:lnTo>
                    <a:pt x="1755235" y="822775"/>
                  </a:lnTo>
                  <a:lnTo>
                    <a:pt x="1736439" y="850630"/>
                  </a:lnTo>
                  <a:lnTo>
                    <a:pt x="1708546" y="869412"/>
                  </a:lnTo>
                  <a:lnTo>
                    <a:pt x="1674368" y="876300"/>
                  </a:lnTo>
                  <a:lnTo>
                    <a:pt x="87629" y="876300"/>
                  </a:lnTo>
                  <a:lnTo>
                    <a:pt x="53470" y="869412"/>
                  </a:lnTo>
                  <a:lnTo>
                    <a:pt x="25622" y="850630"/>
                  </a:lnTo>
                  <a:lnTo>
                    <a:pt x="6869" y="822775"/>
                  </a:lnTo>
                  <a:lnTo>
                    <a:pt x="0" y="788669"/>
                  </a:lnTo>
                  <a:lnTo>
                    <a:pt x="0" y="876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11769" y="4014787"/>
            <a:ext cx="112903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Mudihah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790946" y="4776723"/>
            <a:ext cx="3469004" cy="1940560"/>
            <a:chOff x="5790946" y="4776723"/>
            <a:chExt cx="3469004" cy="1940560"/>
          </a:xfrm>
        </p:grpSpPr>
        <p:sp>
          <p:nvSpPr>
            <p:cNvPr id="36" name="object 36"/>
            <p:cNvSpPr/>
            <p:nvPr/>
          </p:nvSpPr>
          <p:spPr>
            <a:xfrm>
              <a:off x="5797296" y="4783073"/>
              <a:ext cx="1691005" cy="467995"/>
            </a:xfrm>
            <a:custGeom>
              <a:avLst/>
              <a:gdLst/>
              <a:ahLst/>
              <a:cxnLst/>
              <a:rect l="l" t="t" r="r" b="b"/>
              <a:pathLst>
                <a:path w="1691004" h="467995">
                  <a:moveTo>
                    <a:pt x="0" y="0"/>
                  </a:moveTo>
                  <a:lnTo>
                    <a:pt x="1691004" y="467613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91476" y="4814950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1674368" y="0"/>
                  </a:moveTo>
                  <a:lnTo>
                    <a:pt x="87629" y="0"/>
                  </a:lnTo>
                  <a:lnTo>
                    <a:pt x="53470" y="6869"/>
                  </a:lnTo>
                  <a:lnTo>
                    <a:pt x="25622" y="25622"/>
                  </a:lnTo>
                  <a:lnTo>
                    <a:pt x="6869" y="53470"/>
                  </a:lnTo>
                  <a:lnTo>
                    <a:pt x="0" y="87630"/>
                  </a:lnTo>
                  <a:lnTo>
                    <a:pt x="0" y="788606"/>
                  </a:lnTo>
                  <a:lnTo>
                    <a:pt x="6869" y="822717"/>
                  </a:lnTo>
                  <a:lnTo>
                    <a:pt x="25622" y="850571"/>
                  </a:lnTo>
                  <a:lnTo>
                    <a:pt x="53470" y="869350"/>
                  </a:lnTo>
                  <a:lnTo>
                    <a:pt x="87629" y="876236"/>
                  </a:lnTo>
                  <a:lnTo>
                    <a:pt x="1674368" y="876236"/>
                  </a:lnTo>
                  <a:lnTo>
                    <a:pt x="1708546" y="869350"/>
                  </a:lnTo>
                  <a:lnTo>
                    <a:pt x="1736439" y="850571"/>
                  </a:lnTo>
                  <a:lnTo>
                    <a:pt x="1755235" y="822717"/>
                  </a:lnTo>
                  <a:lnTo>
                    <a:pt x="1762125" y="788606"/>
                  </a:lnTo>
                  <a:lnTo>
                    <a:pt x="1762125" y="87630"/>
                  </a:lnTo>
                  <a:lnTo>
                    <a:pt x="1755235" y="53470"/>
                  </a:lnTo>
                  <a:lnTo>
                    <a:pt x="1736439" y="25622"/>
                  </a:lnTo>
                  <a:lnTo>
                    <a:pt x="1708546" y="6869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91476" y="4814950"/>
              <a:ext cx="1762125" cy="876300"/>
            </a:xfrm>
            <a:custGeom>
              <a:avLst/>
              <a:gdLst/>
              <a:ahLst/>
              <a:cxnLst/>
              <a:rect l="l" t="t" r="r" b="b"/>
              <a:pathLst>
                <a:path w="1762125" h="876300">
                  <a:moveTo>
                    <a:pt x="0" y="87630"/>
                  </a:moveTo>
                  <a:lnTo>
                    <a:pt x="6869" y="53470"/>
                  </a:lnTo>
                  <a:lnTo>
                    <a:pt x="25622" y="25622"/>
                  </a:lnTo>
                  <a:lnTo>
                    <a:pt x="53470" y="6869"/>
                  </a:lnTo>
                  <a:lnTo>
                    <a:pt x="87629" y="0"/>
                  </a:lnTo>
                  <a:lnTo>
                    <a:pt x="1674368" y="0"/>
                  </a:lnTo>
                  <a:lnTo>
                    <a:pt x="1708546" y="6869"/>
                  </a:lnTo>
                  <a:lnTo>
                    <a:pt x="1736439" y="25622"/>
                  </a:lnTo>
                  <a:lnTo>
                    <a:pt x="1755235" y="53470"/>
                  </a:lnTo>
                  <a:lnTo>
                    <a:pt x="1762125" y="87630"/>
                  </a:lnTo>
                  <a:lnTo>
                    <a:pt x="1762125" y="788606"/>
                  </a:lnTo>
                  <a:lnTo>
                    <a:pt x="1755235" y="822717"/>
                  </a:lnTo>
                  <a:lnTo>
                    <a:pt x="1736439" y="850571"/>
                  </a:lnTo>
                  <a:lnTo>
                    <a:pt x="1708546" y="869350"/>
                  </a:lnTo>
                  <a:lnTo>
                    <a:pt x="1674368" y="876236"/>
                  </a:lnTo>
                  <a:lnTo>
                    <a:pt x="87629" y="876236"/>
                  </a:lnTo>
                  <a:lnTo>
                    <a:pt x="53470" y="869350"/>
                  </a:lnTo>
                  <a:lnTo>
                    <a:pt x="25622" y="850571"/>
                  </a:lnTo>
                  <a:lnTo>
                    <a:pt x="6869" y="822717"/>
                  </a:lnTo>
                  <a:lnTo>
                    <a:pt x="0" y="788606"/>
                  </a:lnTo>
                  <a:lnTo>
                    <a:pt x="0" y="876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97296" y="4783073"/>
              <a:ext cx="1691005" cy="1478915"/>
            </a:xfrm>
            <a:custGeom>
              <a:avLst/>
              <a:gdLst/>
              <a:ahLst/>
              <a:cxnLst/>
              <a:rect l="l" t="t" r="r" b="b"/>
              <a:pathLst>
                <a:path w="1691004" h="1478914">
                  <a:moveTo>
                    <a:pt x="0" y="0"/>
                  </a:moveTo>
                  <a:lnTo>
                    <a:pt x="1691004" y="1478864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91476" y="5824537"/>
              <a:ext cx="1762125" cy="885825"/>
            </a:xfrm>
            <a:custGeom>
              <a:avLst/>
              <a:gdLst/>
              <a:ahLst/>
              <a:cxnLst/>
              <a:rect l="l" t="t" r="r" b="b"/>
              <a:pathLst>
                <a:path w="1762125" h="885825">
                  <a:moveTo>
                    <a:pt x="1673478" y="0"/>
                  </a:moveTo>
                  <a:lnTo>
                    <a:pt x="88519" y="0"/>
                  </a:lnTo>
                  <a:lnTo>
                    <a:pt x="54060" y="6961"/>
                  </a:lnTo>
                  <a:lnTo>
                    <a:pt x="25923" y="25946"/>
                  </a:lnTo>
                  <a:lnTo>
                    <a:pt x="6955" y="54103"/>
                  </a:lnTo>
                  <a:lnTo>
                    <a:pt x="0" y="88582"/>
                  </a:lnTo>
                  <a:lnTo>
                    <a:pt x="0" y="797242"/>
                  </a:lnTo>
                  <a:lnTo>
                    <a:pt x="6955" y="831721"/>
                  </a:lnTo>
                  <a:lnTo>
                    <a:pt x="25923" y="859878"/>
                  </a:lnTo>
                  <a:lnTo>
                    <a:pt x="54060" y="878863"/>
                  </a:lnTo>
                  <a:lnTo>
                    <a:pt x="88519" y="885825"/>
                  </a:lnTo>
                  <a:lnTo>
                    <a:pt x="1673478" y="885825"/>
                  </a:lnTo>
                  <a:lnTo>
                    <a:pt x="1707957" y="878863"/>
                  </a:lnTo>
                  <a:lnTo>
                    <a:pt x="1736137" y="859878"/>
                  </a:lnTo>
                  <a:lnTo>
                    <a:pt x="1755149" y="831721"/>
                  </a:lnTo>
                  <a:lnTo>
                    <a:pt x="1762125" y="797242"/>
                  </a:lnTo>
                  <a:lnTo>
                    <a:pt x="1762125" y="88582"/>
                  </a:lnTo>
                  <a:lnTo>
                    <a:pt x="1755149" y="54103"/>
                  </a:lnTo>
                  <a:lnTo>
                    <a:pt x="1736137" y="25946"/>
                  </a:lnTo>
                  <a:lnTo>
                    <a:pt x="1707957" y="6961"/>
                  </a:lnTo>
                  <a:lnTo>
                    <a:pt x="1673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476" y="5824537"/>
              <a:ext cx="1762125" cy="885825"/>
            </a:xfrm>
            <a:custGeom>
              <a:avLst/>
              <a:gdLst/>
              <a:ahLst/>
              <a:cxnLst/>
              <a:rect l="l" t="t" r="r" b="b"/>
              <a:pathLst>
                <a:path w="1762125" h="885825">
                  <a:moveTo>
                    <a:pt x="0" y="88582"/>
                  </a:moveTo>
                  <a:lnTo>
                    <a:pt x="6955" y="54103"/>
                  </a:lnTo>
                  <a:lnTo>
                    <a:pt x="25923" y="25946"/>
                  </a:lnTo>
                  <a:lnTo>
                    <a:pt x="54060" y="6961"/>
                  </a:lnTo>
                  <a:lnTo>
                    <a:pt x="88519" y="0"/>
                  </a:lnTo>
                  <a:lnTo>
                    <a:pt x="1673478" y="0"/>
                  </a:lnTo>
                  <a:lnTo>
                    <a:pt x="1707957" y="6961"/>
                  </a:lnTo>
                  <a:lnTo>
                    <a:pt x="1736137" y="25946"/>
                  </a:lnTo>
                  <a:lnTo>
                    <a:pt x="1755149" y="54103"/>
                  </a:lnTo>
                  <a:lnTo>
                    <a:pt x="1762125" y="88582"/>
                  </a:lnTo>
                  <a:lnTo>
                    <a:pt x="1762125" y="797242"/>
                  </a:lnTo>
                  <a:lnTo>
                    <a:pt x="1755149" y="831721"/>
                  </a:lnTo>
                  <a:lnTo>
                    <a:pt x="1736137" y="859878"/>
                  </a:lnTo>
                  <a:lnTo>
                    <a:pt x="1707957" y="878863"/>
                  </a:lnTo>
                  <a:lnTo>
                    <a:pt x="1673478" y="885825"/>
                  </a:lnTo>
                  <a:lnTo>
                    <a:pt x="88519" y="885825"/>
                  </a:lnTo>
                  <a:lnTo>
                    <a:pt x="54060" y="878863"/>
                  </a:lnTo>
                  <a:lnTo>
                    <a:pt x="25923" y="859878"/>
                  </a:lnTo>
                  <a:lnTo>
                    <a:pt x="6955" y="831721"/>
                  </a:lnTo>
                  <a:lnTo>
                    <a:pt x="0" y="797242"/>
                  </a:lnTo>
                  <a:lnTo>
                    <a:pt x="0" y="885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625333" y="5027040"/>
            <a:ext cx="1498600" cy="1393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30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Hashimah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Munaqqilah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15600" y="-15240"/>
            <a:ext cx="1676400" cy="2438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E39DC8F-A743-456F-A97B-A75FD5ECDD8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6342" y="1023619"/>
            <a:ext cx="8698865" cy="46653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"/>
              </a:spcBef>
              <a:buClr>
                <a:srgbClr val="C00000"/>
              </a:buClr>
              <a:buFont typeface="Arial MT"/>
              <a:buChar char="•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Hurt</a:t>
            </a:r>
            <a:r>
              <a:rPr sz="27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75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Rash</a:t>
            </a:r>
            <a:r>
              <a:rPr sz="27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75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Negligent</a:t>
            </a:r>
            <a:r>
              <a:rPr sz="275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Driving…….337</a:t>
            </a:r>
            <a:r>
              <a:rPr sz="275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Font typeface="Arial MT"/>
              <a:buChar char="•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Hurt</a:t>
            </a:r>
            <a:r>
              <a:rPr sz="275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75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Rash</a:t>
            </a:r>
            <a:r>
              <a:rPr sz="275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75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Negligent</a:t>
            </a:r>
            <a:r>
              <a:rPr sz="275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act…….337</a:t>
            </a:r>
            <a:r>
              <a:rPr sz="275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5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Font typeface="Arial MT"/>
              <a:buChar char="•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Hurt</a:t>
            </a:r>
            <a:r>
              <a:rPr sz="275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75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Mistake</a:t>
            </a:r>
            <a:r>
              <a:rPr sz="275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(Khata)……..337</a:t>
            </a:r>
            <a:r>
              <a:rPr sz="275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spc="-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Hurt</a:t>
            </a:r>
            <a:r>
              <a:rPr sz="27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75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means</a:t>
            </a:r>
            <a:r>
              <a:rPr sz="275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75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C00000"/>
                </a:solidFill>
                <a:latin typeface="Calibri"/>
                <a:cs typeface="Calibri"/>
              </a:rPr>
              <a:t>Poison……..</a:t>
            </a:r>
            <a:r>
              <a:rPr sz="2750" b="1" dirty="0">
                <a:latin typeface="Calibri"/>
                <a:cs typeface="Calibri"/>
              </a:rPr>
              <a:t>337</a:t>
            </a:r>
            <a:r>
              <a:rPr sz="2750" b="1" spc="145" dirty="0">
                <a:latin typeface="Calibri"/>
                <a:cs typeface="Calibri"/>
              </a:rPr>
              <a:t> </a:t>
            </a:r>
            <a:r>
              <a:rPr sz="2750" b="1" spc="-50" dirty="0">
                <a:latin typeface="Calibri"/>
                <a:cs typeface="Calibri"/>
              </a:rPr>
              <a:t>J</a:t>
            </a:r>
            <a:endParaRPr sz="2750">
              <a:latin typeface="Calibri"/>
              <a:cs typeface="Calibri"/>
            </a:endParaRPr>
          </a:p>
          <a:p>
            <a:pPr marL="355600" marR="271780" indent="-343535">
              <a:lnSpc>
                <a:spcPct val="100400"/>
              </a:lnSpc>
              <a:spcBef>
                <a:spcPts val="40"/>
              </a:spcBef>
              <a:buFont typeface="Arial MT"/>
              <a:buChar char="•"/>
              <a:tabLst>
                <a:tab pos="490855" algn="l"/>
                <a:tab pos="5711825" algn="l"/>
              </a:tabLst>
            </a:pPr>
            <a:r>
              <a:rPr sz="2400" b="1" dirty="0">
                <a:latin typeface="Calibri"/>
                <a:cs typeface="Calibri"/>
              </a:rPr>
              <a:t>337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…..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Whoever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causes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hurt,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which</a:t>
            </a:r>
            <a:r>
              <a:rPr sz="2400" b="1" dirty="0">
                <a:latin typeface="Calibri"/>
                <a:cs typeface="Calibri"/>
              </a:rPr>
              <a:t>	the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sufferer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remains 	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severe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bodily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pain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twenty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0" dirty="0">
                <a:latin typeface="Calibri"/>
                <a:cs typeface="Calibri"/>
              </a:rPr>
              <a:t> renders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him 	</a:t>
            </a:r>
            <a:r>
              <a:rPr sz="2400" b="1" dirty="0">
                <a:latin typeface="Calibri"/>
                <a:cs typeface="Calibri"/>
              </a:rPr>
              <a:t>unable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follow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his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ordinary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pursuits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twenty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more,</a:t>
            </a:r>
            <a:endParaRPr sz="2400">
              <a:latin typeface="Calibri"/>
              <a:cs typeface="Calibri"/>
            </a:endParaRPr>
          </a:p>
          <a:p>
            <a:pPr marL="422275" marR="5080">
              <a:lnSpc>
                <a:spcPts val="2930"/>
              </a:lnSpc>
              <a:spcBef>
                <a:spcPts val="30"/>
              </a:spcBef>
            </a:pPr>
            <a:r>
              <a:rPr sz="2400" b="1" dirty="0">
                <a:latin typeface="Calibri"/>
                <a:cs typeface="Calibri"/>
              </a:rPr>
              <a:t>shall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liable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daman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also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punished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imprisonment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either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description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term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which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may</a:t>
            </a:r>
            <a:r>
              <a:rPr sz="2400" b="1" spc="-10" dirty="0">
                <a:latin typeface="Calibri"/>
                <a:cs typeface="Calibri"/>
              </a:rPr>
              <a:t> extend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7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ts val="2745"/>
              </a:lnSpc>
              <a:tabLst>
                <a:tab pos="1306195" algn="l"/>
              </a:tabLst>
            </a:pPr>
            <a:r>
              <a:rPr sz="2400" b="1" dirty="0">
                <a:latin typeface="Calibri"/>
                <a:cs typeface="Calibri"/>
              </a:rPr>
              <a:t>337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	Whoever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causes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hurt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covered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sub-</a:t>
            </a:r>
            <a:r>
              <a:rPr sz="2400" b="1" dirty="0">
                <a:latin typeface="Calibri"/>
                <a:cs typeface="Calibri"/>
              </a:rPr>
              <a:t>section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shall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ts val="2865"/>
              </a:lnSpc>
              <a:spcBef>
                <a:spcPts val="50"/>
              </a:spcBef>
            </a:pPr>
            <a:r>
              <a:rPr sz="2400" b="1" dirty="0">
                <a:latin typeface="Calibri"/>
                <a:cs typeface="Calibri"/>
              </a:rPr>
              <a:t>punished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imprisonment 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either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description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term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ts val="2865"/>
              </a:lnSpc>
            </a:pPr>
            <a:r>
              <a:rPr sz="2400" b="1" dirty="0">
                <a:latin typeface="Calibri"/>
                <a:cs typeface="Calibri"/>
              </a:rPr>
              <a:t>which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extend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years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daman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both.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625" y="269874"/>
            <a:ext cx="55175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latin typeface="Calibri"/>
                <a:cs typeface="Calibri"/>
              </a:rPr>
              <a:t>e)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OTHER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KINDS</a:t>
            </a:r>
            <a:r>
              <a:rPr sz="3950" spc="6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-3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HURT: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69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C33832-F1D9-4B3B-A563-2638DAA510D1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91800" y="-28687"/>
            <a:ext cx="1600200" cy="342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05F020-DD6E-4187-9ED4-51AB928C9040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6645" y="928687"/>
            <a:ext cx="7832725" cy="2720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65935">
              <a:lnSpc>
                <a:spcPct val="100000"/>
              </a:lnSpc>
              <a:spcBef>
                <a:spcPts val="130"/>
              </a:spcBef>
              <a:tabLst>
                <a:tab pos="2407920" algn="l"/>
              </a:tabLst>
            </a:pPr>
            <a:r>
              <a:rPr sz="4400" spc="-25" dirty="0">
                <a:solidFill>
                  <a:srgbClr val="385622"/>
                </a:solidFill>
                <a:latin typeface="Cambria Math"/>
                <a:cs typeface="Cambria Math"/>
              </a:rPr>
              <a:t>i.</a:t>
            </a:r>
            <a:r>
              <a:rPr sz="4400" dirty="0">
                <a:solidFill>
                  <a:srgbClr val="385622"/>
                </a:solidFill>
                <a:latin typeface="Cambria Math"/>
                <a:cs typeface="Cambria Math"/>
              </a:rPr>
              <a:t>	</a:t>
            </a:r>
            <a:r>
              <a:rPr sz="4400" spc="-20" dirty="0">
                <a:solidFill>
                  <a:srgbClr val="385622"/>
                </a:solidFill>
                <a:latin typeface="Cambria Math"/>
                <a:cs typeface="Cambria Math"/>
              </a:rPr>
              <a:t>Isqat-I-Haml</a:t>
            </a:r>
            <a:endParaRPr sz="4400">
              <a:latin typeface="Cambria Math"/>
              <a:cs typeface="Cambria Math"/>
            </a:endParaRPr>
          </a:p>
          <a:p>
            <a:pPr marL="12700" marR="5080">
              <a:lnSpc>
                <a:spcPct val="91800"/>
              </a:lnSpc>
              <a:spcBef>
                <a:spcPts val="3785"/>
              </a:spcBef>
            </a:pPr>
            <a:r>
              <a:rPr sz="2750" dirty="0">
                <a:latin typeface="Cambria Math"/>
                <a:cs typeface="Cambria Math"/>
              </a:rPr>
              <a:t>Causing</a:t>
            </a:r>
            <a:r>
              <a:rPr sz="2750" spc="7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a</a:t>
            </a:r>
            <a:r>
              <a:rPr sz="2750" spc="1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woman</a:t>
            </a:r>
            <a:r>
              <a:rPr sz="2750" spc="5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with</a:t>
            </a:r>
            <a:r>
              <a:rPr sz="2750" spc="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child</a:t>
            </a:r>
            <a:r>
              <a:rPr sz="2750" spc="5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whose</a:t>
            </a:r>
            <a:r>
              <a:rPr sz="2750" spc="175" dirty="0"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FF0000"/>
                </a:solidFill>
                <a:latin typeface="Cambria Math"/>
                <a:cs typeface="Cambria Math"/>
              </a:rPr>
              <a:t>organs</a:t>
            </a:r>
            <a:r>
              <a:rPr sz="2750" spc="4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FF0000"/>
                </a:solidFill>
                <a:latin typeface="Cambria Math"/>
                <a:cs typeface="Cambria Math"/>
              </a:rPr>
              <a:t>have</a:t>
            </a:r>
            <a:r>
              <a:rPr sz="2750" spc="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Cambria Math"/>
                <a:cs typeface="Cambria Math"/>
              </a:rPr>
              <a:t>not </a:t>
            </a:r>
            <a:r>
              <a:rPr sz="2750" dirty="0">
                <a:latin typeface="Cambria Math"/>
                <a:cs typeface="Cambria Math"/>
              </a:rPr>
              <a:t>been</a:t>
            </a:r>
            <a:r>
              <a:rPr sz="2750" spc="6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formed,</a:t>
            </a:r>
            <a:r>
              <a:rPr sz="2750" spc="7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to</a:t>
            </a:r>
            <a:r>
              <a:rPr sz="2750" spc="6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miscarry,</a:t>
            </a:r>
            <a:r>
              <a:rPr sz="2750" spc="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without</a:t>
            </a:r>
            <a:r>
              <a:rPr sz="2750" spc="-1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good</a:t>
            </a:r>
            <a:r>
              <a:rPr sz="2750" spc="-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faith</a:t>
            </a:r>
            <a:r>
              <a:rPr sz="2750" spc="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for</a:t>
            </a:r>
            <a:r>
              <a:rPr sz="2750" spc="85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the </a:t>
            </a:r>
            <a:r>
              <a:rPr sz="2750" dirty="0">
                <a:latin typeface="Cambria Math"/>
                <a:cs typeface="Cambria Math"/>
              </a:rPr>
              <a:t>purpose</a:t>
            </a:r>
            <a:r>
              <a:rPr sz="2750" spc="3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saving</a:t>
            </a:r>
            <a:r>
              <a:rPr sz="2750" spc="1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life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the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woman</a:t>
            </a:r>
            <a:r>
              <a:rPr sz="2750" spc="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or</a:t>
            </a:r>
            <a:r>
              <a:rPr sz="2750" spc="90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providing </a:t>
            </a:r>
            <a:r>
              <a:rPr sz="2750" dirty="0">
                <a:latin typeface="Cambria Math"/>
                <a:cs typeface="Cambria Math"/>
              </a:rPr>
              <a:t>necessary</a:t>
            </a:r>
            <a:r>
              <a:rPr sz="2750" spc="75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treatment.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6645" y="4735195"/>
            <a:ext cx="344042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mbria Math"/>
                <a:cs typeface="Cambria Math"/>
              </a:rPr>
              <a:t>*Isqat</a:t>
            </a:r>
            <a:r>
              <a:rPr sz="2750" spc="10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means</a:t>
            </a:r>
            <a:r>
              <a:rPr sz="2750" spc="110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Abortion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8289" y="218440"/>
            <a:ext cx="60693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A: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MISCARRIAGE:</a:t>
            </a:r>
            <a:r>
              <a:rPr sz="3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0" i="1" dirty="0">
                <a:solidFill>
                  <a:srgbClr val="00AF50"/>
                </a:solidFill>
                <a:latin typeface="Calibri"/>
                <a:cs typeface="Calibri"/>
              </a:rPr>
              <a:t>Killing</a:t>
            </a:r>
            <a:r>
              <a:rPr sz="3600" b="0" i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0" i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600" b="0" i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0" i="1" spc="-10" dirty="0">
                <a:solidFill>
                  <a:srgbClr val="00AF50"/>
                </a:solidFill>
                <a:latin typeface="Calibri"/>
                <a:cs typeface="Calibri"/>
              </a:rPr>
              <a:t>fetus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7475" y="3762375"/>
            <a:ext cx="46863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1053BD9-383F-45B2-804A-CEF80E21FF37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6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Motto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RMU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7090" y="2066796"/>
            <a:ext cx="3786320" cy="39102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95378" y="0"/>
            <a:ext cx="896621" cy="533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4744E26-7E98-4B1E-BAF4-A9091160CDC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854" y="620394"/>
            <a:ext cx="36709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5800" algn="l"/>
              </a:tabLst>
            </a:pPr>
            <a:r>
              <a:rPr sz="4400" b="0" spc="-25" dirty="0">
                <a:solidFill>
                  <a:srgbClr val="385622"/>
                </a:solidFill>
                <a:latin typeface="Cambria Math"/>
                <a:cs typeface="Cambria Math"/>
              </a:rPr>
              <a:t>ii.</a:t>
            </a:r>
            <a:r>
              <a:rPr sz="4400" b="0" dirty="0">
                <a:solidFill>
                  <a:srgbClr val="385622"/>
                </a:solidFill>
                <a:latin typeface="Cambria Math"/>
                <a:cs typeface="Cambria Math"/>
              </a:rPr>
              <a:t>	</a:t>
            </a:r>
            <a:r>
              <a:rPr sz="4400" b="0" spc="-20" dirty="0">
                <a:solidFill>
                  <a:srgbClr val="385622"/>
                </a:solidFill>
                <a:latin typeface="Cambria Math"/>
                <a:cs typeface="Cambria Math"/>
              </a:rPr>
              <a:t>Isqat-I-</a:t>
            </a:r>
            <a:r>
              <a:rPr sz="4400" b="0" spc="-10" dirty="0">
                <a:solidFill>
                  <a:srgbClr val="385622"/>
                </a:solidFill>
                <a:latin typeface="Cambria Math"/>
                <a:cs typeface="Cambria Math"/>
              </a:rPr>
              <a:t>Janin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564" y="1710753"/>
            <a:ext cx="7494905" cy="16027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ct val="91800"/>
              </a:lnSpc>
              <a:spcBef>
                <a:spcPts val="395"/>
              </a:spcBef>
            </a:pPr>
            <a:r>
              <a:rPr sz="2750" dirty="0">
                <a:latin typeface="Cambria Math"/>
                <a:cs typeface="Cambria Math"/>
              </a:rPr>
              <a:t>Causing</a:t>
            </a:r>
            <a:r>
              <a:rPr sz="2750" spc="8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a</a:t>
            </a:r>
            <a:r>
              <a:rPr sz="2750" spc="2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woman</a:t>
            </a:r>
            <a:r>
              <a:rPr sz="2750" spc="5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with</a:t>
            </a:r>
            <a:r>
              <a:rPr sz="2750" spc="7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child</a:t>
            </a:r>
            <a:r>
              <a:rPr sz="2750" spc="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some</a:t>
            </a:r>
            <a:r>
              <a:rPr sz="2750" spc="10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whose</a:t>
            </a:r>
            <a:r>
              <a:rPr sz="2750" spc="30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limbs </a:t>
            </a:r>
            <a:r>
              <a:rPr sz="2750" dirty="0">
                <a:latin typeface="Cambria Math"/>
                <a:cs typeface="Cambria Math"/>
              </a:rPr>
              <a:t>or</a:t>
            </a:r>
            <a:r>
              <a:rPr sz="2750" spc="10" dirty="0"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00AFEF"/>
                </a:solidFill>
                <a:latin typeface="Cambria Math"/>
                <a:cs typeface="Cambria Math"/>
              </a:rPr>
              <a:t>organs</a:t>
            </a:r>
            <a:r>
              <a:rPr sz="2750" spc="15" dirty="0">
                <a:solidFill>
                  <a:srgbClr val="00AFEF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00AFEF"/>
                </a:solidFill>
                <a:latin typeface="Cambria Math"/>
                <a:cs typeface="Cambria Math"/>
              </a:rPr>
              <a:t>have</a:t>
            </a:r>
            <a:r>
              <a:rPr sz="2750" spc="-10" dirty="0">
                <a:solidFill>
                  <a:srgbClr val="00AFEF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00AFEF"/>
                </a:solidFill>
                <a:latin typeface="Cambria Math"/>
                <a:cs typeface="Cambria Math"/>
              </a:rPr>
              <a:t>been</a:t>
            </a:r>
            <a:r>
              <a:rPr sz="2750" spc="25" dirty="0">
                <a:solidFill>
                  <a:srgbClr val="00AFEF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solidFill>
                  <a:srgbClr val="00AFEF"/>
                </a:solidFill>
                <a:latin typeface="Cambria Math"/>
                <a:cs typeface="Cambria Math"/>
              </a:rPr>
              <a:t>formed</a:t>
            </a:r>
            <a:r>
              <a:rPr sz="2750" spc="75" dirty="0">
                <a:solidFill>
                  <a:srgbClr val="00AFEF"/>
                </a:solidFill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to</a:t>
            </a:r>
            <a:r>
              <a:rPr sz="2750" spc="2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miscarry,</a:t>
            </a:r>
            <a:r>
              <a:rPr sz="2750" spc="30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without </a:t>
            </a:r>
            <a:r>
              <a:rPr sz="2750" dirty="0">
                <a:latin typeface="Cambria Math"/>
                <a:cs typeface="Cambria Math"/>
              </a:rPr>
              <a:t>good</a:t>
            </a:r>
            <a:r>
              <a:rPr sz="2750" spc="6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faith</a:t>
            </a:r>
            <a:r>
              <a:rPr sz="2750" spc="8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for</a:t>
            </a:r>
            <a:r>
              <a:rPr sz="2750" spc="1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the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purpose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2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saving</a:t>
            </a:r>
            <a:r>
              <a:rPr sz="2750" spc="1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the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life</a:t>
            </a:r>
            <a:r>
              <a:rPr sz="2750" spc="114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20" dirty="0">
                <a:latin typeface="Cambria Math"/>
                <a:cs typeface="Cambria Math"/>
              </a:rPr>
              <a:t> </a:t>
            </a:r>
            <a:r>
              <a:rPr sz="2750" spc="-25" dirty="0">
                <a:latin typeface="Cambria Math"/>
                <a:cs typeface="Cambria Math"/>
              </a:rPr>
              <a:t>the </a:t>
            </a:r>
            <a:r>
              <a:rPr sz="2750" spc="-10" dirty="0">
                <a:latin typeface="Cambria Math"/>
                <a:cs typeface="Cambria Math"/>
              </a:rPr>
              <a:t>woman.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925" y="3362325"/>
            <a:ext cx="46863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72F2CA6-BFF5-48D6-84CC-D65516C79C8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35965" algn="l"/>
              </a:tabLst>
            </a:pP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B: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SUICIDE: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1004" y="1878711"/>
            <a:ext cx="23723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dirty="0">
                <a:solidFill>
                  <a:srgbClr val="00AF50"/>
                </a:solidFill>
                <a:latin typeface="Calibri"/>
                <a:cs typeface="Calibri"/>
              </a:rPr>
              <a:t>Killing</a:t>
            </a:r>
            <a:r>
              <a:rPr sz="3600" i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600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i="1" spc="-20" dirty="0">
                <a:solidFill>
                  <a:srgbClr val="00AF50"/>
                </a:solidFill>
                <a:latin typeface="Calibri"/>
                <a:cs typeface="Calibri"/>
              </a:rPr>
              <a:t>self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" y="3200400"/>
            <a:ext cx="5400675" cy="2914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725" y="152400"/>
            <a:ext cx="4181475" cy="2914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7525" y="3286125"/>
            <a:ext cx="4248150" cy="2714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5114A7-DED3-46C4-9141-2FB508EDC8D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242" y="1777999"/>
            <a:ext cx="7490459" cy="1704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3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Qatl</a:t>
            </a:r>
            <a:r>
              <a:rPr sz="3000" b="1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(homicide)</a:t>
            </a:r>
            <a:endParaRPr sz="3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killing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another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being.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Types: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242" y="3457003"/>
            <a:ext cx="2338705" cy="8362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527050" algn="l"/>
              </a:tabLst>
            </a:pPr>
            <a:r>
              <a:rPr sz="2600" spc="-10" dirty="0">
                <a:latin typeface="Calibri"/>
                <a:cs typeface="Calibri"/>
              </a:rPr>
              <a:t>Culpable</a:t>
            </a:r>
            <a:endParaRPr sz="2600">
              <a:latin typeface="Calibri"/>
              <a:cs typeface="Calibri"/>
            </a:endParaRPr>
          </a:p>
          <a:p>
            <a:pPr marL="487045" indent="-474345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487045" algn="l"/>
              </a:tabLst>
            </a:pPr>
            <a:r>
              <a:rPr sz="2600" spc="-10" dirty="0">
                <a:latin typeface="Calibri"/>
                <a:cs typeface="Calibri"/>
              </a:rPr>
              <a:t>Non-Culpable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309" y="3457003"/>
            <a:ext cx="6260465" cy="8362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dirty="0">
                <a:latin typeface="Calibri"/>
                <a:cs typeface="Calibri"/>
              </a:rPr>
              <a:t>killing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blame</a:t>
            </a:r>
            <a:endParaRPr sz="26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110"/>
              </a:spcBef>
            </a:pPr>
            <a:r>
              <a:rPr sz="2600" dirty="0">
                <a:latin typeface="Calibri"/>
                <a:cs typeface="Calibri"/>
              </a:rPr>
              <a:t>Killing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without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blame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2796" y="4267200"/>
            <a:ext cx="6359525" cy="827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30"/>
              </a:spcBef>
              <a:buAutoNum type="romanLcParenR"/>
              <a:tabLst>
                <a:tab pos="259079" algn="l"/>
                <a:tab pos="1800860" algn="l"/>
                <a:tab pos="2431415" algn="l"/>
              </a:tabLst>
            </a:pPr>
            <a:r>
              <a:rPr sz="2600" spc="-10" dirty="0">
                <a:latin typeface="Calibri"/>
                <a:cs typeface="Calibri"/>
              </a:rPr>
              <a:t>justifiable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e.g</a:t>
            </a:r>
            <a:r>
              <a:rPr sz="2600" dirty="0">
                <a:latin typeface="Calibri"/>
                <a:cs typeface="Calibri"/>
              </a:rPr>
              <a:t>	judicial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hanging,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Police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killing</a:t>
            </a:r>
            <a:endParaRPr sz="2600">
              <a:latin typeface="Calibri"/>
              <a:cs typeface="Calibri"/>
            </a:endParaRPr>
          </a:p>
          <a:p>
            <a:pPr marL="335280" indent="-322580">
              <a:lnSpc>
                <a:spcPct val="100000"/>
              </a:lnSpc>
              <a:spcBef>
                <a:spcPts val="35"/>
              </a:spcBef>
              <a:buAutoNum type="romanLcParenR"/>
              <a:tabLst>
                <a:tab pos="335280" algn="l"/>
              </a:tabLst>
            </a:pPr>
            <a:r>
              <a:rPr sz="2600" spc="-10" dirty="0">
                <a:latin typeface="Calibri"/>
                <a:cs typeface="Calibri"/>
              </a:rPr>
              <a:t>excusable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1695" y="4667885"/>
            <a:ext cx="222059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68960" algn="l"/>
              </a:tabLst>
            </a:pPr>
            <a:r>
              <a:rPr sz="2600" spc="-25" dirty="0">
                <a:latin typeface="Calibri"/>
                <a:cs typeface="Calibri"/>
              </a:rPr>
              <a:t>e.g</a:t>
            </a:r>
            <a:r>
              <a:rPr sz="2600" dirty="0">
                <a:latin typeface="Calibri"/>
                <a:cs typeface="Calibri"/>
              </a:rPr>
              <a:t>	Self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defence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8458" y="791844"/>
            <a:ext cx="60178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50240" algn="l"/>
              </a:tabLst>
            </a:pPr>
            <a:r>
              <a:rPr sz="3950" spc="-25" dirty="0">
                <a:solidFill>
                  <a:srgbClr val="FF0000"/>
                </a:solidFill>
                <a:latin typeface="Calibri"/>
                <a:cs typeface="Calibri"/>
              </a:rPr>
              <a:t>C:</a:t>
            </a:r>
            <a:r>
              <a:rPr sz="3950" dirty="0">
                <a:solidFill>
                  <a:srgbClr val="FF0000"/>
                </a:solidFill>
                <a:latin typeface="Calibri"/>
                <a:cs typeface="Calibri"/>
              </a:rPr>
              <a:t>	HOMICIDE:</a:t>
            </a:r>
            <a:r>
              <a:rPr sz="39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0" i="1" dirty="0">
                <a:solidFill>
                  <a:srgbClr val="0DD145"/>
                </a:solidFill>
                <a:latin typeface="Calibri"/>
                <a:cs typeface="Calibri"/>
              </a:rPr>
              <a:t>Killing</a:t>
            </a:r>
            <a:r>
              <a:rPr sz="3600" b="0" i="1" spc="-30" dirty="0">
                <a:solidFill>
                  <a:srgbClr val="0DD145"/>
                </a:solidFill>
                <a:latin typeface="Calibri"/>
                <a:cs typeface="Calibri"/>
              </a:rPr>
              <a:t> </a:t>
            </a:r>
            <a:r>
              <a:rPr sz="3600" b="0" i="1" dirty="0">
                <a:solidFill>
                  <a:srgbClr val="0DD145"/>
                </a:solidFill>
                <a:latin typeface="Calibri"/>
                <a:cs typeface="Calibri"/>
              </a:rPr>
              <a:t>of</a:t>
            </a:r>
            <a:r>
              <a:rPr sz="3600" b="0" i="1" spc="-25" dirty="0">
                <a:solidFill>
                  <a:srgbClr val="0DD145"/>
                </a:solidFill>
                <a:latin typeface="Calibri"/>
                <a:cs typeface="Calibri"/>
              </a:rPr>
              <a:t> </a:t>
            </a:r>
            <a:r>
              <a:rPr sz="3600" b="0" i="1" spc="-10" dirty="0">
                <a:solidFill>
                  <a:srgbClr val="0DD145"/>
                </a:solidFill>
                <a:latin typeface="Calibri"/>
                <a:cs typeface="Calibri"/>
              </a:rPr>
              <a:t>others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994A9FB-7F5C-491A-BDC8-86D7D121AFCB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20" y="609282"/>
            <a:ext cx="52787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Kinds</a:t>
            </a:r>
            <a:r>
              <a:rPr sz="4400" b="0" spc="-1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 Light"/>
                <a:cs typeface="Calibri Light"/>
              </a:rPr>
              <a:t>of</a:t>
            </a:r>
            <a:r>
              <a:rPr sz="4400" b="0" spc="-2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Qatl:</a:t>
            </a:r>
            <a:r>
              <a:rPr sz="4400" b="0" spc="-2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(culpable)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533400" cy="2077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spc="-25" dirty="0">
                <a:latin typeface="Calibri"/>
                <a:cs typeface="Calibri"/>
              </a:rPr>
              <a:t>(I)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20" dirty="0">
                <a:latin typeface="Calibri"/>
                <a:cs typeface="Calibri"/>
              </a:rPr>
              <a:t>(II)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Calibri"/>
                <a:cs typeface="Calibri"/>
              </a:rPr>
              <a:t>(III)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-20" dirty="0">
                <a:latin typeface="Calibri"/>
                <a:cs typeface="Calibri"/>
              </a:rPr>
              <a:t>(IV)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9810" y="1702288"/>
            <a:ext cx="4549140" cy="1056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080" indent="-8255">
              <a:lnSpc>
                <a:spcPct val="122900"/>
              </a:lnSpc>
              <a:spcBef>
                <a:spcPts val="95"/>
              </a:spcBef>
              <a:tabLst>
                <a:tab pos="2651125" algn="l"/>
              </a:tabLst>
            </a:pPr>
            <a:r>
              <a:rPr sz="2750" dirty="0">
                <a:latin typeface="Calibri"/>
                <a:cs typeface="Calibri"/>
              </a:rPr>
              <a:t>Qatl-i-</a:t>
            </a:r>
            <a:r>
              <a:rPr sz="2750" spc="-25" dirty="0">
                <a:latin typeface="Calibri"/>
                <a:cs typeface="Calibri"/>
              </a:rPr>
              <a:t>Amd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(intention) </a:t>
            </a:r>
            <a:r>
              <a:rPr sz="2750" dirty="0">
                <a:latin typeface="Calibri"/>
                <a:cs typeface="Calibri"/>
              </a:rPr>
              <a:t>Qatl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Shibh-i-</a:t>
            </a:r>
            <a:r>
              <a:rPr sz="2750" spc="-25" dirty="0">
                <a:latin typeface="Calibri"/>
                <a:cs typeface="Calibri"/>
              </a:rPr>
              <a:t>Amd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(cause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harm)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685" y="2743019"/>
            <a:ext cx="2333625" cy="10363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195" marR="5080" indent="-24130">
              <a:lnSpc>
                <a:spcPct val="120600"/>
              </a:lnSpc>
              <a:spcBef>
                <a:spcPts val="90"/>
              </a:spcBef>
            </a:pPr>
            <a:r>
              <a:rPr sz="2750" dirty="0">
                <a:latin typeface="Calibri"/>
                <a:cs typeface="Calibri"/>
              </a:rPr>
              <a:t>Qatl-i-</a:t>
            </a:r>
            <a:r>
              <a:rPr sz="2750" spc="-10" dirty="0">
                <a:latin typeface="Calibri"/>
                <a:cs typeface="Calibri"/>
              </a:rPr>
              <a:t>Khata </a:t>
            </a:r>
            <a:r>
              <a:rPr sz="2750" dirty="0">
                <a:latin typeface="Calibri"/>
                <a:cs typeface="Calibri"/>
              </a:rPr>
              <a:t>Qatl-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Bis-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Sabab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220" y="2743019"/>
            <a:ext cx="3365500" cy="10363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 marR="5080" indent="-7620">
              <a:lnSpc>
                <a:spcPct val="120600"/>
              </a:lnSpc>
              <a:spcBef>
                <a:spcPts val="90"/>
              </a:spcBef>
            </a:pPr>
            <a:r>
              <a:rPr sz="2750" dirty="0">
                <a:latin typeface="Calibri"/>
                <a:cs typeface="Calibri"/>
              </a:rPr>
              <a:t>(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Mistake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fact) </a:t>
            </a:r>
            <a:r>
              <a:rPr sz="2750" dirty="0">
                <a:latin typeface="Calibri"/>
                <a:cs typeface="Calibri"/>
              </a:rPr>
              <a:t>(unlawful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act)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0" y="0"/>
            <a:ext cx="18288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D4E7F85-731D-4B91-ABF9-A991C5FFB2D2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947" y="430212"/>
            <a:ext cx="27571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u="sng" spc="-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Qatl-</a:t>
            </a:r>
            <a:r>
              <a:rPr sz="4400" b="0" u="sng" spc="-3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i-</a:t>
            </a:r>
            <a:r>
              <a:rPr sz="4400" b="0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Amd: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947" y="1203261"/>
            <a:ext cx="9955530" cy="33775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02895">
              <a:lnSpc>
                <a:spcPts val="3010"/>
              </a:lnSpc>
              <a:spcBef>
                <a:spcPts val="470"/>
              </a:spcBef>
            </a:pPr>
            <a:r>
              <a:rPr sz="2750" dirty="0">
                <a:latin typeface="Cambria Math"/>
                <a:cs typeface="Cambria Math"/>
              </a:rPr>
              <a:t>Killing</a:t>
            </a:r>
            <a:r>
              <a:rPr sz="2750" spc="11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3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human</a:t>
            </a:r>
            <a:r>
              <a:rPr sz="2750" spc="75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being</a:t>
            </a:r>
            <a:r>
              <a:rPr sz="2750" spc="3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with</a:t>
            </a:r>
            <a:r>
              <a:rPr sz="2750" spc="10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intention</a:t>
            </a:r>
            <a:r>
              <a:rPr sz="2750" spc="8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and</a:t>
            </a:r>
            <a:r>
              <a:rPr sz="2750" spc="9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knowledge</a:t>
            </a:r>
            <a:r>
              <a:rPr sz="2750" spc="50" dirty="0">
                <a:latin typeface="Cambria Math"/>
                <a:cs typeface="Cambria Math"/>
              </a:rPr>
              <a:t> </a:t>
            </a:r>
            <a:r>
              <a:rPr sz="2750" dirty="0">
                <a:latin typeface="Cambria Math"/>
                <a:cs typeface="Cambria Math"/>
              </a:rPr>
              <a:t>of</a:t>
            </a:r>
            <a:r>
              <a:rPr sz="2750" spc="114" dirty="0">
                <a:latin typeface="Cambria Math"/>
                <a:cs typeface="Cambria Math"/>
              </a:rPr>
              <a:t> </a:t>
            </a:r>
            <a:r>
              <a:rPr sz="2750" spc="-10" dirty="0">
                <a:latin typeface="Cambria Math"/>
                <a:cs typeface="Cambria Math"/>
              </a:rPr>
              <a:t>causing death.</a:t>
            </a:r>
            <a:endParaRPr sz="27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7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  <a:endParaRPr sz="2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44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Qatl</a:t>
            </a:r>
            <a:r>
              <a:rPr sz="4400" u="sng" spc="-1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 </a:t>
            </a:r>
            <a:r>
              <a:rPr sz="4400" u="sng" spc="-6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Shibh-</a:t>
            </a:r>
            <a:r>
              <a:rPr sz="4400" u="sng" spc="-3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i-</a:t>
            </a:r>
            <a:r>
              <a:rPr sz="4400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Amd:</a:t>
            </a:r>
            <a:endParaRPr sz="4400">
              <a:latin typeface="Cambria Math"/>
              <a:cs typeface="Cambria Math"/>
            </a:endParaRPr>
          </a:p>
          <a:p>
            <a:pPr marL="12700" marR="5080">
              <a:lnSpc>
                <a:spcPts val="2630"/>
              </a:lnSpc>
              <a:spcBef>
                <a:spcPts val="1070"/>
              </a:spcBef>
            </a:pPr>
            <a:r>
              <a:rPr sz="2400" dirty="0">
                <a:latin typeface="Cambria Math"/>
                <a:cs typeface="Cambria Math"/>
              </a:rPr>
              <a:t>Killing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of</a:t>
            </a:r>
            <a:r>
              <a:rPr sz="2400" spc="-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human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being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with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intention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only</a:t>
            </a:r>
            <a:r>
              <a:rPr sz="2400" spc="-6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to</a:t>
            </a:r>
            <a:r>
              <a:rPr sz="2400" spc="-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harm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but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death</a:t>
            </a:r>
            <a:r>
              <a:rPr sz="2400" spc="-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occurs</a:t>
            </a:r>
            <a:r>
              <a:rPr sz="2400" spc="-1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which</a:t>
            </a:r>
            <a:r>
              <a:rPr sz="2400" spc="-9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is </a:t>
            </a:r>
            <a:r>
              <a:rPr sz="2400" spc="-10" dirty="0">
                <a:latin typeface="Cambria Math"/>
                <a:cs typeface="Cambria Math"/>
              </a:rPr>
              <a:t>unlikely.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800" y="0"/>
            <a:ext cx="1600200" cy="342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3BBF479-8E3B-4592-99F3-097CF4CB0C1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296" y="762251"/>
            <a:ext cx="8163559" cy="174434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4400" b="0" u="sng" spc="-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Qatl-</a:t>
            </a:r>
            <a:r>
              <a:rPr sz="4400" b="0" u="sng" spc="-3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i-</a:t>
            </a:r>
            <a:r>
              <a:rPr sz="4400" b="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Khata:</a:t>
            </a:r>
            <a:endParaRPr sz="4400">
              <a:latin typeface="Cambria Math"/>
              <a:cs typeface="Cambria Math"/>
            </a:endParaRPr>
          </a:p>
          <a:p>
            <a:pPr marL="12700" marR="5080">
              <a:lnSpc>
                <a:spcPts val="3080"/>
              </a:lnSpc>
              <a:spcBef>
                <a:spcPts val="1015"/>
              </a:spcBef>
            </a:pPr>
            <a:r>
              <a:rPr sz="2750" b="0" dirty="0">
                <a:latin typeface="Cambria Math"/>
                <a:cs typeface="Cambria Math"/>
              </a:rPr>
              <a:t>Killing</a:t>
            </a:r>
            <a:r>
              <a:rPr sz="2750" b="0" spc="10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of</a:t>
            </a:r>
            <a:r>
              <a:rPr sz="2750" b="0" spc="3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human</a:t>
            </a:r>
            <a:r>
              <a:rPr sz="2750" b="0" spc="7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being</a:t>
            </a:r>
            <a:r>
              <a:rPr sz="2750" b="0" spc="3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without</a:t>
            </a:r>
            <a:r>
              <a:rPr sz="2750" b="0" spc="9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any</a:t>
            </a:r>
            <a:r>
              <a:rPr sz="2750" b="0" spc="7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intention</a:t>
            </a:r>
            <a:r>
              <a:rPr sz="2750" b="0" spc="8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to</a:t>
            </a:r>
            <a:r>
              <a:rPr sz="2750" b="0" spc="8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kill</a:t>
            </a:r>
            <a:r>
              <a:rPr sz="2750" b="0" spc="45" dirty="0">
                <a:latin typeface="Cambria Math"/>
                <a:cs typeface="Cambria Math"/>
              </a:rPr>
              <a:t> </a:t>
            </a:r>
            <a:r>
              <a:rPr sz="2750" b="0" spc="-25" dirty="0">
                <a:latin typeface="Cambria Math"/>
                <a:cs typeface="Cambria Math"/>
              </a:rPr>
              <a:t>or </a:t>
            </a:r>
            <a:r>
              <a:rPr sz="2750" b="0" dirty="0">
                <a:latin typeface="Cambria Math"/>
                <a:cs typeface="Cambria Math"/>
              </a:rPr>
              <a:t>harm</a:t>
            </a:r>
            <a:r>
              <a:rPr sz="2750" b="0" spc="11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but</a:t>
            </a:r>
            <a:r>
              <a:rPr sz="2750" b="0" spc="6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death</a:t>
            </a:r>
            <a:r>
              <a:rPr sz="2750" b="0" spc="7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occurs</a:t>
            </a:r>
            <a:r>
              <a:rPr sz="2750" b="0" spc="4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by</a:t>
            </a:r>
            <a:r>
              <a:rPr sz="2750" b="0" spc="5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mistake</a:t>
            </a:r>
            <a:r>
              <a:rPr sz="2750" b="0" spc="20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of</a:t>
            </a:r>
            <a:r>
              <a:rPr sz="2750" b="0" spc="9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act</a:t>
            </a:r>
            <a:r>
              <a:rPr sz="2750" b="0" spc="65" dirty="0">
                <a:latin typeface="Cambria Math"/>
                <a:cs typeface="Cambria Math"/>
              </a:rPr>
              <a:t> </a:t>
            </a:r>
            <a:r>
              <a:rPr sz="2750" b="0" dirty="0">
                <a:latin typeface="Cambria Math"/>
                <a:cs typeface="Cambria Math"/>
              </a:rPr>
              <a:t>or</a:t>
            </a:r>
            <a:r>
              <a:rPr sz="2750" b="0" spc="80" dirty="0">
                <a:latin typeface="Cambria Math"/>
                <a:cs typeface="Cambria Math"/>
              </a:rPr>
              <a:t> </a:t>
            </a:r>
            <a:r>
              <a:rPr sz="2750" b="0" spc="-10" dirty="0">
                <a:latin typeface="Cambria Math"/>
                <a:cs typeface="Cambria Math"/>
              </a:rPr>
              <a:t>fact.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9296" y="2860629"/>
            <a:ext cx="4752340" cy="27171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4400" u="sng" spc="-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Qatl-</a:t>
            </a:r>
            <a:r>
              <a:rPr sz="4400" u="sng" spc="-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Bis-</a:t>
            </a:r>
            <a:r>
              <a:rPr sz="44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mbria Math"/>
                <a:cs typeface="Cambria Math"/>
              </a:rPr>
              <a:t>Sabab:</a:t>
            </a:r>
            <a:endParaRPr sz="4400">
              <a:latin typeface="Cambria Math"/>
              <a:cs typeface="Cambria Math"/>
            </a:endParaRPr>
          </a:p>
          <a:p>
            <a:pPr marL="12700" marR="706120">
              <a:lnSpc>
                <a:spcPct val="125099"/>
              </a:lnSpc>
              <a:spcBef>
                <a:spcPts val="55"/>
              </a:spcBef>
            </a:pPr>
            <a:r>
              <a:rPr sz="2400" dirty="0">
                <a:latin typeface="Cambria Math"/>
                <a:cs typeface="Cambria Math"/>
              </a:rPr>
              <a:t>Killing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of</a:t>
            </a:r>
            <a:r>
              <a:rPr sz="2400" spc="-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human</a:t>
            </a:r>
            <a:r>
              <a:rPr sz="2400" spc="-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being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without </a:t>
            </a:r>
            <a:r>
              <a:rPr sz="2400" dirty="0">
                <a:latin typeface="Cambria Math"/>
                <a:cs typeface="Cambria Math"/>
              </a:rPr>
              <a:t>intention</a:t>
            </a:r>
            <a:r>
              <a:rPr sz="2400" spc="-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to</a:t>
            </a:r>
            <a:r>
              <a:rPr sz="2400" spc="-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cause</a:t>
            </a:r>
            <a:r>
              <a:rPr sz="2400" spc="-45" dirty="0">
                <a:latin typeface="Cambria Math"/>
                <a:cs typeface="Cambria Math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harm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mbria Math"/>
                <a:cs typeface="Cambria Math"/>
              </a:rPr>
              <a:t>or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death,</a:t>
            </a:r>
            <a:r>
              <a:rPr sz="2400" spc="-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but</a:t>
            </a:r>
            <a:r>
              <a:rPr sz="2400" spc="-7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death</a:t>
            </a:r>
            <a:r>
              <a:rPr sz="2400" spc="1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occurs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mbria Math"/>
                <a:cs typeface="Cambria Math"/>
              </a:rPr>
              <a:t>during</a:t>
            </a:r>
            <a:r>
              <a:rPr sz="2400" spc="-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the</a:t>
            </a:r>
            <a:r>
              <a:rPr sz="2400" spc="-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course</a:t>
            </a:r>
            <a:r>
              <a:rPr sz="2400" spc="-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of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unlawful</a:t>
            </a:r>
            <a:r>
              <a:rPr sz="2400" spc="-90" dirty="0">
                <a:latin typeface="Cambria Math"/>
                <a:cs typeface="Cambria Math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act.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714750"/>
            <a:ext cx="4333875" cy="2447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1800" y="-18826"/>
            <a:ext cx="1600200" cy="342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0F51A7E-35A3-4910-A009-6E8E6405BFD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6342" y="1277238"/>
            <a:ext cx="9173210" cy="19869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6235" marR="45720" indent="-346075">
              <a:lnSpc>
                <a:spcPct val="100000"/>
              </a:lnSpc>
              <a:spcBef>
                <a:spcPts val="130"/>
              </a:spcBef>
              <a:buClr>
                <a:srgbClr val="C00000"/>
              </a:buClr>
              <a:buSzPct val="96875"/>
              <a:buFont typeface="Wingdings"/>
              <a:buChar char=""/>
              <a:tabLst>
                <a:tab pos="356235" algn="l"/>
                <a:tab pos="373380" algn="l"/>
              </a:tabLst>
            </a:pPr>
            <a:r>
              <a:rPr sz="3200" u="sng" spc="-10" dirty="0">
                <a:solidFill>
                  <a:srgbClr val="0462C1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	https://www.amnesty.org/en/documents/asa33/004/19</a:t>
            </a:r>
            <a:r>
              <a:rPr sz="3200" spc="-1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200" u="sng" spc="-10" dirty="0">
                <a:solidFill>
                  <a:srgbClr val="0462C1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91/en/</a:t>
            </a:r>
            <a:endParaRPr sz="3200">
              <a:latin typeface="Times New Roman"/>
              <a:cs typeface="Times New Roman"/>
            </a:endParaRPr>
          </a:p>
          <a:p>
            <a:pPr marL="374015" indent="-363220">
              <a:lnSpc>
                <a:spcPts val="3835"/>
              </a:lnSpc>
              <a:spcBef>
                <a:spcPts val="55"/>
              </a:spcBef>
              <a:buClr>
                <a:srgbClr val="C00000"/>
              </a:buClr>
              <a:buSzPct val="96875"/>
              <a:buFont typeface="Wingdings"/>
              <a:buChar char=""/>
              <a:tabLst>
                <a:tab pos="374015" algn="l"/>
              </a:tabLst>
            </a:pPr>
            <a:r>
              <a:rPr sz="3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https://www.jstor.org/stable/26843905</a:t>
            </a:r>
            <a:endParaRPr sz="3200">
              <a:latin typeface="Times New Roman"/>
              <a:cs typeface="Times New Roman"/>
            </a:endParaRPr>
          </a:p>
          <a:p>
            <a:pPr marL="374015" indent="-363220">
              <a:lnSpc>
                <a:spcPts val="3835"/>
              </a:lnSpc>
              <a:buClr>
                <a:srgbClr val="C00000"/>
              </a:buClr>
              <a:buSzPct val="96875"/>
              <a:buFont typeface="Wingdings"/>
              <a:buChar char=""/>
              <a:tabLst>
                <a:tab pos="374015" algn="l"/>
              </a:tabLst>
            </a:pPr>
            <a:r>
              <a:rPr sz="32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https://www.ayubmed.edu.pk/JAMC/24-</a:t>
            </a:r>
            <a:r>
              <a:rPr sz="3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3/Iftikhar.pdf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9000" y="0"/>
            <a:ext cx="1143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Research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4260AF2-3370-4C8B-AFBD-0660CB791856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42" y="422655"/>
            <a:ext cx="70269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The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4</a:t>
            </a:r>
            <a:r>
              <a:rPr sz="4400" b="0" spc="-6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basic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ethical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principles</a:t>
            </a:r>
            <a:r>
              <a:rPr sz="4400" b="0" spc="-13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of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272" y="1742059"/>
            <a:ext cx="7980680" cy="40874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48970" indent="-278765">
              <a:lnSpc>
                <a:spcPct val="100000"/>
              </a:lnSpc>
              <a:spcBef>
                <a:spcPts val="47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spc="-10" dirty="0">
                <a:latin typeface="Calibri"/>
                <a:cs typeface="Calibri"/>
              </a:rPr>
              <a:t>Beneficence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80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dirty="0">
                <a:latin typeface="Calibri"/>
                <a:cs typeface="Calibri"/>
              </a:rPr>
              <a:t>Non-</a:t>
            </a:r>
            <a:r>
              <a:rPr sz="2750" spc="-10" dirty="0">
                <a:latin typeface="Calibri"/>
                <a:cs typeface="Calibri"/>
              </a:rPr>
              <a:t>Maleficence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dirty="0">
                <a:latin typeface="Calibri"/>
                <a:cs typeface="Calibri"/>
              </a:rPr>
              <a:t>Respect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autonomy</a:t>
            </a:r>
            <a:endParaRPr sz="2750">
              <a:latin typeface="Calibri"/>
              <a:cs typeface="Calibri"/>
            </a:endParaRPr>
          </a:p>
          <a:p>
            <a:pPr marL="648970" indent="-278765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48970" algn="l"/>
              </a:tabLst>
            </a:pPr>
            <a:r>
              <a:rPr sz="2750" spc="-10" dirty="0">
                <a:latin typeface="Calibri"/>
                <a:cs typeface="Calibri"/>
              </a:rPr>
              <a:t>Justice</a:t>
            </a:r>
            <a:endParaRPr sz="2750">
              <a:latin typeface="Calibri"/>
              <a:cs typeface="Calibri"/>
            </a:endParaRPr>
          </a:p>
          <a:p>
            <a:pPr marL="628650" marR="5080" indent="-258445">
              <a:lnSpc>
                <a:spcPts val="3010"/>
              </a:lnSpc>
              <a:spcBef>
                <a:spcPts val="720"/>
              </a:spcBef>
              <a:buClr>
                <a:srgbClr val="C00000"/>
              </a:buClr>
              <a:buSzPct val="96363"/>
              <a:buFont typeface="Wingdings"/>
              <a:buChar char=""/>
              <a:tabLst>
                <a:tab pos="628650" algn="l"/>
                <a:tab pos="64897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	https://brill.com/previewpdf/book/978904742572</a:t>
            </a:r>
            <a:r>
              <a:rPr sz="275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7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4/Bej.9789004172258.i-</a:t>
            </a: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408_005.xml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75"/>
              </a:spcBef>
            </a:pP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450" b="1" spc="-75" dirty="0">
                <a:latin typeface="Cambria"/>
                <a:cs typeface="Cambria"/>
              </a:rPr>
              <a:t>BIOMEDICAL</a:t>
            </a:r>
            <a:r>
              <a:rPr sz="3450" b="1" spc="-185" dirty="0">
                <a:latin typeface="Cambria"/>
                <a:cs typeface="Cambria"/>
              </a:rPr>
              <a:t> </a:t>
            </a:r>
            <a:r>
              <a:rPr sz="3450" b="1" spc="-10" dirty="0">
                <a:latin typeface="Cambria"/>
                <a:cs typeface="Cambria"/>
              </a:rPr>
              <a:t>ETHICS</a:t>
            </a:r>
            <a:endParaRPr sz="345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9000" y="0"/>
            <a:ext cx="1143000" cy="342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10" dirty="0">
                <a:latin typeface="Cambria"/>
                <a:cs typeface="Cambria"/>
              </a:rPr>
              <a:t>ETHICS</a:t>
            </a:r>
            <a:endParaRPr lang="en-US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92916B-9284-4248-8B4B-9943E19C75D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9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FAMILY</a:t>
            </a:r>
            <a:r>
              <a:rPr spc="-145" dirty="0"/>
              <a:t> </a:t>
            </a:r>
            <a:r>
              <a:rPr spc="-55" dirty="0"/>
              <a:t>MEDICINE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How</a:t>
            </a:r>
            <a:r>
              <a:rPr spc="-8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Approach</a:t>
            </a:r>
            <a:r>
              <a:rPr spc="-65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dirty="0"/>
              <a:t>patient</a:t>
            </a:r>
            <a:r>
              <a:rPr spc="-50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Injuries</a:t>
            </a:r>
            <a:r>
              <a:rPr spc="-35" dirty="0"/>
              <a:t> </a:t>
            </a:r>
            <a:r>
              <a:rPr spc="-50" dirty="0"/>
              <a:t>?</a:t>
            </a:r>
          </a:p>
          <a:p>
            <a:pPr marL="254635" indent="-244475">
              <a:lnSpc>
                <a:spcPct val="100000"/>
              </a:lnSpc>
              <a:spcBef>
                <a:spcPts val="19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dirty="0"/>
              <a:t>As</a:t>
            </a:r>
            <a:r>
              <a:rPr sz="2400" spc="-105" dirty="0"/>
              <a:t> </a:t>
            </a:r>
            <a:r>
              <a:rPr sz="2400" dirty="0"/>
              <a:t>a</a:t>
            </a:r>
            <a:r>
              <a:rPr sz="2400" spc="-20" dirty="0"/>
              <a:t> </a:t>
            </a:r>
            <a:r>
              <a:rPr sz="2400" dirty="0"/>
              <a:t>general</a:t>
            </a:r>
            <a:r>
              <a:rPr sz="2400" spc="-20" dirty="0"/>
              <a:t> </a:t>
            </a:r>
            <a:r>
              <a:rPr sz="2400" spc="-10" dirty="0"/>
              <a:t>physician</a:t>
            </a:r>
            <a:r>
              <a:rPr sz="2400" spc="-55" dirty="0"/>
              <a:t> </a:t>
            </a:r>
            <a:r>
              <a:rPr sz="2400" dirty="0"/>
              <a:t>it</a:t>
            </a:r>
            <a:r>
              <a:rPr sz="2400" spc="-45" dirty="0"/>
              <a:t> </a:t>
            </a:r>
            <a:r>
              <a:rPr sz="2400" dirty="0"/>
              <a:t>is</a:t>
            </a:r>
            <a:r>
              <a:rPr sz="2400" spc="-35" dirty="0"/>
              <a:t> </a:t>
            </a:r>
            <a:r>
              <a:rPr sz="2400" spc="-10" dirty="0"/>
              <a:t>obligatory</a:t>
            </a:r>
            <a:r>
              <a:rPr sz="2400" spc="-40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note</a:t>
            </a:r>
            <a:r>
              <a:rPr sz="2400" spc="-60" dirty="0"/>
              <a:t> </a:t>
            </a:r>
            <a:r>
              <a:rPr sz="2400" dirty="0"/>
              <a:t>down</a:t>
            </a:r>
            <a:r>
              <a:rPr sz="2400" spc="-55" dirty="0"/>
              <a:t> </a:t>
            </a:r>
            <a:r>
              <a:rPr sz="2400" dirty="0"/>
              <a:t>the</a:t>
            </a:r>
            <a:r>
              <a:rPr sz="2400" spc="10" dirty="0"/>
              <a:t> </a:t>
            </a:r>
            <a:r>
              <a:rPr sz="2400" dirty="0"/>
              <a:t>details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55" dirty="0"/>
              <a:t> </a:t>
            </a:r>
            <a:r>
              <a:rPr sz="2400" dirty="0"/>
              <a:t>each</a:t>
            </a:r>
            <a:r>
              <a:rPr sz="2400" spc="-50" dirty="0"/>
              <a:t> </a:t>
            </a:r>
            <a:r>
              <a:rPr sz="2400" spc="-10" dirty="0"/>
              <a:t>injury</a:t>
            </a:r>
            <a:endParaRPr sz="2400"/>
          </a:p>
          <a:p>
            <a:pPr marL="254635" indent="-244475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dirty="0"/>
              <a:t>The</a:t>
            </a:r>
            <a:r>
              <a:rPr sz="2400" spc="-55" dirty="0"/>
              <a:t> </a:t>
            </a:r>
            <a:r>
              <a:rPr sz="2400" spc="-10" dirty="0"/>
              <a:t>details</a:t>
            </a:r>
            <a:r>
              <a:rPr sz="2400" spc="-95" dirty="0"/>
              <a:t> </a:t>
            </a:r>
            <a:r>
              <a:rPr sz="2400" dirty="0"/>
              <a:t>and</a:t>
            </a:r>
            <a:r>
              <a:rPr sz="2400" spc="-45" dirty="0"/>
              <a:t> </a:t>
            </a:r>
            <a:r>
              <a:rPr sz="2400" dirty="0"/>
              <a:t>facts</a:t>
            </a:r>
            <a:r>
              <a:rPr sz="2400" spc="-25" dirty="0"/>
              <a:t> </a:t>
            </a:r>
            <a:r>
              <a:rPr sz="2400" dirty="0"/>
              <a:t>noted</a:t>
            </a:r>
            <a:r>
              <a:rPr sz="2400" spc="-40" dirty="0"/>
              <a:t> </a:t>
            </a:r>
            <a:r>
              <a:rPr sz="2400" dirty="0"/>
              <a:t>should</a:t>
            </a:r>
            <a:r>
              <a:rPr sz="2400" spc="-45" dirty="0"/>
              <a:t> </a:t>
            </a:r>
            <a:r>
              <a:rPr sz="2400" dirty="0"/>
              <a:t>be</a:t>
            </a:r>
            <a:r>
              <a:rPr sz="2400" spc="-50" dirty="0"/>
              <a:t> </a:t>
            </a:r>
            <a:r>
              <a:rPr sz="2400" spc="-10" dirty="0"/>
              <a:t>accurate</a:t>
            </a:r>
            <a:endParaRPr sz="2400"/>
          </a:p>
          <a:p>
            <a:pPr marL="254635" indent="-244475"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dirty="0"/>
              <a:t>All</a:t>
            </a:r>
            <a:r>
              <a:rPr sz="2400" spc="-80" dirty="0"/>
              <a:t> </a:t>
            </a:r>
            <a:r>
              <a:rPr sz="2400" dirty="0"/>
              <a:t>injuries</a:t>
            </a:r>
            <a:r>
              <a:rPr sz="2400" spc="-90" dirty="0"/>
              <a:t> </a:t>
            </a:r>
            <a:r>
              <a:rPr sz="2400" spc="-10" dirty="0"/>
              <a:t>relevant</a:t>
            </a:r>
            <a:r>
              <a:rPr sz="2400" spc="-35" dirty="0"/>
              <a:t> </a:t>
            </a:r>
            <a:r>
              <a:rPr sz="2400" dirty="0"/>
              <a:t>to</a:t>
            </a:r>
            <a:r>
              <a:rPr sz="2400" spc="-45" dirty="0"/>
              <a:t> </a:t>
            </a:r>
            <a:r>
              <a:rPr sz="2400" dirty="0"/>
              <a:t>assault</a:t>
            </a:r>
            <a:r>
              <a:rPr sz="2400" spc="-40" dirty="0"/>
              <a:t> </a:t>
            </a:r>
            <a:r>
              <a:rPr sz="2400" dirty="0"/>
              <a:t>or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spc="-20" dirty="0"/>
              <a:t>medico-</a:t>
            </a:r>
            <a:r>
              <a:rPr sz="2400" dirty="0"/>
              <a:t>legal</a:t>
            </a:r>
            <a:r>
              <a:rPr sz="2400" spc="-10" dirty="0"/>
              <a:t> </a:t>
            </a:r>
            <a:r>
              <a:rPr sz="2400" dirty="0"/>
              <a:t>significance</a:t>
            </a:r>
            <a:r>
              <a:rPr sz="2400" spc="-50" dirty="0"/>
              <a:t> </a:t>
            </a:r>
            <a:r>
              <a:rPr sz="2400" dirty="0"/>
              <a:t>should</a:t>
            </a:r>
            <a:r>
              <a:rPr sz="2400" spc="-45" dirty="0"/>
              <a:t> </a:t>
            </a:r>
            <a:r>
              <a:rPr sz="2400" dirty="0"/>
              <a:t>be</a:t>
            </a:r>
            <a:r>
              <a:rPr sz="2400" spc="-50" dirty="0"/>
              <a:t> </a:t>
            </a:r>
            <a:r>
              <a:rPr sz="2400" dirty="0"/>
              <a:t>notified</a:t>
            </a:r>
            <a:r>
              <a:rPr sz="2400" spc="-45" dirty="0"/>
              <a:t> </a:t>
            </a:r>
            <a:r>
              <a:rPr sz="2400" dirty="0"/>
              <a:t>to</a:t>
            </a:r>
            <a:r>
              <a:rPr sz="2400" spc="-45" dirty="0"/>
              <a:t> </a:t>
            </a:r>
            <a:r>
              <a:rPr sz="2400" spc="-25" dirty="0"/>
              <a:t>the</a:t>
            </a:r>
            <a:endParaRPr sz="240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dirty="0"/>
              <a:t>authorities</a:t>
            </a:r>
            <a:r>
              <a:rPr sz="2400" spc="-50" dirty="0"/>
              <a:t> </a:t>
            </a:r>
            <a:r>
              <a:rPr sz="2400" dirty="0"/>
              <a:t>&amp;</a:t>
            </a:r>
            <a:r>
              <a:rPr sz="2400" spc="-70" dirty="0"/>
              <a:t> </a:t>
            </a:r>
            <a:r>
              <a:rPr sz="2400" dirty="0"/>
              <a:t>Police</a:t>
            </a:r>
            <a:r>
              <a:rPr sz="2400" spc="-75" dirty="0"/>
              <a:t> </a:t>
            </a:r>
            <a:r>
              <a:rPr sz="2400" spc="-50" dirty="0"/>
              <a:t>.</a:t>
            </a:r>
            <a:endParaRPr sz="2400"/>
          </a:p>
          <a:p>
            <a:pPr marL="12700" marR="541020" indent="-2540">
              <a:lnSpc>
                <a:spcPct val="101699"/>
              </a:lnSpc>
              <a:spcBef>
                <a:spcPts val="5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dirty="0"/>
              <a:t>	In</a:t>
            </a:r>
            <a:r>
              <a:rPr sz="2400" spc="-50" dirty="0"/>
              <a:t> </a:t>
            </a:r>
            <a:r>
              <a:rPr sz="2400" dirty="0"/>
              <a:t>the</a:t>
            </a:r>
            <a:r>
              <a:rPr sz="2400" spc="-45" dirty="0"/>
              <a:t> </a:t>
            </a:r>
            <a:r>
              <a:rPr sz="2400" spc="-10" dirty="0"/>
              <a:t>receiving</a:t>
            </a:r>
            <a:r>
              <a:rPr sz="2400" spc="-55" dirty="0"/>
              <a:t> </a:t>
            </a:r>
            <a:r>
              <a:rPr sz="2400" dirty="0"/>
              <a:t>hospital </a:t>
            </a:r>
            <a:r>
              <a:rPr sz="2400" spc="-10" dirty="0"/>
              <a:t>emergency</a:t>
            </a:r>
            <a:r>
              <a:rPr sz="2400" spc="-95" dirty="0"/>
              <a:t> </a:t>
            </a:r>
            <a:r>
              <a:rPr sz="2400" dirty="0"/>
              <a:t>room</a:t>
            </a:r>
            <a:r>
              <a:rPr sz="2400" spc="-85" dirty="0"/>
              <a:t> </a:t>
            </a:r>
            <a:r>
              <a:rPr sz="2400" dirty="0"/>
              <a:t>the</a:t>
            </a:r>
            <a:r>
              <a:rPr sz="2400" spc="-45" dirty="0"/>
              <a:t> </a:t>
            </a:r>
            <a:r>
              <a:rPr sz="2400" dirty="0"/>
              <a:t>priorities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dirty="0"/>
              <a:t>emergency</a:t>
            </a:r>
            <a:r>
              <a:rPr sz="2400" spc="-95" dirty="0"/>
              <a:t> </a:t>
            </a:r>
            <a:r>
              <a:rPr sz="2400" spc="-10" dirty="0"/>
              <a:t>care, </a:t>
            </a:r>
            <a:r>
              <a:rPr sz="2400" spc="-20" dirty="0"/>
              <a:t>investigations</a:t>
            </a:r>
            <a:r>
              <a:rPr sz="2400" spc="-45" dirty="0"/>
              <a:t> </a:t>
            </a:r>
            <a:r>
              <a:rPr sz="2400" dirty="0"/>
              <a:t>and</a:t>
            </a:r>
            <a:r>
              <a:rPr sz="2400" spc="-70" dirty="0"/>
              <a:t> </a:t>
            </a:r>
            <a:r>
              <a:rPr sz="2400" dirty="0"/>
              <a:t>the</a:t>
            </a:r>
            <a:r>
              <a:rPr sz="2400" spc="-10" dirty="0"/>
              <a:t> indications</a:t>
            </a:r>
            <a:r>
              <a:rPr sz="2400" spc="-45" dirty="0"/>
              <a:t> </a:t>
            </a:r>
            <a:r>
              <a:rPr sz="2400" dirty="0"/>
              <a:t>for</a:t>
            </a:r>
            <a:r>
              <a:rPr sz="2400" spc="-20" dirty="0"/>
              <a:t> </a:t>
            </a:r>
            <a:r>
              <a:rPr sz="2400" spc="-10" dirty="0"/>
              <a:t>transfer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70" dirty="0"/>
              <a:t> </a:t>
            </a:r>
            <a:r>
              <a:rPr sz="2400" spc="-10" dirty="0"/>
              <a:t>patient</a:t>
            </a:r>
            <a:r>
              <a:rPr sz="2400" spc="-125" dirty="0"/>
              <a:t> </a:t>
            </a:r>
            <a:r>
              <a:rPr sz="2400" dirty="0"/>
              <a:t>to</a:t>
            </a:r>
            <a:r>
              <a:rPr sz="2400" spc="-70" dirty="0"/>
              <a:t> </a:t>
            </a:r>
            <a:r>
              <a:rPr sz="2400" dirty="0"/>
              <a:t>another</a:t>
            </a:r>
            <a:r>
              <a:rPr sz="2400" spc="-15" dirty="0"/>
              <a:t> </a:t>
            </a:r>
            <a:r>
              <a:rPr sz="2400" spc="-10" dirty="0"/>
              <a:t>facility</a:t>
            </a:r>
            <a:r>
              <a:rPr sz="2400" spc="-55" dirty="0"/>
              <a:t> </a:t>
            </a:r>
            <a:r>
              <a:rPr sz="2400" spc="-10" dirty="0"/>
              <a:t>plays </a:t>
            </a:r>
            <a:r>
              <a:rPr sz="2400" dirty="0"/>
              <a:t>important</a:t>
            </a:r>
            <a:r>
              <a:rPr sz="2400" spc="-105" dirty="0"/>
              <a:t> </a:t>
            </a:r>
            <a:r>
              <a:rPr sz="2400" spc="-20" dirty="0"/>
              <a:t>role.</a:t>
            </a:r>
            <a:endParaRPr sz="2400"/>
          </a:p>
        </p:txBody>
      </p:sp>
      <p:sp>
        <p:nvSpPr>
          <p:cNvPr id="5" name="Rectangle 4"/>
          <p:cNvSpPr/>
          <p:nvPr/>
        </p:nvSpPr>
        <p:spPr>
          <a:xfrm>
            <a:off x="10287000" y="0"/>
            <a:ext cx="1905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185" dirty="0"/>
              <a:t>FAMILY</a:t>
            </a:r>
            <a:r>
              <a:rPr lang="en-US" sz="2000" spc="-145" dirty="0"/>
              <a:t> </a:t>
            </a:r>
            <a:r>
              <a:rPr lang="en-US" sz="2000" spc="-55" dirty="0"/>
              <a:t>MEDICINE</a:t>
            </a:r>
            <a:endParaRPr lang="en-US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8F5A6C5-67BB-436C-87ED-1C84FA753B6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560" y="244093"/>
            <a:ext cx="66840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How</a:t>
            </a:r>
            <a:r>
              <a:rPr sz="4400" b="0" spc="-20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to</a:t>
            </a:r>
            <a:r>
              <a:rPr sz="4400" b="0" spc="-22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use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HEC</a:t>
            </a:r>
            <a:r>
              <a:rPr sz="4400" b="0" spc="-21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Digital</a:t>
            </a:r>
            <a:r>
              <a:rPr sz="4400" b="0" spc="-1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Library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72083"/>
            <a:ext cx="11585575" cy="48996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44"/>
              </a:spcBef>
              <a:buFont typeface="Wingdings"/>
              <a:buChar char=""/>
              <a:tabLst>
                <a:tab pos="527050" algn="l"/>
              </a:tabLst>
            </a:pPr>
            <a:r>
              <a:rPr sz="2750" dirty="0">
                <a:latin typeface="Calibri"/>
                <a:cs typeface="Calibri"/>
              </a:rPr>
              <a:t>Go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website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HEC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National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Digital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Library</a:t>
            </a:r>
            <a:endParaRPr sz="2750">
              <a:latin typeface="Calibri"/>
              <a:cs typeface="Calibri"/>
            </a:endParaRPr>
          </a:p>
          <a:p>
            <a:pPr marL="1348105" indent="-133540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Wingdings"/>
              <a:buChar char=""/>
              <a:tabLst>
                <a:tab pos="1348105" algn="l"/>
              </a:tabLst>
            </a:pP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760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On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Home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click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INSTITUTES.</a:t>
            </a:r>
            <a:endParaRPr sz="2750">
              <a:latin typeface="Calibri"/>
              <a:cs typeface="Calibri"/>
            </a:endParaRPr>
          </a:p>
          <a:p>
            <a:pPr marL="295275" marR="5080" indent="-290830">
              <a:lnSpc>
                <a:spcPts val="3080"/>
              </a:lnSpc>
              <a:spcBef>
                <a:spcPts val="965"/>
              </a:spcBef>
              <a:buFont typeface="Wingdings"/>
              <a:buChar char=""/>
              <a:tabLst>
                <a:tab pos="927735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universities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Public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Private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Sector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	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Institutes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access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HEC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National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Digital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Library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(HNDL).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Select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desired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Institute.</a:t>
            </a:r>
            <a:endParaRPr sz="2750">
              <a:latin typeface="Calibri"/>
              <a:cs typeface="Calibri"/>
            </a:endParaRPr>
          </a:p>
          <a:p>
            <a:pPr marL="295275" indent="-290830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295275" algn="l"/>
              </a:tabLst>
            </a:pPr>
            <a:r>
              <a:rPr sz="2750" dirty="0">
                <a:latin typeface="Calibri"/>
                <a:cs typeface="Calibri"/>
              </a:rPr>
              <a:t>A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page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resources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institution</a:t>
            </a:r>
            <a:endParaRPr sz="2750">
              <a:latin typeface="Calibri"/>
              <a:cs typeface="Calibri"/>
            </a:endParaRPr>
          </a:p>
          <a:p>
            <a:pPr marL="294640" indent="-29019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294640" algn="l"/>
              </a:tabLst>
            </a:pPr>
            <a:r>
              <a:rPr sz="2750" dirty="0">
                <a:latin typeface="Calibri"/>
                <a:cs typeface="Calibri"/>
              </a:rPr>
              <a:t>Journals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will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appear</a:t>
            </a:r>
            <a:endParaRPr sz="2750">
              <a:latin typeface="Calibri"/>
              <a:cs typeface="Calibri"/>
            </a:endParaRPr>
          </a:p>
          <a:p>
            <a:pPr marL="12700" marR="509270" indent="-8255">
              <a:lnSpc>
                <a:spcPts val="3080"/>
              </a:lnSpc>
              <a:spcBef>
                <a:spcPts val="965"/>
              </a:spcBef>
              <a:buFont typeface="Wingdings"/>
              <a:buChar char=""/>
              <a:tabLst>
                <a:tab pos="294640" algn="l"/>
              </a:tabLst>
            </a:pPr>
            <a:r>
              <a:rPr sz="2750" spc="-10" dirty="0">
                <a:latin typeface="Calibri"/>
                <a:cs typeface="Calibri"/>
              </a:rPr>
              <a:t>	You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Journal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clicking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JOURNALS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DATABASE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enter </a:t>
            </a:r>
            <a:r>
              <a:rPr sz="2750" spc="-50" dirty="0">
                <a:latin typeface="Calibri"/>
                <a:cs typeface="Calibri"/>
              </a:rPr>
              <a:t>a </a:t>
            </a:r>
            <a:r>
              <a:rPr sz="2750" dirty="0">
                <a:latin typeface="Calibri"/>
                <a:cs typeface="Calibri"/>
              </a:rPr>
              <a:t>keyword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search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desired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journal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B699C03-3777-4227-93FA-BEA417F142A0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284430"/>
            <a:ext cx="4786630" cy="1263650"/>
            <a:chOff x="609600" y="284430"/>
            <a:chExt cx="4786630" cy="126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507" y="284430"/>
              <a:ext cx="2596551" cy="360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04761"/>
              <a:ext cx="4786376" cy="10429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075">
              <a:lnSpc>
                <a:spcPts val="4115"/>
              </a:lnSpc>
              <a:spcBef>
                <a:spcPts val="105"/>
              </a:spcBef>
            </a:pP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Vision</a:t>
            </a:r>
            <a:r>
              <a:rPr sz="3600" b="0" spc="-7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of</a:t>
            </a:r>
            <a:r>
              <a:rPr sz="3600" b="0" spc="3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6F2F9F"/>
                </a:solidFill>
                <a:latin typeface="Calibri Light"/>
                <a:cs typeface="Calibri Light"/>
              </a:rPr>
              <a:t>RMU</a:t>
            </a:r>
            <a:endParaRPr sz="3600">
              <a:latin typeface="Calibri Light"/>
              <a:cs typeface="Calibri Light"/>
            </a:endParaRPr>
          </a:p>
          <a:p>
            <a:pPr marL="12700">
              <a:lnSpc>
                <a:spcPts val="4115"/>
              </a:lnSpc>
            </a:pP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The</a:t>
            </a:r>
            <a:r>
              <a:rPr sz="3600" b="0" spc="-6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Dream/</a:t>
            </a:r>
            <a:r>
              <a:rPr sz="3600" b="0" spc="-9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Tomorrow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619" y="1476482"/>
            <a:ext cx="9416415" cy="19532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impart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evidence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based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oriented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medical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education</a:t>
            </a:r>
            <a:endParaRPr sz="27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029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best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possible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patient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240029" marR="5080" indent="-227329">
              <a:lnSpc>
                <a:spcPts val="3010"/>
              </a:lnSpc>
              <a:spcBef>
                <a:spcPts val="109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inculcate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values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mutual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respect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ethical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practice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	</a:t>
            </a:r>
            <a:r>
              <a:rPr sz="2750" spc="-10" dirty="0">
                <a:latin typeface="Calibri"/>
                <a:cs typeface="Calibri"/>
              </a:rPr>
              <a:t>medicine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0"/>
            <a:ext cx="838200" cy="64473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04929D8-1896-418A-899B-1EAF8A4AD563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286000"/>
            <a:ext cx="1930400" cy="184686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E2E637-B45F-4A95-92D5-9F7FB8AABF4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1E1C8CCA-DEAE-407D-2DD1-37791B225D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0908" y="59472"/>
            <a:ext cx="838200" cy="6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248DF2A-15B8-4804-9595-AB96224E7252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6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Calibri Light"/>
                <a:cs typeface="Calibri Light"/>
              </a:rPr>
              <a:t>Prof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3950" b="0" dirty="0">
                <a:latin typeface="Calibri Light"/>
                <a:cs typeface="Calibri Light"/>
              </a:rPr>
              <a:t>U</a:t>
            </a:r>
            <a:r>
              <a:rPr sz="4400" b="0" dirty="0">
                <a:latin typeface="Calibri Light"/>
                <a:cs typeface="Calibri Light"/>
              </a:rPr>
              <a:t>mar’s</a:t>
            </a:r>
            <a:r>
              <a:rPr sz="4400" b="0" spc="-1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LGIS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model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04950"/>
            <a:ext cx="12192000" cy="5353050"/>
            <a:chOff x="0" y="1504950"/>
            <a:chExt cx="12192000" cy="535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999"/>
              <a:ext cx="12191999" cy="5333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62" y="1514475"/>
              <a:ext cx="12187555" cy="0"/>
            </a:xfrm>
            <a:custGeom>
              <a:avLst/>
              <a:gdLst/>
              <a:ahLst/>
              <a:cxnLst/>
              <a:rect l="l" t="t" r="r" b="b"/>
              <a:pathLst>
                <a:path w="12187555">
                  <a:moveTo>
                    <a:pt x="1218723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0"/>
            <a:ext cx="838200" cy="68579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5F2980D-2162-494F-BADA-ED78F14F2F4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0915"/>
            <a:ext cx="10058400" cy="530915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3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15 %(if applicable)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0" y="0"/>
            <a:ext cx="914400" cy="5309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2B017C-7269-4DB5-906C-D3E90DA36B5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8676" y="728726"/>
            <a:ext cx="2771775" cy="914400"/>
          </a:xfrm>
          <a:prstGeom prst="rect">
            <a:avLst/>
          </a:prstGeom>
          <a:solidFill>
            <a:srgbClr val="FFD1DF"/>
          </a:solidFill>
          <a:ln w="6350">
            <a:solidFill>
              <a:srgbClr val="FFD1DF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155"/>
              </a:spcBef>
            </a:pPr>
            <a:r>
              <a:rPr sz="3600" b="0" spc="-10" dirty="0">
                <a:latin typeface="Calibri"/>
                <a:cs typeface="Calibri"/>
              </a:rPr>
              <a:t>SHAJJAH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9151" y="2509901"/>
            <a:ext cx="2771775" cy="914400"/>
          </a:xfrm>
          <a:prstGeom prst="rect">
            <a:avLst/>
          </a:prstGeom>
          <a:solidFill>
            <a:srgbClr val="C6FC52"/>
          </a:solidFill>
          <a:ln w="6350">
            <a:solidFill>
              <a:srgbClr val="C6FC52"/>
            </a:solidFill>
          </a:ln>
        </p:spPr>
        <p:txBody>
          <a:bodyPr vert="horz" wrap="square" lIns="0" tIns="18859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85"/>
              </a:spcBef>
            </a:pPr>
            <a:r>
              <a:rPr sz="3200" dirty="0">
                <a:latin typeface="Calibri"/>
                <a:cs typeface="Calibri"/>
              </a:rPr>
              <a:t>JURH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JAIFAH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8201" y="4367276"/>
            <a:ext cx="2762250" cy="914400"/>
          </a:xfrm>
          <a:prstGeom prst="rect">
            <a:avLst/>
          </a:prstGeom>
          <a:solidFill>
            <a:srgbClr val="00A8F3"/>
          </a:solidFill>
          <a:ln w="6350">
            <a:solidFill>
              <a:srgbClr val="00A8F3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2010"/>
              </a:spcBef>
            </a:pPr>
            <a:r>
              <a:rPr sz="2400" dirty="0">
                <a:latin typeface="Calibri"/>
                <a:cs typeface="Calibri"/>
              </a:rPr>
              <a:t>JURH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GHAYR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JAIFAH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319" y="12758"/>
            <a:ext cx="3345488" cy="6679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5600" y="0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2A30D90-A964-4718-940B-04B3286444B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900" y="207300"/>
            <a:ext cx="6340475" cy="215074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81610" algn="ctr">
              <a:lnSpc>
                <a:spcPct val="100000"/>
              </a:lnSpc>
              <a:spcBef>
                <a:spcPts val="1360"/>
              </a:spcBef>
            </a:pPr>
            <a:r>
              <a:rPr sz="4400" spc="-20" dirty="0">
                <a:latin typeface="Calibri"/>
                <a:cs typeface="Calibri"/>
              </a:rPr>
              <a:t>JURH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92200"/>
              </a:lnSpc>
              <a:spcBef>
                <a:spcPts val="1060"/>
              </a:spcBef>
            </a:pPr>
            <a:r>
              <a:rPr sz="2750" b="0" dirty="0">
                <a:latin typeface="Calibri"/>
                <a:cs typeface="Calibri"/>
              </a:rPr>
              <a:t>Hurt</a:t>
            </a:r>
            <a:r>
              <a:rPr sz="2750" b="0" spc="6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on</a:t>
            </a:r>
            <a:r>
              <a:rPr sz="2750" b="0" spc="5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parts</a:t>
            </a:r>
            <a:r>
              <a:rPr sz="2750" b="0" spc="4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6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the</a:t>
            </a:r>
            <a:r>
              <a:rPr sz="2750" b="0" spc="4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body</a:t>
            </a:r>
            <a:r>
              <a:rPr sz="2750" b="0" spc="2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other</a:t>
            </a:r>
            <a:r>
              <a:rPr sz="2750" b="0" spc="9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than</a:t>
            </a:r>
            <a:r>
              <a:rPr sz="2750" b="0" spc="50" dirty="0">
                <a:latin typeface="Calibri"/>
                <a:cs typeface="Calibri"/>
              </a:rPr>
              <a:t> </a:t>
            </a:r>
            <a:r>
              <a:rPr sz="2750" b="0" spc="-20" dirty="0">
                <a:latin typeface="Calibri"/>
                <a:cs typeface="Calibri"/>
              </a:rPr>
              <a:t>head </a:t>
            </a:r>
            <a:r>
              <a:rPr sz="2750" b="0" dirty="0">
                <a:latin typeface="Calibri"/>
                <a:cs typeface="Calibri"/>
              </a:rPr>
              <a:t>and</a:t>
            </a:r>
            <a:r>
              <a:rPr sz="2750" b="0" spc="4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face,</a:t>
            </a:r>
            <a:r>
              <a:rPr sz="2750" b="0" spc="5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which</a:t>
            </a:r>
            <a:r>
              <a:rPr sz="2750" b="0" spc="4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leaves</a:t>
            </a:r>
            <a:r>
              <a:rPr sz="2750" b="0" spc="3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a</a:t>
            </a:r>
            <a:r>
              <a:rPr sz="2750" b="0" spc="9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mark</a:t>
            </a:r>
            <a:r>
              <a:rPr sz="2750" b="0" spc="9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-2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the</a:t>
            </a:r>
            <a:r>
              <a:rPr sz="2750" b="0" spc="45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wound </a:t>
            </a:r>
            <a:r>
              <a:rPr sz="2750" b="0" dirty="0">
                <a:latin typeface="Calibri"/>
                <a:cs typeface="Calibri"/>
              </a:rPr>
              <a:t>which</a:t>
            </a:r>
            <a:r>
              <a:rPr sz="2750" b="0" spc="6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may</a:t>
            </a:r>
            <a:r>
              <a:rPr sz="2750" b="0" spc="3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be</a:t>
            </a:r>
            <a:r>
              <a:rPr sz="2750" b="0" spc="6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permanent</a:t>
            </a:r>
            <a:r>
              <a:rPr sz="2750" b="0" spc="6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or</a:t>
            </a:r>
            <a:r>
              <a:rPr sz="2750" b="0" spc="25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temporary.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9500" y="3034347"/>
            <a:ext cx="6159500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75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i="1" dirty="0">
                <a:latin typeface="Calibri"/>
                <a:cs typeface="Calibri"/>
              </a:rPr>
              <a:t>Jaifah: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extending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cavities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trunk.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i="1" dirty="0">
                <a:latin typeface="Calibri"/>
                <a:cs typeface="Calibri"/>
              </a:rPr>
              <a:t>Ghayr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Jaifa: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Jurh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Jaifa.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4476" y="6443979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D1EAED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800" y="0"/>
            <a:ext cx="16002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0A6F7FB-402C-4351-886E-831006275E61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045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130"/>
              </a:spcBef>
            </a:pPr>
            <a:r>
              <a:rPr sz="2750" i="1" dirty="0">
                <a:latin typeface="Calibri"/>
                <a:cs typeface="Calibri"/>
              </a:rPr>
              <a:t>Jaifah:</a:t>
            </a:r>
            <a:r>
              <a:rPr sz="2750" i="1" spc="3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Wound</a:t>
            </a:r>
            <a:r>
              <a:rPr sz="2750" b="0" spc="3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extending</a:t>
            </a:r>
            <a:r>
              <a:rPr sz="2750" b="0" spc="3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to</a:t>
            </a:r>
            <a:r>
              <a:rPr sz="2750" b="0" spc="2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the</a:t>
            </a:r>
            <a:r>
              <a:rPr sz="2750" b="0" spc="3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body</a:t>
            </a:r>
            <a:r>
              <a:rPr sz="2750" b="0" spc="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cavities</a:t>
            </a:r>
            <a:r>
              <a:rPr sz="2750" b="0" spc="105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of</a:t>
            </a:r>
            <a:r>
              <a:rPr sz="2750" b="0" spc="40" dirty="0">
                <a:latin typeface="Calibri"/>
                <a:cs typeface="Calibri"/>
              </a:rPr>
              <a:t> </a:t>
            </a:r>
            <a:r>
              <a:rPr sz="2750" b="0" dirty="0">
                <a:latin typeface="Calibri"/>
                <a:cs typeface="Calibri"/>
              </a:rPr>
              <a:t>the</a:t>
            </a:r>
            <a:r>
              <a:rPr sz="2750" b="0" spc="30" dirty="0">
                <a:latin typeface="Calibri"/>
                <a:cs typeface="Calibri"/>
              </a:rPr>
              <a:t> </a:t>
            </a:r>
            <a:r>
              <a:rPr sz="2750" b="0" spc="-10" dirty="0">
                <a:latin typeface="Calibri"/>
                <a:cs typeface="Calibri"/>
              </a:rPr>
              <a:t>trunk.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6875" y="2019300"/>
            <a:ext cx="5219700" cy="3657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4225" y="3162300"/>
            <a:ext cx="3810000" cy="2533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1800" y="-24287"/>
            <a:ext cx="1600200" cy="252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005B9FA-8EE4-4D70-9181-B3C448B289F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114680"/>
            <a:ext cx="27616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i="1" spc="-20" dirty="0">
                <a:latin typeface="Calibri Light"/>
                <a:cs typeface="Calibri Light"/>
              </a:rPr>
              <a:t>Ghayr</a:t>
            </a:r>
            <a:r>
              <a:rPr sz="4400" b="0" i="1" spc="-195" dirty="0">
                <a:latin typeface="Calibri Light"/>
                <a:cs typeface="Calibri Light"/>
              </a:rPr>
              <a:t> </a:t>
            </a:r>
            <a:r>
              <a:rPr sz="4400" b="0" i="1" spc="-20" dirty="0">
                <a:latin typeface="Calibri Light"/>
                <a:cs typeface="Calibri Light"/>
              </a:rPr>
              <a:t>Jaifah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40" y="1082039"/>
            <a:ext cx="7558405" cy="4894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b="1" i="1" dirty="0">
                <a:latin typeface="Calibri"/>
                <a:cs typeface="Calibri"/>
              </a:rPr>
              <a:t>Damiyah:</a:t>
            </a:r>
            <a:r>
              <a:rPr sz="2750" b="1" i="1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Rupturing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bleeding.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b="1" i="1" dirty="0">
                <a:latin typeface="Calibri"/>
                <a:cs typeface="Calibri"/>
              </a:rPr>
              <a:t>Badiaah:</a:t>
            </a:r>
            <a:r>
              <a:rPr sz="2750" b="1" i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Cutting/incising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flesh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exposing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bone.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750" b="1" i="1" dirty="0">
                <a:latin typeface="Calibri"/>
                <a:cs typeface="Calibri"/>
              </a:rPr>
              <a:t>Mutalahimah:</a:t>
            </a:r>
            <a:r>
              <a:rPr sz="2750" b="1" i="1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Laceration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flesh.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750" b="1" i="1" dirty="0">
                <a:latin typeface="Calibri"/>
                <a:cs typeface="Calibri"/>
              </a:rPr>
              <a:t>Mudihah:</a:t>
            </a:r>
            <a:r>
              <a:rPr sz="2750" b="1" i="1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Exposing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bone.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750" b="1" i="1" dirty="0">
                <a:latin typeface="Calibri"/>
                <a:cs typeface="Calibri"/>
              </a:rPr>
              <a:t>Hashimah:</a:t>
            </a:r>
            <a:r>
              <a:rPr sz="2750" b="1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Fracturing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bone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dislocation.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750" b="1" i="1" dirty="0">
                <a:latin typeface="Calibri"/>
                <a:cs typeface="Calibri"/>
              </a:rPr>
              <a:t>Munaqqilah:</a:t>
            </a:r>
            <a:r>
              <a:rPr sz="2750" b="1" i="1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Fracturing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bone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dislocation.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4476" y="6443979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D1EAED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7374375-D01B-4C70-8DBF-8B0FF6B40C16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1132</Words>
  <Application>Microsoft Office PowerPoint</Application>
  <PresentationFormat>Widescreen</PresentationFormat>
  <Paragraphs>238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MT</vt:lpstr>
      <vt:lpstr>Bell MT</vt:lpstr>
      <vt:lpstr>Calibri</vt:lpstr>
      <vt:lpstr>Calibri Light</vt:lpstr>
      <vt:lpstr>Cambria</vt:lpstr>
      <vt:lpstr>Cambria Math</vt:lpstr>
      <vt:lpstr>Tahoma</vt:lpstr>
      <vt:lpstr>Times New Roman</vt:lpstr>
      <vt:lpstr>Wingdings</vt:lpstr>
      <vt:lpstr>Office Theme</vt:lpstr>
      <vt:lpstr>QISAS AND DIYAT ORDINANCE 1991</vt:lpstr>
      <vt:lpstr>Motto of RMU</vt:lpstr>
      <vt:lpstr>Vision of RMU The Dream/ Tomorrow</vt:lpstr>
      <vt:lpstr>Prof Umar’s LGIS model</vt:lpstr>
      <vt:lpstr>SEQUENCE OF LGIS</vt:lpstr>
      <vt:lpstr>SHAJJAH</vt:lpstr>
      <vt:lpstr>JURH Hurt on parts of the body other than head and face, which leaves a mark of the wound which may be permanent or temporary.</vt:lpstr>
      <vt:lpstr>Jaifah: Wound extending to the body cavities of the trunk.</vt:lpstr>
      <vt:lpstr>Ghayr Jaifah</vt:lpstr>
      <vt:lpstr>Damiyah: Rupturing of skin with bleeding.</vt:lpstr>
      <vt:lpstr>Badiaah: Cutting/incising of flesh without exposing bone.</vt:lpstr>
      <vt:lpstr>Mutalahimah: Laceration of flesh.</vt:lpstr>
      <vt:lpstr>PowerPoint Presentation</vt:lpstr>
      <vt:lpstr>Hashimah: Fracturing of bone without dislocation.</vt:lpstr>
      <vt:lpstr>Munaqqilah: Fracturing of bone with its dislocation.</vt:lpstr>
      <vt:lpstr>PowerPoint Presentation</vt:lpstr>
      <vt:lpstr>e) OTHER KINDS OF HURT:</vt:lpstr>
      <vt:lpstr>PowerPoint Presentation</vt:lpstr>
      <vt:lpstr>A: MISCARRIAGE: Killing of fetus</vt:lpstr>
      <vt:lpstr>ii. Isqat-I-Janin</vt:lpstr>
      <vt:lpstr>B: SUICIDE:</vt:lpstr>
      <vt:lpstr>C: HOMICIDE: Killing of others</vt:lpstr>
      <vt:lpstr>Kinds of Qatl: (culpable)</vt:lpstr>
      <vt:lpstr>Qatl-i-Amd:</vt:lpstr>
      <vt:lpstr>Qatl-i-Khata: Killing of human being without any intention to kill or harm but death occurs by mistake of act or fact.</vt:lpstr>
      <vt:lpstr>RESEARCH</vt:lpstr>
      <vt:lpstr>The 4 basic ethical principles of</vt:lpstr>
      <vt:lpstr>FAMILY MEDICINE</vt:lpstr>
      <vt:lpstr>How to use HEC Digital Library</vt:lpstr>
      <vt:lpstr>TEXT BOOKS &amp; PRACTICAL NOTEBOOK: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QISAS AND DIYAT ORDINANCE 1991</dc:title>
  <cp:lastModifiedBy>54</cp:lastModifiedBy>
  <cp:revision>9</cp:revision>
  <dcterms:created xsi:type="dcterms:W3CDTF">2025-02-10T11:56:33Z</dcterms:created>
  <dcterms:modified xsi:type="dcterms:W3CDTF">2025-02-25T12:50:54Z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2024-09-19T00:00:00Z</vt:filetime>
  </property>
  <property fmtid="{D5CDD505-2E9C-101B-9397-08002B2CF9AE}" pid="3" name="LastSaved">
    <vt:filetime>2025-02-10T00:00:00Z</vt:filetime>
  </property>
</Properties>
</file>