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0" r:id="rId2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59" y="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0017" y="751141"/>
            <a:ext cx="11978640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502154" y="4030598"/>
            <a:ext cx="6739255" cy="1729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342" y="131699"/>
            <a:ext cx="11791315" cy="2332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7225" y="1409465"/>
            <a:ext cx="10845800" cy="3240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020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stor.org/stable/26843905" TargetMode="External"/><Relationship Id="rId2" Type="http://schemas.openxmlformats.org/officeDocument/2006/relationships/hyperlink" Target="https://www.amnesty.org/en/documents/asa33/004/1991/e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yubmed.edu.pk/JAMC/24-3/Iftikhar.pdf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brill.com/previewpdf/book/9789047425724/Bej.9789004172258.i-408_005.x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digitallibrary.edu.pk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14257" y="941559"/>
            <a:ext cx="8787765" cy="2016125"/>
            <a:chOff x="1714257" y="941559"/>
            <a:chExt cx="8787765" cy="20161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4257" y="941559"/>
              <a:ext cx="8787355" cy="59838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7275" y="1295272"/>
              <a:ext cx="2471801" cy="166217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56272" rIns="0" bIns="0" rtlCol="0">
            <a:spAutoFit/>
          </a:bodyPr>
          <a:lstStyle/>
          <a:p>
            <a:pPr marL="5139055" marR="5080" indent="-3660140">
              <a:lnSpc>
                <a:spcPts val="6380"/>
              </a:lnSpc>
              <a:spcBef>
                <a:spcPts val="925"/>
              </a:spcBef>
            </a:pPr>
            <a:r>
              <a:rPr sz="5900" spc="-20" dirty="0">
                <a:latin typeface="Calibri Light"/>
                <a:cs typeface="Calibri Light"/>
              </a:rPr>
              <a:t>QISAS</a:t>
            </a:r>
            <a:r>
              <a:rPr sz="5900" spc="-315" dirty="0">
                <a:latin typeface="Calibri Light"/>
                <a:cs typeface="Calibri Light"/>
              </a:rPr>
              <a:t> </a:t>
            </a:r>
            <a:r>
              <a:rPr sz="5900" dirty="0">
                <a:latin typeface="Calibri Light"/>
                <a:cs typeface="Calibri Light"/>
              </a:rPr>
              <a:t>AND</a:t>
            </a:r>
            <a:r>
              <a:rPr sz="5900" spc="-225" dirty="0">
                <a:latin typeface="Calibri Light"/>
                <a:cs typeface="Calibri Light"/>
              </a:rPr>
              <a:t> </a:t>
            </a:r>
            <a:r>
              <a:rPr sz="5900" spc="-229" dirty="0">
                <a:latin typeface="Calibri Light"/>
                <a:cs typeface="Calibri Light"/>
              </a:rPr>
              <a:t>DIYAT</a:t>
            </a:r>
            <a:r>
              <a:rPr sz="5900" spc="-150" dirty="0">
                <a:latin typeface="Calibri Light"/>
                <a:cs typeface="Calibri Light"/>
              </a:rPr>
              <a:t> </a:t>
            </a:r>
            <a:r>
              <a:rPr sz="5900" spc="-30" dirty="0">
                <a:latin typeface="Calibri Light"/>
                <a:cs typeface="Calibri Light"/>
              </a:rPr>
              <a:t>ORDINANCE </a:t>
            </a:r>
            <a:r>
              <a:rPr sz="5900" spc="-20" dirty="0">
                <a:latin typeface="Calibri Light"/>
                <a:cs typeface="Calibri Light"/>
              </a:rPr>
              <a:t>1991</a:t>
            </a:r>
            <a:endParaRPr sz="590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19175" y="2581275"/>
            <a:ext cx="10439400" cy="29337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329676" y="5710237"/>
            <a:ext cx="3648075" cy="352789"/>
          </a:xfrm>
          <a:prstGeom prst="rect">
            <a:avLst/>
          </a:prstGeom>
          <a:solidFill>
            <a:srgbClr val="5B9BD4"/>
          </a:solidFill>
          <a:ln w="12700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4615">
              <a:lnSpc>
                <a:spcPts val="2700"/>
              </a:lnSpc>
            </a:pPr>
            <a:r>
              <a:rPr lang="pt-BR" sz="2750" b="1">
                <a:solidFill>
                  <a:srgbClr val="FFFFFF"/>
                </a:solidFill>
                <a:latin typeface="Calibri"/>
                <a:cs typeface="Calibri"/>
              </a:rPr>
              <a:t>Dr Filza ali &amp; Dr Naila </a:t>
            </a:r>
            <a:endParaRPr sz="27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1941" y="805116"/>
            <a:ext cx="4404360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b="1" dirty="0">
                <a:latin typeface="Calibri"/>
                <a:cs typeface="Calibri"/>
              </a:rPr>
              <a:t>HURT</a:t>
            </a:r>
            <a:r>
              <a:rPr sz="3200" b="1" spc="-10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………………..Sec.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332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38095" y="1310005"/>
            <a:ext cx="6604000" cy="4360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69439">
              <a:lnSpc>
                <a:spcPts val="2455"/>
              </a:lnSpc>
              <a:spcBef>
                <a:spcPts val="105"/>
              </a:spcBef>
            </a:pPr>
            <a:r>
              <a:rPr sz="2400" dirty="0">
                <a:latin typeface="Calibri"/>
                <a:cs typeface="Calibri"/>
              </a:rPr>
              <a:t>Whoever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causes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pain,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harm,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disease,</a:t>
            </a:r>
            <a:endParaRPr sz="2400">
              <a:latin typeface="Calibri"/>
              <a:cs typeface="Calibri"/>
            </a:endParaRPr>
          </a:p>
          <a:p>
            <a:pPr marL="1913889">
              <a:lnSpc>
                <a:spcPts val="2030"/>
              </a:lnSpc>
            </a:pPr>
            <a:r>
              <a:rPr sz="2400" dirty="0">
                <a:latin typeface="Calibri"/>
                <a:cs typeface="Calibri"/>
              </a:rPr>
              <a:t>infirmity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 injury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person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marL="1913889">
              <a:lnSpc>
                <a:spcPts val="2030"/>
              </a:lnSpc>
            </a:pPr>
            <a:r>
              <a:rPr sz="2400" dirty="0">
                <a:latin typeface="Calibri"/>
                <a:cs typeface="Calibri"/>
              </a:rPr>
              <a:t>impairs,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disables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dismembers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any</a:t>
            </a:r>
            <a:endParaRPr sz="2400">
              <a:latin typeface="Calibri"/>
              <a:cs typeface="Calibri"/>
            </a:endParaRPr>
          </a:p>
          <a:p>
            <a:pPr marL="1913889">
              <a:lnSpc>
                <a:spcPts val="2030"/>
              </a:lnSpc>
            </a:pPr>
            <a:r>
              <a:rPr sz="2400" spc="-10" dirty="0">
                <a:latin typeface="Calibri"/>
                <a:cs typeface="Calibri"/>
              </a:rPr>
              <a:t>organ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body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or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thereof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913889" marR="5080">
              <a:lnSpc>
                <a:spcPct val="70400"/>
              </a:lnSpc>
              <a:spcBef>
                <a:spcPts val="425"/>
              </a:spcBef>
            </a:pPr>
            <a:r>
              <a:rPr sz="2400" dirty="0">
                <a:latin typeface="Calibri"/>
                <a:cs typeface="Calibri"/>
              </a:rPr>
              <a:t>any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person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without</a:t>
            </a:r>
            <a:r>
              <a:rPr sz="2400" spc="-4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causing</a:t>
            </a:r>
            <a:r>
              <a:rPr sz="2400" spc="-6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AF50"/>
                </a:solidFill>
                <a:latin typeface="Calibri"/>
                <a:cs typeface="Calibri"/>
              </a:rPr>
              <a:t>his</a:t>
            </a:r>
            <a:r>
              <a:rPr sz="2400" spc="-9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AF50"/>
                </a:solidFill>
                <a:latin typeface="Calibri"/>
                <a:cs typeface="Calibri"/>
              </a:rPr>
              <a:t>death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said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cause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HURT.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75"/>
              </a:spcBef>
            </a:pPr>
            <a:r>
              <a:rPr sz="3200" b="1" i="1" dirty="0">
                <a:latin typeface="Calibri"/>
                <a:cs typeface="Calibri"/>
              </a:rPr>
              <a:t>Kinds</a:t>
            </a:r>
            <a:r>
              <a:rPr sz="3200" b="1" i="1" spc="-6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of</a:t>
            </a:r>
            <a:r>
              <a:rPr sz="3200" b="1" i="1" spc="-40" dirty="0">
                <a:latin typeface="Calibri"/>
                <a:cs typeface="Calibri"/>
              </a:rPr>
              <a:t> </a:t>
            </a:r>
            <a:r>
              <a:rPr sz="3200" b="1" i="1" spc="-20" dirty="0">
                <a:latin typeface="Calibri"/>
                <a:cs typeface="Calibri"/>
              </a:rPr>
              <a:t>Hurt:</a:t>
            </a:r>
            <a:endParaRPr sz="3200">
              <a:latin typeface="Calibri"/>
              <a:cs typeface="Calibri"/>
            </a:endParaRPr>
          </a:p>
          <a:p>
            <a:pPr marL="1120140" indent="-408940">
              <a:lnSpc>
                <a:spcPct val="100000"/>
              </a:lnSpc>
              <a:spcBef>
                <a:spcPts val="120"/>
              </a:spcBef>
              <a:buClr>
                <a:srgbClr val="000000"/>
              </a:buClr>
              <a:buFont typeface="Calibri"/>
              <a:buAutoNum type="alphaLcParenBoth"/>
              <a:tabLst>
                <a:tab pos="1120140" algn="l"/>
              </a:tabLst>
            </a:pPr>
            <a:r>
              <a:rPr sz="2400" b="1" i="1" spc="-10" dirty="0">
                <a:solidFill>
                  <a:srgbClr val="FF3300"/>
                </a:solidFill>
                <a:latin typeface="Calibri"/>
                <a:cs typeface="Calibri"/>
              </a:rPr>
              <a:t>Itlaf-i-</a:t>
            </a:r>
            <a:r>
              <a:rPr sz="2400" b="1" i="1" spc="-25" dirty="0">
                <a:solidFill>
                  <a:srgbClr val="FF3300"/>
                </a:solidFill>
                <a:latin typeface="Calibri"/>
                <a:cs typeface="Calibri"/>
              </a:rPr>
              <a:t>udw</a:t>
            </a:r>
            <a:endParaRPr sz="2400">
              <a:latin typeface="Calibri"/>
              <a:cs typeface="Calibri"/>
            </a:endParaRPr>
          </a:p>
          <a:p>
            <a:pPr marL="1131570" indent="-420370">
              <a:lnSpc>
                <a:spcPct val="100000"/>
              </a:lnSpc>
              <a:spcBef>
                <a:spcPts val="120"/>
              </a:spcBef>
              <a:buClr>
                <a:srgbClr val="000000"/>
              </a:buClr>
              <a:buFont typeface="Calibri"/>
              <a:buAutoNum type="alphaLcParenBoth"/>
              <a:tabLst>
                <a:tab pos="1131570" algn="l"/>
              </a:tabLst>
            </a:pPr>
            <a:r>
              <a:rPr sz="2400" b="1" i="1" spc="-10" dirty="0">
                <a:solidFill>
                  <a:srgbClr val="FF3300"/>
                </a:solidFill>
                <a:latin typeface="Calibri"/>
                <a:cs typeface="Calibri"/>
              </a:rPr>
              <a:t>Itlaf-i-salahiyyat-i-</a:t>
            </a:r>
            <a:r>
              <a:rPr sz="2400" b="1" i="1" spc="-25" dirty="0">
                <a:solidFill>
                  <a:srgbClr val="FF3300"/>
                </a:solidFill>
                <a:latin typeface="Calibri"/>
                <a:cs typeface="Calibri"/>
              </a:rPr>
              <a:t>udw</a:t>
            </a:r>
            <a:endParaRPr sz="2400">
              <a:latin typeface="Calibri"/>
              <a:cs typeface="Calibri"/>
            </a:endParaRPr>
          </a:p>
          <a:p>
            <a:pPr marL="1095375" indent="-384175">
              <a:lnSpc>
                <a:spcPct val="100000"/>
              </a:lnSpc>
              <a:spcBef>
                <a:spcPts val="200"/>
              </a:spcBef>
              <a:buClr>
                <a:srgbClr val="000000"/>
              </a:buClr>
              <a:buFont typeface="Calibri"/>
              <a:buAutoNum type="alphaLcParenBoth"/>
              <a:tabLst>
                <a:tab pos="1095375" algn="l"/>
              </a:tabLst>
            </a:pPr>
            <a:r>
              <a:rPr sz="2400" b="1" i="1" spc="-10" dirty="0">
                <a:solidFill>
                  <a:srgbClr val="FF3300"/>
                </a:solidFill>
                <a:latin typeface="Calibri"/>
                <a:cs typeface="Calibri"/>
              </a:rPr>
              <a:t>Shajjah</a:t>
            </a:r>
            <a:endParaRPr sz="2400">
              <a:latin typeface="Calibri"/>
              <a:cs typeface="Calibri"/>
            </a:endParaRPr>
          </a:p>
          <a:p>
            <a:pPr marL="1131570" indent="-420370">
              <a:lnSpc>
                <a:spcPct val="100000"/>
              </a:lnSpc>
              <a:spcBef>
                <a:spcPts val="125"/>
              </a:spcBef>
              <a:buClr>
                <a:srgbClr val="000000"/>
              </a:buClr>
              <a:buFont typeface="Calibri"/>
              <a:buAutoNum type="alphaLcParenBoth"/>
              <a:tabLst>
                <a:tab pos="1131570" algn="l"/>
              </a:tabLst>
            </a:pPr>
            <a:r>
              <a:rPr sz="2400" b="1" i="1" spc="-20" dirty="0">
                <a:solidFill>
                  <a:srgbClr val="FF3300"/>
                </a:solidFill>
                <a:latin typeface="Calibri"/>
                <a:cs typeface="Calibri"/>
              </a:rPr>
              <a:t>Jurh</a:t>
            </a:r>
            <a:endParaRPr sz="2400">
              <a:latin typeface="Calibri"/>
              <a:cs typeface="Calibri"/>
            </a:endParaRPr>
          </a:p>
          <a:p>
            <a:pPr marL="1122680" indent="-411480">
              <a:lnSpc>
                <a:spcPct val="100000"/>
              </a:lnSpc>
              <a:spcBef>
                <a:spcPts val="125"/>
              </a:spcBef>
              <a:buClr>
                <a:srgbClr val="000000"/>
              </a:buClr>
              <a:buAutoNum type="alphaLcParenBoth"/>
              <a:tabLst>
                <a:tab pos="1122680" algn="l"/>
              </a:tabLst>
            </a:pPr>
            <a:r>
              <a:rPr sz="2400" b="1" dirty="0">
                <a:solidFill>
                  <a:srgbClr val="FF3300"/>
                </a:solidFill>
                <a:latin typeface="Calibri"/>
                <a:cs typeface="Calibri"/>
              </a:rPr>
              <a:t>all</a:t>
            </a:r>
            <a:r>
              <a:rPr sz="2400" b="1" spc="-4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3300"/>
                </a:solidFill>
                <a:latin typeface="Calibri"/>
                <a:cs typeface="Calibri"/>
              </a:rPr>
              <a:t>kinds</a:t>
            </a:r>
            <a:r>
              <a:rPr sz="2400" b="1" spc="-30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3300"/>
                </a:solidFill>
                <a:latin typeface="Calibri"/>
                <a:cs typeface="Calibri"/>
              </a:rPr>
              <a:t>of</a:t>
            </a:r>
            <a:r>
              <a:rPr sz="2400" b="1" spc="10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3300"/>
                </a:solidFill>
                <a:latin typeface="Calibri"/>
                <a:cs typeface="Calibri"/>
              </a:rPr>
              <a:t>other</a:t>
            </a:r>
            <a:r>
              <a:rPr sz="2400" b="1" spc="-15" dirty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FF3300"/>
                </a:solidFill>
                <a:latin typeface="Calibri"/>
                <a:cs typeface="Calibri"/>
              </a:rPr>
              <a:t>hurts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74476" y="6443979"/>
            <a:ext cx="109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D1EAED"/>
                </a:solidFill>
                <a:latin typeface="Tahoma"/>
                <a:cs typeface="Tahoma"/>
              </a:rPr>
              <a:t>9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63200" y="0"/>
            <a:ext cx="18288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1926" y="6443979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D1EAED"/>
                </a:solidFill>
                <a:latin typeface="Tahoma"/>
                <a:cs typeface="Tahoma"/>
              </a:rPr>
              <a:t>10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907" y="1121365"/>
            <a:ext cx="9941560" cy="10553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57070" marR="5080" indent="-1945005">
              <a:lnSpc>
                <a:spcPct val="122900"/>
              </a:lnSpc>
              <a:spcBef>
                <a:spcPts val="90"/>
              </a:spcBef>
            </a:pPr>
            <a:r>
              <a:rPr sz="2750" b="1" dirty="0">
                <a:latin typeface="Calibri"/>
                <a:cs typeface="Calibri"/>
              </a:rPr>
              <a:t>Itlaf-e-udw:</a:t>
            </a:r>
            <a:r>
              <a:rPr sz="2750" b="1" spc="114" dirty="0">
                <a:latin typeface="Calibri"/>
                <a:cs typeface="Calibri"/>
              </a:rPr>
              <a:t> </a:t>
            </a:r>
            <a:r>
              <a:rPr sz="2750" dirty="0"/>
              <a:t>Causing</a:t>
            </a:r>
            <a:r>
              <a:rPr sz="2750" spc="110" dirty="0"/>
              <a:t> </a:t>
            </a:r>
            <a:r>
              <a:rPr sz="2750" dirty="0"/>
              <a:t>of</a:t>
            </a:r>
            <a:r>
              <a:rPr sz="2750" spc="125" dirty="0"/>
              <a:t> </a:t>
            </a:r>
            <a:r>
              <a:rPr sz="2750" dirty="0"/>
              <a:t>dismemberment,</a:t>
            </a:r>
            <a:r>
              <a:rPr sz="2750" spc="125" dirty="0"/>
              <a:t> </a:t>
            </a:r>
            <a:r>
              <a:rPr sz="2750" dirty="0"/>
              <a:t>amputation,</a:t>
            </a:r>
            <a:r>
              <a:rPr sz="2750" spc="130" dirty="0"/>
              <a:t> </a:t>
            </a:r>
            <a:r>
              <a:rPr sz="2750" dirty="0"/>
              <a:t>severement</a:t>
            </a:r>
            <a:r>
              <a:rPr sz="2750" spc="114" dirty="0"/>
              <a:t> </a:t>
            </a:r>
            <a:r>
              <a:rPr sz="2750" spc="-25" dirty="0"/>
              <a:t>of </a:t>
            </a:r>
            <a:r>
              <a:rPr sz="2750" dirty="0"/>
              <a:t>any</a:t>
            </a:r>
            <a:r>
              <a:rPr sz="2750" spc="25" dirty="0"/>
              <a:t> </a:t>
            </a:r>
            <a:r>
              <a:rPr sz="2750" dirty="0"/>
              <a:t>limb</a:t>
            </a:r>
            <a:r>
              <a:rPr sz="2750" spc="45" dirty="0"/>
              <a:t> </a:t>
            </a:r>
            <a:r>
              <a:rPr sz="2750" dirty="0"/>
              <a:t>or</a:t>
            </a:r>
            <a:r>
              <a:rPr sz="2750" spc="20" dirty="0"/>
              <a:t> </a:t>
            </a:r>
            <a:r>
              <a:rPr sz="2750" dirty="0"/>
              <a:t>organ</a:t>
            </a:r>
            <a:r>
              <a:rPr sz="2750" spc="50" dirty="0"/>
              <a:t> </a:t>
            </a:r>
            <a:r>
              <a:rPr sz="2750" dirty="0"/>
              <a:t>of</a:t>
            </a:r>
            <a:r>
              <a:rPr sz="2750" spc="55" dirty="0"/>
              <a:t> </a:t>
            </a:r>
            <a:r>
              <a:rPr sz="2750" dirty="0"/>
              <a:t>the</a:t>
            </a:r>
            <a:r>
              <a:rPr sz="2750" spc="50" dirty="0"/>
              <a:t> </a:t>
            </a:r>
            <a:r>
              <a:rPr sz="2750" dirty="0"/>
              <a:t>body</a:t>
            </a:r>
            <a:r>
              <a:rPr sz="2750" spc="25" dirty="0"/>
              <a:t> </a:t>
            </a:r>
            <a:r>
              <a:rPr sz="2750" dirty="0"/>
              <a:t>of</a:t>
            </a:r>
            <a:r>
              <a:rPr sz="2750" spc="60" dirty="0"/>
              <a:t> </a:t>
            </a:r>
            <a:r>
              <a:rPr sz="2750" dirty="0"/>
              <a:t>another</a:t>
            </a:r>
            <a:r>
              <a:rPr sz="2750" spc="15" dirty="0"/>
              <a:t> </a:t>
            </a:r>
            <a:r>
              <a:rPr sz="2750" spc="-10" dirty="0"/>
              <a:t>person.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9200" y="2819400"/>
            <a:ext cx="4876800" cy="329565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48475" y="2657475"/>
            <a:ext cx="3409950" cy="36671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15600" y="0"/>
            <a:ext cx="16764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0550" y="3733800"/>
            <a:ext cx="3637369" cy="19812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10125" y="3124200"/>
            <a:ext cx="3076575" cy="306705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24610" y="1042669"/>
            <a:ext cx="7673975" cy="172783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0"/>
              </a:spcBef>
            </a:pPr>
            <a:r>
              <a:rPr sz="2750" b="1" dirty="0">
                <a:latin typeface="Calibri"/>
                <a:cs typeface="Calibri"/>
              </a:rPr>
              <a:t>Itlaf-e-salahiyat</a:t>
            </a:r>
            <a:r>
              <a:rPr sz="2750" b="1" spc="90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e</a:t>
            </a:r>
            <a:r>
              <a:rPr sz="2750" b="1" spc="75" dirty="0">
                <a:latin typeface="Calibri"/>
                <a:cs typeface="Calibri"/>
              </a:rPr>
              <a:t> </a:t>
            </a:r>
            <a:r>
              <a:rPr sz="2750" b="1" dirty="0">
                <a:latin typeface="Calibri"/>
                <a:cs typeface="Calibri"/>
              </a:rPr>
              <a:t>udw:</a:t>
            </a:r>
            <a:r>
              <a:rPr sz="2750" b="1" spc="70" dirty="0">
                <a:latin typeface="Calibri"/>
                <a:cs typeface="Calibri"/>
              </a:rPr>
              <a:t> </a:t>
            </a:r>
            <a:r>
              <a:rPr sz="2750" dirty="0"/>
              <a:t>Destroying</a:t>
            </a:r>
            <a:r>
              <a:rPr sz="2750" spc="60" dirty="0"/>
              <a:t> </a:t>
            </a:r>
            <a:r>
              <a:rPr sz="2750" dirty="0"/>
              <a:t>or</a:t>
            </a:r>
            <a:r>
              <a:rPr sz="2750" spc="30" dirty="0"/>
              <a:t> </a:t>
            </a:r>
            <a:r>
              <a:rPr sz="2750" spc="-10" dirty="0"/>
              <a:t>permanent </a:t>
            </a:r>
            <a:r>
              <a:rPr sz="2750" dirty="0"/>
              <a:t>impairing</a:t>
            </a:r>
            <a:r>
              <a:rPr sz="2750" spc="40" dirty="0"/>
              <a:t> </a:t>
            </a:r>
            <a:r>
              <a:rPr sz="2750" dirty="0"/>
              <a:t>the</a:t>
            </a:r>
            <a:r>
              <a:rPr sz="2750" spc="50" dirty="0"/>
              <a:t> </a:t>
            </a:r>
            <a:r>
              <a:rPr sz="2750" dirty="0"/>
              <a:t>function</a:t>
            </a:r>
            <a:r>
              <a:rPr sz="2750" spc="50" dirty="0"/>
              <a:t> </a:t>
            </a:r>
            <a:r>
              <a:rPr sz="2750" dirty="0"/>
              <a:t>or</a:t>
            </a:r>
            <a:r>
              <a:rPr sz="2750" spc="15" dirty="0"/>
              <a:t> </a:t>
            </a:r>
            <a:r>
              <a:rPr sz="2750" dirty="0"/>
              <a:t>capacity</a:t>
            </a:r>
            <a:r>
              <a:rPr sz="2750" spc="25" dirty="0"/>
              <a:t> </a:t>
            </a:r>
            <a:r>
              <a:rPr sz="2750" dirty="0"/>
              <a:t>of</a:t>
            </a:r>
            <a:r>
              <a:rPr sz="2750" spc="60" dirty="0"/>
              <a:t> </a:t>
            </a:r>
            <a:r>
              <a:rPr sz="2750" dirty="0"/>
              <a:t>an</a:t>
            </a:r>
            <a:r>
              <a:rPr sz="2750" spc="50" dirty="0"/>
              <a:t> </a:t>
            </a:r>
            <a:r>
              <a:rPr sz="2750" dirty="0"/>
              <a:t>organ</a:t>
            </a:r>
            <a:r>
              <a:rPr sz="2750" spc="125" dirty="0"/>
              <a:t> </a:t>
            </a:r>
            <a:r>
              <a:rPr sz="2750" dirty="0"/>
              <a:t>of</a:t>
            </a:r>
            <a:r>
              <a:rPr sz="2750" spc="60" dirty="0"/>
              <a:t> </a:t>
            </a:r>
            <a:r>
              <a:rPr sz="2750" spc="-25" dirty="0"/>
              <a:t>the </a:t>
            </a:r>
            <a:r>
              <a:rPr sz="2750" dirty="0"/>
              <a:t>body</a:t>
            </a:r>
            <a:r>
              <a:rPr sz="2750" spc="15" dirty="0"/>
              <a:t> </a:t>
            </a:r>
            <a:r>
              <a:rPr sz="2750" dirty="0"/>
              <a:t>or</a:t>
            </a:r>
            <a:r>
              <a:rPr sz="2750" spc="95" dirty="0"/>
              <a:t> </a:t>
            </a:r>
            <a:r>
              <a:rPr sz="2750" dirty="0"/>
              <a:t>causing</a:t>
            </a:r>
            <a:r>
              <a:rPr sz="2750" spc="55" dirty="0"/>
              <a:t> </a:t>
            </a:r>
            <a:r>
              <a:rPr sz="2750" dirty="0"/>
              <a:t>permanent</a:t>
            </a:r>
            <a:r>
              <a:rPr sz="2750" spc="55" dirty="0"/>
              <a:t> </a:t>
            </a:r>
            <a:r>
              <a:rPr sz="2750" dirty="0"/>
              <a:t>disfigurement</a:t>
            </a:r>
            <a:r>
              <a:rPr sz="2750" spc="60" dirty="0"/>
              <a:t> </a:t>
            </a:r>
            <a:r>
              <a:rPr sz="2750" dirty="0"/>
              <a:t>of</a:t>
            </a:r>
            <a:r>
              <a:rPr sz="2750" spc="65" dirty="0"/>
              <a:t> </a:t>
            </a:r>
            <a:r>
              <a:rPr sz="2750" spc="-10" dirty="0"/>
              <a:t>another person.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91475" y="3133725"/>
            <a:ext cx="3905250" cy="30003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15600" y="0"/>
            <a:ext cx="16764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48676" y="728726"/>
            <a:ext cx="2771775" cy="914400"/>
          </a:xfrm>
          <a:prstGeom prst="rect">
            <a:avLst/>
          </a:prstGeom>
          <a:solidFill>
            <a:srgbClr val="FFD1DF"/>
          </a:solidFill>
          <a:ln w="6350">
            <a:solidFill>
              <a:srgbClr val="FFD1DF"/>
            </a:solidFill>
          </a:ln>
        </p:spPr>
        <p:txBody>
          <a:bodyPr vert="horz" wrap="square" lIns="0" tIns="146685" rIns="0" bIns="0" rtlCol="0">
            <a:spAutoFit/>
          </a:bodyPr>
          <a:lstStyle/>
          <a:p>
            <a:pPr marL="588645">
              <a:lnSpc>
                <a:spcPct val="100000"/>
              </a:lnSpc>
              <a:spcBef>
                <a:spcPts val="1155"/>
              </a:spcBef>
            </a:pPr>
            <a:r>
              <a:rPr sz="3600" spc="-10" dirty="0"/>
              <a:t>SHAJJAH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939151" y="2509901"/>
            <a:ext cx="2771775" cy="914400"/>
          </a:xfrm>
          <a:prstGeom prst="rect">
            <a:avLst/>
          </a:prstGeom>
          <a:solidFill>
            <a:srgbClr val="C6FC52"/>
          </a:solidFill>
          <a:ln w="6350">
            <a:solidFill>
              <a:srgbClr val="C6FC52"/>
            </a:solidFill>
          </a:ln>
        </p:spPr>
        <p:txBody>
          <a:bodyPr vert="horz" wrap="square" lIns="0" tIns="188595" rIns="0" bIns="0" rtlCol="0">
            <a:spAutoFit/>
          </a:bodyPr>
          <a:lstStyle/>
          <a:p>
            <a:pPr marL="352425">
              <a:lnSpc>
                <a:spcPct val="100000"/>
              </a:lnSpc>
              <a:spcBef>
                <a:spcPts val="1485"/>
              </a:spcBef>
            </a:pPr>
            <a:r>
              <a:rPr sz="3200" dirty="0">
                <a:latin typeface="Calibri"/>
                <a:cs typeface="Calibri"/>
              </a:rPr>
              <a:t>JURH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JAIFAH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58201" y="4367276"/>
            <a:ext cx="2762250" cy="914400"/>
          </a:xfrm>
          <a:prstGeom prst="rect">
            <a:avLst/>
          </a:prstGeom>
          <a:solidFill>
            <a:srgbClr val="00A8F3"/>
          </a:solidFill>
          <a:ln w="6350">
            <a:solidFill>
              <a:srgbClr val="00A8F3"/>
            </a:solidFill>
          </a:ln>
        </p:spPr>
        <p:txBody>
          <a:bodyPr vert="horz" wrap="square" lIns="0" tIns="255270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2010"/>
              </a:spcBef>
            </a:pPr>
            <a:r>
              <a:rPr sz="2400" dirty="0">
                <a:latin typeface="Calibri"/>
                <a:cs typeface="Calibri"/>
              </a:rPr>
              <a:t>JURH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GHAYR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JAIFAH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7319" y="12758"/>
            <a:ext cx="3345488" cy="66793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15600" y="0"/>
            <a:ext cx="16764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10647680" cy="735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790"/>
              </a:lnSpc>
              <a:spcBef>
                <a:spcPts val="105"/>
              </a:spcBef>
            </a:pPr>
            <a:r>
              <a:rPr b="1" spc="-10" dirty="0">
                <a:latin typeface="Calibri"/>
                <a:cs typeface="Calibri"/>
              </a:rPr>
              <a:t>SHAJJAH</a:t>
            </a:r>
          </a:p>
          <a:p>
            <a:pPr marL="12700">
              <a:lnSpc>
                <a:spcPts val="2790"/>
              </a:lnSpc>
            </a:pPr>
            <a:r>
              <a:rPr dirty="0"/>
              <a:t>Hurt</a:t>
            </a:r>
            <a:r>
              <a:rPr spc="-20" dirty="0"/>
              <a:t> </a:t>
            </a:r>
            <a:r>
              <a:rPr dirty="0"/>
              <a:t>on</a:t>
            </a:r>
            <a:r>
              <a:rPr spc="-30" dirty="0"/>
              <a:t> </a:t>
            </a:r>
            <a:r>
              <a:rPr dirty="0"/>
              <a:t>head</a:t>
            </a:r>
            <a:r>
              <a:rPr spc="-30" dirty="0"/>
              <a:t> </a:t>
            </a:r>
            <a:r>
              <a:rPr dirty="0"/>
              <a:t>or</a:t>
            </a:r>
            <a:r>
              <a:rPr spc="-45" dirty="0"/>
              <a:t> </a:t>
            </a:r>
            <a:r>
              <a:rPr dirty="0"/>
              <a:t>face</a:t>
            </a:r>
            <a:r>
              <a:rPr spc="-35" dirty="0"/>
              <a:t> </a:t>
            </a:r>
            <a:r>
              <a:rPr dirty="0"/>
              <a:t>which</a:t>
            </a:r>
            <a:r>
              <a:rPr spc="-25" dirty="0"/>
              <a:t> </a:t>
            </a:r>
            <a:r>
              <a:rPr dirty="0"/>
              <a:t>does</a:t>
            </a:r>
            <a:r>
              <a:rPr spc="-5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spc="-10" dirty="0"/>
              <a:t>amount</a:t>
            </a:r>
            <a:r>
              <a:rPr spc="-90" dirty="0"/>
              <a:t> </a:t>
            </a:r>
            <a:r>
              <a:rPr dirty="0"/>
              <a:t>to</a:t>
            </a:r>
            <a:r>
              <a:rPr spc="30" dirty="0"/>
              <a:t> </a:t>
            </a:r>
            <a:r>
              <a:rPr spc="-10" dirty="0"/>
              <a:t>Itlaf-e-</a:t>
            </a:r>
            <a:r>
              <a:rPr dirty="0"/>
              <a:t>Udw</a:t>
            </a:r>
            <a:r>
              <a:rPr spc="-5" dirty="0"/>
              <a:t> </a:t>
            </a:r>
            <a:r>
              <a:rPr dirty="0"/>
              <a:t>or</a:t>
            </a:r>
            <a:r>
              <a:rPr spc="-35" dirty="0"/>
              <a:t> </a:t>
            </a:r>
            <a:r>
              <a:rPr spc="-10" dirty="0"/>
              <a:t>Itlaf-e-</a:t>
            </a:r>
            <a:r>
              <a:rPr spc="-20" dirty="0"/>
              <a:t>Salahiyat-</a:t>
            </a:r>
            <a:r>
              <a:rPr spc="-10" dirty="0"/>
              <a:t>e-</a:t>
            </a:r>
            <a:r>
              <a:rPr spc="-20" dirty="0"/>
              <a:t>udw.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66494" y="1563179"/>
            <a:ext cx="10292080" cy="3659504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725"/>
              </a:spcBef>
              <a:buFont typeface="Segoe UI Symbol"/>
              <a:buChar char="⚫"/>
              <a:tabLst>
                <a:tab pos="54610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7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Khafifah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Hurt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without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exposing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bone.</a:t>
            </a:r>
            <a:endParaRPr sz="2400">
              <a:latin typeface="Calibri"/>
              <a:cs typeface="Calibri"/>
            </a:endParaRPr>
          </a:p>
          <a:p>
            <a:pPr marL="546100" indent="-533400">
              <a:lnSpc>
                <a:spcPct val="100000"/>
              </a:lnSpc>
              <a:spcBef>
                <a:spcPts val="1625"/>
              </a:spcBef>
              <a:buFont typeface="Segoe UI Symbol"/>
              <a:buChar char="⚫"/>
              <a:tabLst>
                <a:tab pos="54610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4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Mudihah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Exposing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bone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without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fracture.</a:t>
            </a:r>
            <a:endParaRPr sz="2400">
              <a:latin typeface="Calibri"/>
              <a:cs typeface="Calibri"/>
            </a:endParaRPr>
          </a:p>
          <a:p>
            <a:pPr marL="546100" indent="-533400">
              <a:lnSpc>
                <a:spcPct val="100000"/>
              </a:lnSpc>
              <a:spcBef>
                <a:spcPts val="1555"/>
              </a:spcBef>
              <a:buFont typeface="Segoe UI Symbol"/>
              <a:buChar char="⚫"/>
              <a:tabLst>
                <a:tab pos="54610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5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Hashimah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Fracture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bone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without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dislocation.</a:t>
            </a:r>
            <a:endParaRPr sz="2400">
              <a:latin typeface="Calibri"/>
              <a:cs typeface="Calibri"/>
            </a:endParaRPr>
          </a:p>
          <a:p>
            <a:pPr marL="546100" indent="-533400">
              <a:lnSpc>
                <a:spcPct val="100000"/>
              </a:lnSpc>
              <a:spcBef>
                <a:spcPts val="1625"/>
              </a:spcBef>
              <a:buFont typeface="Segoe UI Symbol"/>
              <a:buChar char="⚫"/>
              <a:tabLst>
                <a:tab pos="54610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5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Munnaqqilah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Fracture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bone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dislocation.</a:t>
            </a:r>
            <a:endParaRPr sz="2400">
              <a:latin typeface="Calibri"/>
              <a:cs typeface="Calibri"/>
            </a:endParaRPr>
          </a:p>
          <a:p>
            <a:pPr marL="546100" indent="-533400">
              <a:lnSpc>
                <a:spcPct val="100000"/>
              </a:lnSpc>
              <a:spcBef>
                <a:spcPts val="1550"/>
              </a:spcBef>
              <a:buFont typeface="Segoe UI Symbol"/>
              <a:buChar char="⚫"/>
              <a:tabLst>
                <a:tab pos="54610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55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Ammah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Fracture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bone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wound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touching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membranes.</a:t>
            </a:r>
            <a:endParaRPr sz="2400">
              <a:latin typeface="Calibri"/>
              <a:cs typeface="Calibri"/>
            </a:endParaRPr>
          </a:p>
          <a:p>
            <a:pPr marL="546100" marR="222885" indent="-534035">
              <a:lnSpc>
                <a:spcPct val="60000"/>
              </a:lnSpc>
              <a:spcBef>
                <a:spcPts val="2775"/>
              </a:spcBef>
              <a:buFont typeface="Segoe UI Symbol"/>
              <a:buChar char="⚫"/>
              <a:tabLst>
                <a:tab pos="546100" algn="l"/>
                <a:tab pos="8417560" algn="l"/>
              </a:tabLst>
            </a:pPr>
            <a:r>
              <a:rPr sz="2400" b="1" i="1" spc="-10" dirty="0">
                <a:latin typeface="Calibri"/>
                <a:cs typeface="Calibri"/>
              </a:rPr>
              <a:t>Shajjah-</a:t>
            </a:r>
            <a:r>
              <a:rPr sz="2400" b="1" i="1" dirty="0">
                <a:latin typeface="Calibri"/>
                <a:cs typeface="Calibri"/>
              </a:rPr>
              <a:t>e-</a:t>
            </a:r>
            <a:r>
              <a:rPr sz="2400" b="1" i="1" spc="-40" dirty="0">
                <a:latin typeface="Calibri"/>
                <a:cs typeface="Calibri"/>
              </a:rPr>
              <a:t> </a:t>
            </a:r>
            <a:r>
              <a:rPr sz="2400" b="1" i="1" dirty="0">
                <a:latin typeface="Calibri"/>
                <a:cs typeface="Calibri"/>
              </a:rPr>
              <a:t>Damighah</a:t>
            </a:r>
            <a:r>
              <a:rPr sz="2400" dirty="0">
                <a:latin typeface="Calibri"/>
                <a:cs typeface="Calibri"/>
              </a:rPr>
              <a:t>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Fracturing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bone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rupturing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the</a:t>
            </a:r>
            <a:r>
              <a:rPr sz="2400" dirty="0">
                <a:latin typeface="Calibri"/>
                <a:cs typeface="Calibri"/>
              </a:rPr>
              <a:t>	membranes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( </a:t>
            </a:r>
            <a:r>
              <a:rPr sz="2400" dirty="0">
                <a:latin typeface="Calibri"/>
                <a:cs typeface="Calibri"/>
              </a:rPr>
              <a:t>exposing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brain)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1926" y="6443979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D1EAED"/>
                </a:solidFill>
                <a:latin typeface="Tahoma"/>
                <a:cs typeface="Tahoma"/>
              </a:rPr>
              <a:t>13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591800" y="-13447"/>
            <a:ext cx="1600200" cy="2420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3975" y="1990725"/>
            <a:ext cx="4895850" cy="35052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43675" y="2009775"/>
            <a:ext cx="3886200" cy="37433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53591" rIns="0" bIns="0" rtlCol="0">
            <a:spAutoFit/>
          </a:bodyPr>
          <a:lstStyle/>
          <a:p>
            <a:pPr marL="1276985">
              <a:lnSpc>
                <a:spcPct val="100000"/>
              </a:lnSpc>
              <a:spcBef>
                <a:spcPts val="130"/>
              </a:spcBef>
            </a:pPr>
            <a:r>
              <a:rPr sz="2750" b="1" i="1" dirty="0">
                <a:latin typeface="Calibri"/>
                <a:cs typeface="Calibri"/>
              </a:rPr>
              <a:t>Shajjah-e-</a:t>
            </a:r>
            <a:r>
              <a:rPr sz="2750" b="1" i="1" spc="110" dirty="0">
                <a:latin typeface="Calibri"/>
                <a:cs typeface="Calibri"/>
              </a:rPr>
              <a:t> </a:t>
            </a:r>
            <a:r>
              <a:rPr sz="2750" b="1" i="1" dirty="0">
                <a:latin typeface="Calibri"/>
                <a:cs typeface="Calibri"/>
              </a:rPr>
              <a:t>Khafifah</a:t>
            </a:r>
            <a:r>
              <a:rPr sz="2750" dirty="0"/>
              <a:t>:</a:t>
            </a:r>
            <a:r>
              <a:rPr sz="2750" spc="140" dirty="0"/>
              <a:t> </a:t>
            </a:r>
            <a:r>
              <a:rPr sz="2750" dirty="0"/>
              <a:t>Hurt</a:t>
            </a:r>
            <a:r>
              <a:rPr sz="2750" spc="110" dirty="0"/>
              <a:t> </a:t>
            </a:r>
            <a:r>
              <a:rPr sz="2750" dirty="0"/>
              <a:t>without</a:t>
            </a:r>
            <a:r>
              <a:rPr sz="2750" spc="100" dirty="0"/>
              <a:t> </a:t>
            </a:r>
            <a:r>
              <a:rPr sz="2750" dirty="0"/>
              <a:t>exposing</a:t>
            </a:r>
            <a:r>
              <a:rPr sz="2750" spc="100" dirty="0"/>
              <a:t> </a:t>
            </a:r>
            <a:r>
              <a:rPr sz="2750" spc="-10" dirty="0"/>
              <a:t>bone.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29874" y="0"/>
            <a:ext cx="1762125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5695">
              <a:lnSpc>
                <a:spcPct val="100000"/>
              </a:lnSpc>
              <a:spcBef>
                <a:spcPts val="100"/>
              </a:spcBef>
            </a:pPr>
            <a:r>
              <a:rPr b="1" i="1" spc="-10" dirty="0">
                <a:latin typeface="Calibri"/>
                <a:cs typeface="Calibri"/>
              </a:rPr>
              <a:t>Shajjah-</a:t>
            </a:r>
            <a:r>
              <a:rPr b="1" i="1" dirty="0">
                <a:latin typeface="Calibri"/>
                <a:cs typeface="Calibri"/>
              </a:rPr>
              <a:t>e-</a:t>
            </a:r>
            <a:r>
              <a:rPr b="1" i="1" spc="-40" dirty="0">
                <a:latin typeface="Calibri"/>
                <a:cs typeface="Calibri"/>
              </a:rPr>
              <a:t> </a:t>
            </a:r>
            <a:r>
              <a:rPr b="1" i="1" dirty="0">
                <a:latin typeface="Calibri"/>
                <a:cs typeface="Calibri"/>
              </a:rPr>
              <a:t>Mudihah</a:t>
            </a:r>
            <a:r>
              <a:rPr dirty="0"/>
              <a:t>:</a:t>
            </a:r>
            <a:r>
              <a:rPr spc="-20" dirty="0"/>
              <a:t> </a:t>
            </a:r>
            <a:r>
              <a:rPr dirty="0"/>
              <a:t>Exposing</a:t>
            </a:r>
            <a:r>
              <a:rPr spc="-55" dirty="0"/>
              <a:t> </a:t>
            </a:r>
            <a:r>
              <a:rPr dirty="0"/>
              <a:t>bone</a:t>
            </a:r>
            <a:r>
              <a:rPr spc="-45" dirty="0"/>
              <a:t> </a:t>
            </a:r>
            <a:r>
              <a:rPr dirty="0"/>
              <a:t>without</a:t>
            </a:r>
            <a:r>
              <a:rPr spc="-35" dirty="0"/>
              <a:t> </a:t>
            </a:r>
            <a:r>
              <a:rPr dirty="0"/>
              <a:t>its</a:t>
            </a:r>
            <a:r>
              <a:rPr spc="-85" dirty="0"/>
              <a:t> </a:t>
            </a:r>
            <a:r>
              <a:rPr spc="-10" dirty="0"/>
              <a:t>fracture.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476500" y="1666875"/>
            <a:ext cx="5713095" cy="3724275"/>
            <a:chOff x="2476500" y="1666875"/>
            <a:chExt cx="5713095" cy="37242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76500" y="1666875"/>
              <a:ext cx="5353050" cy="372427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977890" y="2804413"/>
              <a:ext cx="2211705" cy="347980"/>
            </a:xfrm>
            <a:custGeom>
              <a:avLst/>
              <a:gdLst/>
              <a:ahLst/>
              <a:cxnLst/>
              <a:rect l="l" t="t" r="r" b="b"/>
              <a:pathLst>
                <a:path w="2211704" h="347980">
                  <a:moveTo>
                    <a:pt x="1980348" y="75766"/>
                  </a:moveTo>
                  <a:lnTo>
                    <a:pt x="0" y="271907"/>
                  </a:lnTo>
                  <a:lnTo>
                    <a:pt x="7620" y="347852"/>
                  </a:lnTo>
                  <a:lnTo>
                    <a:pt x="1987883" y="151583"/>
                  </a:lnTo>
                  <a:lnTo>
                    <a:pt x="1980348" y="75766"/>
                  </a:lnTo>
                  <a:close/>
                </a:path>
                <a:path w="2211704" h="347980">
                  <a:moveTo>
                    <a:pt x="2161365" y="72009"/>
                  </a:moveTo>
                  <a:lnTo>
                    <a:pt x="2018284" y="72009"/>
                  </a:lnTo>
                  <a:lnTo>
                    <a:pt x="2025777" y="147827"/>
                  </a:lnTo>
                  <a:lnTo>
                    <a:pt x="1987883" y="151583"/>
                  </a:lnTo>
                  <a:lnTo>
                    <a:pt x="1995424" y="227457"/>
                  </a:lnTo>
                  <a:lnTo>
                    <a:pt x="2211578" y="91186"/>
                  </a:lnTo>
                  <a:lnTo>
                    <a:pt x="2161365" y="72009"/>
                  </a:lnTo>
                  <a:close/>
                </a:path>
                <a:path w="2211704" h="347980">
                  <a:moveTo>
                    <a:pt x="2018284" y="72009"/>
                  </a:moveTo>
                  <a:lnTo>
                    <a:pt x="1980348" y="75766"/>
                  </a:lnTo>
                  <a:lnTo>
                    <a:pt x="1987883" y="151583"/>
                  </a:lnTo>
                  <a:lnTo>
                    <a:pt x="2025777" y="147827"/>
                  </a:lnTo>
                  <a:lnTo>
                    <a:pt x="2018284" y="72009"/>
                  </a:lnTo>
                  <a:close/>
                </a:path>
                <a:path w="2211704" h="347980">
                  <a:moveTo>
                    <a:pt x="1972817" y="0"/>
                  </a:moveTo>
                  <a:lnTo>
                    <a:pt x="1980348" y="75766"/>
                  </a:lnTo>
                  <a:lnTo>
                    <a:pt x="2018284" y="72009"/>
                  </a:lnTo>
                  <a:lnTo>
                    <a:pt x="2161365" y="72009"/>
                  </a:lnTo>
                  <a:lnTo>
                    <a:pt x="197281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274939" y="2709163"/>
            <a:ext cx="136461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spc="-10" dirty="0">
                <a:latin typeface="Calibri"/>
                <a:cs typeface="Calibri"/>
              </a:rPr>
              <a:t>Frontal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bone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15600" y="0"/>
            <a:ext cx="1676400" cy="2272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1552575"/>
            <a:ext cx="4686300" cy="47148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57900" y="2190750"/>
            <a:ext cx="5610225" cy="3810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83640" rIns="0" bIns="0" rtlCol="0">
            <a:spAutoFit/>
          </a:bodyPr>
          <a:lstStyle/>
          <a:p>
            <a:pPr marL="1577340">
              <a:lnSpc>
                <a:spcPct val="100000"/>
              </a:lnSpc>
              <a:spcBef>
                <a:spcPts val="105"/>
              </a:spcBef>
            </a:pPr>
            <a:r>
              <a:rPr b="1" i="1" spc="-10" dirty="0">
                <a:latin typeface="Calibri"/>
                <a:cs typeface="Calibri"/>
              </a:rPr>
              <a:t>Shajjah-</a:t>
            </a:r>
            <a:r>
              <a:rPr b="1" i="1" dirty="0">
                <a:latin typeface="Calibri"/>
                <a:cs typeface="Calibri"/>
              </a:rPr>
              <a:t>e-</a:t>
            </a:r>
            <a:r>
              <a:rPr b="1" i="1" spc="-50" dirty="0">
                <a:latin typeface="Calibri"/>
                <a:cs typeface="Calibri"/>
              </a:rPr>
              <a:t> </a:t>
            </a:r>
            <a:r>
              <a:rPr b="1" i="1" dirty="0">
                <a:latin typeface="Calibri"/>
                <a:cs typeface="Calibri"/>
              </a:rPr>
              <a:t>Hashimah</a:t>
            </a:r>
            <a:r>
              <a:rPr dirty="0"/>
              <a:t>:</a:t>
            </a:r>
            <a:r>
              <a:rPr spc="-35" dirty="0"/>
              <a:t> </a:t>
            </a:r>
            <a:r>
              <a:rPr spc="-10" dirty="0"/>
              <a:t>Fracture</a:t>
            </a:r>
            <a:r>
              <a:rPr spc="-6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bone</a:t>
            </a:r>
            <a:r>
              <a:rPr spc="5" dirty="0"/>
              <a:t> </a:t>
            </a:r>
            <a:r>
              <a:rPr dirty="0"/>
              <a:t>without</a:t>
            </a:r>
            <a:r>
              <a:rPr spc="-50" dirty="0"/>
              <a:t> </a:t>
            </a:r>
            <a:r>
              <a:rPr spc="-10" dirty="0"/>
              <a:t>dislocation.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591800" y="-17033"/>
            <a:ext cx="1600200" cy="2456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8479" rIns="0" bIns="0" rtlCol="0">
            <a:spAutoFit/>
          </a:bodyPr>
          <a:lstStyle/>
          <a:p>
            <a:pPr marL="1423035">
              <a:lnSpc>
                <a:spcPct val="100000"/>
              </a:lnSpc>
              <a:spcBef>
                <a:spcPts val="125"/>
              </a:spcBef>
            </a:pPr>
            <a:r>
              <a:rPr sz="2750" b="1" i="1" dirty="0">
                <a:latin typeface="Calibri"/>
                <a:cs typeface="Calibri"/>
              </a:rPr>
              <a:t>Shajjah-e-</a:t>
            </a:r>
            <a:r>
              <a:rPr sz="2750" b="1" i="1" spc="90" dirty="0">
                <a:latin typeface="Calibri"/>
                <a:cs typeface="Calibri"/>
              </a:rPr>
              <a:t> </a:t>
            </a:r>
            <a:r>
              <a:rPr sz="2750" b="1" i="1" dirty="0">
                <a:latin typeface="Calibri"/>
                <a:cs typeface="Calibri"/>
              </a:rPr>
              <a:t>Munnaqqilah</a:t>
            </a:r>
            <a:r>
              <a:rPr sz="2750" dirty="0"/>
              <a:t>:</a:t>
            </a:r>
            <a:r>
              <a:rPr sz="2750" spc="135" dirty="0"/>
              <a:t> </a:t>
            </a:r>
            <a:r>
              <a:rPr sz="2750" dirty="0"/>
              <a:t>Fracture</a:t>
            </a:r>
            <a:r>
              <a:rPr sz="2750" spc="90" dirty="0"/>
              <a:t> </a:t>
            </a:r>
            <a:r>
              <a:rPr sz="2750" dirty="0"/>
              <a:t>of</a:t>
            </a:r>
            <a:r>
              <a:rPr sz="2750" spc="100" dirty="0"/>
              <a:t> </a:t>
            </a:r>
            <a:r>
              <a:rPr sz="2750" dirty="0"/>
              <a:t>bone</a:t>
            </a:r>
            <a:r>
              <a:rPr sz="2750" spc="90" dirty="0"/>
              <a:t> </a:t>
            </a:r>
            <a:r>
              <a:rPr sz="2750" dirty="0"/>
              <a:t>with</a:t>
            </a:r>
            <a:r>
              <a:rPr sz="2750" spc="170" dirty="0"/>
              <a:t> </a:t>
            </a:r>
            <a:r>
              <a:rPr sz="2750" spc="-10" dirty="0"/>
              <a:t>dislocation</a:t>
            </a:r>
            <a:r>
              <a:rPr sz="2000" spc="-10" dirty="0"/>
              <a:t>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57500" y="1800225"/>
            <a:ext cx="6116320" cy="4352925"/>
            <a:chOff x="2857500" y="1800225"/>
            <a:chExt cx="6116320" cy="43529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57500" y="1800225"/>
              <a:ext cx="5810250" cy="435292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505700" y="2003297"/>
              <a:ext cx="1468120" cy="666750"/>
            </a:xfrm>
            <a:custGeom>
              <a:avLst/>
              <a:gdLst/>
              <a:ahLst/>
              <a:cxnLst/>
              <a:rect l="l" t="t" r="r" b="b"/>
              <a:pathLst>
                <a:path w="1468120" h="666750">
                  <a:moveTo>
                    <a:pt x="165861" y="455929"/>
                  </a:moveTo>
                  <a:lnTo>
                    <a:pt x="0" y="650366"/>
                  </a:lnTo>
                  <a:lnTo>
                    <a:pt x="255016" y="666496"/>
                  </a:lnTo>
                  <a:lnTo>
                    <a:pt x="231571" y="611124"/>
                  </a:lnTo>
                  <a:lnTo>
                    <a:pt x="190246" y="611124"/>
                  </a:lnTo>
                  <a:lnTo>
                    <a:pt x="160527" y="541019"/>
                  </a:lnTo>
                  <a:lnTo>
                    <a:pt x="195599" y="526165"/>
                  </a:lnTo>
                  <a:lnTo>
                    <a:pt x="165861" y="455929"/>
                  </a:lnTo>
                  <a:close/>
                </a:path>
                <a:path w="1468120" h="666750">
                  <a:moveTo>
                    <a:pt x="195599" y="526165"/>
                  </a:moveTo>
                  <a:lnTo>
                    <a:pt x="160527" y="541019"/>
                  </a:lnTo>
                  <a:lnTo>
                    <a:pt x="190246" y="611124"/>
                  </a:lnTo>
                  <a:lnTo>
                    <a:pt x="225287" y="596282"/>
                  </a:lnTo>
                  <a:lnTo>
                    <a:pt x="195599" y="526165"/>
                  </a:lnTo>
                  <a:close/>
                </a:path>
                <a:path w="1468120" h="666750">
                  <a:moveTo>
                    <a:pt x="225287" y="596282"/>
                  </a:moveTo>
                  <a:lnTo>
                    <a:pt x="190246" y="611124"/>
                  </a:lnTo>
                  <a:lnTo>
                    <a:pt x="231571" y="611124"/>
                  </a:lnTo>
                  <a:lnTo>
                    <a:pt x="225287" y="596282"/>
                  </a:lnTo>
                  <a:close/>
                </a:path>
                <a:path w="1468120" h="666750">
                  <a:moveTo>
                    <a:pt x="1437894" y="0"/>
                  </a:moveTo>
                  <a:lnTo>
                    <a:pt x="195599" y="526165"/>
                  </a:lnTo>
                  <a:lnTo>
                    <a:pt x="225287" y="596282"/>
                  </a:lnTo>
                  <a:lnTo>
                    <a:pt x="1467611" y="70103"/>
                  </a:lnTo>
                  <a:lnTo>
                    <a:pt x="143789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10439400" y="0"/>
            <a:ext cx="17526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1903" rIns="0" bIns="0" rtlCol="0">
            <a:spAutoFit/>
          </a:bodyPr>
          <a:lstStyle/>
          <a:p>
            <a:pPr marL="875665">
              <a:lnSpc>
                <a:spcPct val="100000"/>
              </a:lnSpc>
              <a:spcBef>
                <a:spcPts val="100"/>
              </a:spcBef>
            </a:pPr>
            <a:r>
              <a:rPr b="1" i="1" spc="-10" dirty="0">
                <a:latin typeface="Calibri"/>
                <a:cs typeface="Calibri"/>
              </a:rPr>
              <a:t>Shajjah-</a:t>
            </a:r>
            <a:r>
              <a:rPr b="1" i="1" dirty="0">
                <a:latin typeface="Calibri"/>
                <a:cs typeface="Calibri"/>
              </a:rPr>
              <a:t>e-</a:t>
            </a:r>
            <a:r>
              <a:rPr b="1" i="1" spc="-55" dirty="0">
                <a:latin typeface="Calibri"/>
                <a:cs typeface="Calibri"/>
              </a:rPr>
              <a:t> </a:t>
            </a:r>
            <a:r>
              <a:rPr b="1" i="1" dirty="0">
                <a:latin typeface="Calibri"/>
                <a:cs typeface="Calibri"/>
              </a:rPr>
              <a:t>Ammah</a:t>
            </a:r>
            <a:r>
              <a:rPr dirty="0"/>
              <a:t>:</a:t>
            </a:r>
            <a:r>
              <a:rPr spc="-35" dirty="0"/>
              <a:t> </a:t>
            </a:r>
            <a:r>
              <a:rPr spc="-10" dirty="0"/>
              <a:t>Fracture</a:t>
            </a:r>
            <a:r>
              <a:rPr spc="-6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bone</a:t>
            </a:r>
            <a:r>
              <a:rPr spc="5" dirty="0"/>
              <a:t> </a:t>
            </a:r>
            <a:r>
              <a:rPr dirty="0"/>
              <a:t>and</a:t>
            </a:r>
            <a:r>
              <a:rPr spc="-5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wound</a:t>
            </a:r>
            <a:r>
              <a:rPr spc="-60" dirty="0"/>
              <a:t> </a:t>
            </a:r>
            <a:r>
              <a:rPr dirty="0"/>
              <a:t>touching</a:t>
            </a:r>
            <a:r>
              <a:rPr spc="-6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membranes</a:t>
            </a:r>
            <a:r>
              <a:rPr sz="1800" spc="-10" dirty="0"/>
              <a:t>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73070" y="1400175"/>
            <a:ext cx="6366510" cy="4895215"/>
            <a:chOff x="2473070" y="1400175"/>
            <a:chExt cx="6366510" cy="4895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73070" y="1400175"/>
              <a:ext cx="6366129" cy="489489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538475" y="4548187"/>
              <a:ext cx="2247900" cy="1466850"/>
            </a:xfrm>
            <a:custGeom>
              <a:avLst/>
              <a:gdLst/>
              <a:ahLst/>
              <a:cxnLst/>
              <a:rect l="l" t="t" r="r" b="b"/>
              <a:pathLst>
                <a:path w="2247900" h="1466850">
                  <a:moveTo>
                    <a:pt x="2247900" y="0"/>
                  </a:moveTo>
                  <a:lnTo>
                    <a:pt x="0" y="0"/>
                  </a:lnTo>
                  <a:lnTo>
                    <a:pt x="0" y="1466850"/>
                  </a:lnTo>
                  <a:lnTo>
                    <a:pt x="2247900" y="1466850"/>
                  </a:lnTo>
                  <a:lnTo>
                    <a:pt x="2247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38475" y="4548187"/>
              <a:ext cx="2247900" cy="1466850"/>
            </a:xfrm>
            <a:custGeom>
              <a:avLst/>
              <a:gdLst/>
              <a:ahLst/>
              <a:cxnLst/>
              <a:rect l="l" t="t" r="r" b="b"/>
              <a:pathLst>
                <a:path w="2247900" h="1466850">
                  <a:moveTo>
                    <a:pt x="0" y="1466850"/>
                  </a:moveTo>
                  <a:lnTo>
                    <a:pt x="2247900" y="1466850"/>
                  </a:lnTo>
                  <a:lnTo>
                    <a:pt x="2247900" y="0"/>
                  </a:lnTo>
                  <a:lnTo>
                    <a:pt x="0" y="0"/>
                  </a:lnTo>
                  <a:lnTo>
                    <a:pt x="0" y="146685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62300" y="4224401"/>
              <a:ext cx="1590675" cy="466725"/>
            </a:xfrm>
            <a:custGeom>
              <a:avLst/>
              <a:gdLst/>
              <a:ahLst/>
              <a:cxnLst/>
              <a:rect l="l" t="t" r="r" b="b"/>
              <a:pathLst>
                <a:path w="1590675" h="466725">
                  <a:moveTo>
                    <a:pt x="795274" y="0"/>
                  </a:moveTo>
                  <a:lnTo>
                    <a:pt x="722876" y="952"/>
                  </a:lnTo>
                  <a:lnTo>
                    <a:pt x="652302" y="3756"/>
                  </a:lnTo>
                  <a:lnTo>
                    <a:pt x="583832" y="8329"/>
                  </a:lnTo>
                  <a:lnTo>
                    <a:pt x="517746" y="14589"/>
                  </a:lnTo>
                  <a:lnTo>
                    <a:pt x="454325" y="22453"/>
                  </a:lnTo>
                  <a:lnTo>
                    <a:pt x="393850" y="31839"/>
                  </a:lnTo>
                  <a:lnTo>
                    <a:pt x="336601" y="42665"/>
                  </a:lnTo>
                  <a:lnTo>
                    <a:pt x="282858" y="54850"/>
                  </a:lnTo>
                  <a:lnTo>
                    <a:pt x="232902" y="68310"/>
                  </a:lnTo>
                  <a:lnTo>
                    <a:pt x="187013" y="82963"/>
                  </a:lnTo>
                  <a:lnTo>
                    <a:pt x="145473" y="98728"/>
                  </a:lnTo>
                  <a:lnTo>
                    <a:pt x="108561" y="115522"/>
                  </a:lnTo>
                  <a:lnTo>
                    <a:pt x="49745" y="151870"/>
                  </a:lnTo>
                  <a:lnTo>
                    <a:pt x="12810" y="191348"/>
                  </a:lnTo>
                  <a:lnTo>
                    <a:pt x="0" y="233299"/>
                  </a:lnTo>
                  <a:lnTo>
                    <a:pt x="3249" y="254543"/>
                  </a:lnTo>
                  <a:lnTo>
                    <a:pt x="28402" y="295348"/>
                  </a:lnTo>
                  <a:lnTo>
                    <a:pt x="76558" y="333357"/>
                  </a:lnTo>
                  <a:lnTo>
                    <a:pt x="145473" y="367911"/>
                  </a:lnTo>
                  <a:lnTo>
                    <a:pt x="187013" y="383687"/>
                  </a:lnTo>
                  <a:lnTo>
                    <a:pt x="232902" y="398351"/>
                  </a:lnTo>
                  <a:lnTo>
                    <a:pt x="282858" y="411821"/>
                  </a:lnTo>
                  <a:lnTo>
                    <a:pt x="336601" y="424016"/>
                  </a:lnTo>
                  <a:lnTo>
                    <a:pt x="393850" y="434852"/>
                  </a:lnTo>
                  <a:lnTo>
                    <a:pt x="454325" y="444247"/>
                  </a:lnTo>
                  <a:lnTo>
                    <a:pt x="517746" y="452119"/>
                  </a:lnTo>
                  <a:lnTo>
                    <a:pt x="583832" y="458385"/>
                  </a:lnTo>
                  <a:lnTo>
                    <a:pt x="652302" y="462963"/>
                  </a:lnTo>
                  <a:lnTo>
                    <a:pt x="722876" y="465770"/>
                  </a:lnTo>
                  <a:lnTo>
                    <a:pt x="795274" y="466725"/>
                  </a:lnTo>
                  <a:lnTo>
                    <a:pt x="867672" y="465770"/>
                  </a:lnTo>
                  <a:lnTo>
                    <a:pt x="938249" y="462963"/>
                  </a:lnTo>
                  <a:lnTo>
                    <a:pt x="1006724" y="458385"/>
                  </a:lnTo>
                  <a:lnTo>
                    <a:pt x="1072817" y="452119"/>
                  </a:lnTo>
                  <a:lnTo>
                    <a:pt x="1136246" y="444247"/>
                  </a:lnTo>
                  <a:lnTo>
                    <a:pt x="1196730" y="434852"/>
                  </a:lnTo>
                  <a:lnTo>
                    <a:pt x="1253989" y="424016"/>
                  </a:lnTo>
                  <a:lnTo>
                    <a:pt x="1307742" y="411821"/>
                  </a:lnTo>
                  <a:lnTo>
                    <a:pt x="1357709" y="398351"/>
                  </a:lnTo>
                  <a:lnTo>
                    <a:pt x="1403608" y="383687"/>
                  </a:lnTo>
                  <a:lnTo>
                    <a:pt x="1445159" y="367911"/>
                  </a:lnTo>
                  <a:lnTo>
                    <a:pt x="1482080" y="351107"/>
                  </a:lnTo>
                  <a:lnTo>
                    <a:pt x="1540913" y="314743"/>
                  </a:lnTo>
                  <a:lnTo>
                    <a:pt x="1577860" y="275254"/>
                  </a:lnTo>
                  <a:lnTo>
                    <a:pt x="1590675" y="233299"/>
                  </a:lnTo>
                  <a:lnTo>
                    <a:pt x="1587424" y="212055"/>
                  </a:lnTo>
                  <a:lnTo>
                    <a:pt x="1562262" y="171258"/>
                  </a:lnTo>
                  <a:lnTo>
                    <a:pt x="1514092" y="133264"/>
                  </a:lnTo>
                  <a:lnTo>
                    <a:pt x="1445159" y="98728"/>
                  </a:lnTo>
                  <a:lnTo>
                    <a:pt x="1403608" y="82963"/>
                  </a:lnTo>
                  <a:lnTo>
                    <a:pt x="1357709" y="68310"/>
                  </a:lnTo>
                  <a:lnTo>
                    <a:pt x="1307742" y="54850"/>
                  </a:lnTo>
                  <a:lnTo>
                    <a:pt x="1253989" y="42665"/>
                  </a:lnTo>
                  <a:lnTo>
                    <a:pt x="1196730" y="31839"/>
                  </a:lnTo>
                  <a:lnTo>
                    <a:pt x="1136246" y="22453"/>
                  </a:lnTo>
                  <a:lnTo>
                    <a:pt x="1072817" y="14589"/>
                  </a:lnTo>
                  <a:lnTo>
                    <a:pt x="1006724" y="8329"/>
                  </a:lnTo>
                  <a:lnTo>
                    <a:pt x="938249" y="3756"/>
                  </a:lnTo>
                  <a:lnTo>
                    <a:pt x="867672" y="952"/>
                  </a:lnTo>
                  <a:lnTo>
                    <a:pt x="7952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62300" y="4224401"/>
              <a:ext cx="1590675" cy="466725"/>
            </a:xfrm>
            <a:custGeom>
              <a:avLst/>
              <a:gdLst/>
              <a:ahLst/>
              <a:cxnLst/>
              <a:rect l="l" t="t" r="r" b="b"/>
              <a:pathLst>
                <a:path w="1590675" h="466725">
                  <a:moveTo>
                    <a:pt x="0" y="233299"/>
                  </a:moveTo>
                  <a:lnTo>
                    <a:pt x="12810" y="191348"/>
                  </a:lnTo>
                  <a:lnTo>
                    <a:pt x="49745" y="151870"/>
                  </a:lnTo>
                  <a:lnTo>
                    <a:pt x="108561" y="115522"/>
                  </a:lnTo>
                  <a:lnTo>
                    <a:pt x="145473" y="98728"/>
                  </a:lnTo>
                  <a:lnTo>
                    <a:pt x="187013" y="82963"/>
                  </a:lnTo>
                  <a:lnTo>
                    <a:pt x="232902" y="68310"/>
                  </a:lnTo>
                  <a:lnTo>
                    <a:pt x="282858" y="54850"/>
                  </a:lnTo>
                  <a:lnTo>
                    <a:pt x="336601" y="42665"/>
                  </a:lnTo>
                  <a:lnTo>
                    <a:pt x="393850" y="31839"/>
                  </a:lnTo>
                  <a:lnTo>
                    <a:pt x="454325" y="22453"/>
                  </a:lnTo>
                  <a:lnTo>
                    <a:pt x="517746" y="14589"/>
                  </a:lnTo>
                  <a:lnTo>
                    <a:pt x="583832" y="8329"/>
                  </a:lnTo>
                  <a:lnTo>
                    <a:pt x="652302" y="3756"/>
                  </a:lnTo>
                  <a:lnTo>
                    <a:pt x="722876" y="952"/>
                  </a:lnTo>
                  <a:lnTo>
                    <a:pt x="795274" y="0"/>
                  </a:lnTo>
                  <a:lnTo>
                    <a:pt x="867672" y="952"/>
                  </a:lnTo>
                  <a:lnTo>
                    <a:pt x="938249" y="3756"/>
                  </a:lnTo>
                  <a:lnTo>
                    <a:pt x="1006724" y="8329"/>
                  </a:lnTo>
                  <a:lnTo>
                    <a:pt x="1072817" y="14589"/>
                  </a:lnTo>
                  <a:lnTo>
                    <a:pt x="1136246" y="22453"/>
                  </a:lnTo>
                  <a:lnTo>
                    <a:pt x="1196730" y="31839"/>
                  </a:lnTo>
                  <a:lnTo>
                    <a:pt x="1253989" y="42665"/>
                  </a:lnTo>
                  <a:lnTo>
                    <a:pt x="1307742" y="54850"/>
                  </a:lnTo>
                  <a:lnTo>
                    <a:pt x="1357709" y="68310"/>
                  </a:lnTo>
                  <a:lnTo>
                    <a:pt x="1403608" y="82963"/>
                  </a:lnTo>
                  <a:lnTo>
                    <a:pt x="1445159" y="98728"/>
                  </a:lnTo>
                  <a:lnTo>
                    <a:pt x="1482080" y="115522"/>
                  </a:lnTo>
                  <a:lnTo>
                    <a:pt x="1540913" y="151870"/>
                  </a:lnTo>
                  <a:lnTo>
                    <a:pt x="1577860" y="191348"/>
                  </a:lnTo>
                  <a:lnTo>
                    <a:pt x="1590675" y="233299"/>
                  </a:lnTo>
                  <a:lnTo>
                    <a:pt x="1587424" y="254543"/>
                  </a:lnTo>
                  <a:lnTo>
                    <a:pt x="1562262" y="295348"/>
                  </a:lnTo>
                  <a:lnTo>
                    <a:pt x="1514092" y="333357"/>
                  </a:lnTo>
                  <a:lnTo>
                    <a:pt x="1445159" y="367911"/>
                  </a:lnTo>
                  <a:lnTo>
                    <a:pt x="1403608" y="383687"/>
                  </a:lnTo>
                  <a:lnTo>
                    <a:pt x="1357709" y="398351"/>
                  </a:lnTo>
                  <a:lnTo>
                    <a:pt x="1307742" y="411821"/>
                  </a:lnTo>
                  <a:lnTo>
                    <a:pt x="1253989" y="424016"/>
                  </a:lnTo>
                  <a:lnTo>
                    <a:pt x="1196730" y="434852"/>
                  </a:lnTo>
                  <a:lnTo>
                    <a:pt x="1136246" y="444247"/>
                  </a:lnTo>
                  <a:lnTo>
                    <a:pt x="1072817" y="452119"/>
                  </a:lnTo>
                  <a:lnTo>
                    <a:pt x="1006724" y="458385"/>
                  </a:lnTo>
                  <a:lnTo>
                    <a:pt x="938249" y="462963"/>
                  </a:lnTo>
                  <a:lnTo>
                    <a:pt x="867672" y="465770"/>
                  </a:lnTo>
                  <a:lnTo>
                    <a:pt x="795274" y="466725"/>
                  </a:lnTo>
                  <a:lnTo>
                    <a:pt x="722876" y="465770"/>
                  </a:lnTo>
                  <a:lnTo>
                    <a:pt x="652302" y="462963"/>
                  </a:lnTo>
                  <a:lnTo>
                    <a:pt x="583832" y="458385"/>
                  </a:lnTo>
                  <a:lnTo>
                    <a:pt x="517746" y="452119"/>
                  </a:lnTo>
                  <a:lnTo>
                    <a:pt x="454325" y="444247"/>
                  </a:lnTo>
                  <a:lnTo>
                    <a:pt x="393850" y="434852"/>
                  </a:lnTo>
                  <a:lnTo>
                    <a:pt x="336601" y="424016"/>
                  </a:lnTo>
                  <a:lnTo>
                    <a:pt x="282858" y="411821"/>
                  </a:lnTo>
                  <a:lnTo>
                    <a:pt x="232902" y="398351"/>
                  </a:lnTo>
                  <a:lnTo>
                    <a:pt x="187013" y="383687"/>
                  </a:lnTo>
                  <a:lnTo>
                    <a:pt x="145473" y="367911"/>
                  </a:lnTo>
                  <a:lnTo>
                    <a:pt x="108561" y="351107"/>
                  </a:lnTo>
                  <a:lnTo>
                    <a:pt x="49745" y="314743"/>
                  </a:lnTo>
                  <a:lnTo>
                    <a:pt x="12810" y="275254"/>
                  </a:lnTo>
                  <a:lnTo>
                    <a:pt x="0" y="23329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Rectangle 8"/>
          <p:cNvSpPr/>
          <p:nvPr/>
        </p:nvSpPr>
        <p:spPr>
          <a:xfrm>
            <a:off x="10439400" y="0"/>
            <a:ext cx="17526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674" rIns="0" bIns="0" rtlCol="0">
            <a:spAutoFit/>
          </a:bodyPr>
          <a:lstStyle/>
          <a:p>
            <a:pPr marL="708660">
              <a:lnSpc>
                <a:spcPct val="100000"/>
              </a:lnSpc>
              <a:spcBef>
                <a:spcPts val="130"/>
              </a:spcBef>
            </a:pPr>
            <a:r>
              <a:rPr sz="4400" dirty="0">
                <a:latin typeface="Calibri Light"/>
                <a:cs typeface="Calibri Light"/>
              </a:rPr>
              <a:t>Motto</a:t>
            </a:r>
            <a:r>
              <a:rPr sz="4400" spc="-110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of</a:t>
            </a:r>
            <a:r>
              <a:rPr sz="4400" spc="-95" dirty="0">
                <a:latin typeface="Calibri Light"/>
                <a:cs typeface="Calibri Light"/>
              </a:rPr>
              <a:t> </a:t>
            </a:r>
            <a:r>
              <a:rPr sz="4400" spc="-25" dirty="0">
                <a:latin typeface="Calibri Light"/>
                <a:cs typeface="Calibri Light"/>
              </a:rPr>
              <a:t>RMU</a:t>
            </a:r>
            <a:endParaRPr sz="44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7090" y="2066796"/>
            <a:ext cx="3786320" cy="3910294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77600" y="0"/>
            <a:ext cx="9144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85430" algn="l"/>
              </a:tabLst>
            </a:pPr>
            <a:r>
              <a:rPr b="1" i="1" spc="-10" dirty="0">
                <a:latin typeface="Calibri"/>
                <a:cs typeface="Calibri"/>
              </a:rPr>
              <a:t>Shajjah-</a:t>
            </a:r>
            <a:r>
              <a:rPr b="1" i="1" dirty="0">
                <a:latin typeface="Calibri"/>
                <a:cs typeface="Calibri"/>
              </a:rPr>
              <a:t>e-</a:t>
            </a:r>
            <a:r>
              <a:rPr b="1" i="1" spc="-45" dirty="0">
                <a:latin typeface="Calibri"/>
                <a:cs typeface="Calibri"/>
              </a:rPr>
              <a:t> </a:t>
            </a:r>
            <a:r>
              <a:rPr b="1" i="1" dirty="0">
                <a:latin typeface="Calibri"/>
                <a:cs typeface="Calibri"/>
              </a:rPr>
              <a:t>Damighah</a:t>
            </a:r>
            <a:r>
              <a:rPr dirty="0"/>
              <a:t>:</a:t>
            </a:r>
            <a:r>
              <a:rPr spc="-30" dirty="0"/>
              <a:t> </a:t>
            </a:r>
            <a:r>
              <a:rPr dirty="0"/>
              <a:t>Fracturing</a:t>
            </a:r>
            <a:r>
              <a:rPr spc="-6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bone</a:t>
            </a:r>
            <a:r>
              <a:rPr spc="-50" dirty="0"/>
              <a:t> </a:t>
            </a:r>
            <a:r>
              <a:rPr dirty="0"/>
              <a:t>with</a:t>
            </a:r>
            <a:r>
              <a:rPr spc="-50" dirty="0"/>
              <a:t> </a:t>
            </a:r>
            <a:r>
              <a:rPr dirty="0"/>
              <a:t>rupturing</a:t>
            </a:r>
            <a:r>
              <a:rPr spc="-6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25" dirty="0"/>
              <a:t>the</a:t>
            </a:r>
            <a:r>
              <a:rPr dirty="0"/>
              <a:t>	membranes</a:t>
            </a:r>
            <a:r>
              <a:rPr spc="-40" dirty="0"/>
              <a:t> </a:t>
            </a:r>
            <a:r>
              <a:rPr dirty="0"/>
              <a:t>(</a:t>
            </a:r>
            <a:r>
              <a:rPr spc="-110" dirty="0"/>
              <a:t> </a:t>
            </a:r>
            <a:r>
              <a:rPr dirty="0"/>
              <a:t>exposing</a:t>
            </a:r>
            <a:r>
              <a:rPr spc="-75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spc="-10" dirty="0"/>
              <a:t>brain)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67500" y="1981200"/>
            <a:ext cx="3126105" cy="3802379"/>
            <a:chOff x="6667500" y="1981200"/>
            <a:chExt cx="3126105" cy="380237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7500" y="1981200"/>
              <a:ext cx="3105150" cy="371475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844026" y="5262626"/>
              <a:ext cx="942975" cy="514350"/>
            </a:xfrm>
            <a:custGeom>
              <a:avLst/>
              <a:gdLst/>
              <a:ahLst/>
              <a:cxnLst/>
              <a:rect l="l" t="t" r="r" b="b"/>
              <a:pathLst>
                <a:path w="942975" h="514350">
                  <a:moveTo>
                    <a:pt x="471424" y="0"/>
                  </a:moveTo>
                  <a:lnTo>
                    <a:pt x="412291" y="2002"/>
                  </a:lnTo>
                  <a:lnTo>
                    <a:pt x="355350" y="7849"/>
                  </a:lnTo>
                  <a:lnTo>
                    <a:pt x="301042" y="17301"/>
                  </a:lnTo>
                  <a:lnTo>
                    <a:pt x="249809" y="30116"/>
                  </a:lnTo>
                  <a:lnTo>
                    <a:pt x="202093" y="46055"/>
                  </a:lnTo>
                  <a:lnTo>
                    <a:pt x="158336" y="64877"/>
                  </a:lnTo>
                  <a:lnTo>
                    <a:pt x="118980" y="86343"/>
                  </a:lnTo>
                  <a:lnTo>
                    <a:pt x="84466" y="110210"/>
                  </a:lnTo>
                  <a:lnTo>
                    <a:pt x="55236" y="136240"/>
                  </a:lnTo>
                  <a:lnTo>
                    <a:pt x="14398" y="193825"/>
                  </a:lnTo>
                  <a:lnTo>
                    <a:pt x="0" y="257175"/>
                  </a:lnTo>
                  <a:lnTo>
                    <a:pt x="3673" y="289421"/>
                  </a:lnTo>
                  <a:lnTo>
                    <a:pt x="31733" y="350091"/>
                  </a:lnTo>
                  <a:lnTo>
                    <a:pt x="84466" y="404057"/>
                  </a:lnTo>
                  <a:lnTo>
                    <a:pt x="118980" y="427922"/>
                  </a:lnTo>
                  <a:lnTo>
                    <a:pt x="158336" y="449388"/>
                  </a:lnTo>
                  <a:lnTo>
                    <a:pt x="202093" y="468213"/>
                  </a:lnTo>
                  <a:lnTo>
                    <a:pt x="249809" y="484156"/>
                  </a:lnTo>
                  <a:lnTo>
                    <a:pt x="301042" y="496976"/>
                  </a:lnTo>
                  <a:lnTo>
                    <a:pt x="355350" y="506432"/>
                  </a:lnTo>
                  <a:lnTo>
                    <a:pt x="412291" y="512282"/>
                  </a:lnTo>
                  <a:lnTo>
                    <a:pt x="471424" y="514286"/>
                  </a:lnTo>
                  <a:lnTo>
                    <a:pt x="530558" y="512282"/>
                  </a:lnTo>
                  <a:lnTo>
                    <a:pt x="587505" y="506432"/>
                  </a:lnTo>
                  <a:lnTo>
                    <a:pt x="641822" y="496976"/>
                  </a:lnTo>
                  <a:lnTo>
                    <a:pt x="693066" y="484156"/>
                  </a:lnTo>
                  <a:lnTo>
                    <a:pt x="740796" y="468213"/>
                  </a:lnTo>
                  <a:lnTo>
                    <a:pt x="784567" y="449388"/>
                  </a:lnTo>
                  <a:lnTo>
                    <a:pt x="823938" y="427922"/>
                  </a:lnTo>
                  <a:lnTo>
                    <a:pt x="858466" y="404057"/>
                  </a:lnTo>
                  <a:lnTo>
                    <a:pt x="887709" y="378033"/>
                  </a:lnTo>
                  <a:lnTo>
                    <a:pt x="928568" y="320474"/>
                  </a:lnTo>
                  <a:lnTo>
                    <a:pt x="942975" y="257175"/>
                  </a:lnTo>
                  <a:lnTo>
                    <a:pt x="939299" y="224899"/>
                  </a:lnTo>
                  <a:lnTo>
                    <a:pt x="911224" y="164192"/>
                  </a:lnTo>
                  <a:lnTo>
                    <a:pt x="858466" y="110210"/>
                  </a:lnTo>
                  <a:lnTo>
                    <a:pt x="823938" y="86343"/>
                  </a:lnTo>
                  <a:lnTo>
                    <a:pt x="784567" y="64877"/>
                  </a:lnTo>
                  <a:lnTo>
                    <a:pt x="740796" y="46055"/>
                  </a:lnTo>
                  <a:lnTo>
                    <a:pt x="693066" y="30116"/>
                  </a:lnTo>
                  <a:lnTo>
                    <a:pt x="641822" y="17301"/>
                  </a:lnTo>
                  <a:lnTo>
                    <a:pt x="587505" y="7849"/>
                  </a:lnTo>
                  <a:lnTo>
                    <a:pt x="530558" y="2002"/>
                  </a:lnTo>
                  <a:lnTo>
                    <a:pt x="4714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844026" y="5262626"/>
              <a:ext cx="942975" cy="514350"/>
            </a:xfrm>
            <a:custGeom>
              <a:avLst/>
              <a:gdLst/>
              <a:ahLst/>
              <a:cxnLst/>
              <a:rect l="l" t="t" r="r" b="b"/>
              <a:pathLst>
                <a:path w="942975" h="514350">
                  <a:moveTo>
                    <a:pt x="0" y="257175"/>
                  </a:moveTo>
                  <a:lnTo>
                    <a:pt x="14398" y="193825"/>
                  </a:lnTo>
                  <a:lnTo>
                    <a:pt x="55236" y="136240"/>
                  </a:lnTo>
                  <a:lnTo>
                    <a:pt x="84466" y="110210"/>
                  </a:lnTo>
                  <a:lnTo>
                    <a:pt x="118980" y="86343"/>
                  </a:lnTo>
                  <a:lnTo>
                    <a:pt x="158336" y="64877"/>
                  </a:lnTo>
                  <a:lnTo>
                    <a:pt x="202093" y="46055"/>
                  </a:lnTo>
                  <a:lnTo>
                    <a:pt x="249809" y="30116"/>
                  </a:lnTo>
                  <a:lnTo>
                    <a:pt x="301042" y="17301"/>
                  </a:lnTo>
                  <a:lnTo>
                    <a:pt x="355350" y="7849"/>
                  </a:lnTo>
                  <a:lnTo>
                    <a:pt x="412291" y="2002"/>
                  </a:lnTo>
                  <a:lnTo>
                    <a:pt x="471424" y="0"/>
                  </a:lnTo>
                  <a:lnTo>
                    <a:pt x="530558" y="2002"/>
                  </a:lnTo>
                  <a:lnTo>
                    <a:pt x="587505" y="7849"/>
                  </a:lnTo>
                  <a:lnTo>
                    <a:pt x="641822" y="17301"/>
                  </a:lnTo>
                  <a:lnTo>
                    <a:pt x="693066" y="30116"/>
                  </a:lnTo>
                  <a:lnTo>
                    <a:pt x="740796" y="46055"/>
                  </a:lnTo>
                  <a:lnTo>
                    <a:pt x="784567" y="64877"/>
                  </a:lnTo>
                  <a:lnTo>
                    <a:pt x="823938" y="86343"/>
                  </a:lnTo>
                  <a:lnTo>
                    <a:pt x="858466" y="110210"/>
                  </a:lnTo>
                  <a:lnTo>
                    <a:pt x="887709" y="136240"/>
                  </a:lnTo>
                  <a:lnTo>
                    <a:pt x="928568" y="193825"/>
                  </a:lnTo>
                  <a:lnTo>
                    <a:pt x="942975" y="257175"/>
                  </a:lnTo>
                  <a:lnTo>
                    <a:pt x="939299" y="289421"/>
                  </a:lnTo>
                  <a:lnTo>
                    <a:pt x="911224" y="350091"/>
                  </a:lnTo>
                  <a:lnTo>
                    <a:pt x="858466" y="404057"/>
                  </a:lnTo>
                  <a:lnTo>
                    <a:pt x="823938" y="427922"/>
                  </a:lnTo>
                  <a:lnTo>
                    <a:pt x="784567" y="449388"/>
                  </a:lnTo>
                  <a:lnTo>
                    <a:pt x="740796" y="468213"/>
                  </a:lnTo>
                  <a:lnTo>
                    <a:pt x="693066" y="484156"/>
                  </a:lnTo>
                  <a:lnTo>
                    <a:pt x="641822" y="496976"/>
                  </a:lnTo>
                  <a:lnTo>
                    <a:pt x="587505" y="506432"/>
                  </a:lnTo>
                  <a:lnTo>
                    <a:pt x="530558" y="512282"/>
                  </a:lnTo>
                  <a:lnTo>
                    <a:pt x="471424" y="514286"/>
                  </a:lnTo>
                  <a:lnTo>
                    <a:pt x="412291" y="512282"/>
                  </a:lnTo>
                  <a:lnTo>
                    <a:pt x="355350" y="506432"/>
                  </a:lnTo>
                  <a:lnTo>
                    <a:pt x="301042" y="496976"/>
                  </a:lnTo>
                  <a:lnTo>
                    <a:pt x="249809" y="484156"/>
                  </a:lnTo>
                  <a:lnTo>
                    <a:pt x="202093" y="468213"/>
                  </a:lnTo>
                  <a:lnTo>
                    <a:pt x="158336" y="449388"/>
                  </a:lnTo>
                  <a:lnTo>
                    <a:pt x="118980" y="427922"/>
                  </a:lnTo>
                  <a:lnTo>
                    <a:pt x="84466" y="404057"/>
                  </a:lnTo>
                  <a:lnTo>
                    <a:pt x="55236" y="378033"/>
                  </a:lnTo>
                  <a:lnTo>
                    <a:pt x="14398" y="320474"/>
                  </a:lnTo>
                  <a:lnTo>
                    <a:pt x="0" y="25717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432678" y="2598356"/>
            <a:ext cx="11912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Brain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matter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09950" y="1629723"/>
            <a:ext cx="3524049" cy="416147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363200" y="0"/>
            <a:ext cx="1828800" cy="2643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91926" y="6443979"/>
            <a:ext cx="196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D1EAED"/>
                </a:solidFill>
                <a:latin typeface="Tahoma"/>
                <a:cs typeface="Tahoma"/>
              </a:rPr>
              <a:t>20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00426" y="519176"/>
            <a:ext cx="1447800" cy="723900"/>
          </a:xfrm>
          <a:custGeom>
            <a:avLst/>
            <a:gdLst/>
            <a:ahLst/>
            <a:cxnLst/>
            <a:rect l="l" t="t" r="r" b="b"/>
            <a:pathLst>
              <a:path w="1447800" h="723900">
                <a:moveTo>
                  <a:pt x="1375410" y="0"/>
                </a:moveTo>
                <a:lnTo>
                  <a:pt x="72390" y="0"/>
                </a:lnTo>
                <a:lnTo>
                  <a:pt x="44201" y="5685"/>
                </a:lnTo>
                <a:lnTo>
                  <a:pt x="21193" y="21193"/>
                </a:lnTo>
                <a:lnTo>
                  <a:pt x="5685" y="44201"/>
                </a:lnTo>
                <a:lnTo>
                  <a:pt x="0" y="72389"/>
                </a:lnTo>
                <a:lnTo>
                  <a:pt x="0" y="651510"/>
                </a:lnTo>
                <a:lnTo>
                  <a:pt x="5685" y="679644"/>
                </a:lnTo>
                <a:lnTo>
                  <a:pt x="21193" y="702659"/>
                </a:lnTo>
                <a:lnTo>
                  <a:pt x="44201" y="718196"/>
                </a:lnTo>
                <a:lnTo>
                  <a:pt x="72390" y="723900"/>
                </a:lnTo>
                <a:lnTo>
                  <a:pt x="1375410" y="723900"/>
                </a:lnTo>
                <a:lnTo>
                  <a:pt x="1403544" y="718196"/>
                </a:lnTo>
                <a:lnTo>
                  <a:pt x="1426559" y="702659"/>
                </a:lnTo>
                <a:lnTo>
                  <a:pt x="1442096" y="679644"/>
                </a:lnTo>
                <a:lnTo>
                  <a:pt x="1447800" y="651510"/>
                </a:lnTo>
                <a:lnTo>
                  <a:pt x="1447800" y="72389"/>
                </a:lnTo>
                <a:lnTo>
                  <a:pt x="1442096" y="44201"/>
                </a:lnTo>
                <a:lnTo>
                  <a:pt x="1426559" y="21193"/>
                </a:lnTo>
                <a:lnTo>
                  <a:pt x="1403544" y="5685"/>
                </a:lnTo>
                <a:lnTo>
                  <a:pt x="137541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66720" y="597535"/>
            <a:ext cx="1315720" cy="472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00" spc="-10" dirty="0">
                <a:solidFill>
                  <a:srgbClr val="FFFFFF"/>
                </a:solidFill>
              </a:rPr>
              <a:t>SHAJJAH</a:t>
            </a:r>
            <a:endParaRPr sz="2900"/>
          </a:p>
        </p:txBody>
      </p:sp>
      <p:grpSp>
        <p:nvGrpSpPr>
          <p:cNvPr id="5" name="object 5"/>
          <p:cNvGrpSpPr/>
          <p:nvPr/>
        </p:nvGrpSpPr>
        <p:grpSpPr>
          <a:xfrm>
            <a:off x="3036951" y="1065275"/>
            <a:ext cx="4251325" cy="736600"/>
            <a:chOff x="3036951" y="1065275"/>
            <a:chExt cx="4251325" cy="736600"/>
          </a:xfrm>
        </p:grpSpPr>
        <p:sp>
          <p:nvSpPr>
            <p:cNvPr id="6" name="object 6"/>
            <p:cNvSpPr/>
            <p:nvPr/>
          </p:nvSpPr>
          <p:spPr>
            <a:xfrm>
              <a:off x="3043301" y="1243075"/>
              <a:ext cx="3072765" cy="183515"/>
            </a:xfrm>
            <a:custGeom>
              <a:avLst/>
              <a:gdLst/>
              <a:ahLst/>
              <a:cxnLst/>
              <a:rect l="l" t="t" r="r" b="b"/>
              <a:pathLst>
                <a:path w="3072765" h="183515">
                  <a:moveTo>
                    <a:pt x="0" y="0"/>
                  </a:moveTo>
                  <a:lnTo>
                    <a:pt x="0" y="183514"/>
                  </a:lnTo>
                  <a:lnTo>
                    <a:pt x="3072638" y="183514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19876" y="1071625"/>
              <a:ext cx="1162050" cy="723900"/>
            </a:xfrm>
            <a:custGeom>
              <a:avLst/>
              <a:gdLst/>
              <a:ahLst/>
              <a:cxnLst/>
              <a:rect l="l" t="t" r="r" b="b"/>
              <a:pathLst>
                <a:path w="1162050" h="723900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1089532" y="0"/>
                  </a:lnTo>
                  <a:lnTo>
                    <a:pt x="1117740" y="5685"/>
                  </a:lnTo>
                  <a:lnTo>
                    <a:pt x="1140793" y="21193"/>
                  </a:lnTo>
                  <a:lnTo>
                    <a:pt x="1156344" y="44201"/>
                  </a:lnTo>
                  <a:lnTo>
                    <a:pt x="1162050" y="72389"/>
                  </a:lnTo>
                  <a:lnTo>
                    <a:pt x="1162050" y="651383"/>
                  </a:lnTo>
                  <a:lnTo>
                    <a:pt x="1156344" y="679590"/>
                  </a:lnTo>
                  <a:lnTo>
                    <a:pt x="1140793" y="702643"/>
                  </a:lnTo>
                  <a:lnTo>
                    <a:pt x="1117740" y="718194"/>
                  </a:lnTo>
                  <a:lnTo>
                    <a:pt x="1089532" y="723900"/>
                  </a:lnTo>
                  <a:lnTo>
                    <a:pt x="72389" y="723900"/>
                  </a:lnTo>
                  <a:lnTo>
                    <a:pt x="44201" y="718194"/>
                  </a:lnTo>
                  <a:lnTo>
                    <a:pt x="21193" y="702643"/>
                  </a:lnTo>
                  <a:lnTo>
                    <a:pt x="5685" y="679590"/>
                  </a:lnTo>
                  <a:lnTo>
                    <a:pt x="0" y="651383"/>
                  </a:lnTo>
                  <a:lnTo>
                    <a:pt x="0" y="72389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45809" y="1118806"/>
            <a:ext cx="70421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Khafifah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036951" y="1236725"/>
            <a:ext cx="4251325" cy="1470025"/>
            <a:chOff x="3036951" y="1236725"/>
            <a:chExt cx="4251325" cy="1470025"/>
          </a:xfrm>
        </p:grpSpPr>
        <p:sp>
          <p:nvSpPr>
            <p:cNvPr id="10" name="object 10"/>
            <p:cNvSpPr/>
            <p:nvPr/>
          </p:nvSpPr>
          <p:spPr>
            <a:xfrm>
              <a:off x="3043301" y="1243075"/>
              <a:ext cx="3072765" cy="1091565"/>
            </a:xfrm>
            <a:custGeom>
              <a:avLst/>
              <a:gdLst/>
              <a:ahLst/>
              <a:cxnLst/>
              <a:rect l="l" t="t" r="r" b="b"/>
              <a:pathLst>
                <a:path w="3072765" h="1091564">
                  <a:moveTo>
                    <a:pt x="0" y="0"/>
                  </a:moveTo>
                  <a:lnTo>
                    <a:pt x="0" y="1091184"/>
                  </a:lnTo>
                  <a:lnTo>
                    <a:pt x="3072638" y="1091184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19876" y="1976500"/>
              <a:ext cx="1162050" cy="723900"/>
            </a:xfrm>
            <a:custGeom>
              <a:avLst/>
              <a:gdLst/>
              <a:ahLst/>
              <a:cxnLst/>
              <a:rect l="l" t="t" r="r" b="b"/>
              <a:pathLst>
                <a:path w="1162050" h="723900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1089532" y="0"/>
                  </a:lnTo>
                  <a:lnTo>
                    <a:pt x="1117740" y="5685"/>
                  </a:lnTo>
                  <a:lnTo>
                    <a:pt x="1140793" y="21193"/>
                  </a:lnTo>
                  <a:lnTo>
                    <a:pt x="1156344" y="44201"/>
                  </a:lnTo>
                  <a:lnTo>
                    <a:pt x="1162050" y="72389"/>
                  </a:lnTo>
                  <a:lnTo>
                    <a:pt x="1162050" y="651383"/>
                  </a:lnTo>
                  <a:lnTo>
                    <a:pt x="1156344" y="679590"/>
                  </a:lnTo>
                  <a:lnTo>
                    <a:pt x="1140793" y="702643"/>
                  </a:lnTo>
                  <a:lnTo>
                    <a:pt x="1117740" y="718194"/>
                  </a:lnTo>
                  <a:lnTo>
                    <a:pt x="1089532" y="723900"/>
                  </a:lnTo>
                  <a:lnTo>
                    <a:pt x="72389" y="723900"/>
                  </a:lnTo>
                  <a:lnTo>
                    <a:pt x="44201" y="718194"/>
                  </a:lnTo>
                  <a:lnTo>
                    <a:pt x="21193" y="702643"/>
                  </a:lnTo>
                  <a:lnTo>
                    <a:pt x="5685" y="679590"/>
                  </a:lnTo>
                  <a:lnTo>
                    <a:pt x="0" y="651383"/>
                  </a:lnTo>
                  <a:lnTo>
                    <a:pt x="0" y="72389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313170" y="2027872"/>
            <a:ext cx="77089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Mudihah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036951" y="1236725"/>
            <a:ext cx="4251325" cy="2374900"/>
            <a:chOff x="3036951" y="1236725"/>
            <a:chExt cx="4251325" cy="2374900"/>
          </a:xfrm>
        </p:grpSpPr>
        <p:sp>
          <p:nvSpPr>
            <p:cNvPr id="14" name="object 14"/>
            <p:cNvSpPr/>
            <p:nvPr/>
          </p:nvSpPr>
          <p:spPr>
            <a:xfrm>
              <a:off x="3043301" y="1243075"/>
              <a:ext cx="3072765" cy="1998980"/>
            </a:xfrm>
            <a:custGeom>
              <a:avLst/>
              <a:gdLst/>
              <a:ahLst/>
              <a:cxnLst/>
              <a:rect l="l" t="t" r="r" b="b"/>
              <a:pathLst>
                <a:path w="3072765" h="1998980">
                  <a:moveTo>
                    <a:pt x="0" y="0"/>
                  </a:moveTo>
                  <a:lnTo>
                    <a:pt x="0" y="1998852"/>
                  </a:lnTo>
                  <a:lnTo>
                    <a:pt x="3072638" y="1998852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19876" y="2881375"/>
              <a:ext cx="1162050" cy="723900"/>
            </a:xfrm>
            <a:custGeom>
              <a:avLst/>
              <a:gdLst/>
              <a:ahLst/>
              <a:cxnLst/>
              <a:rect l="l" t="t" r="r" b="b"/>
              <a:pathLst>
                <a:path w="1162050" h="723900">
                  <a:moveTo>
                    <a:pt x="0" y="72389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1089532" y="0"/>
                  </a:lnTo>
                  <a:lnTo>
                    <a:pt x="1117740" y="5685"/>
                  </a:lnTo>
                  <a:lnTo>
                    <a:pt x="1140793" y="21193"/>
                  </a:lnTo>
                  <a:lnTo>
                    <a:pt x="1156344" y="44201"/>
                  </a:lnTo>
                  <a:lnTo>
                    <a:pt x="1162050" y="72389"/>
                  </a:lnTo>
                  <a:lnTo>
                    <a:pt x="1162050" y="651383"/>
                  </a:lnTo>
                  <a:lnTo>
                    <a:pt x="1156344" y="679590"/>
                  </a:lnTo>
                  <a:lnTo>
                    <a:pt x="1140793" y="702643"/>
                  </a:lnTo>
                  <a:lnTo>
                    <a:pt x="1117740" y="718194"/>
                  </a:lnTo>
                  <a:lnTo>
                    <a:pt x="1089532" y="723900"/>
                  </a:lnTo>
                  <a:lnTo>
                    <a:pt x="72389" y="723900"/>
                  </a:lnTo>
                  <a:lnTo>
                    <a:pt x="44201" y="718194"/>
                  </a:lnTo>
                  <a:lnTo>
                    <a:pt x="21193" y="702643"/>
                  </a:lnTo>
                  <a:lnTo>
                    <a:pt x="5685" y="679590"/>
                  </a:lnTo>
                  <a:lnTo>
                    <a:pt x="0" y="651383"/>
                  </a:lnTo>
                  <a:lnTo>
                    <a:pt x="0" y="72389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274053" y="3091878"/>
            <a:ext cx="84455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Hashimah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036951" y="1236725"/>
            <a:ext cx="4251325" cy="3289300"/>
            <a:chOff x="3036951" y="1236725"/>
            <a:chExt cx="4251325" cy="3289300"/>
          </a:xfrm>
        </p:grpSpPr>
        <p:sp>
          <p:nvSpPr>
            <p:cNvPr id="18" name="object 18"/>
            <p:cNvSpPr/>
            <p:nvPr/>
          </p:nvSpPr>
          <p:spPr>
            <a:xfrm>
              <a:off x="3043301" y="1243075"/>
              <a:ext cx="3072765" cy="2907030"/>
            </a:xfrm>
            <a:custGeom>
              <a:avLst/>
              <a:gdLst/>
              <a:ahLst/>
              <a:cxnLst/>
              <a:rect l="l" t="t" r="r" b="b"/>
              <a:pathLst>
                <a:path w="3072765" h="2907029">
                  <a:moveTo>
                    <a:pt x="0" y="0"/>
                  </a:moveTo>
                  <a:lnTo>
                    <a:pt x="0" y="2906522"/>
                  </a:lnTo>
                  <a:lnTo>
                    <a:pt x="3072638" y="2906522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19876" y="3786250"/>
              <a:ext cx="1162050" cy="733425"/>
            </a:xfrm>
            <a:custGeom>
              <a:avLst/>
              <a:gdLst/>
              <a:ahLst/>
              <a:cxnLst/>
              <a:rect l="l" t="t" r="r" b="b"/>
              <a:pathLst>
                <a:path w="1162050" h="733425">
                  <a:moveTo>
                    <a:pt x="0" y="73279"/>
                  </a:moveTo>
                  <a:lnTo>
                    <a:pt x="5752" y="44737"/>
                  </a:lnTo>
                  <a:lnTo>
                    <a:pt x="21447" y="21447"/>
                  </a:lnTo>
                  <a:lnTo>
                    <a:pt x="44737" y="5752"/>
                  </a:lnTo>
                  <a:lnTo>
                    <a:pt x="73278" y="0"/>
                  </a:lnTo>
                  <a:lnTo>
                    <a:pt x="1088644" y="0"/>
                  </a:lnTo>
                  <a:lnTo>
                    <a:pt x="1117205" y="5752"/>
                  </a:lnTo>
                  <a:lnTo>
                    <a:pt x="1140539" y="21447"/>
                  </a:lnTo>
                  <a:lnTo>
                    <a:pt x="1156277" y="44737"/>
                  </a:lnTo>
                  <a:lnTo>
                    <a:pt x="1162050" y="73279"/>
                  </a:lnTo>
                  <a:lnTo>
                    <a:pt x="1162050" y="660019"/>
                  </a:lnTo>
                  <a:lnTo>
                    <a:pt x="1156277" y="688580"/>
                  </a:lnTo>
                  <a:lnTo>
                    <a:pt x="1140539" y="711914"/>
                  </a:lnTo>
                  <a:lnTo>
                    <a:pt x="1117205" y="727652"/>
                  </a:lnTo>
                  <a:lnTo>
                    <a:pt x="1088644" y="733425"/>
                  </a:lnTo>
                  <a:lnTo>
                    <a:pt x="73278" y="733425"/>
                  </a:lnTo>
                  <a:lnTo>
                    <a:pt x="44737" y="727652"/>
                  </a:lnTo>
                  <a:lnTo>
                    <a:pt x="21447" y="711914"/>
                  </a:lnTo>
                  <a:lnTo>
                    <a:pt x="5752" y="688580"/>
                  </a:lnTo>
                  <a:lnTo>
                    <a:pt x="0" y="660019"/>
                  </a:lnTo>
                  <a:lnTo>
                    <a:pt x="0" y="73279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187821" y="4000817"/>
            <a:ext cx="101663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Munaqqilah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036951" y="1236725"/>
            <a:ext cx="4251325" cy="4194175"/>
            <a:chOff x="3036951" y="1236725"/>
            <a:chExt cx="4251325" cy="4194175"/>
          </a:xfrm>
        </p:grpSpPr>
        <p:sp>
          <p:nvSpPr>
            <p:cNvPr id="22" name="object 22"/>
            <p:cNvSpPr/>
            <p:nvPr/>
          </p:nvSpPr>
          <p:spPr>
            <a:xfrm>
              <a:off x="3043301" y="1243075"/>
              <a:ext cx="3072765" cy="3814445"/>
            </a:xfrm>
            <a:custGeom>
              <a:avLst/>
              <a:gdLst/>
              <a:ahLst/>
              <a:cxnLst/>
              <a:rect l="l" t="t" r="r" b="b"/>
              <a:pathLst>
                <a:path w="3072765" h="3814445">
                  <a:moveTo>
                    <a:pt x="0" y="0"/>
                  </a:moveTo>
                  <a:lnTo>
                    <a:pt x="0" y="3814191"/>
                  </a:lnTo>
                  <a:lnTo>
                    <a:pt x="3072638" y="3814191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19876" y="4700650"/>
              <a:ext cx="1162050" cy="723900"/>
            </a:xfrm>
            <a:custGeom>
              <a:avLst/>
              <a:gdLst/>
              <a:ahLst/>
              <a:cxnLst/>
              <a:rect l="l" t="t" r="r" b="b"/>
              <a:pathLst>
                <a:path w="1162050" h="723900">
                  <a:moveTo>
                    <a:pt x="0" y="72390"/>
                  </a:moveTo>
                  <a:lnTo>
                    <a:pt x="5685" y="44201"/>
                  </a:lnTo>
                  <a:lnTo>
                    <a:pt x="21193" y="21193"/>
                  </a:lnTo>
                  <a:lnTo>
                    <a:pt x="44201" y="5685"/>
                  </a:lnTo>
                  <a:lnTo>
                    <a:pt x="72389" y="0"/>
                  </a:lnTo>
                  <a:lnTo>
                    <a:pt x="1089532" y="0"/>
                  </a:lnTo>
                  <a:lnTo>
                    <a:pt x="1117740" y="5685"/>
                  </a:lnTo>
                  <a:lnTo>
                    <a:pt x="1140793" y="21193"/>
                  </a:lnTo>
                  <a:lnTo>
                    <a:pt x="1156344" y="44201"/>
                  </a:lnTo>
                  <a:lnTo>
                    <a:pt x="1162050" y="72390"/>
                  </a:lnTo>
                  <a:lnTo>
                    <a:pt x="1162050" y="651383"/>
                  </a:lnTo>
                  <a:lnTo>
                    <a:pt x="1156344" y="679590"/>
                  </a:lnTo>
                  <a:lnTo>
                    <a:pt x="1140793" y="702643"/>
                  </a:lnTo>
                  <a:lnTo>
                    <a:pt x="1117740" y="718194"/>
                  </a:lnTo>
                  <a:lnTo>
                    <a:pt x="1089532" y="723900"/>
                  </a:lnTo>
                  <a:lnTo>
                    <a:pt x="72389" y="723900"/>
                  </a:lnTo>
                  <a:lnTo>
                    <a:pt x="44201" y="718194"/>
                  </a:lnTo>
                  <a:lnTo>
                    <a:pt x="21193" y="702643"/>
                  </a:lnTo>
                  <a:lnTo>
                    <a:pt x="5685" y="679590"/>
                  </a:lnTo>
                  <a:lnTo>
                    <a:pt x="0" y="651383"/>
                  </a:lnTo>
                  <a:lnTo>
                    <a:pt x="0" y="7239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362446" y="4909756"/>
            <a:ext cx="67500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Ammah</a:t>
            </a:r>
            <a:endParaRPr sz="155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036951" y="1236725"/>
            <a:ext cx="4251325" cy="5099050"/>
            <a:chOff x="3036951" y="1236725"/>
            <a:chExt cx="4251325" cy="5099050"/>
          </a:xfrm>
        </p:grpSpPr>
        <p:sp>
          <p:nvSpPr>
            <p:cNvPr id="26" name="object 26"/>
            <p:cNvSpPr/>
            <p:nvPr/>
          </p:nvSpPr>
          <p:spPr>
            <a:xfrm>
              <a:off x="3043301" y="1243075"/>
              <a:ext cx="3072765" cy="4722495"/>
            </a:xfrm>
            <a:custGeom>
              <a:avLst/>
              <a:gdLst/>
              <a:ahLst/>
              <a:cxnLst/>
              <a:rect l="l" t="t" r="r" b="b"/>
              <a:pathLst>
                <a:path w="3072765" h="4722495">
                  <a:moveTo>
                    <a:pt x="0" y="0"/>
                  </a:moveTo>
                  <a:lnTo>
                    <a:pt x="0" y="4721872"/>
                  </a:lnTo>
                  <a:lnTo>
                    <a:pt x="3072638" y="4721872"/>
                  </a:lnTo>
                </a:path>
              </a:pathLst>
            </a:custGeom>
            <a:ln w="12700">
              <a:solidFill>
                <a:srgbClr val="467A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119876" y="5605462"/>
              <a:ext cx="1162050" cy="723900"/>
            </a:xfrm>
            <a:custGeom>
              <a:avLst/>
              <a:gdLst/>
              <a:ahLst/>
              <a:cxnLst/>
              <a:rect l="l" t="t" r="r" b="b"/>
              <a:pathLst>
                <a:path w="1162050" h="723900">
                  <a:moveTo>
                    <a:pt x="0" y="72390"/>
                  </a:moveTo>
                  <a:lnTo>
                    <a:pt x="5685" y="44212"/>
                  </a:lnTo>
                  <a:lnTo>
                    <a:pt x="21193" y="21202"/>
                  </a:lnTo>
                  <a:lnTo>
                    <a:pt x="44201" y="5688"/>
                  </a:lnTo>
                  <a:lnTo>
                    <a:pt x="72389" y="0"/>
                  </a:lnTo>
                  <a:lnTo>
                    <a:pt x="1089532" y="0"/>
                  </a:lnTo>
                  <a:lnTo>
                    <a:pt x="1117740" y="5688"/>
                  </a:lnTo>
                  <a:lnTo>
                    <a:pt x="1140793" y="21202"/>
                  </a:lnTo>
                  <a:lnTo>
                    <a:pt x="1156344" y="44212"/>
                  </a:lnTo>
                  <a:lnTo>
                    <a:pt x="1162050" y="72390"/>
                  </a:lnTo>
                  <a:lnTo>
                    <a:pt x="1162050" y="651510"/>
                  </a:lnTo>
                  <a:lnTo>
                    <a:pt x="1156344" y="679687"/>
                  </a:lnTo>
                  <a:lnTo>
                    <a:pt x="1140793" y="702697"/>
                  </a:lnTo>
                  <a:lnTo>
                    <a:pt x="1117740" y="718211"/>
                  </a:lnTo>
                  <a:lnTo>
                    <a:pt x="1089532" y="723900"/>
                  </a:lnTo>
                  <a:lnTo>
                    <a:pt x="72389" y="723900"/>
                  </a:lnTo>
                  <a:lnTo>
                    <a:pt x="44201" y="718211"/>
                  </a:lnTo>
                  <a:lnTo>
                    <a:pt x="21193" y="702697"/>
                  </a:lnTo>
                  <a:lnTo>
                    <a:pt x="5685" y="679687"/>
                  </a:lnTo>
                  <a:lnTo>
                    <a:pt x="0" y="651510"/>
                  </a:lnTo>
                  <a:lnTo>
                    <a:pt x="0" y="7239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266815" y="5818822"/>
            <a:ext cx="86296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-10" dirty="0">
                <a:latin typeface="Calibri"/>
                <a:cs typeface="Calibri"/>
              </a:rPr>
              <a:t>Damighah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287000" y="0"/>
            <a:ext cx="1905000" cy="228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25295" y="436499"/>
            <a:ext cx="2115820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50" b="1" spc="-75" dirty="0">
                <a:latin typeface="Cambria"/>
                <a:cs typeface="Cambria"/>
              </a:rPr>
              <a:t>RESEARCH</a:t>
            </a:r>
            <a:endParaRPr sz="345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6342" y="1277238"/>
            <a:ext cx="9173210" cy="19869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56235" marR="45720" indent="-346075">
              <a:lnSpc>
                <a:spcPct val="100000"/>
              </a:lnSpc>
              <a:spcBef>
                <a:spcPts val="130"/>
              </a:spcBef>
              <a:buClr>
                <a:srgbClr val="C00000"/>
              </a:buClr>
              <a:buSzPct val="96875"/>
              <a:buFont typeface="Wingdings"/>
              <a:buChar char=""/>
              <a:tabLst>
                <a:tab pos="356235" algn="l"/>
                <a:tab pos="373380" algn="l"/>
              </a:tabLst>
            </a:pP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D26900"/>
                  </a:solidFill>
                </a:uFill>
                <a:latin typeface="Times New Roman"/>
                <a:cs typeface="Times New Roman"/>
                <a:hlinkClick r:id="rId2"/>
              </a:rPr>
              <a:t>	https://www.amnesty.org/en/documents/asa33/004/19</a:t>
            </a:r>
            <a:r>
              <a:rPr sz="3200" spc="-1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D26900"/>
                  </a:solidFill>
                </a:uFill>
                <a:latin typeface="Times New Roman"/>
                <a:cs typeface="Times New Roman"/>
                <a:hlinkClick r:id="rId2"/>
              </a:rPr>
              <a:t>91/en/</a:t>
            </a:r>
            <a:endParaRPr sz="3200">
              <a:latin typeface="Times New Roman"/>
              <a:cs typeface="Times New Roman"/>
            </a:endParaRPr>
          </a:p>
          <a:p>
            <a:pPr marL="374015" indent="-363220">
              <a:lnSpc>
                <a:spcPts val="3835"/>
              </a:lnSpc>
              <a:spcBef>
                <a:spcPts val="55"/>
              </a:spcBef>
              <a:buClr>
                <a:srgbClr val="C00000"/>
              </a:buClr>
              <a:buSzPct val="96875"/>
              <a:buFont typeface="Wingdings"/>
              <a:buChar char=""/>
              <a:tabLst>
                <a:tab pos="374015" algn="l"/>
              </a:tabLst>
            </a:pP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https://www.jstor.org/stable/26843905</a:t>
            </a:r>
            <a:endParaRPr sz="3200">
              <a:latin typeface="Times New Roman"/>
              <a:cs typeface="Times New Roman"/>
            </a:endParaRPr>
          </a:p>
          <a:p>
            <a:pPr marL="374015" indent="-363220">
              <a:lnSpc>
                <a:spcPts val="3835"/>
              </a:lnSpc>
              <a:buClr>
                <a:srgbClr val="C00000"/>
              </a:buClr>
              <a:buSzPct val="96875"/>
              <a:buFont typeface="Wingdings"/>
              <a:buChar char=""/>
              <a:tabLst>
                <a:tab pos="374015" algn="l"/>
              </a:tabLst>
            </a:pPr>
            <a:r>
              <a:rPr sz="320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https://www.ayubmed.edu.pk/JAMC/24-</a:t>
            </a:r>
            <a:r>
              <a:rPr sz="32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3/Iftikhar.pdf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0" y="0"/>
            <a:ext cx="1524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spc="-75" dirty="0">
                <a:latin typeface="Cambria"/>
                <a:cs typeface="Cambria"/>
              </a:rPr>
              <a:t>RESEARCH</a:t>
            </a:r>
            <a:endParaRPr lang="en-US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342" y="422655"/>
            <a:ext cx="702690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dirty="0">
                <a:latin typeface="Calibri Light"/>
                <a:cs typeface="Calibri Light"/>
              </a:rPr>
              <a:t>The</a:t>
            </a:r>
            <a:r>
              <a:rPr sz="4400" spc="-100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4</a:t>
            </a:r>
            <a:r>
              <a:rPr sz="4400" spc="-60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basic</a:t>
            </a:r>
            <a:r>
              <a:rPr sz="4400" spc="-85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ethical</a:t>
            </a:r>
            <a:r>
              <a:rPr sz="4400" spc="-80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principles</a:t>
            </a:r>
            <a:r>
              <a:rPr sz="4400" spc="-135" dirty="0">
                <a:latin typeface="Calibri Light"/>
                <a:cs typeface="Calibri Light"/>
              </a:rPr>
              <a:t> </a:t>
            </a:r>
            <a:r>
              <a:rPr sz="4400" spc="-25" dirty="0">
                <a:latin typeface="Calibri Light"/>
                <a:cs typeface="Calibri Light"/>
              </a:rPr>
              <a:t>of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9272" y="1742059"/>
            <a:ext cx="7980680" cy="408749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648970" indent="-278765">
              <a:lnSpc>
                <a:spcPct val="100000"/>
              </a:lnSpc>
              <a:spcBef>
                <a:spcPts val="475"/>
              </a:spcBef>
              <a:buClr>
                <a:srgbClr val="C00000"/>
              </a:buClr>
              <a:buSzPct val="96363"/>
              <a:buFont typeface="Wingdings"/>
              <a:buChar char=""/>
              <a:tabLst>
                <a:tab pos="648970" algn="l"/>
              </a:tabLst>
            </a:pPr>
            <a:r>
              <a:rPr sz="2750" spc="-10" dirty="0">
                <a:latin typeface="Calibri"/>
                <a:cs typeface="Calibri"/>
              </a:rPr>
              <a:t>Beneficence</a:t>
            </a:r>
            <a:endParaRPr sz="2750">
              <a:latin typeface="Calibri"/>
              <a:cs typeface="Calibri"/>
            </a:endParaRPr>
          </a:p>
          <a:p>
            <a:pPr marL="648970" indent="-278765">
              <a:lnSpc>
                <a:spcPct val="100000"/>
              </a:lnSpc>
              <a:spcBef>
                <a:spcPts val="380"/>
              </a:spcBef>
              <a:buClr>
                <a:srgbClr val="C00000"/>
              </a:buClr>
              <a:buSzPct val="96363"/>
              <a:buFont typeface="Wingdings"/>
              <a:buChar char=""/>
              <a:tabLst>
                <a:tab pos="648970" algn="l"/>
              </a:tabLst>
            </a:pPr>
            <a:r>
              <a:rPr sz="2750" dirty="0">
                <a:latin typeface="Calibri"/>
                <a:cs typeface="Calibri"/>
              </a:rPr>
              <a:t>Non-</a:t>
            </a:r>
            <a:r>
              <a:rPr sz="2750" spc="-10" dirty="0">
                <a:latin typeface="Calibri"/>
                <a:cs typeface="Calibri"/>
              </a:rPr>
              <a:t>Maleficence</a:t>
            </a:r>
            <a:endParaRPr sz="2750">
              <a:latin typeface="Calibri"/>
              <a:cs typeface="Calibri"/>
            </a:endParaRPr>
          </a:p>
          <a:p>
            <a:pPr marL="648970" indent="-278765">
              <a:lnSpc>
                <a:spcPct val="100000"/>
              </a:lnSpc>
              <a:spcBef>
                <a:spcPts val="305"/>
              </a:spcBef>
              <a:buClr>
                <a:srgbClr val="C00000"/>
              </a:buClr>
              <a:buSzPct val="96363"/>
              <a:buFont typeface="Wingdings"/>
              <a:buChar char=""/>
              <a:tabLst>
                <a:tab pos="648970" algn="l"/>
              </a:tabLst>
            </a:pPr>
            <a:r>
              <a:rPr sz="2750" dirty="0">
                <a:latin typeface="Calibri"/>
                <a:cs typeface="Calibri"/>
              </a:rPr>
              <a:t>Respect</a:t>
            </a:r>
            <a:r>
              <a:rPr sz="2750" spc="-1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for</a:t>
            </a:r>
            <a:r>
              <a:rPr sz="2750" spc="-7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autonomy</a:t>
            </a:r>
            <a:endParaRPr sz="2750">
              <a:latin typeface="Calibri"/>
              <a:cs typeface="Calibri"/>
            </a:endParaRPr>
          </a:p>
          <a:p>
            <a:pPr marL="648970" indent="-278765">
              <a:lnSpc>
                <a:spcPct val="100000"/>
              </a:lnSpc>
              <a:spcBef>
                <a:spcPts val="305"/>
              </a:spcBef>
              <a:buClr>
                <a:srgbClr val="C00000"/>
              </a:buClr>
              <a:buSzPct val="96363"/>
              <a:buFont typeface="Wingdings"/>
              <a:buChar char=""/>
              <a:tabLst>
                <a:tab pos="648970" algn="l"/>
              </a:tabLst>
            </a:pPr>
            <a:r>
              <a:rPr sz="2750" spc="-10" dirty="0">
                <a:latin typeface="Calibri"/>
                <a:cs typeface="Calibri"/>
              </a:rPr>
              <a:t>Justice</a:t>
            </a:r>
            <a:endParaRPr sz="2750">
              <a:latin typeface="Calibri"/>
              <a:cs typeface="Calibri"/>
            </a:endParaRPr>
          </a:p>
          <a:p>
            <a:pPr marL="628650" marR="5080" indent="-258445">
              <a:lnSpc>
                <a:spcPts val="3010"/>
              </a:lnSpc>
              <a:spcBef>
                <a:spcPts val="720"/>
              </a:spcBef>
              <a:buClr>
                <a:srgbClr val="C00000"/>
              </a:buClr>
              <a:buSzPct val="96363"/>
              <a:buFont typeface="Wingdings"/>
              <a:buChar char=""/>
              <a:tabLst>
                <a:tab pos="628650" algn="l"/>
                <a:tab pos="648970" algn="l"/>
              </a:tabLst>
            </a:pPr>
            <a:r>
              <a:rPr sz="275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	https://brill.com/previewpdf/book/978904742572</a:t>
            </a:r>
            <a:r>
              <a:rPr sz="275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75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4/Bej.9789004172258.i-</a:t>
            </a:r>
            <a:r>
              <a:rPr sz="275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408_005.xml</a:t>
            </a:r>
            <a:endParaRPr sz="27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175"/>
              </a:spcBef>
            </a:pPr>
            <a:endParaRPr sz="275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3450" b="1" spc="-75" dirty="0">
                <a:latin typeface="Cambria"/>
                <a:cs typeface="Cambria"/>
              </a:rPr>
              <a:t>BIOMEDICAL</a:t>
            </a:r>
            <a:r>
              <a:rPr sz="3450" b="1" spc="-185" dirty="0">
                <a:latin typeface="Cambria"/>
                <a:cs typeface="Cambria"/>
              </a:rPr>
              <a:t> </a:t>
            </a:r>
            <a:r>
              <a:rPr sz="3450" b="1" spc="-10" dirty="0">
                <a:latin typeface="Cambria"/>
                <a:cs typeface="Cambria"/>
              </a:rPr>
              <a:t>ETHICS</a:t>
            </a:r>
            <a:endParaRPr sz="3450">
              <a:latin typeface="Cambria"/>
              <a:cs typeface="Cambr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49000" y="-2690"/>
            <a:ext cx="1143000" cy="3074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spc="-10" dirty="0">
                <a:latin typeface="Cambria"/>
                <a:cs typeface="Cambria"/>
              </a:rPr>
              <a:t>ETHICS</a:t>
            </a:r>
            <a:endParaRPr lang="en-US" sz="2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5377" y="245363"/>
            <a:ext cx="350202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50" b="1" spc="-185" dirty="0">
                <a:latin typeface="Cambria"/>
                <a:cs typeface="Cambria"/>
              </a:rPr>
              <a:t>FAMILY</a:t>
            </a:r>
            <a:r>
              <a:rPr sz="3450" b="1" spc="-145" dirty="0">
                <a:latin typeface="Cambria"/>
                <a:cs typeface="Cambria"/>
              </a:rPr>
              <a:t> </a:t>
            </a:r>
            <a:r>
              <a:rPr sz="3450" b="1" spc="-55" dirty="0">
                <a:latin typeface="Cambria"/>
                <a:cs typeface="Cambria"/>
              </a:rPr>
              <a:t>MEDICINE</a:t>
            </a:r>
            <a:endParaRPr sz="345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/>
              <a:t>How</a:t>
            </a:r>
            <a:r>
              <a:rPr spc="-80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Approach</a:t>
            </a:r>
            <a:r>
              <a:rPr spc="-65" dirty="0"/>
              <a:t> </a:t>
            </a:r>
            <a:r>
              <a:rPr dirty="0"/>
              <a:t>a</a:t>
            </a:r>
            <a:r>
              <a:rPr spc="-100" dirty="0"/>
              <a:t> </a:t>
            </a:r>
            <a:r>
              <a:rPr dirty="0"/>
              <a:t>patient</a:t>
            </a:r>
            <a:r>
              <a:rPr spc="-50" dirty="0"/>
              <a:t> </a:t>
            </a:r>
            <a:r>
              <a:rPr dirty="0"/>
              <a:t>with</a:t>
            </a:r>
            <a:r>
              <a:rPr spc="-65" dirty="0"/>
              <a:t> </a:t>
            </a:r>
            <a:r>
              <a:rPr dirty="0"/>
              <a:t>Injuries</a:t>
            </a:r>
            <a:r>
              <a:rPr spc="-35" dirty="0"/>
              <a:t> </a:t>
            </a:r>
            <a:r>
              <a:rPr spc="-50" dirty="0"/>
              <a:t>?</a:t>
            </a:r>
          </a:p>
          <a:p>
            <a:pPr marL="254635" indent="-244475">
              <a:lnSpc>
                <a:spcPct val="100000"/>
              </a:lnSpc>
              <a:spcBef>
                <a:spcPts val="190"/>
              </a:spcBef>
              <a:buClr>
                <a:srgbClr val="C00000"/>
              </a:buClr>
              <a:buSzPct val="95833"/>
              <a:buFont typeface="Wingdings"/>
              <a:buChar char=""/>
              <a:tabLst>
                <a:tab pos="254635" algn="l"/>
              </a:tabLst>
            </a:pPr>
            <a:r>
              <a:rPr sz="2400" dirty="0"/>
              <a:t>As</a:t>
            </a:r>
            <a:r>
              <a:rPr sz="2400" spc="-105" dirty="0"/>
              <a:t> </a:t>
            </a:r>
            <a:r>
              <a:rPr sz="2400" dirty="0"/>
              <a:t>a</a:t>
            </a:r>
            <a:r>
              <a:rPr sz="2400" spc="-20" dirty="0"/>
              <a:t> </a:t>
            </a:r>
            <a:r>
              <a:rPr sz="2400" dirty="0"/>
              <a:t>general</a:t>
            </a:r>
            <a:r>
              <a:rPr sz="2400" spc="-20" dirty="0"/>
              <a:t> </a:t>
            </a:r>
            <a:r>
              <a:rPr sz="2400" spc="-10" dirty="0"/>
              <a:t>physician</a:t>
            </a:r>
            <a:r>
              <a:rPr sz="2400" spc="-55" dirty="0"/>
              <a:t> </a:t>
            </a:r>
            <a:r>
              <a:rPr sz="2400" dirty="0"/>
              <a:t>it</a:t>
            </a:r>
            <a:r>
              <a:rPr sz="2400" spc="-45" dirty="0"/>
              <a:t> </a:t>
            </a:r>
            <a:r>
              <a:rPr sz="2400" dirty="0"/>
              <a:t>is</a:t>
            </a:r>
            <a:r>
              <a:rPr sz="2400" spc="-35" dirty="0"/>
              <a:t> </a:t>
            </a:r>
            <a:r>
              <a:rPr sz="2400" spc="-10" dirty="0"/>
              <a:t>obligatory</a:t>
            </a:r>
            <a:r>
              <a:rPr sz="2400" spc="-40" dirty="0"/>
              <a:t> </a:t>
            </a:r>
            <a:r>
              <a:rPr sz="2400" dirty="0"/>
              <a:t>to</a:t>
            </a:r>
            <a:r>
              <a:rPr sz="2400" spc="-55" dirty="0"/>
              <a:t> </a:t>
            </a:r>
            <a:r>
              <a:rPr sz="2400" dirty="0"/>
              <a:t>note</a:t>
            </a:r>
            <a:r>
              <a:rPr sz="2400" spc="-60" dirty="0"/>
              <a:t> </a:t>
            </a:r>
            <a:r>
              <a:rPr sz="2400" dirty="0"/>
              <a:t>down</a:t>
            </a:r>
            <a:r>
              <a:rPr sz="2400" spc="-55" dirty="0"/>
              <a:t> </a:t>
            </a:r>
            <a:r>
              <a:rPr sz="2400" dirty="0"/>
              <a:t>the</a:t>
            </a:r>
            <a:r>
              <a:rPr sz="2400" spc="10" dirty="0"/>
              <a:t> </a:t>
            </a:r>
            <a:r>
              <a:rPr sz="2400" dirty="0"/>
              <a:t>details</a:t>
            </a:r>
            <a:r>
              <a:rPr sz="2400" spc="-35" dirty="0"/>
              <a:t> </a:t>
            </a:r>
            <a:r>
              <a:rPr sz="2400" dirty="0"/>
              <a:t>of</a:t>
            </a:r>
            <a:r>
              <a:rPr sz="2400" spc="-55" dirty="0"/>
              <a:t> </a:t>
            </a:r>
            <a:r>
              <a:rPr sz="2400" dirty="0"/>
              <a:t>each</a:t>
            </a:r>
            <a:r>
              <a:rPr sz="2400" spc="-50" dirty="0"/>
              <a:t> </a:t>
            </a:r>
            <a:r>
              <a:rPr sz="2400" spc="-10" dirty="0"/>
              <a:t>injury</a:t>
            </a:r>
            <a:endParaRPr sz="2400"/>
          </a:p>
          <a:p>
            <a:pPr marL="254635" indent="-244475">
              <a:lnSpc>
                <a:spcPct val="100000"/>
              </a:lnSpc>
              <a:spcBef>
                <a:spcPts val="120"/>
              </a:spcBef>
              <a:buClr>
                <a:srgbClr val="C00000"/>
              </a:buClr>
              <a:buSzPct val="95833"/>
              <a:buFont typeface="Wingdings"/>
              <a:buChar char=""/>
              <a:tabLst>
                <a:tab pos="254635" algn="l"/>
              </a:tabLst>
            </a:pPr>
            <a:r>
              <a:rPr sz="2400" dirty="0"/>
              <a:t>The</a:t>
            </a:r>
            <a:r>
              <a:rPr sz="2400" spc="-55" dirty="0"/>
              <a:t> </a:t>
            </a:r>
            <a:r>
              <a:rPr sz="2400" spc="-10" dirty="0"/>
              <a:t>details</a:t>
            </a:r>
            <a:r>
              <a:rPr sz="2400" spc="-95" dirty="0"/>
              <a:t> </a:t>
            </a:r>
            <a:r>
              <a:rPr sz="2400" dirty="0"/>
              <a:t>and</a:t>
            </a:r>
            <a:r>
              <a:rPr sz="2400" spc="-45" dirty="0"/>
              <a:t> </a:t>
            </a:r>
            <a:r>
              <a:rPr sz="2400" dirty="0"/>
              <a:t>facts</a:t>
            </a:r>
            <a:r>
              <a:rPr sz="2400" spc="-25" dirty="0"/>
              <a:t> </a:t>
            </a:r>
            <a:r>
              <a:rPr sz="2400" dirty="0"/>
              <a:t>noted</a:t>
            </a:r>
            <a:r>
              <a:rPr sz="2400" spc="-40" dirty="0"/>
              <a:t> </a:t>
            </a:r>
            <a:r>
              <a:rPr sz="2400" dirty="0"/>
              <a:t>should</a:t>
            </a:r>
            <a:r>
              <a:rPr sz="2400" spc="-45" dirty="0"/>
              <a:t> </a:t>
            </a:r>
            <a:r>
              <a:rPr sz="2400" dirty="0"/>
              <a:t>be</a:t>
            </a:r>
            <a:r>
              <a:rPr sz="2400" spc="-50" dirty="0"/>
              <a:t> </a:t>
            </a:r>
            <a:r>
              <a:rPr sz="2400" spc="-10" dirty="0"/>
              <a:t>accurate</a:t>
            </a:r>
            <a:endParaRPr sz="2400"/>
          </a:p>
          <a:p>
            <a:pPr marL="254635" indent="-244475">
              <a:lnSpc>
                <a:spcPct val="100000"/>
              </a:lnSpc>
              <a:spcBef>
                <a:spcPts val="50"/>
              </a:spcBef>
              <a:buClr>
                <a:srgbClr val="C00000"/>
              </a:buClr>
              <a:buSzPct val="95833"/>
              <a:buFont typeface="Wingdings"/>
              <a:buChar char=""/>
              <a:tabLst>
                <a:tab pos="254635" algn="l"/>
              </a:tabLst>
            </a:pPr>
            <a:r>
              <a:rPr sz="2400" dirty="0"/>
              <a:t>All</a:t>
            </a:r>
            <a:r>
              <a:rPr sz="2400" spc="-80" dirty="0"/>
              <a:t> </a:t>
            </a:r>
            <a:r>
              <a:rPr sz="2400" dirty="0"/>
              <a:t>injuries</a:t>
            </a:r>
            <a:r>
              <a:rPr sz="2400" spc="-90" dirty="0"/>
              <a:t> </a:t>
            </a:r>
            <a:r>
              <a:rPr sz="2400" spc="-10" dirty="0"/>
              <a:t>relevant</a:t>
            </a:r>
            <a:r>
              <a:rPr sz="2400" spc="-35" dirty="0"/>
              <a:t> </a:t>
            </a:r>
            <a:r>
              <a:rPr sz="2400" dirty="0"/>
              <a:t>to</a:t>
            </a:r>
            <a:r>
              <a:rPr sz="2400" spc="-45" dirty="0"/>
              <a:t> </a:t>
            </a:r>
            <a:r>
              <a:rPr sz="2400" dirty="0"/>
              <a:t>assault</a:t>
            </a:r>
            <a:r>
              <a:rPr sz="2400" spc="-40" dirty="0"/>
              <a:t> </a:t>
            </a:r>
            <a:r>
              <a:rPr sz="2400" dirty="0"/>
              <a:t>or</a:t>
            </a:r>
            <a:r>
              <a:rPr sz="2400" spc="-65" dirty="0"/>
              <a:t> </a:t>
            </a:r>
            <a:r>
              <a:rPr sz="2400" dirty="0"/>
              <a:t>of</a:t>
            </a:r>
            <a:r>
              <a:rPr sz="2400" spc="-40" dirty="0"/>
              <a:t> </a:t>
            </a:r>
            <a:r>
              <a:rPr sz="2400" spc="-20" dirty="0"/>
              <a:t>medico-</a:t>
            </a:r>
            <a:r>
              <a:rPr sz="2400" dirty="0"/>
              <a:t>legal</a:t>
            </a:r>
            <a:r>
              <a:rPr sz="2400" spc="-10" dirty="0"/>
              <a:t> </a:t>
            </a:r>
            <a:r>
              <a:rPr sz="2400" dirty="0"/>
              <a:t>significance</a:t>
            </a:r>
            <a:r>
              <a:rPr sz="2400" spc="-50" dirty="0"/>
              <a:t> </a:t>
            </a:r>
            <a:r>
              <a:rPr sz="2400" dirty="0"/>
              <a:t>should</a:t>
            </a:r>
            <a:r>
              <a:rPr sz="2400" spc="-45" dirty="0"/>
              <a:t> </a:t>
            </a:r>
            <a:r>
              <a:rPr sz="2400" dirty="0"/>
              <a:t>be</a:t>
            </a:r>
            <a:r>
              <a:rPr sz="2400" spc="-50" dirty="0"/>
              <a:t> </a:t>
            </a:r>
            <a:r>
              <a:rPr sz="2400" dirty="0"/>
              <a:t>notified</a:t>
            </a:r>
            <a:r>
              <a:rPr sz="2400" spc="-45" dirty="0"/>
              <a:t> </a:t>
            </a:r>
            <a:r>
              <a:rPr sz="2400" dirty="0"/>
              <a:t>to</a:t>
            </a:r>
            <a:r>
              <a:rPr sz="2400" spc="-45" dirty="0"/>
              <a:t> </a:t>
            </a:r>
            <a:r>
              <a:rPr sz="2400" spc="-25" dirty="0"/>
              <a:t>the</a:t>
            </a:r>
            <a:endParaRPr sz="2400"/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2400" dirty="0"/>
              <a:t>authorities</a:t>
            </a:r>
            <a:r>
              <a:rPr sz="2400" spc="-50" dirty="0"/>
              <a:t> </a:t>
            </a:r>
            <a:r>
              <a:rPr sz="2400" dirty="0"/>
              <a:t>&amp;</a:t>
            </a:r>
            <a:r>
              <a:rPr sz="2400" spc="-70" dirty="0"/>
              <a:t> </a:t>
            </a:r>
            <a:r>
              <a:rPr sz="2400" dirty="0"/>
              <a:t>Police</a:t>
            </a:r>
            <a:r>
              <a:rPr sz="2400" spc="-75" dirty="0"/>
              <a:t> </a:t>
            </a:r>
            <a:r>
              <a:rPr sz="2400" spc="-50" dirty="0"/>
              <a:t>.</a:t>
            </a:r>
            <a:endParaRPr sz="2400"/>
          </a:p>
          <a:p>
            <a:pPr marL="12700" marR="541020" indent="-2540">
              <a:lnSpc>
                <a:spcPct val="101699"/>
              </a:lnSpc>
              <a:spcBef>
                <a:spcPts val="5"/>
              </a:spcBef>
              <a:buClr>
                <a:srgbClr val="C00000"/>
              </a:buClr>
              <a:buSzPct val="95833"/>
              <a:buFont typeface="Wingdings"/>
              <a:buChar char=""/>
              <a:tabLst>
                <a:tab pos="254635" algn="l"/>
              </a:tabLst>
            </a:pPr>
            <a:r>
              <a:rPr sz="2400" dirty="0"/>
              <a:t>	In</a:t>
            </a:r>
            <a:r>
              <a:rPr sz="2400" spc="-50" dirty="0"/>
              <a:t> </a:t>
            </a:r>
            <a:r>
              <a:rPr sz="2400" dirty="0"/>
              <a:t>the</a:t>
            </a:r>
            <a:r>
              <a:rPr sz="2400" spc="-45" dirty="0"/>
              <a:t> </a:t>
            </a:r>
            <a:r>
              <a:rPr sz="2400" spc="-10" dirty="0"/>
              <a:t>receiving</a:t>
            </a:r>
            <a:r>
              <a:rPr sz="2400" spc="-55" dirty="0"/>
              <a:t> </a:t>
            </a:r>
            <a:r>
              <a:rPr sz="2400" dirty="0"/>
              <a:t>hospital </a:t>
            </a:r>
            <a:r>
              <a:rPr sz="2400" spc="-10" dirty="0"/>
              <a:t>emergency</a:t>
            </a:r>
            <a:r>
              <a:rPr sz="2400" spc="-95" dirty="0"/>
              <a:t> </a:t>
            </a:r>
            <a:r>
              <a:rPr sz="2400" dirty="0"/>
              <a:t>room</a:t>
            </a:r>
            <a:r>
              <a:rPr sz="2400" spc="-85" dirty="0"/>
              <a:t> </a:t>
            </a:r>
            <a:r>
              <a:rPr sz="2400" dirty="0"/>
              <a:t>the</a:t>
            </a:r>
            <a:r>
              <a:rPr sz="2400" spc="-45" dirty="0"/>
              <a:t> </a:t>
            </a:r>
            <a:r>
              <a:rPr sz="2400" dirty="0"/>
              <a:t>priorities</a:t>
            </a:r>
            <a:r>
              <a:rPr sz="2400" spc="-85" dirty="0"/>
              <a:t> </a:t>
            </a:r>
            <a:r>
              <a:rPr sz="2400" dirty="0"/>
              <a:t>of</a:t>
            </a:r>
            <a:r>
              <a:rPr sz="2400" spc="-35" dirty="0"/>
              <a:t> </a:t>
            </a:r>
            <a:r>
              <a:rPr sz="2400" dirty="0"/>
              <a:t>emergency</a:t>
            </a:r>
            <a:r>
              <a:rPr sz="2400" spc="-95" dirty="0"/>
              <a:t> </a:t>
            </a:r>
            <a:r>
              <a:rPr sz="2400" spc="-10" dirty="0"/>
              <a:t>care, </a:t>
            </a:r>
            <a:r>
              <a:rPr sz="2400" spc="-20" dirty="0"/>
              <a:t>investigations</a:t>
            </a:r>
            <a:r>
              <a:rPr sz="2400" spc="-45" dirty="0"/>
              <a:t> </a:t>
            </a:r>
            <a:r>
              <a:rPr sz="2400" dirty="0"/>
              <a:t>and</a:t>
            </a:r>
            <a:r>
              <a:rPr sz="2400" spc="-70" dirty="0"/>
              <a:t> </a:t>
            </a:r>
            <a:r>
              <a:rPr sz="2400" dirty="0"/>
              <a:t>the</a:t>
            </a:r>
            <a:r>
              <a:rPr sz="2400" spc="-10" dirty="0"/>
              <a:t> indications</a:t>
            </a:r>
            <a:r>
              <a:rPr sz="2400" spc="-45" dirty="0"/>
              <a:t> </a:t>
            </a:r>
            <a:r>
              <a:rPr sz="2400" dirty="0"/>
              <a:t>for</a:t>
            </a:r>
            <a:r>
              <a:rPr sz="2400" spc="-20" dirty="0"/>
              <a:t> </a:t>
            </a:r>
            <a:r>
              <a:rPr sz="2400" spc="-10" dirty="0"/>
              <a:t>transfer</a:t>
            </a:r>
            <a:r>
              <a:rPr sz="2400" spc="-20" dirty="0"/>
              <a:t> </a:t>
            </a:r>
            <a:r>
              <a:rPr sz="2400" dirty="0"/>
              <a:t>of</a:t>
            </a:r>
            <a:r>
              <a:rPr sz="2400" spc="-60" dirty="0"/>
              <a:t> </a:t>
            </a:r>
            <a:r>
              <a:rPr sz="2400" dirty="0"/>
              <a:t>the</a:t>
            </a:r>
            <a:r>
              <a:rPr sz="2400" spc="-70" dirty="0"/>
              <a:t> </a:t>
            </a:r>
            <a:r>
              <a:rPr sz="2400" spc="-10" dirty="0"/>
              <a:t>patient</a:t>
            </a:r>
            <a:r>
              <a:rPr sz="2400" spc="-125" dirty="0"/>
              <a:t> </a:t>
            </a:r>
            <a:r>
              <a:rPr sz="2400" dirty="0"/>
              <a:t>to</a:t>
            </a:r>
            <a:r>
              <a:rPr sz="2400" spc="-70" dirty="0"/>
              <a:t> </a:t>
            </a:r>
            <a:r>
              <a:rPr sz="2400" dirty="0"/>
              <a:t>another</a:t>
            </a:r>
            <a:r>
              <a:rPr sz="2400" spc="-15" dirty="0"/>
              <a:t> </a:t>
            </a:r>
            <a:r>
              <a:rPr sz="2400" spc="-10" dirty="0"/>
              <a:t>facility</a:t>
            </a:r>
            <a:r>
              <a:rPr sz="2400" spc="-55" dirty="0"/>
              <a:t> </a:t>
            </a:r>
            <a:r>
              <a:rPr sz="2400" spc="-10" dirty="0"/>
              <a:t>plays </a:t>
            </a:r>
            <a:r>
              <a:rPr sz="2400" dirty="0"/>
              <a:t>important</a:t>
            </a:r>
            <a:r>
              <a:rPr sz="2400" spc="-105" dirty="0"/>
              <a:t> </a:t>
            </a:r>
            <a:r>
              <a:rPr sz="2400" spc="-20" dirty="0"/>
              <a:t>role.</a:t>
            </a:r>
            <a:endParaRPr sz="2400"/>
          </a:p>
        </p:txBody>
      </p:sp>
      <p:sp>
        <p:nvSpPr>
          <p:cNvPr id="5" name="Rectangle 4"/>
          <p:cNvSpPr/>
          <p:nvPr/>
        </p:nvSpPr>
        <p:spPr>
          <a:xfrm>
            <a:off x="10439400" y="0"/>
            <a:ext cx="1752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spc="-185" dirty="0">
                <a:latin typeface="Cambria"/>
                <a:cs typeface="Cambria"/>
              </a:rPr>
              <a:t>Family </a:t>
            </a:r>
            <a:r>
              <a:rPr lang="en-US" sz="2000" b="1" spc="-185" dirty="0" err="1">
                <a:latin typeface="Cambria"/>
                <a:cs typeface="Cambria"/>
              </a:rPr>
              <a:t>Medicnie</a:t>
            </a:r>
            <a:endParaRPr lang="en-US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3560" y="244093"/>
            <a:ext cx="668400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dirty="0">
                <a:latin typeface="Calibri Light"/>
                <a:cs typeface="Calibri Light"/>
              </a:rPr>
              <a:t>How</a:t>
            </a:r>
            <a:r>
              <a:rPr sz="4400" spc="-204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to</a:t>
            </a:r>
            <a:r>
              <a:rPr sz="4400" spc="-225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use</a:t>
            </a:r>
            <a:r>
              <a:rPr sz="4400" spc="-190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HEC</a:t>
            </a:r>
            <a:r>
              <a:rPr sz="4400" spc="-215" dirty="0">
                <a:latin typeface="Calibri Light"/>
                <a:cs typeface="Calibri Light"/>
              </a:rPr>
              <a:t> </a:t>
            </a:r>
            <a:r>
              <a:rPr sz="4400" spc="-25" dirty="0">
                <a:latin typeface="Calibri Light"/>
                <a:cs typeface="Calibri Light"/>
              </a:rPr>
              <a:t>Digital</a:t>
            </a:r>
            <a:r>
              <a:rPr sz="4400" spc="-175" dirty="0">
                <a:latin typeface="Calibri Light"/>
                <a:cs typeface="Calibri Light"/>
              </a:rPr>
              <a:t> </a:t>
            </a:r>
            <a:r>
              <a:rPr sz="4400" spc="-10" dirty="0">
                <a:latin typeface="Calibri Light"/>
                <a:cs typeface="Calibri Light"/>
              </a:rPr>
              <a:t>Library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172083"/>
            <a:ext cx="11585575" cy="489966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844"/>
              </a:spcBef>
              <a:buFont typeface="Wingdings"/>
              <a:buChar char=""/>
              <a:tabLst>
                <a:tab pos="527050" algn="l"/>
              </a:tabLst>
            </a:pPr>
            <a:r>
              <a:rPr sz="2750" dirty="0">
                <a:latin typeface="Calibri"/>
                <a:cs typeface="Calibri"/>
              </a:rPr>
              <a:t>Go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to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website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HEC</a:t>
            </a:r>
            <a:r>
              <a:rPr sz="2750" spc="1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National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Digital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Library</a:t>
            </a:r>
            <a:endParaRPr sz="2750">
              <a:latin typeface="Calibri"/>
              <a:cs typeface="Calibri"/>
            </a:endParaRPr>
          </a:p>
          <a:p>
            <a:pPr marL="1348105" indent="-1335405">
              <a:lnSpc>
                <a:spcPct val="100000"/>
              </a:lnSpc>
              <a:spcBef>
                <a:spcPts val="755"/>
              </a:spcBef>
              <a:buClr>
                <a:srgbClr val="000000"/>
              </a:buClr>
              <a:buFont typeface="Wingdings"/>
              <a:buChar char=""/>
              <a:tabLst>
                <a:tab pos="1348105" algn="l"/>
              </a:tabLst>
            </a:pPr>
            <a:r>
              <a:rPr sz="2750" spc="-10" dirty="0">
                <a:solidFill>
                  <a:srgbClr val="2D75B6"/>
                </a:solidFill>
                <a:latin typeface="Calibri"/>
                <a:cs typeface="Calibri"/>
                <a:hlinkClick r:id="rId2"/>
              </a:rPr>
              <a:t>http://www.digitallibrary.edu.pk</a:t>
            </a:r>
            <a:endParaRPr sz="2750">
              <a:latin typeface="Calibri"/>
              <a:cs typeface="Calibri"/>
            </a:endParaRPr>
          </a:p>
          <a:p>
            <a:pPr marL="295275" indent="-290830">
              <a:lnSpc>
                <a:spcPct val="100000"/>
              </a:lnSpc>
              <a:spcBef>
                <a:spcPts val="760"/>
              </a:spcBef>
              <a:buFont typeface="Wingdings"/>
              <a:buChar char=""/>
              <a:tabLst>
                <a:tab pos="295275" algn="l"/>
              </a:tabLst>
            </a:pPr>
            <a:r>
              <a:rPr sz="2750" dirty="0">
                <a:latin typeface="Calibri"/>
                <a:cs typeface="Calibri"/>
              </a:rPr>
              <a:t>On</a:t>
            </a:r>
            <a:r>
              <a:rPr sz="2750" spc="2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Home</a:t>
            </a:r>
            <a:r>
              <a:rPr sz="2750" spc="2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Page,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click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on</a:t>
            </a:r>
            <a:r>
              <a:rPr sz="2750" spc="10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INSTITUTES.</a:t>
            </a:r>
            <a:endParaRPr sz="2750">
              <a:latin typeface="Calibri"/>
              <a:cs typeface="Calibri"/>
            </a:endParaRPr>
          </a:p>
          <a:p>
            <a:pPr marL="295275" marR="5080" indent="-290830">
              <a:lnSpc>
                <a:spcPts val="3080"/>
              </a:lnSpc>
              <a:spcBef>
                <a:spcPts val="965"/>
              </a:spcBef>
              <a:buFont typeface="Wingdings"/>
              <a:buChar char=""/>
              <a:tabLst>
                <a:tab pos="927735" algn="l"/>
              </a:tabLst>
            </a:pPr>
            <a:r>
              <a:rPr sz="2750" dirty="0">
                <a:latin typeface="Calibri"/>
                <a:cs typeface="Calibri"/>
              </a:rPr>
              <a:t>A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page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will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appear</a:t>
            </a:r>
            <a:r>
              <a:rPr sz="2750" spc="9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showing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universities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from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Public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and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Private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Sector</a:t>
            </a:r>
            <a:r>
              <a:rPr sz="2750" spc="10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and 	</a:t>
            </a:r>
            <a:r>
              <a:rPr sz="2750" dirty="0">
                <a:latin typeface="Calibri"/>
                <a:cs typeface="Calibri"/>
              </a:rPr>
              <a:t>other</a:t>
            </a:r>
            <a:r>
              <a:rPr sz="2750" spc="10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Institutes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which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have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access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to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HEC</a:t>
            </a:r>
            <a:r>
              <a:rPr sz="2750" spc="12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National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Digital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Library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(HNDL).</a:t>
            </a:r>
            <a:endParaRPr sz="2750">
              <a:latin typeface="Calibri"/>
              <a:cs typeface="Calibri"/>
            </a:endParaRPr>
          </a:p>
          <a:p>
            <a:pPr marL="295275" indent="-290830">
              <a:lnSpc>
                <a:spcPct val="100000"/>
              </a:lnSpc>
              <a:spcBef>
                <a:spcPts val="615"/>
              </a:spcBef>
              <a:buFont typeface="Wingdings"/>
              <a:buChar char=""/>
              <a:tabLst>
                <a:tab pos="295275" algn="l"/>
              </a:tabLst>
            </a:pPr>
            <a:r>
              <a:rPr sz="2750" dirty="0">
                <a:latin typeface="Calibri"/>
                <a:cs typeface="Calibri"/>
              </a:rPr>
              <a:t>Select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your</a:t>
            </a:r>
            <a:r>
              <a:rPr sz="2750" spc="8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desired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Institute.</a:t>
            </a:r>
            <a:endParaRPr sz="2750">
              <a:latin typeface="Calibri"/>
              <a:cs typeface="Calibri"/>
            </a:endParaRPr>
          </a:p>
          <a:p>
            <a:pPr marL="295275" indent="-290830">
              <a:lnSpc>
                <a:spcPct val="100000"/>
              </a:lnSpc>
              <a:spcBef>
                <a:spcPts val="755"/>
              </a:spcBef>
              <a:buFont typeface="Wingdings"/>
              <a:buChar char=""/>
              <a:tabLst>
                <a:tab pos="295275" algn="l"/>
              </a:tabLst>
            </a:pPr>
            <a:r>
              <a:rPr sz="2750" dirty="0">
                <a:latin typeface="Calibri"/>
                <a:cs typeface="Calibri"/>
              </a:rPr>
              <a:t>A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page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will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appear</a:t>
            </a:r>
            <a:r>
              <a:rPr sz="2750" spc="9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showing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resources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institution</a:t>
            </a:r>
            <a:endParaRPr sz="2750">
              <a:latin typeface="Calibri"/>
              <a:cs typeface="Calibri"/>
            </a:endParaRPr>
          </a:p>
          <a:p>
            <a:pPr marL="294640" indent="-290195">
              <a:lnSpc>
                <a:spcPct val="100000"/>
              </a:lnSpc>
              <a:spcBef>
                <a:spcPts val="755"/>
              </a:spcBef>
              <a:buFont typeface="Wingdings"/>
              <a:buChar char=""/>
              <a:tabLst>
                <a:tab pos="294640" algn="l"/>
              </a:tabLst>
            </a:pPr>
            <a:r>
              <a:rPr sz="2750" dirty="0">
                <a:latin typeface="Calibri"/>
                <a:cs typeface="Calibri"/>
              </a:rPr>
              <a:t>Journals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and</a:t>
            </a:r>
            <a:r>
              <a:rPr sz="2750" spc="7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Researches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will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appear</a:t>
            </a:r>
            <a:endParaRPr sz="2750">
              <a:latin typeface="Calibri"/>
              <a:cs typeface="Calibri"/>
            </a:endParaRPr>
          </a:p>
          <a:p>
            <a:pPr marL="12700" marR="509270" indent="-8255">
              <a:lnSpc>
                <a:spcPts val="3080"/>
              </a:lnSpc>
              <a:spcBef>
                <a:spcPts val="965"/>
              </a:spcBef>
              <a:buFont typeface="Wingdings"/>
              <a:buChar char=""/>
              <a:tabLst>
                <a:tab pos="294640" algn="l"/>
              </a:tabLst>
            </a:pPr>
            <a:r>
              <a:rPr sz="2750" spc="-10" dirty="0">
                <a:latin typeface="Calibri"/>
                <a:cs typeface="Calibri"/>
              </a:rPr>
              <a:t>	You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can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find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</a:t>
            </a:r>
            <a:r>
              <a:rPr sz="2750" spc="8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Journal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by</a:t>
            </a:r>
            <a:r>
              <a:rPr sz="2750" spc="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clicking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on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JOURNALS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AND</a:t>
            </a:r>
            <a:r>
              <a:rPr sz="2750" spc="5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DATABASE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and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enter </a:t>
            </a:r>
            <a:r>
              <a:rPr sz="2750" spc="-50" dirty="0">
                <a:latin typeface="Calibri"/>
                <a:cs typeface="Calibri"/>
              </a:rPr>
              <a:t>a </a:t>
            </a:r>
            <a:r>
              <a:rPr sz="2750" dirty="0">
                <a:latin typeface="Calibri"/>
                <a:cs typeface="Calibri"/>
              </a:rPr>
              <a:t>keyword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to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search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for</a:t>
            </a:r>
            <a:r>
              <a:rPr sz="2750" spc="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your</a:t>
            </a:r>
            <a:r>
              <a:rPr sz="2750" spc="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desired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journal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4" name="object 6">
            <a:extLst>
              <a:ext uri="{FF2B5EF4-FFF2-40B4-BE49-F238E27FC236}">
                <a16:creationId xmlns:a16="http://schemas.microsoft.com/office/drawing/2014/main" id="{361C0F12-FB9E-25DC-58BD-20A2F233C4A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77600" y="0"/>
            <a:ext cx="9144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71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TEXT BOOKS &amp; PRACTICAL NOTEBOOK: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787144" cy="4894901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Principles &amp; Practice of Forensic Medicine.				</a:t>
            </a:r>
          </a:p>
          <a:p>
            <a:pPr marL="0" indent="0">
              <a:buNone/>
            </a:pPr>
            <a:r>
              <a:rPr lang="en-US" sz="3600" dirty="0"/>
              <a:t>   by </a:t>
            </a:r>
            <a:r>
              <a:rPr lang="en-US" sz="3600" dirty="0" err="1"/>
              <a:t>Nasib</a:t>
            </a:r>
            <a:r>
              <a:rPr lang="en-US" sz="3600" dirty="0"/>
              <a:t> R. </a:t>
            </a:r>
            <a:r>
              <a:rPr lang="en-US" sz="3600" dirty="0" err="1"/>
              <a:t>Awan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Parikh’s Textbook of Medical Jurisprudence, 			</a:t>
            </a:r>
          </a:p>
          <a:p>
            <a:pPr marL="0" indent="0">
              <a:buNone/>
            </a:pPr>
            <a:r>
              <a:rPr lang="en-US" sz="3600" dirty="0"/>
              <a:t>    Forensic Medicine &amp; Toxicology.	</a:t>
            </a:r>
          </a:p>
          <a:p>
            <a:pPr marL="0" indent="0">
              <a:buNone/>
            </a:pPr>
            <a:endParaRPr lang="en-US" sz="6200" dirty="0">
              <a:latin typeface="+mj-lt"/>
            </a:endParaRPr>
          </a:p>
          <a:p>
            <a:r>
              <a:rPr lang="en-US" sz="3600" dirty="0"/>
              <a:t>Practical Manual Of Forensic Medicine 			</a:t>
            </a:r>
          </a:p>
          <a:p>
            <a:pPr marL="0" indent="0">
              <a:buNone/>
            </a:pPr>
            <a:r>
              <a:rPr lang="en-US" sz="3600" dirty="0"/>
              <a:t>   &amp; Toxicology</a:t>
            </a:r>
            <a:r>
              <a:rPr lang="en-US" dirty="0">
                <a:latin typeface="+mj-lt"/>
              </a:rPr>
              <a:t>			</a:t>
            </a:r>
            <a:endParaRPr lang="en-US" sz="4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2286000"/>
            <a:ext cx="1930400" cy="1846868"/>
          </a:xfrm>
          <a:prstGeom prst="rect">
            <a:avLst/>
          </a:prstGeom>
        </p:spPr>
      </p:pic>
      <p:pic>
        <p:nvPicPr>
          <p:cNvPr id="4" name="object 6">
            <a:extLst>
              <a:ext uri="{FF2B5EF4-FFF2-40B4-BE49-F238E27FC236}">
                <a16:creationId xmlns:a16="http://schemas.microsoft.com/office/drawing/2014/main" id="{0689BB29-FB34-0C60-4163-9B84042075D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77600" y="0"/>
            <a:ext cx="9144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0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600" y="284430"/>
            <a:ext cx="4786630" cy="1263650"/>
            <a:chOff x="609600" y="284430"/>
            <a:chExt cx="4786630" cy="12636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3507" y="284430"/>
              <a:ext cx="2596551" cy="36030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" y="504761"/>
              <a:ext cx="4786376" cy="10429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6619" y="131699"/>
            <a:ext cx="4194810" cy="1071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9075">
              <a:lnSpc>
                <a:spcPts val="4115"/>
              </a:lnSpc>
              <a:spcBef>
                <a:spcPts val="105"/>
              </a:spcBef>
            </a:pPr>
            <a:r>
              <a:rPr sz="3600" dirty="0">
                <a:solidFill>
                  <a:srgbClr val="6F2F9F"/>
                </a:solidFill>
                <a:latin typeface="Calibri Light"/>
                <a:cs typeface="Calibri Light"/>
              </a:rPr>
              <a:t>Vision</a:t>
            </a:r>
            <a:r>
              <a:rPr sz="3600" spc="-70" dirty="0">
                <a:solidFill>
                  <a:srgbClr val="6F2F9F"/>
                </a:solidFill>
                <a:latin typeface="Calibri Light"/>
                <a:cs typeface="Calibri Light"/>
              </a:rPr>
              <a:t> </a:t>
            </a:r>
            <a:r>
              <a:rPr sz="3600" dirty="0">
                <a:solidFill>
                  <a:srgbClr val="6F2F9F"/>
                </a:solidFill>
                <a:latin typeface="Calibri Light"/>
                <a:cs typeface="Calibri Light"/>
              </a:rPr>
              <a:t>of</a:t>
            </a:r>
            <a:r>
              <a:rPr sz="3600" spc="30" dirty="0">
                <a:solidFill>
                  <a:srgbClr val="6F2F9F"/>
                </a:solidFill>
                <a:latin typeface="Calibri Light"/>
                <a:cs typeface="Calibri Light"/>
              </a:rPr>
              <a:t> </a:t>
            </a:r>
            <a:r>
              <a:rPr sz="3600" spc="-25" dirty="0">
                <a:solidFill>
                  <a:srgbClr val="6F2F9F"/>
                </a:solidFill>
                <a:latin typeface="Calibri Light"/>
                <a:cs typeface="Calibri Light"/>
              </a:rPr>
              <a:t>RMU</a:t>
            </a:r>
            <a:endParaRPr sz="3600">
              <a:latin typeface="Calibri Light"/>
              <a:cs typeface="Calibri Light"/>
            </a:endParaRPr>
          </a:p>
          <a:p>
            <a:pPr marL="12700">
              <a:lnSpc>
                <a:spcPts val="4115"/>
              </a:lnSpc>
            </a:pPr>
            <a:r>
              <a:rPr sz="3600" dirty="0">
                <a:solidFill>
                  <a:srgbClr val="6F2F9F"/>
                </a:solidFill>
                <a:latin typeface="Calibri Light"/>
                <a:cs typeface="Calibri Light"/>
              </a:rPr>
              <a:t>The</a:t>
            </a:r>
            <a:r>
              <a:rPr sz="3600" spc="-60" dirty="0">
                <a:solidFill>
                  <a:srgbClr val="6F2F9F"/>
                </a:solidFill>
                <a:latin typeface="Calibri Light"/>
                <a:cs typeface="Calibri Light"/>
              </a:rPr>
              <a:t> </a:t>
            </a:r>
            <a:r>
              <a:rPr sz="3600" dirty="0">
                <a:solidFill>
                  <a:srgbClr val="6F2F9F"/>
                </a:solidFill>
                <a:latin typeface="Calibri Light"/>
                <a:cs typeface="Calibri Light"/>
              </a:rPr>
              <a:t>Dream/</a:t>
            </a:r>
            <a:r>
              <a:rPr sz="3600" spc="-95" dirty="0">
                <a:solidFill>
                  <a:srgbClr val="6F2F9F"/>
                </a:solidFill>
                <a:latin typeface="Calibri Light"/>
                <a:cs typeface="Calibri Light"/>
              </a:rPr>
              <a:t> </a:t>
            </a:r>
            <a:r>
              <a:rPr sz="3600" spc="-35" dirty="0">
                <a:solidFill>
                  <a:srgbClr val="6F2F9F"/>
                </a:solidFill>
                <a:latin typeface="Calibri Light"/>
                <a:cs typeface="Calibri Light"/>
              </a:rPr>
              <a:t>Tomorrow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619" y="1476482"/>
            <a:ext cx="9416415" cy="195326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855"/>
              </a:spcBef>
              <a:buFont typeface="Arial MT"/>
              <a:buChar char="•"/>
              <a:tabLst>
                <a:tab pos="240665" algn="l"/>
              </a:tabLst>
            </a:pPr>
            <a:r>
              <a:rPr sz="2750" spc="-45" dirty="0">
                <a:latin typeface="Calibri"/>
                <a:cs typeface="Calibri"/>
              </a:rPr>
              <a:t>To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impart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evidence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based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research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oriented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medical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education</a:t>
            </a:r>
            <a:endParaRPr sz="275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755"/>
              </a:spcBef>
              <a:buFont typeface="Arial MT"/>
              <a:buChar char="•"/>
              <a:tabLst>
                <a:tab pos="240029" algn="l"/>
              </a:tabLst>
            </a:pPr>
            <a:r>
              <a:rPr sz="2750" spc="-45" dirty="0">
                <a:latin typeface="Calibri"/>
                <a:cs typeface="Calibri"/>
              </a:rPr>
              <a:t>To</a:t>
            </a:r>
            <a:r>
              <a:rPr sz="2750" spc="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provide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best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possible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patient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spc="-20" dirty="0">
                <a:latin typeface="Calibri"/>
                <a:cs typeface="Calibri"/>
              </a:rPr>
              <a:t>care</a:t>
            </a:r>
            <a:endParaRPr sz="2750">
              <a:latin typeface="Calibri"/>
              <a:cs typeface="Calibri"/>
            </a:endParaRPr>
          </a:p>
          <a:p>
            <a:pPr marL="240029" marR="5080" indent="-227329">
              <a:lnSpc>
                <a:spcPts val="3010"/>
              </a:lnSpc>
              <a:spcBef>
                <a:spcPts val="1095"/>
              </a:spcBef>
              <a:buFont typeface="Arial MT"/>
              <a:buChar char="•"/>
              <a:tabLst>
                <a:tab pos="241300" algn="l"/>
              </a:tabLst>
            </a:pPr>
            <a:r>
              <a:rPr sz="2750" spc="-45" dirty="0">
                <a:latin typeface="Calibri"/>
                <a:cs typeface="Calibri"/>
              </a:rPr>
              <a:t>To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inculcate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values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mutual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respect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and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ethical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practice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of 	</a:t>
            </a:r>
            <a:r>
              <a:rPr sz="2750" spc="-10" dirty="0">
                <a:latin typeface="Calibri"/>
                <a:cs typeface="Calibri"/>
              </a:rPr>
              <a:t>medicine</a:t>
            </a:r>
            <a:endParaRPr sz="275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01400" y="0"/>
            <a:ext cx="9906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9674" rIns="0" bIns="0" rtlCol="0">
            <a:spAutoFit/>
          </a:bodyPr>
          <a:lstStyle/>
          <a:p>
            <a:pPr marL="708660">
              <a:lnSpc>
                <a:spcPct val="100000"/>
              </a:lnSpc>
              <a:spcBef>
                <a:spcPts val="130"/>
              </a:spcBef>
            </a:pPr>
            <a:r>
              <a:rPr sz="4400" dirty="0">
                <a:latin typeface="Calibri Light"/>
                <a:cs typeface="Calibri Light"/>
              </a:rPr>
              <a:t>Prof</a:t>
            </a:r>
            <a:r>
              <a:rPr sz="4400" spc="-140" dirty="0">
                <a:latin typeface="Calibri Light"/>
                <a:cs typeface="Calibri Light"/>
              </a:rPr>
              <a:t> </a:t>
            </a:r>
            <a:r>
              <a:rPr sz="3950" dirty="0">
                <a:latin typeface="Calibri Light"/>
                <a:cs typeface="Calibri Light"/>
              </a:rPr>
              <a:t>U</a:t>
            </a:r>
            <a:r>
              <a:rPr sz="4400" dirty="0">
                <a:latin typeface="Calibri Light"/>
                <a:cs typeface="Calibri Light"/>
              </a:rPr>
              <a:t>mar’s</a:t>
            </a:r>
            <a:r>
              <a:rPr sz="4400" spc="-145" dirty="0">
                <a:latin typeface="Calibri Light"/>
                <a:cs typeface="Calibri Light"/>
              </a:rPr>
              <a:t> </a:t>
            </a:r>
            <a:r>
              <a:rPr sz="4400" dirty="0">
                <a:latin typeface="Calibri Light"/>
                <a:cs typeface="Calibri Light"/>
              </a:rPr>
              <a:t>LGIS</a:t>
            </a:r>
            <a:r>
              <a:rPr sz="4400" spc="-140" dirty="0">
                <a:latin typeface="Calibri Light"/>
                <a:cs typeface="Calibri Light"/>
              </a:rPr>
              <a:t> </a:t>
            </a:r>
            <a:r>
              <a:rPr sz="4400" spc="-10" dirty="0">
                <a:latin typeface="Calibri Light"/>
                <a:cs typeface="Calibri Light"/>
              </a:rPr>
              <a:t>model</a:t>
            </a:r>
            <a:endParaRPr sz="440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1504950"/>
            <a:ext cx="12192000" cy="5353050"/>
            <a:chOff x="0" y="1504950"/>
            <a:chExt cx="12192000" cy="53530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523999"/>
              <a:ext cx="12191999" cy="533399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762" y="1514475"/>
              <a:ext cx="12187555" cy="0"/>
            </a:xfrm>
            <a:custGeom>
              <a:avLst/>
              <a:gdLst/>
              <a:ahLst/>
              <a:cxnLst/>
              <a:rect l="l" t="t" r="r" b="b"/>
              <a:pathLst>
                <a:path w="12187555">
                  <a:moveTo>
                    <a:pt x="12187237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277600" y="0"/>
            <a:ext cx="9144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2"/>
            <a:ext cx="10058400" cy="553998"/>
          </a:xfrm>
        </p:spPr>
        <p:txBody>
          <a:bodyPr/>
          <a:lstStyle/>
          <a:p>
            <a:r>
              <a:rPr lang="en-US" sz="3600" dirty="0"/>
              <a:t>SEQUENCE OF LGIS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3"/>
            <a:ext cx="10972800" cy="443198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Bell MT" pitchFamily="18" charset="0"/>
              </a:rPr>
              <a:t>Learning Objectives </a:t>
            </a:r>
          </a:p>
          <a:p>
            <a:r>
              <a:rPr lang="en-US" sz="3200" dirty="0">
                <a:latin typeface="Bell MT" pitchFamily="18" charset="0"/>
              </a:rPr>
              <a:t>Core concept </a:t>
            </a:r>
            <a:r>
              <a:rPr lang="en-US" sz="3200" i="1" dirty="0">
                <a:latin typeface="Bell MT" pitchFamily="18" charset="0"/>
              </a:rPr>
              <a:t>70 %</a:t>
            </a:r>
          </a:p>
          <a:p>
            <a:r>
              <a:rPr lang="en-US" sz="3200" dirty="0">
                <a:latin typeface="Bell MT" pitchFamily="18" charset="0"/>
              </a:rPr>
              <a:t>Horizontal integration related to Pathology and Pharmacology </a:t>
            </a:r>
            <a:r>
              <a:rPr lang="en-US" sz="3200" i="1" dirty="0">
                <a:latin typeface="Bell MT" pitchFamily="18" charset="0"/>
              </a:rPr>
              <a:t>15 %(if applicable)</a:t>
            </a:r>
          </a:p>
          <a:p>
            <a:r>
              <a:rPr lang="en-US" sz="3200" dirty="0">
                <a:latin typeface="Bell MT" pitchFamily="18" charset="0"/>
              </a:rPr>
              <a:t>Relevant clinical concepts and medico legal application of core knowledge / Vertical integration </a:t>
            </a:r>
            <a:r>
              <a:rPr lang="en-US" sz="3200" i="1" dirty="0">
                <a:latin typeface="Bell MT" pitchFamily="18" charset="0"/>
              </a:rPr>
              <a:t>10%</a:t>
            </a:r>
          </a:p>
          <a:p>
            <a:r>
              <a:rPr lang="en-US" sz="3200" dirty="0">
                <a:latin typeface="Bell MT" pitchFamily="18" charset="0"/>
              </a:rPr>
              <a:t>Research article relevant to the topic </a:t>
            </a:r>
            <a:r>
              <a:rPr lang="en-US" sz="3200" i="1" dirty="0">
                <a:latin typeface="Bell MT" pitchFamily="18" charset="0"/>
              </a:rPr>
              <a:t>3%</a:t>
            </a:r>
          </a:p>
          <a:p>
            <a:r>
              <a:rPr lang="en-US" sz="3200" dirty="0">
                <a:latin typeface="Bell MT" pitchFamily="18" charset="0"/>
              </a:rPr>
              <a:t>Ethics and family medicine </a:t>
            </a:r>
            <a:r>
              <a:rPr lang="en-US" sz="3200" i="1" dirty="0">
                <a:latin typeface="Bell MT" pitchFamily="18" charset="0"/>
              </a:rPr>
              <a:t>2%</a:t>
            </a:r>
          </a:p>
        </p:txBody>
      </p:sp>
      <p:pic>
        <p:nvPicPr>
          <p:cNvPr id="4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25200" y="0"/>
            <a:ext cx="1066800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2154" y="549274"/>
            <a:ext cx="7022465" cy="227266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ct val="90800"/>
              </a:lnSpc>
              <a:spcBef>
                <a:spcPts val="565"/>
              </a:spcBef>
            </a:pPr>
            <a:r>
              <a:rPr sz="3950" dirty="0">
                <a:solidFill>
                  <a:srgbClr val="00AF50"/>
                </a:solidFill>
                <a:latin typeface="Calibri"/>
                <a:cs typeface="Calibri"/>
              </a:rPr>
              <a:t>Qisas</a:t>
            </a:r>
            <a:r>
              <a:rPr sz="3950" spc="3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950" dirty="0">
                <a:solidFill>
                  <a:srgbClr val="00AF50"/>
                </a:solidFill>
                <a:latin typeface="Calibri"/>
                <a:cs typeface="Calibri"/>
              </a:rPr>
              <a:t>and</a:t>
            </a:r>
            <a:r>
              <a:rPr sz="3950" spc="-2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950" dirty="0">
                <a:solidFill>
                  <a:srgbClr val="00AF50"/>
                </a:solidFill>
                <a:latin typeface="Calibri"/>
                <a:cs typeface="Calibri"/>
              </a:rPr>
              <a:t>Diyat</a:t>
            </a:r>
            <a:r>
              <a:rPr sz="3950" spc="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950" dirty="0">
                <a:solidFill>
                  <a:srgbClr val="00AF50"/>
                </a:solidFill>
                <a:latin typeface="Calibri"/>
                <a:cs typeface="Calibri"/>
              </a:rPr>
              <a:t>Ordinance</a:t>
            </a:r>
            <a:r>
              <a:rPr sz="3950" spc="35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sz="3950" spc="-25" dirty="0">
                <a:latin typeface="Calibri"/>
                <a:cs typeface="Calibri"/>
              </a:rPr>
              <a:t>was </a:t>
            </a:r>
            <a:r>
              <a:rPr sz="3950" dirty="0">
                <a:latin typeface="Calibri"/>
                <a:cs typeface="Calibri"/>
              </a:rPr>
              <a:t>made</a:t>
            </a:r>
            <a:r>
              <a:rPr sz="3950" spc="20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by</a:t>
            </a:r>
            <a:r>
              <a:rPr sz="3950" spc="35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the</a:t>
            </a:r>
            <a:r>
              <a:rPr sz="3950" spc="20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President</a:t>
            </a:r>
            <a:r>
              <a:rPr sz="3950" spc="-15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of</a:t>
            </a:r>
            <a:r>
              <a:rPr sz="3950" spc="-45" dirty="0">
                <a:latin typeface="Calibri"/>
                <a:cs typeface="Calibri"/>
              </a:rPr>
              <a:t> </a:t>
            </a:r>
            <a:r>
              <a:rPr sz="3950" spc="-10" dirty="0">
                <a:latin typeface="Calibri"/>
                <a:cs typeface="Calibri"/>
              </a:rPr>
              <a:t>Pakistan </a:t>
            </a:r>
            <a:r>
              <a:rPr sz="3950" dirty="0">
                <a:latin typeface="Calibri"/>
                <a:cs typeface="Calibri"/>
              </a:rPr>
              <a:t>in</a:t>
            </a:r>
            <a:r>
              <a:rPr sz="3950" spc="30" dirty="0">
                <a:latin typeface="Calibri"/>
                <a:cs typeface="Calibri"/>
              </a:rPr>
              <a:t> </a:t>
            </a:r>
            <a:r>
              <a:rPr sz="3950" dirty="0">
                <a:solidFill>
                  <a:srgbClr val="00AF50"/>
                </a:solidFill>
                <a:latin typeface="Calibri"/>
                <a:cs typeface="Calibri"/>
              </a:rPr>
              <a:t>1991</a:t>
            </a:r>
            <a:r>
              <a:rPr sz="3950" dirty="0">
                <a:latin typeface="Calibri"/>
                <a:cs typeface="Calibri"/>
              </a:rPr>
              <a:t>, according</a:t>
            </a:r>
            <a:r>
              <a:rPr sz="3950" spc="15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to</a:t>
            </a:r>
            <a:r>
              <a:rPr sz="3950" spc="20" dirty="0">
                <a:latin typeface="Calibri"/>
                <a:cs typeface="Calibri"/>
              </a:rPr>
              <a:t> </a:t>
            </a:r>
            <a:r>
              <a:rPr sz="3950" dirty="0">
                <a:latin typeface="Calibri"/>
                <a:cs typeface="Calibri"/>
              </a:rPr>
              <a:t>“Holy</a:t>
            </a:r>
            <a:r>
              <a:rPr sz="3950" spc="15" dirty="0">
                <a:latin typeface="Calibri"/>
                <a:cs typeface="Calibri"/>
              </a:rPr>
              <a:t> </a:t>
            </a:r>
            <a:r>
              <a:rPr sz="3950" spc="-10" dirty="0">
                <a:latin typeface="Calibri"/>
                <a:cs typeface="Calibri"/>
              </a:rPr>
              <a:t>Quran </a:t>
            </a:r>
            <a:r>
              <a:rPr sz="3950" dirty="0">
                <a:latin typeface="Calibri"/>
                <a:cs typeface="Calibri"/>
              </a:rPr>
              <a:t>and</a:t>
            </a:r>
            <a:r>
              <a:rPr sz="3950" spc="35" dirty="0">
                <a:latin typeface="Calibri"/>
                <a:cs typeface="Calibri"/>
              </a:rPr>
              <a:t> </a:t>
            </a:r>
            <a:r>
              <a:rPr sz="3950" spc="-10" dirty="0">
                <a:latin typeface="Calibri"/>
                <a:cs typeface="Calibri"/>
              </a:rPr>
              <a:t>Sunnah”.</a:t>
            </a:r>
            <a:endParaRPr sz="395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marR="5080">
              <a:lnSpc>
                <a:spcPct val="91100"/>
              </a:lnSpc>
              <a:spcBef>
                <a:spcPts val="550"/>
              </a:spcBef>
            </a:pPr>
            <a:r>
              <a:rPr sz="3950" dirty="0">
                <a:solidFill>
                  <a:srgbClr val="000000"/>
                </a:solidFill>
              </a:rPr>
              <a:t>Now</a:t>
            </a:r>
            <a:r>
              <a:rPr sz="3950" spc="65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0000"/>
                </a:solidFill>
              </a:rPr>
              <a:t>it</a:t>
            </a:r>
            <a:r>
              <a:rPr sz="3950" spc="-10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0000"/>
                </a:solidFill>
              </a:rPr>
              <a:t>has become</a:t>
            </a:r>
            <a:r>
              <a:rPr sz="3950" spc="25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0000"/>
                </a:solidFill>
              </a:rPr>
              <a:t>a</a:t>
            </a:r>
            <a:r>
              <a:rPr sz="3950" spc="15" dirty="0">
                <a:solidFill>
                  <a:srgbClr val="000000"/>
                </a:solidFill>
              </a:rPr>
              <a:t> </a:t>
            </a:r>
            <a:r>
              <a:rPr sz="3950" spc="-35" dirty="0">
                <a:solidFill>
                  <a:srgbClr val="00AF50"/>
                </a:solidFill>
              </a:rPr>
              <a:t>Law</a:t>
            </a:r>
            <a:r>
              <a:rPr sz="3950" spc="-35" dirty="0">
                <a:solidFill>
                  <a:srgbClr val="000000"/>
                </a:solidFill>
              </a:rPr>
              <a:t>, </a:t>
            </a:r>
            <a:r>
              <a:rPr sz="3950" dirty="0">
                <a:solidFill>
                  <a:srgbClr val="000000"/>
                </a:solidFill>
              </a:rPr>
              <a:t>as it</a:t>
            </a:r>
            <a:r>
              <a:rPr sz="3950" spc="-10" dirty="0">
                <a:solidFill>
                  <a:srgbClr val="000000"/>
                </a:solidFill>
              </a:rPr>
              <a:t> </a:t>
            </a:r>
            <a:r>
              <a:rPr sz="3950" spc="-25" dirty="0">
                <a:solidFill>
                  <a:srgbClr val="000000"/>
                </a:solidFill>
              </a:rPr>
              <a:t>is </a:t>
            </a:r>
            <a:r>
              <a:rPr sz="3950" dirty="0">
                <a:solidFill>
                  <a:srgbClr val="000000"/>
                </a:solidFill>
              </a:rPr>
              <a:t>passed</a:t>
            </a:r>
            <a:r>
              <a:rPr sz="3950" spc="-30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0000"/>
                </a:solidFill>
              </a:rPr>
              <a:t>by</a:t>
            </a:r>
            <a:r>
              <a:rPr sz="3950" spc="50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0000"/>
                </a:solidFill>
              </a:rPr>
              <a:t>the</a:t>
            </a:r>
            <a:r>
              <a:rPr sz="3950" spc="50" dirty="0">
                <a:solidFill>
                  <a:srgbClr val="000000"/>
                </a:solidFill>
              </a:rPr>
              <a:t> </a:t>
            </a:r>
            <a:r>
              <a:rPr sz="3950" dirty="0">
                <a:solidFill>
                  <a:srgbClr val="00AF50"/>
                </a:solidFill>
              </a:rPr>
              <a:t>Parliament</a:t>
            </a:r>
            <a:r>
              <a:rPr sz="3950" spc="-10" dirty="0">
                <a:solidFill>
                  <a:srgbClr val="00AF50"/>
                </a:solidFill>
              </a:rPr>
              <a:t> </a:t>
            </a:r>
            <a:r>
              <a:rPr sz="3950" spc="-25" dirty="0">
                <a:solidFill>
                  <a:srgbClr val="000000"/>
                </a:solidFill>
              </a:rPr>
              <a:t>of </a:t>
            </a:r>
            <a:r>
              <a:rPr sz="3950" spc="-10" dirty="0">
                <a:solidFill>
                  <a:srgbClr val="000000"/>
                </a:solidFill>
              </a:rPr>
              <a:t>Pakistan.</a:t>
            </a:r>
            <a:endParaRPr sz="3950"/>
          </a:p>
        </p:txBody>
      </p:sp>
      <p:sp>
        <p:nvSpPr>
          <p:cNvPr id="4" name="Rectangle 3"/>
          <p:cNvSpPr/>
          <p:nvPr/>
        </p:nvSpPr>
        <p:spPr>
          <a:xfrm>
            <a:off x="10363200" y="0"/>
            <a:ext cx="18288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2840" y="609282"/>
            <a:ext cx="331977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400" spc="-45" dirty="0">
                <a:latin typeface="Calibri Light"/>
                <a:cs typeface="Calibri Light"/>
              </a:rPr>
              <a:t>PUNISHMENTS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575" y="1380743"/>
            <a:ext cx="9413875" cy="70294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 marR="5080">
              <a:lnSpc>
                <a:spcPct val="69800"/>
              </a:lnSpc>
              <a:spcBef>
                <a:spcPts val="1070"/>
              </a:spcBef>
            </a:pPr>
            <a:r>
              <a:rPr sz="2600" dirty="0">
                <a:latin typeface="Calibri"/>
                <a:cs typeface="Calibri"/>
              </a:rPr>
              <a:t>The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punishments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to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which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offenders </a:t>
            </a:r>
            <a:r>
              <a:rPr sz="2600" dirty="0">
                <a:latin typeface="Calibri"/>
                <a:cs typeface="Calibri"/>
              </a:rPr>
              <a:t>are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liable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under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provisions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of </a:t>
            </a:r>
            <a:r>
              <a:rPr sz="2600" spc="-10" dirty="0">
                <a:latin typeface="Calibri"/>
                <a:cs typeface="Calibri"/>
              </a:rPr>
              <a:t>Pakistan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Penal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Code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are: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7575" y="2058352"/>
            <a:ext cx="6196965" cy="4012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25"/>
              </a:spcBef>
              <a:buAutoNum type="arabicPeriod"/>
              <a:tabLst>
                <a:tab pos="527050" algn="l"/>
              </a:tabLst>
            </a:pPr>
            <a:r>
              <a:rPr sz="2600" spc="-10" dirty="0">
                <a:latin typeface="Calibri"/>
                <a:cs typeface="Calibri"/>
              </a:rPr>
              <a:t>Qisas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7050" algn="l"/>
              </a:tabLst>
            </a:pPr>
            <a:r>
              <a:rPr sz="2600" spc="-10" dirty="0">
                <a:latin typeface="Calibri"/>
                <a:cs typeface="Calibri"/>
              </a:rPr>
              <a:t>Diyat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527050" algn="l"/>
              </a:tabLst>
            </a:pPr>
            <a:r>
              <a:rPr sz="2600" spc="-20" dirty="0">
                <a:latin typeface="Calibri"/>
                <a:cs typeface="Calibri"/>
              </a:rPr>
              <a:t>Arsh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7050" algn="l"/>
              </a:tabLst>
            </a:pPr>
            <a:r>
              <a:rPr sz="2600" spc="-10" dirty="0">
                <a:latin typeface="Calibri"/>
                <a:cs typeface="Calibri"/>
              </a:rPr>
              <a:t>Daman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527050" algn="l"/>
              </a:tabLst>
            </a:pPr>
            <a:r>
              <a:rPr sz="2600" spc="-10" dirty="0">
                <a:latin typeface="Calibri"/>
                <a:cs typeface="Calibri"/>
              </a:rPr>
              <a:t>Tazir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7050" algn="l"/>
              </a:tabLst>
            </a:pPr>
            <a:r>
              <a:rPr sz="2600" spc="-10" dirty="0">
                <a:latin typeface="Calibri"/>
                <a:cs typeface="Calibri"/>
              </a:rPr>
              <a:t>Death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35"/>
              </a:spcBef>
              <a:buAutoNum type="arabicPeriod"/>
              <a:tabLst>
                <a:tab pos="527050" algn="l"/>
              </a:tabLst>
            </a:pPr>
            <a:r>
              <a:rPr sz="2600" dirty="0">
                <a:latin typeface="Calibri"/>
                <a:cs typeface="Calibri"/>
              </a:rPr>
              <a:t>Imprisonment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for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life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ts val="2875"/>
              </a:lnSpc>
              <a:spcBef>
                <a:spcPts val="105"/>
              </a:spcBef>
              <a:buAutoNum type="arabicPeriod"/>
              <a:tabLst>
                <a:tab pos="527050" algn="l"/>
              </a:tabLst>
            </a:pPr>
            <a:r>
              <a:rPr sz="2600" dirty="0">
                <a:latin typeface="Calibri"/>
                <a:cs typeface="Calibri"/>
              </a:rPr>
              <a:t>Imprisonment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which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two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description:</a:t>
            </a:r>
            <a:endParaRPr sz="2600">
              <a:latin typeface="Calibri"/>
              <a:cs typeface="Calibri"/>
            </a:endParaRPr>
          </a:p>
          <a:p>
            <a:pPr marL="1602740" lvl="1" indent="-236220">
              <a:lnSpc>
                <a:spcPts val="2875"/>
              </a:lnSpc>
              <a:buAutoNum type="romanLcPeriod"/>
              <a:tabLst>
                <a:tab pos="1602740" algn="l"/>
              </a:tabLst>
            </a:pPr>
            <a:r>
              <a:rPr sz="2600" spc="-10" dirty="0">
                <a:latin typeface="Calibri"/>
                <a:cs typeface="Calibri"/>
              </a:rPr>
              <a:t>Rigorous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i.e.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with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hard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labor</a:t>
            </a:r>
            <a:endParaRPr sz="26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527050" algn="l"/>
              </a:tabLst>
            </a:pPr>
            <a:r>
              <a:rPr sz="2600" spc="-20" dirty="0">
                <a:latin typeface="Calibri"/>
                <a:cs typeface="Calibri"/>
              </a:rPr>
              <a:t>Forfeiture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property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23455" y="5234622"/>
            <a:ext cx="1249045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dirty="0">
                <a:latin typeface="Calibri"/>
                <a:cs typeface="Calibri"/>
              </a:rPr>
              <a:t>ii.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Simple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575" y="6044882"/>
            <a:ext cx="1106805" cy="4267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600" dirty="0">
                <a:latin typeface="Calibri"/>
                <a:cs typeface="Calibri"/>
              </a:rPr>
              <a:t>10.</a:t>
            </a:r>
            <a:r>
              <a:rPr sz="2600" spc="16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Fine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9400" y="0"/>
            <a:ext cx="1752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2610" y="896874"/>
            <a:ext cx="6830695" cy="15671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 marR="5080">
              <a:lnSpc>
                <a:spcPct val="90400"/>
              </a:lnSpc>
              <a:spcBef>
                <a:spcPts val="520"/>
              </a:spcBef>
            </a:pPr>
            <a:r>
              <a:rPr sz="3600" b="1" dirty="0">
                <a:latin typeface="Calibri"/>
                <a:cs typeface="Calibri"/>
              </a:rPr>
              <a:t>Arsh:</a:t>
            </a:r>
            <a:r>
              <a:rPr sz="3600" b="1" spc="-130" dirty="0">
                <a:latin typeface="Calibri"/>
                <a:cs typeface="Calibri"/>
              </a:rPr>
              <a:t> </a:t>
            </a:r>
            <a:r>
              <a:rPr sz="3600" dirty="0"/>
              <a:t>Compensation</a:t>
            </a:r>
            <a:r>
              <a:rPr sz="3600" spc="-110" dirty="0"/>
              <a:t> </a:t>
            </a:r>
            <a:r>
              <a:rPr sz="3600" dirty="0"/>
              <a:t>for</a:t>
            </a:r>
            <a:r>
              <a:rPr sz="3600" spc="-75" dirty="0"/>
              <a:t> </a:t>
            </a:r>
            <a:r>
              <a:rPr sz="3600" dirty="0"/>
              <a:t>causing</a:t>
            </a:r>
            <a:r>
              <a:rPr sz="3600" spc="-65" dirty="0"/>
              <a:t> </a:t>
            </a:r>
            <a:r>
              <a:rPr sz="3600" spc="-20" dirty="0">
                <a:solidFill>
                  <a:srgbClr val="00AFEF"/>
                </a:solidFill>
              </a:rPr>
              <a:t>hurt </a:t>
            </a:r>
            <a:r>
              <a:rPr sz="3600" dirty="0"/>
              <a:t>specified</a:t>
            </a:r>
            <a:r>
              <a:rPr sz="3600" spc="-50" dirty="0"/>
              <a:t> </a:t>
            </a:r>
            <a:r>
              <a:rPr sz="3600" dirty="0"/>
              <a:t>by</a:t>
            </a:r>
            <a:r>
              <a:rPr sz="3600" spc="-75" dirty="0"/>
              <a:t> </a:t>
            </a:r>
            <a:r>
              <a:rPr sz="3600" spc="-55" dirty="0">
                <a:solidFill>
                  <a:srgbClr val="00AFEF"/>
                </a:solidFill>
              </a:rPr>
              <a:t>law</a:t>
            </a:r>
            <a:r>
              <a:rPr sz="3600" spc="-55" dirty="0"/>
              <a:t>,</a:t>
            </a:r>
            <a:r>
              <a:rPr sz="3600" spc="-40" dirty="0"/>
              <a:t> </a:t>
            </a:r>
            <a:r>
              <a:rPr sz="3600" dirty="0"/>
              <a:t>to</a:t>
            </a:r>
            <a:r>
              <a:rPr sz="3600" spc="5" dirty="0"/>
              <a:t> </a:t>
            </a:r>
            <a:r>
              <a:rPr sz="3600" dirty="0"/>
              <a:t>be</a:t>
            </a:r>
            <a:r>
              <a:rPr sz="3600" spc="-100" dirty="0"/>
              <a:t> </a:t>
            </a:r>
            <a:r>
              <a:rPr sz="3600" dirty="0"/>
              <a:t>paid</a:t>
            </a:r>
            <a:r>
              <a:rPr sz="3600" spc="-65" dirty="0"/>
              <a:t> </a:t>
            </a:r>
            <a:r>
              <a:rPr sz="3600" dirty="0"/>
              <a:t>by</a:t>
            </a:r>
            <a:r>
              <a:rPr sz="3600" spc="-30" dirty="0"/>
              <a:t> </a:t>
            </a:r>
            <a:r>
              <a:rPr sz="3600" spc="-25" dirty="0"/>
              <a:t>the </a:t>
            </a:r>
            <a:r>
              <a:rPr sz="3600" dirty="0"/>
              <a:t>offender</a:t>
            </a:r>
            <a:r>
              <a:rPr sz="3600" spc="-20" dirty="0"/>
              <a:t> </a:t>
            </a:r>
            <a:r>
              <a:rPr sz="3600" dirty="0"/>
              <a:t>to</a:t>
            </a:r>
            <a:r>
              <a:rPr sz="3600" spc="-65" dirty="0"/>
              <a:t> </a:t>
            </a:r>
            <a:r>
              <a:rPr sz="3600" dirty="0"/>
              <a:t>the</a:t>
            </a:r>
            <a:r>
              <a:rPr sz="3600" spc="-30" dirty="0"/>
              <a:t> </a:t>
            </a:r>
            <a:r>
              <a:rPr sz="3600" dirty="0"/>
              <a:t>victim</a:t>
            </a:r>
            <a:r>
              <a:rPr sz="3600" spc="-70" dirty="0"/>
              <a:t> </a:t>
            </a:r>
            <a:r>
              <a:rPr sz="3600" dirty="0"/>
              <a:t>or</a:t>
            </a:r>
            <a:r>
              <a:rPr sz="3600" spc="-90" dirty="0"/>
              <a:t> </a:t>
            </a:r>
            <a:r>
              <a:rPr sz="3600" dirty="0"/>
              <a:t>his</a:t>
            </a:r>
            <a:r>
              <a:rPr sz="3600" spc="-25" dirty="0"/>
              <a:t> </a:t>
            </a:r>
            <a:r>
              <a:rPr sz="3600" spc="-10" dirty="0"/>
              <a:t>heirs.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2610" y="2966719"/>
            <a:ext cx="7469505" cy="2053589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ct val="89800"/>
              </a:lnSpc>
              <a:spcBef>
                <a:spcPts val="545"/>
              </a:spcBef>
            </a:pPr>
            <a:r>
              <a:rPr sz="3600" b="1" dirty="0">
                <a:latin typeface="Calibri"/>
                <a:cs typeface="Calibri"/>
              </a:rPr>
              <a:t>Daman:</a:t>
            </a:r>
            <a:r>
              <a:rPr sz="3600" b="1" spc="-13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compensation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for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causing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0" dirty="0">
                <a:solidFill>
                  <a:srgbClr val="00AFEF"/>
                </a:solidFill>
                <a:latin typeface="Calibri"/>
                <a:cs typeface="Calibri"/>
              </a:rPr>
              <a:t>hurt </a:t>
            </a:r>
            <a:r>
              <a:rPr sz="3600" dirty="0">
                <a:latin typeface="Calibri"/>
                <a:cs typeface="Calibri"/>
              </a:rPr>
              <a:t>not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liable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Arsh,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be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determined</a:t>
            </a:r>
            <a:r>
              <a:rPr sz="3600" spc="-35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by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0AFEF"/>
                </a:solidFill>
                <a:latin typeface="Calibri"/>
                <a:cs typeface="Calibri"/>
              </a:rPr>
              <a:t>court</a:t>
            </a:r>
            <a:r>
              <a:rPr sz="3600" spc="-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and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be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paid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by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offender </a:t>
            </a:r>
            <a:r>
              <a:rPr sz="3600" dirty="0">
                <a:latin typeface="Calibri"/>
                <a:cs typeface="Calibri"/>
              </a:rPr>
              <a:t>to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victim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or his</a:t>
            </a:r>
            <a:r>
              <a:rPr sz="3600" spc="-7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heirs.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74476" y="6443979"/>
            <a:ext cx="109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D1EAED"/>
                </a:solidFill>
                <a:latin typeface="Tahoma"/>
                <a:cs typeface="Tahoma"/>
              </a:rPr>
              <a:t>7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0" y="0"/>
            <a:ext cx="2286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0900" y="683513"/>
            <a:ext cx="8773160" cy="79311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 marR="5080">
              <a:lnSpc>
                <a:spcPts val="2710"/>
              </a:lnSpc>
              <a:spcBef>
                <a:spcPts val="710"/>
              </a:spcBef>
            </a:pPr>
            <a:r>
              <a:rPr sz="2750" b="1" dirty="0">
                <a:latin typeface="Calibri"/>
                <a:cs typeface="Calibri"/>
              </a:rPr>
              <a:t>Diyyat:</a:t>
            </a:r>
            <a:r>
              <a:rPr sz="2750" b="1" spc="55" dirty="0">
                <a:latin typeface="Calibri"/>
                <a:cs typeface="Calibri"/>
              </a:rPr>
              <a:t> </a:t>
            </a:r>
            <a:r>
              <a:rPr sz="2750" dirty="0"/>
              <a:t>Compensation</a:t>
            </a:r>
            <a:r>
              <a:rPr sz="2750" spc="60" dirty="0"/>
              <a:t> </a:t>
            </a:r>
            <a:r>
              <a:rPr sz="2750" dirty="0"/>
              <a:t>for</a:t>
            </a:r>
            <a:r>
              <a:rPr sz="2750" spc="100" dirty="0"/>
              <a:t> </a:t>
            </a:r>
            <a:r>
              <a:rPr sz="2750" dirty="0"/>
              <a:t>causing</a:t>
            </a:r>
            <a:r>
              <a:rPr sz="2750" spc="85" dirty="0"/>
              <a:t> </a:t>
            </a:r>
            <a:r>
              <a:rPr sz="2750" dirty="0">
                <a:solidFill>
                  <a:srgbClr val="FF0000"/>
                </a:solidFill>
              </a:rPr>
              <a:t>death</a:t>
            </a:r>
            <a:r>
              <a:rPr sz="2750" spc="85" dirty="0">
                <a:solidFill>
                  <a:srgbClr val="FF0000"/>
                </a:solidFill>
              </a:rPr>
              <a:t> </a:t>
            </a:r>
            <a:r>
              <a:rPr sz="2750" dirty="0"/>
              <a:t>which</a:t>
            </a:r>
            <a:r>
              <a:rPr sz="2750" spc="60" dirty="0"/>
              <a:t> </a:t>
            </a:r>
            <a:r>
              <a:rPr sz="2750" dirty="0"/>
              <a:t>is</a:t>
            </a:r>
            <a:r>
              <a:rPr sz="2750" spc="135" dirty="0"/>
              <a:t> </a:t>
            </a:r>
            <a:r>
              <a:rPr sz="2750" dirty="0"/>
              <a:t>specified</a:t>
            </a:r>
            <a:r>
              <a:rPr sz="2750" spc="60" dirty="0"/>
              <a:t> </a:t>
            </a:r>
            <a:r>
              <a:rPr sz="2750" spc="-25" dirty="0"/>
              <a:t>in </a:t>
            </a:r>
            <a:r>
              <a:rPr sz="2750" dirty="0">
                <a:solidFill>
                  <a:srgbClr val="FF0000"/>
                </a:solidFill>
              </a:rPr>
              <a:t>law</a:t>
            </a:r>
            <a:r>
              <a:rPr sz="2750" spc="55" dirty="0">
                <a:solidFill>
                  <a:srgbClr val="FF0000"/>
                </a:solidFill>
              </a:rPr>
              <a:t> </a:t>
            </a:r>
            <a:r>
              <a:rPr sz="2750" dirty="0"/>
              <a:t>payable</a:t>
            </a:r>
            <a:r>
              <a:rPr sz="2750" spc="35" dirty="0"/>
              <a:t> </a:t>
            </a:r>
            <a:r>
              <a:rPr sz="2750" dirty="0"/>
              <a:t>to</a:t>
            </a:r>
            <a:r>
              <a:rPr sz="2750" spc="30" dirty="0"/>
              <a:t> </a:t>
            </a:r>
            <a:r>
              <a:rPr sz="2750" dirty="0"/>
              <a:t>the</a:t>
            </a:r>
            <a:r>
              <a:rPr sz="2750" spc="40" dirty="0"/>
              <a:t> </a:t>
            </a:r>
            <a:r>
              <a:rPr sz="2750" dirty="0"/>
              <a:t>heirs</a:t>
            </a:r>
            <a:r>
              <a:rPr sz="2750" spc="35" dirty="0"/>
              <a:t> </a:t>
            </a:r>
            <a:r>
              <a:rPr sz="2750" dirty="0"/>
              <a:t>of</a:t>
            </a:r>
            <a:r>
              <a:rPr sz="2750" spc="40" dirty="0"/>
              <a:t> </a:t>
            </a:r>
            <a:r>
              <a:rPr sz="2750" dirty="0"/>
              <a:t>the</a:t>
            </a:r>
            <a:r>
              <a:rPr sz="2750" spc="40" dirty="0"/>
              <a:t> </a:t>
            </a:r>
            <a:r>
              <a:rPr sz="2750" dirty="0"/>
              <a:t>victim,</a:t>
            </a:r>
            <a:r>
              <a:rPr sz="2750" spc="50" dirty="0"/>
              <a:t> </a:t>
            </a:r>
            <a:r>
              <a:rPr sz="2750" dirty="0"/>
              <a:t>by</a:t>
            </a:r>
            <a:r>
              <a:rPr sz="2750" spc="10" dirty="0"/>
              <a:t> </a:t>
            </a:r>
            <a:r>
              <a:rPr sz="2750" spc="-10" dirty="0"/>
              <a:t>offender.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2800" y="1962213"/>
            <a:ext cx="8976995" cy="369189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79400" marR="43180" indent="-229235">
              <a:lnSpc>
                <a:spcPct val="81900"/>
              </a:lnSpc>
              <a:spcBef>
                <a:spcPts val="725"/>
              </a:spcBef>
            </a:pP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Value</a:t>
            </a:r>
            <a:r>
              <a:rPr sz="2750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75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Diyyat</a:t>
            </a:r>
            <a:r>
              <a:rPr sz="275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is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determined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according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to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 </a:t>
            </a:r>
            <a:r>
              <a:rPr sz="275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status</a:t>
            </a:r>
            <a:r>
              <a:rPr sz="2750" i="1" u="sng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50" i="1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sz="2750" i="1" spc="-25" dirty="0">
                <a:latin typeface="Calibri"/>
                <a:cs typeface="Calibri"/>
              </a:rPr>
              <a:t> </a:t>
            </a:r>
            <a:r>
              <a:rPr sz="275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financial</a:t>
            </a:r>
            <a:r>
              <a:rPr sz="2750" i="1" u="sng" spc="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750" i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position</a:t>
            </a:r>
            <a:r>
              <a:rPr sz="2750" i="1" spc="9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the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convict,</a:t>
            </a:r>
            <a:r>
              <a:rPr sz="2750" spc="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but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it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must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not</a:t>
            </a:r>
            <a:r>
              <a:rPr sz="2750" spc="6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be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less</a:t>
            </a:r>
            <a:r>
              <a:rPr sz="2750" spc="55" dirty="0">
                <a:latin typeface="Calibri"/>
                <a:cs typeface="Calibri"/>
              </a:rPr>
              <a:t> </a:t>
            </a:r>
            <a:r>
              <a:rPr sz="2750" spc="-20" dirty="0">
                <a:latin typeface="Calibri"/>
                <a:cs typeface="Calibri"/>
              </a:rPr>
              <a:t>than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30,630</a:t>
            </a:r>
            <a:r>
              <a:rPr sz="2750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grams</a:t>
            </a:r>
            <a:r>
              <a:rPr sz="275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750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spc="-10" dirty="0">
                <a:solidFill>
                  <a:srgbClr val="FF0000"/>
                </a:solidFill>
                <a:latin typeface="Calibri"/>
                <a:cs typeface="Calibri"/>
              </a:rPr>
              <a:t>silver</a:t>
            </a:r>
            <a:r>
              <a:rPr sz="2750" spc="-10" dirty="0">
                <a:latin typeface="Calibri"/>
                <a:cs typeface="Calibri"/>
              </a:rPr>
              <a:t>.</a:t>
            </a:r>
            <a:r>
              <a:rPr sz="2750" spc="2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Price</a:t>
            </a:r>
            <a:r>
              <a:rPr sz="2750" spc="1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2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1gm</a:t>
            </a:r>
            <a:r>
              <a:rPr sz="2750" spc="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2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silver</a:t>
            </a:r>
            <a:r>
              <a:rPr sz="2750" spc="6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is</a:t>
            </a:r>
            <a:r>
              <a:rPr sz="2750" spc="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fixed</a:t>
            </a:r>
            <a:r>
              <a:rPr sz="2750" spc="1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by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State </a:t>
            </a:r>
            <a:r>
              <a:rPr sz="2750" dirty="0">
                <a:latin typeface="Calibri"/>
                <a:cs typeface="Calibri"/>
              </a:rPr>
              <a:t>Bank</a:t>
            </a:r>
            <a:r>
              <a:rPr sz="2750" spc="-1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Pakistan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on</a:t>
            </a:r>
            <a:r>
              <a:rPr sz="2750" spc="50" dirty="0"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775" baseline="24024" dirty="0">
                <a:solidFill>
                  <a:srgbClr val="FF0000"/>
                </a:solidFill>
                <a:latin typeface="Calibri"/>
                <a:cs typeface="Calibri"/>
              </a:rPr>
              <a:t>st</a:t>
            </a:r>
            <a:r>
              <a:rPr sz="2775" spc="375" baseline="2402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750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solidFill>
                  <a:srgbClr val="FF0000"/>
                </a:solidFill>
                <a:latin typeface="Calibri"/>
                <a:cs typeface="Calibri"/>
              </a:rPr>
              <a:t>July</a:t>
            </a:r>
            <a:r>
              <a:rPr sz="275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every</a:t>
            </a:r>
            <a:r>
              <a:rPr sz="2750" spc="8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year.</a:t>
            </a:r>
            <a:endParaRPr sz="27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sz="275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2750" b="1" dirty="0">
                <a:latin typeface="Calibri"/>
                <a:cs typeface="Calibri"/>
              </a:rPr>
              <a:t>Qisas:</a:t>
            </a:r>
            <a:r>
              <a:rPr sz="2750" b="1" spc="8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Punishment</a:t>
            </a:r>
            <a:r>
              <a:rPr sz="2750" spc="8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by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causing</a:t>
            </a:r>
            <a:endParaRPr sz="2750">
              <a:latin typeface="Calibri"/>
              <a:cs typeface="Calibri"/>
            </a:endParaRPr>
          </a:p>
          <a:p>
            <a:pPr marL="965835" marR="198755" indent="-347980">
              <a:lnSpc>
                <a:spcPts val="2710"/>
              </a:lnSpc>
              <a:spcBef>
                <a:spcPts val="965"/>
              </a:spcBef>
              <a:buAutoNum type="arabicPeriod"/>
              <a:tabLst>
                <a:tab pos="965835" algn="l"/>
                <a:tab pos="969010" algn="l"/>
              </a:tabLst>
            </a:pPr>
            <a:r>
              <a:rPr sz="2750" dirty="0">
                <a:latin typeface="Calibri"/>
                <a:cs typeface="Calibri"/>
              </a:rPr>
              <a:t>	Similar</a:t>
            </a:r>
            <a:r>
              <a:rPr sz="2750" spc="7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hurt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at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same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part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body,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of</a:t>
            </a:r>
            <a:r>
              <a:rPr sz="2750" spc="-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convict,</a:t>
            </a:r>
            <a:r>
              <a:rPr sz="2750" spc="4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as</a:t>
            </a:r>
            <a:r>
              <a:rPr sz="2750" spc="2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he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spc="-25" dirty="0">
                <a:latin typeface="Calibri"/>
                <a:cs typeface="Calibri"/>
              </a:rPr>
              <a:t>has </a:t>
            </a:r>
            <a:r>
              <a:rPr sz="2750" dirty="0">
                <a:latin typeface="Calibri"/>
                <a:cs typeface="Calibri"/>
              </a:rPr>
              <a:t>caused</a:t>
            </a:r>
            <a:r>
              <a:rPr sz="2750" spc="1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to</a:t>
            </a:r>
            <a:r>
              <a:rPr sz="2750" spc="95" dirty="0">
                <a:latin typeface="Calibri"/>
                <a:cs typeface="Calibri"/>
              </a:rPr>
              <a:t> </a:t>
            </a:r>
            <a:r>
              <a:rPr sz="2750" spc="-10" dirty="0">
                <a:latin typeface="Calibri"/>
                <a:cs typeface="Calibri"/>
              </a:rPr>
              <a:t>victim.</a:t>
            </a:r>
            <a:endParaRPr sz="2750">
              <a:latin typeface="Calibri"/>
              <a:cs typeface="Calibri"/>
            </a:endParaRPr>
          </a:p>
          <a:p>
            <a:pPr marL="968375" indent="-35052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968375" algn="l"/>
              </a:tabLst>
            </a:pPr>
            <a:r>
              <a:rPr sz="2750" dirty="0">
                <a:latin typeface="Calibri"/>
                <a:cs typeface="Calibri"/>
              </a:rPr>
              <a:t>Death</a:t>
            </a:r>
            <a:r>
              <a:rPr sz="2750" spc="8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if</a:t>
            </a:r>
            <a:r>
              <a:rPr sz="2750" spc="35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he</a:t>
            </a:r>
            <a:r>
              <a:rPr sz="2750" spc="2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has</a:t>
            </a:r>
            <a:r>
              <a:rPr sz="2750" spc="2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committed</a:t>
            </a:r>
            <a:r>
              <a:rPr sz="2750" spc="13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Qatl</a:t>
            </a:r>
            <a:r>
              <a:rPr sz="2750" spc="40" dirty="0">
                <a:latin typeface="Calibri"/>
                <a:cs typeface="Calibri"/>
              </a:rPr>
              <a:t> </a:t>
            </a:r>
            <a:r>
              <a:rPr sz="2750" dirty="0">
                <a:latin typeface="Calibri"/>
                <a:cs typeface="Calibri"/>
              </a:rPr>
              <a:t>e</a:t>
            </a:r>
            <a:r>
              <a:rPr sz="2750" spc="30" dirty="0">
                <a:latin typeface="Calibri"/>
                <a:cs typeface="Calibri"/>
              </a:rPr>
              <a:t> </a:t>
            </a:r>
            <a:r>
              <a:rPr sz="2750" spc="-20" dirty="0">
                <a:latin typeface="Calibri"/>
                <a:cs typeface="Calibri"/>
              </a:rPr>
              <a:t>Amd.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74476" y="6443979"/>
            <a:ext cx="1092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D1EAED"/>
                </a:solidFill>
                <a:latin typeface="Tahoma"/>
                <a:cs typeface="Tahoma"/>
              </a:rPr>
              <a:t>8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63200" y="0"/>
            <a:ext cx="18288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Core Concept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979</Words>
  <Application>Microsoft Office PowerPoint</Application>
  <PresentationFormat>Widescreen</PresentationFormat>
  <Paragraphs>144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 MT</vt:lpstr>
      <vt:lpstr>Bell MT</vt:lpstr>
      <vt:lpstr>Calibri</vt:lpstr>
      <vt:lpstr>Calibri Light</vt:lpstr>
      <vt:lpstr>Cambria</vt:lpstr>
      <vt:lpstr>Segoe UI Symbol</vt:lpstr>
      <vt:lpstr>Tahoma</vt:lpstr>
      <vt:lpstr>Times New Roman</vt:lpstr>
      <vt:lpstr>Wingdings</vt:lpstr>
      <vt:lpstr>Office Theme</vt:lpstr>
      <vt:lpstr>QISAS AND DIYAT ORDINANCE 1991</vt:lpstr>
      <vt:lpstr>Motto of RMU</vt:lpstr>
      <vt:lpstr>Vision of RMU The Dream/ Tomorrow</vt:lpstr>
      <vt:lpstr>Prof Umar’s LGIS model</vt:lpstr>
      <vt:lpstr>SEQUENCE OF LGIS</vt:lpstr>
      <vt:lpstr>PowerPoint Presentation</vt:lpstr>
      <vt:lpstr>PUNISHMENTS</vt:lpstr>
      <vt:lpstr>Arsh: Compensation for causing hurt specified by law, to be paid by the offender to the victim or his heirs.</vt:lpstr>
      <vt:lpstr>Diyyat: Compensation for causing death which is specified in law payable to the heirs of the victim, by offender.</vt:lpstr>
      <vt:lpstr>HURT ………………..Sec. 332</vt:lpstr>
      <vt:lpstr>Itlaf-e-udw: Causing of dismemberment, amputation, severement of any limb or organ of the body of another person.</vt:lpstr>
      <vt:lpstr>Itlaf-e-salahiyat e udw: Destroying or permanent impairing the function or capacity of an organ of the body or causing permanent disfigurement of another person.</vt:lpstr>
      <vt:lpstr>SHAJJAH</vt:lpstr>
      <vt:lpstr>SHAJJAH Hurt on head or face which does not amount to Itlaf-e-Udw or Itlaf-e-Salahiyat-e-udw.</vt:lpstr>
      <vt:lpstr>Shajjah-e- Khafifah: Hurt without exposing bone.</vt:lpstr>
      <vt:lpstr>Shajjah-e- Mudihah: Exposing bone without its fracture.</vt:lpstr>
      <vt:lpstr>Shajjah-e- Hashimah: Fracture of bone without dislocation.</vt:lpstr>
      <vt:lpstr>Shajjah-e- Munnaqqilah: Fracture of bone with dislocation.</vt:lpstr>
      <vt:lpstr>Shajjah-e- Ammah: Fracture of bone and the wound touching the membranes.</vt:lpstr>
      <vt:lpstr>Shajjah-e- Damighah: Fracturing of bone with rupturing of the membranes ( exposing the brain)</vt:lpstr>
      <vt:lpstr>SHAJJAH</vt:lpstr>
      <vt:lpstr>RESEARCH</vt:lpstr>
      <vt:lpstr>The 4 basic ethical principles of</vt:lpstr>
      <vt:lpstr>FAMILY MEDICINE</vt:lpstr>
      <vt:lpstr>How to use HEC Digital Library</vt:lpstr>
      <vt:lpstr>TEXT BOOKS &amp; PRACTICAL NOTEBOOK: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QISAS AND DIYAT ORDINANCE 1991</dc:title>
  <cp:lastModifiedBy>54</cp:lastModifiedBy>
  <cp:revision>8</cp:revision>
  <dcterms:created xsi:type="dcterms:W3CDTF">2025-02-10T11:56:08Z</dcterms:created>
  <dcterms:modified xsi:type="dcterms:W3CDTF">2025-02-25T12:47:18Z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2024-09-19T00:00:00Z</vt:filetime>
  </property>
  <property fmtid="{D5CDD505-2E9C-101B-9397-08002B2CF9AE}" pid="3" name="LastSaved">
    <vt:filetime>2025-02-10T00:00:00Z</vt:filetime>
  </property>
</Properties>
</file>