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286" r:id="rId3"/>
    <p:sldId id="290" r:id="rId4"/>
    <p:sldId id="291" r:id="rId5"/>
    <p:sldId id="292" r:id="rId6"/>
    <p:sldId id="287" r:id="rId7"/>
    <p:sldId id="288" r:id="rId8"/>
    <p:sldId id="289" r:id="rId9"/>
    <p:sldId id="309" r:id="rId10"/>
    <p:sldId id="293" r:id="rId11"/>
    <p:sldId id="295" r:id="rId12"/>
    <p:sldId id="310" r:id="rId13"/>
    <p:sldId id="294" r:id="rId14"/>
    <p:sldId id="296" r:id="rId15"/>
    <p:sldId id="297" r:id="rId16"/>
    <p:sldId id="311" r:id="rId17"/>
    <p:sldId id="298" r:id="rId18"/>
    <p:sldId id="312" r:id="rId19"/>
    <p:sldId id="313" r:id="rId20"/>
    <p:sldId id="279" r:id="rId21"/>
    <p:sldId id="278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32863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507" autoAdjust="0"/>
    <p:restoredTop sz="94660"/>
  </p:normalViewPr>
  <p:slideViewPr>
    <p:cSldViewPr snapToGrid="0">
      <p:cViewPr varScale="1">
        <p:scale>
          <a:sx n="68" d="100"/>
          <a:sy n="68" d="100"/>
        </p:scale>
        <p:origin x="67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686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0A25B6-7E80-4AEA-9948-6E81AF95600C}" type="datetimeFigureOut">
              <a:rPr lang="en-US" smtClean="0"/>
              <a:t>9/3/2024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E696F6-E3AB-4C41-90FA-DB49204833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83135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EE6610-DF85-48EC-9C9E-A358FA7FB7A0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77639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30BAA-D1FE-4B65-A02B-A85E75676190}" type="datetimeFigureOut">
              <a:rPr lang="en-US" smtClean="0"/>
              <a:t>9/3/2024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45D95-4012-4CCD-9CDF-224089F0F8F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26722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30BAA-D1FE-4B65-A02B-A85E75676190}" type="datetimeFigureOut">
              <a:rPr lang="en-US" smtClean="0"/>
              <a:t>9/3/2024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45D95-4012-4CCD-9CDF-224089F0F8F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47727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30BAA-D1FE-4B65-A02B-A85E75676190}" type="datetimeFigureOut">
              <a:rPr lang="en-US" smtClean="0"/>
              <a:t>9/3/2024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45D95-4012-4CCD-9CDF-224089F0F8F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73764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30BAA-D1FE-4B65-A02B-A85E75676190}" type="datetimeFigureOut">
              <a:rPr lang="en-US" smtClean="0"/>
              <a:t>9/3/2024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45D95-4012-4CCD-9CDF-224089F0F8F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05221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30BAA-D1FE-4B65-A02B-A85E75676190}" type="datetimeFigureOut">
              <a:rPr lang="en-US" smtClean="0"/>
              <a:t>9/3/2024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45D95-4012-4CCD-9CDF-224089F0F8F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56884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30BAA-D1FE-4B65-A02B-A85E75676190}" type="datetimeFigureOut">
              <a:rPr lang="en-US" smtClean="0"/>
              <a:t>9/3/2024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45D95-4012-4CCD-9CDF-224089F0F8F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35795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30BAA-D1FE-4B65-A02B-A85E75676190}" type="datetimeFigureOut">
              <a:rPr lang="en-US" smtClean="0"/>
              <a:t>9/3/2024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45D95-4012-4CCD-9CDF-224089F0F8F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82715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30BAA-D1FE-4B65-A02B-A85E75676190}" type="datetimeFigureOut">
              <a:rPr lang="en-US" smtClean="0"/>
              <a:t>9/3/2024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45D95-4012-4CCD-9CDF-224089F0F8F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46587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30BAA-D1FE-4B65-A02B-A85E75676190}" type="datetimeFigureOut">
              <a:rPr lang="en-US" smtClean="0"/>
              <a:t>9/3/2024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45D95-4012-4CCD-9CDF-224089F0F8F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81451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30BAA-D1FE-4B65-A02B-A85E75676190}" type="datetimeFigureOut">
              <a:rPr lang="en-US" smtClean="0"/>
              <a:t>9/3/2024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45D95-4012-4CCD-9CDF-224089F0F8F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1504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30BAA-D1FE-4B65-A02B-A85E75676190}" type="datetimeFigureOut">
              <a:rPr lang="en-US" smtClean="0"/>
              <a:t>9/3/2024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45D95-4012-4CCD-9CDF-224089F0F8F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3786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730BAA-D1FE-4B65-A02B-A85E75676190}" type="datetimeFigureOut">
              <a:rPr lang="en-US" smtClean="0"/>
              <a:t>9/3/2024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A45D95-4012-4CCD-9CDF-224089F0F8F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08874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2456" y="1527142"/>
            <a:ext cx="10757042" cy="649952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Introduction &amp; History of Biomedical Ethics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87011" y="2592371"/>
            <a:ext cx="9198795" cy="3952267"/>
          </a:xfrm>
        </p:spPr>
        <p:txBody>
          <a:bodyPr>
            <a:normAutofit/>
          </a:bodyPr>
          <a:lstStyle/>
          <a:p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Department of Biomedical Ethics</a:t>
            </a:r>
          </a:p>
          <a:p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Rawalpindi Medical University</a:t>
            </a:r>
          </a:p>
          <a:p>
            <a:endParaRPr lang="en-US" sz="20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Prof. Dr. Mohammad Akram Randhawa</a:t>
            </a:r>
          </a:p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MBBS (KE), M. Phil (Pb), PhD (QU) </a:t>
            </a:r>
          </a:p>
          <a:p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Fellowship Clinical Pharmacology (UK)</a:t>
            </a:r>
          </a:p>
          <a:p>
            <a:r>
              <a:rPr 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HOD, Biomedical Ethics Dept. </a:t>
            </a:r>
          </a:p>
        </p:txBody>
      </p:sp>
      <p:sp>
        <p:nvSpPr>
          <p:cNvPr id="4" name="Rectangle 3"/>
          <p:cNvSpPr/>
          <p:nvPr/>
        </p:nvSpPr>
        <p:spPr>
          <a:xfrm>
            <a:off x="2866490" y="338308"/>
            <a:ext cx="557886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SA" altLang="en-US" sz="5400" b="1" dirty="0">
                <a:solidFill>
                  <a:srgbClr val="32863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بسم الله الرحمن الرحيم</a:t>
            </a:r>
            <a:endParaRPr lang="en-US" altLang="en-US" sz="5400" b="1" dirty="0">
              <a:solidFill>
                <a:srgbClr val="32863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56393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0132" y="235670"/>
            <a:ext cx="10533667" cy="631596"/>
          </a:xfrm>
        </p:spPr>
        <p:txBody>
          <a:bodyPr>
            <a:noAutofit/>
          </a:bodyPr>
          <a:lstStyle/>
          <a:p>
            <a:pPr algn="ctr"/>
            <a:r>
              <a:rPr lang="en-US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Avicenna’s Notes on Medical Ethics</a:t>
            </a:r>
            <a:endParaRPr lang="en-US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5482" y="867266"/>
            <a:ext cx="11815281" cy="5831484"/>
          </a:xfrm>
        </p:spPr>
        <p:txBody>
          <a:bodyPr>
            <a:noAutofit/>
          </a:bodyPr>
          <a:lstStyle/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sz="33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Muslim Scholars of middle ages 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have enormous contributions in medicine, including </a:t>
            </a:r>
            <a:r>
              <a:rPr lang="en-US" sz="3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medical ethics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Notable </a:t>
            </a:r>
            <a:r>
              <a:rPr lang="en-US" sz="3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landmarks 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include: 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sz="33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‘</a:t>
            </a:r>
            <a:r>
              <a:rPr lang="en-US" sz="33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Adab</a:t>
            </a:r>
            <a:r>
              <a:rPr lang="en-US" sz="33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-al-</a:t>
            </a:r>
            <a:r>
              <a:rPr lang="en-US" sz="33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Tabib</a:t>
            </a:r>
            <a:r>
              <a:rPr lang="en-US" sz="33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’ 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(Morals of physician) by </a:t>
            </a:r>
            <a:r>
              <a:rPr lang="en-US" sz="33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Ali Ibn </a:t>
            </a:r>
            <a:r>
              <a:rPr lang="en-US" sz="33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Ishaq</a:t>
            </a:r>
            <a:r>
              <a:rPr lang="en-US" sz="33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Al-</a:t>
            </a:r>
            <a:r>
              <a:rPr lang="en-US" sz="33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Rahavi</a:t>
            </a:r>
            <a:r>
              <a:rPr lang="en-US" sz="33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(9</a:t>
            </a:r>
            <a:r>
              <a:rPr lang="en-US" sz="33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century AD) 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sz="33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Abu-Bakar Al-</a:t>
            </a:r>
            <a:r>
              <a:rPr lang="en-US" sz="33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Razi</a:t>
            </a:r>
            <a:r>
              <a:rPr lang="en-US" sz="33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(854- 925 AD) in </a:t>
            </a:r>
            <a:r>
              <a:rPr lang="en-US" sz="33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‘Medical Encyclopedia of </a:t>
            </a:r>
            <a:r>
              <a:rPr lang="en-US" sz="33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Alhavi</a:t>
            </a:r>
            <a:r>
              <a:rPr lang="en-US" sz="33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’ 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wrote a chapter on </a:t>
            </a:r>
            <a:r>
              <a:rPr lang="en-US" sz="3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‘Ethics of medical practice &amp; research’.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sz="33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Abu Ali Ibn </a:t>
            </a:r>
            <a:r>
              <a:rPr lang="en-US" sz="33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Sina</a:t>
            </a:r>
            <a:r>
              <a:rPr lang="en-US" sz="33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 simply </a:t>
            </a:r>
            <a:r>
              <a:rPr lang="en-US" sz="33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‘Ibn-e-</a:t>
            </a:r>
            <a:r>
              <a:rPr lang="en-US" sz="33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Sina</a:t>
            </a:r>
            <a:r>
              <a:rPr lang="en-US" sz="33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’ 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3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Latin, Avicenna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980-1037 AD, in his famous book on medicine, ‘</a:t>
            </a:r>
            <a:r>
              <a:rPr lang="en-US" sz="33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Qanoon Fi-Al-Tib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 or (</a:t>
            </a:r>
            <a:r>
              <a:rPr lang="en-US" sz="33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Canon of Medicine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has written </a:t>
            </a:r>
            <a:r>
              <a:rPr lang="en-US" sz="3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topics on medical ethics (Cont.)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en-US" sz="33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71446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02541"/>
            <a:ext cx="10515600" cy="749568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Avicenna’s notes on medical ethics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9968" y="895546"/>
            <a:ext cx="11548153" cy="5602805"/>
          </a:xfrm>
        </p:spPr>
        <p:txBody>
          <a:bodyPr>
            <a:noAutofit/>
          </a:bodyPr>
          <a:lstStyle/>
          <a:p>
            <a:r>
              <a:rPr lang="en-US" sz="36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 Consideration of patient interests (Beneficence &amp; confidentiality):  </a:t>
            </a:r>
          </a:p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Avicenna narrated that physicians must 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take care of patients’ interests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Keep information about his/her illness secret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particularly related to 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diseases of intimate areas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such as 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hemorrhoids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diseases of women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Unless it is essential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disclose and disclosed to specific persons (e.g. another physician to get second opinion). </a:t>
            </a:r>
          </a:p>
          <a:p>
            <a:pPr marL="0" indent="0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2470114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FC4F57-FC3C-49FB-872F-BF7F4E7B46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9452"/>
            <a:ext cx="10515600" cy="728384"/>
          </a:xfrm>
        </p:spPr>
        <p:txBody>
          <a:bodyPr/>
          <a:lstStyle/>
          <a:p>
            <a:pPr algn="ctr"/>
            <a:r>
              <a:rPr lang="en-US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Avicenna’s notes on medical ethics (Cont.)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B19452-8860-4980-AD3E-8466B511E1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7072" y="857836"/>
            <a:ext cx="11293312" cy="5656085"/>
          </a:xfrm>
        </p:spPr>
        <p:txBody>
          <a:bodyPr>
            <a:noAutofit/>
          </a:bodyPr>
          <a:lstStyle/>
          <a:p>
            <a:r>
              <a:rPr lang="en-US" sz="32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 Patient’s safety (Non-Maleficence): </a:t>
            </a: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Avicenna strongly warned that doctor 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must not prescribe poison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abortive drug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unless doctor intends to prevent harm or benefit patient. </a:t>
            </a: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 stressed, in case any 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harm occurs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patient must be 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compensated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sz="32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 Patient-doctor relationship: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Ibn-e-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Sina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desired that doctor should keep him/her 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away from extremes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intimacy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or 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arrogance.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Excessive intimacy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would affect doctors dignity and 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arrogance would harm  relationship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7849781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23290"/>
            <a:ext cx="10515600" cy="565079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Avicenna’s notes on medical ethics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7061" y="616449"/>
            <a:ext cx="11537878" cy="5825447"/>
          </a:xfrm>
        </p:spPr>
        <p:txBody>
          <a:bodyPr>
            <a:noAutofit/>
          </a:bodyPr>
          <a:lstStyle/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sz="32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 Patient-doctor relationship: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Ibn-e-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Sina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desired that doctor should keep him/her 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away from extremes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intimacy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or 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arrogance.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Excessive intimacy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would affect doctors dignity and 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arrogance would harm  relationship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sz="32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e. Communication with patient: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 advised that “Physician should 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sit in front of patient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while examining a patient, so that he could 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see and listen to him/her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Doctor should 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ask questions needed for diagnosis &amp; treatment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illness and avoid unnecessary questions. 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Take minimum time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747409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6762" y="351681"/>
            <a:ext cx="10515600" cy="64174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9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Avicenna’s</a:t>
            </a:r>
            <a:r>
              <a:rPr lang="en-US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notes on medical ethics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2248" y="1140648"/>
            <a:ext cx="11304628" cy="5175312"/>
          </a:xfrm>
        </p:spPr>
        <p:txBody>
          <a:bodyPr>
            <a:noAutofit/>
          </a:bodyPr>
          <a:lstStyle/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sz="36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f. Relationship of physician &amp; pharmacist (Conflict of interest):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Ibn-e-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emphasized 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Physicians knowledge of medicines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which would help to 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choose cheaper &amp; safer drugs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the best interest of patient. 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 stressed that 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decision of physician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should 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not be influenced by pharmacist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(Now 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Pharmaceutical Industry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</a:p>
        </p:txBody>
      </p:sp>
    </p:spTree>
    <p:extLst>
      <p:ext uri="{BB962C8B-B14F-4D97-AF65-F5344CB8AC3E}">
        <p14:creationId xmlns:p14="http://schemas.microsoft.com/office/powerpoint/2010/main" val="12553215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2754" y="92468"/>
            <a:ext cx="10501045" cy="850211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Historical Landmarks of Recent Past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9047" y="942679"/>
            <a:ext cx="11029361" cy="5406751"/>
          </a:xfrm>
        </p:spPr>
        <p:txBody>
          <a:bodyPr>
            <a:noAutofit/>
          </a:bodyPr>
          <a:lstStyle/>
          <a:p>
            <a:r>
              <a:rPr lang="en-US" sz="3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Untreated Syphilis Study at Tuskegee, Alabama, USA (1932-1972)</a:t>
            </a:r>
            <a:r>
              <a:rPr lang="en-US" sz="3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en-US" sz="3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1932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 Public Health Services (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USPHS), started a research at </a:t>
            </a:r>
            <a:r>
              <a:rPr lang="en-US" sz="3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Tuskegee, Alabama State 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study natural course of </a:t>
            </a:r>
            <a:r>
              <a:rPr lang="en-US" sz="3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untreated syphilis 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 </a:t>
            </a:r>
            <a:r>
              <a:rPr lang="en-US" sz="3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Black Males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en-US" sz="3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600 Black men 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were recruited (399 with &amp; 201 without syphilis), </a:t>
            </a:r>
            <a:r>
              <a:rPr lang="en-US" sz="3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without informed consent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or </a:t>
            </a:r>
            <a:r>
              <a:rPr lang="en-US" sz="3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any information about the study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They were </a:t>
            </a:r>
            <a:r>
              <a:rPr lang="en-US" sz="3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compensated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by </a:t>
            </a:r>
            <a:r>
              <a:rPr lang="en-US" sz="3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free medical checkup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free meals 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sz="3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burial insurance 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3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Coercion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</a:p>
          <a:p>
            <a:endParaRPr lang="en-US" sz="3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3112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1383CC-944F-4335-97DE-95EBBB84C7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7838" y="301658"/>
            <a:ext cx="10495961" cy="725862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Historical Landmarks of recent past (Cont.)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D29185-C696-4BDF-AB83-75772A0096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474" y="1093509"/>
            <a:ext cx="10972800" cy="5401558"/>
          </a:xfrm>
        </p:spPr>
        <p:txBody>
          <a:bodyPr>
            <a:normAutofit/>
          </a:bodyPr>
          <a:lstStyle/>
          <a:p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1940 Penicillin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an effective treatment of Syphilis, has been developed, but was 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not used to treat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those suffering from disease. 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More than 100 died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1972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an 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Advisory Panel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reported that study was 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ethically not justified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results were inconclusive and 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study was stopped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Survivals were given 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appropriate treatment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&amp; 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compensated for sufferings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41184896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98400"/>
            <a:ext cx="10515600" cy="650014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Historical Landmarks of Recent Past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5608" y="952106"/>
            <a:ext cx="11038788" cy="5608181"/>
          </a:xfrm>
        </p:spPr>
        <p:txBody>
          <a:bodyPr>
            <a:noAutofit/>
          </a:bodyPr>
          <a:lstStyle/>
          <a:p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Hepatitis Study at Willow-brook, New York, USA (1956-1971)</a:t>
            </a:r>
            <a:endParaRPr lang="en-US" sz="36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From 1956 through 1971, residents at 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Willow-brook State School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Children with 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Mental Retardation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were 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infected with live hepatitis 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develop a vaccine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identify 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different strains of Hepatitis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Parents gave permission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their children to participate in this study (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Consent</a:t>
            </a:r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because it 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guaranteed acceptance for residence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Coercion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1444004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13CFA1-3347-42FD-912C-4D66B03319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00104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Historical Landmarks of Recent Past (Cont.)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02B804-AA0E-473F-B551-AA87A790A4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4779" y="1065230"/>
            <a:ext cx="11283885" cy="5427644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Mentally handicapped children,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living in overcrowded 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unsanitary conditions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predictably 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contracted Hepatitis (A &amp; B).</a:t>
            </a:r>
          </a:p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Study also involved 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feeding children with chocolates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containing 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excreta of infected persons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i.e., deliberately infecting them. </a:t>
            </a:r>
          </a:p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Many of them 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became carriers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(later were reintegrated into public schools). </a:t>
            </a:r>
          </a:p>
          <a:p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Study was stopped in 1972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after 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public riots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against the study. </a:t>
            </a: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87536648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363C70-0E0E-456C-885D-9899488C02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1084" y="424205"/>
            <a:ext cx="11500701" cy="1084083"/>
          </a:xfrm>
        </p:spPr>
        <p:txBody>
          <a:bodyPr>
            <a:noAutofit/>
          </a:bodyPr>
          <a:lstStyle/>
          <a:p>
            <a:pPr algn="ctr"/>
            <a:r>
              <a:rPr lang="en-US" sz="4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Lessons from such blunders &amp; improvements in Medical Ethics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18D067-866D-41D0-9D6F-6F071E07D1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72612" y="1715678"/>
            <a:ext cx="9473943" cy="4821811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Important land marks in improvement:</a:t>
            </a:r>
          </a:p>
          <a:p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Belmont report</a:t>
            </a:r>
          </a:p>
          <a:p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Nuremberg code</a:t>
            </a:r>
          </a:p>
          <a:p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Helsinski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declaration</a:t>
            </a:r>
          </a:p>
        </p:txBody>
      </p:sp>
    </p:spTree>
    <p:extLst>
      <p:ext uri="{BB962C8B-B14F-4D97-AF65-F5344CB8AC3E}">
        <p14:creationId xmlns:p14="http://schemas.microsoft.com/office/powerpoint/2010/main" val="25587203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1373"/>
            <a:ext cx="10515600" cy="760288"/>
          </a:xfrm>
        </p:spPr>
        <p:txBody>
          <a:bodyPr/>
          <a:lstStyle/>
          <a:p>
            <a:pPr algn="ctr"/>
            <a:r>
              <a:rPr lang="en-US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Todays Lecture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2802" y="811661"/>
            <a:ext cx="11528980" cy="5815169"/>
          </a:xfrm>
        </p:spPr>
        <p:txBody>
          <a:bodyPr>
            <a:noAutofit/>
          </a:bodyPr>
          <a:lstStyle/>
          <a:p>
            <a:r>
              <a:rPr 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 Introduction to Biomedical Ethics</a:t>
            </a: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Meaning, definition, importance, etc.</a:t>
            </a:r>
          </a:p>
          <a:p>
            <a:r>
              <a:rPr 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 Historical Landmarks: </a:t>
            </a: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Hippocratic oath (400 BC)</a:t>
            </a: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Avicenna’s notes on medical ethics (980-1037 AD)</a:t>
            </a: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Untreated Syphilis Study at Tuskegee, Alabama, USA (1932-1972) </a:t>
            </a: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Willow-brook Hepatitis Study, New York, USA  (1956-1971)</a:t>
            </a: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Development of Modern-day Medical Ethics (20</a:t>
            </a:r>
            <a:r>
              <a:rPr lang="en-US" sz="32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Cent.)</a:t>
            </a:r>
          </a:p>
          <a:p>
            <a:pPr marL="0" indent="0">
              <a:buNone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[Belmont report, Nuremburg code, Helsinki declaration]</a:t>
            </a: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Israeli doctors steeling human organs &amp; selling to West (21</a:t>
            </a:r>
            <a:r>
              <a:rPr lang="en-US" sz="32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Cent.)</a:t>
            </a:r>
          </a:p>
        </p:txBody>
      </p:sp>
    </p:spTree>
    <p:extLst>
      <p:ext uri="{BB962C8B-B14F-4D97-AF65-F5344CB8AC3E}">
        <p14:creationId xmlns:p14="http://schemas.microsoft.com/office/powerpoint/2010/main" val="211794715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06236"/>
            <a:ext cx="10515600" cy="683578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Conclusions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6452" y="1065230"/>
            <a:ext cx="11642648" cy="5318412"/>
          </a:xfrm>
        </p:spPr>
        <p:txBody>
          <a:bodyPr>
            <a:noAutofit/>
          </a:bodyPr>
          <a:lstStyle/>
          <a:p>
            <a:r>
              <a:rPr 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Guidelines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regarding biomedical ethics do exist; 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PMDC, WHO, Koran Karim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teachings of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Nabi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Karim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(Peace &amp; blessings be upon him).</a:t>
            </a:r>
          </a:p>
          <a:p>
            <a:r>
              <a:rPr 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Need 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learning, teaching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practice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our life &amp; clinical set-up.</a:t>
            </a:r>
          </a:p>
          <a:p>
            <a:r>
              <a:rPr 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Department of Biomedical Ethics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has been raised at 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RMU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that.  </a:t>
            </a:r>
          </a:p>
          <a:p>
            <a:r>
              <a:rPr 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Presently,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department 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faculty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are working on dual charge basis.</a:t>
            </a:r>
          </a:p>
          <a:p>
            <a:r>
              <a:rPr 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Curricula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for 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MBBS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PG trainees (MD/MS, FCPS), M. Phil &amp; PhD scholars Basic &amp; Clinical Sciences, Nursing, Physiotherapy &amp; Allied Health Sciences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have also been prepared.</a:t>
            </a:r>
            <a:r>
              <a:rPr lang="en-US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en-US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implementation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 need </a:t>
            </a:r>
            <a:r>
              <a:rPr lang="en-US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cooperation of all departments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6558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47366" y="1894788"/>
            <a:ext cx="9096661" cy="3393649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US" sz="6500" b="1" dirty="0">
                <a:solidFill>
                  <a:srgbClr val="C00000"/>
                </a:solidFill>
                <a:latin typeface="Britannic Bold" panose="020B0903060703020204" pitchFamily="34" charset="0"/>
                <a:cs typeface="Times New Roman" panose="02020603050405020304" pitchFamily="18" charset="0"/>
              </a:rPr>
              <a:t>Thanks a Lot</a:t>
            </a:r>
            <a:endParaRPr lang="en-US" sz="6500" b="1" dirty="0">
              <a:latin typeface="Britannic Bold" panose="020B0903060703020204" pitchFamily="34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US" sz="5400" b="1" dirty="0">
              <a:latin typeface="Britannic Bold" panose="020B0903060703020204" pitchFamily="34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sz="5400" b="1" dirty="0">
                <a:latin typeface="Britannic Bold" panose="020B0903060703020204" pitchFamily="34" charset="0"/>
                <a:cs typeface="Times New Roman" panose="02020603050405020304" pitchFamily="18" charset="0"/>
              </a:rPr>
              <a:t>for</a:t>
            </a:r>
          </a:p>
          <a:p>
            <a:pPr marL="0" indent="0" algn="ctr">
              <a:buNone/>
            </a:pPr>
            <a:endParaRPr lang="en-US" sz="4400" b="1" dirty="0">
              <a:solidFill>
                <a:srgbClr val="0000FF"/>
              </a:solidFill>
              <a:latin typeface="Britannic Bold" panose="020B0903060703020204" pitchFamily="34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sz="5200" b="1">
                <a:solidFill>
                  <a:srgbClr val="0000FF"/>
                </a:solidFill>
                <a:latin typeface="Britannic Bold" panose="020B0903060703020204" pitchFamily="34" charset="0"/>
                <a:cs typeface="Times New Roman" panose="02020603050405020304" pitchFamily="18" charset="0"/>
              </a:rPr>
              <a:t>Patient Listening</a:t>
            </a:r>
            <a:endParaRPr lang="en-US" sz="5200" b="1" dirty="0">
              <a:solidFill>
                <a:srgbClr val="0000FF"/>
              </a:solidFill>
              <a:latin typeface="Britannic Bold" panose="020B0903060703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04781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2998" y="65988"/>
            <a:ext cx="10580802" cy="688158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Introduction to Biomedical Ethics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1913" y="754147"/>
            <a:ext cx="11265032" cy="5891750"/>
          </a:xfrm>
        </p:spPr>
        <p:txBody>
          <a:bodyPr>
            <a:noAutofit/>
          </a:bodyPr>
          <a:lstStyle/>
          <a:p>
            <a:r>
              <a:rPr lang="en-US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is ethics?</a:t>
            </a:r>
            <a:r>
              <a:rPr 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Ethics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Greek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ethos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(character) &amp; </a:t>
            </a:r>
            <a:r>
              <a:rPr lang="en-US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Latin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mores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(morals/ customs). </a:t>
            </a:r>
            <a:r>
              <a:rPr lang="en-US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Urdu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ar-AE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اخلاقیات</a:t>
            </a:r>
            <a:endParaRPr lang="en-US" sz="32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Ethics may be defined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 </a:t>
            </a:r>
            <a:r>
              <a:rPr 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moral principles 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that govern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a 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person's </a:t>
            </a:r>
            <a:r>
              <a:rPr 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behavior or conduct 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an activity, or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Moral principles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that govern </a:t>
            </a:r>
            <a:r>
              <a:rPr 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person's dealing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(with others).</a:t>
            </a:r>
          </a:p>
          <a:p>
            <a:r>
              <a:rPr lang="en-US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Medical ethics: Urdu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ar-AE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اخلاقیات</a:t>
            </a:r>
            <a:r>
              <a:rPr 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r-AE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طبی </a:t>
            </a:r>
            <a:r>
              <a:rPr 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.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Moral principles concerning  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Physicians dealing with Patients, Colleagues (Students, Teachers), Pharmaceuticals, Social media, etc. </a:t>
            </a:r>
          </a:p>
          <a:p>
            <a:r>
              <a:rPr lang="en-US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Biomedical ethics: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Moral principles linked to doctor’s dealing with animals, biological materials (e.g. in research), besides patients, colleagues, etc.   </a:t>
            </a:r>
          </a:p>
        </p:txBody>
      </p:sp>
    </p:spTree>
    <p:extLst>
      <p:ext uri="{BB962C8B-B14F-4D97-AF65-F5344CB8AC3E}">
        <p14:creationId xmlns:p14="http://schemas.microsoft.com/office/powerpoint/2010/main" val="25465909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4229"/>
            <a:ext cx="10515600" cy="664685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Introduction to Biomedical Ethics (Cont.)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242" y="893852"/>
            <a:ext cx="11312745" cy="5525802"/>
          </a:xfrm>
        </p:spPr>
        <p:txBody>
          <a:bodyPr>
            <a:noAutofit/>
          </a:bodyPr>
          <a:lstStyle/>
          <a:p>
            <a:r>
              <a:rPr lang="en-US" sz="3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Ethics/or morality</a:t>
            </a:r>
            <a:r>
              <a:rPr lang="en-US" sz="3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a </a:t>
            </a:r>
            <a:r>
              <a:rPr lang="en-US" sz="3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unique feature 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human life. </a:t>
            </a:r>
          </a:p>
          <a:p>
            <a:r>
              <a:rPr lang="en-US" sz="3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Deeply influenced by 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several cultural factors, such as </a:t>
            </a:r>
            <a:r>
              <a:rPr lang="en-US" sz="3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history,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traditions, education, &amp; religion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etc. </a:t>
            </a:r>
          </a:p>
          <a:p>
            <a:r>
              <a:rPr lang="en-US" sz="3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Moral experience is universal</a:t>
            </a:r>
            <a:r>
              <a:rPr lang="en-US" sz="3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There is no human society without some rules of conduct:</a:t>
            </a:r>
          </a:p>
          <a:p>
            <a:pPr marL="0" indent="0">
              <a:buNone/>
            </a:pP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3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‘</a:t>
            </a:r>
            <a:r>
              <a:rPr lang="en-US" sz="3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obligations’ &amp;/or  </a:t>
            </a:r>
            <a:r>
              <a:rPr lang="en-US" sz="3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‘</a:t>
            </a:r>
            <a:r>
              <a:rPr lang="en-US" sz="3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prohibitions’</a:t>
            </a:r>
            <a:endParaRPr lang="en-US" sz="3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Moral practices </a:t>
            </a:r>
            <a:r>
              <a:rPr lang="en-US" sz="3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benefit human society 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&amp; </a:t>
            </a:r>
            <a:r>
              <a:rPr lang="en-US" sz="3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ignorance or neglect </a:t>
            </a:r>
            <a:r>
              <a:rPr lang="en-US" sz="3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would harm. </a:t>
            </a:r>
          </a:p>
          <a:p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e.g. </a:t>
            </a:r>
            <a:r>
              <a:rPr lang="en-US" sz="3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practice </a:t>
            </a:r>
            <a:r>
              <a:rPr lang="en-US" sz="3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traffic rules benefits &amp;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negligence</a:t>
            </a:r>
            <a:r>
              <a:rPr lang="en-US" sz="3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harms.</a:t>
            </a:r>
          </a:p>
          <a:p>
            <a:endParaRPr lang="en-US" sz="3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5751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524" y="51116"/>
            <a:ext cx="10727076" cy="636998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Introduction to Biomedical Ethics (Cont.)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8536" y="857839"/>
            <a:ext cx="11694380" cy="5487084"/>
          </a:xfrm>
        </p:spPr>
        <p:txBody>
          <a:bodyPr>
            <a:noAutofit/>
          </a:bodyPr>
          <a:lstStyle/>
          <a:p>
            <a:r>
              <a:rPr 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Medical Practice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broadly speaking has </a:t>
            </a:r>
            <a:r>
              <a:rPr 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two components:</a:t>
            </a:r>
          </a:p>
          <a:p>
            <a:r>
              <a:rPr 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Knowledge/ skill 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component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&amp; </a:t>
            </a:r>
            <a:r>
              <a:rPr 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Ethical/ moral 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component</a:t>
            </a:r>
          </a:p>
          <a:p>
            <a:r>
              <a:rPr lang="en-US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Like two wheels of a bicycle:</a:t>
            </a:r>
          </a:p>
          <a:p>
            <a:r>
              <a:rPr 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Spokes of knowledge &amp; skill:</a:t>
            </a:r>
          </a:p>
          <a:p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Anatomy, Physiology, Biochemistry,</a:t>
            </a:r>
          </a:p>
          <a:p>
            <a:pPr marL="0" indent="0">
              <a:buNone/>
            </a:pP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Pathology, Community medicine, </a:t>
            </a:r>
          </a:p>
          <a:p>
            <a:pPr marL="0" indent="0">
              <a:buNone/>
            </a:pP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Pharmacology, Medicine, Surgery, etc. </a:t>
            </a:r>
            <a:r>
              <a:rPr 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Spokes of ethics &amp; morals:</a:t>
            </a:r>
          </a:p>
          <a:p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Beneficence, Non-maleficence, Autonomy, Informed consent, Justice, Truth-telling, Confidentiality, Professionalism, etc. </a:t>
            </a:r>
          </a:p>
        </p:txBody>
      </p:sp>
      <p:pic>
        <p:nvPicPr>
          <p:cNvPr id="2050" name="Picture 2" descr="1,529,153 Bicycle Royalty-Free Images, Stock Photos ...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518" b="12886"/>
          <a:stretch/>
        </p:blipFill>
        <p:spPr bwMode="auto">
          <a:xfrm>
            <a:off x="7282234" y="2199180"/>
            <a:ext cx="4193224" cy="25166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143932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27953"/>
            <a:ext cx="10515600" cy="531924"/>
          </a:xfrm>
        </p:spPr>
        <p:txBody>
          <a:bodyPr>
            <a:noAutofit/>
          </a:bodyPr>
          <a:lstStyle/>
          <a:p>
            <a:pPr algn="ctr"/>
            <a:r>
              <a:rPr lang="en-US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Hippocratic Oath (400BC)</a:t>
            </a:r>
            <a:endParaRPr lang="en-US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658" y="754345"/>
            <a:ext cx="11667735" cy="5674735"/>
          </a:xfrm>
        </p:spPr>
        <p:txBody>
          <a:bodyPr>
            <a:noAutofit/>
          </a:bodyPr>
          <a:lstStyle/>
          <a:p>
            <a:r>
              <a:rPr 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Basic principles of Medical Ethics, 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derived from ‘Hippocratic Oath’, </a:t>
            </a:r>
          </a:p>
          <a:p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“I swear by Apollo the physician, ..I will </a:t>
            </a:r>
            <a:r>
              <a:rPr 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observe and keep this underwritten oath, to the utmost of my power and judgment” </a:t>
            </a:r>
            <a:r>
              <a:rPr lang="en-US" sz="3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(Professionalism).</a:t>
            </a:r>
          </a:p>
          <a:p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en-US" sz="3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Please Note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Muslims</a:t>
            </a:r>
            <a:r>
              <a:rPr 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3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swear by ALLAH, and call HIM to witness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that I will </a:t>
            </a:r>
            <a:r>
              <a:rPr 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observe &amp; keep this underwritten oath, to the utmost of my power &amp; judgement”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sz="3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(Professionalism)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will reverence </a:t>
            </a:r>
            <a:r>
              <a:rPr 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my master who taught me 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art, </a:t>
            </a:r>
            <a:r>
              <a:rPr 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equally with my parents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allow him things necessary for his support, &amp; </a:t>
            </a:r>
            <a:r>
              <a:rPr 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consider his sons as brothers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I will </a:t>
            </a:r>
            <a:r>
              <a:rPr 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teach them my art without reward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and I impart all my acquirement, instructions, and whatever I know, to my master’s children</a:t>
            </a:r>
            <a:r>
              <a:rPr 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(Regard of teacher)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918408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00718"/>
            <a:ext cx="10515600" cy="571312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Hippocratic Oath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5097" y="678730"/>
            <a:ext cx="11642103" cy="5999472"/>
          </a:xfrm>
        </p:spPr>
        <p:txBody>
          <a:bodyPr>
            <a:noAutofit/>
          </a:bodyPr>
          <a:lstStyle/>
          <a:p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Likewise to all my pupils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who shall bind and tie themselves by an oath, but to none else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(Commitment to teach students)</a:t>
            </a:r>
            <a:endParaRPr lang="en-US" sz="32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With regard to healing the sick, I will 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devise and order for them best diet (Medicine),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according to my judgment and means; and I will take care that they 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suffer no hurt or damage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Nor shall any man’s entreaty prevail upon me to administer 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poison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 anyone; neither will I counsel any man to do so.</a:t>
            </a: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Moreover, I will 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not give medicine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any 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pregnant woman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with a view to destroy the child. Further, I will comport myself and 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use my knowledge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a godly manner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(Beneficence &amp; Non-maleficence)</a:t>
            </a:r>
            <a:endParaRPr lang="en-US" sz="32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will not cut for the stone, but will commit that affair entirely to surgeons.</a:t>
            </a:r>
          </a:p>
        </p:txBody>
      </p:sp>
    </p:spTree>
    <p:extLst>
      <p:ext uri="{BB962C8B-B14F-4D97-AF65-F5344CB8AC3E}">
        <p14:creationId xmlns:p14="http://schemas.microsoft.com/office/powerpoint/2010/main" val="16438475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65748"/>
            <a:ext cx="10515600" cy="808908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Hippocratic Oath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9657" y="1074656"/>
            <a:ext cx="11250153" cy="5403262"/>
          </a:xfrm>
        </p:spPr>
        <p:txBody>
          <a:bodyPr>
            <a:normAutofit lnSpcReduction="10000"/>
          </a:bodyPr>
          <a:lstStyle/>
          <a:p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Whatsoever house I may enter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my visit shall be for convenience and 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advantage of patient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and I will willingly 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refrain from doing any injury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 wrong from falsehood, and (in an 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especial manner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from acts of an amorous nature (romantic nature). </a:t>
            </a:r>
            <a:r>
              <a:rPr 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(Patient centeredness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dignity &amp; respect of Family)</a:t>
            </a: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Whatever may be the rank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those who it may be my duty to cure, whether mistress or servant, bond or free. </a:t>
            </a:r>
            <a:r>
              <a:rPr 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(Fairness &amp; Justice)</a:t>
            </a:r>
            <a:endParaRPr lang="en-US" sz="32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the course of my practice, I may see or hear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(even when not invited), whatever I may happen to obtain knowledge of, if it be not proper to repeat it, 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will keep sacred and secret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within my own breast. </a:t>
            </a:r>
            <a:r>
              <a:rPr 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(Confidentiality)</a:t>
            </a:r>
            <a:endParaRPr lang="en-US" sz="32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47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A40C68-F8EA-42B0-9D1E-B7AC58194D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9559" y="226243"/>
            <a:ext cx="10524241" cy="867266"/>
          </a:xfrm>
        </p:spPr>
        <p:txBody>
          <a:bodyPr>
            <a:normAutofit/>
          </a:bodyPr>
          <a:lstStyle/>
          <a:p>
            <a:pPr algn="ctr"/>
            <a:r>
              <a:rPr lang="en-US" sz="4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Hippocratic Oath (Cont.)</a:t>
            </a:r>
            <a:endParaRPr lang="en-US" sz="4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923916-99BD-4DD5-B6E3-00BE96069D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4780" y="1093509"/>
            <a:ext cx="11321592" cy="5399363"/>
          </a:xfrm>
        </p:spPr>
        <p:txBody>
          <a:bodyPr>
            <a:noAutofit/>
          </a:bodyPr>
          <a:lstStyle/>
          <a:p>
            <a:r>
              <a:rPr lang="en-US" sz="3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I faithfully observe this oath</a:t>
            </a:r>
            <a: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may </a:t>
            </a:r>
            <a:r>
              <a:rPr lang="en-US" sz="3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thrive and prosper </a:t>
            </a:r>
            <a: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my fortune and profession, and live in the estimation of posterity.  </a:t>
            </a:r>
          </a:p>
          <a:p>
            <a:r>
              <a:rPr lang="en-US" sz="3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 breach thereof, may the reverse be my fate</a:t>
            </a:r>
            <a: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! </a:t>
            </a:r>
            <a:r>
              <a:rPr lang="en-US" sz="3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(Loyalty to oath)</a:t>
            </a:r>
          </a:p>
          <a:p>
            <a:r>
              <a:rPr lang="en-US" sz="3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Islamic perspectives:</a:t>
            </a:r>
          </a:p>
          <a:p>
            <a:r>
              <a:rPr lang="en-US" sz="3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Among 5 questions on the day of judgement, one is:-</a:t>
            </a:r>
          </a:p>
          <a:p>
            <a:pPr marL="0" indent="0">
              <a:buNone/>
            </a:pPr>
            <a:r>
              <a:rPr lang="en-US" sz="3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“How much you practiced your knowledge” </a:t>
            </a:r>
            <a:endParaRPr lang="en-US" sz="3800" dirty="0"/>
          </a:p>
        </p:txBody>
      </p:sp>
    </p:spTree>
    <p:extLst>
      <p:ext uri="{BB962C8B-B14F-4D97-AF65-F5344CB8AC3E}">
        <p14:creationId xmlns:p14="http://schemas.microsoft.com/office/powerpoint/2010/main" val="22008667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11123</TotalTime>
  <Words>1816</Words>
  <Application>Microsoft Office PowerPoint</Application>
  <PresentationFormat>Widescreen</PresentationFormat>
  <Paragraphs>128</Paragraphs>
  <Slides>21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7" baseType="lpstr">
      <vt:lpstr>Arial</vt:lpstr>
      <vt:lpstr>Britannic Bold</vt:lpstr>
      <vt:lpstr>Calibri</vt:lpstr>
      <vt:lpstr>Calibri Light</vt:lpstr>
      <vt:lpstr>Times New Roman</vt:lpstr>
      <vt:lpstr>Office Theme</vt:lpstr>
      <vt:lpstr>Introduction &amp; History of Biomedical Ethics</vt:lpstr>
      <vt:lpstr>In Todays Lecture</vt:lpstr>
      <vt:lpstr>Introduction to Biomedical Ethics</vt:lpstr>
      <vt:lpstr>Introduction to Biomedical Ethics (Cont.)</vt:lpstr>
      <vt:lpstr>Introduction to Biomedical Ethics (Cont.)</vt:lpstr>
      <vt:lpstr>Hippocratic Oath (400BC)</vt:lpstr>
      <vt:lpstr>Hippocratic Oath (Cont.)</vt:lpstr>
      <vt:lpstr>Hippocratic Oath (Cont.)</vt:lpstr>
      <vt:lpstr>Hippocratic Oath (Cont.)</vt:lpstr>
      <vt:lpstr>Avicenna’s Notes on Medical Ethics</vt:lpstr>
      <vt:lpstr>Avicenna’s notes on medical ethics (Cont.)</vt:lpstr>
      <vt:lpstr>Avicenna’s notes on medical ethics (Cont.)</vt:lpstr>
      <vt:lpstr>Avicenna’s notes on medical ethics (Cont.)</vt:lpstr>
      <vt:lpstr>Avicenna’s notes on medical ethics (Cont.)</vt:lpstr>
      <vt:lpstr>Historical Landmarks of Recent Past</vt:lpstr>
      <vt:lpstr>Historical Landmarks of recent past (Cont.)</vt:lpstr>
      <vt:lpstr>Historical Landmarks of Recent Past (Cont.)</vt:lpstr>
      <vt:lpstr>Historical Landmarks of Recent Past (Cont.)</vt:lpstr>
      <vt:lpstr>Lessons from such blunders &amp; improvements in Medical Ethics</vt:lpstr>
      <vt:lpstr>Conclusions</vt:lpstr>
      <vt:lpstr>PowerPoint Presentation</vt:lpstr>
    </vt:vector>
  </TitlesOfParts>
  <Company>Windows User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 &amp; Heartiest Welcome</dc:title>
  <dc:creator>Mohammad Akram;5-</dc:creator>
  <cp:lastModifiedBy>dell</cp:lastModifiedBy>
  <cp:revision>235</cp:revision>
  <dcterms:created xsi:type="dcterms:W3CDTF">2023-02-12T23:13:15Z</dcterms:created>
  <dcterms:modified xsi:type="dcterms:W3CDTF">2024-09-03T06:49:37Z</dcterms:modified>
</cp:coreProperties>
</file>