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6" r:id="rId3"/>
    <p:sldId id="290" r:id="rId4"/>
    <p:sldId id="291" r:id="rId5"/>
    <p:sldId id="292" r:id="rId6"/>
    <p:sldId id="287" r:id="rId7"/>
    <p:sldId id="288" r:id="rId8"/>
    <p:sldId id="289" r:id="rId9"/>
    <p:sldId id="309" r:id="rId10"/>
    <p:sldId id="293" r:id="rId11"/>
    <p:sldId id="295" r:id="rId12"/>
    <p:sldId id="310" r:id="rId13"/>
    <p:sldId id="294" r:id="rId14"/>
    <p:sldId id="296" r:id="rId15"/>
    <p:sldId id="297" r:id="rId16"/>
    <p:sldId id="311" r:id="rId17"/>
    <p:sldId id="298" r:id="rId18"/>
    <p:sldId id="312" r:id="rId19"/>
    <p:sldId id="313" r:id="rId20"/>
    <p:sldId id="279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28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A25B6-7E80-4AEA-9948-6E81AF95600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696F6-E3AB-4C41-90FA-DB4920483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1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E6610-DF85-48EC-9C9E-A358FA7FB7A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76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7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7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7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2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8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7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271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5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14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5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8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30BAA-D1FE-4B65-A02B-A85E75676190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5D95-4012-4CCD-9CDF-224089F0F8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8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456" y="1527142"/>
            <a:ext cx="10757042" cy="64995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&amp; History of Biomedical Ethics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011" y="2592371"/>
            <a:ext cx="9198795" cy="395226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Biomedical Ethics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Rawalpindi Medical University</a:t>
            </a:r>
          </a:p>
          <a:p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Dr. Mohammad Akram Randhawa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MBBS (KE), M. Phil (Pb), PhD (QU) 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Fellowship Clinical Pharmacology (UK)</a:t>
            </a: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HOD, Biomedical Ethics Dept.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866490" y="338308"/>
            <a:ext cx="55788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en-US" sz="5400" b="1" dirty="0">
                <a:solidFill>
                  <a:srgbClr val="3286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بسم الله الرحمن الرحيم</a:t>
            </a:r>
            <a:endParaRPr lang="en-US" altLang="en-US" sz="5400" b="1" dirty="0">
              <a:solidFill>
                <a:srgbClr val="3286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639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132" y="235670"/>
            <a:ext cx="10533667" cy="631596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Avicenna’s Notes on Medical Ethics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482" y="867266"/>
            <a:ext cx="11815281" cy="583148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Muslim Scholars of middle ages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enormous contributions in medicine, including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ethics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Notable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landmarks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include: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3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Adab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-al-</a:t>
            </a:r>
            <a:r>
              <a:rPr lang="en-US" sz="33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Tabib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(Morals of physician) by 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 Ibn </a:t>
            </a:r>
            <a:r>
              <a:rPr lang="en-US" sz="33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Ishaq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Al-</a:t>
            </a:r>
            <a:r>
              <a:rPr lang="en-US" sz="33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Rahavi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</a:t>
            </a:r>
            <a:r>
              <a:rPr lang="en-US" sz="3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century AD)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Abu-Bakar Al-</a:t>
            </a:r>
            <a:r>
              <a:rPr lang="en-US" sz="33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Razi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(854- 925 AD) in 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‘Medical Encyclopedia of </a:t>
            </a:r>
            <a:r>
              <a:rPr lang="en-US" sz="33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Alhavi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wrote a chapter on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‘Ethics of medical practice &amp; research’.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 Ali Ibn </a:t>
            </a:r>
            <a:r>
              <a:rPr lang="en-US" sz="33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Sina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simply 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‘Ibn-e-</a:t>
            </a:r>
            <a:r>
              <a:rPr lang="en-US" sz="33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Sina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Latin, Avicenna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980-1037 AD, in his famous book on medicine, ‘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Qanoon Fi-Al-Tib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or (</a:t>
            </a:r>
            <a:r>
              <a:rPr lang="en-US" sz="3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Canon of Medicine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has written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topics on medical ethics (Cont.)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14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541"/>
            <a:ext cx="10515600" cy="74956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Avicenna’s notes on medical ethics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68" y="895546"/>
            <a:ext cx="11548153" cy="5602805"/>
          </a:xfrm>
        </p:spPr>
        <p:txBody>
          <a:bodyPr>
            <a:noAutofit/>
          </a:bodyPr>
          <a:lstStyle/>
          <a:p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Consideration of patient interests (Beneficence &amp; confidentiality): 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Avicenna narrated that physicians must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care of patients’ interests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information about his/her illness secret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particularly related to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diseases of intimate areas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hemorrhoids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diseases of women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it is essential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disclose and disclosed to specific persons (e.g. another physician to get second opinion).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701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C4F57-FC3C-49FB-872F-BF7F4E7B4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452"/>
            <a:ext cx="10515600" cy="728384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Avicenna’s notes on medical ethics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19452-8860-4980-AD3E-8466B511E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72" y="857836"/>
            <a:ext cx="11293312" cy="5656085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Patient’s safety (Non-Maleficence):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Avicenna strongly warned that doctor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not prescribe poison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abortive drug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unless doctor intends to prevent harm or benefit patient.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stressed, in case any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harm occurs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patient must be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Patient-doctor relationship: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Ibn-e-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desired that doctor should keep him/her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away from extremes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intimacy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arrogance.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 intimacy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affect doctors dignity 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arrogance would harm  relationship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4978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290"/>
            <a:ext cx="10515600" cy="56507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Avicenna’s notes on medical ethics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061" y="616449"/>
            <a:ext cx="11537878" cy="582544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Patient-doctor relationship: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Ibn-e-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desired that doctor should keep him/her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away from extremes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intimacy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arrogance.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 intimacy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affect doctors dignity 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arrogance would harm  relationship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Communication with patient: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advised that “Physician should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 in front of patient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examining a patient, so that he could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and listen to him/her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 should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 questions needed for diagnosis &amp; treatment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illness and avoid unnecessary questions.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minimum time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740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62" y="351681"/>
            <a:ext cx="10515600" cy="6417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Avicenna’s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notes on medical ethics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48" y="1140648"/>
            <a:ext cx="11304628" cy="517531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Relationship of physician &amp; pharmacist (Conflict of interest):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Ibn-e-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emphasized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Physicians knowledge of medicines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would help to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cheaper &amp; safer drugs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best interest of patient.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stressed that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of physician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be influenced by pharmacist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(Now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Pharmaceutical Industry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25532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54" y="92468"/>
            <a:ext cx="10501045" cy="85021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Historical Landmarks of Recent 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047" y="942679"/>
            <a:ext cx="11029361" cy="5406751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Untreated Syphilis Study at Tuskegee, Alabama, USA (1932-1972)</a:t>
            </a:r>
            <a:r>
              <a:rPr lang="en-US" sz="3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1932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Public Health Services (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USPHS), started a research at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Tuskegee, Alabama State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study natural course of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untreated syphilis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Males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600 Black men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recruited (399 with &amp; 201 without syphilis),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informed consent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information about the study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were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compensated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medical checkup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meals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burial insurance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Coercion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1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383CC-944F-4335-97DE-95EBBB84C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838" y="301658"/>
            <a:ext cx="10495961" cy="7258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Historical Landmarks of recent past (Cont.)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29185-C696-4BDF-AB83-75772A009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4" y="1093509"/>
            <a:ext cx="10972800" cy="5401558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1940 Penicillin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effective treatment of Syphilis, has been developed, but was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used to treat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suffering from disease.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100 died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1972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Advisory Panel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that study was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ethically not justified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results were inconclusive and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was stopped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Survivals were given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 treatment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compensated for sufferings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11848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400"/>
            <a:ext cx="10515600" cy="65001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Historical Landmarks of Recent Past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608" y="952106"/>
            <a:ext cx="11038788" cy="560818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Study at Willow-brook, New York, USA (1956-1971)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1956 through 1971, residents at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Willow-brook State School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Children with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Retardation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infected with live hepatitis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 vaccine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identify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strains of Hepatitis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gave permission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their children to participate in this study (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because it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guaranteed acceptance for residence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Coercion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4400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3CFA1-3347-42FD-912C-4D66B0331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01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Historical Landmarks of Recent Past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2B804-AA0E-473F-B551-AA87A790A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79" y="1065230"/>
            <a:ext cx="11283885" cy="542764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Mentally handicapped children,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in overcrowded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unsanitary conditions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predictably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contracted Hepatitis (A &amp; B).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also involved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feeding children with chocolates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containing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excreta of infected persons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i.e., deliberately infecting them.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of them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became carriers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(later were reintegrated into public schools). 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was stopped in 1972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riots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study.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5366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63C70-0E0E-456C-885D-9899488C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4" y="424205"/>
            <a:ext cx="11500701" cy="108408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from such blunders &amp; improvements in Medical 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8D067-866D-41D0-9D6F-6F071E07D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612" y="1715678"/>
            <a:ext cx="9473943" cy="482181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land marks in improvement: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Belmont report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Nuremberg code</a:t>
            </a:r>
          </a:p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Helsinski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declaration</a:t>
            </a:r>
          </a:p>
        </p:txBody>
      </p:sp>
    </p:spTree>
    <p:extLst>
      <p:ext uri="{BB962C8B-B14F-4D97-AF65-F5344CB8AC3E}">
        <p14:creationId xmlns:p14="http://schemas.microsoft.com/office/powerpoint/2010/main" val="255872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373"/>
            <a:ext cx="10515600" cy="76028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Todays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02" y="811661"/>
            <a:ext cx="11528980" cy="581516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Introduction to Biomedical Ethics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Meaning, definition, importance, etc.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Historical Landmarks: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Hippocratic oath (400 BC)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Avicenna’s notes on medical ethics (980-1037 AD)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Untreated Syphilis Study at Tuskegee, Alabama, USA (1932-1972)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Willow-brook Hepatitis Study, New York, USA  (1956-1971)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Modern-day Medical Ethics (20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Cent.)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[Belmont report, Nuremburg code, Helsinki declaration]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Israeli doctors steeling human organs &amp; selling to West (21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Cent.)</a:t>
            </a:r>
          </a:p>
        </p:txBody>
      </p:sp>
    </p:spTree>
    <p:extLst>
      <p:ext uri="{BB962C8B-B14F-4D97-AF65-F5344CB8AC3E}">
        <p14:creationId xmlns:p14="http://schemas.microsoft.com/office/powerpoint/2010/main" val="2117947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6236"/>
            <a:ext cx="10515600" cy="68357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52" y="1065230"/>
            <a:ext cx="11642648" cy="531841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regarding biomedical ethics do exist;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PMDC, WHO, Koran Karim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teachings of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Nabi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Karim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(Peace &amp; blessings be upon him).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learning, 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our life &amp; clinical set-up.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Biomedical Ethics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raised at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RMU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that.  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Presently,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working on dual charge basis.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Curricula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MBBS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 trainees (MD/MS, FCPS), M. Phil &amp; PhD scholars Basic &amp; Clinical Sciences, Nursing, Physiotherapy &amp; Allied Health Sciences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also been prepared.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implementation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cooperation of all departments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5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366" y="1894788"/>
            <a:ext cx="9096661" cy="339364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6500" b="1" dirty="0">
                <a:solidFill>
                  <a:srgbClr val="C00000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Thanks a Lot</a:t>
            </a:r>
            <a:endParaRPr lang="en-US" sz="6500" b="1" dirty="0"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5400" b="1" dirty="0"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latin typeface="Britannic Bold" panose="020B0903060703020204" pitchFamily="34" charset="0"/>
                <a:cs typeface="Times New Roman" panose="02020603050405020304" pitchFamily="18" charset="0"/>
              </a:rPr>
              <a:t>for</a:t>
            </a:r>
          </a:p>
          <a:p>
            <a:pPr marL="0" indent="0" algn="ctr">
              <a:buNone/>
            </a:pPr>
            <a:endParaRPr lang="en-US" sz="4400" b="1" dirty="0">
              <a:solidFill>
                <a:srgbClr val="0000FF"/>
              </a:solidFill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200" b="1">
                <a:solidFill>
                  <a:srgbClr val="0000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Patient Listening</a:t>
            </a:r>
            <a:endParaRPr lang="en-US" sz="5200" b="1" dirty="0">
              <a:solidFill>
                <a:srgbClr val="0000FF"/>
              </a:solidFill>
              <a:latin typeface="Britannic Bold" panose="020B09030607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47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998" y="65988"/>
            <a:ext cx="10580802" cy="68815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Biomedical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13" y="754147"/>
            <a:ext cx="11265032" cy="589175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ethics?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(character) &amp;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(morals/ customs).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Urdu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AE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اخلاقیات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may be defined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 principles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govern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person's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 or conduct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activity, or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 principles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govern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person's dealing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(with others).</a:t>
            </a:r>
          </a:p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ethics: Urdu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AE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اخلاقیات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AE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طبی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Moral principles concerning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Physicians dealing with Patients, Colleagues (Students, Teachers), Pharmaceuticals, Social media, etc. </a:t>
            </a:r>
          </a:p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Biomedical ethics: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Moral principles linked to doctor’s dealing with animals, biological materials (e.g. in research), besides patients, colleagues, etc.   </a:t>
            </a:r>
          </a:p>
        </p:txBody>
      </p:sp>
    </p:spTree>
    <p:extLst>
      <p:ext uri="{BB962C8B-B14F-4D97-AF65-F5344CB8AC3E}">
        <p14:creationId xmlns:p14="http://schemas.microsoft.com/office/powerpoint/2010/main" val="254659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4229"/>
            <a:ext cx="10515600" cy="66468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Biomedical Ethics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42" y="893852"/>
            <a:ext cx="11312745" cy="5525802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Ethics/or morality</a:t>
            </a:r>
            <a:r>
              <a:rPr lang="en-US" sz="3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unique feature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human life. </a:t>
            </a:r>
          </a:p>
          <a:p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 influenced by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cultural factors, such as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history,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traditions, education, &amp; religion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</a:p>
          <a:p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 experience is universal</a:t>
            </a:r>
            <a:r>
              <a:rPr lang="en-US" sz="3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human society without some rules of conduct:</a:t>
            </a:r>
          </a:p>
          <a:p>
            <a:pPr marL="0" indent="0"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obligations’ &amp;/or  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prohibitions’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 practices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 human society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ignorance or neglect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harm. 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traffic rules benefits &amp;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negligence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harms.</a:t>
            </a:r>
          </a:p>
          <a:p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75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524" y="51116"/>
            <a:ext cx="10727076" cy="6369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Biomedical Ethics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536" y="857839"/>
            <a:ext cx="11694380" cy="548708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Practice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broadly speaking has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components: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Knowledge/ skill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Ethical/ moral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</a:p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two wheels of a bicycle: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Spokes of knowledge &amp; skill: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Anatomy, Physiology, Biochemistry,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Pathology, Community medicine,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Pharmacology, Medicine, Surgery, etc.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Spokes of ethics &amp; morals: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Beneficence, Non-maleficence, Autonomy, Informed consent, Justice, Truth-telling, Confidentiality, Professionalism, etc. </a:t>
            </a:r>
          </a:p>
        </p:txBody>
      </p:sp>
      <p:pic>
        <p:nvPicPr>
          <p:cNvPr id="2050" name="Picture 2" descr="1,529,153 Bicycle Royalty-Free Images, Stock Phot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8" b="12886"/>
          <a:stretch/>
        </p:blipFill>
        <p:spPr bwMode="auto">
          <a:xfrm>
            <a:off x="7282234" y="2199180"/>
            <a:ext cx="4193224" cy="251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39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953"/>
            <a:ext cx="10515600" cy="531924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Hippocratic Oath (400BC)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58" y="754345"/>
            <a:ext cx="11667735" cy="5674735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principles of Medical Ethics,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derived from ‘Hippocratic Oath’, 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swear by Apollo the physician, ..I will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 and keep this underwritten oath, to the utmost of my power and judgment” 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(Professionalism).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Note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Muslims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swear by ALLAH, and call HIM to witness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that I will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 &amp; keep this underwritten oath, to the utmost of my power &amp; judgement”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(Professionalism)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will reverence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master who taught me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art,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equally with my parents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allow him things necessary for his support, &amp;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his sons as brothers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 will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 them my art without reward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I impart all my acquirement, instructions, and whatever I know, to my master’s children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(Regard of teacher)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184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718"/>
            <a:ext cx="10515600" cy="5713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Hippocratic Oath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097" y="678730"/>
            <a:ext cx="11642103" cy="5999472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Likewise to all my pupils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who shall bind and tie themselves by an oath, but to none else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(Commitment to teach students)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healing the sick, I will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devise and order for them best diet (Medicine),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according to my judgment and means; and I will take care that they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suffer no hurt or damage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Nor shall any man’s entreaty prevail upon me to administer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anyone; neither will I counsel any man to do so.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Moreover, I will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give medicine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any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woman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with a view to destroy the child. Further, I will comport myself 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my knowledge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godly manner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(Beneficence &amp; Non-maleficence)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will not cut for the stone, but will commit that affair entirely to surgeons.</a:t>
            </a:r>
          </a:p>
        </p:txBody>
      </p:sp>
    </p:spTree>
    <p:extLst>
      <p:ext uri="{BB962C8B-B14F-4D97-AF65-F5344CB8AC3E}">
        <p14:creationId xmlns:p14="http://schemas.microsoft.com/office/powerpoint/2010/main" val="16438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5748"/>
            <a:ext cx="10515600" cy="80890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Hippocratic Oath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657" y="1074656"/>
            <a:ext cx="11250153" cy="5403262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Whatsoever house I may enter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my visit shall be for convenience and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 of patient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I will willingly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refrain from doing any injury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wrong from falsehood, and (in an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 manner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acts of an amorous nature (romantic nature).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(Patient centeredness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dignity &amp; respect of Family)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Whatever may be the rank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those who it may be my duty to cure, whether mistress or servant, bond or free.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(Fairness &amp; Justice)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course of my practice, I may see or hear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(even when not invited), whatever I may happen to obtain knowledge of, if it be not proper to repeat it,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will keep sacred and secret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my own breast.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(Confidentiality)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40C68-F8EA-42B0-9D1E-B7AC5819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559" y="226243"/>
            <a:ext cx="10524241" cy="867266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Hippocratic Oath (Cont.)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23916-99BD-4DD5-B6E3-00BE96069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80" y="1093509"/>
            <a:ext cx="11321592" cy="5399363"/>
          </a:xfrm>
        </p:spPr>
        <p:txBody>
          <a:bodyPr>
            <a:noAutofit/>
          </a:bodyPr>
          <a:lstStyle/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 faithfully observe this oath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may </a:t>
            </a:r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thrive and prosper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my fortune and profession, and live in the estimation of posterity.  </a:t>
            </a:r>
          </a:p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breach thereof, may the reverse be my fate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(Loyalty to oath)</a:t>
            </a:r>
          </a:p>
          <a:p>
            <a:r>
              <a:rPr lang="en-US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Islamic perspectives:</a:t>
            </a:r>
          </a:p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5 questions on the day of judgement, one is:-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“How much you practiced your knowledge” 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20086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11123</TotalTime>
  <Words>1816</Words>
  <Application>Microsoft Office PowerPoint</Application>
  <PresentationFormat>Widescreen</PresentationFormat>
  <Paragraphs>128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Britannic Bold</vt:lpstr>
      <vt:lpstr>Calibri</vt:lpstr>
      <vt:lpstr>Calibri Light</vt:lpstr>
      <vt:lpstr>Times New Roman</vt:lpstr>
      <vt:lpstr>Office Theme</vt:lpstr>
      <vt:lpstr>Introduction &amp; History of Biomedical Ethics</vt:lpstr>
      <vt:lpstr>In Todays Lecture</vt:lpstr>
      <vt:lpstr>Introduction to Biomedical Ethics</vt:lpstr>
      <vt:lpstr>Introduction to Biomedical Ethics (Cont.)</vt:lpstr>
      <vt:lpstr>Introduction to Biomedical Ethics (Cont.)</vt:lpstr>
      <vt:lpstr>Hippocratic Oath (400BC)</vt:lpstr>
      <vt:lpstr>Hippocratic Oath (Cont.)</vt:lpstr>
      <vt:lpstr>Hippocratic Oath (Cont.)</vt:lpstr>
      <vt:lpstr>Hippocratic Oath (Cont.)</vt:lpstr>
      <vt:lpstr>Avicenna’s Notes on Medical Ethics</vt:lpstr>
      <vt:lpstr>Avicenna’s notes on medical ethics (Cont.)</vt:lpstr>
      <vt:lpstr>Avicenna’s notes on medical ethics (Cont.)</vt:lpstr>
      <vt:lpstr>Avicenna’s notes on medical ethics (Cont.)</vt:lpstr>
      <vt:lpstr>Avicenna’s notes on medical ethics (Cont.)</vt:lpstr>
      <vt:lpstr>Historical Landmarks of Recent Past</vt:lpstr>
      <vt:lpstr>Historical Landmarks of recent past (Cont.)</vt:lpstr>
      <vt:lpstr>Historical Landmarks of Recent Past (Cont.)</vt:lpstr>
      <vt:lpstr>Historical Landmarks of Recent Past (Cont.)</vt:lpstr>
      <vt:lpstr>Lessons from such blunders &amp; improvements in Medical Ethics</vt:lpstr>
      <vt:lpstr>Conclusions</vt:lpstr>
      <vt:lpstr>PowerPoint Presentation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&amp; Heartiest Welcome</dc:title>
  <dc:creator>Mohammad Akram;5-</dc:creator>
  <cp:lastModifiedBy>dell</cp:lastModifiedBy>
  <cp:revision>235</cp:revision>
  <dcterms:created xsi:type="dcterms:W3CDTF">2023-02-12T23:13:15Z</dcterms:created>
  <dcterms:modified xsi:type="dcterms:W3CDTF">2024-09-03T06:49:37Z</dcterms:modified>
</cp:coreProperties>
</file>