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57" r:id="rId4"/>
    <p:sldId id="258" r:id="rId5"/>
    <p:sldId id="259" r:id="rId6"/>
    <p:sldId id="260" r:id="rId7"/>
    <p:sldId id="261" r:id="rId8"/>
    <p:sldId id="262" r:id="rId9"/>
    <p:sldId id="26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120" y="6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588D677-D794-407D-8EA3-7E94D0003F15}" type="datetimeFigureOut">
              <a:rPr lang="en-US" smtClean="0"/>
              <a:pPr/>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E699C7-7962-4064-9310-F0E12703270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88D677-D794-407D-8EA3-7E94D0003F15}" type="datetimeFigureOut">
              <a:rPr lang="en-US" smtClean="0"/>
              <a:pPr/>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E699C7-7962-4064-9310-F0E12703270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88D677-D794-407D-8EA3-7E94D0003F15}" type="datetimeFigureOut">
              <a:rPr lang="en-US" smtClean="0"/>
              <a:pPr/>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E699C7-7962-4064-9310-F0E12703270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88D677-D794-407D-8EA3-7E94D0003F15}" type="datetimeFigureOut">
              <a:rPr lang="en-US" smtClean="0"/>
              <a:pPr/>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E699C7-7962-4064-9310-F0E12703270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88D677-D794-407D-8EA3-7E94D0003F15}" type="datetimeFigureOut">
              <a:rPr lang="en-US" smtClean="0"/>
              <a:pPr/>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E699C7-7962-4064-9310-F0E12703270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588D677-D794-407D-8EA3-7E94D0003F15}" type="datetimeFigureOut">
              <a:rPr lang="en-US" smtClean="0"/>
              <a:pPr/>
              <a:t>11/8/2022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E699C7-7962-4064-9310-F0E12703270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588D677-D794-407D-8EA3-7E94D0003F15}" type="datetimeFigureOut">
              <a:rPr lang="en-US" smtClean="0"/>
              <a:pPr/>
              <a:t>11/8/2022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E699C7-7962-4064-9310-F0E12703270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588D677-D794-407D-8EA3-7E94D0003F15}" type="datetimeFigureOut">
              <a:rPr lang="en-US" smtClean="0"/>
              <a:pPr/>
              <a:t>11/8/2022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E699C7-7962-4064-9310-F0E12703270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88D677-D794-407D-8EA3-7E94D0003F15}" type="datetimeFigureOut">
              <a:rPr lang="en-US" smtClean="0"/>
              <a:pPr/>
              <a:t>11/8/2022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E699C7-7962-4064-9310-F0E12703270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88D677-D794-407D-8EA3-7E94D0003F15}" type="datetimeFigureOut">
              <a:rPr lang="en-US" smtClean="0"/>
              <a:pPr/>
              <a:t>11/8/2022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E699C7-7962-4064-9310-F0E12703270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88D677-D794-407D-8EA3-7E94D0003F15}" type="datetimeFigureOut">
              <a:rPr lang="en-US" smtClean="0"/>
              <a:pPr/>
              <a:t>11/8/2022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E699C7-7962-4064-9310-F0E12703270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88D677-D794-407D-8EA3-7E94D0003F15}" type="datetimeFigureOut">
              <a:rPr lang="en-US" smtClean="0"/>
              <a:pPr/>
              <a:t>11/8/2022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E699C7-7962-4064-9310-F0E12703270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Biomedical Ethics</a:t>
            </a:r>
            <a:endParaRPr lang="en-US" dirty="0"/>
          </a:p>
        </p:txBody>
      </p:sp>
      <p:sp>
        <p:nvSpPr>
          <p:cNvPr id="3" name="Subtitle 2"/>
          <p:cNvSpPr>
            <a:spLocks noGrp="1"/>
          </p:cNvSpPr>
          <p:nvPr>
            <p:ph type="subTitle" idx="1"/>
          </p:nvPr>
        </p:nvSpPr>
        <p:spPr/>
        <p:txBody>
          <a:bodyPr/>
          <a:lstStyle/>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Sayings of Holy </a:t>
            </a:r>
            <a:r>
              <a:rPr lang="en-US" dirty="0" err="1" smtClean="0"/>
              <a:t>Prphet</a:t>
            </a:r>
            <a:r>
              <a:rPr lang="en-US" dirty="0" smtClean="0"/>
              <a:t> (PBUH)</a:t>
            </a:r>
            <a:endParaRPr lang="en-US" dirty="0"/>
          </a:p>
        </p:txBody>
      </p:sp>
      <p:sp>
        <p:nvSpPr>
          <p:cNvPr id="3" name="Content Placeholder 2"/>
          <p:cNvSpPr>
            <a:spLocks noGrp="1"/>
          </p:cNvSpPr>
          <p:nvPr>
            <p:ph idx="1"/>
          </p:nvPr>
        </p:nvSpPr>
        <p:spPr/>
        <p:txBody>
          <a:bodyPr/>
          <a:lstStyle/>
          <a:p>
            <a:pPr algn="r"/>
            <a:r>
              <a:rPr lang="ar-SA" dirty="0" smtClean="0"/>
              <a:t>اِنَّمَا بُعِثْتُ لِأُتَمِّمَ مَکَارِمَ الْاَخْلَاقِ </a:t>
            </a:r>
            <a:endParaRPr lang="ur-PK" dirty="0" smtClean="0"/>
          </a:p>
          <a:p>
            <a:pPr algn="ctr">
              <a:buNone/>
            </a:pPr>
            <a:r>
              <a:rPr lang="ar-SA" dirty="0" smtClean="0"/>
              <a:t>میں مکارمِ اخلاق کی تکمیل کے لیے بھیجا گیا ہوں</a:t>
            </a:r>
            <a:endParaRPr lang="ur-PK" dirty="0" smtClean="0"/>
          </a:p>
          <a:p>
            <a:pPr algn="r">
              <a:buNone/>
            </a:pPr>
            <a:r>
              <a:rPr lang="ur-PK" dirty="0" smtClean="0"/>
              <a:t>	</a:t>
            </a:r>
            <a:r>
              <a:rPr lang="ar-SA" dirty="0" smtClean="0"/>
              <a:t>۔(احمد)</a:t>
            </a:r>
            <a:endParaRPr lang="ur-PK" dirty="0" smtClean="0"/>
          </a:p>
          <a:p>
            <a:pPr algn="r" rtl="1"/>
            <a:r>
              <a:rPr lang="ar-SA" dirty="0" smtClean="0"/>
              <a:t>مَنْ تَطَبَّبَ وَلَمْ یُعْلَمْ مِنْہٗ طِبٌّ فَھُوَ ضَامِنٌ (ابوداؤد)</a:t>
            </a:r>
          </a:p>
          <a:p>
            <a:pPr algn="r" rtl="1"/>
            <a:r>
              <a:rPr lang="ar-SA" dirty="0" smtClean="0"/>
              <a:t>جو آد</a:t>
            </a:r>
            <a:r>
              <a:rPr lang="ur-PK" dirty="0" smtClean="0"/>
              <a:t> </a:t>
            </a:r>
            <a:r>
              <a:rPr lang="ar-SA" dirty="0" smtClean="0"/>
              <a:t>می تجربے کے بغیر طبیب بن بیٹھا وہ (نقصان کی صورت میں) جواب دہ ہوگا۔</a:t>
            </a:r>
            <a:endParaRPr lang="ur-PK" dirty="0" smtClean="0"/>
          </a:p>
          <a:p>
            <a:pPr algn="r" rtl="1"/>
            <a:r>
              <a:rPr lang="ar-SA" dirty="0" smtClean="0"/>
              <a:t>خیر الناس من ینفع الناس(کنز العمال: ج ۸ ص ۲۰۱، کتاب المواعظ والرقاق والخطب والحکم من قسم الافعال)</a:t>
            </a:r>
            <a:endParaRPr lang="ur-PK" dirty="0" smtClean="0"/>
          </a:p>
          <a:p>
            <a:pPr algn="r" rtl="1"/>
            <a:endParaRPr lang="ar-SA" dirty="0" smtClean="0"/>
          </a:p>
          <a:p>
            <a:pPr algn="r" rtl="1"/>
            <a:endParaRPr lang="ar-SA" dirty="0" smtClean="0"/>
          </a:p>
          <a:p>
            <a:pPr algn="r">
              <a:buNone/>
            </a:pPr>
            <a:endParaRPr lang="en-US"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smtClean="0"/>
              <a:t>Biomedical ethics are defined as 'the moral principles, which should guide the members of the medical profession in the course of their practice of medicine and in relationship with their patients and other members of the profession.</a:t>
            </a:r>
          </a:p>
          <a:p>
            <a:r>
              <a:rPr lang="en-US" dirty="0" smtClean="0"/>
              <a:t> It is a code of conduct for the members of the medical profession in order to render the best possible services to humanity and maintain the </a:t>
            </a:r>
            <a:r>
              <a:rPr lang="en-US" dirty="0" err="1" smtClean="0"/>
              <a:t>honour</a:t>
            </a:r>
            <a:r>
              <a:rPr lang="en-US" dirty="0" smtClean="0"/>
              <a:t> and dignity of the profession.</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 four principles of Beauchamp and Childress - </a:t>
            </a:r>
            <a:r>
              <a:rPr lang="en-US" b="1" dirty="0"/>
              <a:t>autonomy, non-</a:t>
            </a:r>
            <a:r>
              <a:rPr lang="en-US" b="1" dirty="0" err="1"/>
              <a:t>maleficence</a:t>
            </a:r>
            <a:r>
              <a:rPr lang="en-US" b="1" dirty="0"/>
              <a:t>, beneficence and justice</a:t>
            </a:r>
            <a:r>
              <a:rPr lang="en-US" dirty="0"/>
              <a:t> - have been extremely influential in the field of medical ethics, and are fundamental for understanding the current approach to ethical assessment in health care.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t>
            </a:r>
            <a:r>
              <a:rPr lang="en-US" dirty="0" smtClean="0"/>
              <a:t>ajor Biomedical Ethical issues</a:t>
            </a:r>
            <a:endParaRPr lang="en-US" dirty="0"/>
          </a:p>
        </p:txBody>
      </p:sp>
      <p:sp>
        <p:nvSpPr>
          <p:cNvPr id="3" name="Content Placeholder 2"/>
          <p:cNvSpPr>
            <a:spLocks noGrp="1"/>
          </p:cNvSpPr>
          <p:nvPr>
            <p:ph idx="1"/>
          </p:nvPr>
        </p:nvSpPr>
        <p:spPr/>
        <p:txBody>
          <a:bodyPr>
            <a:normAutofit fontScale="92500" lnSpcReduction="10000"/>
          </a:bodyPr>
          <a:lstStyle/>
          <a:p>
            <a:r>
              <a:rPr lang="en-US" dirty="0"/>
              <a:t>The major 10 ethical issues, as perceived by the participants in order of their importance, were: (1) Patients’ Rights, (2) Equity of resources, (3) Confidentiality of the patients, (4) Patient Safety, (5) Conflict of Interests, (6) Ethics of privatization, (7) Informed Consent, (8) Dealing with the opposite sex, (9) Beginning and end of life, and (10) Healthcare team ethics.</a:t>
            </a:r>
          </a:p>
          <a:p>
            <a:r>
              <a:rPr lang="en-US" dirty="0"/>
              <a:t/>
            </a:r>
            <a:br>
              <a:rPr lang="en-US" dirty="0"/>
            </a:b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principle of non-maleficence holds that </a:t>
            </a:r>
            <a:r>
              <a:rPr lang="en-US" b="1" dirty="0" smtClean="0"/>
              <a:t>there is an obligation not to inflict harm on others</a:t>
            </a:r>
            <a:r>
              <a:rPr lang="en-US" dirty="0" smtClean="0"/>
              <a:t>.</a:t>
            </a:r>
          </a:p>
          <a:p>
            <a:r>
              <a:rPr lang="en-US" dirty="0" smtClean="0"/>
              <a:t>Example: </a:t>
            </a:r>
            <a:r>
              <a:rPr lang="en-US" b="1" dirty="0" smtClean="0"/>
              <a:t>stopping a medication known to be harmful or refusing to give a medication to a patient if it has not been proven to be effective</a:t>
            </a:r>
            <a:r>
              <a:rPr lang="en-US" dirty="0" smtClean="0"/>
              <a:t>.</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smtClean="0"/>
              <a:t>Autonomy means that </a:t>
            </a:r>
            <a:r>
              <a:rPr lang="en-US" b="1" dirty="0" smtClean="0"/>
              <a:t>the patients are able to make independent decisions</a:t>
            </a:r>
            <a:r>
              <a:rPr lang="en-US" dirty="0" smtClean="0"/>
              <a:t>. This means that nurses should be sure patients have all of the needed information that is required to make a decision about their medical care and are educated. The nurses do not influence the patient's choice.</a:t>
            </a:r>
          </a:p>
          <a:p>
            <a:r>
              <a:rPr lang="en-US" dirty="0" smtClean="0"/>
              <a:t>The Right of Self-Determination or Autonomy would include </a:t>
            </a:r>
            <a:r>
              <a:rPr lang="en-US" b="1" dirty="0" smtClean="0"/>
              <a:t>the right to refuse treatment, the right to participate in research or refuse it</a:t>
            </a:r>
            <a:r>
              <a:rPr lang="en-US" dirty="0" smtClean="0"/>
              <a:t>. To exercise this right would require Informed Consent.</a:t>
            </a:r>
          </a:p>
          <a:p>
            <a:r>
              <a:rPr lang="en-US" dirty="0" smtClean="0"/>
              <a:t/>
            </a:r>
            <a:br>
              <a:rPr lang="en-US" dirty="0" smtClean="0"/>
            </a:b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err="1" smtClean="0"/>
              <a:t>Beneficience</a:t>
            </a:r>
            <a:r>
              <a:rPr lang="en-US" b="1" dirty="0" smtClean="0"/>
              <a:t>: </a:t>
            </a:r>
            <a:r>
              <a:rPr lang="en-US" dirty="0" smtClean="0"/>
              <a:t>More commonly in medical ethics, beneficence is understood as </a:t>
            </a:r>
            <a:r>
              <a:rPr lang="en-US" b="1" dirty="0" smtClean="0"/>
              <a:t>a principle requiring that physicians provide, and to the best of their ability, positive benefits such as good health, prevent and remove harmful conditions from patients</a:t>
            </a:r>
            <a:r>
              <a:rPr lang="en-US" dirty="0" smtClean="0"/>
              <a:t>.</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smtClean="0"/>
              <a:t>Justice – in the context of medical ethics – is </a:t>
            </a:r>
            <a:r>
              <a:rPr lang="en-US" b="1" dirty="0" smtClean="0"/>
              <a:t>the principle that when weighing up if something is ethical or not, we have to think about whether it's compatible with the law, the patient's rights, and if it's fair and balanced</a:t>
            </a:r>
            <a:r>
              <a:rPr lang="en-US" dirty="0" smtClean="0"/>
              <a:t>.</a:t>
            </a:r>
          </a:p>
          <a:p>
            <a:r>
              <a:rPr lang="en-US" dirty="0" smtClean="0"/>
              <a:t>Justice and fairness are used sometimes in place of each other.</a:t>
            </a:r>
          </a:p>
          <a:p>
            <a:r>
              <a:rPr lang="en-US" dirty="0" smtClean="0"/>
              <a:t/>
            </a:r>
            <a:br>
              <a:rPr lang="en-US" dirty="0" smtClean="0"/>
            </a:b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139</TotalTime>
  <Words>234</Words>
  <Application>Microsoft Office PowerPoint</Application>
  <PresentationFormat>On-screen Show (4:3)</PresentationFormat>
  <Paragraphs>24</Paragraphs>
  <Slides>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Office Theme</vt:lpstr>
      <vt:lpstr>Biomedical Ethics</vt:lpstr>
      <vt:lpstr>The Sayings of Holy Prphet (PBUH)</vt:lpstr>
      <vt:lpstr>PowerPoint Presentation</vt:lpstr>
      <vt:lpstr>PowerPoint Presentation</vt:lpstr>
      <vt:lpstr>Major Biomedical Ethical issues</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Biomedical Ethics</dc:title>
  <dc:creator>asd</dc:creator>
  <cp:lastModifiedBy>Mohammad Akram</cp:lastModifiedBy>
  <cp:revision>19</cp:revision>
  <dcterms:created xsi:type="dcterms:W3CDTF">2022-10-29T14:12:37Z</dcterms:created>
  <dcterms:modified xsi:type="dcterms:W3CDTF">2022-11-08T09:13:37Z</dcterms:modified>
</cp:coreProperties>
</file>