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8" r:id="rId3"/>
    <p:sldId id="354" r:id="rId4"/>
    <p:sldId id="350" r:id="rId5"/>
    <p:sldId id="356" r:id="rId6"/>
    <p:sldId id="346" r:id="rId7"/>
    <p:sldId id="345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6" r:id="rId16"/>
    <p:sldId id="367" r:id="rId17"/>
    <p:sldId id="368" r:id="rId18"/>
    <p:sldId id="369" r:id="rId19"/>
    <p:sldId id="370" r:id="rId20"/>
    <p:sldId id="326" r:id="rId21"/>
    <p:sldId id="336" r:id="rId22"/>
    <p:sldId id="337" r:id="rId23"/>
    <p:sldId id="347" r:id="rId24"/>
    <p:sldId id="323" r:id="rId25"/>
    <p:sldId id="331" r:id="rId26"/>
    <p:sldId id="334" r:id="rId27"/>
    <p:sldId id="335" r:id="rId28"/>
    <p:sldId id="343" r:id="rId29"/>
  </p:sldIdLst>
  <p:sldSz cx="9144000" cy="5715000" type="screen16x10"/>
  <p:notesSz cx="6858000" cy="92964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66"/>
    <a:srgbClr val="FF6600"/>
    <a:srgbClr val="006C0D"/>
    <a:srgbClr val="009A12"/>
    <a:srgbClr val="31B6F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 snapToObjects="1" showGuides="1">
      <p:cViewPr varScale="1">
        <p:scale>
          <a:sx n="89" d="100"/>
          <a:sy n="89" d="100"/>
        </p:scale>
        <p:origin x="84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core concept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6F568F0-D711-438B-BE51-E8DF09C37A49}" type="datetime1">
              <a:rPr lang="en-US" altLang="en-US"/>
              <a:pPr>
                <a:defRPr/>
              </a:pPr>
              <a:t>2/17/2025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1E9B4CA-49B3-4628-AABC-2CD425F84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271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core concept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C91AFBF-63C8-4A4B-914B-C871EED51A00}" type="datetime1">
              <a:rPr lang="en-US" altLang="en-US"/>
              <a:pPr>
                <a:defRPr/>
              </a:pPr>
              <a:t>2/17/2025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96913"/>
            <a:ext cx="55784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20" tIns="46360" rIns="92720" bIns="463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0165EA7-59C7-4D7A-BE00-2993ACFE4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283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core 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core 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core 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90500"/>
            <a:ext cx="8696325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460875"/>
            <a:ext cx="8723312" cy="110966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772400" cy="14834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4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753B-D9C0-4DF0-B8D1-1C8B0031B0DE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FF5-DBBC-4078-BA99-D0C6E0E60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2F7C-9AED-4110-A229-CEAA174EC78E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A04A-554E-468A-A354-995D20673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2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9662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1"/>
            <a:ext cx="2057400" cy="3739444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373944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B8A6-8FC0-447B-9B79-5DC7A355ADC8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1D34-44C7-47E0-8960-BB9ADC6EC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EE60-2D99-49F7-873C-2C7FBE2B275D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3249-C56A-411E-902B-053A25A15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6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90500"/>
            <a:ext cx="8696325" cy="39465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503613"/>
            <a:ext cx="2876550" cy="59372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395663"/>
            <a:ext cx="5545138" cy="709612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406775"/>
            <a:ext cx="5467350" cy="644525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395663"/>
            <a:ext cx="3306763" cy="542925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381375"/>
            <a:ext cx="8723312" cy="1109663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4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0ADC-1E7D-40B4-8D55-C8B636FC157D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561B-9FF0-44A8-BEFF-4D7F82AC7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07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E06-9824-432E-9064-D63FC4BF9434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BE99-D545-4441-855E-2FD4E11C3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4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2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857500"/>
            <a:ext cx="3820055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1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0"/>
            <a:ext cx="3822192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4459-C637-4DFC-BB75-4F43C51EE4A9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E690-6FC2-43BA-9222-8CAFDA2F0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5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8BBE-AAC1-4187-B008-DE81DE7645ED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0DAA-D438-4BCD-8727-0D763A668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0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807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28BE-43BC-499E-A1AE-18F4FE2F2D17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461F-8719-47BA-A713-B4374F9D5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90500"/>
            <a:ext cx="8696325" cy="118903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95313"/>
            <a:ext cx="8723312" cy="1109662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0"/>
            <a:ext cx="3352800" cy="1587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4EFB-DB04-4989-BA3B-E2C8472160AC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8F16-B7EF-4326-9CE6-3434FA0F8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1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90500"/>
            <a:ext cx="8696325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460875"/>
            <a:ext cx="8723312" cy="110966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82223"/>
            <a:ext cx="3812645" cy="202494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321278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21E2-9FAA-4C55-B9FE-44D79B30850C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7A38-6BE7-420F-9735-42E0F37E7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3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6325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400175"/>
            <a:ext cx="8723312" cy="110807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296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5208588"/>
            <a:ext cx="378618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643394-8721-4704-880F-EF58B830206B}" type="datetime1">
              <a:rPr lang="en-US" altLang="en-US" smtClean="0"/>
              <a:t>2/17/2025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5208588"/>
            <a:ext cx="378618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5208588"/>
            <a:ext cx="11620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116DCB-755D-40B0-A6EC-0724791C5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228850"/>
            <a:ext cx="74088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1" r:id="rId2"/>
    <p:sldLayoutId id="2147483867" r:id="rId3"/>
    <p:sldLayoutId id="2147483862" r:id="rId4"/>
    <p:sldLayoutId id="2147483863" r:id="rId5"/>
    <p:sldLayoutId id="2147483864" r:id="rId6"/>
    <p:sldLayoutId id="2147483868" r:id="rId7"/>
    <p:sldLayoutId id="2147483869" r:id="rId8"/>
    <p:sldLayoutId id="2147483870" r:id="rId9"/>
    <p:sldLayoutId id="2147483865" r:id="rId10"/>
    <p:sldLayoutId id="21474838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752559"/>
            <a:ext cx="7772400" cy="1482725"/>
          </a:xfrm>
        </p:spPr>
        <p:txBody>
          <a:bodyPr/>
          <a:lstStyle/>
          <a:p>
            <a:r>
              <a:rPr lang="en-US" altLang="en-US" dirty="0" smtClean="0"/>
              <a:t>INTRODUCTION TO INTERNAL MEDICINE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431" y="3661595"/>
            <a:ext cx="7323137" cy="12546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dirty="0" err="1" smtClean="0">
                <a:solidFill>
                  <a:schemeClr val="tx1"/>
                </a:solidFill>
              </a:rPr>
              <a:t>Dr</a:t>
            </a:r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Faran</a:t>
            </a:r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</a:rPr>
              <a:t>Maqbool</a:t>
            </a:r>
            <a:endParaRPr lang="en-US" altLang="en-US" sz="4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Assistant Professor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</a:rPr>
              <a:t>DEPARTMENT OF MEDICINE,RTH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6992"/>
            <a:ext cx="1371600" cy="12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from symptom- based Medicine to Evidence based Medicine.</a:t>
            </a:r>
          </a:p>
          <a:p>
            <a:r>
              <a:rPr lang="en-US" dirty="0" smtClean="0"/>
              <a:t>Integration of technology ( imaging , Biomarkers, Tumor markers)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br>
              <a:rPr lang="en-US" dirty="0" smtClean="0"/>
            </a:br>
            <a:r>
              <a:rPr lang="en-US" dirty="0" smtClean="0"/>
              <a:t>core concept     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531" y="316992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5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731981"/>
            <a:ext cx="7408862" cy="3506993"/>
          </a:xfrm>
        </p:spPr>
        <p:txBody>
          <a:bodyPr/>
          <a:lstStyle/>
          <a:p>
            <a:r>
              <a:rPr lang="en-US" dirty="0" smtClean="0"/>
              <a:t>Diagnostic reasoning :</a:t>
            </a:r>
          </a:p>
          <a:p>
            <a:pPr marL="0" indent="0">
              <a:buNone/>
            </a:pPr>
            <a:r>
              <a:rPr lang="en-US" dirty="0" smtClean="0"/>
              <a:t>           hypothesis riven approach(Differential  Diagnosis)</a:t>
            </a:r>
          </a:p>
          <a:p>
            <a:r>
              <a:rPr lang="en-US" dirty="0" smtClean="0"/>
              <a:t>Evidence based practice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combining clinical expertise with research.</a:t>
            </a:r>
          </a:p>
          <a:p>
            <a:r>
              <a:rPr lang="en-US" dirty="0" smtClean="0"/>
              <a:t>Chronic disease management:</a:t>
            </a:r>
          </a:p>
          <a:p>
            <a:pPr marL="0" indent="0">
              <a:buNone/>
            </a:pPr>
            <a:r>
              <a:rPr lang="en-US" dirty="0" smtClean="0"/>
              <a:t>                long term care coordination</a:t>
            </a:r>
          </a:p>
          <a:p>
            <a:r>
              <a:rPr lang="en-US" dirty="0" smtClean="0"/>
              <a:t>Preventive Medicine :</a:t>
            </a:r>
          </a:p>
          <a:p>
            <a:pPr marL="0" indent="0">
              <a:buNone/>
            </a:pPr>
            <a:r>
              <a:rPr lang="en-US" dirty="0" smtClean="0"/>
              <a:t>                 Vaccines, </a:t>
            </a:r>
            <a:r>
              <a:rPr lang="en-US" dirty="0" err="1" smtClean="0"/>
              <a:t>screenings,lifestyle</a:t>
            </a:r>
            <a:r>
              <a:rPr lang="en-US" dirty="0" smtClean="0"/>
              <a:t> counseling.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  Of Internal Medicine            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43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569" y="1703928"/>
            <a:ext cx="7408862" cy="3486150"/>
          </a:xfrm>
        </p:spPr>
        <p:txBody>
          <a:bodyPr/>
          <a:lstStyle/>
          <a:p>
            <a:r>
              <a:rPr lang="en-US" dirty="0" smtClean="0"/>
              <a:t> Cardiology</a:t>
            </a:r>
          </a:p>
          <a:p>
            <a:r>
              <a:rPr lang="en-US" dirty="0" smtClean="0"/>
              <a:t>Endocrinology</a:t>
            </a:r>
          </a:p>
          <a:p>
            <a:r>
              <a:rPr lang="en-US" dirty="0" smtClean="0"/>
              <a:t>Gastroenterology</a:t>
            </a:r>
          </a:p>
          <a:p>
            <a:r>
              <a:rPr lang="en-US" dirty="0" smtClean="0"/>
              <a:t>Infectious diseases</a:t>
            </a:r>
          </a:p>
          <a:p>
            <a:r>
              <a:rPr lang="en-US" dirty="0" smtClean="0"/>
              <a:t>Nephrology</a:t>
            </a:r>
          </a:p>
          <a:p>
            <a:r>
              <a:rPr lang="en-US" dirty="0" smtClean="0"/>
              <a:t>Pulmonology</a:t>
            </a:r>
          </a:p>
          <a:p>
            <a:r>
              <a:rPr lang="en-US" dirty="0" smtClean="0"/>
              <a:t>Rheumatology</a:t>
            </a:r>
          </a:p>
          <a:p>
            <a:r>
              <a:rPr lang="en-US" dirty="0" smtClean="0"/>
              <a:t>Hematology/oncology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Subspecialties  Of Internal Medicine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3568" y="282575"/>
            <a:ext cx="902208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responsibilities includes;-</a:t>
            </a:r>
          </a:p>
          <a:p>
            <a:r>
              <a:rPr lang="en-US" dirty="0"/>
              <a:t> </a:t>
            </a:r>
            <a:r>
              <a:rPr lang="en-US" dirty="0" smtClean="0"/>
              <a:t>  TO DIAGNOSE COMPLEX  multisystem disease</a:t>
            </a:r>
          </a:p>
          <a:p>
            <a:r>
              <a:rPr lang="en-US" dirty="0" smtClean="0"/>
              <a:t>Manage </a:t>
            </a:r>
            <a:r>
              <a:rPr lang="en-US" dirty="0" err="1" smtClean="0"/>
              <a:t>hopitialized</a:t>
            </a:r>
            <a:r>
              <a:rPr lang="en-US" dirty="0" smtClean="0"/>
              <a:t> </a:t>
            </a:r>
            <a:r>
              <a:rPr lang="en-US" dirty="0" err="1" smtClean="0"/>
              <a:t>paients</a:t>
            </a:r>
            <a:r>
              <a:rPr lang="en-US" dirty="0" smtClean="0"/>
              <a:t> like in wards , </a:t>
            </a:r>
            <a:r>
              <a:rPr lang="en-US" dirty="0" err="1" smtClean="0"/>
              <a:t>icu</a:t>
            </a:r>
            <a:r>
              <a:rPr lang="en-US" dirty="0" smtClean="0"/>
              <a:t>, Emergency</a:t>
            </a:r>
          </a:p>
          <a:p>
            <a:r>
              <a:rPr lang="en-US" dirty="0" smtClean="0"/>
              <a:t>To coordinate with surgeons and other specialties;</a:t>
            </a:r>
          </a:p>
          <a:p>
            <a:r>
              <a:rPr lang="en-US" dirty="0" smtClean="0"/>
              <a:t>And primary care providers like GPs.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an </a:t>
            </a:r>
            <a:br>
              <a:rPr lang="en-US" dirty="0" smtClean="0"/>
            </a:br>
            <a:r>
              <a:rPr lang="en-US" dirty="0" smtClean="0"/>
              <a:t>internist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48" y="360952"/>
            <a:ext cx="137171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</a:p>
          <a:p>
            <a:r>
              <a:rPr lang="en-US" dirty="0" smtClean="0"/>
              <a:t>OPD</a:t>
            </a:r>
          </a:p>
          <a:p>
            <a:r>
              <a:rPr lang="en-US" dirty="0" smtClean="0"/>
              <a:t>CLINICS</a:t>
            </a:r>
          </a:p>
          <a:p>
            <a:r>
              <a:rPr lang="en-US" dirty="0" smtClean="0"/>
              <a:t>ACADEMIC INSTITUTIONS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Settings  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82575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1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Managing uncertainty in diagnosis.</a:t>
            </a:r>
            <a:br>
              <a:rPr lang="en-US" dirty="0"/>
            </a:br>
            <a:r>
              <a:rPr lang="en-US" dirty="0"/>
              <a:t>- High patient complexity.</a:t>
            </a:r>
            <a:br>
              <a:rPr lang="en-US" dirty="0"/>
            </a:br>
            <a:r>
              <a:rPr lang="en-US" dirty="0"/>
              <a:t>- Emotional demands (e.g., end-of-life care).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Rewards: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Solving diagnostic puzzles.</a:t>
            </a:r>
            <a:br>
              <a:rPr lang="en-US" dirty="0"/>
            </a:br>
            <a:r>
              <a:rPr lang="en-US" dirty="0"/>
              <a:t>- Long-term patient relationships.</a:t>
            </a:r>
            <a:br>
              <a:rPr lang="en-US" dirty="0"/>
            </a:br>
            <a:r>
              <a:rPr lang="en-US" dirty="0"/>
              <a:t>- Intellectual stimulation.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Rewards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600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8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-Newly evolving Trends 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Telemedicine and remote monitoring.</a:t>
            </a:r>
            <a:br>
              <a:rPr lang="en-US" dirty="0" smtClean="0"/>
            </a:br>
            <a:r>
              <a:rPr lang="en-US" dirty="0" smtClean="0"/>
              <a:t>- Personalized medicine (genomics, biomarkers).</a:t>
            </a:r>
            <a:br>
              <a:rPr lang="en-US" dirty="0" smtClean="0"/>
            </a:br>
            <a:r>
              <a:rPr lang="en-US" dirty="0" smtClean="0"/>
              <a:t>- AI in diagnostics ( imaging analysis, predictive algorithms).</a:t>
            </a:r>
            <a:br>
              <a:rPr lang="en-US" dirty="0" smtClean="0"/>
            </a:br>
            <a:r>
              <a:rPr lang="en-US" dirty="0" smtClean="0"/>
              <a:t>-Global Health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Addressing disparities in access to care.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Internal </a:t>
            </a:r>
            <a:br>
              <a:rPr lang="en-US" dirty="0" smtClean="0"/>
            </a:br>
            <a:r>
              <a:rPr lang="en-US" dirty="0" smtClean="0"/>
              <a:t>Medicine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1804" y="316992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3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Scenario: A </a:t>
            </a:r>
            <a:r>
              <a:rPr lang="en-US" dirty="0"/>
              <a:t>55-year-old male presents with fatigue, weight loss, and jaundice.</a:t>
            </a:r>
            <a:br>
              <a:rPr lang="en-US" dirty="0"/>
            </a:br>
            <a:r>
              <a:rPr lang="en-US" dirty="0" smtClean="0"/>
              <a:t>Task </a:t>
            </a:r>
            <a:r>
              <a:rPr lang="en-US" dirty="0"/>
              <a:t>for Students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Propose a differential diagnosis (e.g., pancreatic cancer, hepatitis, hemolytic anemia).</a:t>
            </a:r>
            <a:br>
              <a:rPr lang="en-US" dirty="0"/>
            </a:br>
            <a:r>
              <a:rPr lang="en-US" dirty="0"/>
              <a:t>- Discuss next steps (labs, imaging, specialist referral).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br>
              <a:rPr lang="en-US" dirty="0" smtClean="0"/>
            </a:br>
            <a:r>
              <a:rPr lang="en-US" dirty="0" smtClean="0"/>
              <a:t>( INTERACTIVE)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16992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5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2428" y="1895363"/>
            <a:ext cx="8205097" cy="28765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Master foundational sciences (pathophysiology, pharmacology).</a:t>
            </a:r>
            <a:br>
              <a:rPr lang="en-US" dirty="0"/>
            </a:br>
            <a:r>
              <a:rPr lang="en-US" dirty="0"/>
              <a:t>- Develop strong clinical reasoning skills.</a:t>
            </a:r>
            <a:br>
              <a:rPr lang="en-US" dirty="0"/>
            </a:br>
            <a:r>
              <a:rPr lang="en-US" dirty="0"/>
              <a:t>- Seek mentorship and clerkship opportunities.</a:t>
            </a:r>
            <a:br>
              <a:rPr lang="en-US" dirty="0"/>
            </a:br>
            <a:r>
              <a:rPr lang="en-US" dirty="0"/>
              <a:t>- Stay curious and compassionate!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a Career in Internal </a:t>
            </a:r>
            <a:r>
              <a:rPr lang="en-US" dirty="0" smtClean="0"/>
              <a:t>Medicine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866" y="804069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3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“What aspect of internal medicine interests you most?”</a:t>
            </a:r>
            <a:br>
              <a:rPr lang="en-US" dirty="0"/>
            </a:br>
            <a:r>
              <a:rPr lang="en-US" dirty="0"/>
              <a:t>- “How do you think AI will change internal medicine practice?”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  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7258" y="316992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UMER MODEL</a:t>
            </a:r>
            <a:endParaRPr lang="en-US" dirty="0"/>
          </a:p>
        </p:txBody>
      </p:sp>
      <p:pic>
        <p:nvPicPr>
          <p:cNvPr id="4" name="Content Placeholder 3" descr="Diagram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867" y="1592396"/>
            <a:ext cx="6468533" cy="35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5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7799" y="2866140"/>
            <a:ext cx="1587836" cy="4904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Acute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CONCEPT        </a:t>
            </a:r>
            <a:br>
              <a:rPr lang="en-US" dirty="0" smtClean="0"/>
            </a:br>
            <a:r>
              <a:rPr lang="en-US" dirty="0" smtClean="0"/>
              <a:t>Internal Medicine Spectrums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64257" y="3596943"/>
            <a:ext cx="6631388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951653" y="2814194"/>
            <a:ext cx="1413119" cy="5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2800" dirty="0" smtClean="0"/>
              <a:t>Chronic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264256" y="4411100"/>
            <a:ext cx="1672879" cy="4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Symbol" pitchFamily="18" charset="2"/>
              <a:buNone/>
            </a:pPr>
            <a:r>
              <a:rPr lang="en-US" sz="1600" dirty="0" smtClean="0"/>
              <a:t>Intensive Care Physician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2480795"/>
            <a:ext cx="7951" cy="228432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3609889" y="4765123"/>
            <a:ext cx="1892410" cy="5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Symbol" pitchFamily="18" charset="2"/>
              <a:buNone/>
            </a:pPr>
            <a:r>
              <a:rPr lang="en-US" sz="2800" dirty="0" smtClean="0"/>
              <a:t>Inpatient</a:t>
            </a:r>
            <a:endParaRPr lang="en-US" sz="28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3609889" y="1949933"/>
            <a:ext cx="1892410" cy="5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Symbol" pitchFamily="18" charset="2"/>
              <a:buNone/>
            </a:pPr>
            <a:r>
              <a:rPr lang="en-US" sz="2800" dirty="0" smtClean="0"/>
              <a:t>Outpatient</a:t>
            </a:r>
            <a:endParaRPr lang="en-US" sz="28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54469" y="4077669"/>
            <a:ext cx="1928647" cy="4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Symbol" pitchFamily="18" charset="2"/>
              <a:buNone/>
            </a:pPr>
            <a:r>
              <a:rPr lang="en-US" sz="1600" dirty="0" smtClean="0"/>
              <a:t>Hospitalist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2274091" y="4047221"/>
            <a:ext cx="3681454" cy="432404"/>
          </a:xfrm>
          <a:prstGeom prst="ellipse">
            <a:avLst/>
          </a:prstGeom>
          <a:solidFill>
            <a:srgbClr val="0099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238038" y="2799787"/>
            <a:ext cx="1928647" cy="4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Symbol" pitchFamily="18" charset="2"/>
              <a:buNone/>
            </a:pPr>
            <a:r>
              <a:rPr lang="en-US" sz="1600" dirty="0" smtClean="0"/>
              <a:t>Primary Care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3357660" y="2769339"/>
            <a:ext cx="3681454" cy="432404"/>
          </a:xfrm>
          <a:prstGeom prst="ellipse">
            <a:avLst/>
          </a:prstGeom>
          <a:solidFill>
            <a:srgbClr val="0099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64257" y="4331550"/>
            <a:ext cx="1692301" cy="708125"/>
          </a:xfrm>
          <a:prstGeom prst="ellipse">
            <a:avLst/>
          </a:prstGeom>
          <a:solidFill>
            <a:srgbClr val="0099FF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4429" y="3438293"/>
            <a:ext cx="130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Academic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10539" y="3085415"/>
            <a:ext cx="182880" cy="3528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119253" y="3807625"/>
            <a:ext cx="188854" cy="3429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30740" y="521831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*Or any combination of the above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0463" y="531956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Subspecialist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987826" y="4969565"/>
            <a:ext cx="222637" cy="522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736" y="221657"/>
            <a:ext cx="1007828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1" grpId="0"/>
      <p:bldP spid="22" grpId="0" animBg="1"/>
      <p:bldP spid="23" grpId="0" animBg="1"/>
      <p:bldP spid="13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I. </a:t>
            </a:r>
            <a:r>
              <a:rPr lang="en-US" dirty="0"/>
              <a:t>History </a:t>
            </a:r>
          </a:p>
          <a:p>
            <a:r>
              <a:rPr lang="en-US" b="1" dirty="0"/>
              <a:t>II. </a:t>
            </a:r>
            <a:r>
              <a:rPr lang="en-US" dirty="0"/>
              <a:t>Physical Examination </a:t>
            </a:r>
          </a:p>
          <a:p>
            <a:r>
              <a:rPr lang="en-US" b="1" dirty="0"/>
              <a:t>III. </a:t>
            </a:r>
            <a:r>
              <a:rPr lang="en-US" dirty="0"/>
              <a:t>Labs and Studies </a:t>
            </a:r>
          </a:p>
          <a:p>
            <a:r>
              <a:rPr lang="en-US" b="1" dirty="0"/>
              <a:t>IV. </a:t>
            </a:r>
            <a:r>
              <a:rPr lang="en-US" dirty="0"/>
              <a:t>Problem List </a:t>
            </a:r>
          </a:p>
          <a:p>
            <a:r>
              <a:rPr lang="en-US" b="1" dirty="0"/>
              <a:t>V. </a:t>
            </a:r>
            <a:r>
              <a:rPr lang="en-US" dirty="0"/>
              <a:t>Assessment and Differential Diagnosis </a:t>
            </a:r>
          </a:p>
          <a:p>
            <a:r>
              <a:rPr lang="en-US" dirty="0"/>
              <a:t>(mnemonic: CHOPPED MINTS) </a:t>
            </a:r>
          </a:p>
          <a:p>
            <a:r>
              <a:rPr lang="en-US" b="1" dirty="0"/>
              <a:t>VI. </a:t>
            </a:r>
            <a:r>
              <a:rPr lang="en-US" dirty="0"/>
              <a:t>Treatment Plan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CONCEPT</a:t>
            </a:r>
            <a:br>
              <a:rPr lang="en-US" dirty="0" smtClean="0"/>
            </a:br>
            <a:r>
              <a:rPr lang="en-US" dirty="0" smtClean="0"/>
              <a:t>General </a:t>
            </a:r>
            <a:r>
              <a:rPr lang="en-US" dirty="0"/>
              <a:t>H&amp;P Write Up Format 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8" y="157908"/>
            <a:ext cx="1106424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3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 - C</a:t>
            </a:r>
            <a:r>
              <a:rPr lang="en-US" dirty="0"/>
              <a:t>ongenital </a:t>
            </a:r>
          </a:p>
          <a:p>
            <a:r>
              <a:rPr lang="en-US" b="1" dirty="0"/>
              <a:t>H - H</a:t>
            </a:r>
            <a:r>
              <a:rPr lang="en-US" dirty="0"/>
              <a:t>ematologic/Vascular </a:t>
            </a:r>
          </a:p>
          <a:p>
            <a:r>
              <a:rPr lang="en-US" b="1" dirty="0"/>
              <a:t>O - O</a:t>
            </a:r>
            <a:r>
              <a:rPr lang="en-US" dirty="0"/>
              <a:t>rgan Disease </a:t>
            </a:r>
          </a:p>
          <a:p>
            <a:r>
              <a:rPr lang="en-US" b="1" dirty="0"/>
              <a:t>P - P</a:t>
            </a:r>
            <a:r>
              <a:rPr lang="en-US" dirty="0"/>
              <a:t>sychiatric </a:t>
            </a:r>
          </a:p>
          <a:p>
            <a:r>
              <a:rPr lang="en-US" b="1" dirty="0"/>
              <a:t>P - P</a:t>
            </a:r>
            <a:r>
              <a:rPr lang="en-US" dirty="0"/>
              <a:t>regnancy-related </a:t>
            </a:r>
          </a:p>
          <a:p>
            <a:r>
              <a:rPr lang="en-US" b="1" dirty="0"/>
              <a:t>E - E</a:t>
            </a:r>
            <a:r>
              <a:rPr lang="en-US" dirty="0"/>
              <a:t>nvironmental </a:t>
            </a:r>
          </a:p>
          <a:p>
            <a:r>
              <a:rPr lang="en-US" b="1" dirty="0"/>
              <a:t>D - D</a:t>
            </a:r>
            <a:r>
              <a:rPr lang="en-US" dirty="0"/>
              <a:t>rugs (Rx, OTC, Herbal, Illicit)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042988"/>
          </a:xfrm>
        </p:spPr>
        <p:txBody>
          <a:bodyPr/>
          <a:lstStyle/>
          <a:p>
            <a:r>
              <a:rPr lang="en-US" sz="2400" dirty="0" smtClean="0"/>
              <a:t>(CORE CONCEPT)</a:t>
            </a:r>
            <a:br>
              <a:rPr lang="en-US" sz="2400" dirty="0" smtClean="0"/>
            </a:br>
            <a:r>
              <a:rPr lang="en-US" sz="2400" dirty="0" smtClean="0"/>
              <a:t>CHOPPED </a:t>
            </a:r>
            <a:r>
              <a:rPr lang="en-US" sz="2400" dirty="0"/>
              <a:t>(mnemonic for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ifferential </a:t>
            </a:r>
            <a:r>
              <a:rPr lang="en-US" sz="2400" dirty="0"/>
              <a:t>D</a:t>
            </a:r>
            <a:r>
              <a:rPr lang="en-US" sz="2400" dirty="0" smtClean="0"/>
              <a:t>iagnosis</a:t>
            </a:r>
            <a:r>
              <a:rPr lang="en-US" sz="2400" dirty="0"/>
              <a:t>) 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4008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0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CORE CONCEPT      </a:t>
            </a:r>
            <a:br>
              <a:rPr lang="en-US" sz="4000" dirty="0" smtClean="0"/>
            </a:br>
            <a:r>
              <a:rPr lang="en-US" sz="4000" dirty="0" smtClean="0"/>
              <a:t>What Makes a Good General Internist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7569" y="1828800"/>
            <a:ext cx="7408862" cy="347538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Enjoys:</a:t>
            </a:r>
          </a:p>
          <a:p>
            <a:r>
              <a:rPr lang="en-US" altLang="en-US" sz="2800" dirty="0" smtClean="0"/>
              <a:t>Complex problem-solving/working with mind</a:t>
            </a:r>
          </a:p>
          <a:p>
            <a:r>
              <a:rPr lang="en-US" altLang="en-US" sz="2800" dirty="0" smtClean="0"/>
              <a:t>Long term doctor-patient relationships</a:t>
            </a:r>
          </a:p>
          <a:p>
            <a:r>
              <a:rPr lang="en-US" altLang="en-US" sz="2800" dirty="0" smtClean="0"/>
              <a:t>A focus on being the front line of medicine</a:t>
            </a:r>
          </a:p>
          <a:p>
            <a:r>
              <a:rPr lang="en-US" altLang="en-US" sz="2800" dirty="0" smtClean="0"/>
              <a:t>Acting as head coach/coordinator of care</a:t>
            </a:r>
          </a:p>
          <a:p>
            <a:r>
              <a:rPr lang="en-US" altLang="en-US" sz="2800" dirty="0" smtClean="0"/>
              <a:t>Variety of disease entities</a:t>
            </a: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631" y="195071"/>
            <a:ext cx="1260761" cy="75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4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807" y="2394571"/>
            <a:ext cx="2571376" cy="49049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General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CONCEPT</a:t>
            </a:r>
            <a:br>
              <a:rPr lang="en-US" dirty="0" smtClean="0"/>
            </a:br>
            <a:r>
              <a:rPr lang="en-US" dirty="0" smtClean="0"/>
              <a:t>Internal Medicine Spectrum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64257" y="3278903"/>
            <a:ext cx="6631388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353092" y="2282024"/>
            <a:ext cx="2405269" cy="7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3600" dirty="0" smtClean="0"/>
              <a:t>Specialized</a:t>
            </a:r>
            <a:endParaRPr lang="en-US" sz="3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180482" y="3430558"/>
            <a:ext cx="1672879" cy="4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1600" dirty="0" smtClean="0"/>
              <a:t>Geriatrician</a:t>
            </a:r>
            <a:endParaRPr lang="en-US" sz="1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6909683" y="3430558"/>
            <a:ext cx="1928647" cy="4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1600" dirty="0" err="1" smtClean="0"/>
              <a:t>Electrophysiologist</a:t>
            </a:r>
            <a:endParaRPr lang="en-US" sz="16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09321" y="3430558"/>
            <a:ext cx="1900361" cy="4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1600" dirty="0" smtClean="0"/>
              <a:t>Rheumatologist</a:t>
            </a:r>
            <a:endParaRPr lang="en-US" sz="16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664807" y="3442055"/>
            <a:ext cx="1819532" cy="4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1600" dirty="0" smtClean="0"/>
              <a:t>Rural Primary Care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3505" y="4065959"/>
            <a:ext cx="629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*General rule: as you get more specialized, have less individualization of practice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522" y="4974677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**Family Medicine is that way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19271" y="5344009"/>
            <a:ext cx="231589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487" y="321310"/>
            <a:ext cx="1048513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6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569" y="1954119"/>
            <a:ext cx="7408862" cy="2876550"/>
          </a:xfrm>
        </p:spPr>
        <p:txBody>
          <a:bodyPr/>
          <a:lstStyle/>
          <a:p>
            <a:r>
              <a:rPr lang="en-US" dirty="0" smtClean="0"/>
              <a:t>Confidentiality </a:t>
            </a:r>
            <a:r>
              <a:rPr lang="en-US" dirty="0"/>
              <a:t>between patients and physicians is the foundation of the diagnostic and therapeutic process. </a:t>
            </a:r>
          </a:p>
          <a:p>
            <a:r>
              <a:rPr lang="en-US" dirty="0"/>
              <a:t>•It allows the patient to freely say all information concerning his illness or injury that could help set a precise diagnosis and a recommendation for treatment. </a:t>
            </a:r>
          </a:p>
          <a:p>
            <a:r>
              <a:rPr lang="en-US" dirty="0"/>
              <a:t>•The obligation arises from the accepted medical code of ethics and certain state laws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Confidentiality 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</a:t>
            </a:r>
            <a:r>
              <a:rPr lang="en-US" dirty="0"/>
              <a:t>consent is a process for getting permission before conducting a healthcare intervention on a person. </a:t>
            </a:r>
          </a:p>
          <a:p>
            <a:r>
              <a:rPr lang="en-US" dirty="0" smtClean="0"/>
              <a:t>Informed </a:t>
            </a:r>
            <a:r>
              <a:rPr lang="en-US" dirty="0"/>
              <a:t>consent is collected according to guidelines from the fields of medical ethics and research ethics.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   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Informed consent 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168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568" y="1683490"/>
            <a:ext cx="7780277" cy="2876550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may feel insecure about their role in the treatment of patients. </a:t>
            </a:r>
          </a:p>
          <a:p>
            <a:r>
              <a:rPr lang="en-US" dirty="0"/>
              <a:t>The </a:t>
            </a:r>
            <a:r>
              <a:rPr lang="en-US" b="1" i="1" dirty="0"/>
              <a:t>basis for trust building is the knowledge that a student started a relationship with honest and sincere intentions. </a:t>
            </a:r>
          </a:p>
          <a:p>
            <a:r>
              <a:rPr lang="en-US" dirty="0"/>
              <a:t>Honesty is crucial – </a:t>
            </a:r>
            <a:r>
              <a:rPr lang="en-US" b="1" i="1" dirty="0"/>
              <a:t>let the patients know that you're a student training to become a doctor. </a:t>
            </a:r>
          </a:p>
          <a:p>
            <a:r>
              <a:rPr lang="en-US" dirty="0"/>
              <a:t>The patient may feel closeness to the student and realize that his participation is important for the society.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Will A Patient Trust Me As I Am </a:t>
            </a:r>
            <a:br>
              <a:rPr lang="en-US" sz="3600" dirty="0" smtClean="0"/>
            </a:br>
            <a:r>
              <a:rPr lang="en-US" sz="3600" dirty="0" smtClean="0"/>
              <a:t>Only A Student? </a:t>
            </a:r>
            <a:endParaRPr lang="en-US" sz="36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4280" y="39116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585" y="220123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Thank </a:t>
            </a:r>
            <a:r>
              <a:rPr lang="en-US" sz="4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You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832" y="47548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2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77247"/>
              </p:ext>
            </p:extLst>
          </p:nvPr>
        </p:nvGraphicFramePr>
        <p:xfrm>
          <a:off x="457200" y="282575"/>
          <a:ext cx="8229599" cy="527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599"/>
              </a:tblGrid>
              <a:tr h="5272405">
                <a:tc>
                  <a:txBody>
                    <a:bodyPr/>
                    <a:lstStyle/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MISSION</a:t>
                      </a:r>
                    </a:p>
                    <a:p>
                      <a:pPr marL="0" marR="83312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 </a:t>
                      </a:r>
                      <a:r>
                        <a:rPr lang="en-US" sz="1800" dirty="0">
                          <a:effectLst/>
                        </a:rPr>
                        <a:t>impart evidence-based research-oriented health professional education Best possible patient care</a:t>
                      </a:r>
                    </a:p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5"/>
                        </a:spcAft>
                      </a:pPr>
                      <a:r>
                        <a:rPr lang="en-US" sz="1800" dirty="0">
                          <a:effectLst/>
                        </a:rPr>
                        <a:t>Mutual respect, ethical practice of healthcare and social accountability.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25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</a:rPr>
                        <a:t>Vision and Values</a:t>
                      </a: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1800" dirty="0">
                          <a:effectLst/>
                        </a:rPr>
                        <a:t>Highly recognized and accredited </a:t>
                      </a:r>
                      <a:r>
                        <a:rPr lang="en-US" sz="1800" dirty="0" err="1">
                          <a:effectLst/>
                        </a:rPr>
                        <a:t>centre</a:t>
                      </a:r>
                      <a:r>
                        <a:rPr lang="en-US" sz="1800" dirty="0">
                          <a:effectLst/>
                        </a:rPr>
                        <a:t> of excellence in Medical Education, using evidence-based training techniques for development of highly competent health professionals, who are lifelong experiential learner and are socially accountable.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Goals</a:t>
                      </a:r>
                    </a:p>
                    <a:p>
                      <a:pPr marL="0" marR="173355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122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The </a:t>
                      </a:r>
                      <a:r>
                        <a:rPr lang="en-US" sz="1800" dirty="0">
                          <a:effectLst/>
                        </a:rPr>
                        <a:t>Undergraduate Integrated Learning Program is geared to provide you with quality medical education in an environment designed </a:t>
                      </a:r>
                      <a:r>
                        <a:rPr lang="en-US" sz="1800" dirty="0" smtClean="0">
                          <a:effectLst/>
                        </a:rPr>
                        <a:t>to</a:t>
                      </a:r>
                      <a:r>
                        <a:rPr lang="en-US" sz="1800" baseline="0" dirty="0" smtClean="0">
                          <a:effectLst/>
                        </a:rPr>
                        <a:t> learn an grow.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22" marR="50292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574675"/>
          </a:xfrm>
        </p:spPr>
        <p:txBody>
          <a:bodyPr/>
          <a:lstStyle/>
          <a:p>
            <a:r>
              <a:rPr lang="en-US" dirty="0" smtClean="0"/>
              <a:t>MISSION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325563"/>
            <a:ext cx="7408862" cy="37798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INTERNAL MEDICINE and its scope </a:t>
            </a:r>
            <a:endParaRPr lang="en-US" dirty="0"/>
          </a:p>
          <a:p>
            <a:r>
              <a:rPr lang="en-US" dirty="0" smtClean="0"/>
              <a:t>Understand  the role of internist</a:t>
            </a:r>
          </a:p>
          <a:p>
            <a:r>
              <a:rPr lang="en-US" dirty="0" smtClean="0"/>
              <a:t>Identify the core principles and subspecialists.</a:t>
            </a:r>
          </a:p>
          <a:p>
            <a:r>
              <a:rPr lang="en-US" dirty="0" smtClean="0"/>
              <a:t>Recognize the clinical skills emphasized in internal medicine.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  </a:t>
            </a:r>
            <a:br>
              <a:rPr lang="en-US" dirty="0" smtClean="0"/>
            </a:br>
            <a:r>
              <a:rPr lang="en-US" dirty="0" smtClean="0"/>
              <a:t>core concept</a:t>
            </a:r>
            <a:endParaRPr lang="en-US" dirty="0"/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282575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3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A Medical Specialty Focused On The Prevention, Diagnosis And Non –Surgical Treatment Of Complex </a:t>
            </a:r>
          </a:p>
          <a:p>
            <a:pPr marL="0" indent="0">
              <a:buNone/>
            </a:pPr>
            <a:r>
              <a:rPr lang="en-US" b="1" i="1" dirty="0" smtClean="0"/>
              <a:t>Diseases In Adults.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2574"/>
            <a:ext cx="8229600" cy="1793651"/>
          </a:xfrm>
        </p:spPr>
        <p:txBody>
          <a:bodyPr/>
          <a:lstStyle/>
          <a:p>
            <a:r>
              <a:rPr lang="en-US" dirty="0" smtClean="0"/>
              <a:t>What is INTERNAL</a:t>
            </a:r>
            <a:br>
              <a:rPr lang="en-US" dirty="0" smtClean="0"/>
            </a:br>
            <a:r>
              <a:rPr lang="en-US" dirty="0" smtClean="0"/>
              <a:t>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3106" y="1680019"/>
            <a:ext cx="185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Core concept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289" y="40305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399" y="2111417"/>
            <a:ext cx="4284970" cy="3120756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Bahnschrift Light SemiCondensed" panose="020B0502040204020203" pitchFamily="34" charset="0"/>
              </a:rPr>
              <a:t>During the 9th century, medical</a:t>
            </a:r>
          </a:p>
          <a:p>
            <a:r>
              <a:rPr lang="en-US" sz="2000" b="1" dirty="0">
                <a:latin typeface="Bahnschrift Light SemiCondensed" panose="020B0502040204020203" pitchFamily="34" charset="0"/>
              </a:rPr>
              <a:t>universities emerged. </a:t>
            </a:r>
            <a:r>
              <a:rPr lang="en-US" sz="2000" b="1" dirty="0" smtClean="0">
                <a:latin typeface="Bahnschrift Light SemiCondensed" panose="020B0502040204020203" pitchFamily="34" charset="0"/>
              </a:rPr>
              <a:t>in </a:t>
            </a:r>
            <a:r>
              <a:rPr lang="en-US" sz="2000" b="1" dirty="0">
                <a:latin typeface="Bahnschrift Light SemiCondensed" panose="020B0502040204020203" pitchFamily="34" charset="0"/>
              </a:rPr>
              <a:t>mid-fifteenth century,</a:t>
            </a:r>
          </a:p>
          <a:p>
            <a:r>
              <a:rPr lang="en-US" sz="2000" b="1" dirty="0">
                <a:latin typeface="Bahnschrift Light SemiCondensed" panose="020B0502040204020203" pitchFamily="34" charset="0"/>
              </a:rPr>
              <a:t>the physician had become</a:t>
            </a:r>
          </a:p>
          <a:p>
            <a:r>
              <a:rPr lang="en-US" sz="2000" b="1" dirty="0">
                <a:latin typeface="Bahnschrift Light SemiCondensed" panose="020B0502040204020203" pitchFamily="34" charset="0"/>
              </a:rPr>
              <a:t>licensed, was receiving great</a:t>
            </a:r>
          </a:p>
          <a:p>
            <a:r>
              <a:rPr lang="en-US" sz="2000" b="1" dirty="0" smtClean="0">
                <a:latin typeface="Bahnschrift Light SemiCondensed" panose="020B0502040204020203" pitchFamily="34" charset="0"/>
              </a:rPr>
              <a:t>Status.</a:t>
            </a:r>
            <a:endParaRPr lang="en-US" sz="2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304" y="314523"/>
            <a:ext cx="3352800" cy="1690101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   </a:t>
            </a:r>
            <a:r>
              <a:rPr lang="en-US" sz="2800" dirty="0" smtClean="0">
                <a:solidFill>
                  <a:schemeClr val="accent2"/>
                </a:solidFill>
              </a:rPr>
              <a:t>CORE CONCEPT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History of Medical Education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3387" y="1681184"/>
            <a:ext cx="2825209" cy="3259856"/>
          </a:xfrm>
          <a:prstGeom prst="rect">
            <a:avLst/>
          </a:prstGeom>
        </p:spPr>
      </p:pic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0191" y="314523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2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83853" y="1971689"/>
            <a:ext cx="4756520" cy="3674628"/>
          </a:xfrm>
        </p:spPr>
        <p:txBody>
          <a:bodyPr>
            <a:noAutofit/>
          </a:bodyPr>
          <a:lstStyle/>
          <a:p>
            <a:r>
              <a:rPr lang="en-US" sz="2400" dirty="0"/>
              <a:t>Medicine’s history gives early evidence </a:t>
            </a:r>
            <a:r>
              <a:rPr lang="en-US" sz="2400" dirty="0" smtClean="0"/>
              <a:t>of many </a:t>
            </a:r>
            <a:r>
              <a:rPr lang="en-US" sz="2400" dirty="0"/>
              <a:t>“specialists” in the healing arts. </a:t>
            </a:r>
            <a:r>
              <a:rPr lang="en-US" sz="2400" dirty="0" smtClean="0"/>
              <a:t>They were </a:t>
            </a:r>
            <a:r>
              <a:rPr lang="en-US" sz="2400" dirty="0"/>
              <a:t>known by various names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• Medicine men and women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ealing </a:t>
            </a:r>
            <a:r>
              <a:rPr lang="en-US" sz="2400" dirty="0"/>
              <a:t>priests</a:t>
            </a:r>
          </a:p>
          <a:p>
            <a:r>
              <a:rPr lang="en-US" sz="2400" dirty="0"/>
              <a:t>• Physicians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137" y="930141"/>
            <a:ext cx="3975574" cy="104394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CORE CONCEPT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History of Medical Specialties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0081" y="1738949"/>
            <a:ext cx="3013829" cy="3460419"/>
          </a:xfrm>
          <a:prstGeom prst="rect">
            <a:avLst/>
          </a:prstGeom>
        </p:spPr>
      </p:pic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160" y="283980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2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Medicine includes </a:t>
            </a:r>
          </a:p>
          <a:p>
            <a:endParaRPr lang="en-US" dirty="0"/>
          </a:p>
          <a:p>
            <a:r>
              <a:rPr lang="en-US" dirty="0" smtClean="0"/>
              <a:t>Holistic approach to patient care</a:t>
            </a:r>
          </a:p>
          <a:p>
            <a:r>
              <a:rPr lang="en-US" dirty="0" smtClean="0"/>
              <a:t>Management of chronic illness (DM,HTN etc.)</a:t>
            </a:r>
          </a:p>
          <a:p>
            <a:r>
              <a:rPr lang="en-US" dirty="0" smtClean="0"/>
              <a:t>Diagnostic reasoning (Evidence based Medicine)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INTERNAL MEDICINE</a:t>
            </a:r>
            <a:br>
              <a:rPr lang="en-US" sz="2400" dirty="0" smtClean="0"/>
            </a:br>
            <a:r>
              <a:rPr lang="en-US" sz="2400" dirty="0" smtClean="0"/>
              <a:t>core concept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289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1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 in 19</a:t>
            </a:r>
            <a:r>
              <a:rPr lang="en-US" baseline="30000" dirty="0" smtClean="0"/>
              <a:t>th</a:t>
            </a:r>
            <a:r>
              <a:rPr lang="en-US" dirty="0" smtClean="0"/>
              <a:t> century advances in pathophysiology and diagnostics.</a:t>
            </a:r>
          </a:p>
          <a:p>
            <a:endParaRPr lang="en-US" dirty="0"/>
          </a:p>
          <a:p>
            <a:r>
              <a:rPr lang="en-US" dirty="0" smtClean="0"/>
              <a:t>FATHER OF MODERN MEDICINE( sir William </a:t>
            </a:r>
            <a:r>
              <a:rPr lang="en-US" dirty="0" err="1" smtClean="0"/>
              <a:t>osler</a:t>
            </a:r>
            <a:r>
              <a:rPr lang="en-US" dirty="0" smtClean="0"/>
              <a:t>) pioneered Bedside Teaching.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Medicine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core concept</a:t>
            </a:r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7908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6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0.3294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3356</TotalTime>
  <Words>741</Words>
  <Application>Microsoft Office PowerPoint</Application>
  <PresentationFormat>On-screen Show (16:10)</PresentationFormat>
  <Paragraphs>150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Bahnschrift Light SemiCondensed</vt:lpstr>
      <vt:lpstr>Calibri</vt:lpstr>
      <vt:lpstr>Candara</vt:lpstr>
      <vt:lpstr>Symbol</vt:lpstr>
      <vt:lpstr>Times New Roman</vt:lpstr>
      <vt:lpstr>Waveform</vt:lpstr>
      <vt:lpstr>INTRODUCTION TO INTERNAL MEDICINE </vt:lpstr>
      <vt:lpstr>UMER MODEL</vt:lpstr>
      <vt:lpstr>MISSION AND VISION</vt:lpstr>
      <vt:lpstr>Learning Objectives    core concept</vt:lpstr>
      <vt:lpstr>What is INTERNAL  MEDICINE</vt:lpstr>
      <vt:lpstr>    CORE CONCEPT History of Medical Education</vt:lpstr>
      <vt:lpstr>   CORE CONCEPT History of Medical Specialties</vt:lpstr>
      <vt:lpstr>INTERNAL MEDICINE core concept </vt:lpstr>
      <vt:lpstr>History Of Medicine core concept</vt:lpstr>
      <vt:lpstr>EVOLUTION core concept        </vt:lpstr>
      <vt:lpstr>Core Principles  Of Internal Medicine               </vt:lpstr>
      <vt:lpstr>Subspecialties  Of Internal Medicine</vt:lpstr>
      <vt:lpstr>The role of an  internist       </vt:lpstr>
      <vt:lpstr>Work Settings     </vt:lpstr>
      <vt:lpstr>Challenges And Rewards </vt:lpstr>
      <vt:lpstr>Future Of Internal  Medicine</vt:lpstr>
      <vt:lpstr>CASE STUDY  ( INTERACTIVE)   </vt:lpstr>
      <vt:lpstr>How to Prepare for a Career in Internal Medicine   </vt:lpstr>
      <vt:lpstr>DISCUSSION    </vt:lpstr>
      <vt:lpstr>HORIZONTAL CONCEPT         Internal Medicine Spectrums</vt:lpstr>
      <vt:lpstr>VERTICAL CONCEPT General H&amp;P Write Up Format </vt:lpstr>
      <vt:lpstr>(CORE CONCEPT) CHOPPED (mnemonic for a  Differential Diagnosis) </vt:lpstr>
      <vt:lpstr>CORE CONCEPT       What Makes a Good General Internist</vt:lpstr>
      <vt:lpstr>VERTICAL CONCEPT Internal Medicine Spectrum</vt:lpstr>
      <vt:lpstr>HORIZONTAL CONCEPT Confidentiality </vt:lpstr>
      <vt:lpstr>CORE CONCEPT     Informed consent </vt:lpstr>
      <vt:lpstr> Will A Patient Trust Me As I Am  Only A Student?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Rajil M. Karnani</dc:creator>
  <cp:lastModifiedBy>Malik</cp:lastModifiedBy>
  <cp:revision>202</cp:revision>
  <cp:lastPrinted>2014-09-18T14:13:01Z</cp:lastPrinted>
  <dcterms:created xsi:type="dcterms:W3CDTF">2010-10-05T01:21:13Z</dcterms:created>
  <dcterms:modified xsi:type="dcterms:W3CDTF">2025-02-17T18:40:01Z</dcterms:modified>
</cp:coreProperties>
</file>