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7" r:id="rId9"/>
    <p:sldId id="268" r:id="rId10"/>
    <p:sldId id="269" r:id="rId11"/>
    <p:sldId id="271" r:id="rId12"/>
    <p:sldId id="273" r:id="rId13"/>
    <p:sldId id="275" r:id="rId14"/>
    <p:sldId id="277" r:id="rId15"/>
    <p:sldId id="278" r:id="rId16"/>
    <p:sldId id="279" r:id="rId17"/>
    <p:sldId id="281" r:id="rId18"/>
    <p:sldId id="283" r:id="rId19"/>
    <p:sldId id="284" r:id="rId20"/>
    <p:sldId id="285" r:id="rId21"/>
    <p:sldId id="286" r:id="rId22"/>
    <p:sldId id="289" r:id="rId23"/>
    <p:sldId id="290" r:id="rId24"/>
    <p:sldId id="291" r:id="rId25"/>
    <p:sldId id="298" r:id="rId26"/>
    <p:sldId id="299" r:id="rId27"/>
    <p:sldId id="302" r:id="rId28"/>
    <p:sldId id="305" r:id="rId29"/>
    <p:sldId id="308" r:id="rId30"/>
    <p:sldId id="311" r:id="rId31"/>
    <p:sldId id="312" r:id="rId32"/>
    <p:sldId id="313" r:id="rId33"/>
    <p:sldId id="314" r:id="rId34"/>
    <p:sldId id="315" r:id="rId35"/>
    <p:sldId id="316" r:id="rId36"/>
    <p:sldId id="318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DE26F6-5095-4BBA-B768-B92FCA5815E7}">
  <a:tblStyle styleId="{D8DE26F6-5095-4BBA-B768-B92FCA5815E7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cf09933a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g2dcf09933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dcf09933a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g2dcf09933a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dcf09933a3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2dcf09933a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dcf09933a3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g2dcf09933a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dcf09933a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2dcf09933a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dcf09933a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2dcf09933a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dcf09933a3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g2dcf09933a3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dcf09933a3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0" name="Google Shape;300;g2dcf09933a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cf09933a3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8" name="Google Shape;308;g2dcf09933a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dcf09933a3_0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g2dcf09933a3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7" name="Google Shape;3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1" name="Google Shape;3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9" name="Google Shape;3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dcf09933a3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7" name="Google Shape;377;g2dcf09933a3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dcf09933a3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g2dcf09933a3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dcf09933a3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g2dcf09933a3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0" name="Google Shape;4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8" name="Google Shape;53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dcf09933a3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8" name="Google Shape;548;g2dcf09933a3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dcf09933a3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6" name="Google Shape;556;g2dcf09933a3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dcf09933a3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4" name="Google Shape;564;g2dcf09933a3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dcf09933a3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2" name="Google Shape;572;g2dcf09933a3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dcf09933a3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0" name="Google Shape;580;g2dcf09933a3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6" name="Google Shape;59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aa2ab770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33aa2ab770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aa2ab770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33aa2ab770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aa2ab7700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g33aa2ab770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l="3241" r="9376"/>
          <a:stretch/>
        </p:blipFill>
        <p:spPr>
          <a:xfrm>
            <a:off x="0" y="-11500"/>
            <a:ext cx="12192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Pathogenesis</a:t>
            </a:r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838200" y="1538425"/>
            <a:ext cx="10754400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 dirty="0"/>
              <a:t>Age-Related Changes in Cartilage: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Altered PG/Collagen Ratio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Production of Cytokines by Chondrocytes</a:t>
            </a:r>
            <a:endParaRPr b="1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IL-1, TNF</a:t>
            </a:r>
          </a:p>
          <a:p>
            <a:pPr lvl="0" indent="-393700">
              <a:lnSpc>
                <a:spcPct val="100000"/>
              </a:lnSpc>
              <a:spcBef>
                <a:spcPts val="1200"/>
              </a:spcBef>
              <a:buSzPts val="2600"/>
              <a:buFont typeface="Calibri"/>
              <a:buAutoNum type="arabicPeriod"/>
            </a:pPr>
            <a:r>
              <a:rPr lang="en-US" b="1" dirty="0"/>
              <a:t>Stimulation of Metalloproteinase Production</a:t>
            </a:r>
          </a:p>
          <a:p>
            <a:pPr lvl="1" indent="-393700">
              <a:lnSpc>
                <a:spcPct val="100000"/>
              </a:lnSpc>
              <a:spcBef>
                <a:spcPts val="0"/>
              </a:spcBef>
              <a:buSzPts val="2600"/>
              <a:buFont typeface="Calibri"/>
              <a:buChar char="○"/>
            </a:pPr>
            <a:r>
              <a:rPr lang="en-US" sz="2600" dirty="0"/>
              <a:t>Leads to catabolism of cartilage.</a:t>
            </a:r>
          </a:p>
          <a:p>
            <a:pPr lvl="0" indent="-393700">
              <a:lnSpc>
                <a:spcPct val="100000"/>
              </a:lnSpc>
              <a:spcBef>
                <a:spcPts val="0"/>
              </a:spcBef>
              <a:buSzPts val="2600"/>
              <a:buFont typeface="Calibri"/>
              <a:buAutoNum type="arabicPeriod"/>
            </a:pPr>
            <a:r>
              <a:rPr lang="en-US" b="1" dirty="0"/>
              <a:t>Inhibition of Collagen/Proteoglycan (PG) Synthesis</a:t>
            </a:r>
          </a:p>
          <a:p>
            <a:pPr lvl="1" indent="-393700">
              <a:lnSpc>
                <a:spcPct val="100000"/>
              </a:lnSpc>
              <a:spcBef>
                <a:spcPts val="0"/>
              </a:spcBef>
              <a:buSzPts val="2600"/>
              <a:buFont typeface="Calibri"/>
              <a:buChar char="○"/>
            </a:pPr>
            <a:r>
              <a:rPr lang="en-US" sz="2600" dirty="0"/>
              <a:t>Net effect: Increased water content, reduced PG.</a:t>
            </a:r>
          </a:p>
          <a:p>
            <a:pPr lvl="0" indent="-393700">
              <a:lnSpc>
                <a:spcPct val="100000"/>
              </a:lnSpc>
              <a:spcBef>
                <a:spcPts val="0"/>
              </a:spcBef>
              <a:buSzPts val="2600"/>
              <a:buFont typeface="Calibri"/>
              <a:buAutoNum type="arabicPeriod"/>
            </a:pPr>
            <a:r>
              <a:rPr lang="en-US" b="1" dirty="0"/>
              <a:t>Potentiation of Cytokine Effects</a:t>
            </a:r>
          </a:p>
          <a:p>
            <a:pPr lvl="1" indent="-393700">
              <a:lnSpc>
                <a:spcPct val="100000"/>
              </a:lnSpc>
              <a:spcBef>
                <a:spcPts val="0"/>
              </a:spcBef>
              <a:buSzPts val="2600"/>
              <a:buFont typeface="Calibri"/>
              <a:buChar char="○"/>
            </a:pPr>
            <a:r>
              <a:rPr lang="en-US" sz="2600" dirty="0"/>
              <a:t>Increased receptor sensitivity.</a:t>
            </a:r>
          </a:p>
          <a:p>
            <a:pPr lvl="0" indent="-393700">
              <a:lnSpc>
                <a:spcPct val="100000"/>
              </a:lnSpc>
              <a:spcBef>
                <a:spcPts val="0"/>
              </a:spcBef>
              <a:buSzPts val="2600"/>
              <a:buFont typeface="Calibri"/>
              <a:buAutoNum type="arabicPeriod"/>
            </a:pPr>
            <a:r>
              <a:rPr lang="en-US" b="1" dirty="0"/>
              <a:t>Recruitment of Inflammatory Cells</a:t>
            </a: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endParaRPr b="1" dirty="0"/>
          </a:p>
        </p:txBody>
      </p:sp>
      <p:sp>
        <p:nvSpPr>
          <p:cNvPr id="189" name="Google Shape;18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90" name="Google Shape;190;p26"/>
          <p:cNvSpPr txBox="1"/>
          <p:nvPr/>
        </p:nvSpPr>
        <p:spPr>
          <a:xfrm flipH="1">
            <a:off x="9221250" y="199575"/>
            <a:ext cx="274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38200" y="1538425"/>
            <a:ext cx="10754400" cy="5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Cartilage Degradation Process: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b="1"/>
              <a:t>Initial Degradation of Superficial Layers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Leads to vertical and horizontal cracks.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b="1"/>
              <a:t>Cartilage Appearance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Granular and softer than normal.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b="1"/>
              <a:t>Full-Thickness Cartilage Loss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Cartilage pieces sloughed off, exposing subchondral bone.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b="1"/>
              <a:t>Subchondral Bone Changes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Undergoes smoothening due to friction (eburnation).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b="1"/>
              <a:t>Further Joint Changes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Small fractures and osteophyte formation.</a:t>
            </a:r>
            <a:endParaRPr sz="2600" b="1"/>
          </a:p>
        </p:txBody>
      </p:sp>
      <p:sp>
        <p:nvSpPr>
          <p:cNvPr id="205" name="Google Shape;20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6" name="Google Shape;206;p28"/>
          <p:cNvSpPr txBox="1"/>
          <p:nvPr/>
        </p:nvSpPr>
        <p:spPr>
          <a:xfrm flipH="1">
            <a:off x="9221250" y="199575"/>
            <a:ext cx="274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/>
          </a:p>
        </p:txBody>
      </p:sp>
      <p:pic>
        <p:nvPicPr>
          <p:cNvPr id="6" name="Google Shape;215;p29">
            <a:extLst>
              <a:ext uri="{FF2B5EF4-FFF2-40B4-BE49-F238E27FC236}">
                <a16:creationId xmlns:a16="http://schemas.microsoft.com/office/drawing/2014/main" id="{9F2F277C-9ED3-419B-89B5-E6B63B0987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8900" y="1155071"/>
            <a:ext cx="3644900" cy="31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45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Degenerative Joint Disease – Gross Findings</a:t>
            </a:r>
            <a:endParaRPr dirty="0"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1"/>
          </p:nvPr>
        </p:nvSpPr>
        <p:spPr>
          <a:xfrm>
            <a:off x="838200" y="1633018"/>
            <a:ext cx="10754400" cy="5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Erosion of Cartilage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Eburnation </a:t>
            </a:r>
            <a:r>
              <a:rPr lang="en-US" sz="2600" dirty="0"/>
              <a:t>Smoothening of subchondral bone due to friction.</a:t>
            </a:r>
            <a:r>
              <a:rPr lang="en-US" b="1" dirty="0"/>
              <a:t> </a:t>
            </a:r>
          </a:p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Font typeface="Calibri"/>
              <a:buChar char="●"/>
            </a:pPr>
            <a:r>
              <a:rPr lang="en-US" b="1" dirty="0"/>
              <a:t>Osteophytes </a:t>
            </a:r>
            <a:r>
              <a:rPr lang="en-US" sz="2600" dirty="0"/>
              <a:t>Bone spurs formed at the joint margins.</a:t>
            </a:r>
            <a:endParaRPr lang="en-US" b="1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endParaRPr b="1" dirty="0"/>
          </a:p>
        </p:txBody>
      </p:sp>
      <p:sp>
        <p:nvSpPr>
          <p:cNvPr id="222" name="Google Shape;22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23" name="Google Shape;223;p30"/>
          <p:cNvSpPr txBox="1"/>
          <p:nvPr/>
        </p:nvSpPr>
        <p:spPr>
          <a:xfrm flipH="1">
            <a:off x="9221250" y="199575"/>
            <a:ext cx="274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/>
          </a:p>
        </p:txBody>
      </p:sp>
      <p:pic>
        <p:nvPicPr>
          <p:cNvPr id="224" name="Google Shape;22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735" y="3581387"/>
            <a:ext cx="4205623" cy="281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0850" y="3587485"/>
            <a:ext cx="4047120" cy="2822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34;p31">
            <a:extLst>
              <a:ext uri="{FF2B5EF4-FFF2-40B4-BE49-F238E27FC236}">
                <a16:creationId xmlns:a16="http://schemas.microsoft.com/office/drawing/2014/main" id="{44787FE4-8CB2-4F4C-8080-008C1C5FF7C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2517" y="3593582"/>
            <a:ext cx="4047120" cy="2822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45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Additional Findings in Degenerative Joint Disease</a:t>
            </a:r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body" idx="1"/>
          </p:nvPr>
        </p:nvSpPr>
        <p:spPr>
          <a:xfrm>
            <a:off x="838200" y="1538425"/>
            <a:ext cx="10754400" cy="5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Underlying Cancellous Bone Sclerosis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Loose Bodies ("Joint Mice")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Dislodged pieces of bone and cartilage in the joint space.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Cyst Formation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Synovial fluid reaches subchondral bone through cracks, forming cysts.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Synovial Changes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Mild reactive changes: congestion, inflammatory infiltrate, and fibrosis.</a:t>
            </a:r>
            <a:endParaRPr b="1"/>
          </a:p>
        </p:txBody>
      </p:sp>
      <p:sp>
        <p:nvSpPr>
          <p:cNvPr id="241" name="Google Shape;24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42" name="Google Shape;242;p32"/>
          <p:cNvSpPr txBox="1"/>
          <p:nvPr/>
        </p:nvSpPr>
        <p:spPr>
          <a:xfrm flipH="1">
            <a:off x="9221250" y="199575"/>
            <a:ext cx="274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>
            <a:spLocks noGrp="1"/>
          </p:cNvSpPr>
          <p:nvPr>
            <p:ph type="title"/>
          </p:nvPr>
        </p:nvSpPr>
        <p:spPr>
          <a:xfrm>
            <a:off x="568030" y="27425"/>
            <a:ext cx="11319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Presentation of Degenerative Joint Disease</a:t>
            </a:r>
            <a:endParaRPr/>
          </a:p>
        </p:txBody>
      </p:sp>
      <p:sp>
        <p:nvSpPr>
          <p:cNvPr id="256" name="Google Shape;256;p34"/>
          <p:cNvSpPr txBox="1">
            <a:spLocks noGrp="1"/>
          </p:cNvSpPr>
          <p:nvPr>
            <p:ph type="body" idx="1"/>
          </p:nvPr>
        </p:nvSpPr>
        <p:spPr>
          <a:xfrm>
            <a:off x="187025" y="1777250"/>
            <a:ext cx="5396100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General: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Deep, Achy Pain</a:t>
            </a:r>
            <a:endParaRPr b="1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Worsens with use.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Crepitus</a:t>
            </a:r>
            <a:endParaRPr b="1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Popping or cracking sounds during movement.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Movement Limitation</a:t>
            </a:r>
            <a:endParaRPr b="1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Reduced range of motion.</a:t>
            </a:r>
            <a:endParaRPr b="1"/>
          </a:p>
        </p:txBody>
      </p:sp>
      <p:sp>
        <p:nvSpPr>
          <p:cNvPr id="257" name="Google Shape;257;p34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59" name="Google Shape;259;p34"/>
          <p:cNvSpPr txBox="1">
            <a:spLocks noGrp="1"/>
          </p:cNvSpPr>
          <p:nvPr>
            <p:ph type="body" idx="1"/>
          </p:nvPr>
        </p:nvSpPr>
        <p:spPr>
          <a:xfrm>
            <a:off x="5757850" y="1743650"/>
            <a:ext cx="6281700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Specific:</a:t>
            </a:r>
            <a:endParaRPr b="1"/>
          </a:p>
          <a:p>
            <a:pPr marL="457200" lvl="0" indent="-393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Spinal Nerve Compression</a:t>
            </a:r>
            <a:endParaRPr b="1"/>
          </a:p>
          <a:p>
            <a:pPr marL="914400" lvl="1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Due to osteophytes.</a:t>
            </a:r>
            <a:endParaRPr sz="2600"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Heberden Nodes</a:t>
            </a:r>
            <a:endParaRPr b="1"/>
          </a:p>
          <a:p>
            <a:pPr marL="914400" lvl="1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Found at distal interphalangeal joints, especially in females (representing osteophytes).</a:t>
            </a:r>
            <a:endParaRPr sz="2600"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Joints Usually Spared:</a:t>
            </a:r>
            <a:endParaRPr b="1"/>
          </a:p>
          <a:p>
            <a:pPr marL="914400" lvl="1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Wrists, elbows, and shoulders.</a:t>
            </a:r>
            <a:endParaRPr b="1"/>
          </a:p>
        </p:txBody>
      </p:sp>
      <p:cxnSp>
        <p:nvCxnSpPr>
          <p:cNvPr id="260" name="Google Shape;260;p34"/>
          <p:cNvCxnSpPr/>
          <p:nvPr/>
        </p:nvCxnSpPr>
        <p:spPr>
          <a:xfrm>
            <a:off x="5329775" y="1856200"/>
            <a:ext cx="0" cy="444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>
            <a:spLocks noGrp="1"/>
          </p:cNvSpPr>
          <p:nvPr>
            <p:ph type="title"/>
          </p:nvPr>
        </p:nvSpPr>
        <p:spPr>
          <a:xfrm>
            <a:off x="568030" y="179825"/>
            <a:ext cx="11319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Rheumatoid Arthritis</a:t>
            </a:r>
            <a:endParaRPr/>
          </a:p>
        </p:txBody>
      </p:sp>
      <p:sp>
        <p:nvSpPr>
          <p:cNvPr id="266" name="Google Shape;266;p35"/>
          <p:cNvSpPr txBox="1">
            <a:spLocks noGrp="1"/>
          </p:cNvSpPr>
          <p:nvPr>
            <p:ph type="body" idx="1"/>
          </p:nvPr>
        </p:nvSpPr>
        <p:spPr>
          <a:xfrm>
            <a:off x="568025" y="1624850"/>
            <a:ext cx="11414700" cy="4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Chronic, Systemic Inflammatory Disorder</a:t>
            </a:r>
            <a:endParaRPr b="1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Autoimmunity plays a role.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Mainly Affects:</a:t>
            </a:r>
            <a:endParaRPr b="1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Joints</a:t>
            </a:r>
            <a:r>
              <a:rPr lang="en-US" sz="2600"/>
              <a:t> (principally)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Skin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Muscles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Cardiovascular System (CVS)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Lungs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Demographics:</a:t>
            </a:r>
            <a:endParaRPr b="1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Females</a:t>
            </a:r>
            <a:r>
              <a:rPr lang="en-US" sz="2600"/>
              <a:t> are affected 3-4 times more than males.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Peak Incidence:</a:t>
            </a:r>
            <a:endParaRPr b="1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Seen in individuals aged 20s-40s.</a:t>
            </a:r>
            <a:endParaRPr b="1"/>
          </a:p>
        </p:txBody>
      </p:sp>
      <p:sp>
        <p:nvSpPr>
          <p:cNvPr id="267" name="Google Shape;2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3048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</a:t>
            </a:r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74" name="Google Shape;274;p36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6"/>
          <p:cNvSpPr txBox="1"/>
          <p:nvPr/>
        </p:nvSpPr>
        <p:spPr>
          <a:xfrm>
            <a:off x="390150" y="1035500"/>
            <a:ext cx="11882100" cy="55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Rheumatoid Arthritis: Lesions and Pathogenesis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 Lesion: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Nonsuppurative Proliferative Synovitis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Destroys articular cartilage and causes ankylosis.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Pathogenesis: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Immuno-Genetically Susceptible Host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Exposed to arthritogenic microbial antigen.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Autoimmune Reaction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Activation of CD4+ T cells.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Cytokine Release and Other Mediators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Leads to the development of rheumatoid arthritis (RA).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549F-A297-4DEB-A66A-ED8BEB0D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Rheumatoid Arthritis Pathogenesis:</a:t>
            </a:r>
            <a:endParaRPr lang="en-PK" dirty="0"/>
          </a:p>
        </p:txBody>
      </p:sp>
      <p:sp>
        <p:nvSpPr>
          <p:cNvPr id="288" name="Google Shape;288;p38"/>
          <p:cNvSpPr txBox="1">
            <a:spLocks noGrp="1"/>
          </p:cNvSpPr>
          <p:nvPr>
            <p:ph type="body" idx="1"/>
          </p:nvPr>
        </p:nvSpPr>
        <p:spPr>
          <a:xfrm>
            <a:off x="733096" y="10279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 dirty="0"/>
              <a:t>1. Genetic Vulnerability</a:t>
            </a:r>
            <a:endParaRPr b="1"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a. Well-defined familial predisposition</a:t>
            </a:r>
            <a:endParaRPr b="1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b. Association with HLA loci</a:t>
            </a:r>
            <a:endParaRPr b="1"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DR loci (DR4, DR1)</a:t>
            </a:r>
            <a:endParaRPr sz="2600"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Leading to variations in preferential antigen binding.</a:t>
            </a: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 dirty="0"/>
              <a:t>2. Arthritogenic Antigen: </a:t>
            </a:r>
            <a:r>
              <a:rPr lang="en-US" b="1" dirty="0" err="1"/>
              <a:t>EBV</a:t>
            </a:r>
            <a:r>
              <a:rPr lang="en-US" b="1" dirty="0"/>
              <a:t>, </a:t>
            </a:r>
            <a:r>
              <a:rPr lang="en-US" dirty="0"/>
              <a:t>(Available evidence is in favor of </a:t>
            </a:r>
            <a:r>
              <a:rPr lang="en-US" dirty="0" err="1"/>
              <a:t>EBV</a:t>
            </a:r>
            <a:r>
              <a:rPr lang="en-US" dirty="0"/>
              <a:t> because it shares some epitopes with collagen type 2).</a:t>
            </a:r>
          </a:p>
          <a:p>
            <a:pPr marL="0" lvl="0"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n-US" b="1" dirty="0"/>
              <a:t>3. Autoimmune Response:  </a:t>
            </a:r>
            <a:r>
              <a:rPr lang="en-US" dirty="0"/>
              <a:t>Cell-mediated reactions against an endogenous antigen </a:t>
            </a:r>
            <a:r>
              <a:rPr lang="en-US" sz="2600" dirty="0"/>
              <a:t>Such as collagen or glycoproteins.</a:t>
            </a:r>
          </a:p>
          <a:p>
            <a:pPr marL="0" lvl="0"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n-US" b="1" dirty="0"/>
              <a:t>4. Activated CD4 Cells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endParaRPr b="1" dirty="0"/>
          </a:p>
        </p:txBody>
      </p:sp>
      <p:sp>
        <p:nvSpPr>
          <p:cNvPr id="289" name="Google Shape;289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90" name="Google Shape;290;p38"/>
          <p:cNvSpPr txBox="1"/>
          <p:nvPr/>
        </p:nvSpPr>
        <p:spPr>
          <a:xfrm>
            <a:off x="8711125" y="127625"/>
            <a:ext cx="31761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146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1. Activated CD4 Cells</a:t>
            </a:r>
            <a:endParaRPr/>
          </a:p>
        </p:txBody>
      </p:sp>
      <p:sp>
        <p:nvSpPr>
          <p:cNvPr id="303" name="Google Shape;303;p40"/>
          <p:cNvSpPr txBox="1">
            <a:spLocks noGrp="1"/>
          </p:cNvSpPr>
          <p:nvPr>
            <p:ph type="body" idx="1"/>
          </p:nvPr>
        </p:nvSpPr>
        <p:spPr>
          <a:xfrm>
            <a:off x="838200" y="1233625"/>
            <a:ext cx="10594200" cy="56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Induce synovial capillary endothelial cells to produce more adhesion molecules.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Inflammatory cells accumulate and release mediators:</a:t>
            </a: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 b="1"/>
              <a:t>TNF</a:t>
            </a:r>
            <a:r>
              <a:rPr lang="en-US" sz="2600"/>
              <a:t>, </a:t>
            </a:r>
            <a:r>
              <a:rPr lang="en-US" sz="2600" b="1"/>
              <a:t>IL-1</a:t>
            </a:r>
            <a:endParaRPr sz="2600" b="1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 b="1"/>
              <a:t>Metalloproteinases</a:t>
            </a:r>
            <a:r>
              <a:rPr lang="en-US" sz="2600"/>
              <a:t> and </a:t>
            </a:r>
            <a:r>
              <a:rPr lang="en-US" sz="2600" b="1"/>
              <a:t>RANKL</a:t>
            </a:r>
            <a:r>
              <a:rPr lang="en-US" sz="2600"/>
              <a:t>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Resulting Effects: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Destruction of bone and cartilage.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Proliferation of:</a:t>
            </a: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 b="1"/>
              <a:t>Fibroblasts</a:t>
            </a:r>
            <a:r>
              <a:rPr lang="en-US" sz="2600"/>
              <a:t> (fibrosis/ankylosis)</a:t>
            </a: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 b="1"/>
              <a:t>Synoviocytes</a:t>
            </a:r>
            <a:r>
              <a:rPr lang="en-US" sz="2600"/>
              <a:t> (pannus)</a:t>
            </a: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 b="1"/>
              <a:t>Chondrocytes</a:t>
            </a:r>
            <a:r>
              <a:rPr lang="en-US" sz="2600"/>
              <a:t>.</a:t>
            </a:r>
            <a:endParaRPr b="1"/>
          </a:p>
        </p:txBody>
      </p:sp>
      <p:sp>
        <p:nvSpPr>
          <p:cNvPr id="304" name="Google Shape;30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05" name="Google Shape;305;p40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146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2. Activation of B Cells</a:t>
            </a:r>
            <a:endParaRPr/>
          </a:p>
        </p:txBody>
      </p:sp>
      <p:sp>
        <p:nvSpPr>
          <p:cNvPr id="311" name="Google Shape;311;p41"/>
          <p:cNvSpPr txBox="1">
            <a:spLocks noGrp="1"/>
          </p:cNvSpPr>
          <p:nvPr>
            <p:ph type="body" idx="1"/>
          </p:nvPr>
        </p:nvSpPr>
        <p:spPr>
          <a:xfrm>
            <a:off x="838200" y="1233625"/>
            <a:ext cx="10594200" cy="56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Antibody Production:</a:t>
            </a:r>
            <a:br>
              <a:rPr lang="en-US" b="1"/>
            </a:b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In 80% of cases, it is </a:t>
            </a:r>
            <a:r>
              <a:rPr lang="en-US" sz="2600" b="1"/>
              <a:t>IgM</a:t>
            </a:r>
            <a:r>
              <a:rPr lang="en-US" sz="2600"/>
              <a:t> directed against the </a:t>
            </a:r>
            <a:r>
              <a:rPr lang="en-US" sz="2600" b="1"/>
              <a:t>IgG-Fc portion</a:t>
            </a:r>
            <a:r>
              <a:rPr lang="en-US" sz="2600"/>
              <a:t> and is called </a:t>
            </a:r>
            <a:r>
              <a:rPr lang="en-US" sz="2600" b="1"/>
              <a:t>‘Rheumatoid Factor’</a:t>
            </a:r>
            <a:r>
              <a:rPr lang="en-US" sz="2600"/>
              <a:t>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Immune Complex Formation:</a:t>
            </a:r>
            <a:br>
              <a:rPr lang="en-US" b="1"/>
            </a:b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Antibodies self-associate to form immune complexes, which:</a:t>
            </a: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lang="en-US" sz="2600"/>
              <a:t>Localize in the joint, activating complement and damaging cartilage.</a:t>
            </a: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lang="en-US" sz="2600"/>
              <a:t>In circulation, cause extra-articular manifestations.</a:t>
            </a:r>
            <a:endParaRPr sz="2600"/>
          </a:p>
        </p:txBody>
      </p:sp>
      <p:sp>
        <p:nvSpPr>
          <p:cNvPr id="312" name="Google Shape;31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13" name="Google Shape;313;p41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3006725" y="-3208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Inflammatory And Degenerative Diseases Of The Joints LGIS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2930525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CNS &amp; Psychiatry II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4th year MBBS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 of Pathology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l="30564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>
            <a:spLocks noGrp="1"/>
          </p:cNvSpPr>
          <p:nvPr>
            <p:ph type="body" idx="1"/>
          </p:nvPr>
        </p:nvSpPr>
        <p:spPr>
          <a:xfrm>
            <a:off x="6560175" y="3946950"/>
            <a:ext cx="5177100" cy="24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/>
              <a:t>Downloaded from: Robbins &amp; Cotran Pathologic Basis of Disease (on 8 August 2006 09:00 AM)</a:t>
            </a:r>
            <a:endParaRPr sz="2600"/>
          </a:p>
          <a:p>
            <a:pPr marL="0" marR="8255" lvl="0" indent="0" algn="l" rtl="0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rPr lang="en-US" sz="2600" i="1"/>
              <a:t>© 2005 Elsevier</a:t>
            </a:r>
            <a:endParaRPr sz="2600" b="1"/>
          </a:p>
        </p:txBody>
      </p:sp>
      <p:sp>
        <p:nvSpPr>
          <p:cNvPr id="319" name="Google Shape;31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20" name="Google Shape;320;p42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1" name="Google Shape;321;p42"/>
          <p:cNvGrpSpPr/>
          <p:nvPr/>
        </p:nvGrpSpPr>
        <p:grpSpPr>
          <a:xfrm>
            <a:off x="265173" y="197385"/>
            <a:ext cx="5896681" cy="6552945"/>
            <a:chOff x="2413000" y="1050925"/>
            <a:chExt cx="4330700" cy="4772025"/>
          </a:xfrm>
        </p:grpSpPr>
        <p:pic>
          <p:nvPicPr>
            <p:cNvPr id="322" name="Google Shape;322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17825" y="1055687"/>
              <a:ext cx="4321048" cy="4762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42"/>
            <p:cNvSpPr/>
            <p:nvPr/>
          </p:nvSpPr>
          <p:spPr>
            <a:xfrm>
              <a:off x="2413000" y="1050925"/>
              <a:ext cx="4330700" cy="4772025"/>
            </a:xfrm>
            <a:custGeom>
              <a:avLst/>
              <a:gdLst/>
              <a:ahLst/>
              <a:cxnLst/>
              <a:rect l="l" t="t" r="r" b="b"/>
              <a:pathLst>
                <a:path w="4330700" h="4772025" extrusionOk="0">
                  <a:moveTo>
                    <a:pt x="0" y="4772025"/>
                  </a:moveTo>
                  <a:lnTo>
                    <a:pt x="4330700" y="4772025"/>
                  </a:lnTo>
                  <a:lnTo>
                    <a:pt x="4330700" y="0"/>
                  </a:lnTo>
                  <a:lnTo>
                    <a:pt x="0" y="0"/>
                  </a:lnTo>
                  <a:lnTo>
                    <a:pt x="0" y="4772025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2"/>
          <p:cNvSpPr txBox="1"/>
          <p:nvPr/>
        </p:nvSpPr>
        <p:spPr>
          <a:xfrm>
            <a:off x="6604850" y="1828075"/>
            <a:ext cx="5282400" cy="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Immunopathogenesis of rheumatoid arthritis.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3"/>
          <p:cNvSpPr txBox="1">
            <a:spLocks noGrp="1"/>
          </p:cNvSpPr>
          <p:nvPr>
            <p:ph type="title"/>
          </p:nvPr>
        </p:nvSpPr>
        <p:spPr>
          <a:xfrm>
            <a:off x="438806" y="-1872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Morphology</a:t>
            </a:r>
            <a:endParaRPr dirty="0"/>
          </a:p>
        </p:txBody>
      </p:sp>
      <p:sp>
        <p:nvSpPr>
          <p:cNvPr id="330" name="Google Shape;330;p43"/>
          <p:cNvSpPr txBox="1">
            <a:spLocks noGrp="1"/>
          </p:cNvSpPr>
          <p:nvPr>
            <p:ph type="body" idx="1"/>
          </p:nvPr>
        </p:nvSpPr>
        <p:spPr>
          <a:xfrm>
            <a:off x="167174" y="651830"/>
            <a:ext cx="7851253" cy="485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A. Synovium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swollen, congested, and hyperplastic.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Dense infiltration of:</a:t>
            </a: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 dirty="0"/>
              <a:t>Lymphocytes</a:t>
            </a:r>
            <a:r>
              <a:rPr lang="en-US" sz="2600" dirty="0"/>
              <a:t>, </a:t>
            </a:r>
            <a:r>
              <a:rPr lang="en-US" sz="2600" b="1" dirty="0"/>
              <a:t>plasma cells</a:t>
            </a:r>
            <a:r>
              <a:rPr lang="en-US" sz="2600" dirty="0"/>
              <a:t>, and </a:t>
            </a:r>
            <a:r>
              <a:rPr lang="en-US" sz="2600" b="1" dirty="0"/>
              <a:t>macrophages</a:t>
            </a:r>
            <a:r>
              <a:rPr lang="en-US" sz="2600" dirty="0"/>
              <a:t> in the stroma.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 dirty="0"/>
              <a:t>Neutrophils</a:t>
            </a:r>
            <a:r>
              <a:rPr lang="en-US" sz="2600" dirty="0"/>
              <a:t> in the synovial fluid.</a:t>
            </a:r>
            <a:endParaRPr sz="26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Increased number of synovial cells, along with increased stroma, blood vessels, inflammatory cells, and fibroblasts, constitute the </a:t>
            </a:r>
            <a:r>
              <a:rPr lang="en-US" b="1" dirty="0"/>
              <a:t>‘Pannus’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Fibrin Aggregates</a:t>
            </a:r>
            <a:r>
              <a:rPr lang="en-US" dirty="0"/>
              <a:t> float in the joint space, forming </a:t>
            </a:r>
            <a:r>
              <a:rPr lang="en-US" b="1" dirty="0"/>
              <a:t>rice bodies</a:t>
            </a:r>
            <a:r>
              <a:rPr lang="en-US" dirty="0"/>
              <a:t>. </a:t>
            </a:r>
            <a:r>
              <a:rPr lang="en-US" sz="2600" dirty="0"/>
              <a:t>marked synovial hypertrophy with the formation of villi. </a:t>
            </a:r>
            <a:r>
              <a:rPr lang="en-US" sz="2600" dirty="0" err="1"/>
              <a:t>subsynovial</a:t>
            </a:r>
            <a:r>
              <a:rPr lang="en-US" sz="2600" dirty="0"/>
              <a:t> tissue containing a dense lymphoid aggregate.</a:t>
            </a:r>
            <a:endParaRPr lang="en-US"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endParaRPr b="1" dirty="0"/>
          </a:p>
        </p:txBody>
      </p:sp>
      <p:sp>
        <p:nvSpPr>
          <p:cNvPr id="331" name="Google Shape;33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32" name="Google Shape;332;p43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339;p44">
            <a:extLst>
              <a:ext uri="{FF2B5EF4-FFF2-40B4-BE49-F238E27FC236}">
                <a16:creationId xmlns:a16="http://schemas.microsoft.com/office/drawing/2014/main" id="{C9181581-BBB5-4917-B57A-BEAA2390DACF}"/>
              </a:ext>
            </a:extLst>
          </p:cNvPr>
          <p:cNvGrpSpPr/>
          <p:nvPr/>
        </p:nvGrpSpPr>
        <p:grpSpPr>
          <a:xfrm rot="5400000">
            <a:off x="8337117" y="16078"/>
            <a:ext cx="3166143" cy="4348136"/>
            <a:chOff x="2813050" y="1050925"/>
            <a:chExt cx="3530600" cy="4772025"/>
          </a:xfrm>
        </p:grpSpPr>
        <p:pic>
          <p:nvPicPr>
            <p:cNvPr id="7" name="Google Shape;340;p44">
              <a:extLst>
                <a:ext uri="{FF2B5EF4-FFF2-40B4-BE49-F238E27FC236}">
                  <a16:creationId xmlns:a16="http://schemas.microsoft.com/office/drawing/2014/main" id="{DEE4D415-A1E7-40B7-89B9-D17024ABDC4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17875" y="1055687"/>
              <a:ext cx="3521075" cy="4762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341;p44">
              <a:extLst>
                <a:ext uri="{FF2B5EF4-FFF2-40B4-BE49-F238E27FC236}">
                  <a16:creationId xmlns:a16="http://schemas.microsoft.com/office/drawing/2014/main" id="{30EF9683-7B7C-4B00-8AE7-608DA19B62D6}"/>
                </a:ext>
              </a:extLst>
            </p:cNvPr>
            <p:cNvSpPr/>
            <p:nvPr/>
          </p:nvSpPr>
          <p:spPr>
            <a:xfrm>
              <a:off x="2813050" y="1050925"/>
              <a:ext cx="3530600" cy="4772025"/>
            </a:xfrm>
            <a:custGeom>
              <a:avLst/>
              <a:gdLst/>
              <a:ahLst/>
              <a:cxnLst/>
              <a:rect l="l" t="t" r="r" b="b"/>
              <a:pathLst>
                <a:path w="3530600" h="4772025" extrusionOk="0">
                  <a:moveTo>
                    <a:pt x="0" y="4772025"/>
                  </a:moveTo>
                  <a:lnTo>
                    <a:pt x="3530600" y="4772025"/>
                  </a:lnTo>
                  <a:lnTo>
                    <a:pt x="3530600" y="0"/>
                  </a:lnTo>
                  <a:lnTo>
                    <a:pt x="0" y="0"/>
                  </a:lnTo>
                  <a:lnTo>
                    <a:pt x="0" y="4772025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356;p45">
            <a:extLst>
              <a:ext uri="{FF2B5EF4-FFF2-40B4-BE49-F238E27FC236}">
                <a16:creationId xmlns:a16="http://schemas.microsoft.com/office/drawing/2014/main" id="{07669C0F-5848-4BF0-B5A3-E10F0C0509DB}"/>
              </a:ext>
            </a:extLst>
          </p:cNvPr>
          <p:cNvGrpSpPr/>
          <p:nvPr/>
        </p:nvGrpSpPr>
        <p:grpSpPr>
          <a:xfrm rot="5400000">
            <a:off x="8203760" y="2869762"/>
            <a:ext cx="3530601" cy="4445876"/>
            <a:chOff x="2779776" y="1050925"/>
            <a:chExt cx="3599179" cy="4772025"/>
          </a:xfrm>
        </p:grpSpPr>
        <p:pic>
          <p:nvPicPr>
            <p:cNvPr id="10" name="Google Shape;357;p45">
              <a:extLst>
                <a:ext uri="{FF2B5EF4-FFF2-40B4-BE49-F238E27FC236}">
                  <a16:creationId xmlns:a16="http://schemas.microsoft.com/office/drawing/2014/main" id="{34EB1536-EEFC-4293-9289-56FB116748A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84475" y="1172918"/>
              <a:ext cx="3589274" cy="46452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358;p45">
              <a:extLst>
                <a:ext uri="{FF2B5EF4-FFF2-40B4-BE49-F238E27FC236}">
                  <a16:creationId xmlns:a16="http://schemas.microsoft.com/office/drawing/2014/main" id="{566C4291-CF1F-432F-A091-B7E018FC3192}"/>
                </a:ext>
              </a:extLst>
            </p:cNvPr>
            <p:cNvSpPr/>
            <p:nvPr/>
          </p:nvSpPr>
          <p:spPr>
            <a:xfrm>
              <a:off x="2779776" y="1050925"/>
              <a:ext cx="3599179" cy="4772025"/>
            </a:xfrm>
            <a:custGeom>
              <a:avLst/>
              <a:gdLst/>
              <a:ahLst/>
              <a:cxnLst/>
              <a:rect l="l" t="t" r="r" b="b"/>
              <a:pathLst>
                <a:path w="3599179" h="4772025" extrusionOk="0">
                  <a:moveTo>
                    <a:pt x="0" y="4772025"/>
                  </a:moveTo>
                  <a:lnTo>
                    <a:pt x="3598926" y="4772025"/>
                  </a:lnTo>
                  <a:lnTo>
                    <a:pt x="3598926" y="0"/>
                  </a:lnTo>
                  <a:lnTo>
                    <a:pt x="0" y="0"/>
                  </a:lnTo>
                  <a:lnTo>
                    <a:pt x="0" y="4772025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6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Secondary Events in Rheumatoid Arthritis</a:t>
            </a:r>
            <a:endParaRPr/>
          </a:p>
        </p:txBody>
      </p:sp>
      <p:sp>
        <p:nvSpPr>
          <p:cNvPr id="364" name="Google Shape;364;p46"/>
          <p:cNvSpPr txBox="1">
            <a:spLocks noGrp="1"/>
          </p:cNvSpPr>
          <p:nvPr>
            <p:ph type="body" idx="1"/>
          </p:nvPr>
        </p:nvSpPr>
        <p:spPr>
          <a:xfrm>
            <a:off x="838200" y="1462225"/>
            <a:ext cx="10594200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B. Pannus Erosion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Pannus erodes into and destroys articular cartilage, occupying its space (fibrous ankylosis).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Later, it ossifies (bony ankylosis).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C. Bone Erosion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Underlying bone is eroded by osteoclastic overactivity.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Synovium penetrates into bone, leading to:</a:t>
            </a: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lang="en-US" sz="2600"/>
              <a:t>Juxta-articular erosions, formation of cysts, and osteoporosis.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D. Inflammation of Tendons, Ligaments, and Surrounding Muscles</a:t>
            </a:r>
            <a:endParaRPr b="1"/>
          </a:p>
        </p:txBody>
      </p:sp>
      <p:sp>
        <p:nvSpPr>
          <p:cNvPr id="365" name="Google Shape;36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66" name="Google Shape;366;p46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72" name="Google Shape;372;p47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1563" y="136525"/>
            <a:ext cx="6748886" cy="66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7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Pannus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8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2. Skin</a:t>
            </a:r>
            <a:endParaRPr/>
          </a:p>
        </p:txBody>
      </p:sp>
      <p:sp>
        <p:nvSpPr>
          <p:cNvPr id="380" name="Google Shape;380;p48"/>
          <p:cNvSpPr txBox="1">
            <a:spLocks noGrp="1"/>
          </p:cNvSpPr>
          <p:nvPr>
            <p:ph type="body" idx="1"/>
          </p:nvPr>
        </p:nvSpPr>
        <p:spPr>
          <a:xfrm>
            <a:off x="838200" y="1462225"/>
            <a:ext cx="10594200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Rheumatoid Nodules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Firm, non-tender, round-oval subcutaneous nodules.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Central fibrinoid necrosis.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Surrounded by a rim of epithelioid cells, lymphocytes, and plasma cells.</a:t>
            </a:r>
            <a:endParaRPr b="1"/>
          </a:p>
        </p:txBody>
      </p:sp>
      <p:sp>
        <p:nvSpPr>
          <p:cNvPr id="381" name="Google Shape;381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82" name="Google Shape;382;p48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390;p49">
            <a:extLst>
              <a:ext uri="{FF2B5EF4-FFF2-40B4-BE49-F238E27FC236}">
                <a16:creationId xmlns:a16="http://schemas.microsoft.com/office/drawing/2014/main" id="{CB2FA46F-E432-42E8-A9D7-3944F32F9C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4542" y="3511825"/>
            <a:ext cx="4846583" cy="33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5"/>
          <p:cNvSpPr txBox="1">
            <a:spLocks noGrp="1"/>
          </p:cNvSpPr>
          <p:nvPr>
            <p:ph type="title"/>
          </p:nvPr>
        </p:nvSpPr>
        <p:spPr>
          <a:xfrm>
            <a:off x="568021" y="27425"/>
            <a:ext cx="5217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Clinical Course</a:t>
            </a:r>
            <a:endParaRPr/>
          </a:p>
        </p:txBody>
      </p:sp>
      <p:sp>
        <p:nvSpPr>
          <p:cNvPr id="436" name="Google Shape;436;p55"/>
          <p:cNvSpPr txBox="1">
            <a:spLocks noGrp="1"/>
          </p:cNvSpPr>
          <p:nvPr>
            <p:ph type="body" idx="1"/>
          </p:nvPr>
        </p:nvSpPr>
        <p:spPr>
          <a:xfrm>
            <a:off x="568025" y="1777250"/>
            <a:ext cx="10785900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Course of Rheumatoid Arthritis: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Slow/Insidious Onset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Generalized Musculoskeletal Pain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Followed by joint involvement.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Small Joints Affected First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Especially in the hands and feet, before larger joints.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Lumbosacral Spine &amp; Hips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Usually spared.</a:t>
            </a:r>
            <a:endParaRPr b="1"/>
          </a:p>
        </p:txBody>
      </p:sp>
      <p:sp>
        <p:nvSpPr>
          <p:cNvPr id="437" name="Google Shape;437;p55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6"/>
          <p:cNvSpPr txBox="1">
            <a:spLocks noGrp="1"/>
          </p:cNvSpPr>
          <p:nvPr>
            <p:ph type="title"/>
          </p:nvPr>
        </p:nvSpPr>
        <p:spPr>
          <a:xfrm>
            <a:off x="568029" y="27425"/>
            <a:ext cx="108606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Involved Joints in Rheumatoid Arthritis:</a:t>
            </a:r>
            <a:endParaRPr/>
          </a:p>
        </p:txBody>
      </p:sp>
      <p:sp>
        <p:nvSpPr>
          <p:cNvPr id="444" name="Google Shape;444;p56"/>
          <p:cNvSpPr txBox="1">
            <a:spLocks noGrp="1"/>
          </p:cNvSpPr>
          <p:nvPr>
            <p:ph type="body" idx="1"/>
          </p:nvPr>
        </p:nvSpPr>
        <p:spPr>
          <a:xfrm>
            <a:off x="408839" y="1077100"/>
            <a:ext cx="7209630" cy="5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Clinical Features:</a:t>
            </a:r>
            <a:endParaRPr b="1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Swollen, warm, and painful.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Stiffness in the morning or following inactivity.</a:t>
            </a:r>
            <a:endParaRPr sz="26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Radiological Findings:</a:t>
            </a:r>
            <a:endParaRPr b="1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Juxta-articular osteopenia.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Bone erosions with narrowing of the joint space.</a:t>
            </a:r>
            <a:endParaRPr sz="26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Deformities:</a:t>
            </a:r>
            <a:br>
              <a:rPr lang="en-US" b="1" dirty="0"/>
            </a:br>
            <a:r>
              <a:rPr lang="en-US" sz="2600" dirty="0"/>
              <a:t>Radial deviation of the wrist.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Ulnar deviation of the fingers.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Swan neck deformity.</a:t>
            </a:r>
            <a:endParaRPr sz="26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Synovial Cysts:</a:t>
            </a:r>
            <a:endParaRPr b="1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 dirty="0"/>
              <a:t>Baker cysts</a:t>
            </a:r>
            <a:r>
              <a:rPr lang="en-US" sz="2600" dirty="0"/>
              <a:t> may develop.</a:t>
            </a:r>
            <a:endParaRPr sz="2600" b="1" dirty="0"/>
          </a:p>
        </p:txBody>
      </p:sp>
      <p:sp>
        <p:nvSpPr>
          <p:cNvPr id="445" name="Google Shape;445;p56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6" name="Google Shape;454;p57">
            <a:extLst>
              <a:ext uri="{FF2B5EF4-FFF2-40B4-BE49-F238E27FC236}">
                <a16:creationId xmlns:a16="http://schemas.microsoft.com/office/drawing/2014/main" id="{4E59000C-535D-4FD2-B7E9-F0B3D6CDEA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200000">
            <a:off x="8299384" y="1222325"/>
            <a:ext cx="4445000" cy="292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62;p58">
            <a:extLst>
              <a:ext uri="{FF2B5EF4-FFF2-40B4-BE49-F238E27FC236}">
                <a16:creationId xmlns:a16="http://schemas.microsoft.com/office/drawing/2014/main" id="{B009E853-83DE-4683-B918-CA25C6B50F1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6028" y="4382813"/>
            <a:ext cx="3926400" cy="2423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9"/>
          <p:cNvSpPr txBox="1">
            <a:spLocks noGrp="1"/>
          </p:cNvSpPr>
          <p:nvPr>
            <p:ph type="title"/>
          </p:nvPr>
        </p:nvSpPr>
        <p:spPr>
          <a:xfrm>
            <a:off x="578540" y="136550"/>
            <a:ext cx="108606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Hands in Chronic Rheumatoid Arthritis (Swan Neck Deformity)</a:t>
            </a:r>
            <a:endParaRPr dirty="0"/>
          </a:p>
        </p:txBody>
      </p:sp>
      <p:sp>
        <p:nvSpPr>
          <p:cNvPr id="468" name="Google Shape;468;p59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470" name="Google Shape;470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921" y="2178217"/>
            <a:ext cx="44450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35530" y="2556266"/>
            <a:ext cx="3930196" cy="250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79;p60">
            <a:extLst>
              <a:ext uri="{FF2B5EF4-FFF2-40B4-BE49-F238E27FC236}">
                <a16:creationId xmlns:a16="http://schemas.microsoft.com/office/drawing/2014/main" id="{D102B3A4-8805-4A72-8838-DC366F29EDB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97209" y="1842875"/>
            <a:ext cx="4084358" cy="403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2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Diagnosis of Rheumatoid Arthritis:</a:t>
            </a:r>
            <a:endParaRPr/>
          </a:p>
        </p:txBody>
      </p:sp>
      <p:sp>
        <p:nvSpPr>
          <p:cNvPr id="493" name="Google Shape;493;p62"/>
          <p:cNvSpPr txBox="1">
            <a:spLocks noGrp="1"/>
          </p:cNvSpPr>
          <p:nvPr>
            <p:ph type="body" idx="1"/>
          </p:nvPr>
        </p:nvSpPr>
        <p:spPr>
          <a:xfrm>
            <a:off x="838200" y="1462225"/>
            <a:ext cx="10594200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Blood Tests: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Rheumatoid Factor (RF):</a:t>
            </a:r>
            <a:endParaRPr sz="2600" b="1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lang="en-US" sz="2600"/>
              <a:t>Elevated in many cases.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Synovial Fluid Analysis: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Neutrophils</a:t>
            </a:r>
            <a:r>
              <a:rPr lang="en-US" sz="2600"/>
              <a:t>: Elevated count.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High Protein Content</a:t>
            </a:r>
            <a:r>
              <a:rPr lang="en-US" sz="2600"/>
              <a:t>: Indicative of inflammation.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Low Mucin Content</a:t>
            </a:r>
            <a:r>
              <a:rPr lang="en-US" sz="2600"/>
              <a:t>: Decreased mucin clot formation.</a:t>
            </a:r>
            <a:endParaRPr b="1"/>
          </a:p>
        </p:txBody>
      </p:sp>
      <p:sp>
        <p:nvSpPr>
          <p:cNvPr id="494" name="Google Shape;494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495" name="Google Shape;495;p62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5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Juvenile Rheumatoid Arthritis</a:t>
            </a:r>
            <a:endParaRPr/>
          </a:p>
        </p:txBody>
      </p:sp>
      <p:sp>
        <p:nvSpPr>
          <p:cNvPr id="517" name="Google Shape;517;p65"/>
          <p:cNvSpPr/>
          <p:nvPr/>
        </p:nvSpPr>
        <p:spPr>
          <a:xfrm>
            <a:off x="712300" y="1462225"/>
            <a:ext cx="11251200" cy="52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Definition: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Chronic arthritis (minimum duration of 6 weeks) developing before age 16.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 from Adult Rheumatoid Arthritis: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Oligoarticular: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Typically involves fewer joints.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Systemic Presentation: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More common in juvenile cases.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Larger Joints: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More commonly affected.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Nodules/Rheumatoid Factor: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Usually absent.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Antinuclear Antibody: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 be present.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519" name="Google Shape;519;p65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8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Crystal Deposition Joint Disorders</a:t>
            </a:r>
            <a:endParaRPr/>
          </a:p>
        </p:txBody>
      </p:sp>
      <p:sp>
        <p:nvSpPr>
          <p:cNvPr id="541" name="Google Shape;541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542" name="Google Shape;542;p68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68"/>
          <p:cNvSpPr/>
          <p:nvPr/>
        </p:nvSpPr>
        <p:spPr>
          <a:xfrm>
            <a:off x="712300" y="1767025"/>
            <a:ext cx="78969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Endogenous Crystals: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Monosodium Urate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Associated with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Gout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Calcium Pyrophosphate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Associated with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Pseudo-gout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Hydroxyapatite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Associated with other crystal deposition disorders.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4" name="Google Shape;544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9313" y="1449038"/>
            <a:ext cx="3276600" cy="18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2389" y="3635089"/>
            <a:ext cx="3330448" cy="215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9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Exogenous Crystals</a:t>
            </a:r>
            <a:endParaRPr/>
          </a:p>
        </p:txBody>
      </p:sp>
      <p:sp>
        <p:nvSpPr>
          <p:cNvPr id="551" name="Google Shape;551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552" name="Google Shape;552;p69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69"/>
          <p:cNvSpPr/>
          <p:nvPr/>
        </p:nvSpPr>
        <p:spPr>
          <a:xfrm>
            <a:off x="712300" y="1614625"/>
            <a:ext cx="107538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Corticosteroid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Talc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Polyethylene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Methyl Methacrylate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Silicone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(The last three are used in prosthetic joints.)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0"/>
          <p:cNvSpPr txBox="1">
            <a:spLocks noGrp="1"/>
          </p:cNvSpPr>
          <p:nvPr>
            <p:ph type="title"/>
          </p:nvPr>
        </p:nvSpPr>
        <p:spPr>
          <a:xfrm>
            <a:off x="685800" y="136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Investigations Required for Arthritis Diagnosis</a:t>
            </a:r>
            <a:endParaRPr/>
          </a:p>
        </p:txBody>
      </p:sp>
      <p:sp>
        <p:nvSpPr>
          <p:cNvPr id="559" name="Google Shape;559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560" name="Google Shape;560;p70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70"/>
          <p:cNvSpPr/>
          <p:nvPr/>
        </p:nvSpPr>
        <p:spPr>
          <a:xfrm>
            <a:off x="152400" y="1386025"/>
            <a:ext cx="12063600" cy="5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 Tests:</a:t>
            </a: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inflammation markers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(CRP, ESR).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antibodies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(RF, Anti-CCP).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uric acid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levels.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X-rays:</a:t>
            </a: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joint damage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bone erosion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osteophytes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MRI:</a:t>
            </a: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 tissue damage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joint changes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Ultrasound:</a:t>
            </a: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Visualize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joint inflammation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fluid buildup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Joint Aspiration:</a:t>
            </a: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synovial fluid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infection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gout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or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inflammation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tests, along with a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clinical exam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help determine the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severity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arthritis.</a:t>
            </a: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1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Treatment for Arthritis</a:t>
            </a:r>
            <a:endParaRPr/>
          </a:p>
        </p:txBody>
      </p:sp>
      <p:sp>
        <p:nvSpPr>
          <p:cNvPr id="567" name="Google Shape;567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568" name="Google Shape;568;p71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71"/>
          <p:cNvSpPr/>
          <p:nvPr/>
        </p:nvSpPr>
        <p:spPr>
          <a:xfrm>
            <a:off x="712300" y="1614625"/>
            <a:ext cx="107538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Medication: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 Relievers: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NSAIDs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(e.g., ibuprofen) and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acetaminophen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pain relief.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Disease-Modifying Antirheumatic Drugs (DMARDs):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rheumatoid arthritis, e.g.,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methotrexate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hydroxychloroquine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Biologics: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Targeted therapies for inflammatory arthritis, e.g.,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TNF inhibitors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Corticosteroids: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Short-term use to reduce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inflammation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2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Arthritis – Life style Modifications </a:t>
            </a:r>
            <a:endParaRPr dirty="0"/>
          </a:p>
        </p:txBody>
      </p:sp>
      <p:sp>
        <p:nvSpPr>
          <p:cNvPr id="575" name="Google Shape;575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576" name="Google Shape;576;p72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SPIRAL INTEGRATION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MEDICINE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72"/>
          <p:cNvSpPr/>
          <p:nvPr/>
        </p:nvSpPr>
        <p:spPr>
          <a:xfrm>
            <a:off x="712300" y="1614625"/>
            <a:ext cx="107538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Physical Therapy: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Customized exercises to improve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joint flexibility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on proper movement techniques to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 joints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Lifestyle Modifications: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 Management: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Reduces stress on joints, especially in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osteoarthritis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Exercise: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Low-impact activities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(e.g., swimming, walking) to improve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joint function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3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SzPts val="1100"/>
            </a:pPr>
            <a:r>
              <a:rPr lang="en-US" dirty="0"/>
              <a:t>Arthritis – Life style Modifications </a:t>
            </a:r>
            <a:endParaRPr dirty="0"/>
          </a:p>
        </p:txBody>
      </p:sp>
      <p:sp>
        <p:nvSpPr>
          <p:cNvPr id="583" name="Google Shape;583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585" name="Google Shape;585;p73"/>
          <p:cNvSpPr/>
          <p:nvPr/>
        </p:nvSpPr>
        <p:spPr>
          <a:xfrm>
            <a:off x="712300" y="1614625"/>
            <a:ext cx="107538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Maintain a Healthy Weight: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Reduces stress on joints, particularly weight-bearing ones like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knees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Stay Active: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physical activity strengthens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improves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joint flexibility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low-impact exercises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like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swimming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walking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or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cycling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Protect Joints from Injury: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 techniques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during sports or physical activities.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Wear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protective gear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when necessary.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576;p72">
            <a:extLst>
              <a:ext uri="{FF2B5EF4-FFF2-40B4-BE49-F238E27FC236}">
                <a16:creationId xmlns:a16="http://schemas.microsoft.com/office/drawing/2014/main" id="{FB4A7450-FAD0-4469-837E-DF291BBCA9CA}"/>
              </a:ext>
            </a:extLst>
          </p:cNvPr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SPIRAL INTEGRATION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MEDICINE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568021" y="103625"/>
            <a:ext cx="5217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Joints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472525" y="1170150"/>
            <a:ext cx="11414700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Joints are classified into two basic categories: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b="1" dirty="0"/>
              <a:t>Solid (non-synovial; synarthrosis)</a:t>
            </a:r>
            <a:endParaRPr b="1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These joints provide structural integrity but allow little movement.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They lack a joint space.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Further divided into:</a:t>
            </a:r>
            <a:endParaRPr sz="2600" dirty="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lang="en-US" sz="2600" b="1" dirty="0"/>
              <a:t>Fibrous (e.g., sutures)</a:t>
            </a:r>
            <a:endParaRPr sz="2600" b="1" dirty="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lang="en-US" sz="2600" b="1" dirty="0"/>
              <a:t>Cartilaginous (e.g., symphysis)</a:t>
            </a:r>
          </a:p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Char char="●"/>
            </a:pPr>
            <a:r>
              <a:rPr lang="en-US" b="1" dirty="0"/>
              <a:t>Synovial Joints: </a:t>
            </a:r>
            <a:r>
              <a:rPr lang="en-US" dirty="0"/>
              <a:t>Have a </a:t>
            </a:r>
            <a:r>
              <a:rPr lang="en-US" b="1" dirty="0"/>
              <a:t>joint space</a:t>
            </a:r>
            <a:r>
              <a:rPr lang="en-US" dirty="0"/>
              <a:t> and allow for greater </a:t>
            </a:r>
            <a:r>
              <a:rPr lang="en-US" b="1" dirty="0"/>
              <a:t>movement</a:t>
            </a:r>
            <a:r>
              <a:rPr lang="en-US" dirty="0"/>
              <a:t>.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en-US" dirty="0"/>
              <a:t>Are </a:t>
            </a:r>
            <a:r>
              <a:rPr lang="en-US" b="1" dirty="0"/>
              <a:t>stronger</a:t>
            </a:r>
            <a:r>
              <a:rPr lang="en-US" dirty="0"/>
              <a:t>.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en-US" dirty="0"/>
              <a:t>Are reinforced by </a:t>
            </a:r>
            <a:r>
              <a:rPr lang="en-US" b="1" dirty="0"/>
              <a:t>capsule</a:t>
            </a:r>
            <a:r>
              <a:rPr lang="en-US" dirty="0"/>
              <a:t>, </a:t>
            </a:r>
            <a:r>
              <a:rPr lang="en-US" b="1" dirty="0"/>
              <a:t>ligaments</a:t>
            </a:r>
            <a:r>
              <a:rPr lang="en-US" dirty="0"/>
              <a:t>, and </a:t>
            </a:r>
            <a:r>
              <a:rPr lang="en-US" b="1" dirty="0"/>
              <a:t>tendons</a:t>
            </a:r>
            <a:r>
              <a:rPr lang="en-US" dirty="0"/>
              <a:t>.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en-US" dirty="0"/>
              <a:t>The joint space is lined by a </a:t>
            </a:r>
            <a:r>
              <a:rPr lang="en-US" b="1" dirty="0"/>
              <a:t>synovial membrane</a:t>
            </a:r>
            <a:r>
              <a:rPr lang="en-US" dirty="0"/>
              <a:t>, which is bound to the </a:t>
            </a:r>
            <a:r>
              <a:rPr lang="en-US" b="1" dirty="0"/>
              <a:t>capsule</a:t>
            </a:r>
            <a:r>
              <a:rPr lang="en-US" dirty="0"/>
              <a:t>.</a:t>
            </a:r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endParaRPr b="1" dirty="0"/>
          </a:p>
        </p:txBody>
      </p:sp>
      <p:sp>
        <p:nvSpPr>
          <p:cNvPr id="117" name="Google Shape;117;p17"/>
          <p:cNvSpPr txBox="1"/>
          <p:nvPr/>
        </p:nvSpPr>
        <p:spPr>
          <a:xfrm>
            <a:off x="8711125" y="51425"/>
            <a:ext cx="31761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568025" y="103625"/>
            <a:ext cx="8499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Synovial membrane</a:t>
            </a: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72525" y="1170150"/>
            <a:ext cx="11414700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Is </a:t>
            </a:r>
            <a:r>
              <a:rPr lang="en-US" b="1" dirty="0"/>
              <a:t>smooth</a:t>
            </a:r>
            <a:r>
              <a:rPr lang="en-US" dirty="0"/>
              <a:t>, except at points of </a:t>
            </a:r>
            <a:r>
              <a:rPr lang="en-US" b="1" dirty="0"/>
              <a:t>osseous attachment</a:t>
            </a:r>
            <a:r>
              <a:rPr lang="en-US" dirty="0"/>
              <a:t> where </a:t>
            </a:r>
            <a:r>
              <a:rPr lang="en-US" b="1" dirty="0"/>
              <a:t>villous </a:t>
            </a:r>
            <a:r>
              <a:rPr lang="en-US" b="1" dirty="0" err="1"/>
              <a:t>foldings</a:t>
            </a:r>
            <a:r>
              <a:rPr lang="en-US" dirty="0"/>
              <a:t> are present.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It is lined by </a:t>
            </a:r>
            <a:r>
              <a:rPr lang="en-US" b="1" dirty="0"/>
              <a:t>1-4 layers</a:t>
            </a:r>
            <a:r>
              <a:rPr lang="en-US" dirty="0"/>
              <a:t> of </a:t>
            </a:r>
            <a:r>
              <a:rPr lang="en-US" b="1" dirty="0"/>
              <a:t>cuboidal cells</a:t>
            </a:r>
            <a:r>
              <a:rPr lang="en-US" dirty="0"/>
              <a:t> called </a:t>
            </a:r>
            <a:r>
              <a:rPr lang="en-US" b="1" dirty="0" err="1"/>
              <a:t>synoviocytes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These are of two types:</a:t>
            </a: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 dirty="0"/>
              <a:t>Type A</a:t>
            </a:r>
            <a:r>
              <a:rPr lang="en-US" sz="2600" dirty="0"/>
              <a:t>: </a:t>
            </a:r>
            <a:r>
              <a:rPr lang="en-US" sz="2600" b="1" dirty="0"/>
              <a:t>phagocytic</a:t>
            </a:r>
            <a:r>
              <a:rPr lang="en-US" sz="2600" dirty="0"/>
              <a:t> (</a:t>
            </a:r>
            <a:r>
              <a:rPr lang="en-US" sz="2600" b="1" dirty="0"/>
              <a:t>macrophage-like</a:t>
            </a:r>
            <a:r>
              <a:rPr lang="en-US" sz="2600" dirty="0"/>
              <a:t>)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 dirty="0"/>
              <a:t>Type B</a:t>
            </a:r>
            <a:r>
              <a:rPr lang="en-US" sz="2600" dirty="0"/>
              <a:t>: </a:t>
            </a:r>
            <a:r>
              <a:rPr lang="en-US" sz="2600" b="1" dirty="0"/>
              <a:t>synthetic</a:t>
            </a:r>
            <a:r>
              <a:rPr lang="en-US" sz="2600" dirty="0"/>
              <a:t> (</a:t>
            </a:r>
            <a:r>
              <a:rPr lang="en-US" sz="2600" b="1" dirty="0"/>
              <a:t>fibroblast-like</a:t>
            </a:r>
            <a:r>
              <a:rPr lang="en-US" sz="2600" dirty="0"/>
              <a:t>)</a:t>
            </a:r>
          </a:p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Char char="●"/>
            </a:pPr>
            <a:r>
              <a:rPr lang="en-US" dirty="0"/>
              <a:t>Has </a:t>
            </a:r>
            <a:r>
              <a:rPr lang="en-US" b="1" dirty="0"/>
              <a:t>no basement membrane</a:t>
            </a:r>
            <a:r>
              <a:rPr lang="en-US" dirty="0"/>
              <a:t>, so </a:t>
            </a:r>
            <a:r>
              <a:rPr lang="en-US" b="1" dirty="0"/>
              <a:t>rapid blood-synovium exchange</a:t>
            </a:r>
            <a:r>
              <a:rPr lang="en-US" dirty="0"/>
              <a:t> occurs.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b="1" dirty="0"/>
              <a:t>Synovial fluid</a:t>
            </a:r>
            <a:r>
              <a:rPr lang="en-US" dirty="0"/>
              <a:t>:</a:t>
            </a:r>
          </a:p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Char char="●"/>
            </a:pPr>
            <a:r>
              <a:rPr lang="en-US" dirty="0"/>
              <a:t>Is </a:t>
            </a:r>
            <a:r>
              <a:rPr lang="en-US" b="1" dirty="0"/>
              <a:t>clear</a:t>
            </a:r>
            <a:r>
              <a:rPr lang="en-US" dirty="0"/>
              <a:t> and </a:t>
            </a:r>
            <a:r>
              <a:rPr lang="en-US" b="1" dirty="0"/>
              <a:t>viscous</a:t>
            </a:r>
            <a:r>
              <a:rPr lang="en-US" dirty="0"/>
              <a:t>.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en-US" b="1" dirty="0"/>
              <a:t>Lubricates</a:t>
            </a:r>
            <a:r>
              <a:rPr lang="en-US" dirty="0"/>
              <a:t> by virtue of </a:t>
            </a:r>
            <a:r>
              <a:rPr lang="en-US" b="1" dirty="0"/>
              <a:t>hyaluronic acid</a:t>
            </a:r>
            <a:r>
              <a:rPr lang="en-US" dirty="0"/>
              <a:t>.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en-US" dirty="0"/>
              <a:t>Also provides </a:t>
            </a:r>
            <a:r>
              <a:rPr lang="en-US" b="1" dirty="0"/>
              <a:t>nutrition</a:t>
            </a:r>
            <a:r>
              <a:rPr lang="en-US" dirty="0"/>
              <a:t> to </a:t>
            </a:r>
            <a:r>
              <a:rPr lang="en-US" b="1" dirty="0"/>
              <a:t>hyaline cartilage</a:t>
            </a:r>
            <a:endParaRPr lang="en-US" dirty="0"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8711125" y="51425"/>
            <a:ext cx="31761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568025" y="103625"/>
            <a:ext cx="8499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Arthritis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8711125" y="51425"/>
            <a:ext cx="31761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8" name="Google Shape;158;p22"/>
          <p:cNvGraphicFramePr/>
          <p:nvPr/>
        </p:nvGraphicFramePr>
        <p:xfrm>
          <a:off x="1500975" y="1304137"/>
          <a:ext cx="9190075" cy="5233050"/>
        </p:xfrm>
        <a:graphic>
          <a:graphicData uri="http://schemas.openxmlformats.org/drawingml/2006/table">
            <a:tbl>
              <a:tblPr firstRow="1" bandRow="1">
                <a:noFill/>
                <a:tableStyleId>{D8DE26F6-5095-4BBA-B768-B92FCA5815E7}</a:tableStyleId>
              </a:tblPr>
              <a:tblGrid>
                <a:gridCol w="39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287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Osteoarthritis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6200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2075" marR="6838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ndogenous age-related deterioration in articular cartilage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62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Rheumatoid arthritis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6200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2075" marR="33274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utoimmune reaction to an antigen,triggering synovial proliferation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62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97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Septic arthritis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68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nfectious causes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68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860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Gouty arthritis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68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2075" marR="829943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rystal deposition in the joint space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68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/>
              <a:t>Osteoarthritis </a:t>
            </a:r>
            <a:endParaRPr dirty="0"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838200" y="1538425"/>
            <a:ext cx="10754400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b="1" dirty="0"/>
              <a:t>Also called degenerative joint disease</a:t>
            </a:r>
            <a:br>
              <a:rPr lang="en-US" b="1" dirty="0"/>
            </a:br>
            <a:r>
              <a:rPr lang="en-US" dirty="0"/>
              <a:t> </a:t>
            </a:r>
            <a:r>
              <a:rPr lang="en-US" b="1" dirty="0"/>
              <a:t>Intrinsic disorder</a:t>
            </a:r>
            <a:r>
              <a:rPr lang="en-US" dirty="0"/>
              <a:t> of </a:t>
            </a:r>
            <a:r>
              <a:rPr lang="en-US" b="1" dirty="0"/>
              <a:t>articular cartilage</a:t>
            </a:r>
            <a:r>
              <a:rPr lang="en-US" dirty="0"/>
              <a:t> in which </a:t>
            </a:r>
            <a:r>
              <a:rPr lang="en-US" b="1" dirty="0"/>
              <a:t>biochemical</a:t>
            </a:r>
            <a:r>
              <a:rPr lang="en-US" dirty="0"/>
              <a:t> &amp; </a:t>
            </a:r>
            <a:r>
              <a:rPr lang="en-US" b="1" dirty="0"/>
              <a:t>metabolic alterations</a:t>
            </a:r>
            <a:r>
              <a:rPr lang="en-US" dirty="0"/>
              <a:t> lead to </a:t>
            </a:r>
            <a:r>
              <a:rPr lang="en-US" b="1" dirty="0"/>
              <a:t>progressive erosion</a:t>
            </a:r>
            <a:r>
              <a:rPr lang="en-US" dirty="0"/>
              <a:t> of </a:t>
            </a:r>
            <a:r>
              <a:rPr lang="en-US" b="1" dirty="0"/>
              <a:t>articular cartilage</a:t>
            </a:r>
            <a:r>
              <a:rPr lang="en-US" dirty="0"/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 Primary OA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Insidious onset</a:t>
            </a:r>
            <a:r>
              <a:rPr lang="en-US" dirty="0"/>
              <a:t> during </a:t>
            </a:r>
            <a:r>
              <a:rPr lang="en-US" b="1" dirty="0"/>
              <a:t>50's</a:t>
            </a:r>
            <a:r>
              <a:rPr lang="en-US" dirty="0"/>
              <a:t>, no initiating cause, purely an </a:t>
            </a:r>
            <a:r>
              <a:rPr lang="en-US" b="1" dirty="0"/>
              <a:t>aging phenomenon</a:t>
            </a:r>
            <a:r>
              <a:rPr lang="en-US" dirty="0"/>
              <a:t>; </a:t>
            </a:r>
            <a:r>
              <a:rPr lang="en-US" b="1" dirty="0"/>
              <a:t>oligoarticular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Secondary OA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Seen in </a:t>
            </a:r>
            <a:r>
              <a:rPr lang="en-US" b="1" dirty="0"/>
              <a:t>younger age group</a:t>
            </a:r>
            <a:r>
              <a:rPr lang="en-US" dirty="0"/>
              <a:t> with some </a:t>
            </a:r>
            <a:r>
              <a:rPr lang="en-US" b="1" dirty="0"/>
              <a:t>predisposing factor</a:t>
            </a:r>
            <a:r>
              <a:rPr lang="en-US" dirty="0"/>
              <a:t>.</a:t>
            </a:r>
            <a:endParaRPr b="1" dirty="0"/>
          </a:p>
        </p:txBody>
      </p:sp>
      <p:sp>
        <p:nvSpPr>
          <p:cNvPr id="173" name="Google Shape;1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74" name="Google Shape;174;p24"/>
          <p:cNvSpPr txBox="1"/>
          <p:nvPr/>
        </p:nvSpPr>
        <p:spPr>
          <a:xfrm flipH="1">
            <a:off x="9221250" y="199575"/>
            <a:ext cx="2743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Predisposing factors in secondary OA</a:t>
            </a: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838200" y="1538425"/>
            <a:ext cx="10754400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Obvious/repeated trauma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Congenital deformity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Systemic disease</a:t>
            </a:r>
            <a:r>
              <a:rPr lang="en-US" dirty="0"/>
              <a:t>:</a:t>
            </a: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Diabetes mellitus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Hemochromatosis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Marked obesity</a:t>
            </a:r>
            <a:endParaRPr dirty="0"/>
          </a:p>
        </p:txBody>
      </p: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82" name="Google Shape;182;p25"/>
          <p:cNvSpPr txBox="1"/>
          <p:nvPr/>
        </p:nvSpPr>
        <p:spPr>
          <a:xfrm flipH="1">
            <a:off x="8723586" y="199575"/>
            <a:ext cx="32408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HORIZONTAL  INTEGRATION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1621</Words>
  <Application>Microsoft Office PowerPoint</Application>
  <PresentationFormat>Widescreen</PresentationFormat>
  <Paragraphs>347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Joints</vt:lpstr>
      <vt:lpstr>Synovial membrane</vt:lpstr>
      <vt:lpstr>Arthritis</vt:lpstr>
      <vt:lpstr>Osteoarthritis </vt:lpstr>
      <vt:lpstr>Predisposing factors in secondary OA</vt:lpstr>
      <vt:lpstr>Pathogenesis</vt:lpstr>
      <vt:lpstr>Morphology</vt:lpstr>
      <vt:lpstr>Degenerative Joint Disease – Gross Findings</vt:lpstr>
      <vt:lpstr>Additional Findings in Degenerative Joint Disease</vt:lpstr>
      <vt:lpstr>Presentation of Degenerative Joint Disease</vt:lpstr>
      <vt:lpstr>Rheumatoid Arthritis</vt:lpstr>
      <vt:lpstr>Pathogenesis</vt:lpstr>
      <vt:lpstr>Rheumatoid Arthritis Pathogenesis:</vt:lpstr>
      <vt:lpstr>1. Activated CD4 Cells</vt:lpstr>
      <vt:lpstr>2. Activation of B Cells</vt:lpstr>
      <vt:lpstr>PowerPoint Presentation</vt:lpstr>
      <vt:lpstr>Morphology</vt:lpstr>
      <vt:lpstr>Secondary Events in Rheumatoid Arthritis</vt:lpstr>
      <vt:lpstr>Pannus</vt:lpstr>
      <vt:lpstr>2. Skin</vt:lpstr>
      <vt:lpstr>Clinical Course</vt:lpstr>
      <vt:lpstr>Involved Joints in Rheumatoid Arthritis:</vt:lpstr>
      <vt:lpstr>Hands in Chronic Rheumatoid Arthritis (Swan Neck Deformity)</vt:lpstr>
      <vt:lpstr>Diagnosis of Rheumatoid Arthritis:</vt:lpstr>
      <vt:lpstr>Juvenile Rheumatoid Arthritis</vt:lpstr>
      <vt:lpstr>Crystal Deposition Joint Disorders</vt:lpstr>
      <vt:lpstr>Exogenous Crystals</vt:lpstr>
      <vt:lpstr>Investigations Required for Arthritis Diagnosis</vt:lpstr>
      <vt:lpstr>Treatment for Arthritis</vt:lpstr>
      <vt:lpstr>Arthritis – Life style Modifications </vt:lpstr>
      <vt:lpstr>Arthritis – Life style Modifications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mz</cp:lastModifiedBy>
  <cp:revision>4</cp:revision>
  <dcterms:modified xsi:type="dcterms:W3CDTF">2025-03-04T03:16:47Z</dcterms:modified>
</cp:coreProperties>
</file>