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275" r:id="rId14"/>
    <p:sldId id="276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4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2" r:id="rId45"/>
    <p:sldId id="314" r:id="rId46"/>
    <p:sldId id="316" r:id="rId47"/>
    <p:sldId id="318" r:id="rId48"/>
    <p:sldId id="319" r:id="rId49"/>
    <p:sldId id="320" r:id="rId50"/>
    <p:sldId id="322" r:id="rId51"/>
    <p:sldId id="323" r:id="rId52"/>
    <p:sldId id="324" r:id="rId53"/>
    <p:sldId id="325" r:id="rId54"/>
    <p:sldId id="333" r:id="rId55"/>
    <p:sldId id="334" r:id="rId56"/>
    <p:sldId id="335" r:id="rId57"/>
    <p:sldId id="336" r:id="rId58"/>
    <p:sldId id="337" r:id="rId5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0472C0-1DFF-46E2-B4AB-FDF46B856FD2}">
  <a:tblStyle styleId="{D60472C0-1DFF-46E2-B4AB-FDF46B856FD2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b9a827127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g33b9a82712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b9a827127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g33b9a827127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b9a827127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g33b9a827127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b9a827127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g33b9a827127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3b9a827127_0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g33b9a827127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3ba28900c2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2" name="Google Shape;292;g33ba28900c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ba28900c2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g33ba28900c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ba28900c2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g33ba28900c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ba28900c2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g33ba28900c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ba28900c2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7" name="Google Shape;337;g33ba28900c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3ba28900c2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5" name="Google Shape;345;g33ba28900c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3ba28900c2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3" name="Google Shape;353;g33ba28900c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3ba28900c2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g33ba28900c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3ba28900c2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5" name="Google Shape;375;g33ba28900c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3ba28900c2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3" name="Google Shape;383;g33ba28900c2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3ba28900c2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1" name="Google Shape;391;g33ba28900c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ba28900c2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9" name="Google Shape;399;g33ba28900c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ba28900c2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8" name="Google Shape;408;g33ba28900c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ba28900c2_0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2" name="Google Shape;432;g33ba28900c2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3ba28900c2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2" name="Google Shape;452;g33ba28900c2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3b9a827127_0_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4" name="Google Shape;464;g33b9a827127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3ba28900c2_0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6" name="Google Shape;476;g33ba28900c2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3ba28900c2_0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4" name="Google Shape;484;g33ba28900c2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ba28900c2_0_2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2" name="Google Shape;492;g33ba28900c2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2" name="Google Shape;5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3ba28900c2_0_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1" name="Google Shape;511;g33ba28900c2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ba28900c2_0_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2" name="Google Shape;522;g33ba28900c2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3ba28900c2_0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g33ba28900c2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3ba28900c2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3" name="Google Shape;543;g33ba28900c2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3ba28900c2_0_2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1" name="Google Shape;551;g33ba28900c2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3ba28900c2_0_2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9" name="Google Shape;559;g33ba28900c2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ba28900c2_0_3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7" name="Google Shape;567;g33ba28900c2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3ba28900c2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33ba28900c2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3badb77f3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g33badb77f3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3ba28900c2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33ba28900c2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3ba28900c2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33ba28900c2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3ba28900c2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g33ba28900c2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3ba28900c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g33ba28900c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3ba28900c2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g33ba28900c2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3ba28900c2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g33ba28900c2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3ba28900c2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g33ba28900c2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3ba28900c2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g33ba28900c2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3ba28900c2_0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g33ba28900c2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3ba28900c2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g33ba28900c2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33badb77f3b_1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4" name="Google Shape;874;g33badb77f3b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2" name="Google Shape;88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33ba28900c2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2" name="Google Shape;892;g33ba28900c2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9" name="Google Shape;89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33ba28900c2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6" name="Google Shape;906;g33ba28900c2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b9a827127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33b9a82712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b9a827127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g33b9a82712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b9a827127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g33b9a82712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5151967" y="179019"/>
            <a:ext cx="59967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400" b="0" i="0">
                <a:solidFill>
                  <a:srgbClr val="25252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917787" y="2315083"/>
            <a:ext cx="5462100" cy="1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600"/>
              <a:buNone/>
              <a:defRPr sz="12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5151967" y="179019"/>
            <a:ext cx="59967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400" b="0" i="0">
                <a:solidFill>
                  <a:srgbClr val="25252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>
  <p:cSld name="OBJECT_1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3"/>
            <a:ext cx="1981199" cy="685774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0" y="0"/>
            <a:ext cx="243688" cy="6858000"/>
          </a:xfrm>
          <a:custGeom>
            <a:avLst/>
            <a:gdLst/>
            <a:ahLst/>
            <a:cxnLst/>
            <a:rect l="l" t="t" r="r" b="b"/>
            <a:pathLst>
              <a:path w="182880" h="6858000" extrusionOk="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76" y="711200"/>
            <a:ext cx="1820042" cy="508000"/>
          </a:xfrm>
          <a:custGeom>
            <a:avLst/>
            <a:gdLst/>
            <a:ahLst/>
            <a:cxnLst/>
            <a:rect l="l" t="t" r="r" b="b"/>
            <a:pathLst>
              <a:path w="1365885" h="508000" extrusionOk="0">
                <a:moveTo>
                  <a:pt x="0" y="0"/>
                </a:moveTo>
                <a:lnTo>
                  <a:pt x="0" y="504825"/>
                </a:lnTo>
                <a:lnTo>
                  <a:pt x="1019459" y="508000"/>
                </a:lnTo>
                <a:lnTo>
                  <a:pt x="1119764" y="508000"/>
                </a:lnTo>
                <a:lnTo>
                  <a:pt x="1124400" y="503174"/>
                </a:lnTo>
                <a:lnTo>
                  <a:pt x="1125949" y="501650"/>
                </a:lnTo>
                <a:lnTo>
                  <a:pt x="1358334" y="269494"/>
                </a:lnTo>
                <a:lnTo>
                  <a:pt x="1365477" y="255206"/>
                </a:lnTo>
                <a:lnTo>
                  <a:pt x="1363691" y="248062"/>
                </a:lnTo>
                <a:lnTo>
                  <a:pt x="1358334" y="240919"/>
                </a:lnTo>
                <a:lnTo>
                  <a:pt x="1129391" y="11937"/>
                </a:lnTo>
                <a:lnTo>
                  <a:pt x="1124400" y="11937"/>
                </a:lnTo>
                <a:lnTo>
                  <a:pt x="1124400" y="7112"/>
                </a:lnTo>
                <a:lnTo>
                  <a:pt x="1119764" y="7112"/>
                </a:lnTo>
                <a:lnTo>
                  <a:pt x="1114963" y="2412"/>
                </a:lnTo>
                <a:lnTo>
                  <a:pt x="101945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2">
  <p:cSld name="OBJECT_2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3"/>
            <a:ext cx="1981199" cy="685774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0" y="0"/>
            <a:ext cx="243688" cy="6858000"/>
          </a:xfrm>
          <a:custGeom>
            <a:avLst/>
            <a:gdLst/>
            <a:ahLst/>
            <a:cxnLst/>
            <a:rect l="l" t="t" r="r" b="b"/>
            <a:pathLst>
              <a:path w="182880" h="6858000" extrusionOk="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76" y="711200"/>
            <a:ext cx="1820042" cy="508000"/>
          </a:xfrm>
          <a:custGeom>
            <a:avLst/>
            <a:gdLst/>
            <a:ahLst/>
            <a:cxnLst/>
            <a:rect l="l" t="t" r="r" b="b"/>
            <a:pathLst>
              <a:path w="1365885" h="508000" extrusionOk="0">
                <a:moveTo>
                  <a:pt x="0" y="0"/>
                </a:moveTo>
                <a:lnTo>
                  <a:pt x="0" y="504825"/>
                </a:lnTo>
                <a:lnTo>
                  <a:pt x="1019459" y="508000"/>
                </a:lnTo>
                <a:lnTo>
                  <a:pt x="1119764" y="508000"/>
                </a:lnTo>
                <a:lnTo>
                  <a:pt x="1124400" y="503174"/>
                </a:lnTo>
                <a:lnTo>
                  <a:pt x="1125949" y="501650"/>
                </a:lnTo>
                <a:lnTo>
                  <a:pt x="1358334" y="269494"/>
                </a:lnTo>
                <a:lnTo>
                  <a:pt x="1365477" y="255206"/>
                </a:lnTo>
                <a:lnTo>
                  <a:pt x="1363691" y="248062"/>
                </a:lnTo>
                <a:lnTo>
                  <a:pt x="1358334" y="240919"/>
                </a:lnTo>
                <a:lnTo>
                  <a:pt x="1129391" y="11937"/>
                </a:lnTo>
                <a:lnTo>
                  <a:pt x="1124400" y="11937"/>
                </a:lnTo>
                <a:lnTo>
                  <a:pt x="1124400" y="7112"/>
                </a:lnTo>
                <a:lnTo>
                  <a:pt x="1119764" y="7112"/>
                </a:lnTo>
                <a:lnTo>
                  <a:pt x="1114963" y="2412"/>
                </a:lnTo>
                <a:lnTo>
                  <a:pt x="101945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medicalnewstoday.com/articles/316622#temporary-conditions" TargetMode="External"/><Relationship Id="rId4" Type="http://schemas.openxmlformats.org/officeDocument/2006/relationships/image" Target="../media/image79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l="3241" r="9376"/>
          <a:stretch/>
        </p:blipFill>
        <p:spPr>
          <a:xfrm>
            <a:off x="0" y="-11500"/>
            <a:ext cx="12192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Folliculitis</a:t>
            </a:r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838200" y="1309825"/>
            <a:ext cx="10896600" cy="5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Description:</a:t>
            </a:r>
            <a:r>
              <a:rPr lang="en-US"/>
              <a:t> Hair follicle infection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Common Areas Affected:</a:t>
            </a:r>
            <a:r>
              <a:rPr lang="en-US"/>
              <a:t> Can occur in any part of the body with hair, often on the face and upper trunk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Pathogen:</a:t>
            </a:r>
            <a:r>
              <a:rPr lang="en-US"/>
              <a:t> </a:t>
            </a:r>
            <a:r>
              <a:rPr lang="en-US" i="1"/>
              <a:t>Staphylococcus aureus</a:t>
            </a:r>
            <a:r>
              <a:rPr lang="en-US"/>
              <a:t> (usual cause)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Clinical Features: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Acute inflammation with pain, swelling, and erythema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Suppuration can lead to an abscess or furuncle (common boil or pimple)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17" name="Google Shape;217;p30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Acne Vulgaris</a:t>
            </a:r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838200" y="1309825"/>
            <a:ext cx="10896600" cy="5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Not Primarily an Infection: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Lesions often become infected by superimposed bacterial infection.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Common Age Group: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Affects most adolescents around puberty.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Cause: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Uncertain, but elevated sex hormone levels at puberty may influence sebaceous secretion quality.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Certain foods may exacerbate the condition, suggesting an allergic phenomenon.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Poor hygiene plays an uncertain role.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25" name="Google Shape;225;p31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Acne Vulgaris - Pathogenesis</a:t>
            </a:r>
            <a:endParaRPr/>
          </a:p>
        </p:txBody>
      </p:sp>
      <p:sp>
        <p:nvSpPr>
          <p:cNvPr id="227" name="Google Shape;227;p31"/>
          <p:cNvSpPr txBox="1"/>
          <p:nvPr/>
        </p:nvSpPr>
        <p:spPr>
          <a:xfrm>
            <a:off x="998250" y="1208250"/>
            <a:ext cx="7344300" cy="56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26033" lvl="0" indent="0" algn="ctr" rtl="0">
              <a:spcBef>
                <a:spcPts val="5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</a:rPr>
              <a:t>Consists of a pilosebaceous structure plugged with keratin and lipids.</a:t>
            </a:r>
            <a:endParaRPr sz="2600">
              <a:solidFill>
                <a:schemeClr val="dk1"/>
              </a:solidFill>
            </a:endParaRPr>
          </a:p>
          <a:p>
            <a:pPr marL="0" marR="26033" lvl="0" indent="0" algn="ctr" rtl="0">
              <a:spcBef>
                <a:spcPts val="5"/>
              </a:spcBef>
              <a:spcAft>
                <a:spcPts val="0"/>
              </a:spcAft>
              <a:buSzPts val="1100"/>
              <a:buNone/>
            </a:pPr>
            <a:endParaRPr sz="2600">
              <a:solidFill>
                <a:schemeClr val="dk1"/>
              </a:solidFill>
            </a:endParaRPr>
          </a:p>
          <a:p>
            <a:pPr marL="0" marR="26033" lvl="0" indent="0" algn="ctr" rtl="0">
              <a:spcBef>
                <a:spcPts val="5"/>
              </a:spcBef>
              <a:spcAft>
                <a:spcPts val="0"/>
              </a:spcAft>
              <a:buSzPts val="1100"/>
              <a:buNone/>
            </a:pPr>
            <a:endParaRPr sz="2600">
              <a:solidFill>
                <a:schemeClr val="dk1"/>
              </a:solidFill>
            </a:endParaRPr>
          </a:p>
          <a:p>
            <a:pPr marL="0" marR="26033" lvl="0" indent="0" algn="l" rtl="0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solidFill>
                <a:schemeClr val="dk1"/>
              </a:solidFill>
            </a:endParaRPr>
          </a:p>
          <a:p>
            <a:pPr marL="0" marR="26033" lvl="0" indent="0" algn="ctr" rtl="0">
              <a:spcBef>
                <a:spcPts val="5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</a:rPr>
              <a:t>Retained keratin and sebaceous secretions are degraded by anaerobic bacteria such as </a:t>
            </a:r>
            <a:r>
              <a:rPr lang="en-US" sz="2600" i="1">
                <a:solidFill>
                  <a:schemeClr val="dk1"/>
                </a:solidFill>
              </a:rPr>
              <a:t>Propionibacterium acnes</a:t>
            </a:r>
            <a:r>
              <a:rPr lang="en-US" sz="2600">
                <a:solidFill>
                  <a:schemeClr val="dk1"/>
                </a:solidFill>
              </a:rPr>
              <a:t>.</a:t>
            </a:r>
            <a:endParaRPr sz="2600">
              <a:solidFill>
                <a:schemeClr val="dk1"/>
              </a:solidFill>
            </a:endParaRPr>
          </a:p>
          <a:p>
            <a:pPr marL="0" marR="26033" lvl="0" indent="0" algn="l" rtl="0">
              <a:spcBef>
                <a:spcPts val="5"/>
              </a:spcBef>
              <a:spcAft>
                <a:spcPts val="0"/>
              </a:spcAft>
              <a:buSzPts val="1100"/>
              <a:buNone/>
            </a:pPr>
            <a:endParaRPr sz="2600">
              <a:solidFill>
                <a:schemeClr val="dk1"/>
              </a:solidFill>
            </a:endParaRPr>
          </a:p>
          <a:p>
            <a:pPr marL="0" marR="26033" lvl="0" indent="0" algn="l" rtl="0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solidFill>
                <a:schemeClr val="dk1"/>
              </a:solidFill>
            </a:endParaRPr>
          </a:p>
          <a:p>
            <a:pPr marL="0" marR="26033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This leads to acute inflammation and</a:t>
            </a:r>
            <a:endParaRPr sz="2600">
              <a:solidFill>
                <a:schemeClr val="dk1"/>
              </a:solidFill>
            </a:endParaRPr>
          </a:p>
          <a:p>
            <a:pPr marL="0" marR="26033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0" marR="26033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0" marR="26033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 evolves into an abscess.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1"/>
          <p:cNvSpPr/>
          <p:nvPr/>
        </p:nvSpPr>
        <p:spPr>
          <a:xfrm>
            <a:off x="4346758" y="2095500"/>
            <a:ext cx="647295" cy="838200"/>
          </a:xfrm>
          <a:custGeom>
            <a:avLst/>
            <a:gdLst/>
            <a:ahLst/>
            <a:cxnLst/>
            <a:rect l="l" t="t" r="r" b="b"/>
            <a:pathLst>
              <a:path w="485775" h="838200" extrusionOk="0">
                <a:moveTo>
                  <a:pt x="364363" y="0"/>
                </a:moveTo>
                <a:lnTo>
                  <a:pt x="121412" y="0"/>
                </a:lnTo>
                <a:lnTo>
                  <a:pt x="121412" y="628650"/>
                </a:lnTo>
                <a:lnTo>
                  <a:pt x="0" y="628650"/>
                </a:lnTo>
                <a:lnTo>
                  <a:pt x="242824" y="838200"/>
                </a:lnTo>
                <a:lnTo>
                  <a:pt x="485775" y="628650"/>
                </a:lnTo>
                <a:lnTo>
                  <a:pt x="364363" y="628650"/>
                </a:lnTo>
                <a:lnTo>
                  <a:pt x="3643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4346758" y="4438650"/>
            <a:ext cx="647295" cy="838200"/>
          </a:xfrm>
          <a:custGeom>
            <a:avLst/>
            <a:gdLst/>
            <a:ahLst/>
            <a:cxnLst/>
            <a:rect l="l" t="t" r="r" b="b"/>
            <a:pathLst>
              <a:path w="485775" h="838200" extrusionOk="0">
                <a:moveTo>
                  <a:pt x="364363" y="0"/>
                </a:moveTo>
                <a:lnTo>
                  <a:pt x="121412" y="0"/>
                </a:lnTo>
                <a:lnTo>
                  <a:pt x="121412" y="628650"/>
                </a:lnTo>
                <a:lnTo>
                  <a:pt x="0" y="628650"/>
                </a:lnTo>
                <a:lnTo>
                  <a:pt x="242824" y="838200"/>
                </a:lnTo>
                <a:lnTo>
                  <a:pt x="485775" y="628650"/>
                </a:lnTo>
                <a:lnTo>
                  <a:pt x="364363" y="628650"/>
                </a:lnTo>
                <a:lnTo>
                  <a:pt x="3643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4346758" y="5590950"/>
            <a:ext cx="647295" cy="838200"/>
          </a:xfrm>
          <a:custGeom>
            <a:avLst/>
            <a:gdLst/>
            <a:ahLst/>
            <a:cxnLst/>
            <a:rect l="l" t="t" r="r" b="b"/>
            <a:pathLst>
              <a:path w="485775" h="838200" extrusionOk="0">
                <a:moveTo>
                  <a:pt x="364363" y="0"/>
                </a:moveTo>
                <a:lnTo>
                  <a:pt x="121412" y="0"/>
                </a:lnTo>
                <a:lnTo>
                  <a:pt x="121412" y="628650"/>
                </a:lnTo>
                <a:lnTo>
                  <a:pt x="0" y="628650"/>
                </a:lnTo>
                <a:lnTo>
                  <a:pt x="242824" y="838200"/>
                </a:lnTo>
                <a:lnTo>
                  <a:pt x="485775" y="628650"/>
                </a:lnTo>
                <a:lnTo>
                  <a:pt x="364363" y="628650"/>
                </a:lnTo>
                <a:lnTo>
                  <a:pt x="3643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3575" y="1200150"/>
            <a:ext cx="32512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68" name="Google Shape;268;p36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6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Leprosy (Hansen’s Disease)</a:t>
            </a:r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body" idx="1"/>
          </p:nvPr>
        </p:nvSpPr>
        <p:spPr>
          <a:xfrm>
            <a:off x="838200" y="1309825"/>
            <a:ext cx="10896600" cy="5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Widespread</a:t>
            </a:r>
            <a:r>
              <a:rPr lang="en-US"/>
              <a:t> in tropics and subtropics.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Caused by </a:t>
            </a:r>
            <a:r>
              <a:rPr lang="en-US" i="1"/>
              <a:t>Mycobacterium leprae</a:t>
            </a:r>
            <a:r>
              <a:rPr lang="en-US"/>
              <a:t>, a slender acid-fast bacillus; has not been cultured on artificial media.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 </a:t>
            </a:r>
            <a:r>
              <a:rPr lang="en-US" b="1"/>
              <a:t>slowly progressive disease</a:t>
            </a:r>
            <a:r>
              <a:rPr lang="en-US"/>
              <a:t> that causes serious damage to skin and peripheral nerves.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There is a spectrum of lesions in Leprosy: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Tuberculoid Leprosy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Lepromatous Leprosy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Borderline Leprosy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76" name="Google Shape;276;p37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Leprosy: A Disease of Biblical Proportions</a:t>
            </a:r>
            <a:endParaRPr/>
          </a:p>
        </p:txBody>
      </p:sp>
      <p:grpSp>
        <p:nvGrpSpPr>
          <p:cNvPr id="278" name="Google Shape;278;p37"/>
          <p:cNvGrpSpPr/>
          <p:nvPr/>
        </p:nvGrpSpPr>
        <p:grpSpPr>
          <a:xfrm>
            <a:off x="786880" y="2338121"/>
            <a:ext cx="10618250" cy="3870643"/>
            <a:chOff x="681037" y="1906523"/>
            <a:chExt cx="7516813" cy="2892425"/>
          </a:xfrm>
        </p:grpSpPr>
        <p:pic>
          <p:nvPicPr>
            <p:cNvPr id="279" name="Google Shape;279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1037" y="1906523"/>
              <a:ext cx="2413000" cy="2892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57600" y="2209799"/>
              <a:ext cx="4540250" cy="24669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/>
              <a:t>Mycobacterium Leprae</a:t>
            </a:r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type="body" idx="1"/>
          </p:nvPr>
        </p:nvSpPr>
        <p:spPr>
          <a:xfrm>
            <a:off x="838200" y="1081225"/>
            <a:ext cx="8477100" cy="5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Gram Positive, Obligate, Intracellular, Acid-Fast Bacilli</a:t>
            </a:r>
            <a:endParaRPr sz="2400" b="1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Differs from all other mycobacteria in that it </a:t>
            </a:r>
            <a:r>
              <a:rPr lang="en-US" sz="2400" b="1"/>
              <a:t>cannot be cultured in vitro</a:t>
            </a:r>
            <a:r>
              <a:rPr lang="en-US" sz="2400"/>
              <a:t>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Organism grows at </a:t>
            </a:r>
            <a:r>
              <a:rPr lang="en-US" sz="2400" b="1"/>
              <a:t>27-30 degrees C</a:t>
            </a:r>
            <a:r>
              <a:rPr lang="en-US" sz="2400"/>
              <a:t>; thus it grows best in the cooler areas of the body: skin, peripheral nerves, anterior chamber of the eye, upper respiratory tract, and testes.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Has an affinity for </a:t>
            </a:r>
            <a:r>
              <a:rPr lang="en-US" sz="2400" b="1"/>
              <a:t>macrophages</a:t>
            </a:r>
            <a:r>
              <a:rPr lang="en-US" sz="2400"/>
              <a:t> and </a:t>
            </a:r>
            <a:r>
              <a:rPr lang="en-US" sz="2400" b="1"/>
              <a:t>Schwann cells</a:t>
            </a:r>
            <a:r>
              <a:rPr lang="en-US" sz="2400"/>
              <a:t>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For </a:t>
            </a:r>
            <a:r>
              <a:rPr lang="en-US" sz="2400" b="1"/>
              <a:t>Schwann cells</a:t>
            </a:r>
            <a:r>
              <a:rPr lang="en-US" sz="2400"/>
              <a:t> in particular, the mycobacterium binds to the </a:t>
            </a:r>
            <a:r>
              <a:rPr lang="en-US" sz="2400" b="1"/>
              <a:t>G domain of the alpha-chain of laminin 2</a:t>
            </a:r>
            <a:r>
              <a:rPr lang="en-US" sz="2400"/>
              <a:t> (found only in peripheral nerves) in the basal lamina.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Its slow replication within the </a:t>
            </a:r>
            <a:r>
              <a:rPr lang="en-US" sz="2400" b="1"/>
              <a:t>Schwann cell</a:t>
            </a:r>
            <a:r>
              <a:rPr lang="en-US" sz="2400"/>
              <a:t> will eventually stimulate a </a:t>
            </a:r>
            <a:r>
              <a:rPr lang="en-US" sz="2400" b="1"/>
              <a:t>cell-mediated immune response</a:t>
            </a:r>
            <a:r>
              <a:rPr lang="en-US" sz="2400"/>
              <a:t>, which creates a chronic inflammatory reaction.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As a result, </a:t>
            </a:r>
            <a:r>
              <a:rPr lang="en-US" sz="2400" b="1"/>
              <a:t>swelling occurs in the perineurium</a:t>
            </a:r>
            <a:r>
              <a:rPr lang="en-US" sz="2400"/>
              <a:t>, leading to </a:t>
            </a:r>
            <a:r>
              <a:rPr lang="en-US" sz="2400" b="1"/>
              <a:t>ischemia, fibrosis, and axonal death</a:t>
            </a:r>
            <a:r>
              <a:rPr lang="en-US" sz="2400"/>
              <a:t>.</a:t>
            </a:r>
            <a:endParaRPr sz="2400"/>
          </a:p>
        </p:txBody>
      </p:sp>
      <p:sp>
        <p:nvSpPr>
          <p:cNvPr id="297" name="Google Shape;297;p39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450" y="1714625"/>
            <a:ext cx="2785998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5450" y="4229098"/>
            <a:ext cx="2743200" cy="170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A. Tuberculoid Leprosy</a:t>
            </a:r>
            <a:endParaRPr/>
          </a:p>
        </p:txBody>
      </p:sp>
      <p:sp>
        <p:nvSpPr>
          <p:cNvPr id="306" name="Google Shape;306;p40"/>
          <p:cNvSpPr txBox="1">
            <a:spLocks noGrp="1"/>
          </p:cNvSpPr>
          <p:nvPr>
            <p:ph type="body" idx="1"/>
          </p:nvPr>
        </p:nvSpPr>
        <p:spPr>
          <a:xfrm>
            <a:off x="838200" y="1081225"/>
            <a:ext cx="11049000" cy="5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Occurs in patients who developed a </a:t>
            </a:r>
            <a:r>
              <a:rPr lang="en-US" b="1"/>
              <a:t>good T cell response</a:t>
            </a:r>
            <a:r>
              <a:rPr lang="en-US"/>
              <a:t> to the bacillus.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Organism is </a:t>
            </a:r>
            <a:r>
              <a:rPr lang="en-US" b="1"/>
              <a:t>localized to the area of entry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number of lesions is </a:t>
            </a:r>
            <a:r>
              <a:rPr lang="en-US" b="1"/>
              <a:t>small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Bacteremic spread is rare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Clinically, the skin lesion is a </a:t>
            </a:r>
            <a:r>
              <a:rPr lang="en-US" b="1"/>
              <a:t>hypopigmented anaesthetic macule</a:t>
            </a:r>
            <a:r>
              <a:rPr lang="en-US"/>
              <a:t>. (A macule is a flat, well-defined area of discoloration of the skin.)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Involvement of large peripheral nerves: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Ulnar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Common peroneal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Greater auricular</a:t>
            </a:r>
            <a:endParaRPr b="1"/>
          </a:p>
        </p:txBody>
      </p:sp>
      <p:sp>
        <p:nvSpPr>
          <p:cNvPr id="307" name="Google Shape;307;p40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13" name="Google Shape;313;p41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/>
              <a:t>A. Tuberculoid Leprosy</a:t>
            </a:r>
            <a:endParaRPr/>
          </a:p>
        </p:txBody>
      </p:sp>
      <p:sp>
        <p:nvSpPr>
          <p:cNvPr id="314" name="Google Shape;314;p41"/>
          <p:cNvSpPr txBox="1">
            <a:spLocks noGrp="1"/>
          </p:cNvSpPr>
          <p:nvPr>
            <p:ph type="body" idx="1"/>
          </p:nvPr>
        </p:nvSpPr>
        <p:spPr>
          <a:xfrm>
            <a:off x="838200" y="1081225"/>
            <a:ext cx="11049000" cy="5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Produces </a:t>
            </a:r>
            <a:r>
              <a:rPr lang="en-US" b="1"/>
              <a:t>palpable thickening</a:t>
            </a:r>
            <a:r>
              <a:rPr lang="en-US"/>
              <a:t> and </a:t>
            </a:r>
            <a:r>
              <a:rPr lang="en-US" b="1"/>
              <a:t>nerve palsies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Wrist drop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Foot drop</a:t>
            </a:r>
            <a:endParaRPr sz="2600"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Tuberculoid Leprosy</a:t>
            </a:r>
            <a:r>
              <a:rPr lang="en-US"/>
              <a:t> has a </a:t>
            </a:r>
            <a:r>
              <a:rPr lang="en-US" b="1"/>
              <a:t>slowly progressive course</a:t>
            </a:r>
            <a:r>
              <a:rPr lang="en-US"/>
              <a:t> without treatment.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It can be </a:t>
            </a:r>
            <a:r>
              <a:rPr lang="en-US" b="1"/>
              <a:t>successfully treated</a:t>
            </a:r>
            <a:r>
              <a:rPr lang="en-US"/>
              <a:t>.</a:t>
            </a:r>
            <a:endParaRPr/>
          </a:p>
        </p:txBody>
      </p:sp>
      <p:sp>
        <p:nvSpPr>
          <p:cNvPr id="315" name="Google Shape;315;p41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xfrm>
            <a:off x="838200" y="-2444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/>
              <a:t>Tuberculoid Leprosy Characteristics</a:t>
            </a:r>
            <a:endParaRPr/>
          </a:p>
        </p:txBody>
      </p:sp>
      <p:sp>
        <p:nvSpPr>
          <p:cNvPr id="322" name="Google Shape;322;p42"/>
          <p:cNvSpPr txBox="1">
            <a:spLocks noGrp="1"/>
          </p:cNvSpPr>
          <p:nvPr>
            <p:ph type="body" idx="1"/>
          </p:nvPr>
        </p:nvSpPr>
        <p:spPr>
          <a:xfrm>
            <a:off x="838200" y="776425"/>
            <a:ext cx="9241200" cy="5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Occurs in individuals who have a </a:t>
            </a:r>
            <a:r>
              <a:rPr lang="en-US" b="1"/>
              <a:t>vigorous cellular immune response</a:t>
            </a:r>
            <a:r>
              <a:rPr lang="en-US"/>
              <a:t> to the organism.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Host cell-mediated immune responses</a:t>
            </a:r>
            <a:r>
              <a:rPr lang="en-US"/>
              <a:t> are intact.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Disease usually involves the </a:t>
            </a:r>
            <a:r>
              <a:rPr lang="en-US" b="1"/>
              <a:t>skin</a:t>
            </a:r>
            <a:r>
              <a:rPr lang="en-US"/>
              <a:t> and </a:t>
            </a:r>
            <a:r>
              <a:rPr lang="en-US" b="1"/>
              <a:t>peripheral nerve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Skin often has one or a few </a:t>
            </a:r>
            <a:r>
              <a:rPr lang="en-US" b="1"/>
              <a:t>well-demarcated</a:t>
            </a:r>
            <a:r>
              <a:rPr lang="en-US"/>
              <a:t>, </a:t>
            </a:r>
            <a:r>
              <a:rPr lang="en-US" b="1"/>
              <a:t>hypopigmented</a:t>
            </a:r>
            <a:r>
              <a:rPr lang="en-US"/>
              <a:t>, or </a:t>
            </a:r>
            <a:r>
              <a:rPr lang="en-US" b="1"/>
              <a:t>erythematous</a:t>
            </a:r>
            <a:r>
              <a:rPr lang="en-US"/>
              <a:t>, </a:t>
            </a:r>
            <a:r>
              <a:rPr lang="en-US" b="1"/>
              <a:t>hypoesthetic</a:t>
            </a:r>
            <a:r>
              <a:rPr lang="en-US"/>
              <a:t> or </a:t>
            </a:r>
            <a:r>
              <a:rPr lang="en-US" b="1"/>
              <a:t>anesthetic lesions</a:t>
            </a:r>
            <a:r>
              <a:rPr lang="en-US"/>
              <a:t>, often with raised, active spreading edges and central clearing.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Characterized by the presence of </a:t>
            </a:r>
            <a:r>
              <a:rPr lang="en-US" b="1"/>
              <a:t>non-necrotizing granulomas</a:t>
            </a:r>
            <a:r>
              <a:rPr lang="en-US"/>
              <a:t> in the dermis and peripheral nerves with </a:t>
            </a:r>
            <a:r>
              <a:rPr lang="en-US" b="1"/>
              <a:t>acid-fast bacilli absent</a:t>
            </a:r>
            <a:r>
              <a:rPr lang="en-US"/>
              <a:t> or </a:t>
            </a:r>
            <a:r>
              <a:rPr lang="en-US" b="1"/>
              <a:t>few in number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Nerve involvement is usually asymmetric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Low numbers of bacteria in skin lesions</a:t>
            </a:r>
            <a:r>
              <a:rPr lang="en-US"/>
              <a:t> (&lt;5 skin lesions, with absence of organisms on smear).</a:t>
            </a:r>
            <a:endParaRPr/>
          </a:p>
        </p:txBody>
      </p:sp>
      <p:sp>
        <p:nvSpPr>
          <p:cNvPr id="323" name="Google Shape;323;p42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875" y="979625"/>
            <a:ext cx="1843024" cy="15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9375" y="2633925"/>
            <a:ext cx="17240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1075" y="4464025"/>
            <a:ext cx="1371600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40" name="Google Shape;340;p44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/>
              <a:t>Histologically: Skin Lesion Characteristics</a:t>
            </a:r>
            <a:endParaRPr/>
          </a:p>
        </p:txBody>
      </p:sp>
      <p:sp>
        <p:nvSpPr>
          <p:cNvPr id="341" name="Google Shape;341;p44"/>
          <p:cNvSpPr txBox="1">
            <a:spLocks noGrp="1"/>
          </p:cNvSpPr>
          <p:nvPr>
            <p:ph type="body" idx="1"/>
          </p:nvPr>
        </p:nvSpPr>
        <p:spPr>
          <a:xfrm>
            <a:off x="838200" y="1386025"/>
            <a:ext cx="9241200" cy="5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Epithelioid Cell Granulomas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Numerous Lymphocytes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Small number of Leprosy Bacilli</a:t>
            </a:r>
            <a:endParaRPr/>
          </a:p>
        </p:txBody>
      </p:sp>
      <p:sp>
        <p:nvSpPr>
          <p:cNvPr id="342" name="Google Shape;342;p44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3006725" y="-320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Infections of Skin</a:t>
            </a:r>
            <a:endParaRPr sz="6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9305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CNS &amp; Psychiatry II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4th year MBBS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Mudassira  Zahid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48" name="Google Shape;348;p45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/>
              <a:t>Histological Findings in Tuberculoid Leprosy (TT Form)</a:t>
            </a:r>
            <a:endParaRPr/>
          </a:p>
        </p:txBody>
      </p:sp>
      <p:sp>
        <p:nvSpPr>
          <p:cNvPr id="349" name="Google Shape;349;p45"/>
          <p:cNvSpPr txBox="1">
            <a:spLocks noGrp="1"/>
          </p:cNvSpPr>
          <p:nvPr>
            <p:ph type="body" idx="1"/>
          </p:nvPr>
        </p:nvSpPr>
        <p:spPr>
          <a:xfrm>
            <a:off x="838200" y="1386025"/>
            <a:ext cx="9241200" cy="5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Well-developed epithelioid granulomas</a:t>
            </a:r>
            <a:r>
              <a:rPr lang="en-US"/>
              <a:t> are observed in the papillary dermis, often around neurovascular structures.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granulomas are surrounded by </a:t>
            </a:r>
            <a:r>
              <a:rPr lang="en-US" b="1"/>
              <a:t>lymphocytes</a:t>
            </a:r>
            <a:r>
              <a:rPr lang="en-US"/>
              <a:t>, which extend into the epidermis.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Langhans giant cells</a:t>
            </a:r>
            <a:r>
              <a:rPr lang="en-US"/>
              <a:t> are common.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Dermal nerves</a:t>
            </a:r>
            <a:r>
              <a:rPr lang="en-US"/>
              <a:t> are destroyed or swollen because of the granulomas.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Acid-fast bacilli</a:t>
            </a:r>
            <a:r>
              <a:rPr lang="en-US"/>
              <a:t> are </a:t>
            </a:r>
            <a:r>
              <a:rPr lang="en-US" b="1"/>
              <a:t>not observed</a:t>
            </a:r>
            <a:r>
              <a:rPr lang="en-US"/>
              <a:t>.</a:t>
            </a:r>
            <a:endParaRPr b="1"/>
          </a:p>
        </p:txBody>
      </p:sp>
      <p:sp>
        <p:nvSpPr>
          <p:cNvPr id="350" name="Google Shape;350;p45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56" name="Google Shape;356;p46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/>
              <a:t>Tuberculoid Leprosy</a:t>
            </a:r>
            <a:endParaRPr/>
          </a:p>
        </p:txBody>
      </p:sp>
      <p:sp>
        <p:nvSpPr>
          <p:cNvPr id="357" name="Google Shape;357;p46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7900" y="1309825"/>
            <a:ext cx="76962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3873" y="2909625"/>
            <a:ext cx="1555202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65" name="Google Shape;365;p47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/>
              <a:t>Signs of Tuberculoid Leprosy</a:t>
            </a:r>
            <a:endParaRPr/>
          </a:p>
        </p:txBody>
      </p:sp>
      <p:sp>
        <p:nvSpPr>
          <p:cNvPr id="366" name="Google Shape;366;p47"/>
          <p:cNvSpPr txBox="1">
            <a:spLocks noGrp="1"/>
          </p:cNvSpPr>
          <p:nvPr>
            <p:ph type="body" idx="1"/>
          </p:nvPr>
        </p:nvSpPr>
        <p:spPr>
          <a:xfrm>
            <a:off x="838200" y="1386025"/>
            <a:ext cx="9241200" cy="5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Skin Lesions</a:t>
            </a:r>
            <a:r>
              <a:rPr lang="en-US"/>
              <a:t>: Sharply demarcated, </a:t>
            </a:r>
            <a:r>
              <a:rPr lang="en-US" b="1"/>
              <a:t>hypopigmented macules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Enlarged peripheral nerves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Ulnar nerve</a:t>
            </a:r>
            <a:endParaRPr sz="2600"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Superficial Radial Cutane</a:t>
            </a:r>
            <a:endParaRPr sz="2600"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Neuropathy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Hypoesthesia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Temperature</a:t>
            </a:r>
            <a:r>
              <a:rPr lang="en-US" sz="2600"/>
              <a:t> is the first sensation lost. Patients cannot sense extremes of hot or cold.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next sensation lost is </a:t>
            </a:r>
            <a:r>
              <a:rPr lang="en-US" sz="2600" b="1"/>
              <a:t>light touch</a:t>
            </a:r>
            <a:r>
              <a:rPr lang="en-US" sz="2600"/>
              <a:t>, then </a:t>
            </a:r>
            <a:r>
              <a:rPr lang="en-US" sz="2600" b="1"/>
              <a:t>pain</a:t>
            </a:r>
            <a:r>
              <a:rPr lang="en-US" sz="2600"/>
              <a:t>, and finally </a:t>
            </a:r>
            <a:r>
              <a:rPr lang="en-US" sz="2600" b="1"/>
              <a:t>deep pressure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These sensory losses are especially apparent in the </a:t>
            </a:r>
            <a:r>
              <a:rPr lang="en-US" sz="2600" b="1"/>
              <a:t>hands</a:t>
            </a:r>
            <a:r>
              <a:rPr lang="en-US" sz="2600"/>
              <a:t> and </a:t>
            </a:r>
            <a:r>
              <a:rPr lang="en-US" sz="2600" b="1"/>
              <a:t>feet</a:t>
            </a:r>
            <a:r>
              <a:rPr lang="en-US" sz="2600"/>
              <a:t>. Therefore, the chief complaint may be a </a:t>
            </a:r>
            <a:r>
              <a:rPr lang="en-US" sz="2600" b="1"/>
              <a:t>burn or ulcer in an anesthetic extremity</a:t>
            </a:r>
            <a:r>
              <a:rPr lang="en-US" sz="2600"/>
              <a:t>.</a:t>
            </a:r>
            <a:endParaRPr b="1"/>
          </a:p>
        </p:txBody>
      </p:sp>
      <p:sp>
        <p:nvSpPr>
          <p:cNvPr id="367" name="Google Shape;367;p47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7"/>
          <p:cNvSpPr txBox="1"/>
          <p:nvPr/>
        </p:nvSpPr>
        <p:spPr>
          <a:xfrm>
            <a:off x="6281400" y="2242875"/>
            <a:ext cx="47676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 nerve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Peroneal nerve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Auricular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0250" y="541900"/>
            <a:ext cx="195262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5169" y="106225"/>
            <a:ext cx="2402831" cy="13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8363" y="1623950"/>
            <a:ext cx="168592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68900" y="4692875"/>
            <a:ext cx="2083975" cy="20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78" name="Google Shape;378;p48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/>
              <a:t>Lepromatous Leprosy</a:t>
            </a:r>
            <a:endParaRPr/>
          </a:p>
        </p:txBody>
      </p:sp>
      <p:sp>
        <p:nvSpPr>
          <p:cNvPr id="379" name="Google Shape;379;p48"/>
          <p:cNvSpPr txBox="1">
            <a:spLocks noGrp="1"/>
          </p:cNvSpPr>
          <p:nvPr>
            <p:ph type="body" idx="1"/>
          </p:nvPr>
        </p:nvSpPr>
        <p:spPr>
          <a:xfrm>
            <a:off x="838200" y="1386025"/>
            <a:ext cx="9241200" cy="5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Lepromatous Leprosy</a:t>
            </a:r>
            <a:r>
              <a:rPr lang="en-US"/>
              <a:t> occurs in patients who have a </a:t>
            </a:r>
            <a:r>
              <a:rPr lang="en-US" b="1"/>
              <a:t>low level of cellular immunity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 the absence of an effective </a:t>
            </a:r>
            <a:r>
              <a:rPr lang="en-US" b="1"/>
              <a:t>T cell response</a:t>
            </a:r>
            <a:r>
              <a:rPr lang="en-US"/>
              <a:t>, the bacillus multiplies unchecked in skin </a:t>
            </a:r>
            <a:r>
              <a:rPr lang="en-US" b="1"/>
              <a:t>macrophages</a:t>
            </a:r>
            <a:r>
              <a:rPr lang="en-US"/>
              <a:t>, forming </a:t>
            </a:r>
            <a:r>
              <a:rPr lang="en-US" b="1"/>
              <a:t>large foamy Lepra Cells</a:t>
            </a:r>
            <a:r>
              <a:rPr lang="en-US"/>
              <a:t> in which many </a:t>
            </a:r>
            <a:r>
              <a:rPr lang="en-US" b="1"/>
              <a:t>acid-fast bacilli</a:t>
            </a:r>
            <a:r>
              <a:rPr lang="en-US"/>
              <a:t> are found.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/>
              <a:t>Histologically: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Skin macrophages</a:t>
            </a:r>
            <a:r>
              <a:rPr lang="en-US"/>
              <a:t> forming large, foamy </a:t>
            </a:r>
            <a:r>
              <a:rPr lang="en-US" b="1"/>
              <a:t>Lepra Cells</a:t>
            </a:r>
            <a:r>
              <a:rPr lang="en-US"/>
              <a:t> containing many </a:t>
            </a:r>
            <a:r>
              <a:rPr lang="en-US" b="1"/>
              <a:t>acid-fast bacilli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Lymphocytes</a:t>
            </a:r>
            <a:r>
              <a:rPr lang="en-US"/>
              <a:t> are present but </a:t>
            </a:r>
            <a:r>
              <a:rPr lang="en-US" b="1"/>
              <a:t>not numerous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Aggregation of macrophages</a:t>
            </a:r>
            <a:r>
              <a:rPr lang="en-US"/>
              <a:t> causes </a:t>
            </a:r>
            <a:r>
              <a:rPr lang="en-US" b="1"/>
              <a:t>thickening</a:t>
            </a:r>
            <a:r>
              <a:rPr lang="en-US"/>
              <a:t> and </a:t>
            </a:r>
            <a:r>
              <a:rPr lang="en-US" b="1"/>
              <a:t>nodularity</a:t>
            </a:r>
            <a:r>
              <a:rPr lang="en-US"/>
              <a:t> of the skin.</a:t>
            </a:r>
            <a:endParaRPr b="1"/>
          </a:p>
        </p:txBody>
      </p:sp>
      <p:sp>
        <p:nvSpPr>
          <p:cNvPr id="380" name="Google Shape;380;p48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86" name="Google Shape;386;p49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/>
              <a:t>Lepromatous Leprosy</a:t>
            </a:r>
            <a:endParaRPr/>
          </a:p>
        </p:txBody>
      </p:sp>
      <p:sp>
        <p:nvSpPr>
          <p:cNvPr id="387" name="Google Shape;387;p49"/>
          <p:cNvSpPr txBox="1">
            <a:spLocks noGrp="1"/>
          </p:cNvSpPr>
          <p:nvPr>
            <p:ph type="body" idx="1"/>
          </p:nvPr>
        </p:nvSpPr>
        <p:spPr>
          <a:xfrm>
            <a:off x="838200" y="1386025"/>
            <a:ext cx="9241200" cy="5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bacillus spreads via the </a:t>
            </a:r>
            <a:r>
              <a:rPr lang="en-US" b="1"/>
              <a:t>bloodstream</a:t>
            </a:r>
            <a:r>
              <a:rPr lang="en-US"/>
              <a:t>, causing widespread lesions in the </a:t>
            </a:r>
            <a:r>
              <a:rPr lang="en-US" b="1"/>
              <a:t>skin</a:t>
            </a:r>
            <a:r>
              <a:rPr lang="en-US"/>
              <a:t>, </a:t>
            </a:r>
            <a:r>
              <a:rPr lang="en-US" b="1"/>
              <a:t>eye</a:t>
            </a:r>
            <a:r>
              <a:rPr lang="en-US"/>
              <a:t>, </a:t>
            </a:r>
            <a:r>
              <a:rPr lang="en-US" b="1"/>
              <a:t>upper respiratory tract</a:t>
            </a:r>
            <a:r>
              <a:rPr lang="en-US"/>
              <a:t>, and </a:t>
            </a:r>
            <a:r>
              <a:rPr lang="en-US" b="1"/>
              <a:t>testis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Leprosy bacilli</a:t>
            </a:r>
            <a:r>
              <a:rPr lang="en-US"/>
              <a:t> grow preferentially at temperatures less than </a:t>
            </a:r>
            <a:r>
              <a:rPr lang="en-US" b="1"/>
              <a:t>37°C</a:t>
            </a:r>
            <a:r>
              <a:rPr lang="en-US"/>
              <a:t>, and internal viscera such as the </a:t>
            </a:r>
            <a:r>
              <a:rPr lang="en-US" b="1"/>
              <a:t>spleen</a:t>
            </a:r>
            <a:r>
              <a:rPr lang="en-US"/>
              <a:t> and </a:t>
            </a:r>
            <a:r>
              <a:rPr lang="en-US" b="1"/>
              <a:t>liver</a:t>
            </a:r>
            <a:r>
              <a:rPr lang="en-US"/>
              <a:t>, which are at core body temperature, are </a:t>
            </a:r>
            <a:r>
              <a:rPr lang="en-US" b="1"/>
              <a:t>rarely affected</a:t>
            </a:r>
            <a:r>
              <a:rPr lang="en-US"/>
              <a:t>.</a:t>
            </a:r>
            <a:endParaRPr b="1"/>
          </a:p>
        </p:txBody>
      </p:sp>
      <p:sp>
        <p:nvSpPr>
          <p:cNvPr id="388" name="Google Shape;388;p49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94" name="Google Shape;394;p50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/>
              <a:t>Lepromatous Leprosy</a:t>
            </a:r>
            <a:endParaRPr/>
          </a:p>
        </p:txBody>
      </p:sp>
      <p:sp>
        <p:nvSpPr>
          <p:cNvPr id="395" name="Google Shape;395;p50"/>
          <p:cNvSpPr txBox="1">
            <a:spLocks noGrp="1"/>
          </p:cNvSpPr>
          <p:nvPr>
            <p:ph type="body" idx="1"/>
          </p:nvPr>
        </p:nvSpPr>
        <p:spPr>
          <a:xfrm>
            <a:off x="838200" y="1386025"/>
            <a:ext cx="9241200" cy="5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Lepromatous leprosy</a:t>
            </a:r>
            <a:r>
              <a:rPr lang="en-US"/>
              <a:t> is a serious disease that causes extensive destruction of tissue.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Involvement of the </a:t>
            </a:r>
            <a:r>
              <a:rPr lang="en-US" b="1"/>
              <a:t>fingers</a:t>
            </a:r>
            <a:r>
              <a:rPr lang="en-US"/>
              <a:t>, </a:t>
            </a:r>
            <a:r>
              <a:rPr lang="en-US" b="1"/>
              <a:t>nose</a:t>
            </a:r>
            <a:r>
              <a:rPr lang="en-US"/>
              <a:t>, and </a:t>
            </a:r>
            <a:r>
              <a:rPr lang="en-US" b="1"/>
              <a:t>ears</a:t>
            </a:r>
            <a:r>
              <a:rPr lang="en-US"/>
              <a:t> produces marked </a:t>
            </a:r>
            <a:r>
              <a:rPr lang="en-US" b="1"/>
              <a:t>disfigurement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Treatment is unsatisfactory</a:t>
            </a:r>
            <a:r>
              <a:rPr lang="en-US"/>
              <a:t>.</a:t>
            </a:r>
            <a:endParaRPr/>
          </a:p>
        </p:txBody>
      </p:sp>
      <p:sp>
        <p:nvSpPr>
          <p:cNvPr id="396" name="Google Shape;396;p50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402" name="Google Shape;402;p51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/>
              <a:t>Lepromatous Leprosy</a:t>
            </a:r>
            <a:endParaRPr/>
          </a:p>
        </p:txBody>
      </p:sp>
      <p:sp>
        <p:nvSpPr>
          <p:cNvPr id="403" name="Google Shape;403;p51"/>
          <p:cNvSpPr txBox="1">
            <a:spLocks noGrp="1"/>
          </p:cNvSpPr>
          <p:nvPr>
            <p:ph type="body" idx="1"/>
          </p:nvPr>
        </p:nvSpPr>
        <p:spPr>
          <a:xfrm>
            <a:off x="838200" y="1386025"/>
            <a:ext cx="8534400" cy="5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loss of ability to kill bacteria appears to be </a:t>
            </a:r>
            <a:r>
              <a:rPr lang="en-US" b="1"/>
              <a:t>specific for M. leprae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Cell-mediated immunity</a:t>
            </a:r>
            <a:r>
              <a:rPr lang="en-US"/>
              <a:t> is diminished.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Disease usually has </a:t>
            </a:r>
            <a:r>
              <a:rPr lang="en-US" b="1"/>
              <a:t>extensive skin involvement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Skin lesions</a:t>
            </a:r>
            <a:r>
              <a:rPr lang="en-US"/>
              <a:t> are described as </a:t>
            </a:r>
            <a:r>
              <a:rPr lang="en-US" b="1"/>
              <a:t>infiltrated nodules</a:t>
            </a:r>
            <a:r>
              <a:rPr lang="en-US"/>
              <a:t> and </a:t>
            </a:r>
            <a:r>
              <a:rPr lang="en-US" b="1"/>
              <a:t>plaques</a:t>
            </a:r>
            <a:r>
              <a:rPr lang="en-US"/>
              <a:t>, occurring in cooler regions of the body, with sparing of </a:t>
            </a:r>
            <a:r>
              <a:rPr lang="en-US" b="1"/>
              <a:t>axillas</a:t>
            </a:r>
            <a:r>
              <a:rPr lang="en-US"/>
              <a:t>, </a:t>
            </a:r>
            <a:r>
              <a:rPr lang="en-US" b="1"/>
              <a:t>groin</a:t>
            </a:r>
            <a:r>
              <a:rPr lang="en-US"/>
              <a:t>, and </a:t>
            </a:r>
            <a:r>
              <a:rPr lang="en-US" b="1"/>
              <a:t>scalp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Nerve involvement</a:t>
            </a:r>
            <a:r>
              <a:rPr lang="en-US"/>
              <a:t> is usually </a:t>
            </a:r>
            <a:r>
              <a:rPr lang="en-US" b="1"/>
              <a:t>symmetric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High numbers of bacteria</a:t>
            </a:r>
            <a:r>
              <a:rPr lang="en-US"/>
              <a:t> in skin lesions (&gt;6 skin lesions, with possible visualization of organisms on smear).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Results of skin tests with antigen from killed organisms (</a:t>
            </a:r>
            <a:r>
              <a:rPr lang="en-US" b="1"/>
              <a:t>Lepromin</a:t>
            </a:r>
            <a:r>
              <a:rPr lang="en-US"/>
              <a:t>) is </a:t>
            </a:r>
            <a:r>
              <a:rPr lang="en-US" b="1"/>
              <a:t>nonreactive</a:t>
            </a:r>
            <a:r>
              <a:rPr lang="en-US"/>
              <a:t>, and there is a predominance of </a:t>
            </a:r>
            <a:r>
              <a:rPr lang="en-US" b="1"/>
              <a:t>suppressor CD8+</a:t>
            </a:r>
            <a:r>
              <a:rPr lang="en-US"/>
              <a:t> over </a:t>
            </a:r>
            <a:r>
              <a:rPr lang="en-US" b="1"/>
              <a:t>CD4+ T lymphocytes</a:t>
            </a:r>
            <a:r>
              <a:rPr lang="en-US"/>
              <a:t>.</a:t>
            </a:r>
            <a:endParaRPr b="1"/>
          </a:p>
        </p:txBody>
      </p:sp>
      <p:sp>
        <p:nvSpPr>
          <p:cNvPr id="404" name="Google Shape;404;p51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5025" y="1944500"/>
            <a:ext cx="3176100" cy="2388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11" name="Google Shape;411;p52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/>
              <a:t>Histological Findings in Lepromatous Leprosy (LL Form)</a:t>
            </a:r>
            <a:endParaRPr/>
          </a:p>
        </p:txBody>
      </p:sp>
      <p:sp>
        <p:nvSpPr>
          <p:cNvPr id="412" name="Google Shape;412;p52"/>
          <p:cNvSpPr txBox="1">
            <a:spLocks noGrp="1"/>
          </p:cNvSpPr>
          <p:nvPr>
            <p:ph type="body" idx="1"/>
          </p:nvPr>
        </p:nvSpPr>
        <p:spPr>
          <a:xfrm>
            <a:off x="838200" y="1386025"/>
            <a:ext cx="10865400" cy="5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 </a:t>
            </a:r>
            <a:r>
              <a:rPr lang="en-US" b="1"/>
              <a:t>diffuse infiltrate of foamy macrophages</a:t>
            </a:r>
            <a:r>
              <a:rPr lang="en-US"/>
              <a:t> is present in the dermis below a subepidermal </a:t>
            </a:r>
            <a:r>
              <a:rPr lang="en-US" b="1"/>
              <a:t>grenz zone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An enormous number of </a:t>
            </a:r>
            <a:r>
              <a:rPr lang="en-US" b="1"/>
              <a:t>acid-fast bacilli</a:t>
            </a:r>
            <a:r>
              <a:rPr lang="en-US"/>
              <a:t> develop within the foamy macrophages, singly or in clumps called </a:t>
            </a:r>
            <a:r>
              <a:rPr lang="en-US" b="1"/>
              <a:t>globi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Lymphocytes</a:t>
            </a:r>
            <a:r>
              <a:rPr lang="en-US"/>
              <a:t> are </a:t>
            </a:r>
            <a:r>
              <a:rPr lang="en-US" b="1"/>
              <a:t>scant</a:t>
            </a:r>
            <a:r>
              <a:rPr lang="en-US"/>
              <a:t>, and </a:t>
            </a:r>
            <a:r>
              <a:rPr lang="en-US" b="1"/>
              <a:t>giant cells</a:t>
            </a:r>
            <a:r>
              <a:rPr lang="en-US"/>
              <a:t> are typically absent.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Numerous bacilli invade the </a:t>
            </a:r>
            <a:r>
              <a:rPr lang="en-US" b="1"/>
              <a:t>nerves</a:t>
            </a:r>
            <a:r>
              <a:rPr lang="en-US"/>
              <a:t>, but these are fairly well preserved with little infiltrate.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Nodular</a:t>
            </a:r>
            <a:r>
              <a:rPr lang="en-US"/>
              <a:t>, or </a:t>
            </a:r>
            <a:r>
              <a:rPr lang="en-US" b="1"/>
              <a:t>dermatofibroma-like lesions</a:t>
            </a:r>
            <a:r>
              <a:rPr lang="en-US"/>
              <a:t> in LL, referred to as </a:t>
            </a:r>
            <a:r>
              <a:rPr lang="en-US" b="1"/>
              <a:t>histoid leprosy</a:t>
            </a:r>
            <a:r>
              <a:rPr lang="en-US"/>
              <a:t>, result in a diffuse fascicular arrangement of spindled cells in the dermis admixed with foamy macrophages that contain numerous bacilli.</a:t>
            </a:r>
            <a:endParaRPr/>
          </a:p>
        </p:txBody>
      </p:sp>
      <p:sp>
        <p:nvSpPr>
          <p:cNvPr id="413" name="Google Shape;413;p52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435" name="Google Shape;435;p55"/>
          <p:cNvSpPr txBox="1">
            <a:spLocks noGrp="1"/>
          </p:cNvSpPr>
          <p:nvPr>
            <p:ph type="title"/>
          </p:nvPr>
        </p:nvSpPr>
        <p:spPr>
          <a:xfrm>
            <a:off x="533400" y="74612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/>
              <a:t>Lepromatous Leprosy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sz="2600"/>
              <a:t>Acid-fast bacilli (red snappers)</a:t>
            </a:r>
            <a:r>
              <a:rPr lang="en-US" sz="2600" b="0"/>
              <a:t> proliferate in the </a:t>
            </a:r>
            <a:r>
              <a:rPr lang="en-US" sz="2600"/>
              <a:t>macrophages</a:t>
            </a:r>
            <a:r>
              <a:rPr lang="en-US" sz="2600" b="0"/>
              <a:t>.</a:t>
            </a:r>
            <a:endParaRPr sz="2600"/>
          </a:p>
        </p:txBody>
      </p:sp>
      <p:sp>
        <p:nvSpPr>
          <p:cNvPr id="436" name="Google Shape;436;p55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199" y="2682850"/>
            <a:ext cx="59436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55" name="Google Shape;455;p57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/>
              <a:t>Physical Findings in Lepromatous Leprosy</a:t>
            </a:r>
            <a:endParaRPr/>
          </a:p>
        </p:txBody>
      </p:sp>
      <p:sp>
        <p:nvSpPr>
          <p:cNvPr id="457" name="Google Shape;457;p57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8966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Skin lesions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Poorly defined borders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Raised, indurated lesions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Affects </a:t>
            </a:r>
            <a:r>
              <a:rPr lang="en-US" sz="2600" b="1"/>
              <a:t>Face</a:t>
            </a:r>
            <a:r>
              <a:rPr lang="en-US" sz="2600"/>
              <a:t>, </a:t>
            </a:r>
            <a:r>
              <a:rPr lang="en-US" sz="2600" b="1"/>
              <a:t>Ears</a:t>
            </a:r>
            <a:r>
              <a:rPr lang="en-US" sz="2600"/>
              <a:t>, </a:t>
            </a:r>
            <a:r>
              <a:rPr lang="en-US" sz="2600" b="1"/>
              <a:t>Wrists</a:t>
            </a:r>
            <a:r>
              <a:rPr lang="en-US" sz="2600"/>
              <a:t>, </a:t>
            </a:r>
            <a:r>
              <a:rPr lang="en-US" sz="2600" b="1"/>
              <a:t>Elbows</a:t>
            </a:r>
            <a:r>
              <a:rPr lang="en-US" sz="2600"/>
              <a:t>, </a:t>
            </a:r>
            <a:r>
              <a:rPr lang="en-US" sz="2600" b="1"/>
              <a:t>Buttocks</a:t>
            </a:r>
            <a:r>
              <a:rPr lang="en-US" sz="2600"/>
              <a:t>, and </a:t>
            </a:r>
            <a:r>
              <a:rPr lang="en-US" sz="2600" b="1"/>
              <a:t>Knees</a:t>
            </a:r>
            <a:endParaRPr sz="2600"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Hoarseness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Loss of eyebrows</a:t>
            </a:r>
            <a:r>
              <a:rPr lang="en-US"/>
              <a:t> (madarosis)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Nasal collapse</a:t>
            </a:r>
            <a:br>
              <a:rPr lang="en-US" b="1"/>
            </a:br>
            <a:r>
              <a:rPr lang="en-US" b="1"/>
              <a:t>Lagophthalmos</a:t>
            </a:r>
            <a:r>
              <a:rPr lang="en-US"/>
              <a:t> (inability to close the eye) — a late finding in LL, resulting from involvement of the </a:t>
            </a:r>
            <a:r>
              <a:rPr lang="en-US" b="1"/>
              <a:t>zygomatic</a:t>
            </a:r>
            <a:r>
              <a:rPr lang="en-US"/>
              <a:t> and </a:t>
            </a:r>
            <a:r>
              <a:rPr lang="en-US" b="1"/>
              <a:t>temporal branches</a:t>
            </a:r>
            <a:r>
              <a:rPr lang="en-US"/>
              <a:t> of the facial nerve (cranial nerve VII).</a:t>
            </a:r>
            <a:endParaRPr sz="2600" b="1"/>
          </a:p>
        </p:txBody>
      </p:sp>
      <p:sp>
        <p:nvSpPr>
          <p:cNvPr id="458" name="Google Shape;458;p57"/>
          <p:cNvSpPr txBox="1"/>
          <p:nvPr/>
        </p:nvSpPr>
        <p:spPr>
          <a:xfrm>
            <a:off x="8711125" y="3079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5750" y="1428750"/>
            <a:ext cx="3211449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825" y="1588150"/>
            <a:ext cx="8953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69600" y="3320700"/>
            <a:ext cx="1817624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67" name="Google Shape;467;p58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Physical Findings in Lepromatous Leprosy</a:t>
            </a:r>
            <a:endParaRPr/>
          </a:p>
        </p:txBody>
      </p:sp>
      <p:sp>
        <p:nvSpPr>
          <p:cNvPr id="469" name="Google Shape;469;p58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8966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Involvement of the </a:t>
            </a:r>
            <a:r>
              <a:rPr lang="en-US" b="1"/>
              <a:t>ophthalmic branch</a:t>
            </a:r>
            <a:r>
              <a:rPr lang="en-US"/>
              <a:t> of the trigeminal nerve (CN V2) can result in </a:t>
            </a:r>
            <a:r>
              <a:rPr lang="en-US" b="1"/>
              <a:t>reduced corneal reflex</a:t>
            </a:r>
            <a:r>
              <a:rPr lang="en-US"/>
              <a:t>, leaving </a:t>
            </a:r>
            <a:r>
              <a:rPr lang="en-US" b="1"/>
              <a:t>dry eyes</a:t>
            </a:r>
            <a:r>
              <a:rPr lang="en-US"/>
              <a:t> and </a:t>
            </a:r>
            <a:r>
              <a:rPr lang="en-US" b="1"/>
              <a:t>reduced blinking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Keratitis</a:t>
            </a:r>
            <a:r>
              <a:rPr lang="en-US"/>
              <a:t>, </a:t>
            </a:r>
            <a:r>
              <a:rPr lang="en-US" b="1"/>
              <a:t>Glaucoma</a:t>
            </a:r>
            <a:r>
              <a:rPr lang="en-US"/>
              <a:t>, </a:t>
            </a:r>
            <a:r>
              <a:rPr lang="en-US" b="1"/>
              <a:t>Iridocyclitis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Leonine facies</a:t>
            </a:r>
            <a:r>
              <a:rPr lang="en-US"/>
              <a:t> – skin of the face becomes thickened and corrugated.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Axillary</a:t>
            </a:r>
            <a:r>
              <a:rPr lang="en-US"/>
              <a:t> and </a:t>
            </a:r>
            <a:r>
              <a:rPr lang="en-US" b="1"/>
              <a:t>inguinal lymphadenopathy</a:t>
            </a:r>
            <a:endParaRPr sz="2600" b="1"/>
          </a:p>
        </p:txBody>
      </p:sp>
      <p:sp>
        <p:nvSpPr>
          <p:cNvPr id="470" name="Google Shape;470;p58"/>
          <p:cNvSpPr txBox="1"/>
          <p:nvPr/>
        </p:nvSpPr>
        <p:spPr>
          <a:xfrm>
            <a:off x="8711125" y="3079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7975" y="4520588"/>
            <a:ext cx="3211449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7395" y="4520600"/>
            <a:ext cx="123868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8775" y="4146875"/>
            <a:ext cx="1817624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79" name="Google Shape;479;p59"/>
          <p:cNvSpPr txBox="1">
            <a:spLocks noGrp="1"/>
          </p:cNvSpPr>
          <p:nvPr>
            <p:ph type="title"/>
          </p:nvPr>
        </p:nvSpPr>
        <p:spPr>
          <a:xfrm>
            <a:off x="381000" y="51752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/>
              <a:t>Comparison</a:t>
            </a:r>
            <a:endParaRPr sz="2600"/>
          </a:p>
        </p:txBody>
      </p:sp>
      <p:sp>
        <p:nvSpPr>
          <p:cNvPr id="480" name="Google Shape;480;p59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1" name="Google Shape;481;p59"/>
          <p:cNvGraphicFramePr/>
          <p:nvPr/>
        </p:nvGraphicFramePr>
        <p:xfrm>
          <a:off x="2095512" y="1692262"/>
          <a:ext cx="8001000" cy="5029200"/>
        </p:xfrm>
        <a:graphic>
          <a:graphicData uri="http://schemas.openxmlformats.org/drawingml/2006/table">
            <a:tbl>
              <a:tblPr firstRow="1" bandRow="1">
                <a:noFill/>
                <a:tableStyleId>{D60472C0-1DFF-46E2-B4AB-FDF46B856FD2}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EEFC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Lepromatous</a:t>
                      </a:r>
                      <a:endParaRPr sz="2000" u="none" strike="noStrike" cap="none">
                        <a:solidFill>
                          <a:srgbClr val="FEEFC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23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EEFC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Border line</a:t>
                      </a:r>
                      <a:endParaRPr sz="2000" u="none" strike="noStrike" cap="none">
                        <a:solidFill>
                          <a:srgbClr val="FEEFC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23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EEFC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Tuberculoid</a:t>
                      </a:r>
                      <a:endParaRPr sz="2000" u="none" strike="noStrike" cap="none">
                        <a:solidFill>
                          <a:srgbClr val="FEEFC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23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EEFC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Cell- mediated</a:t>
                      </a:r>
                      <a:endParaRPr sz="2000" u="none" strike="noStrike" cap="none">
                        <a:solidFill>
                          <a:srgbClr val="FEEFC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EEFC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immunity</a:t>
                      </a:r>
                      <a:endParaRPr sz="2000" u="none" strike="noStrike" cap="none">
                        <a:solidFill>
                          <a:srgbClr val="FEEFC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237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Deficient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23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Intermediate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23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Present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23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EEFC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Lepromin Test</a:t>
                      </a:r>
                      <a:endParaRPr sz="2000" u="none" strike="noStrike" cap="none">
                        <a:solidFill>
                          <a:srgbClr val="FEEFC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237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Negative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23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Pos</a:t>
                      </a:r>
                      <a:r>
                        <a:rPr lang="en-US" sz="2000" b="1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OR Neg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23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Positive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23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EEFC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Number of</a:t>
                      </a:r>
                      <a:endParaRPr sz="2000" u="none" strike="noStrike" cap="none">
                        <a:solidFill>
                          <a:srgbClr val="FEEFC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EEFC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lesions</a:t>
                      </a:r>
                      <a:endParaRPr sz="2000" u="none" strike="noStrike" cap="none">
                        <a:solidFill>
                          <a:srgbClr val="FEEFC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Numerous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Many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Few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91440" marR="92773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EEFC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Visceral lesions</a:t>
                      </a:r>
                      <a:endParaRPr sz="2000" u="none" strike="noStrike" cap="none">
                        <a:solidFill>
                          <a:srgbClr val="FEEFC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Uncommon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Absent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EEFC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Skin lesions</a:t>
                      </a:r>
                      <a:endParaRPr sz="2000" u="none" strike="noStrike" cap="none">
                        <a:solidFill>
                          <a:srgbClr val="FEEFC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EEFC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appearance</a:t>
                      </a:r>
                      <a:endParaRPr sz="2000" u="none" strike="noStrike" cap="none">
                        <a:solidFill>
                          <a:srgbClr val="FEEFC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Nodular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Variable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Macular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EEFC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Hypoesthesia</a:t>
                      </a:r>
                      <a:endParaRPr sz="2000" u="none" strike="noStrike" cap="none">
                        <a:solidFill>
                          <a:srgbClr val="FEEFC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EEFC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of lesions</a:t>
                      </a:r>
                      <a:endParaRPr sz="2000" u="none" strike="noStrike" cap="none">
                        <a:solidFill>
                          <a:srgbClr val="FEEFC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Rare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Rare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87" name="Google Shape;487;p60"/>
          <p:cNvSpPr txBox="1">
            <a:spLocks noGrp="1"/>
          </p:cNvSpPr>
          <p:nvPr>
            <p:ph type="title"/>
          </p:nvPr>
        </p:nvSpPr>
        <p:spPr>
          <a:xfrm>
            <a:off x="381000" y="51752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/>
              <a:t>Comparison</a:t>
            </a:r>
            <a:endParaRPr sz="2600"/>
          </a:p>
        </p:txBody>
      </p:sp>
      <p:sp>
        <p:nvSpPr>
          <p:cNvPr id="488" name="Google Shape;488;p60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9" name="Google Shape;489;p60"/>
          <p:cNvGraphicFramePr/>
          <p:nvPr/>
        </p:nvGraphicFramePr>
        <p:xfrm>
          <a:off x="2057412" y="1681137"/>
          <a:ext cx="8001000" cy="5028575"/>
        </p:xfrm>
        <a:graphic>
          <a:graphicData uri="http://schemas.openxmlformats.org/drawingml/2006/table">
            <a:tbl>
              <a:tblPr firstRow="1" bandRow="1">
                <a:noFill/>
                <a:tableStyleId>{D60472C0-1DFF-46E2-B4AB-FDF46B856FD2}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Lepromatous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23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Border line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23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Tuberculoid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23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Few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Intermediate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Numerous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42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Number of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Organisms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Numerous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Many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Few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5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Lepra Cells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Numerous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Present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Absent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425">
                <a:tc>
                  <a:txBody>
                    <a:bodyPr/>
                    <a:lstStyle/>
                    <a:p>
                      <a:pPr marL="91440" marR="996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Distribution of Macrophages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Diffuse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Aggregates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Granulomas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5075">
                <a:tc>
                  <a:txBody>
                    <a:bodyPr/>
                    <a:lstStyle/>
                    <a:p>
                      <a:pPr marL="91440" marR="73215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Erythema Nodosum Leprosum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Rare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95" name="Google Shape;495;p61"/>
          <p:cNvSpPr txBox="1">
            <a:spLocks noGrp="1"/>
          </p:cNvSpPr>
          <p:nvPr>
            <p:ph type="title"/>
          </p:nvPr>
        </p:nvSpPr>
        <p:spPr>
          <a:xfrm>
            <a:off x="457200" y="28892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/>
              <a:t>Borderline (Dimorphous)</a:t>
            </a:r>
            <a:endParaRPr sz="2600"/>
          </a:p>
        </p:txBody>
      </p:sp>
      <p:sp>
        <p:nvSpPr>
          <p:cNvPr id="496" name="Google Shape;496;p61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61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8966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/>
              <a:t>Physical Findings in Borderline Leprosy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Single or multiple well-defined skin lesions</a:t>
            </a:r>
            <a:r>
              <a:rPr lang="en-US"/>
              <a:t> similar to </a:t>
            </a:r>
            <a:r>
              <a:rPr lang="en-US" b="1"/>
              <a:t>Tuberculoid lesions</a:t>
            </a:r>
            <a:r>
              <a:rPr lang="en-US"/>
              <a:t> but with a </a:t>
            </a:r>
            <a:r>
              <a:rPr lang="en-US" b="1"/>
              <a:t>raised center</a:t>
            </a:r>
            <a:r>
              <a:rPr lang="en-US"/>
              <a:t> and </a:t>
            </a:r>
            <a:r>
              <a:rPr lang="en-US" b="1"/>
              <a:t>delayed development of dysesthesia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Often subdivided into </a:t>
            </a:r>
            <a:r>
              <a:rPr lang="en-US" b="1"/>
              <a:t>borderline Lepromatous</a:t>
            </a:r>
            <a:r>
              <a:rPr lang="en-US"/>
              <a:t> and </a:t>
            </a:r>
            <a:r>
              <a:rPr lang="en-US" b="1"/>
              <a:t>borderline tuberculoid</a:t>
            </a:r>
            <a:r>
              <a:rPr lang="en-US"/>
              <a:t>.</a:t>
            </a:r>
            <a:endParaRPr/>
          </a:p>
        </p:txBody>
      </p:sp>
      <p:pic>
        <p:nvPicPr>
          <p:cNvPr id="498" name="Google Shape;49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6588" y="4170000"/>
            <a:ext cx="3973699" cy="23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3413" y="4047600"/>
            <a:ext cx="2032000" cy="25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505" name="Google Shape;505;p62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Diagnostic Criteria for Leprosy</a:t>
            </a:r>
            <a:endParaRPr/>
          </a:p>
        </p:txBody>
      </p:sp>
      <p:sp>
        <p:nvSpPr>
          <p:cNvPr id="507" name="Google Shape;507;p62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8966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diagnosis of leprosy is primarily </a:t>
            </a:r>
            <a:r>
              <a:rPr lang="en-US" b="1"/>
              <a:t>clinical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following criteria had a </a:t>
            </a:r>
            <a:r>
              <a:rPr lang="en-US" b="1"/>
              <a:t>sensitivity of 97%</a:t>
            </a:r>
            <a:r>
              <a:rPr lang="en-US"/>
              <a:t> with a </a:t>
            </a:r>
            <a:r>
              <a:rPr lang="en-US" b="1"/>
              <a:t>positive predictive value of 98%</a:t>
            </a:r>
            <a:r>
              <a:rPr lang="en-US"/>
              <a:t> in diagnosing leprosy. Diagnosis was based on </a:t>
            </a:r>
            <a:r>
              <a:rPr lang="en-US" b="1"/>
              <a:t>1 or more</a:t>
            </a:r>
            <a:r>
              <a:rPr lang="en-US"/>
              <a:t> of the following signs: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Hypopigmented</a:t>
            </a:r>
            <a:r>
              <a:rPr lang="en-US" sz="2600"/>
              <a:t> or </a:t>
            </a:r>
            <a:r>
              <a:rPr lang="en-US" sz="2600" b="1"/>
              <a:t>reddish patches</a:t>
            </a:r>
            <a:r>
              <a:rPr lang="en-US" sz="2600"/>
              <a:t> with definite </a:t>
            </a:r>
            <a:r>
              <a:rPr lang="en-US" sz="2600" b="1"/>
              <a:t>loss of sensation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Thickened peripheral nerves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Acid-fast bacilli</a:t>
            </a:r>
            <a:r>
              <a:rPr lang="en-US" sz="2600"/>
              <a:t> on skin smears or biopsy material.</a:t>
            </a:r>
            <a:endParaRPr sz="2600" b="1"/>
          </a:p>
        </p:txBody>
      </p:sp>
      <p:sp>
        <p:nvSpPr>
          <p:cNvPr id="508" name="Google Shape;508;p62"/>
          <p:cNvSpPr txBox="1"/>
          <p:nvPr/>
        </p:nvSpPr>
        <p:spPr>
          <a:xfrm>
            <a:off x="8711125" y="3079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514" name="Google Shape;514;p63"/>
          <p:cNvSpPr txBox="1">
            <a:spLocks noGrp="1"/>
          </p:cNvSpPr>
          <p:nvPr>
            <p:ph type="title"/>
          </p:nvPr>
        </p:nvSpPr>
        <p:spPr>
          <a:xfrm>
            <a:off x="457200" y="-9207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Reservoirs of M. Leprae</a:t>
            </a:r>
            <a:endParaRPr/>
          </a:p>
        </p:txBody>
      </p:sp>
      <p:sp>
        <p:nvSpPr>
          <p:cNvPr id="515" name="Google Shape;515;p63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3"/>
          <p:cNvSpPr txBox="1">
            <a:spLocks noGrp="1"/>
          </p:cNvSpPr>
          <p:nvPr>
            <p:ph type="body" idx="1"/>
          </p:nvPr>
        </p:nvSpPr>
        <p:spPr>
          <a:xfrm>
            <a:off x="609600" y="1309825"/>
            <a:ext cx="7715700" cy="4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Humans</a:t>
            </a:r>
            <a:r>
              <a:rPr lang="en-US" sz="2400"/>
              <a:t> are the </a:t>
            </a:r>
            <a:r>
              <a:rPr lang="en-US" sz="2400" b="1"/>
              <a:t>primary reservoir</a:t>
            </a:r>
            <a:r>
              <a:rPr lang="en-US" sz="2400"/>
              <a:t> of </a:t>
            </a:r>
            <a:r>
              <a:rPr lang="en-US" sz="2400" i="1"/>
              <a:t>M. leprae</a:t>
            </a:r>
            <a:r>
              <a:rPr lang="en-US" sz="2400"/>
              <a:t>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There is an </a:t>
            </a:r>
            <a:r>
              <a:rPr lang="en-US" sz="2400" b="1"/>
              <a:t>association</a:t>
            </a:r>
            <a:r>
              <a:rPr lang="en-US" sz="2400"/>
              <a:t> between </a:t>
            </a:r>
            <a:r>
              <a:rPr lang="en-US" sz="2400" i="1"/>
              <a:t>M. leprae</a:t>
            </a:r>
            <a:r>
              <a:rPr lang="en-US" sz="2400"/>
              <a:t> and the </a:t>
            </a:r>
            <a:r>
              <a:rPr lang="en-US" sz="2400" b="1"/>
              <a:t>nine-banded armadillo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The armadillo migrated from </a:t>
            </a:r>
            <a:r>
              <a:rPr lang="en-US" b="1"/>
              <a:t>Mexico to Texas</a:t>
            </a:r>
            <a:r>
              <a:rPr lang="en-US"/>
              <a:t> more than </a:t>
            </a:r>
            <a:r>
              <a:rPr lang="en-US" b="1"/>
              <a:t>150 years ago</a:t>
            </a:r>
            <a:r>
              <a:rPr lang="en-US"/>
              <a:t>.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Found in </a:t>
            </a:r>
            <a:r>
              <a:rPr lang="en-US" b="1"/>
              <a:t>Texas</a:t>
            </a:r>
            <a:r>
              <a:rPr lang="en-US"/>
              <a:t> and </a:t>
            </a:r>
            <a:r>
              <a:rPr lang="en-US" b="1"/>
              <a:t>Louisiana</a:t>
            </a:r>
            <a:r>
              <a:rPr lang="en-US"/>
              <a:t>.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Up to </a:t>
            </a:r>
            <a:r>
              <a:rPr lang="en-US" b="1"/>
              <a:t>19%</a:t>
            </a:r>
            <a:r>
              <a:rPr lang="en-US"/>
              <a:t> of wild-caught armadillos in the </a:t>
            </a:r>
            <a:r>
              <a:rPr lang="en-US" b="1"/>
              <a:t>southern &amp; southeastern U.S.</a:t>
            </a:r>
            <a:r>
              <a:rPr lang="en-US"/>
              <a:t> have naturally acquired leprosy.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The source of </a:t>
            </a:r>
            <a:r>
              <a:rPr lang="en-US" i="1"/>
              <a:t>M. leprae</a:t>
            </a:r>
            <a:r>
              <a:rPr lang="en-US"/>
              <a:t> in some leprosy-infected armadillos may be the </a:t>
            </a:r>
            <a:r>
              <a:rPr lang="en-US" b="1"/>
              <a:t>soil</a:t>
            </a:r>
            <a:r>
              <a:rPr lang="en-US"/>
              <a:t>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Other animal reservoirs include </a:t>
            </a:r>
            <a:r>
              <a:rPr lang="en-US" sz="2400" b="1"/>
              <a:t>chimpanzees</a:t>
            </a:r>
            <a:r>
              <a:rPr lang="en-US" sz="2400"/>
              <a:t> and </a:t>
            </a:r>
            <a:r>
              <a:rPr lang="en-US" sz="2400" b="1"/>
              <a:t>mangabey monkeys</a:t>
            </a:r>
            <a:r>
              <a:rPr lang="en-US" sz="2400"/>
              <a:t>.</a:t>
            </a:r>
            <a:endParaRPr sz="2400" b="1"/>
          </a:p>
        </p:txBody>
      </p:sp>
      <p:pic>
        <p:nvPicPr>
          <p:cNvPr id="517" name="Google Shape;517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6375" y="626997"/>
            <a:ext cx="3490849" cy="172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3750" y="4408099"/>
            <a:ext cx="3490849" cy="15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06935" y="2519350"/>
            <a:ext cx="2675465" cy="17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525" name="Google Shape;525;p64"/>
          <p:cNvSpPr txBox="1">
            <a:spLocks noGrp="1"/>
          </p:cNvSpPr>
          <p:nvPr>
            <p:ph type="title"/>
          </p:nvPr>
        </p:nvSpPr>
        <p:spPr>
          <a:xfrm>
            <a:off x="457200" y="-9207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/>
              <a:t>Syphilis</a:t>
            </a:r>
            <a:endParaRPr/>
          </a:p>
        </p:txBody>
      </p:sp>
      <p:sp>
        <p:nvSpPr>
          <p:cNvPr id="526" name="Google Shape;526;p64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64"/>
          <p:cNvSpPr txBox="1">
            <a:spLocks noGrp="1"/>
          </p:cNvSpPr>
          <p:nvPr>
            <p:ph type="body" idx="1"/>
          </p:nvPr>
        </p:nvSpPr>
        <p:spPr>
          <a:xfrm>
            <a:off x="609600" y="1157425"/>
            <a:ext cx="11201400" cy="55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 common </a:t>
            </a:r>
            <a:r>
              <a:rPr lang="en-US" b="1"/>
              <a:t>sexually transmitted disease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Caused by a </a:t>
            </a:r>
            <a:r>
              <a:rPr lang="en-US" b="1"/>
              <a:t>Spirochete</a:t>
            </a:r>
            <a:r>
              <a:rPr lang="en-US"/>
              <a:t>: </a:t>
            </a:r>
            <a:r>
              <a:rPr lang="en-US" i="1"/>
              <a:t>Treponema pallidum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Causes skin lesions</a:t>
            </a:r>
            <a:r>
              <a:rPr lang="en-US"/>
              <a:t> in both early and late stages.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/>
              <a:t>Skin Lesions in Primary (Initial) Stage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Primary Chancre</a:t>
            </a:r>
            <a:r>
              <a:rPr lang="en-US"/>
              <a:t> on external genitalia, which exudes a </a:t>
            </a:r>
            <a:r>
              <a:rPr lang="en-US" b="1"/>
              <a:t>serous fluid</a:t>
            </a:r>
            <a:r>
              <a:rPr lang="en-US"/>
              <a:t> containing large numbers of </a:t>
            </a:r>
            <a:r>
              <a:rPr lang="en-US" b="1"/>
              <a:t>treponemas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/>
              <a:t>Skin Lesions in Secondary Syphilis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 large variety of </a:t>
            </a:r>
            <a:r>
              <a:rPr lang="en-US" b="1"/>
              <a:t>skin rashes</a:t>
            </a:r>
            <a:r>
              <a:rPr lang="en-US"/>
              <a:t> affect the entire body.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Condyloma Latum</a:t>
            </a:r>
            <a:r>
              <a:rPr lang="en-US"/>
              <a:t> represents a specific lesion of secondary syphilis occurring in the </a:t>
            </a:r>
            <a:r>
              <a:rPr lang="en-US" b="1"/>
              <a:t>anogenital region</a:t>
            </a:r>
            <a:r>
              <a:rPr lang="en-US"/>
              <a:t> as a large, moist papule, the </a:t>
            </a:r>
            <a:r>
              <a:rPr lang="en-US" b="1"/>
              <a:t>serous exudate</a:t>
            </a:r>
            <a:r>
              <a:rPr lang="en-US"/>
              <a:t> of which contains large numbers of </a:t>
            </a:r>
            <a:r>
              <a:rPr lang="en-US" b="1"/>
              <a:t>treponemas</a:t>
            </a:r>
            <a:r>
              <a:rPr lang="en-US"/>
              <a:t>.</a:t>
            </a:r>
            <a:endParaRPr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533" name="Google Shape;533;p65"/>
          <p:cNvSpPr txBox="1">
            <a:spLocks noGrp="1"/>
          </p:cNvSpPr>
          <p:nvPr>
            <p:ph type="title"/>
          </p:nvPr>
        </p:nvSpPr>
        <p:spPr>
          <a:xfrm>
            <a:off x="457200" y="21272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/>
              <a:t>Skin Lesions in Late Syphilis</a:t>
            </a:r>
            <a:endParaRPr/>
          </a:p>
        </p:txBody>
      </p:sp>
      <p:sp>
        <p:nvSpPr>
          <p:cNvPr id="534" name="Google Shape;534;p65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65"/>
          <p:cNvSpPr txBox="1">
            <a:spLocks noGrp="1"/>
          </p:cNvSpPr>
          <p:nvPr>
            <p:ph type="body" idx="1"/>
          </p:nvPr>
        </p:nvSpPr>
        <p:spPr>
          <a:xfrm>
            <a:off x="533400" y="1462225"/>
            <a:ext cx="7467600" cy="55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Gummas</a:t>
            </a:r>
            <a:r>
              <a:rPr lang="en-US"/>
              <a:t> occur. These are </a:t>
            </a:r>
            <a:r>
              <a:rPr lang="en-US" b="1"/>
              <a:t>nodular areas of granulomatous inflammation</a:t>
            </a:r>
            <a:r>
              <a:rPr lang="en-US"/>
              <a:t> characterized by large central areas of </a:t>
            </a:r>
            <a:r>
              <a:rPr lang="en-US" b="1"/>
              <a:t>gummatous necrosis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Treponemas</a:t>
            </a:r>
            <a:r>
              <a:rPr lang="en-US"/>
              <a:t> are </a:t>
            </a:r>
            <a:r>
              <a:rPr lang="en-US" b="1"/>
              <a:t>not usually demonstrable</a:t>
            </a:r>
            <a:r>
              <a:rPr lang="en-US"/>
              <a:t> in gummas.</a:t>
            </a:r>
            <a:endParaRPr/>
          </a:p>
        </p:txBody>
      </p:sp>
      <p:pic>
        <p:nvPicPr>
          <p:cNvPr id="536" name="Google Shape;53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768662"/>
            <a:ext cx="36576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65"/>
          <p:cNvSpPr txBox="1"/>
          <p:nvPr/>
        </p:nvSpPr>
        <p:spPr>
          <a:xfrm>
            <a:off x="8825225" y="6106209"/>
            <a:ext cx="27108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02235" marR="5080" lvl="0" indent="-9017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Syphilis Chancre in the Scrotum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8" name="Google Shape;538;p65"/>
          <p:cNvGrpSpPr/>
          <p:nvPr/>
        </p:nvGrpSpPr>
        <p:grpSpPr>
          <a:xfrm>
            <a:off x="10486600" y="3165450"/>
            <a:ext cx="976629" cy="485775"/>
            <a:chOff x="3048000" y="2971800"/>
            <a:chExt cx="976629" cy="485775"/>
          </a:xfrm>
        </p:grpSpPr>
        <p:sp>
          <p:nvSpPr>
            <p:cNvPr id="539" name="Google Shape;539;p65"/>
            <p:cNvSpPr/>
            <p:nvPr/>
          </p:nvSpPr>
          <p:spPr>
            <a:xfrm>
              <a:off x="3048000" y="2971800"/>
              <a:ext cx="976629" cy="485775"/>
            </a:xfrm>
            <a:custGeom>
              <a:avLst/>
              <a:gdLst/>
              <a:ahLst/>
              <a:cxnLst/>
              <a:rect l="l" t="t" r="r" b="b"/>
              <a:pathLst>
                <a:path w="976629" h="485775" extrusionOk="0">
                  <a:moveTo>
                    <a:pt x="244094" y="0"/>
                  </a:moveTo>
                  <a:lnTo>
                    <a:pt x="0" y="242950"/>
                  </a:lnTo>
                  <a:lnTo>
                    <a:pt x="244094" y="485775"/>
                  </a:lnTo>
                  <a:lnTo>
                    <a:pt x="244094" y="364363"/>
                  </a:lnTo>
                  <a:lnTo>
                    <a:pt x="976376" y="364363"/>
                  </a:lnTo>
                  <a:lnTo>
                    <a:pt x="976376" y="121412"/>
                  </a:lnTo>
                  <a:lnTo>
                    <a:pt x="244094" y="121412"/>
                  </a:lnTo>
                  <a:lnTo>
                    <a:pt x="244094" y="0"/>
                  </a:lnTo>
                  <a:close/>
                </a:path>
              </a:pathLst>
            </a:custGeom>
            <a:solidFill>
              <a:srgbClr val="A42F0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5"/>
            <p:cNvSpPr/>
            <p:nvPr/>
          </p:nvSpPr>
          <p:spPr>
            <a:xfrm>
              <a:off x="3048000" y="2971800"/>
              <a:ext cx="976629" cy="485775"/>
            </a:xfrm>
            <a:custGeom>
              <a:avLst/>
              <a:gdLst/>
              <a:ahLst/>
              <a:cxnLst/>
              <a:rect l="l" t="t" r="r" b="b"/>
              <a:pathLst>
                <a:path w="976629" h="485775" extrusionOk="0">
                  <a:moveTo>
                    <a:pt x="0" y="242950"/>
                  </a:moveTo>
                  <a:lnTo>
                    <a:pt x="244094" y="0"/>
                  </a:lnTo>
                  <a:lnTo>
                    <a:pt x="244094" y="121412"/>
                  </a:lnTo>
                  <a:lnTo>
                    <a:pt x="976376" y="121412"/>
                  </a:lnTo>
                  <a:lnTo>
                    <a:pt x="976376" y="364363"/>
                  </a:lnTo>
                  <a:lnTo>
                    <a:pt x="244094" y="364363"/>
                  </a:lnTo>
                  <a:lnTo>
                    <a:pt x="244094" y="485775"/>
                  </a:lnTo>
                  <a:lnTo>
                    <a:pt x="0" y="24295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546" name="Google Shape;546;p66"/>
          <p:cNvSpPr txBox="1">
            <a:spLocks noGrp="1"/>
          </p:cNvSpPr>
          <p:nvPr>
            <p:ph type="title"/>
          </p:nvPr>
        </p:nvSpPr>
        <p:spPr>
          <a:xfrm>
            <a:off x="457200" y="21272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/>
              <a:t>Incidence of Skin Lesions in Syphilis</a:t>
            </a:r>
            <a:endParaRPr/>
          </a:p>
        </p:txBody>
      </p:sp>
      <p:sp>
        <p:nvSpPr>
          <p:cNvPr id="547" name="Google Shape;547;p66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48" name="Google Shape;548;p66"/>
          <p:cNvGraphicFramePr/>
          <p:nvPr/>
        </p:nvGraphicFramePr>
        <p:xfrm>
          <a:off x="2324112" y="1382712"/>
          <a:ext cx="7620000" cy="4643100"/>
        </p:xfrm>
        <a:graphic>
          <a:graphicData uri="http://schemas.openxmlformats.org/drawingml/2006/table">
            <a:tbl>
              <a:tblPr firstRow="1" bandRow="1">
                <a:noFill/>
                <a:tableStyleId>{D60472C0-1DFF-46E2-B4AB-FDF46B856FD2}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Variable</a:t>
                      </a:r>
                      <a:endParaRPr sz="24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047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Associations</a:t>
                      </a:r>
                      <a:endParaRPr sz="24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0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75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Age</a:t>
                      </a:r>
                      <a:endParaRPr sz="24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11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Impetigo in children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Acne in adolescence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Pemphigus in old age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Sex</a:t>
                      </a:r>
                      <a:endParaRPr sz="24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11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Acne common in boys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Bullous Pemphigoid in pregnancy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(‘herpes gestation’)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55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Anatomical site</a:t>
                      </a:r>
                      <a:endParaRPr sz="24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11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176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Psoriasis and dermatitis herpatiformis common on elbows &amp; knees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Atopic Eczema antecubatal fossae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 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Scabies in finger webs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6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554" name="Google Shape;554;p67"/>
          <p:cNvSpPr txBox="1">
            <a:spLocks noGrp="1"/>
          </p:cNvSpPr>
          <p:nvPr>
            <p:ph type="title"/>
          </p:nvPr>
        </p:nvSpPr>
        <p:spPr>
          <a:xfrm>
            <a:off x="457200" y="21272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/>
              <a:t>Incidence of Skin Lesions in Syphilis</a:t>
            </a:r>
            <a:endParaRPr/>
          </a:p>
        </p:txBody>
      </p:sp>
      <p:sp>
        <p:nvSpPr>
          <p:cNvPr id="555" name="Google Shape;555;p67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56" name="Google Shape;556;p67"/>
          <p:cNvGraphicFramePr/>
          <p:nvPr/>
        </p:nvGraphicFramePr>
        <p:xfrm>
          <a:off x="2271712" y="1382712"/>
          <a:ext cx="7620000" cy="4833650"/>
        </p:xfrm>
        <a:graphic>
          <a:graphicData uri="http://schemas.openxmlformats.org/drawingml/2006/table">
            <a:tbl>
              <a:tblPr firstRow="1" bandRow="1">
                <a:noFill/>
                <a:tableStyleId>{D60472C0-1DFF-46E2-B4AB-FDF46B856FD2}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37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Variable</a:t>
                      </a:r>
                      <a:endParaRPr sz="24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047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Associations</a:t>
                      </a:r>
                      <a:endParaRPr sz="24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0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92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Geography</a:t>
                      </a:r>
                      <a:endParaRPr sz="24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11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Psoriasis in developing world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92075" marR="59055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 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Psoriasis in Faroe Islands (inbred community)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97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Exposure</a:t>
                      </a:r>
                      <a:endParaRPr sz="24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11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Basal cell carcinoma &amp; Squamous cell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carcinoma on sun- exposed sites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92075" marR="698500" lvl="0" indent="0" algn="l" rtl="0">
                        <a:lnSpc>
                          <a:spcPct val="100000"/>
                        </a:lnSpc>
                        <a:spcBef>
                          <a:spcPts val="484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Basal cell carcinoma in arsenic exposure common on covered sites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37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Race</a:t>
                      </a:r>
                      <a:endParaRPr sz="24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1750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180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 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Basal cell carcinoma and Squamous cell carcinoma and Melanoma rare in blacks ( protected by pigmentation)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6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562" name="Google Shape;562;p68"/>
          <p:cNvSpPr txBox="1">
            <a:spLocks noGrp="1"/>
          </p:cNvSpPr>
          <p:nvPr>
            <p:ph type="title"/>
          </p:nvPr>
        </p:nvSpPr>
        <p:spPr>
          <a:xfrm>
            <a:off x="457200" y="21272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/>
              <a:t>Pathological Basis of Dermatological Signs and Symptoms</a:t>
            </a:r>
            <a:endParaRPr/>
          </a:p>
        </p:txBody>
      </p:sp>
      <p:sp>
        <p:nvSpPr>
          <p:cNvPr id="563" name="Google Shape;563;p68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64" name="Google Shape;564;p68"/>
          <p:cNvGraphicFramePr/>
          <p:nvPr/>
        </p:nvGraphicFramePr>
        <p:xfrm>
          <a:off x="3086112" y="1535112"/>
          <a:ext cx="6096000" cy="4979050"/>
        </p:xfrm>
        <a:graphic>
          <a:graphicData uri="http://schemas.openxmlformats.org/drawingml/2006/table">
            <a:tbl>
              <a:tblPr firstRow="1" bandRow="1">
                <a:noFill/>
                <a:tableStyleId>{D60472C0-1DFF-46E2-B4AB-FDF46B856FD2}</a:tableStyleId>
              </a:tblPr>
              <a:tblGrid>
                <a:gridCol w="201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Clinical Sign</a:t>
                      </a:r>
                      <a:endParaRPr sz="24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047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Pathological Basis</a:t>
                      </a:r>
                      <a:endParaRPr sz="24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0475" marB="0"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•Scaling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6229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Hyperkeratosis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485775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Parakeratosis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•Erythema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76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Dilatation of blood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499108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vessels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•Blisters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38150" marR="405765" lvl="0" indent="-70484" algn="l" rtl="0">
                        <a:lnSpc>
                          <a:spcPct val="12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Separation of layers of epidermis	or epidermis from dermis</a:t>
                      </a:r>
                      <a:endParaRPr sz="18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625" marB="0"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2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•Bruising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68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Leakage of blood into dermis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352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•Pigmentation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105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Increased activity or number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158115" marR="823593" lvl="0" indent="217803" algn="l" rtl="0">
                        <a:lnSpc>
                          <a:spcPct val="12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of Melanocytes Endogenous or Exogenous pigments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570" name="Google Shape;570;p69"/>
          <p:cNvSpPr txBox="1">
            <a:spLocks noGrp="1"/>
          </p:cNvSpPr>
          <p:nvPr>
            <p:ph type="title"/>
          </p:nvPr>
        </p:nvSpPr>
        <p:spPr>
          <a:xfrm>
            <a:off x="457200" y="21272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/>
              <a:t>Pathological Basis of Dermatological Signs and Symptoms</a:t>
            </a:r>
            <a:endParaRPr/>
          </a:p>
        </p:txBody>
      </p:sp>
      <p:sp>
        <p:nvSpPr>
          <p:cNvPr id="571" name="Google Shape;571;p69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72" name="Google Shape;572;p69"/>
          <p:cNvGraphicFramePr/>
          <p:nvPr/>
        </p:nvGraphicFramePr>
        <p:xfrm>
          <a:off x="3085787" y="1687512"/>
          <a:ext cx="6096650" cy="4601825"/>
        </p:xfrm>
        <a:graphic>
          <a:graphicData uri="http://schemas.openxmlformats.org/drawingml/2006/table">
            <a:tbl>
              <a:tblPr firstRow="1" bandRow="1">
                <a:noFill/>
                <a:tableStyleId>{D60472C0-1DFF-46E2-B4AB-FDF46B856FD2}</a:tableStyleId>
              </a:tblPr>
              <a:tblGrid>
                <a:gridCol w="217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Clinical Sign</a:t>
                      </a:r>
                      <a:endParaRPr sz="24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047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Pathological Basis</a:t>
                      </a:r>
                      <a:endParaRPr sz="24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0475" marB="0"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•Plaques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8133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Increase in epidermal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65659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thickness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12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•Nodules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339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Epidermal Tumours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21717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Adenaxal tumours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327025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Dermal tumours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5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•Rashes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201295" marR="20955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restricted to exposed areas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55435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Photosensitivity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28575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Contact Eczema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750">
                <a:tc gridSpan="2"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E2EAC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•Nail abnormalities	</a:t>
                      </a: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Trauma to nail bed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2720975" marR="1301115" lvl="0" indent="0" algn="l" rtl="0">
                        <a:lnSpc>
                          <a:spcPct val="12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Psoriasis Systemic poisons</a:t>
                      </a:r>
                      <a:endParaRPr sz="20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0" marR="0" marT="33025" marB="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0"/>
          <p:cNvSpPr txBox="1"/>
          <p:nvPr/>
        </p:nvSpPr>
        <p:spPr>
          <a:xfrm>
            <a:off x="469598" y="152400"/>
            <a:ext cx="11782200" cy="30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Centrifugal Rash (Fungal Infection)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Centrifugally spreading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reddish or pink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plaques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patches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slightly raised advancing edges.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Annular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appearance (ring-shaped).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Itchy rash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caused by the fungus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Trichophyton rubrum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most cases.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8" name="Google Shape;578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" y="3050400"/>
            <a:ext cx="2804100" cy="18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1200" y="3050400"/>
            <a:ext cx="2804100" cy="18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6037" y="3085024"/>
            <a:ext cx="2804088" cy="18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70"/>
          <p:cNvSpPr txBox="1"/>
          <p:nvPr/>
        </p:nvSpPr>
        <p:spPr>
          <a:xfrm>
            <a:off x="740399" y="5006700"/>
            <a:ext cx="2037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Tinea Corporis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2" name="Google Shape;582;p70"/>
          <p:cNvSpPr txBox="1"/>
          <p:nvPr/>
        </p:nvSpPr>
        <p:spPr>
          <a:xfrm>
            <a:off x="6562513" y="5006700"/>
            <a:ext cx="2037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Tinea Capitis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3" name="Google Shape;583;p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07025" y="3013450"/>
            <a:ext cx="2970338" cy="19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70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7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586" name="Google Shape;586;p70"/>
          <p:cNvSpPr txBox="1"/>
          <p:nvPr/>
        </p:nvSpPr>
        <p:spPr>
          <a:xfrm>
            <a:off x="3531724" y="5006700"/>
            <a:ext cx="2037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Tinea Corporis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7" name="Google Shape;587;p70"/>
          <p:cNvSpPr txBox="1"/>
          <p:nvPr/>
        </p:nvSpPr>
        <p:spPr>
          <a:xfrm>
            <a:off x="9618750" y="5014675"/>
            <a:ext cx="2209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Tinea Versicolor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1"/>
          <p:cNvSpPr txBox="1"/>
          <p:nvPr/>
        </p:nvSpPr>
        <p:spPr>
          <a:xfrm>
            <a:off x="469598" y="304800"/>
            <a:ext cx="117822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Centrifugal Rash (Fungal Infection)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3" name="Google Shape;593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4638" y="3761599"/>
            <a:ext cx="1625600" cy="243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759" y="4174025"/>
            <a:ext cx="2209799" cy="14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71"/>
          <p:cNvSpPr txBox="1"/>
          <p:nvPr/>
        </p:nvSpPr>
        <p:spPr>
          <a:xfrm>
            <a:off x="688809" y="5755475"/>
            <a:ext cx="16257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Tinea pedis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71"/>
          <p:cNvSpPr txBox="1"/>
          <p:nvPr/>
        </p:nvSpPr>
        <p:spPr>
          <a:xfrm>
            <a:off x="3162038" y="6316800"/>
            <a:ext cx="2590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Tinea Unguium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7" name="Google Shape;597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2700" y="741250"/>
            <a:ext cx="4160038" cy="27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6900" y="817450"/>
            <a:ext cx="3581400" cy="23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71"/>
          <p:cNvSpPr txBox="1"/>
          <p:nvPr/>
        </p:nvSpPr>
        <p:spPr>
          <a:xfrm>
            <a:off x="6005250" y="3590800"/>
            <a:ext cx="58488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Tinea Capitis KOH Prep (Hair)</a:t>
            </a:r>
            <a:b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"Spaghetti and Meatballs" Appearance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0" name="Google Shape;600;p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83308" y="817450"/>
            <a:ext cx="2286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71"/>
          <p:cNvSpPr txBox="1"/>
          <p:nvPr/>
        </p:nvSpPr>
        <p:spPr>
          <a:xfrm>
            <a:off x="4969258" y="2441000"/>
            <a:ext cx="21141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Parakeratosis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1"/>
          <p:cNvSpPr txBox="1"/>
          <p:nvPr/>
        </p:nvSpPr>
        <p:spPr>
          <a:xfrm>
            <a:off x="396750" y="3143688"/>
            <a:ext cx="45417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Thick Stratum Corneum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1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3"/>
          <p:cNvSpPr txBox="1"/>
          <p:nvPr/>
        </p:nvSpPr>
        <p:spPr>
          <a:xfrm>
            <a:off x="5410194" y="1186400"/>
            <a:ext cx="6418800" cy="3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Scabies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(or infestation with the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Sarcoptes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mite), especially when untreated, can lead to a widespread eczema rash with a few additional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distinctive features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such as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heavy involvement in the groin or skin folds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and, in particular,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involvement of the interdigital web spaces with crusting.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5" name="Google Shape;625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425" y="127625"/>
            <a:ext cx="4731104" cy="315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4574" y="3328908"/>
            <a:ext cx="2478902" cy="16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4628" y="5028732"/>
            <a:ext cx="2478902" cy="165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2436" y="3316920"/>
            <a:ext cx="2214921" cy="3364405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73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73"/>
          <p:cNvSpPr txBox="1"/>
          <p:nvPr/>
        </p:nvSpPr>
        <p:spPr>
          <a:xfrm>
            <a:off x="5410200" y="609600"/>
            <a:ext cx="54489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Scaly Red Rash Scabies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7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5"/>
          <p:cNvSpPr txBox="1"/>
          <p:nvPr/>
        </p:nvSpPr>
        <p:spPr>
          <a:xfrm>
            <a:off x="1380575" y="3784600"/>
            <a:ext cx="4295700" cy="28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Fontana-Masson stain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lesions of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long-standing vitiligo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right-hand panel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show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melanocytes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skin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panel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darkly stained melanocytes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visible along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dermoepidermal junction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6" name="Google Shape;646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9977" y="762000"/>
            <a:ext cx="4295572" cy="286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5300" y="762000"/>
            <a:ext cx="4295572" cy="286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9977" y="3768902"/>
            <a:ext cx="4295572" cy="2899512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75"/>
          <p:cNvSpPr txBox="1">
            <a:spLocks noGrp="1"/>
          </p:cNvSpPr>
          <p:nvPr>
            <p:ph type="title"/>
          </p:nvPr>
        </p:nvSpPr>
        <p:spPr>
          <a:xfrm>
            <a:off x="1365300" y="179025"/>
            <a:ext cx="9302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Pigment Changes: Vitiligo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75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7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7"/>
          <p:cNvSpPr/>
          <p:nvPr/>
        </p:nvSpPr>
        <p:spPr>
          <a:xfrm>
            <a:off x="725775" y="4096350"/>
            <a:ext cx="4336200" cy="267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77"/>
          <p:cNvSpPr/>
          <p:nvPr/>
        </p:nvSpPr>
        <p:spPr>
          <a:xfrm>
            <a:off x="5138875" y="882625"/>
            <a:ext cx="6811800" cy="588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77"/>
          <p:cNvSpPr/>
          <p:nvPr/>
        </p:nvSpPr>
        <p:spPr>
          <a:xfrm>
            <a:off x="710400" y="851875"/>
            <a:ext cx="4336200" cy="315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1" name="Google Shape;671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700" y="3517513"/>
            <a:ext cx="4876800" cy="3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77"/>
          <p:cNvSpPr txBox="1"/>
          <p:nvPr/>
        </p:nvSpPr>
        <p:spPr>
          <a:xfrm>
            <a:off x="5241625" y="954725"/>
            <a:ext cx="6917700" cy="25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hallmarks of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warts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hyperkeratosis, papillomatosis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(outward expansion of the spinous layer), and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acanthosis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epidermis contains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foci of vacuolated cells (koilocytes), clumped keratohyalin granules,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tiers of parakeratotic cells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(stratum corneum with retained nuclei).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3" name="Google Shape;673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450" y="4087611"/>
            <a:ext cx="32004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77"/>
          <p:cNvSpPr txBox="1"/>
          <p:nvPr/>
        </p:nvSpPr>
        <p:spPr>
          <a:xfrm>
            <a:off x="2251353" y="6263800"/>
            <a:ext cx="13209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Flat wart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5" name="Google Shape;675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7198" y="989425"/>
            <a:ext cx="32004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77"/>
          <p:cNvSpPr txBox="1"/>
          <p:nvPr/>
        </p:nvSpPr>
        <p:spPr>
          <a:xfrm>
            <a:off x="828248" y="3198100"/>
            <a:ext cx="4218300" cy="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HPV mediated.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Here shown is common wart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7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678" name="Google Shape;678;p77"/>
          <p:cNvSpPr txBox="1">
            <a:spLocks noGrp="1"/>
          </p:cNvSpPr>
          <p:nvPr>
            <p:ph type="title"/>
          </p:nvPr>
        </p:nvSpPr>
        <p:spPr>
          <a:xfrm>
            <a:off x="984300" y="179025"/>
            <a:ext cx="9302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Papules/Plaques: Warts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77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2025" y="1311800"/>
            <a:ext cx="4114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900" y="1128648"/>
            <a:ext cx="2804100" cy="42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6150" y="1311800"/>
            <a:ext cx="41148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79"/>
          <p:cNvSpPr txBox="1"/>
          <p:nvPr/>
        </p:nvSpPr>
        <p:spPr>
          <a:xfrm>
            <a:off x="325522" y="5448300"/>
            <a:ext cx="52272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Dome-shaped pink-brown papules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umbilication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noted in many of the well-developed lesions.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79"/>
          <p:cNvSpPr txBox="1"/>
          <p:nvPr/>
        </p:nvSpPr>
        <p:spPr>
          <a:xfrm>
            <a:off x="5628921" y="4167225"/>
            <a:ext cx="6450300" cy="17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Ballooning-like changes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keratinocytes as they approach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granular layer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are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intracellular inclusion bodies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known as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molluscum bodies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7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703" name="Google Shape;703;p79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79"/>
          <p:cNvSpPr txBox="1">
            <a:spLocks noGrp="1"/>
          </p:cNvSpPr>
          <p:nvPr>
            <p:ph type="title"/>
          </p:nvPr>
        </p:nvSpPr>
        <p:spPr>
          <a:xfrm>
            <a:off x="554125" y="332800"/>
            <a:ext cx="9302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Papules/Plaques: Molluscum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5" name="Google Shape;705;p79"/>
          <p:cNvCxnSpPr/>
          <p:nvPr/>
        </p:nvCxnSpPr>
        <p:spPr>
          <a:xfrm>
            <a:off x="5490375" y="4253550"/>
            <a:ext cx="0" cy="251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150" y="3231300"/>
            <a:ext cx="4648200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80"/>
          <p:cNvSpPr txBox="1"/>
          <p:nvPr/>
        </p:nvSpPr>
        <p:spPr>
          <a:xfrm>
            <a:off x="554125" y="875225"/>
            <a:ext cx="109011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pathologic features of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erythema multiforme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include a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perivascular, lymphocytic infiltrate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variable intensity,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vacuolization of the dermal-epidermal junction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extravasation of red blood cells without vasculitis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papillary dermal edema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eosinophilic necrosis of the epidermis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2" name="Google Shape;712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0425" y="4679100"/>
            <a:ext cx="30480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9025" y="2674000"/>
            <a:ext cx="2590800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300" y="2596300"/>
            <a:ext cx="2743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8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716" name="Google Shape;716;p80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80"/>
          <p:cNvSpPr txBox="1">
            <a:spLocks noGrp="1"/>
          </p:cNvSpPr>
          <p:nvPr>
            <p:ph type="title"/>
          </p:nvPr>
        </p:nvSpPr>
        <p:spPr>
          <a:xfrm>
            <a:off x="554125" y="332800"/>
            <a:ext cx="9302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Papules/Plaques: Erythema Multiforme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1"/>
          <p:cNvSpPr txBox="1"/>
          <p:nvPr/>
        </p:nvSpPr>
        <p:spPr>
          <a:xfrm>
            <a:off x="554126" y="1182325"/>
            <a:ext cx="8561400" cy="27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Histologic findings associated with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erythema nodosum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largely localized to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dermis and subcutaneous tissue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is an accumulation of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lymphocytes, neutrophils, histiocytes, and giant cells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fibrous septae between fat lobules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perivascular infiltration of lymphocytes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dermis.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Google Shape;723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8950" y="4000010"/>
            <a:ext cx="3006725" cy="216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125" y="3988072"/>
            <a:ext cx="3810000" cy="21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6720" y="1622073"/>
            <a:ext cx="2867180" cy="45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8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727" name="Google Shape;727;p81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81"/>
          <p:cNvSpPr txBox="1">
            <a:spLocks noGrp="1"/>
          </p:cNvSpPr>
          <p:nvPr>
            <p:ph type="title"/>
          </p:nvPr>
        </p:nvSpPr>
        <p:spPr>
          <a:xfrm>
            <a:off x="554125" y="332800"/>
            <a:ext cx="9302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Nodules: Erythema Nodosum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8966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Describe Pathophysiology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Understand the underlying mechanisms of common skin diseases, such as eczema, psoriasis, acne, and skin cancers.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Recognize Clinical Features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Identify key clinical presentations and distinguishing features of common skin diseases.</a:t>
            </a:r>
            <a:endParaRPr b="1"/>
          </a:p>
        </p:txBody>
      </p:sp>
      <p:sp>
        <p:nvSpPr>
          <p:cNvPr id="151" name="Google Shape;151;p22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83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4" name="Google Shape;744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5775" y="4094275"/>
            <a:ext cx="3733800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2175" y="4112925"/>
            <a:ext cx="36576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83"/>
          <p:cNvSpPr txBox="1"/>
          <p:nvPr/>
        </p:nvSpPr>
        <p:spPr>
          <a:xfrm>
            <a:off x="8040274" y="3287275"/>
            <a:ext cx="3733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larger vessel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involved in an </a:t>
            </a: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inflammatory process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7" name="Google Shape;747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4075" y="544475"/>
            <a:ext cx="373380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0188" y="2650763"/>
            <a:ext cx="2466975" cy="139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8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25" y="4368860"/>
            <a:ext cx="3276600" cy="213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61075" y="3010538"/>
            <a:ext cx="19812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8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752" name="Google Shape;752;p83"/>
          <p:cNvSpPr txBox="1"/>
          <p:nvPr/>
        </p:nvSpPr>
        <p:spPr>
          <a:xfrm>
            <a:off x="554125" y="1182325"/>
            <a:ext cx="7410000" cy="17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Vasculitis of the superficial vascular plexus.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 sees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extravasation of red blood cells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indicating that the vessels must have been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damaged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is a lot of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neutrophilic debris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83"/>
          <p:cNvSpPr txBox="1">
            <a:spLocks noGrp="1"/>
          </p:cNvSpPr>
          <p:nvPr>
            <p:ph type="title"/>
          </p:nvPr>
        </p:nvSpPr>
        <p:spPr>
          <a:xfrm>
            <a:off x="554125" y="332800"/>
            <a:ext cx="9302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Purpura  Vasculitis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4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9" name="Google Shape;759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2625" y="3448325"/>
            <a:ext cx="4876800" cy="32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175" y="4007125"/>
            <a:ext cx="32004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9975" y="3245125"/>
            <a:ext cx="2254250" cy="34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8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763" name="Google Shape;763;p84"/>
          <p:cNvSpPr txBox="1"/>
          <p:nvPr/>
        </p:nvSpPr>
        <p:spPr>
          <a:xfrm>
            <a:off x="554125" y="1029925"/>
            <a:ext cx="10795200" cy="22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images are somewhat weak. Also, it's unclear whether they refer only to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HSV-1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both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HSV-1 and HSV-2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in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epidermis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undergoing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degenerative changes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with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acantholysis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(epidermal cells falling apart) and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nuclear enlargement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 some specimens, one might be lucky enough to see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diagnostic multinucleated giant cells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84"/>
          <p:cNvSpPr txBox="1">
            <a:spLocks noGrp="1"/>
          </p:cNvSpPr>
          <p:nvPr>
            <p:ph type="title"/>
          </p:nvPr>
        </p:nvSpPr>
        <p:spPr>
          <a:xfrm>
            <a:off x="554125" y="332800"/>
            <a:ext cx="9302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Blisters Herpes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5"/>
          <p:cNvSpPr txBox="1"/>
          <p:nvPr/>
        </p:nvSpPr>
        <p:spPr>
          <a:xfrm>
            <a:off x="554125" y="1029925"/>
            <a:ext cx="11333100" cy="1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Discoid Lupus: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There is a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perivascular and periappendiceal lymphocytic infiltrate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also tends to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 the dermo-epidermal junction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latter type of infiltrate being referred to as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"lichenoid."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85"/>
          <p:cNvSpPr txBox="1">
            <a:spLocks noGrp="1"/>
          </p:cNvSpPr>
          <p:nvPr>
            <p:ph type="title"/>
          </p:nvPr>
        </p:nvSpPr>
        <p:spPr>
          <a:xfrm>
            <a:off x="554125" y="332800"/>
            <a:ext cx="9302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Systemic Lupus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85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2" name="Google Shape;772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8100" y="3364750"/>
            <a:ext cx="20828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85"/>
          <p:cNvPicPr preferRelativeResize="0"/>
          <p:nvPr/>
        </p:nvPicPr>
        <p:blipFill rotWithShape="1">
          <a:blip r:embed="rId4">
            <a:alphaModFix/>
          </a:blip>
          <a:srcRect b="19530"/>
          <a:stretch/>
        </p:blipFill>
        <p:spPr>
          <a:xfrm>
            <a:off x="1311700" y="2564650"/>
            <a:ext cx="3251200" cy="39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7900" y="3781575"/>
            <a:ext cx="3962400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8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86"/>
          <p:cNvSpPr txBox="1"/>
          <p:nvPr/>
        </p:nvSpPr>
        <p:spPr>
          <a:xfrm>
            <a:off x="679701" y="5298900"/>
            <a:ext cx="80781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collagen bundles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thickened and homogenized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1" name="Google Shape;781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6075" y="1386975"/>
            <a:ext cx="3048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96725"/>
            <a:ext cx="4876800" cy="32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0938" y="1796725"/>
            <a:ext cx="4191000" cy="27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8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785" name="Google Shape;785;p86"/>
          <p:cNvSpPr txBox="1"/>
          <p:nvPr/>
        </p:nvSpPr>
        <p:spPr>
          <a:xfrm>
            <a:off x="8881725" y="124500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86"/>
          <p:cNvSpPr txBox="1">
            <a:spLocks noGrp="1"/>
          </p:cNvSpPr>
          <p:nvPr>
            <p:ph type="title"/>
          </p:nvPr>
        </p:nvSpPr>
        <p:spPr>
          <a:xfrm>
            <a:off x="554125" y="332800"/>
            <a:ext cx="9302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Systemic Scleroderma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pic>
        <p:nvPicPr>
          <p:cNvPr id="877" name="Google Shape;877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9833" y="1336802"/>
            <a:ext cx="3121025" cy="39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1905000"/>
            <a:ext cx="39624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94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Research</a:t>
            </a:r>
            <a:endParaRPr/>
          </a:p>
        </p:txBody>
      </p:sp>
      <p:sp>
        <p:nvSpPr>
          <p:cNvPr id="885" name="Google Shape;885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grpSp>
        <p:nvGrpSpPr>
          <p:cNvPr id="886" name="Google Shape;886;p95"/>
          <p:cNvGrpSpPr/>
          <p:nvPr/>
        </p:nvGrpSpPr>
        <p:grpSpPr>
          <a:xfrm>
            <a:off x="3000563" y="1950362"/>
            <a:ext cx="6190869" cy="4680839"/>
            <a:chOff x="1500250" y="1905012"/>
            <a:chExt cx="6190869" cy="4680839"/>
          </a:xfrm>
        </p:grpSpPr>
        <p:pic>
          <p:nvPicPr>
            <p:cNvPr id="887" name="Google Shape;887;p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00250" y="1905012"/>
              <a:ext cx="3071749" cy="4680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8" name="Google Shape;888;p9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05019" y="1933435"/>
              <a:ext cx="3086100" cy="457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9" name="Google Shape;889;p95"/>
          <p:cNvSpPr txBox="1"/>
          <p:nvPr/>
        </p:nvSpPr>
        <p:spPr>
          <a:xfrm>
            <a:off x="3231957" y="1127135"/>
            <a:ext cx="5647800" cy="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2600" u="sng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www.medicalnewstoday.com/articles/316622#temporary-conditions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Take Home Message</a:t>
            </a:r>
            <a:endParaRPr/>
          </a:p>
        </p:txBody>
      </p:sp>
      <p:sp>
        <p:nvSpPr>
          <p:cNvPr id="895" name="Google Shape;895;p9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/>
              <a:t>Skin Diseases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Skin diseases encompass a wide range of conditions affecting the skin, such as </a:t>
            </a:r>
            <a:r>
              <a:rPr lang="en-US" b="1"/>
              <a:t>infections</a:t>
            </a:r>
            <a:r>
              <a:rPr lang="en-US"/>
              <a:t>, </a:t>
            </a:r>
            <a:r>
              <a:rPr lang="en-US" b="1"/>
              <a:t>autoimmune disorders</a:t>
            </a:r>
            <a:r>
              <a:rPr lang="en-US"/>
              <a:t>, and </a:t>
            </a:r>
            <a:r>
              <a:rPr lang="en-US" b="1"/>
              <a:t>inflammatory responses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Common conditions</a:t>
            </a:r>
            <a:r>
              <a:rPr lang="en-US"/>
              <a:t> include: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Eczema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Psoriasis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Acne</a:t>
            </a:r>
            <a:endParaRPr sz="2600"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Each condition has </a:t>
            </a:r>
            <a:r>
              <a:rPr lang="en-US" b="1"/>
              <a:t>unique symptoms</a:t>
            </a:r>
            <a:r>
              <a:rPr lang="en-US"/>
              <a:t> and </a:t>
            </a:r>
            <a:r>
              <a:rPr lang="en-US" b="1"/>
              <a:t>treatments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These diseases can significantly impact </a:t>
            </a:r>
            <a:r>
              <a:rPr lang="en-US" b="1"/>
              <a:t>quality of life</a:t>
            </a:r>
            <a:r>
              <a:rPr lang="en-US"/>
              <a:t>, often requiring </a:t>
            </a:r>
            <a:r>
              <a:rPr lang="en-US" b="1"/>
              <a:t>tailored medical management</a:t>
            </a:r>
            <a:r>
              <a:rPr lang="en-US"/>
              <a:t> and </a:t>
            </a:r>
            <a:r>
              <a:rPr lang="en-US" b="1"/>
              <a:t>lifestyle adjustments</a:t>
            </a:r>
            <a:r>
              <a:rPr lang="en-US"/>
              <a:t>.</a:t>
            </a:r>
            <a:endParaRPr b="1"/>
          </a:p>
        </p:txBody>
      </p:sp>
      <p:sp>
        <p:nvSpPr>
          <p:cNvPr id="896" name="Google Shape;896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97"/>
          <p:cNvSpPr txBox="1">
            <a:spLocks noGrp="1"/>
          </p:cNvSpPr>
          <p:nvPr>
            <p:ph type="title"/>
          </p:nvPr>
        </p:nvSpPr>
        <p:spPr>
          <a:xfrm>
            <a:off x="609600" y="-920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Family Medicine</a:t>
            </a:r>
            <a:endParaRPr/>
          </a:p>
        </p:txBody>
      </p:sp>
      <p:sp>
        <p:nvSpPr>
          <p:cNvPr id="902" name="Google Shape;902;p97"/>
          <p:cNvSpPr txBox="1">
            <a:spLocks noGrp="1"/>
          </p:cNvSpPr>
          <p:nvPr>
            <p:ph type="body" idx="1"/>
          </p:nvPr>
        </p:nvSpPr>
        <p:spPr>
          <a:xfrm>
            <a:off x="609600" y="1216025"/>
            <a:ext cx="11519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/>
              <a:t>Case Presentation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Patient</a:t>
            </a:r>
            <a:r>
              <a:rPr lang="en-US"/>
              <a:t>: A 35-year-old man presents with a </a:t>
            </a:r>
            <a:r>
              <a:rPr lang="en-US" b="1"/>
              <a:t>red, inflamed rash</a:t>
            </a:r>
            <a:r>
              <a:rPr lang="en-US"/>
              <a:t> and </a:t>
            </a:r>
            <a:r>
              <a:rPr lang="en-US" b="1"/>
              <a:t>pustules</a:t>
            </a:r>
            <a:r>
              <a:rPr lang="en-US"/>
              <a:t> on his </a:t>
            </a:r>
            <a:r>
              <a:rPr lang="en-US" b="1"/>
              <a:t>nose, cheeks</a:t>
            </a:r>
            <a:r>
              <a:rPr lang="en-US"/>
              <a:t>, and </a:t>
            </a:r>
            <a:r>
              <a:rPr lang="en-US" b="1"/>
              <a:t>forehead</a:t>
            </a:r>
            <a:r>
              <a:rPr lang="en-US"/>
              <a:t>, which worsen with </a:t>
            </a:r>
            <a:r>
              <a:rPr lang="en-US" b="1"/>
              <a:t>hot drinks</a:t>
            </a:r>
            <a:r>
              <a:rPr lang="en-US"/>
              <a:t> and </a:t>
            </a:r>
            <a:r>
              <a:rPr lang="en-US" b="1"/>
              <a:t>sun exposure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There is </a:t>
            </a:r>
            <a:r>
              <a:rPr lang="en-US" b="1"/>
              <a:t>no itching</a:t>
            </a:r>
            <a:r>
              <a:rPr lang="en-US"/>
              <a:t>, and the rash does not respond to </a:t>
            </a:r>
            <a:r>
              <a:rPr lang="en-US" b="1"/>
              <a:t>moisturizers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/>
              <a:t>What is the most likely diagnosis?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A. Rosacea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Acne Vulgaris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Seborrheic Dermatitis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Eczema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Lupus Erythematosus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b="1"/>
              <a:t>Answer</a:t>
            </a:r>
            <a:r>
              <a:rPr lang="en-US"/>
              <a:t>: </a:t>
            </a:r>
            <a:r>
              <a:rPr lang="en-US" b="1"/>
              <a:t>A. Rosacea</a:t>
            </a:r>
            <a:endParaRPr b="1"/>
          </a:p>
        </p:txBody>
      </p:sp>
      <p:sp>
        <p:nvSpPr>
          <p:cNvPr id="903" name="Google Shape;903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8966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Diagnostic Techniques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Explain the diagnostic tools and tests used to evaluate skin conditions, including biopsies, dermoscopy, and skin cultures.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Treatment Strategies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Describe treatment options for various skin diseases, including pharmacological therapies, lifestyle modifications, and procedural interventions.</a:t>
            </a:r>
            <a:endParaRPr b="1"/>
          </a:p>
        </p:txBody>
      </p:sp>
      <p:sp>
        <p:nvSpPr>
          <p:cNvPr id="159" name="Google Shape;159;p23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66" name="Google Shape;166;p24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8711125" y="3079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Bacterial Skin Infections</a:t>
            </a: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896600" cy="5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Impetigo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Folliculitis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Acne Vulgaris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Abscesses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Erysipelas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Cellulitis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Necrotizing Fasciitis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Anthrax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Leprosy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Spirochetal Infections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Syphilis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8711125" y="3079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Viral Skin Infections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896600" cy="5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Smallpox (Variola)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Chickenpox (Varicella)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Herpes Zoster (Shingles)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Herpes Simplex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Fungal Skin Infections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Tinea Versicolor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Deep Fungal Infections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Mycetoma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93" name="Google Shape;193;p27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Impetigo</a:t>
            </a:r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838200" y="1309825"/>
            <a:ext cx="10896600" cy="5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Cause:</a:t>
            </a:r>
            <a:r>
              <a:rPr lang="en-US"/>
              <a:t> Superficial epidermal infection caused by </a:t>
            </a:r>
            <a:r>
              <a:rPr lang="en-US" i="1"/>
              <a:t>Staphylococcus aureus</a:t>
            </a:r>
            <a:r>
              <a:rPr lang="en-US"/>
              <a:t> or </a:t>
            </a:r>
            <a:r>
              <a:rPr lang="en-US" i="1"/>
              <a:t>Streptococcus pyogenes</a:t>
            </a: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Most Commonly Affects:</a:t>
            </a:r>
            <a:r>
              <a:rPr lang="en-US"/>
              <a:t> Children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Common Site:</a:t>
            </a:r>
            <a:r>
              <a:rPr lang="en-US"/>
              <a:t> Face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Characteristics: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Highly contagious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Grossly begins as a blister filled with pus that ruptures, forming a thick yellow translucent crust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Microscopically, the blister is located in the superficial part of the epidermis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Treatment:</a:t>
            </a:r>
            <a:r>
              <a:rPr lang="en-US"/>
              <a:t> Eradication of the infection with antibiotics leads to rapid healing without scarring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2924</Words>
  <Application>Microsoft Office PowerPoint</Application>
  <PresentationFormat>Widescreen</PresentationFormat>
  <Paragraphs>503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Comic Sans MS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Learning Objectives </vt:lpstr>
      <vt:lpstr>Bacterial Skin Infections</vt:lpstr>
      <vt:lpstr>Viral Skin Infections</vt:lpstr>
      <vt:lpstr>Impetigo</vt:lpstr>
      <vt:lpstr>Folliculitis</vt:lpstr>
      <vt:lpstr>Acne Vulgaris</vt:lpstr>
      <vt:lpstr>Acne Vulgaris - Pathogenesis</vt:lpstr>
      <vt:lpstr>Leprosy (Hansen’s Disease)</vt:lpstr>
      <vt:lpstr>Leprosy: A Disease of Biblical Proportions</vt:lpstr>
      <vt:lpstr>Mycobacterium Leprae</vt:lpstr>
      <vt:lpstr>A. Tuberculoid Leprosy</vt:lpstr>
      <vt:lpstr>A. Tuberculoid Leprosy</vt:lpstr>
      <vt:lpstr>Tuberculoid Leprosy Characteristics</vt:lpstr>
      <vt:lpstr>Histologically: Skin Lesion Characteristics</vt:lpstr>
      <vt:lpstr>Histological Findings in Tuberculoid Leprosy (TT Form)</vt:lpstr>
      <vt:lpstr>Tuberculoid Leprosy</vt:lpstr>
      <vt:lpstr>Signs of Tuberculoid Leprosy</vt:lpstr>
      <vt:lpstr>Lepromatous Leprosy</vt:lpstr>
      <vt:lpstr>Lepromatous Leprosy</vt:lpstr>
      <vt:lpstr>Lepromatous Leprosy</vt:lpstr>
      <vt:lpstr>Lepromatous Leprosy</vt:lpstr>
      <vt:lpstr>Histological Findings in Lepromatous Leprosy (LL Form)</vt:lpstr>
      <vt:lpstr>Lepromatous Leprosy Acid-fast bacilli (red snappers) proliferate in the macrophages.</vt:lpstr>
      <vt:lpstr>Physical Findings in Lepromatous Leprosy</vt:lpstr>
      <vt:lpstr>Physical Findings in Lepromatous Leprosy</vt:lpstr>
      <vt:lpstr>Comparison</vt:lpstr>
      <vt:lpstr>Comparison</vt:lpstr>
      <vt:lpstr>Borderline (Dimorphous)</vt:lpstr>
      <vt:lpstr>Diagnostic Criteria for Leprosy</vt:lpstr>
      <vt:lpstr>Reservoirs of M. Leprae</vt:lpstr>
      <vt:lpstr>Syphilis</vt:lpstr>
      <vt:lpstr>Skin Lesions in Late Syphilis</vt:lpstr>
      <vt:lpstr>Incidence of Skin Lesions in Syphilis</vt:lpstr>
      <vt:lpstr>Incidence of Skin Lesions in Syphilis</vt:lpstr>
      <vt:lpstr>Pathological Basis of Dermatological Signs and Symptoms</vt:lpstr>
      <vt:lpstr>Pathological Basis of Dermatological Signs and Symptoms</vt:lpstr>
      <vt:lpstr>PowerPoint Presentation</vt:lpstr>
      <vt:lpstr>PowerPoint Presentation</vt:lpstr>
      <vt:lpstr>PowerPoint Presentation</vt:lpstr>
      <vt:lpstr>Pigment Changes: Vitiligo</vt:lpstr>
      <vt:lpstr>Papules/Plaques: Warts</vt:lpstr>
      <vt:lpstr>Papules/Plaques: Molluscum</vt:lpstr>
      <vt:lpstr>Papules/Plaques: Erythema Multiforme</vt:lpstr>
      <vt:lpstr>Nodules: Erythema Nodosum</vt:lpstr>
      <vt:lpstr>Purpura  Vasculitis</vt:lpstr>
      <vt:lpstr>Blisters Herpes</vt:lpstr>
      <vt:lpstr>Systemic Lupus</vt:lpstr>
      <vt:lpstr>Systemic Scleroderma</vt:lpstr>
      <vt:lpstr>PowerPoint Presentation</vt:lpstr>
      <vt:lpstr>Research</vt:lpstr>
      <vt:lpstr>Take Home Message</vt:lpstr>
      <vt:lpstr>Family Medicine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1</cp:revision>
  <dcterms:modified xsi:type="dcterms:W3CDTF">2025-03-05T02:12:39Z</dcterms:modified>
</cp:coreProperties>
</file>