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30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8" r:id="rId39"/>
    <p:sldId id="323" r:id="rId40"/>
    <p:sldId id="293" r:id="rId4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-1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79014" y="1697106"/>
            <a:ext cx="5751830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58951"/>
            <a:ext cx="2583180" cy="5331460"/>
          </a:xfrm>
          <a:custGeom>
            <a:avLst/>
            <a:gdLst/>
            <a:ahLst/>
            <a:cxnLst/>
            <a:rect l="l" t="t" r="r" b="b"/>
            <a:pathLst>
              <a:path w="2583180" h="5331460">
                <a:moveTo>
                  <a:pt x="2583180" y="0"/>
                </a:moveTo>
                <a:lnTo>
                  <a:pt x="0" y="0"/>
                </a:lnTo>
                <a:lnTo>
                  <a:pt x="0" y="5330952"/>
                </a:lnTo>
                <a:lnTo>
                  <a:pt x="2583180" y="5330952"/>
                </a:lnTo>
                <a:lnTo>
                  <a:pt x="2583180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862059" y="758951"/>
            <a:ext cx="281940" cy="5331460"/>
          </a:xfrm>
          <a:custGeom>
            <a:avLst/>
            <a:gdLst/>
            <a:ahLst/>
            <a:cxnLst/>
            <a:rect l="l" t="t" r="r" b="b"/>
            <a:pathLst>
              <a:path w="281940" h="5331460">
                <a:moveTo>
                  <a:pt x="281940" y="0"/>
                </a:moveTo>
                <a:lnTo>
                  <a:pt x="0" y="0"/>
                </a:lnTo>
                <a:lnTo>
                  <a:pt x="0" y="5330952"/>
                </a:lnTo>
                <a:lnTo>
                  <a:pt x="281940" y="5330952"/>
                </a:lnTo>
                <a:lnTo>
                  <a:pt x="281940" y="0"/>
                </a:lnTo>
                <a:close/>
              </a:path>
            </a:pathLst>
          </a:custGeom>
          <a:solidFill>
            <a:srgbClr val="C7C7C7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8630" y="2898775"/>
            <a:ext cx="2004695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80842" y="2872485"/>
            <a:ext cx="5747384" cy="294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1082157/pdf/medhist00104-0005.pdf" TargetMode="External"/><Relationship Id="rId2" Type="http://schemas.openxmlformats.org/officeDocument/2006/relationships/hyperlink" Target="https://www.ncbi.nlm.nih.gov/pmc/articles/PMC2602639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humanium.org/en/infanticide/" TargetMode="External"/><Relationship Id="rId4" Type="http://schemas.openxmlformats.org/officeDocument/2006/relationships/hyperlink" Target="https://www.researchgate.net/publication/44679396_Infanticide_and_Neonaticide_A_Review_of_40_Years_of_Research_Literature_on_Incidence_and_Causes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681127/" TargetMode="External"/><Relationship Id="rId2" Type="http://schemas.openxmlformats.org/officeDocument/2006/relationships/hyperlink" Target="https://global.oup.com/ushe/product/principles-of-biomedical-ethics-9780190640873?cc=us&amp;lang=en" TargetMode="Externa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mc/articles/PMC21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igitallibrary.edu.pk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0"/>
            <a:ext cx="6856730" cy="5334000"/>
          </a:xfrm>
          <a:custGeom>
            <a:avLst/>
            <a:gdLst/>
            <a:ahLst/>
            <a:cxnLst/>
            <a:rect l="l" t="t" r="r" b="b"/>
            <a:pathLst>
              <a:path w="6856730" h="5334000">
                <a:moveTo>
                  <a:pt x="6856476" y="0"/>
                </a:moveTo>
                <a:lnTo>
                  <a:pt x="0" y="0"/>
                </a:lnTo>
                <a:lnTo>
                  <a:pt x="0" y="5334000"/>
                </a:lnTo>
                <a:lnTo>
                  <a:pt x="6856476" y="5334000"/>
                </a:lnTo>
                <a:lnTo>
                  <a:pt x="6856476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0500" y="1381201"/>
            <a:ext cx="4421505" cy="190881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230504" marR="5080" indent="-218440">
              <a:lnSpc>
                <a:spcPts val="7020"/>
              </a:lnSpc>
              <a:spcBef>
                <a:spcPts val="990"/>
              </a:spcBef>
            </a:pPr>
            <a:r>
              <a:rPr sz="6500" spc="-105" dirty="0"/>
              <a:t>Infanticide</a:t>
            </a:r>
            <a:r>
              <a:rPr sz="6500" spc="-229" dirty="0"/>
              <a:t> </a:t>
            </a:r>
            <a:r>
              <a:rPr sz="6500" spc="-50" dirty="0"/>
              <a:t>&amp; </a:t>
            </a:r>
            <a:r>
              <a:rPr sz="6500" spc="-45" dirty="0"/>
              <a:t>Cot</a:t>
            </a:r>
            <a:r>
              <a:rPr sz="6500" spc="-295" dirty="0"/>
              <a:t> </a:t>
            </a:r>
            <a:r>
              <a:rPr sz="6500" spc="-10" dirty="0"/>
              <a:t>Deaths</a:t>
            </a:r>
            <a:endParaRPr sz="6500"/>
          </a:p>
        </p:txBody>
      </p:sp>
      <p:sp>
        <p:nvSpPr>
          <p:cNvPr id="4" name="object 4"/>
          <p:cNvSpPr txBox="1"/>
          <p:nvPr/>
        </p:nvSpPr>
        <p:spPr>
          <a:xfrm>
            <a:off x="6856730" y="762000"/>
            <a:ext cx="2287778" cy="5375831"/>
          </a:xfrm>
          <a:prstGeom prst="rect">
            <a:avLst/>
          </a:prstGeom>
          <a:solidFill>
            <a:srgbClr val="C3C3C3">
              <a:alpha val="49803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9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endParaRPr lang="pt-BR" sz="2800" b="1" dirty="0">
              <a:solidFill>
                <a:srgbClr val="40B9D2"/>
              </a:solidFill>
              <a:latin typeface="Corbel"/>
              <a:cs typeface="Corbel"/>
            </a:endParaRPr>
          </a:p>
          <a:p>
            <a:pPr marL="226695">
              <a:lnSpc>
                <a:spcPct val="100000"/>
              </a:lnSpc>
            </a:pPr>
            <a:endParaRPr lang="pt-BR" sz="2800" b="1">
              <a:solidFill>
                <a:srgbClr val="40B9D2"/>
              </a:solidFill>
              <a:latin typeface="Corbel"/>
              <a:cs typeface="Corbel"/>
            </a:endParaRPr>
          </a:p>
          <a:p>
            <a:pPr marL="226695">
              <a:lnSpc>
                <a:spcPct val="100000"/>
              </a:lnSpc>
            </a:pPr>
            <a:r>
              <a:rPr lang="pt-BR" sz="2800" b="1">
                <a:solidFill>
                  <a:srgbClr val="40B9D2"/>
                </a:solidFill>
                <a:latin typeface="Corbel"/>
                <a:cs typeface="Corbel"/>
              </a:rPr>
              <a:t>Dr </a:t>
            </a:r>
            <a:r>
              <a:rPr lang="pt-BR" sz="2800" b="1" dirty="0">
                <a:solidFill>
                  <a:srgbClr val="40B9D2"/>
                </a:solidFill>
                <a:latin typeface="Corbel"/>
                <a:cs typeface="Corbel"/>
              </a:rPr>
              <a:t>Filza ali &amp;  Dr Shahida </a:t>
            </a:r>
            <a:endParaRPr sz="2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0"/>
            <a:ext cx="6856730" cy="5334000"/>
          </a:xfrm>
          <a:custGeom>
            <a:avLst/>
            <a:gdLst/>
            <a:ahLst/>
            <a:cxnLst/>
            <a:rect l="l" t="t" r="r" b="b"/>
            <a:pathLst>
              <a:path w="6856730" h="5334000">
                <a:moveTo>
                  <a:pt x="6856476" y="0"/>
                </a:moveTo>
                <a:lnTo>
                  <a:pt x="0" y="0"/>
                </a:lnTo>
                <a:lnTo>
                  <a:pt x="0" y="5334000"/>
                </a:lnTo>
                <a:lnTo>
                  <a:pt x="6856476" y="5334000"/>
                </a:lnTo>
                <a:lnTo>
                  <a:pt x="6856476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52488" y="762000"/>
            <a:ext cx="2192020" cy="5334000"/>
          </a:xfrm>
          <a:custGeom>
            <a:avLst/>
            <a:gdLst/>
            <a:ahLst/>
            <a:cxnLst/>
            <a:rect l="l" t="t" r="r" b="b"/>
            <a:pathLst>
              <a:path w="2192020" h="5334000">
                <a:moveTo>
                  <a:pt x="2191511" y="0"/>
                </a:moveTo>
                <a:lnTo>
                  <a:pt x="0" y="0"/>
                </a:lnTo>
                <a:lnTo>
                  <a:pt x="0" y="5334000"/>
                </a:lnTo>
                <a:lnTo>
                  <a:pt x="2191511" y="5334000"/>
                </a:lnTo>
                <a:lnTo>
                  <a:pt x="2191511" y="0"/>
                </a:lnTo>
                <a:close/>
              </a:path>
            </a:pathLst>
          </a:custGeom>
          <a:solidFill>
            <a:srgbClr val="C3C3C3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540" y="131825"/>
            <a:ext cx="1769745" cy="772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00" spc="-80" dirty="0">
                <a:solidFill>
                  <a:srgbClr val="FFFFFF"/>
                </a:solidFill>
                <a:latin typeface="Corbel"/>
                <a:cs typeface="Corbel"/>
              </a:rPr>
              <a:t>Causes</a:t>
            </a:r>
            <a:endParaRPr sz="4900" dirty="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6744" y="303920"/>
            <a:ext cx="229806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620"/>
              </a:lnSpc>
            </a:pPr>
            <a:r>
              <a:rPr sz="4900" spc="-75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49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900" spc="-90" dirty="0">
                <a:solidFill>
                  <a:srgbClr val="FFFFFF"/>
                </a:solidFill>
                <a:latin typeface="Corbel"/>
                <a:cs typeface="Corbel"/>
              </a:rPr>
              <a:t>Death:</a:t>
            </a:r>
            <a:endParaRPr sz="49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2342" y="303920"/>
            <a:ext cx="20701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620"/>
              </a:lnSpc>
            </a:pPr>
            <a:r>
              <a:rPr sz="4900" spc="-50" dirty="0">
                <a:solidFill>
                  <a:srgbClr val="FFFFFF"/>
                </a:solidFill>
                <a:latin typeface="Corbel"/>
                <a:cs typeface="Corbel"/>
              </a:rPr>
              <a:t>-</a:t>
            </a:r>
            <a:endParaRPr sz="49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9889" y="4572"/>
            <a:ext cx="6974205" cy="6853555"/>
            <a:chOff x="2159889" y="4572"/>
            <a:chExt cx="6974205" cy="6853555"/>
          </a:xfrm>
        </p:grpSpPr>
        <p:sp>
          <p:nvSpPr>
            <p:cNvPr id="8" name="object 8"/>
            <p:cNvSpPr/>
            <p:nvPr/>
          </p:nvSpPr>
          <p:spPr>
            <a:xfrm>
              <a:off x="2166239" y="10883"/>
              <a:ext cx="6961505" cy="1149350"/>
            </a:xfrm>
            <a:custGeom>
              <a:avLst/>
              <a:gdLst/>
              <a:ahLst/>
              <a:cxnLst/>
              <a:rect l="l" t="t" r="r" b="b"/>
              <a:pathLst>
                <a:path w="6961505" h="1149350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48880"/>
                  </a:lnTo>
                  <a:lnTo>
                    <a:pt x="2320417" y="1148880"/>
                  </a:lnTo>
                  <a:lnTo>
                    <a:pt x="4640834" y="1148880"/>
                  </a:lnTo>
                  <a:lnTo>
                    <a:pt x="4640834" y="0"/>
                  </a:lnTo>
                  <a:close/>
                </a:path>
                <a:path w="6961505" h="1149350">
                  <a:moveTo>
                    <a:pt x="6961378" y="0"/>
                  </a:moveTo>
                  <a:lnTo>
                    <a:pt x="4640961" y="0"/>
                  </a:lnTo>
                  <a:lnTo>
                    <a:pt x="4640961" y="1148880"/>
                  </a:lnTo>
                  <a:lnTo>
                    <a:pt x="6961378" y="1148880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40B9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66239" y="1159725"/>
              <a:ext cx="6961505" cy="1149350"/>
            </a:xfrm>
            <a:custGeom>
              <a:avLst/>
              <a:gdLst/>
              <a:ahLst/>
              <a:cxnLst/>
              <a:rect l="l" t="t" r="r" b="b"/>
              <a:pathLst>
                <a:path w="6961505" h="1149350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48880"/>
                  </a:lnTo>
                  <a:lnTo>
                    <a:pt x="2320417" y="1148880"/>
                  </a:lnTo>
                  <a:lnTo>
                    <a:pt x="4640834" y="1148880"/>
                  </a:lnTo>
                  <a:lnTo>
                    <a:pt x="4640834" y="0"/>
                  </a:lnTo>
                  <a:close/>
                </a:path>
                <a:path w="6961505" h="1149350">
                  <a:moveTo>
                    <a:pt x="6961378" y="0"/>
                  </a:moveTo>
                  <a:lnTo>
                    <a:pt x="4640961" y="0"/>
                  </a:lnTo>
                  <a:lnTo>
                    <a:pt x="4640961" y="1148880"/>
                  </a:lnTo>
                  <a:lnTo>
                    <a:pt x="6961378" y="1148880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CEE7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66239" y="2308707"/>
              <a:ext cx="6961505" cy="1149350"/>
            </a:xfrm>
            <a:custGeom>
              <a:avLst/>
              <a:gdLst/>
              <a:ahLst/>
              <a:cxnLst/>
              <a:rect l="l" t="t" r="r" b="b"/>
              <a:pathLst>
                <a:path w="6961505" h="1149350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48867"/>
                  </a:lnTo>
                  <a:lnTo>
                    <a:pt x="2320417" y="1148867"/>
                  </a:lnTo>
                  <a:lnTo>
                    <a:pt x="4640834" y="1148867"/>
                  </a:lnTo>
                  <a:lnTo>
                    <a:pt x="4640834" y="0"/>
                  </a:lnTo>
                  <a:close/>
                </a:path>
                <a:path w="6961505" h="1149350">
                  <a:moveTo>
                    <a:pt x="6961378" y="0"/>
                  </a:moveTo>
                  <a:lnTo>
                    <a:pt x="4640961" y="0"/>
                  </a:lnTo>
                  <a:lnTo>
                    <a:pt x="4640961" y="1148867"/>
                  </a:lnTo>
                  <a:lnTo>
                    <a:pt x="6961378" y="1148867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E8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66239" y="3457536"/>
              <a:ext cx="6961505" cy="1149350"/>
            </a:xfrm>
            <a:custGeom>
              <a:avLst/>
              <a:gdLst/>
              <a:ahLst/>
              <a:cxnLst/>
              <a:rect l="l" t="t" r="r" b="b"/>
              <a:pathLst>
                <a:path w="6961505" h="1149350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48880"/>
                  </a:lnTo>
                  <a:lnTo>
                    <a:pt x="2320417" y="1148880"/>
                  </a:lnTo>
                  <a:lnTo>
                    <a:pt x="4640834" y="1148880"/>
                  </a:lnTo>
                  <a:lnTo>
                    <a:pt x="4640834" y="0"/>
                  </a:lnTo>
                  <a:close/>
                </a:path>
                <a:path w="6961505" h="1149350">
                  <a:moveTo>
                    <a:pt x="6961378" y="0"/>
                  </a:moveTo>
                  <a:lnTo>
                    <a:pt x="4640961" y="0"/>
                  </a:lnTo>
                  <a:lnTo>
                    <a:pt x="4640961" y="1148880"/>
                  </a:lnTo>
                  <a:lnTo>
                    <a:pt x="6961378" y="1148880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CEE7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66239" y="4606417"/>
              <a:ext cx="6961505" cy="1149350"/>
            </a:xfrm>
            <a:custGeom>
              <a:avLst/>
              <a:gdLst/>
              <a:ahLst/>
              <a:cxnLst/>
              <a:rect l="l" t="t" r="r" b="b"/>
              <a:pathLst>
                <a:path w="6961505" h="1149350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48880"/>
                  </a:lnTo>
                  <a:lnTo>
                    <a:pt x="2320417" y="1148880"/>
                  </a:lnTo>
                  <a:lnTo>
                    <a:pt x="4640834" y="1148880"/>
                  </a:lnTo>
                  <a:lnTo>
                    <a:pt x="4640834" y="0"/>
                  </a:lnTo>
                  <a:close/>
                </a:path>
                <a:path w="6961505" h="1149350">
                  <a:moveTo>
                    <a:pt x="6961378" y="0"/>
                  </a:moveTo>
                  <a:lnTo>
                    <a:pt x="4640961" y="0"/>
                  </a:lnTo>
                  <a:lnTo>
                    <a:pt x="4640961" y="1148880"/>
                  </a:lnTo>
                  <a:lnTo>
                    <a:pt x="6961378" y="1148880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E8F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66239" y="5755309"/>
              <a:ext cx="6961505" cy="1102995"/>
            </a:xfrm>
            <a:custGeom>
              <a:avLst/>
              <a:gdLst/>
              <a:ahLst/>
              <a:cxnLst/>
              <a:rect l="l" t="t" r="r" b="b"/>
              <a:pathLst>
                <a:path w="6961505" h="1102995">
                  <a:moveTo>
                    <a:pt x="4640834" y="0"/>
                  </a:moveTo>
                  <a:lnTo>
                    <a:pt x="2320417" y="0"/>
                  </a:lnTo>
                  <a:lnTo>
                    <a:pt x="0" y="0"/>
                  </a:lnTo>
                  <a:lnTo>
                    <a:pt x="0" y="1102690"/>
                  </a:lnTo>
                  <a:lnTo>
                    <a:pt x="2320417" y="1102690"/>
                  </a:lnTo>
                  <a:lnTo>
                    <a:pt x="4640834" y="1102690"/>
                  </a:lnTo>
                  <a:lnTo>
                    <a:pt x="4640834" y="0"/>
                  </a:lnTo>
                  <a:close/>
                </a:path>
                <a:path w="6961505" h="1102995">
                  <a:moveTo>
                    <a:pt x="6961378" y="0"/>
                  </a:moveTo>
                  <a:lnTo>
                    <a:pt x="4640961" y="0"/>
                  </a:lnTo>
                  <a:lnTo>
                    <a:pt x="4640961" y="1102690"/>
                  </a:lnTo>
                  <a:lnTo>
                    <a:pt x="6961378" y="1102690"/>
                  </a:lnTo>
                  <a:lnTo>
                    <a:pt x="6961378" y="0"/>
                  </a:lnTo>
                  <a:close/>
                </a:path>
              </a:pathLst>
            </a:custGeom>
            <a:solidFill>
              <a:srgbClr val="CEE7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80306" y="4571"/>
              <a:ext cx="2333625" cy="6853555"/>
            </a:xfrm>
            <a:custGeom>
              <a:avLst/>
              <a:gdLst/>
              <a:ahLst/>
              <a:cxnLst/>
              <a:rect l="l" t="t" r="r" b="b"/>
              <a:pathLst>
                <a:path w="2333625" h="6853555">
                  <a:moveTo>
                    <a:pt x="12700" y="0"/>
                  </a:moveTo>
                  <a:lnTo>
                    <a:pt x="0" y="0"/>
                  </a:lnTo>
                  <a:lnTo>
                    <a:pt x="0" y="6853428"/>
                  </a:lnTo>
                  <a:lnTo>
                    <a:pt x="12700" y="6853428"/>
                  </a:lnTo>
                  <a:lnTo>
                    <a:pt x="12700" y="0"/>
                  </a:lnTo>
                  <a:close/>
                </a:path>
                <a:path w="2333625" h="6853555">
                  <a:moveTo>
                    <a:pt x="2333244" y="0"/>
                  </a:moveTo>
                  <a:lnTo>
                    <a:pt x="2320544" y="0"/>
                  </a:lnTo>
                  <a:lnTo>
                    <a:pt x="2320544" y="6853428"/>
                  </a:lnTo>
                  <a:lnTo>
                    <a:pt x="2333244" y="6853428"/>
                  </a:lnTo>
                  <a:lnTo>
                    <a:pt x="23332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59889" y="1159763"/>
              <a:ext cx="6974205" cy="0"/>
            </a:xfrm>
            <a:custGeom>
              <a:avLst/>
              <a:gdLst/>
              <a:ahLst/>
              <a:cxnLst/>
              <a:rect l="l" t="t" r="r" b="b"/>
              <a:pathLst>
                <a:path w="6974205">
                  <a:moveTo>
                    <a:pt x="0" y="0"/>
                  </a:moveTo>
                  <a:lnTo>
                    <a:pt x="6974078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59889" y="2308605"/>
              <a:ext cx="6974205" cy="3446779"/>
            </a:xfrm>
            <a:custGeom>
              <a:avLst/>
              <a:gdLst/>
              <a:ahLst/>
              <a:cxnLst/>
              <a:rect l="l" t="t" r="r" b="b"/>
              <a:pathLst>
                <a:path w="6974205" h="3446779">
                  <a:moveTo>
                    <a:pt x="0" y="0"/>
                  </a:moveTo>
                  <a:lnTo>
                    <a:pt x="6974078" y="0"/>
                  </a:lnTo>
                </a:path>
                <a:path w="6974205" h="3446779">
                  <a:moveTo>
                    <a:pt x="0" y="1148969"/>
                  </a:moveTo>
                  <a:lnTo>
                    <a:pt x="6974078" y="1148969"/>
                  </a:lnTo>
                </a:path>
                <a:path w="6974205" h="3446779">
                  <a:moveTo>
                    <a:pt x="0" y="2297811"/>
                  </a:moveTo>
                  <a:lnTo>
                    <a:pt x="6974078" y="2297811"/>
                  </a:lnTo>
                </a:path>
                <a:path w="6974205" h="3446779">
                  <a:moveTo>
                    <a:pt x="0" y="3446691"/>
                  </a:moveTo>
                  <a:lnTo>
                    <a:pt x="6974078" y="344669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59889" y="4571"/>
              <a:ext cx="6974205" cy="6853555"/>
            </a:xfrm>
            <a:custGeom>
              <a:avLst/>
              <a:gdLst/>
              <a:ahLst/>
              <a:cxnLst/>
              <a:rect l="l" t="t" r="r" b="b"/>
              <a:pathLst>
                <a:path w="6974205" h="6853555">
                  <a:moveTo>
                    <a:pt x="12700" y="0"/>
                  </a:moveTo>
                  <a:lnTo>
                    <a:pt x="0" y="0"/>
                  </a:lnTo>
                  <a:lnTo>
                    <a:pt x="0" y="6853428"/>
                  </a:lnTo>
                  <a:lnTo>
                    <a:pt x="12700" y="6853428"/>
                  </a:lnTo>
                  <a:lnTo>
                    <a:pt x="12700" y="0"/>
                  </a:lnTo>
                  <a:close/>
                </a:path>
                <a:path w="6974205" h="6853555">
                  <a:moveTo>
                    <a:pt x="6974078" y="0"/>
                  </a:moveTo>
                  <a:lnTo>
                    <a:pt x="6961378" y="0"/>
                  </a:lnTo>
                  <a:lnTo>
                    <a:pt x="6961378" y="6853428"/>
                  </a:lnTo>
                  <a:lnTo>
                    <a:pt x="6974078" y="6853428"/>
                  </a:lnTo>
                  <a:lnTo>
                    <a:pt x="69740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59889" y="10922"/>
              <a:ext cx="6974205" cy="0"/>
            </a:xfrm>
            <a:custGeom>
              <a:avLst/>
              <a:gdLst/>
              <a:ahLst/>
              <a:cxnLst/>
              <a:rect l="l" t="t" r="r" b="b"/>
              <a:pathLst>
                <a:path w="6974205">
                  <a:moveTo>
                    <a:pt x="0" y="0"/>
                  </a:moveTo>
                  <a:lnTo>
                    <a:pt x="6974078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245232" y="28702"/>
            <a:ext cx="775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rbel"/>
                <a:cs typeface="Corbel"/>
              </a:rPr>
              <a:t>Natural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6030" y="28702"/>
            <a:ext cx="1064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rbel"/>
                <a:cs typeface="Corbel"/>
              </a:rPr>
              <a:t>Accidental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87082" y="28702"/>
            <a:ext cx="8489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orbel"/>
                <a:cs typeface="Corbel"/>
              </a:rPr>
              <a:t>Criminal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45232" y="1177797"/>
            <a:ext cx="1088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Immaturity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66030" y="1177797"/>
            <a:ext cx="16567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Prolonged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labour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87082" y="1177797"/>
            <a:ext cx="17456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Throttling/Manual</a:t>
            </a:r>
            <a:endParaRPr sz="1800" dirty="0">
              <a:latin typeface="Corbel"/>
              <a:cs typeface="Corbe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87082" y="1452117"/>
            <a:ext cx="1319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Strangulation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45232" y="2326894"/>
            <a:ext cx="192658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Congenital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Diseases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orbel"/>
                <a:cs typeface="Corbel"/>
              </a:rPr>
              <a:t>e.g.</a:t>
            </a:r>
            <a:r>
              <a:rPr sz="1800" spc="-7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Syphilis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66030" y="2326894"/>
            <a:ext cx="138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Cord</a:t>
            </a:r>
            <a:r>
              <a:rPr sz="1800" spc="325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prolapse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87082" y="2326894"/>
            <a:ext cx="1188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Suffocation/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87082" y="2601214"/>
            <a:ext cx="1149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Smothering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5232" y="3475990"/>
            <a:ext cx="1336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Haemorrhage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66030" y="3475990"/>
            <a:ext cx="1527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Twisting</a:t>
            </a:r>
            <a:r>
              <a:rPr sz="1800" spc="-5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of</a:t>
            </a:r>
            <a:r>
              <a:rPr sz="1800" spc="-50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cord </a:t>
            </a:r>
            <a:r>
              <a:rPr sz="1800" dirty="0">
                <a:latin typeface="Corbel"/>
                <a:cs typeface="Corbel"/>
              </a:rPr>
              <a:t>around</a:t>
            </a:r>
            <a:r>
              <a:rPr sz="1800" spc="-45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neck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87082" y="3475990"/>
            <a:ext cx="9563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Drowning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45232" y="4625085"/>
            <a:ext cx="2140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Placental</a:t>
            </a:r>
            <a:r>
              <a:rPr sz="1800" spc="-6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diseases</a:t>
            </a:r>
            <a:r>
              <a:rPr sz="1800" spc="-60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e.g. </a:t>
            </a:r>
            <a:r>
              <a:rPr sz="1800" dirty="0">
                <a:latin typeface="Corbel"/>
                <a:cs typeface="Corbel"/>
              </a:rPr>
              <a:t>Placenta</a:t>
            </a:r>
            <a:r>
              <a:rPr sz="1800" spc="-5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previa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66030" y="4625085"/>
            <a:ext cx="1870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Injury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during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10" dirty="0">
                <a:latin typeface="Corbel"/>
                <a:cs typeface="Corbel"/>
              </a:rPr>
              <a:t>labour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87082" y="4625085"/>
            <a:ext cx="1319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Strangulation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45232" y="5774232"/>
            <a:ext cx="16338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Erythroblastosis- Foetalis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887082" y="5774232"/>
            <a:ext cx="1310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Fractures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25" dirty="0">
                <a:latin typeface="Corbel"/>
                <a:cs typeface="Corbel"/>
              </a:rPr>
              <a:t>and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87082" y="6048552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rbel"/>
                <a:cs typeface="Corbel"/>
              </a:rPr>
              <a:t>poisoning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3753" y="3048126"/>
            <a:ext cx="166433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Different </a:t>
            </a:r>
            <a:r>
              <a:rPr sz="2800" b="1" spc="-60" dirty="0">
                <a:solidFill>
                  <a:srgbClr val="FFFFFF"/>
                </a:solidFill>
                <a:latin typeface="Corbel"/>
                <a:cs typeface="Corbel"/>
              </a:rPr>
              <a:t>Types</a:t>
            </a:r>
            <a:r>
              <a:rPr sz="2800" b="1" spc="-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Infanticide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4AC3CC-6624-99E5-636B-36B55EAC5EDF}"/>
              </a:ext>
            </a:extLst>
          </p:cNvPr>
          <p:cNvSpPr/>
          <p:nvPr/>
        </p:nvSpPr>
        <p:spPr>
          <a:xfrm>
            <a:off x="40323" y="8956"/>
            <a:ext cx="1676399" cy="294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Core Concept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587878"/>
            <a:ext cx="1915160" cy="15621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0"/>
              </a:spcBef>
            </a:pPr>
            <a:r>
              <a:rPr sz="3600" spc="-40" dirty="0"/>
              <a:t>Was</a:t>
            </a:r>
            <a:r>
              <a:rPr sz="3600" spc="-130" dirty="0"/>
              <a:t> </a:t>
            </a:r>
            <a:r>
              <a:rPr sz="3600" spc="-25" dirty="0"/>
              <a:t>the </a:t>
            </a:r>
            <a:r>
              <a:rPr sz="3600" spc="-60" dirty="0"/>
              <a:t>child</a:t>
            </a:r>
            <a:r>
              <a:rPr sz="3600" spc="-110" dirty="0"/>
              <a:t> </a:t>
            </a:r>
            <a:r>
              <a:rPr sz="3600" spc="-50" dirty="0"/>
              <a:t>born </a:t>
            </a:r>
            <a:r>
              <a:rPr sz="3600" spc="-10" dirty="0"/>
              <a:t>alive: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981070" y="2502535"/>
            <a:ext cx="5027930" cy="1756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5580" marR="5080" indent="-182880">
              <a:lnSpc>
                <a:spcPts val="3020"/>
              </a:lnSpc>
              <a:spcBef>
                <a:spcPts val="480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Cry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vagina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called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vagitus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vaginalis.</a:t>
            </a:r>
            <a:endParaRPr sz="2800">
              <a:latin typeface="Corbel"/>
              <a:cs typeface="Corbel"/>
            </a:endParaRPr>
          </a:p>
          <a:p>
            <a:pPr marL="195580" marR="45085" indent="-182880">
              <a:lnSpc>
                <a:spcPts val="3030"/>
              </a:lnSpc>
              <a:spcBef>
                <a:spcPts val="1200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Cry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uterus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called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vagitus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uterinus.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C8D7E7-1A13-F2D7-14DF-94A6B52E3CA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5725" marR="5080" indent="-73660">
              <a:lnSpc>
                <a:spcPts val="3460"/>
              </a:lnSpc>
              <a:spcBef>
                <a:spcPts val="535"/>
              </a:spcBef>
            </a:pPr>
            <a:r>
              <a:rPr spc="-70" dirty="0"/>
              <a:t>Hydrostatic static</a:t>
            </a:r>
            <a:r>
              <a:rPr spc="-260" dirty="0"/>
              <a:t> </a:t>
            </a:r>
            <a:r>
              <a:rPr spc="-20" dirty="0"/>
              <a:t>Test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3482" y="2105405"/>
            <a:ext cx="5596255" cy="23723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95580" marR="5080" indent="-182880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Tie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trachea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esophagus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cut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trachea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above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level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tie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take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both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lungs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heart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put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them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in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water,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if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they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float,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one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can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assume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lungs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have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breathed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other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possibility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gases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putrefaction.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D9AB3-0EA9-8C20-0C32-321AE3E0D70B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Horizontal Integration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2804" y="1218641"/>
            <a:ext cx="5962650" cy="39382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20345" marR="90805" indent="-184785">
              <a:lnSpc>
                <a:spcPct val="90000"/>
              </a:lnSpc>
              <a:spcBef>
                <a:spcPts val="415"/>
              </a:spcBef>
              <a:buClr>
                <a:srgbClr val="40B9D2"/>
              </a:buClr>
              <a:buSzPct val="96153"/>
              <a:buFont typeface="Wingdings"/>
              <a:buChar char=""/>
              <a:tabLst>
                <a:tab pos="220345" algn="l"/>
                <a:tab pos="330835" algn="l"/>
              </a:tabLst>
            </a:pP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	Now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put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first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Right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then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left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lung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in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water,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if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they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float,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take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them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out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cut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into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small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pieces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crush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them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crushed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portion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placed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water,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if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they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float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is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sure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has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breathed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Hydro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static.</a:t>
            </a:r>
            <a:endParaRPr sz="2600">
              <a:latin typeface="Corbel"/>
              <a:cs typeface="Corbel"/>
            </a:endParaRPr>
          </a:p>
          <a:p>
            <a:pPr marL="220345" marR="316865" indent="-184150">
              <a:lnSpc>
                <a:spcPts val="2810"/>
              </a:lnSpc>
              <a:spcBef>
                <a:spcPts val="1245"/>
              </a:spcBef>
              <a:buClr>
                <a:srgbClr val="40B9D2"/>
              </a:buClr>
              <a:buSzPct val="96153"/>
              <a:buFont typeface="Wingdings"/>
              <a:buChar char=""/>
              <a:tabLst>
                <a:tab pos="220345" algn="l"/>
                <a:tab pos="331470" algn="l"/>
              </a:tabLst>
            </a:pP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	Test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positive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false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positive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test</a:t>
            </a:r>
            <a:r>
              <a:rPr sz="26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also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due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artificial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ventilation.</a:t>
            </a:r>
            <a:endParaRPr sz="2600">
              <a:latin typeface="Corbel"/>
              <a:cs typeface="Corbel"/>
            </a:endParaRPr>
          </a:p>
          <a:p>
            <a:pPr marL="220345" marR="30480" indent="-184150">
              <a:lnSpc>
                <a:spcPct val="90000"/>
              </a:lnSpc>
              <a:spcBef>
                <a:spcPts val="1155"/>
              </a:spcBef>
              <a:buClr>
                <a:srgbClr val="40B9D2"/>
              </a:buClr>
              <a:buSzPct val="96153"/>
              <a:buFont typeface="Wingdings"/>
              <a:buChar char=""/>
              <a:tabLst>
                <a:tab pos="220345" algn="l"/>
                <a:tab pos="331470" algn="l"/>
              </a:tabLst>
            </a:pP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	Unrespired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lungs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smaller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weigh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70</a:t>
            </a:r>
            <a:r>
              <a:rPr sz="2550" spc="-30" baseline="26143" dirty="0">
                <a:solidFill>
                  <a:srgbClr val="585858"/>
                </a:solidFill>
                <a:latin typeface="Corbel"/>
                <a:cs typeface="Corbel"/>
              </a:rPr>
              <a:t>th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body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weight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while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respired</a:t>
            </a:r>
            <a:r>
              <a:rPr sz="26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lungs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weigh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35</a:t>
            </a:r>
            <a:r>
              <a:rPr sz="2550" baseline="26143" dirty="0">
                <a:solidFill>
                  <a:srgbClr val="585858"/>
                </a:solidFill>
                <a:latin typeface="Corbel"/>
                <a:cs typeface="Corbel"/>
              </a:rPr>
              <a:t>th</a:t>
            </a:r>
            <a:r>
              <a:rPr sz="2550" spc="284" baseline="26143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6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body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weight.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630" y="2898775"/>
            <a:ext cx="200469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5725" marR="5080" indent="-73660">
              <a:lnSpc>
                <a:spcPts val="3460"/>
              </a:lnSpc>
              <a:spcBef>
                <a:spcPts val="535"/>
              </a:spcBef>
            </a:pPr>
            <a:r>
              <a:rPr sz="3200" b="1" spc="-70" dirty="0">
                <a:solidFill>
                  <a:srgbClr val="FFFFFF"/>
                </a:solidFill>
                <a:latin typeface="Corbel"/>
                <a:cs typeface="Corbel"/>
              </a:rPr>
              <a:t>Hydrostatic static</a:t>
            </a:r>
            <a:r>
              <a:rPr sz="3200" b="1" spc="-2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Corbel"/>
                <a:cs typeface="Corbel"/>
              </a:rPr>
              <a:t>Test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20FE5C-A0BC-8DD2-8E8C-E3C3948852C6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BDEF34-7445-A62D-AA32-F26602660E73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Horizontal Integration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2194" y="546814"/>
            <a:ext cx="5765165" cy="3592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4150">
              <a:lnSpc>
                <a:spcPct val="150000"/>
              </a:lnSpc>
              <a:spcBef>
                <a:spcPts val="95"/>
              </a:spcBef>
              <a:buClr>
                <a:srgbClr val="40B9D2"/>
              </a:buClr>
              <a:buSzPct val="96153"/>
              <a:buFont typeface="Wingdings"/>
              <a:buChar char=""/>
              <a:tabLst>
                <a:tab pos="195580" algn="l"/>
                <a:tab pos="306705" algn="l"/>
              </a:tabLst>
            </a:pP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	Unrespired</a:t>
            </a:r>
            <a:r>
              <a:rPr sz="26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lungs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rubbery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uniform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no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paler,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crepitant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areas</a:t>
            </a:r>
            <a:r>
              <a:rPr sz="26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at</a:t>
            </a:r>
            <a:r>
              <a:rPr sz="26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margins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which tend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sharply</a:t>
            </a:r>
            <a:r>
              <a:rPr sz="2600" spc="6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angled.</a:t>
            </a:r>
            <a:r>
              <a:rPr sz="2600" spc="-1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On slicing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lung,</a:t>
            </a:r>
            <a:r>
              <a:rPr sz="2600" spc="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6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interior</a:t>
            </a:r>
            <a:r>
              <a:rPr sz="2600" spc="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is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uniform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600" spc="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color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&amp; texture being</a:t>
            </a:r>
            <a:r>
              <a:rPr sz="26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moist</a:t>
            </a:r>
            <a:r>
              <a:rPr sz="26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50" dirty="0">
                <a:solidFill>
                  <a:srgbClr val="585858"/>
                </a:solidFill>
                <a:latin typeface="Corbel"/>
                <a:cs typeface="Corbel"/>
              </a:rPr>
              <a:t>&amp;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resembling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straw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berry</a:t>
            </a:r>
            <a:r>
              <a:rPr sz="26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jelly.</a:t>
            </a:r>
            <a:endParaRPr sz="2600" dirty="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2194" y="4264843"/>
            <a:ext cx="5598795" cy="1809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4150">
              <a:lnSpc>
                <a:spcPct val="150000"/>
              </a:lnSpc>
              <a:spcBef>
                <a:spcPts val="105"/>
              </a:spcBef>
              <a:buClr>
                <a:srgbClr val="40B9D2"/>
              </a:buClr>
              <a:buSzPct val="96153"/>
              <a:buFont typeface="Wingdings"/>
              <a:buChar char=""/>
              <a:tabLst>
                <a:tab pos="195580" algn="l"/>
                <a:tab pos="306705" algn="l"/>
              </a:tabLst>
            </a:pP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	On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rubbing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small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piece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between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fingers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close</a:t>
            </a:r>
            <a:r>
              <a:rPr sz="26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one's</a:t>
            </a:r>
            <a:r>
              <a:rPr sz="26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ear,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no</a:t>
            </a:r>
            <a:r>
              <a:rPr sz="26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crepitation </a:t>
            </a:r>
            <a:r>
              <a:rPr sz="26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600" spc="-10" dirty="0">
                <a:solidFill>
                  <a:srgbClr val="585858"/>
                </a:solidFill>
                <a:latin typeface="Corbel"/>
                <a:cs typeface="Corbel"/>
              </a:rPr>
              <a:t> heard.</a:t>
            </a:r>
            <a:endParaRPr sz="2600">
              <a:latin typeface="Corbel"/>
              <a:cs typeface="Corbe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85725" marR="5080" indent="-73660">
              <a:lnSpc>
                <a:spcPts val="3460"/>
              </a:lnSpc>
              <a:spcBef>
                <a:spcPts val="535"/>
              </a:spcBef>
            </a:pPr>
            <a:r>
              <a:rPr spc="-70" dirty="0"/>
              <a:t>Hydrostatic static</a:t>
            </a:r>
            <a:r>
              <a:rPr spc="-260" dirty="0"/>
              <a:t> </a:t>
            </a:r>
            <a:r>
              <a:rPr spc="-20" dirty="0"/>
              <a:t>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21AE2-F550-ABFC-5520-3AEA3926079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7D5D2-61AF-ED70-3A73-29C0BEF12679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Horizontal Integration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70878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-10" dirty="0">
                <a:solidFill>
                  <a:srgbClr val="FFFFFF"/>
                </a:solidFill>
                <a:latin typeface="Corbel"/>
                <a:cs typeface="Corbel"/>
              </a:rPr>
              <a:t>Stomach </a:t>
            </a:r>
            <a:r>
              <a:rPr sz="3000" b="1" spc="-75" dirty="0">
                <a:solidFill>
                  <a:srgbClr val="FFFFFF"/>
                </a:solidFill>
                <a:latin typeface="Corbel"/>
                <a:cs typeface="Corbel"/>
              </a:rPr>
              <a:t>Bowel</a:t>
            </a:r>
            <a:r>
              <a:rPr sz="3000" b="1" spc="-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b="1" spc="-40" dirty="0">
                <a:solidFill>
                  <a:srgbClr val="FFFFFF"/>
                </a:solidFill>
                <a:latin typeface="Corbel"/>
                <a:cs typeface="Corbel"/>
              </a:rPr>
              <a:t>test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7042" y="1724405"/>
            <a:ext cx="5704205" cy="364045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527685" marR="5080" indent="-515620">
              <a:lnSpc>
                <a:spcPct val="90000"/>
              </a:lnSpc>
              <a:spcBef>
                <a:spcPts val="430"/>
              </a:spcBef>
              <a:buClr>
                <a:srgbClr val="40B9D2"/>
              </a:buClr>
              <a:buFont typeface="Wingdings"/>
              <a:buChar char=""/>
              <a:tabLst>
                <a:tab pos="52768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Upper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end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stomach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tied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also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at the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lower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level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duodenum.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Now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put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water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if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floats,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has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breathed.</a:t>
            </a:r>
            <a:endParaRPr sz="2800">
              <a:latin typeface="Corbel"/>
              <a:cs typeface="Corbel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Clr>
                <a:srgbClr val="40B9D2"/>
              </a:buClr>
              <a:buFont typeface="Wingdings"/>
              <a:buChar char=""/>
              <a:tabLst>
                <a:tab pos="52768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Presence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milk.</a:t>
            </a:r>
            <a:endParaRPr sz="2800">
              <a:latin typeface="Corbel"/>
              <a:cs typeface="Corbel"/>
            </a:endParaRPr>
          </a:p>
          <a:p>
            <a:pPr marL="527685" marR="628650" indent="-515620">
              <a:lnSpc>
                <a:spcPts val="3030"/>
              </a:lnSpc>
              <a:spcBef>
                <a:spcPts val="1240"/>
              </a:spcBef>
              <a:buClr>
                <a:srgbClr val="40B9D2"/>
              </a:buClr>
              <a:buFont typeface="Wingdings"/>
              <a:buChar char=""/>
              <a:tabLst>
                <a:tab pos="52768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Presence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meconium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small intestine.</a:t>
            </a:r>
            <a:endParaRPr sz="2800">
              <a:latin typeface="Corbel"/>
              <a:cs typeface="Corbel"/>
            </a:endParaRPr>
          </a:p>
          <a:p>
            <a:pPr marL="527685" indent="-514984">
              <a:lnSpc>
                <a:spcPct val="100000"/>
              </a:lnSpc>
              <a:spcBef>
                <a:spcPts val="815"/>
              </a:spcBef>
              <a:buClr>
                <a:srgbClr val="40B9D2"/>
              </a:buClr>
              <a:buFont typeface="Wingdings"/>
              <a:buChar char=""/>
              <a:tabLst>
                <a:tab pos="52768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Microscopic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study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lungs.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AD753-0B4F-B3A1-0CC0-2059BA5B0BD9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18C1AC-4D8D-84D1-4C68-902E81B2E3D6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Horizontal Integration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238882"/>
            <a:ext cx="20396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Characteristics </a:t>
            </a:r>
            <a:r>
              <a:rPr sz="2400" b="1" spc="-35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2400" b="1" spc="-1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60" dirty="0">
                <a:solidFill>
                  <a:srgbClr val="FFFFFF"/>
                </a:solidFill>
                <a:latin typeface="Corbel"/>
                <a:cs typeface="Corbel"/>
              </a:rPr>
              <a:t>full</a:t>
            </a:r>
            <a:r>
              <a:rPr sz="2400" b="1" spc="-1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5" dirty="0">
                <a:solidFill>
                  <a:srgbClr val="FFFFFF"/>
                </a:solidFill>
                <a:latin typeface="Corbel"/>
                <a:cs typeface="Corbel"/>
              </a:rPr>
              <a:t>term</a:t>
            </a:r>
            <a:r>
              <a:rPr sz="2400" b="1" spc="-1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Corbel"/>
                <a:cs typeface="Corbel"/>
              </a:rPr>
              <a:t>child at</a:t>
            </a:r>
            <a:r>
              <a:rPr sz="2400" b="1" spc="-9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40</a:t>
            </a:r>
            <a:r>
              <a:rPr sz="2400" b="1" spc="-1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weeks gestation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697177"/>
            <a:ext cx="5320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8930" indent="-317500">
              <a:lnSpc>
                <a:spcPct val="100000"/>
              </a:lnSpc>
              <a:spcBef>
                <a:spcPts val="9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328930" algn="l"/>
              </a:tabLst>
            </a:pP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Weight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between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2550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–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3360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gms.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2123973"/>
            <a:ext cx="5259070" cy="29400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28930" indent="-317500">
              <a:lnSpc>
                <a:spcPct val="100000"/>
              </a:lnSpc>
              <a:spcBef>
                <a:spcPts val="96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length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48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–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52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cm.</a:t>
            </a:r>
            <a:endParaRPr sz="2800">
              <a:latin typeface="Corbel"/>
              <a:cs typeface="Corbel"/>
            </a:endParaRPr>
          </a:p>
          <a:p>
            <a:pPr marL="328930" indent="-317500">
              <a:lnSpc>
                <a:spcPct val="100000"/>
              </a:lnSpc>
              <a:spcBef>
                <a:spcPts val="86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CR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length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28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–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32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cm.</a:t>
            </a:r>
            <a:endParaRPr sz="2800">
              <a:latin typeface="Corbel"/>
              <a:cs typeface="Corbel"/>
            </a:endParaRPr>
          </a:p>
          <a:p>
            <a:pPr marL="328930" indent="-317500">
              <a:lnSpc>
                <a:spcPct val="100000"/>
              </a:lnSpc>
              <a:spcBef>
                <a:spcPts val="86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Head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circumference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33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–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38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cm.</a:t>
            </a:r>
            <a:endParaRPr sz="2800">
              <a:latin typeface="Corbel"/>
              <a:cs typeface="Corbel"/>
            </a:endParaRPr>
          </a:p>
          <a:p>
            <a:pPr marL="195580" marR="700405" indent="-184150">
              <a:lnSpc>
                <a:spcPts val="3020"/>
              </a:lnSpc>
              <a:spcBef>
                <a:spcPts val="125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5580" algn="l"/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The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ossification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center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lower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end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femur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is,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6mm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diameter.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7B443-3E29-E5A3-43DF-E67A8C01E9BE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AC76C-130B-A145-EA53-85AC316A81CE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9442" y="1530858"/>
            <a:ext cx="5407660" cy="3743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4150">
              <a:lnSpc>
                <a:spcPct val="100000"/>
              </a:lnSpc>
              <a:spcBef>
                <a:spcPts val="9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5580" algn="l"/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Lunago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hairs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absent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present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only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shoulders,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Head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hair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2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–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3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cm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long.</a:t>
            </a:r>
            <a:endParaRPr sz="2800">
              <a:latin typeface="Corbel"/>
              <a:cs typeface="Corbel"/>
            </a:endParaRPr>
          </a:p>
          <a:p>
            <a:pPr marL="195580" marR="114300" indent="-184150">
              <a:lnSpc>
                <a:spcPct val="100000"/>
              </a:lnSpc>
              <a:spcBef>
                <a:spcPts val="120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5580" algn="l"/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The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testes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palpable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scrotum,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vulval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labias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close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vaginal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opening.</a:t>
            </a:r>
            <a:endParaRPr sz="2800">
              <a:latin typeface="Corbel"/>
              <a:cs typeface="Corbel"/>
            </a:endParaRPr>
          </a:p>
          <a:p>
            <a:pPr marL="195580" marR="146050" indent="-184150">
              <a:lnSpc>
                <a:spcPct val="100000"/>
              </a:lnSpc>
              <a:spcBef>
                <a:spcPts val="120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5580" algn="l"/>
                <a:tab pos="32893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The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umbilicus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midway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between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Xiphisternum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pubis.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D33F77-3F05-87EA-17A1-7AA9AA26C543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0B3E31-E43C-64BE-7B34-4638C56E20BB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Horizontal Integration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A13443-CA8D-A8D3-BEAD-C30172490CD0}"/>
              </a:ext>
            </a:extLst>
          </p:cNvPr>
          <p:cNvSpPr/>
          <p:nvPr/>
        </p:nvSpPr>
        <p:spPr>
          <a:xfrm>
            <a:off x="6553200" y="0"/>
            <a:ext cx="27432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9204" y="1968499"/>
            <a:ext cx="5260340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945" marR="248285" indent="-184150">
              <a:lnSpc>
                <a:spcPct val="100000"/>
              </a:lnSpc>
              <a:spcBef>
                <a:spcPts val="95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4945" algn="l"/>
                <a:tab pos="32829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There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dark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meconium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large intestine.</a:t>
            </a:r>
            <a:endParaRPr sz="2800">
              <a:latin typeface="Corbel"/>
              <a:cs typeface="Corbel"/>
            </a:endParaRPr>
          </a:p>
          <a:p>
            <a:pPr marL="194945" marR="279400" indent="-184150">
              <a:lnSpc>
                <a:spcPct val="100000"/>
              </a:lnSpc>
              <a:spcBef>
                <a:spcPts val="120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4945" algn="l"/>
                <a:tab pos="328295" algn="l"/>
              </a:tabLst>
            </a:pP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	Ossification</a:t>
            </a:r>
            <a:r>
              <a:rPr sz="28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center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upper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end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tibia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present.</a:t>
            </a:r>
            <a:endParaRPr sz="2800">
              <a:latin typeface="Corbel"/>
              <a:cs typeface="Corbel"/>
            </a:endParaRPr>
          </a:p>
          <a:p>
            <a:pPr marL="194945" marR="5080" indent="-184150">
              <a:lnSpc>
                <a:spcPct val="100000"/>
              </a:lnSpc>
              <a:spcBef>
                <a:spcPts val="120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194945" algn="l"/>
                <a:tab pos="32829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Nails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protrudes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beyond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edges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fingers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toes.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3E502C-5BFA-0AB3-2AAF-2F373FEF2BD1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A8B11B-E2D4-0DB8-852C-9A27F3ACC6E6}"/>
              </a:ext>
            </a:extLst>
          </p:cNvPr>
          <p:cNvSpPr/>
          <p:nvPr/>
        </p:nvSpPr>
        <p:spPr>
          <a:xfrm>
            <a:off x="6553200" y="21554"/>
            <a:ext cx="2590800" cy="359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0"/>
            <a:ext cx="6856730" cy="5334000"/>
          </a:xfrm>
          <a:custGeom>
            <a:avLst/>
            <a:gdLst/>
            <a:ahLst/>
            <a:cxnLst/>
            <a:rect l="l" t="t" r="r" b="b"/>
            <a:pathLst>
              <a:path w="6856730" h="5334000">
                <a:moveTo>
                  <a:pt x="6856476" y="0"/>
                </a:moveTo>
                <a:lnTo>
                  <a:pt x="0" y="0"/>
                </a:lnTo>
                <a:lnTo>
                  <a:pt x="0" y="5334000"/>
                </a:lnTo>
                <a:lnTo>
                  <a:pt x="6856476" y="5334000"/>
                </a:lnTo>
                <a:lnTo>
                  <a:pt x="6856476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52488" y="762000"/>
            <a:ext cx="2192020" cy="5334000"/>
          </a:xfrm>
          <a:custGeom>
            <a:avLst/>
            <a:gdLst/>
            <a:ahLst/>
            <a:cxnLst/>
            <a:rect l="l" t="t" r="r" b="b"/>
            <a:pathLst>
              <a:path w="2192020" h="5334000">
                <a:moveTo>
                  <a:pt x="2191511" y="0"/>
                </a:moveTo>
                <a:lnTo>
                  <a:pt x="0" y="0"/>
                </a:lnTo>
                <a:lnTo>
                  <a:pt x="0" y="5334000"/>
                </a:lnTo>
                <a:lnTo>
                  <a:pt x="2191511" y="5334000"/>
                </a:lnTo>
                <a:lnTo>
                  <a:pt x="2191511" y="0"/>
                </a:lnTo>
                <a:close/>
              </a:path>
            </a:pathLst>
          </a:custGeom>
          <a:solidFill>
            <a:srgbClr val="C3C3C3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76525" y="2500706"/>
            <a:ext cx="342265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-85" dirty="0">
                <a:latin typeface="Corbel"/>
                <a:cs typeface="Corbel"/>
              </a:rPr>
              <a:t>Cot</a:t>
            </a:r>
            <a:r>
              <a:rPr sz="6600" b="0" spc="-434" dirty="0">
                <a:latin typeface="Corbel"/>
                <a:cs typeface="Corbel"/>
              </a:rPr>
              <a:t> </a:t>
            </a:r>
            <a:r>
              <a:rPr sz="6600" b="0" spc="-65" dirty="0">
                <a:latin typeface="Corbel"/>
                <a:cs typeface="Corbel"/>
              </a:rPr>
              <a:t>Death</a:t>
            </a:r>
            <a:endParaRPr sz="6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196" y="2843783"/>
            <a:ext cx="1952625" cy="1257300"/>
            <a:chOff x="44196" y="2843783"/>
            <a:chExt cx="1952625" cy="12573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96" y="2843783"/>
              <a:ext cx="1952244" cy="84581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" y="3255263"/>
              <a:ext cx="1301496" cy="84581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8630" y="2930778"/>
            <a:ext cx="1410970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0" dirty="0"/>
              <a:t>Motto</a:t>
            </a:r>
            <a:r>
              <a:rPr sz="3000" spc="-114" dirty="0"/>
              <a:t> </a:t>
            </a:r>
            <a:r>
              <a:rPr sz="3000" spc="-35" dirty="0"/>
              <a:t>of </a:t>
            </a:r>
            <a:r>
              <a:rPr sz="3000" spc="-25" dirty="0"/>
              <a:t>RMU</a:t>
            </a:r>
            <a:endParaRPr sz="3000"/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93617" y="1082347"/>
            <a:ext cx="4620004" cy="4755173"/>
          </a:xfrm>
          <a:prstGeom prst="rect">
            <a:avLst/>
          </a:prstGeom>
        </p:spPr>
      </p:pic>
      <p:pic>
        <p:nvPicPr>
          <p:cNvPr id="7" name="object 4">
            <a:extLst>
              <a:ext uri="{FF2B5EF4-FFF2-40B4-BE49-F238E27FC236}">
                <a16:creationId xmlns:a16="http://schemas.microsoft.com/office/drawing/2014/main" id="{7E81F498-FE65-87C0-8E34-B73FEA8A5B9C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1685" y="3190113"/>
            <a:ext cx="1566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5" dirty="0">
                <a:solidFill>
                  <a:srgbClr val="FFFFFF"/>
                </a:solidFill>
                <a:latin typeface="Corbel"/>
                <a:cs typeface="Corbel"/>
              </a:rPr>
              <a:t>Cot</a:t>
            </a:r>
            <a:r>
              <a:rPr sz="3000" spc="-10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40" dirty="0">
                <a:solidFill>
                  <a:srgbClr val="FFFFFF"/>
                </a:solidFill>
                <a:latin typeface="Corbel"/>
                <a:cs typeface="Corbel"/>
              </a:rPr>
              <a:t>Death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994" y="1105349"/>
            <a:ext cx="6033135" cy="4550410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970"/>
              </a:spcBef>
              <a:buClr>
                <a:srgbClr val="40B9D2"/>
              </a:buClr>
              <a:buSzPct val="96428"/>
              <a:buFont typeface="Wingdings"/>
              <a:buChar char=""/>
              <a:tabLst>
                <a:tab pos="32956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This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also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called:-</a:t>
            </a:r>
            <a:endParaRPr sz="2800">
              <a:latin typeface="Corbel"/>
              <a:cs typeface="Corbel"/>
            </a:endParaRPr>
          </a:p>
          <a:p>
            <a:pPr marL="195580" marR="510540" indent="-182880">
              <a:lnSpc>
                <a:spcPts val="3020"/>
              </a:lnSpc>
              <a:spcBef>
                <a:spcPts val="1250"/>
              </a:spcBef>
            </a:pPr>
            <a:r>
              <a:rPr sz="28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Sudden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unexpected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infant (SUDI)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8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Crib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endParaRPr sz="2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800" spc="-1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Accidental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infant</a:t>
            </a:r>
            <a:endParaRPr sz="2800">
              <a:latin typeface="Corbel"/>
              <a:cs typeface="Corbel"/>
            </a:endParaRPr>
          </a:p>
          <a:p>
            <a:pPr marL="12700" marR="5080">
              <a:lnSpc>
                <a:spcPct val="125699"/>
              </a:lnSpc>
              <a:tabLst>
                <a:tab pos="4638675" algn="l"/>
              </a:tabLst>
            </a:pP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rule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out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possibility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over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laying </a:t>
            </a:r>
            <a:r>
              <a:rPr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rbel"/>
                <a:cs typeface="Corbel"/>
              </a:rPr>
              <a:t>by</a:t>
            </a:r>
            <a:r>
              <a:rPr sz="2800" u="sng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rbel"/>
                <a:cs typeface="Corbel"/>
              </a:rPr>
              <a:t> </a:t>
            </a:r>
            <a:r>
              <a:rPr sz="28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rbel"/>
                <a:cs typeface="Corbel"/>
              </a:rPr>
              <a:t>mothers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.</a:t>
            </a:r>
            <a:r>
              <a:rPr sz="2800" spc="-1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Small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babies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were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placed</a:t>
            </a:r>
            <a:r>
              <a:rPr sz="28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endParaRPr sz="2800">
              <a:latin typeface="Corbel"/>
              <a:cs typeface="Corbel"/>
            </a:endParaRPr>
          </a:p>
          <a:p>
            <a:pPr marL="195580" marR="6350" indent="-182880">
              <a:lnSpc>
                <a:spcPts val="3020"/>
              </a:lnSpc>
              <a:spcBef>
                <a:spcPts val="1250"/>
              </a:spcBef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cot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crib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were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found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dead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early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morning.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7494CC-79E8-A9D3-DDFF-77903379A553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099" y="782574"/>
            <a:ext cx="119824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25" dirty="0"/>
              <a:t>Age </a:t>
            </a:r>
            <a:r>
              <a:rPr spc="-65" dirty="0"/>
              <a:t>groups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099" y="2099563"/>
            <a:ext cx="6661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30" dirty="0">
                <a:solidFill>
                  <a:srgbClr val="FFFFFF"/>
                </a:solidFill>
                <a:latin typeface="Corbel"/>
                <a:cs typeface="Corbel"/>
              </a:rPr>
              <a:t>Sex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099" y="3415994"/>
            <a:ext cx="14490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5" dirty="0">
                <a:solidFill>
                  <a:srgbClr val="FFFFFF"/>
                </a:solidFill>
                <a:latin typeface="Corbel"/>
                <a:cs typeface="Corbel"/>
              </a:rPr>
              <a:t>Causes:-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1802" y="1061161"/>
            <a:ext cx="15259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1-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2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months.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80842" y="2024888"/>
            <a:ext cx="2581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Male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female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both.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10"/>
              </a:spcBef>
              <a:buClr>
                <a:srgbClr val="40B9D2"/>
              </a:buClr>
              <a:buAutoNum type="alphaLcParenR"/>
              <a:tabLst>
                <a:tab pos="527685" algn="l"/>
              </a:tabLst>
            </a:pPr>
            <a:r>
              <a:rPr spc="-10" dirty="0"/>
              <a:t>Bacterial</a:t>
            </a:r>
          </a:p>
          <a:p>
            <a:pPr marL="527685" indent="-514984">
              <a:lnSpc>
                <a:spcPct val="100000"/>
              </a:lnSpc>
              <a:spcBef>
                <a:spcPts val="915"/>
              </a:spcBef>
              <a:buClr>
                <a:srgbClr val="40B9D2"/>
              </a:buClr>
              <a:buAutoNum type="alphaLcParenR"/>
              <a:tabLst>
                <a:tab pos="527685" algn="l"/>
              </a:tabLst>
            </a:pPr>
            <a:r>
              <a:rPr spc="-10" dirty="0"/>
              <a:t>Viral</a:t>
            </a:r>
          </a:p>
          <a:p>
            <a:pPr marL="527685" indent="-514984">
              <a:lnSpc>
                <a:spcPct val="100000"/>
              </a:lnSpc>
              <a:spcBef>
                <a:spcPts val="910"/>
              </a:spcBef>
              <a:buClr>
                <a:srgbClr val="40B9D2"/>
              </a:buClr>
              <a:buAutoNum type="alphaLcParenR"/>
              <a:tabLst>
                <a:tab pos="527685" algn="l"/>
              </a:tabLst>
            </a:pPr>
            <a:r>
              <a:rPr dirty="0"/>
              <a:t>Allergy</a:t>
            </a:r>
            <a:r>
              <a:rPr spc="-2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spc="-20" dirty="0"/>
              <a:t>milk</a:t>
            </a:r>
          </a:p>
          <a:p>
            <a:pPr marL="527685" marR="5080" indent="147320">
              <a:lnSpc>
                <a:spcPts val="2590"/>
              </a:lnSpc>
              <a:spcBef>
                <a:spcPts val="1245"/>
              </a:spcBef>
            </a:pPr>
            <a:r>
              <a:rPr dirty="0"/>
              <a:t>In</a:t>
            </a:r>
            <a:r>
              <a:rPr spc="-60" dirty="0"/>
              <a:t> </a:t>
            </a:r>
            <a:r>
              <a:rPr dirty="0"/>
              <a:t>cot</a:t>
            </a:r>
            <a:r>
              <a:rPr spc="-65" dirty="0"/>
              <a:t> </a:t>
            </a:r>
            <a:r>
              <a:rPr dirty="0"/>
              <a:t>death,</a:t>
            </a:r>
            <a:r>
              <a:rPr spc="-35" dirty="0"/>
              <a:t> </a:t>
            </a:r>
            <a:r>
              <a:rPr dirty="0"/>
              <a:t>child</a:t>
            </a:r>
            <a:r>
              <a:rPr spc="-35" dirty="0"/>
              <a:t> </a:t>
            </a:r>
            <a:r>
              <a:rPr dirty="0"/>
              <a:t>is</a:t>
            </a:r>
            <a:r>
              <a:rPr spc="-50" dirty="0"/>
              <a:t> </a:t>
            </a:r>
            <a:r>
              <a:rPr dirty="0"/>
              <a:t>healthy</a:t>
            </a:r>
            <a:r>
              <a:rPr spc="-30" dirty="0"/>
              <a:t> </a:t>
            </a:r>
            <a:r>
              <a:rPr dirty="0"/>
              <a:t>except</a:t>
            </a:r>
            <a:r>
              <a:rPr spc="-50" dirty="0"/>
              <a:t> </a:t>
            </a:r>
            <a:r>
              <a:rPr spc="-10" dirty="0"/>
              <a:t>little </a:t>
            </a:r>
            <a:r>
              <a:rPr dirty="0"/>
              <a:t>upper</a:t>
            </a:r>
            <a:r>
              <a:rPr spc="-55" dirty="0"/>
              <a:t> </a:t>
            </a:r>
            <a:r>
              <a:rPr dirty="0"/>
              <a:t>respiratory</a:t>
            </a:r>
            <a:r>
              <a:rPr spc="-40" dirty="0"/>
              <a:t> </a:t>
            </a:r>
            <a:r>
              <a:rPr dirty="0"/>
              <a:t>tract</a:t>
            </a:r>
            <a:r>
              <a:rPr spc="-50" dirty="0"/>
              <a:t> </a:t>
            </a:r>
            <a:r>
              <a:rPr dirty="0"/>
              <a:t>infection</a:t>
            </a:r>
            <a:r>
              <a:rPr spc="-35" dirty="0"/>
              <a:t> </a:t>
            </a:r>
            <a:r>
              <a:rPr dirty="0"/>
              <a:t>&amp;</a:t>
            </a:r>
            <a:r>
              <a:rPr spc="-50" dirty="0"/>
              <a:t> </a:t>
            </a:r>
            <a:r>
              <a:rPr spc="-10" dirty="0"/>
              <a:t>usually </a:t>
            </a:r>
            <a:r>
              <a:rPr dirty="0"/>
              <a:t>baby</a:t>
            </a:r>
            <a:r>
              <a:rPr spc="-40" dirty="0"/>
              <a:t> </a:t>
            </a:r>
            <a:r>
              <a:rPr dirty="0"/>
              <a:t>is</a:t>
            </a:r>
            <a:r>
              <a:rPr spc="-25" dirty="0"/>
              <a:t> </a:t>
            </a:r>
            <a:r>
              <a:rPr dirty="0"/>
              <a:t>found</a:t>
            </a:r>
            <a:r>
              <a:rPr spc="-65" dirty="0"/>
              <a:t> </a:t>
            </a:r>
            <a:r>
              <a:rPr dirty="0"/>
              <a:t>dead</a:t>
            </a:r>
            <a:r>
              <a:rPr spc="-35" dirty="0"/>
              <a:t> </a:t>
            </a:r>
            <a:r>
              <a:rPr dirty="0"/>
              <a:t>early</a:t>
            </a:r>
            <a:r>
              <a:rPr spc="-40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morning</a:t>
            </a:r>
            <a:r>
              <a:rPr spc="600" dirty="0"/>
              <a:t> </a:t>
            </a:r>
            <a:r>
              <a:rPr dirty="0"/>
              <a:t>at</a:t>
            </a:r>
            <a:r>
              <a:rPr spc="465" dirty="0"/>
              <a:t> </a:t>
            </a:r>
            <a:r>
              <a:rPr b="1" dirty="0">
                <a:latin typeface="Corbel"/>
                <a:cs typeface="Corbel"/>
              </a:rPr>
              <a:t>3</a:t>
            </a:r>
            <a:r>
              <a:rPr b="1" spc="-5" dirty="0">
                <a:latin typeface="Corbel"/>
                <a:cs typeface="Corbel"/>
              </a:rPr>
              <a:t> </a:t>
            </a:r>
            <a:r>
              <a:rPr b="1" dirty="0">
                <a:latin typeface="Corbel"/>
                <a:cs typeface="Corbel"/>
              </a:rPr>
              <a:t>am</a:t>
            </a:r>
            <a:r>
              <a:rPr b="1" spc="-5" dirty="0">
                <a:latin typeface="Corbel"/>
                <a:cs typeface="Corbel"/>
              </a:rPr>
              <a:t> </a:t>
            </a:r>
            <a:r>
              <a:rPr b="1" dirty="0">
                <a:latin typeface="Corbel"/>
                <a:cs typeface="Corbel"/>
              </a:rPr>
              <a:t>to</a:t>
            </a:r>
            <a:r>
              <a:rPr b="1" spc="-10" dirty="0">
                <a:latin typeface="Corbel"/>
                <a:cs typeface="Corbel"/>
              </a:rPr>
              <a:t> </a:t>
            </a:r>
            <a:r>
              <a:rPr b="1" dirty="0">
                <a:latin typeface="Corbel"/>
                <a:cs typeface="Corbel"/>
              </a:rPr>
              <a:t>4</a:t>
            </a:r>
            <a:r>
              <a:rPr b="1" spc="-10" dirty="0">
                <a:latin typeface="Corbel"/>
                <a:cs typeface="Corbel"/>
              </a:rPr>
              <a:t> </a:t>
            </a:r>
            <a:r>
              <a:rPr b="1" spc="-25" dirty="0">
                <a:latin typeface="Corbel"/>
                <a:cs typeface="Corbel"/>
              </a:rPr>
              <a:t>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235F09-303A-9F3A-5014-60866286CB35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3" y="2834766"/>
            <a:ext cx="243332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b="1" spc="-80" dirty="0">
                <a:solidFill>
                  <a:srgbClr val="FFFFFF"/>
                </a:solidFill>
                <a:latin typeface="Corbel"/>
                <a:cs typeface="Corbel"/>
              </a:rPr>
              <a:t>Postmortem </a:t>
            </a:r>
            <a:r>
              <a:rPr sz="3600" b="1" spc="-10" dirty="0">
                <a:solidFill>
                  <a:srgbClr val="FFFFFF"/>
                </a:solidFill>
                <a:latin typeface="Corbel"/>
                <a:cs typeface="Corbel"/>
              </a:rPr>
              <a:t>findings:-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95"/>
              </a:spcBef>
              <a:tabLst>
                <a:tab pos="3424554" algn="l"/>
              </a:tabLst>
            </a:pPr>
            <a:r>
              <a:rPr sz="2800" b="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b="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Hypostasis</a:t>
            </a:r>
            <a:r>
              <a:rPr sz="2800" b="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present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	on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front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head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abdomen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dependent</a:t>
            </a:r>
            <a:r>
              <a:rPr sz="2800" b="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parts.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9014" y="3129920"/>
            <a:ext cx="5568950" cy="19456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95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Hypostasis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absent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from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tip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nose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forehead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which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resting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pillow.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20DBDD-E094-584D-6F65-B50C0A061D5B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167" y="1557909"/>
            <a:ext cx="2122805" cy="15621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0"/>
              </a:spcBef>
            </a:pPr>
            <a:r>
              <a:rPr sz="3600" spc="-10" dirty="0">
                <a:solidFill>
                  <a:srgbClr val="FFFFFF"/>
                </a:solidFill>
                <a:latin typeface="Corbel"/>
                <a:cs typeface="Corbel"/>
              </a:rPr>
              <a:t>Battered </a:t>
            </a:r>
            <a:r>
              <a:rPr sz="3600" spc="-20" dirty="0">
                <a:solidFill>
                  <a:srgbClr val="FFFFFF"/>
                </a:solidFill>
                <a:latin typeface="Corbel"/>
                <a:cs typeface="Corbel"/>
              </a:rPr>
              <a:t>Baby </a:t>
            </a:r>
            <a:r>
              <a:rPr sz="3600" spc="-65" dirty="0">
                <a:solidFill>
                  <a:srgbClr val="FFFFFF"/>
                </a:solidFill>
                <a:latin typeface="Corbel"/>
                <a:cs typeface="Corbel"/>
              </a:rPr>
              <a:t>syndrome:-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60014" y="1407138"/>
            <a:ext cx="5026660" cy="3227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5"/>
              </a:spcBef>
            </a:pPr>
            <a:r>
              <a:rPr sz="2800" b="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b="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Infant</a:t>
            </a:r>
            <a:r>
              <a:rPr sz="2800" b="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usually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under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three</a:t>
            </a:r>
            <a:r>
              <a:rPr sz="2800" b="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years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age</a:t>
            </a:r>
            <a:r>
              <a:rPr sz="28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2800" b="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suffers</a:t>
            </a:r>
            <a:r>
              <a:rPr sz="28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repeated</a:t>
            </a:r>
            <a:r>
              <a:rPr sz="28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non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accidental</a:t>
            </a:r>
            <a:r>
              <a:rPr sz="2800" b="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injuries</a:t>
            </a:r>
            <a:r>
              <a:rPr sz="2800" b="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sometimes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fatal</a:t>
            </a:r>
            <a:r>
              <a:rPr sz="2800" b="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caused</a:t>
            </a:r>
            <a:r>
              <a:rPr sz="2800" b="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through</a:t>
            </a:r>
            <a:r>
              <a:rPr sz="2800" b="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episodes</a:t>
            </a:r>
            <a:r>
              <a:rPr sz="2800" b="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violence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parents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guardians.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712950-6C88-7533-DC81-A51142BDA317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271" y="2587878"/>
            <a:ext cx="1835785" cy="15621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0"/>
              </a:spcBef>
            </a:pPr>
            <a:r>
              <a:rPr sz="3600" b="1" spc="-65" dirty="0">
                <a:solidFill>
                  <a:srgbClr val="FFFFFF"/>
                </a:solidFill>
                <a:latin typeface="Corbel"/>
                <a:cs typeface="Corbel"/>
              </a:rPr>
              <a:t>Historical </a:t>
            </a:r>
            <a:r>
              <a:rPr sz="3600" b="1" spc="-20" dirty="0">
                <a:solidFill>
                  <a:srgbClr val="FFFFFF"/>
                </a:solidFill>
                <a:latin typeface="Corbel"/>
                <a:cs typeface="Corbel"/>
              </a:rPr>
              <a:t>Back </a:t>
            </a:r>
            <a:r>
              <a:rPr sz="3600" b="1" spc="-10" dirty="0">
                <a:solidFill>
                  <a:srgbClr val="FFFFFF"/>
                </a:solidFill>
                <a:latin typeface="Corbel"/>
                <a:cs typeface="Corbel"/>
              </a:rPr>
              <a:t>Ground:-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937130"/>
            <a:ext cx="4632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70200" algn="l"/>
              </a:tabLst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1946</a:t>
            </a:r>
            <a:r>
              <a:rPr sz="2800" spc="-1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American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Radiologist.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951" y="2363729"/>
            <a:ext cx="481520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Kaffey</a:t>
            </a:r>
            <a:r>
              <a:rPr sz="28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described</a:t>
            </a:r>
            <a:r>
              <a:rPr sz="28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brain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hemorrhage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Multiple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fractures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occurring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infants.</a:t>
            </a:r>
            <a:r>
              <a:rPr sz="2800" spc="-114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Subdural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hematoma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present.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60799-9057-0424-B230-66FBDD2D16B7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36100" y="1290764"/>
            <a:ext cx="1111250" cy="1582420"/>
            <a:chOff x="2836100" y="1290764"/>
            <a:chExt cx="1111250" cy="1582420"/>
          </a:xfrm>
        </p:grpSpPr>
        <p:sp>
          <p:nvSpPr>
            <p:cNvPr id="3" name="object 3"/>
            <p:cNvSpPr/>
            <p:nvPr/>
          </p:nvSpPr>
          <p:spPr>
            <a:xfrm>
              <a:off x="2841498" y="1296162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550163" y="550163"/>
                  </a:lnTo>
                  <a:lnTo>
                    <a:pt x="0" y="0"/>
                  </a:lnTo>
                  <a:lnTo>
                    <a:pt x="0" y="1021079"/>
                  </a:lnTo>
                  <a:lnTo>
                    <a:pt x="550163" y="1571243"/>
                  </a:lnTo>
                  <a:lnTo>
                    <a:pt x="1100327" y="1021079"/>
                  </a:lnTo>
                  <a:lnTo>
                    <a:pt x="1100327" y="0"/>
                  </a:lnTo>
                  <a:close/>
                </a:path>
              </a:pathLst>
            </a:custGeom>
            <a:solidFill>
              <a:srgbClr val="40B9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41498" y="1296162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1100327" y="1021079"/>
                  </a:lnTo>
                  <a:lnTo>
                    <a:pt x="550163" y="1571243"/>
                  </a:lnTo>
                  <a:lnTo>
                    <a:pt x="0" y="1021079"/>
                  </a:lnTo>
                  <a:lnTo>
                    <a:pt x="0" y="0"/>
                  </a:lnTo>
                  <a:lnTo>
                    <a:pt x="550163" y="550163"/>
                  </a:lnTo>
                  <a:lnTo>
                    <a:pt x="1100327" y="0"/>
                  </a:lnTo>
                  <a:close/>
                </a:path>
              </a:pathLst>
            </a:custGeom>
            <a:ln w="10668">
              <a:solidFill>
                <a:srgbClr val="40B9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293109" y="1795653"/>
            <a:ext cx="196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41826" y="1296161"/>
            <a:ext cx="4288790" cy="1021080"/>
          </a:xfrm>
          <a:custGeom>
            <a:avLst/>
            <a:gdLst/>
            <a:ahLst/>
            <a:cxnLst/>
            <a:rect l="l" t="t" r="r" b="b"/>
            <a:pathLst>
              <a:path w="4288790" h="1021080">
                <a:moveTo>
                  <a:pt x="4288535" y="170179"/>
                </a:moveTo>
                <a:lnTo>
                  <a:pt x="4288535" y="850900"/>
                </a:lnTo>
                <a:lnTo>
                  <a:pt x="4282456" y="896137"/>
                </a:lnTo>
                <a:lnTo>
                  <a:pt x="4265299" y="936789"/>
                </a:lnTo>
                <a:lnTo>
                  <a:pt x="4238688" y="971232"/>
                </a:lnTo>
                <a:lnTo>
                  <a:pt x="4204245" y="997843"/>
                </a:lnTo>
                <a:lnTo>
                  <a:pt x="4163593" y="1015000"/>
                </a:lnTo>
                <a:lnTo>
                  <a:pt x="4118355" y="1021079"/>
                </a:lnTo>
                <a:lnTo>
                  <a:pt x="0" y="1021079"/>
                </a:lnTo>
                <a:lnTo>
                  <a:pt x="0" y="0"/>
                </a:lnTo>
                <a:lnTo>
                  <a:pt x="4118355" y="0"/>
                </a:lnTo>
                <a:lnTo>
                  <a:pt x="4163593" y="6079"/>
                </a:lnTo>
                <a:lnTo>
                  <a:pt x="4204245" y="23236"/>
                </a:lnTo>
                <a:lnTo>
                  <a:pt x="4238688" y="49847"/>
                </a:lnTo>
                <a:lnTo>
                  <a:pt x="4265299" y="84290"/>
                </a:lnTo>
                <a:lnTo>
                  <a:pt x="4282456" y="124942"/>
                </a:lnTo>
                <a:lnTo>
                  <a:pt x="4288535" y="170179"/>
                </a:lnTo>
                <a:close/>
              </a:path>
            </a:pathLst>
          </a:custGeom>
          <a:ln w="10667">
            <a:solidFill>
              <a:srgbClr val="40B9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49344" y="1293952"/>
            <a:ext cx="2626995" cy="9309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9085" marR="5080" indent="-287020">
              <a:lnSpc>
                <a:spcPts val="3410"/>
              </a:lnSpc>
              <a:spcBef>
                <a:spcPts val="470"/>
              </a:spcBef>
              <a:buChar char="•"/>
              <a:tabLst>
                <a:tab pos="299085" algn="l"/>
              </a:tabLst>
            </a:pPr>
            <a:r>
              <a:rPr sz="3100" dirty="0">
                <a:latin typeface="Corbel"/>
                <a:cs typeface="Corbel"/>
              </a:rPr>
              <a:t>Battered </a:t>
            </a:r>
            <a:r>
              <a:rPr sz="3100" spc="-20" dirty="0">
                <a:latin typeface="Corbel"/>
                <a:cs typeface="Corbel"/>
              </a:rPr>
              <a:t>baby </a:t>
            </a:r>
            <a:r>
              <a:rPr sz="3100" spc="-10" dirty="0">
                <a:latin typeface="Corbel"/>
                <a:cs typeface="Corbel"/>
              </a:rPr>
              <a:t>syndrome</a:t>
            </a:r>
            <a:endParaRPr sz="31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836100" y="2666936"/>
            <a:ext cx="1111250" cy="1582420"/>
            <a:chOff x="2836100" y="2666936"/>
            <a:chExt cx="1111250" cy="1582420"/>
          </a:xfrm>
        </p:grpSpPr>
        <p:sp>
          <p:nvSpPr>
            <p:cNvPr id="9" name="object 9"/>
            <p:cNvSpPr/>
            <p:nvPr/>
          </p:nvSpPr>
          <p:spPr>
            <a:xfrm>
              <a:off x="2841498" y="2672333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550163" y="550163"/>
                  </a:lnTo>
                  <a:lnTo>
                    <a:pt x="0" y="0"/>
                  </a:lnTo>
                  <a:lnTo>
                    <a:pt x="0" y="1021079"/>
                  </a:lnTo>
                  <a:lnTo>
                    <a:pt x="550163" y="1571243"/>
                  </a:lnTo>
                  <a:lnTo>
                    <a:pt x="1100327" y="1021079"/>
                  </a:lnTo>
                  <a:lnTo>
                    <a:pt x="1100327" y="0"/>
                  </a:lnTo>
                  <a:close/>
                </a:path>
              </a:pathLst>
            </a:custGeom>
            <a:solidFill>
              <a:srgbClr val="40B9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41498" y="2672333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1100327" y="1021079"/>
                  </a:lnTo>
                  <a:lnTo>
                    <a:pt x="550163" y="1571243"/>
                  </a:lnTo>
                  <a:lnTo>
                    <a:pt x="0" y="1021079"/>
                  </a:lnTo>
                  <a:lnTo>
                    <a:pt x="0" y="0"/>
                  </a:lnTo>
                  <a:lnTo>
                    <a:pt x="550163" y="550163"/>
                  </a:lnTo>
                  <a:lnTo>
                    <a:pt x="1100327" y="0"/>
                  </a:lnTo>
                  <a:close/>
                </a:path>
              </a:pathLst>
            </a:custGeom>
            <a:ln w="10668">
              <a:solidFill>
                <a:srgbClr val="40B9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280917" y="3171901"/>
            <a:ext cx="22034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41826" y="2672333"/>
            <a:ext cx="4288790" cy="1021080"/>
          </a:xfrm>
          <a:custGeom>
            <a:avLst/>
            <a:gdLst/>
            <a:ahLst/>
            <a:cxnLst/>
            <a:rect l="l" t="t" r="r" b="b"/>
            <a:pathLst>
              <a:path w="4288790" h="1021079">
                <a:moveTo>
                  <a:pt x="4288535" y="170179"/>
                </a:moveTo>
                <a:lnTo>
                  <a:pt x="4288535" y="850900"/>
                </a:lnTo>
                <a:lnTo>
                  <a:pt x="4282456" y="896137"/>
                </a:lnTo>
                <a:lnTo>
                  <a:pt x="4265299" y="936789"/>
                </a:lnTo>
                <a:lnTo>
                  <a:pt x="4238688" y="971232"/>
                </a:lnTo>
                <a:lnTo>
                  <a:pt x="4204245" y="997843"/>
                </a:lnTo>
                <a:lnTo>
                  <a:pt x="4163593" y="1015000"/>
                </a:lnTo>
                <a:lnTo>
                  <a:pt x="4118355" y="1021079"/>
                </a:lnTo>
                <a:lnTo>
                  <a:pt x="0" y="1021079"/>
                </a:lnTo>
                <a:lnTo>
                  <a:pt x="0" y="0"/>
                </a:lnTo>
                <a:lnTo>
                  <a:pt x="4118355" y="0"/>
                </a:lnTo>
                <a:lnTo>
                  <a:pt x="4163593" y="6079"/>
                </a:lnTo>
                <a:lnTo>
                  <a:pt x="4204245" y="23236"/>
                </a:lnTo>
                <a:lnTo>
                  <a:pt x="4238688" y="49847"/>
                </a:lnTo>
                <a:lnTo>
                  <a:pt x="4265299" y="84290"/>
                </a:lnTo>
                <a:lnTo>
                  <a:pt x="4282456" y="124942"/>
                </a:lnTo>
                <a:lnTo>
                  <a:pt x="4288535" y="170179"/>
                </a:lnTo>
                <a:close/>
              </a:path>
            </a:pathLst>
          </a:custGeom>
          <a:ln w="10667">
            <a:solidFill>
              <a:srgbClr val="40B9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49344" y="2886913"/>
            <a:ext cx="366014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</a:tabLst>
            </a:pPr>
            <a:r>
              <a:rPr sz="3100" dirty="0">
                <a:latin typeface="Corbel"/>
                <a:cs typeface="Corbel"/>
              </a:rPr>
              <a:t>Cinderella</a:t>
            </a:r>
            <a:r>
              <a:rPr sz="3100" spc="-114" dirty="0">
                <a:latin typeface="Corbel"/>
                <a:cs typeface="Corbel"/>
              </a:rPr>
              <a:t> </a:t>
            </a:r>
            <a:r>
              <a:rPr sz="3100" spc="-10" dirty="0">
                <a:latin typeface="Corbel"/>
                <a:cs typeface="Corbel"/>
              </a:rPr>
              <a:t>syndrome</a:t>
            </a:r>
            <a:endParaRPr sz="3100">
              <a:latin typeface="Corbel"/>
              <a:cs typeface="Corbe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836100" y="4043108"/>
            <a:ext cx="1111250" cy="1582420"/>
            <a:chOff x="2836100" y="4043108"/>
            <a:chExt cx="1111250" cy="1582420"/>
          </a:xfrm>
        </p:grpSpPr>
        <p:sp>
          <p:nvSpPr>
            <p:cNvPr id="15" name="object 15"/>
            <p:cNvSpPr/>
            <p:nvPr/>
          </p:nvSpPr>
          <p:spPr>
            <a:xfrm>
              <a:off x="2841498" y="4048506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550163" y="550164"/>
                  </a:lnTo>
                  <a:lnTo>
                    <a:pt x="0" y="0"/>
                  </a:lnTo>
                  <a:lnTo>
                    <a:pt x="0" y="1021080"/>
                  </a:lnTo>
                  <a:lnTo>
                    <a:pt x="550163" y="1571244"/>
                  </a:lnTo>
                  <a:lnTo>
                    <a:pt x="1100327" y="1021080"/>
                  </a:lnTo>
                  <a:lnTo>
                    <a:pt x="1100327" y="0"/>
                  </a:lnTo>
                  <a:close/>
                </a:path>
              </a:pathLst>
            </a:custGeom>
            <a:solidFill>
              <a:srgbClr val="40B9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41498" y="4048506"/>
              <a:ext cx="1100455" cy="1571625"/>
            </a:xfrm>
            <a:custGeom>
              <a:avLst/>
              <a:gdLst/>
              <a:ahLst/>
              <a:cxnLst/>
              <a:rect l="l" t="t" r="r" b="b"/>
              <a:pathLst>
                <a:path w="1100454" h="1571625">
                  <a:moveTo>
                    <a:pt x="1100327" y="0"/>
                  </a:moveTo>
                  <a:lnTo>
                    <a:pt x="1100327" y="1021080"/>
                  </a:lnTo>
                  <a:lnTo>
                    <a:pt x="550163" y="1571244"/>
                  </a:lnTo>
                  <a:lnTo>
                    <a:pt x="0" y="1021080"/>
                  </a:lnTo>
                  <a:lnTo>
                    <a:pt x="0" y="0"/>
                  </a:lnTo>
                  <a:lnTo>
                    <a:pt x="550163" y="550164"/>
                  </a:lnTo>
                  <a:lnTo>
                    <a:pt x="1100327" y="0"/>
                  </a:lnTo>
                  <a:close/>
                </a:path>
              </a:pathLst>
            </a:custGeom>
            <a:ln w="10668">
              <a:solidFill>
                <a:srgbClr val="40B9D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293109" y="4548885"/>
            <a:ext cx="1981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41826" y="4048505"/>
            <a:ext cx="4288790" cy="1021080"/>
          </a:xfrm>
          <a:custGeom>
            <a:avLst/>
            <a:gdLst/>
            <a:ahLst/>
            <a:cxnLst/>
            <a:rect l="l" t="t" r="r" b="b"/>
            <a:pathLst>
              <a:path w="4288790" h="1021079">
                <a:moveTo>
                  <a:pt x="4288535" y="170180"/>
                </a:moveTo>
                <a:lnTo>
                  <a:pt x="4288535" y="850900"/>
                </a:lnTo>
                <a:lnTo>
                  <a:pt x="4282456" y="896137"/>
                </a:lnTo>
                <a:lnTo>
                  <a:pt x="4265299" y="936789"/>
                </a:lnTo>
                <a:lnTo>
                  <a:pt x="4238688" y="971232"/>
                </a:lnTo>
                <a:lnTo>
                  <a:pt x="4204245" y="997843"/>
                </a:lnTo>
                <a:lnTo>
                  <a:pt x="4163593" y="1015000"/>
                </a:lnTo>
                <a:lnTo>
                  <a:pt x="4118355" y="1021080"/>
                </a:lnTo>
                <a:lnTo>
                  <a:pt x="0" y="1021080"/>
                </a:lnTo>
                <a:lnTo>
                  <a:pt x="0" y="0"/>
                </a:lnTo>
                <a:lnTo>
                  <a:pt x="4118355" y="0"/>
                </a:lnTo>
                <a:lnTo>
                  <a:pt x="4163593" y="6079"/>
                </a:lnTo>
                <a:lnTo>
                  <a:pt x="4204245" y="23236"/>
                </a:lnTo>
                <a:lnTo>
                  <a:pt x="4238688" y="49847"/>
                </a:lnTo>
                <a:lnTo>
                  <a:pt x="4265299" y="84290"/>
                </a:lnTo>
                <a:lnTo>
                  <a:pt x="4282456" y="124942"/>
                </a:lnTo>
                <a:lnTo>
                  <a:pt x="4288535" y="170180"/>
                </a:lnTo>
                <a:close/>
              </a:path>
            </a:pathLst>
          </a:custGeom>
          <a:ln w="10667">
            <a:solidFill>
              <a:srgbClr val="40B9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149344" y="4263897"/>
            <a:ext cx="3317875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</a:tabLst>
            </a:pPr>
            <a:r>
              <a:rPr sz="3100" spc="-10" dirty="0">
                <a:latin typeface="Corbel"/>
                <a:cs typeface="Corbel"/>
              </a:rPr>
              <a:t>Kaffey’s</a:t>
            </a:r>
            <a:r>
              <a:rPr sz="3100" spc="-105" dirty="0">
                <a:latin typeface="Corbel"/>
                <a:cs typeface="Corbel"/>
              </a:rPr>
              <a:t> </a:t>
            </a:r>
            <a:r>
              <a:rPr sz="3100" spc="-10" dirty="0">
                <a:latin typeface="Corbel"/>
                <a:cs typeface="Corbel"/>
              </a:rPr>
              <a:t>syndrome</a:t>
            </a:r>
            <a:endParaRPr sz="3100">
              <a:latin typeface="Corbel"/>
              <a:cs typeface="Corbe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E20D86-12FC-2848-0B4F-EB2C757B798B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172C13-76CF-42E8-6201-4462FA4BE978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496438"/>
            <a:ext cx="1184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" dirty="0"/>
              <a:t>Age:-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68630" y="3598545"/>
            <a:ext cx="1214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0" dirty="0">
                <a:solidFill>
                  <a:srgbClr val="FFFFFF"/>
                </a:solidFill>
                <a:latin typeface="Arial"/>
                <a:cs typeface="Arial"/>
              </a:rPr>
              <a:t>Sex</a:t>
            </a:r>
            <a:r>
              <a:rPr sz="4000" b="1" spc="-50" dirty="0">
                <a:solidFill>
                  <a:srgbClr val="FFFFFF"/>
                </a:solidFill>
                <a:latin typeface="Corbel"/>
                <a:cs typeface="Corbel"/>
              </a:rPr>
              <a:t>:-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0126" y="2644520"/>
            <a:ext cx="375157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Below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age of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3</a:t>
            </a:r>
            <a:r>
              <a:rPr sz="28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years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0126" y="3717112"/>
            <a:ext cx="3474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310" indent="-181610">
              <a:lnSpc>
                <a:spcPct val="100000"/>
              </a:lnSpc>
              <a:spcBef>
                <a:spcPts val="95"/>
              </a:spcBef>
              <a:buClr>
                <a:srgbClr val="40B9D2"/>
              </a:buClr>
              <a:buFont typeface="Arial MT"/>
              <a:buChar char="•"/>
              <a:tabLst>
                <a:tab pos="194310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infants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male.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C87F3-3859-2867-E0D5-58E2B4259DD0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51B340-99AE-22A4-DF3A-0A6CCE018A4C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885" y="1584197"/>
            <a:ext cx="179387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pc="-95" dirty="0"/>
              <a:t>Position</a:t>
            </a:r>
            <a:r>
              <a:rPr spc="-10" dirty="0"/>
              <a:t> </a:t>
            </a:r>
            <a:r>
              <a:rPr spc="-25" dirty="0"/>
              <a:t>in </a:t>
            </a:r>
            <a:r>
              <a:rPr spc="-10" dirty="0"/>
              <a:t>family:-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6885" y="3353511"/>
            <a:ext cx="2110105" cy="99377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3700"/>
              </a:lnSpc>
              <a:spcBef>
                <a:spcPts val="345"/>
              </a:spcBef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Racial </a:t>
            </a:r>
            <a:r>
              <a:rPr sz="3200" b="1" spc="-65" dirty="0">
                <a:solidFill>
                  <a:srgbClr val="FFFFFF"/>
                </a:solidFill>
                <a:latin typeface="Arial"/>
                <a:cs typeface="Arial"/>
              </a:rPr>
              <a:t>incidence:</a:t>
            </a:r>
            <a:r>
              <a:rPr sz="3600" b="1" spc="-6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9522" y="1785873"/>
            <a:ext cx="5673090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69900" marR="5080" indent="-457834">
              <a:lnSpc>
                <a:spcPct val="90000"/>
              </a:lnSpc>
              <a:spcBef>
                <a:spcPts val="430"/>
              </a:spcBef>
              <a:tabLst>
                <a:tab pos="469900" algn="l"/>
              </a:tabLst>
            </a:pPr>
            <a:r>
              <a:rPr sz="2800" spc="-151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dirty="0">
                <a:solidFill>
                  <a:srgbClr val="40B9D2"/>
                </a:solidFill>
                <a:latin typeface="Arial MT"/>
                <a:cs typeface="Arial MT"/>
              </a:rPr>
              <a:t>	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One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family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usually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youngest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escape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goat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receiving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battering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leads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to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term</a:t>
            </a:r>
            <a:r>
              <a:rPr sz="2800" spc="-1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Cinderella</a:t>
            </a:r>
            <a:r>
              <a:rPr sz="2800" spc="-1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syndrome.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9522" y="4010990"/>
            <a:ext cx="5199380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69900" marR="5080" indent="-457834">
              <a:lnSpc>
                <a:spcPts val="3030"/>
              </a:lnSpc>
              <a:spcBef>
                <a:spcPts val="475"/>
              </a:spcBef>
              <a:tabLst>
                <a:tab pos="469900" algn="l"/>
              </a:tabLst>
            </a:pPr>
            <a:r>
              <a:rPr sz="2800" spc="-151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dirty="0">
                <a:solidFill>
                  <a:srgbClr val="40B9D2"/>
                </a:solidFill>
                <a:latin typeface="Arial MT"/>
                <a:cs typeface="Arial MT"/>
              </a:rPr>
              <a:t>	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cases</a:t>
            </a:r>
            <a:r>
              <a:rPr sz="28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white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as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compared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colored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race.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AD0E93-C4CF-ACBB-0B16-D4B04033F66A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9462B0-F187-9E8D-4428-C2AE91B4AE48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834766"/>
            <a:ext cx="184785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b="1" spc="-70" dirty="0">
                <a:solidFill>
                  <a:srgbClr val="FFFFFF"/>
                </a:solidFill>
                <a:latin typeface="Corbel"/>
                <a:cs typeface="Corbel"/>
              </a:rPr>
              <a:t>Nature</a:t>
            </a:r>
            <a:r>
              <a:rPr sz="3600" b="1" spc="-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600" b="1" spc="-2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600" b="1" spc="-10" dirty="0">
                <a:solidFill>
                  <a:srgbClr val="FFFFFF"/>
                </a:solidFill>
                <a:latin typeface="Corbel"/>
                <a:cs typeface="Corbel"/>
              </a:rPr>
              <a:t>injuries:-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2043201"/>
            <a:ext cx="502920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2800" b="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b="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800" b="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battering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with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unaided</a:t>
            </a:r>
            <a:r>
              <a:rPr sz="28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hands,</a:t>
            </a:r>
            <a:r>
              <a:rPr sz="28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non</a:t>
            </a:r>
            <a:r>
              <a:rPr sz="2800" b="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instrumental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manual</a:t>
            </a:r>
            <a:r>
              <a:rPr sz="2800" b="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violence</a:t>
            </a:r>
            <a:r>
              <a:rPr sz="28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most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common</a:t>
            </a:r>
            <a:r>
              <a:rPr sz="2800" b="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method</a:t>
            </a:r>
            <a:r>
              <a:rPr sz="28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injury.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F889F-084D-2612-603D-E6E1452BA9A7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A52C2E-DD79-1138-2BA3-38888A5BC69C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249170"/>
            <a:ext cx="2068830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pc="-10" dirty="0"/>
              <a:t>Bruises, Abrasion, </a:t>
            </a:r>
            <a:r>
              <a:rPr spc="-65" dirty="0"/>
              <a:t>Laceration:-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81070" y="944467"/>
            <a:ext cx="5307965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080" indent="-182880">
              <a:lnSpc>
                <a:spcPct val="140000"/>
              </a:lnSpc>
              <a:spcBef>
                <a:spcPts val="95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Head,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face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neck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most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commonly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affected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bruises,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abrasion,</a:t>
            </a:r>
            <a:r>
              <a:rPr sz="28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laceration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bruising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scalp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forehead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associated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with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common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underlying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skull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brain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injuries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bruising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external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ears,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cheeks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especially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lips</a:t>
            </a:r>
            <a:endParaRPr sz="28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1345"/>
              </a:spcBef>
              <a:tabLst>
                <a:tab pos="808355" algn="l"/>
              </a:tabLst>
            </a:pP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common.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AD2A8B-57C8-FC39-F41B-02232C4EAE8B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00625-2E5C-B161-7474-5E732920FEA9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519298"/>
            <a:ext cx="1883410" cy="17176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492759">
              <a:lnSpc>
                <a:spcPts val="3240"/>
              </a:lnSpc>
              <a:spcBef>
                <a:spcPts val="505"/>
              </a:spcBef>
            </a:pPr>
            <a:r>
              <a:rPr sz="3000" spc="-70" dirty="0"/>
              <a:t>Vision</a:t>
            </a:r>
            <a:r>
              <a:rPr sz="3000" spc="-55" dirty="0"/>
              <a:t> </a:t>
            </a:r>
            <a:r>
              <a:rPr sz="3000" spc="-35" dirty="0"/>
              <a:t>of </a:t>
            </a:r>
            <a:r>
              <a:rPr sz="3000" spc="-25" dirty="0"/>
              <a:t>RMU</a:t>
            </a:r>
            <a:endParaRPr sz="3000"/>
          </a:p>
          <a:p>
            <a:pPr marL="12700" marR="5080">
              <a:lnSpc>
                <a:spcPts val="3240"/>
              </a:lnSpc>
            </a:pPr>
            <a:r>
              <a:rPr sz="3000" spc="-45" dirty="0"/>
              <a:t>The</a:t>
            </a:r>
            <a:r>
              <a:rPr sz="3000" spc="-140" dirty="0"/>
              <a:t> </a:t>
            </a:r>
            <a:r>
              <a:rPr sz="3000" spc="-60" dirty="0"/>
              <a:t>Dream/ </a:t>
            </a:r>
            <a:r>
              <a:rPr sz="3000" spc="-10" dirty="0"/>
              <a:t>Tomorrow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981070" y="2357754"/>
            <a:ext cx="4672965" cy="166243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marR="139065" indent="-182880">
              <a:lnSpc>
                <a:spcPts val="2050"/>
              </a:lnSpc>
              <a:spcBef>
                <a:spcPts val="355"/>
              </a:spcBef>
            </a:pPr>
            <a:r>
              <a:rPr sz="1900" spc="-990" dirty="0">
                <a:solidFill>
                  <a:srgbClr val="636363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636363"/>
                </a:solidFill>
                <a:latin typeface="Arial MT"/>
                <a:cs typeface="Arial MT"/>
              </a:rPr>
              <a:t> 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impart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evidence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based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research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oriented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medical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education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900" spc="-990" dirty="0">
                <a:solidFill>
                  <a:srgbClr val="636363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636363"/>
                </a:solidFill>
                <a:latin typeface="Arial MT"/>
                <a:cs typeface="Arial MT"/>
              </a:rPr>
              <a:t> 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provide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best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possible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patient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care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ts val="2165"/>
              </a:lnSpc>
              <a:spcBef>
                <a:spcPts val="969"/>
              </a:spcBef>
            </a:pPr>
            <a:r>
              <a:rPr sz="1900" spc="-990" dirty="0">
                <a:solidFill>
                  <a:srgbClr val="636363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636363"/>
                </a:solidFill>
                <a:latin typeface="Arial MT"/>
                <a:cs typeface="Arial MT"/>
              </a:rPr>
              <a:t> 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inculcate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values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mutual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respect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165"/>
              </a:lnSpc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ethical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practice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medicine</a:t>
            </a:r>
            <a:endParaRPr sz="1900">
              <a:latin typeface="Corbel"/>
              <a:cs typeface="Corbel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33A9A93C-BA2E-97EA-D038-A1E7607912C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5564" y="2063242"/>
            <a:ext cx="5551805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469900" marR="5080" indent="-457200">
              <a:lnSpc>
                <a:spcPct val="90000"/>
              </a:lnSpc>
              <a:spcBef>
                <a:spcPts val="430"/>
              </a:spcBef>
              <a:tabLst>
                <a:tab pos="469265" algn="l"/>
                <a:tab pos="5072380" algn="l"/>
              </a:tabLst>
            </a:pPr>
            <a:r>
              <a:rPr sz="2800" spc="-151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dirty="0">
                <a:solidFill>
                  <a:srgbClr val="40B9D2"/>
                </a:solidFill>
                <a:latin typeface="Arial MT"/>
                <a:cs typeface="Arial MT"/>
              </a:rPr>
              <a:t>	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particular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lesion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lips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bruising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especially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upper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lip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commonly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laceration</a:t>
            </a:r>
            <a:r>
              <a:rPr sz="28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inner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aspect,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frenulum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(the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band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tissue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gum)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often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rupture,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because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slapping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8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punching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endParaRPr sz="2800">
              <a:latin typeface="Corbel"/>
              <a:cs typeface="Corbel"/>
            </a:endParaRPr>
          </a:p>
          <a:p>
            <a:pPr marL="469900">
              <a:lnSpc>
                <a:spcPts val="3025"/>
              </a:lnSpc>
              <a:tabLst>
                <a:tab pos="1593215" algn="l"/>
              </a:tabLst>
            </a:pP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mouth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region.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630" y="2249170"/>
            <a:ext cx="2068830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pc="-10" dirty="0"/>
              <a:t>Bruises, Abrasion, </a:t>
            </a:r>
            <a:r>
              <a:rPr spc="-65" dirty="0"/>
              <a:t>Laceration:-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6C5136-B78B-A028-0EEA-DD7A132233F3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5214" y="1333660"/>
            <a:ext cx="4895850" cy="1452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5580" marR="5080" indent="-182880">
              <a:lnSpc>
                <a:spcPct val="130100"/>
              </a:lnSpc>
              <a:spcBef>
                <a:spcPts val="90"/>
              </a:spcBef>
            </a:pPr>
            <a:r>
              <a:rPr sz="2400" b="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b="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Bruising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neck</a:t>
            </a:r>
            <a:r>
              <a:rPr sz="24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side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chest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spc="-25" dirty="0">
                <a:solidFill>
                  <a:srgbClr val="585858"/>
                </a:solidFill>
                <a:latin typeface="Corbel"/>
                <a:cs typeface="Corbel"/>
              </a:rPr>
              <a:t>may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sometimes</a:t>
            </a:r>
            <a:r>
              <a:rPr sz="24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reveals</a:t>
            </a:r>
            <a:r>
              <a:rPr sz="2400" b="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finger</a:t>
            </a:r>
            <a:r>
              <a:rPr sz="24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tip</a:t>
            </a:r>
            <a:r>
              <a:rPr sz="24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pressure marks.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2484" rIns="0" bIns="0" rtlCol="0">
            <a:spAutoFit/>
          </a:bodyPr>
          <a:lstStyle/>
          <a:p>
            <a:pPr marL="369570" marR="5080" indent="-182880">
              <a:lnSpc>
                <a:spcPct val="130000"/>
              </a:lnSpc>
              <a:spcBef>
                <a:spcPts val="95"/>
              </a:spcBef>
            </a:pPr>
            <a:r>
              <a:rPr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pc="21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neck</a:t>
            </a:r>
            <a:r>
              <a:rPr spc="-35" dirty="0"/>
              <a:t> </a:t>
            </a:r>
            <a:r>
              <a:rPr dirty="0"/>
              <a:t>may</a:t>
            </a:r>
            <a:r>
              <a:rPr spc="-2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held</a:t>
            </a:r>
            <a:r>
              <a:rPr spc="-20" dirty="0"/>
              <a:t> </a:t>
            </a:r>
            <a:r>
              <a:rPr dirty="0"/>
              <a:t>on</a:t>
            </a:r>
            <a:r>
              <a:rPr spc="-40" dirty="0"/>
              <a:t> </a:t>
            </a:r>
            <a:r>
              <a:rPr dirty="0"/>
              <a:t>each</a:t>
            </a:r>
            <a:r>
              <a:rPr spc="-25" dirty="0"/>
              <a:t> </a:t>
            </a:r>
            <a:r>
              <a:rPr dirty="0"/>
              <a:t>side</a:t>
            </a:r>
            <a:r>
              <a:rPr spc="-1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spc="-20" dirty="0"/>
              <a:t>turn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immobilize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face</a:t>
            </a:r>
            <a:r>
              <a:rPr spc="-45" dirty="0"/>
              <a:t> </a:t>
            </a:r>
            <a:r>
              <a:rPr dirty="0"/>
              <a:t>when</a:t>
            </a:r>
            <a:r>
              <a:rPr spc="-20" dirty="0"/>
              <a:t> </a:t>
            </a:r>
            <a:r>
              <a:rPr dirty="0"/>
              <a:t>it</a:t>
            </a:r>
            <a:r>
              <a:rPr spc="-30" dirty="0"/>
              <a:t> </a:t>
            </a:r>
            <a:r>
              <a:rPr dirty="0"/>
              <a:t>is</a:t>
            </a:r>
            <a:r>
              <a:rPr spc="-25" dirty="0"/>
              <a:t> </a:t>
            </a:r>
            <a:r>
              <a:rPr spc="-10" dirty="0"/>
              <a:t>assaulted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other</a:t>
            </a:r>
            <a:r>
              <a:rPr spc="-35" dirty="0"/>
              <a:t> </a:t>
            </a:r>
            <a:r>
              <a:rPr dirty="0"/>
              <a:t>hand</a:t>
            </a:r>
            <a:r>
              <a:rPr spc="-30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dirty="0"/>
              <a:t>this</a:t>
            </a:r>
            <a:r>
              <a:rPr spc="-15" dirty="0"/>
              <a:t> </a:t>
            </a:r>
            <a:r>
              <a:rPr dirty="0"/>
              <a:t>may</a:t>
            </a:r>
            <a:r>
              <a:rPr spc="-35" dirty="0"/>
              <a:t> </a:t>
            </a:r>
            <a:r>
              <a:rPr spc="-20" dirty="0"/>
              <a:t>lead </a:t>
            </a:r>
            <a:r>
              <a:rPr dirty="0"/>
              <a:t>symmetrical</a:t>
            </a:r>
            <a:r>
              <a:rPr spc="-85" dirty="0"/>
              <a:t> </a:t>
            </a:r>
            <a:r>
              <a:rPr dirty="0"/>
              <a:t>bruises</a:t>
            </a:r>
            <a:r>
              <a:rPr spc="-90" dirty="0"/>
              <a:t> </a:t>
            </a:r>
            <a:r>
              <a:rPr dirty="0"/>
              <a:t>beneath</a:t>
            </a:r>
            <a:r>
              <a:rPr spc="-90" dirty="0"/>
              <a:t> </a:t>
            </a:r>
            <a:r>
              <a:rPr dirty="0"/>
              <a:t>the</a:t>
            </a:r>
            <a:r>
              <a:rPr spc="-85" dirty="0"/>
              <a:t> </a:t>
            </a:r>
            <a:r>
              <a:rPr dirty="0"/>
              <a:t>angle</a:t>
            </a:r>
            <a:r>
              <a:rPr spc="-85" dirty="0"/>
              <a:t> </a:t>
            </a:r>
            <a:r>
              <a:rPr spc="-25" dirty="0"/>
              <a:t>of </a:t>
            </a:r>
            <a:r>
              <a:rPr spc="-20" dirty="0"/>
              <a:t>jaw.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8630" y="2249170"/>
            <a:ext cx="2068830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z="3200" b="1" spc="-10" dirty="0">
                <a:solidFill>
                  <a:srgbClr val="FFFFFF"/>
                </a:solidFill>
                <a:latin typeface="Corbel"/>
                <a:cs typeface="Corbel"/>
              </a:rPr>
              <a:t>Bruises, Abrasion, </a:t>
            </a:r>
            <a:r>
              <a:rPr sz="3200" b="1" spc="-65" dirty="0">
                <a:solidFill>
                  <a:srgbClr val="FFFFFF"/>
                </a:solidFill>
                <a:latin typeface="Corbel"/>
                <a:cs typeface="Corbel"/>
              </a:rPr>
              <a:t>Laceration:-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ED4DC7-593B-3AD0-07C2-F352A54A6D3B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2432" y="1267460"/>
            <a:ext cx="554926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3515">
              <a:lnSpc>
                <a:spcPct val="150000"/>
              </a:lnSpc>
              <a:spcBef>
                <a:spcPts val="100"/>
              </a:spcBef>
            </a:pPr>
            <a:r>
              <a:rPr sz="2400" b="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b="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b="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common</a:t>
            </a:r>
            <a:r>
              <a:rPr sz="2400" b="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method</a:t>
            </a:r>
            <a:r>
              <a:rPr sz="24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assault</a:t>
            </a:r>
            <a:r>
              <a:rPr sz="24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especially</a:t>
            </a:r>
            <a:r>
              <a:rPr sz="24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smaller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babies</a:t>
            </a:r>
            <a:r>
              <a:rPr sz="24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grip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4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forcefully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400" b="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each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side</a:t>
            </a:r>
            <a:r>
              <a:rPr sz="24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thorax</a:t>
            </a:r>
            <a:r>
              <a:rPr sz="24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while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0" dirty="0">
                <a:solidFill>
                  <a:srgbClr val="585858"/>
                </a:solidFill>
                <a:latin typeface="Corbel"/>
                <a:cs typeface="Corbel"/>
              </a:rPr>
              <a:t>shaking</a:t>
            </a:r>
            <a:r>
              <a:rPr sz="2400" b="0" spc="-25" dirty="0">
                <a:solidFill>
                  <a:srgbClr val="585858"/>
                </a:solidFill>
                <a:latin typeface="Corbel"/>
                <a:cs typeface="Corbel"/>
              </a:rPr>
              <a:t> him </a:t>
            </a:r>
            <a:r>
              <a:rPr sz="2400" b="0" spc="-10" dirty="0">
                <a:solidFill>
                  <a:srgbClr val="585858"/>
                </a:solidFill>
                <a:latin typeface="Corbel"/>
                <a:cs typeface="Corbel"/>
              </a:rPr>
              <a:t>violently.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2432" y="3614292"/>
            <a:ext cx="5777230" cy="2373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3515">
              <a:lnSpc>
                <a:spcPct val="1501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This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lead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multiple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bruises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fractures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posterior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parts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ribs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from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squeezing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hands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leading</a:t>
            </a:r>
            <a:r>
              <a:rPr sz="24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compression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chest.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4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bruises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called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40B9D2"/>
                </a:solidFill>
                <a:latin typeface="Corbel"/>
                <a:cs typeface="Corbel"/>
              </a:rPr>
              <a:t>six</a:t>
            </a:r>
            <a:r>
              <a:rPr sz="2400" b="1" spc="-4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40B9D2"/>
                </a:solidFill>
                <a:latin typeface="Corbel"/>
                <a:cs typeface="Corbel"/>
              </a:rPr>
              <a:t>penny</a:t>
            </a:r>
            <a:r>
              <a:rPr sz="2400" b="1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bruises.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630" y="2249170"/>
            <a:ext cx="2068830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84"/>
              </a:spcBef>
            </a:pPr>
            <a:r>
              <a:rPr sz="3200" b="1" spc="-10" dirty="0">
                <a:solidFill>
                  <a:srgbClr val="FFFFFF"/>
                </a:solidFill>
                <a:latin typeface="Corbel"/>
                <a:cs typeface="Corbel"/>
              </a:rPr>
              <a:t>Bruises, Abrasion, </a:t>
            </a:r>
            <a:r>
              <a:rPr sz="3200" b="1" spc="-65" dirty="0">
                <a:solidFill>
                  <a:srgbClr val="FFFFFF"/>
                </a:solidFill>
                <a:latin typeface="Corbel"/>
                <a:cs typeface="Corbel"/>
              </a:rPr>
              <a:t>Laceration:-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A36842-58D3-BE7F-103A-1A3B0A3D8F3F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43C866-8B64-13C2-C40B-6E9E9F7FAC53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357119"/>
            <a:ext cx="194691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60" dirty="0">
                <a:solidFill>
                  <a:srgbClr val="FFFFFF"/>
                </a:solidFill>
                <a:latin typeface="Corbel"/>
                <a:cs typeface="Corbel"/>
              </a:rPr>
              <a:t>Bites</a:t>
            </a:r>
            <a:r>
              <a:rPr sz="4000" b="1" spc="-11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000" b="1" spc="-25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4000" b="1" spc="-70" dirty="0">
                <a:solidFill>
                  <a:srgbClr val="FFFFFF"/>
                </a:solidFill>
                <a:latin typeface="Corbel"/>
                <a:cs typeface="Corbel"/>
              </a:rPr>
              <a:t>present:-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861136"/>
            <a:ext cx="20948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b="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Eye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injuries:-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1654301"/>
            <a:ext cx="5065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Retinal</a:t>
            </a:r>
            <a:r>
              <a:rPr sz="28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hemorrhage,</a:t>
            </a:r>
            <a:r>
              <a:rPr sz="28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conjunctival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3951" y="2294381"/>
            <a:ext cx="34982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hemorrhage</a:t>
            </a:r>
            <a:r>
              <a:rPr sz="28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28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occur.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1070" y="3087116"/>
            <a:ext cx="2332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Head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30" dirty="0">
                <a:solidFill>
                  <a:srgbClr val="585858"/>
                </a:solidFill>
                <a:latin typeface="Corbel"/>
                <a:cs typeface="Corbel"/>
              </a:rPr>
              <a:t>injuries:-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1070" y="3664944"/>
            <a:ext cx="483489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84455" indent="-182880">
              <a:lnSpc>
                <a:spcPct val="150100"/>
              </a:lnSpc>
              <a:spcBef>
                <a:spcPts val="100"/>
              </a:spcBef>
            </a:pPr>
            <a:r>
              <a:rPr sz="2800"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800"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Fracture</a:t>
            </a:r>
            <a:r>
              <a:rPr sz="28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skull,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External</a:t>
            </a:r>
            <a:r>
              <a:rPr sz="28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scalp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injuries,</a:t>
            </a:r>
            <a:r>
              <a:rPr sz="28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subdural</a:t>
            </a:r>
            <a:endParaRPr sz="28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1680"/>
              </a:spcBef>
              <a:tabLst>
                <a:tab pos="2193290" algn="l"/>
              </a:tabLst>
            </a:pP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hematomas,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fissured</a:t>
            </a:r>
            <a:r>
              <a:rPr sz="28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fractures.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49F20F-E202-78CA-733B-4A854A8A031F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28A333-6C2B-04FF-4093-92AA0FFB7714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684" y="1049527"/>
            <a:ext cx="1349375" cy="86614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130"/>
              </a:lnSpc>
              <a:spcBef>
                <a:spcPts val="500"/>
              </a:spcBef>
            </a:pPr>
            <a:r>
              <a:rPr sz="2900" spc="-10" dirty="0"/>
              <a:t>Visceral </a:t>
            </a:r>
            <a:r>
              <a:rPr sz="2900" spc="-65" dirty="0"/>
              <a:t>injuries:-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246684" y="2640838"/>
            <a:ext cx="1263650" cy="86614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130"/>
              </a:lnSpc>
              <a:spcBef>
                <a:spcPts val="500"/>
              </a:spcBef>
            </a:pPr>
            <a:r>
              <a:rPr sz="2900" b="1" spc="-70" dirty="0">
                <a:solidFill>
                  <a:srgbClr val="FFFFFF"/>
                </a:solidFill>
                <a:latin typeface="Corbel"/>
                <a:cs typeface="Corbel"/>
              </a:rPr>
              <a:t>Skeletal </a:t>
            </a:r>
            <a:r>
              <a:rPr sz="2900" b="1" spc="-10" dirty="0">
                <a:solidFill>
                  <a:srgbClr val="FFFFFF"/>
                </a:solidFill>
                <a:latin typeface="Corbel"/>
                <a:cs typeface="Corbel"/>
              </a:rPr>
              <a:t>lesions</a:t>
            </a:r>
            <a:r>
              <a:rPr sz="2900" spc="-10" dirty="0">
                <a:solidFill>
                  <a:srgbClr val="FFFFFF"/>
                </a:solidFill>
                <a:latin typeface="Corbel"/>
                <a:cs typeface="Corbel"/>
              </a:rPr>
              <a:t>:</a:t>
            </a:r>
            <a:endParaRPr sz="2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684" y="4630039"/>
            <a:ext cx="119888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60" dirty="0">
                <a:solidFill>
                  <a:srgbClr val="FFFFFF"/>
                </a:solidFill>
                <a:latin typeface="Corbel"/>
                <a:cs typeface="Corbel"/>
              </a:rPr>
              <a:t>Burns</a:t>
            </a:r>
            <a:r>
              <a:rPr sz="2900" b="1" spc="-11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900" b="1" spc="-25" dirty="0">
                <a:solidFill>
                  <a:srgbClr val="FFFFFF"/>
                </a:solidFill>
                <a:latin typeface="Corbel"/>
                <a:cs typeface="Corbel"/>
              </a:rPr>
              <a:t>:-</a:t>
            </a:r>
            <a:endParaRPr sz="29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6954" y="1130300"/>
            <a:ext cx="55581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spc="-130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dirty="0">
                <a:solidFill>
                  <a:srgbClr val="40B9D2"/>
                </a:solidFill>
                <a:latin typeface="Arial MT"/>
                <a:cs typeface="Arial MT"/>
              </a:rPr>
              <a:t>	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Rupture</a:t>
            </a:r>
            <a:r>
              <a:rPr sz="24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liver,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intestine&amp;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spleen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4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common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cause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death.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6954" y="2532075"/>
            <a:ext cx="58756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spc="-130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dirty="0">
                <a:solidFill>
                  <a:srgbClr val="40B9D2"/>
                </a:solidFill>
                <a:latin typeface="Arial MT"/>
                <a:cs typeface="Arial MT"/>
              </a:rPr>
              <a:t>	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Whole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body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x-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ray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body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before</a:t>
            </a:r>
            <a:endParaRPr sz="2400">
              <a:latin typeface="Corbel"/>
              <a:cs typeface="Corbe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autopsy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separation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epiphyses,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fracture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limbs,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spiral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fracture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green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stick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fractures,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beading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knobbing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ribs.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06954" y="4666615"/>
            <a:ext cx="54089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210" dirty="0">
                <a:solidFill>
                  <a:srgbClr val="40B9D2"/>
                </a:solidFill>
                <a:latin typeface="Arial MT"/>
                <a:cs typeface="Arial MT"/>
              </a:rPr>
              <a:t> 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Buttocks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cigarette</a:t>
            </a:r>
            <a:r>
              <a:rPr sz="24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burns,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hot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oven,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stove,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changing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Napkins,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Delay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in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seeking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medical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advice.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F7ADD5-0358-0929-5F92-9F51FDB1BC85}"/>
              </a:ext>
            </a:extLst>
          </p:cNvPr>
          <p:cNvSpPr/>
          <p:nvPr/>
        </p:nvSpPr>
        <p:spPr>
          <a:xfrm>
            <a:off x="7543800" y="21554"/>
            <a:ext cx="1600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5F747D-1445-7B1B-243F-FA8367EB29E8}"/>
              </a:ext>
            </a:extLst>
          </p:cNvPr>
          <p:cNvSpPr/>
          <p:nvPr/>
        </p:nvSpPr>
        <p:spPr>
          <a:xfrm>
            <a:off x="6781800" y="21554"/>
            <a:ext cx="23622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Vertical Integration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136214"/>
            <a:ext cx="14668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0" dirty="0">
                <a:solidFill>
                  <a:srgbClr val="FFFFFF"/>
                </a:solidFill>
                <a:latin typeface="Corbel"/>
                <a:cs typeface="Corbel"/>
              </a:rPr>
              <a:t>Research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6270" y="2242566"/>
            <a:ext cx="5035550" cy="13970"/>
          </a:xfrm>
          <a:custGeom>
            <a:avLst/>
            <a:gdLst/>
            <a:ahLst/>
            <a:cxnLst/>
            <a:rect l="l" t="t" r="r" b="b"/>
            <a:pathLst>
              <a:path w="5035550" h="13969">
                <a:moveTo>
                  <a:pt x="5035296" y="0"/>
                </a:moveTo>
                <a:lnTo>
                  <a:pt x="0" y="0"/>
                </a:lnTo>
                <a:lnTo>
                  <a:pt x="0" y="13716"/>
                </a:lnTo>
                <a:lnTo>
                  <a:pt x="5035296" y="13716"/>
                </a:lnTo>
                <a:lnTo>
                  <a:pt x="5035296" y="0"/>
                </a:lnTo>
                <a:close/>
              </a:path>
            </a:pathLst>
          </a:custGeom>
          <a:solidFill>
            <a:srgbClr val="90B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81070" y="1966722"/>
            <a:ext cx="524129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  <a:hlinkClick r:id="rId2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  <a:hlinkClick r:id="rId2"/>
              </a:rPr>
              <a:t> 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2"/>
              </a:rPr>
              <a:t>https://www.ncbi.nlm.nih.gov/pmc/articles/PMC26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76270" y="2916173"/>
            <a:ext cx="5015865" cy="13970"/>
          </a:xfrm>
          <a:custGeom>
            <a:avLst/>
            <a:gdLst/>
            <a:ahLst/>
            <a:cxnLst/>
            <a:rect l="l" t="t" r="r" b="b"/>
            <a:pathLst>
              <a:path w="5015865" h="13969">
                <a:moveTo>
                  <a:pt x="5015483" y="0"/>
                </a:moveTo>
                <a:lnTo>
                  <a:pt x="0" y="0"/>
                </a:lnTo>
                <a:lnTo>
                  <a:pt x="0" y="13715"/>
                </a:lnTo>
                <a:lnTo>
                  <a:pt x="5015483" y="13715"/>
                </a:lnTo>
                <a:lnTo>
                  <a:pt x="5015483" y="0"/>
                </a:lnTo>
                <a:close/>
              </a:path>
            </a:pathLst>
          </a:custGeom>
          <a:solidFill>
            <a:srgbClr val="90B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81070" y="2103733"/>
            <a:ext cx="5225415" cy="8515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1070"/>
              </a:spcBef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02639/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  <a:hlinkClick r:id="rId3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3"/>
              </a:rPr>
              <a:t>https://www.ncbi.nlm.nih.gov/pmc/articles/PMC10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76270" y="3589782"/>
            <a:ext cx="5062855" cy="13970"/>
          </a:xfrm>
          <a:custGeom>
            <a:avLst/>
            <a:gdLst/>
            <a:ahLst/>
            <a:cxnLst/>
            <a:rect l="l" t="t" r="r" b="b"/>
            <a:pathLst>
              <a:path w="5062855" h="13970">
                <a:moveTo>
                  <a:pt x="5062728" y="0"/>
                </a:moveTo>
                <a:lnTo>
                  <a:pt x="0" y="0"/>
                </a:lnTo>
                <a:lnTo>
                  <a:pt x="0" y="13715"/>
                </a:lnTo>
                <a:lnTo>
                  <a:pt x="5062728" y="13715"/>
                </a:lnTo>
                <a:lnTo>
                  <a:pt x="5062728" y="0"/>
                </a:lnTo>
                <a:close/>
              </a:path>
            </a:pathLst>
          </a:custGeom>
          <a:solidFill>
            <a:srgbClr val="90B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81070" y="2777134"/>
            <a:ext cx="5267325" cy="85153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1070"/>
              </a:spcBef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82157/pdf/medhist00104-0005.pdf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  <a:hlinkClick r:id="rId4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  <a:hlinkClick r:id="rId4"/>
              </a:rPr>
              <a:t> 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https://www.researchgate.net/publication/4467939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6270" y="3850385"/>
            <a:ext cx="5029200" cy="13970"/>
          </a:xfrm>
          <a:custGeom>
            <a:avLst/>
            <a:gdLst/>
            <a:ahLst/>
            <a:cxnLst/>
            <a:rect l="l" t="t" r="r" b="b"/>
            <a:pathLst>
              <a:path w="5029200" h="13970">
                <a:moveTo>
                  <a:pt x="5029200" y="0"/>
                </a:moveTo>
                <a:lnTo>
                  <a:pt x="0" y="0"/>
                </a:lnTo>
                <a:lnTo>
                  <a:pt x="0" y="13715"/>
                </a:lnTo>
                <a:lnTo>
                  <a:pt x="5029200" y="13715"/>
                </a:lnTo>
                <a:lnTo>
                  <a:pt x="5029200" y="0"/>
                </a:lnTo>
                <a:close/>
              </a:path>
            </a:pathLst>
          </a:custGeom>
          <a:solidFill>
            <a:srgbClr val="90B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63951" y="3574796"/>
            <a:ext cx="505587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6_Infanticide_and_Neonaticide_A_Review_of_40_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76270" y="4110990"/>
            <a:ext cx="5046345" cy="13970"/>
          </a:xfrm>
          <a:custGeom>
            <a:avLst/>
            <a:gdLst/>
            <a:ahLst/>
            <a:cxnLst/>
            <a:rect l="l" t="t" r="r" b="b"/>
            <a:pathLst>
              <a:path w="5046345" h="13970">
                <a:moveTo>
                  <a:pt x="5045963" y="0"/>
                </a:moveTo>
                <a:lnTo>
                  <a:pt x="0" y="0"/>
                </a:lnTo>
                <a:lnTo>
                  <a:pt x="0" y="13716"/>
                </a:lnTo>
                <a:lnTo>
                  <a:pt x="5045963" y="13716"/>
                </a:lnTo>
                <a:lnTo>
                  <a:pt x="5045963" y="0"/>
                </a:lnTo>
                <a:close/>
              </a:path>
            </a:pathLst>
          </a:custGeom>
          <a:solidFill>
            <a:srgbClr val="90B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63951" y="3835400"/>
            <a:ext cx="507174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Years_of_Research_Literature_on_Incidence_and_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1070" y="3971696"/>
            <a:ext cx="4474210" cy="852169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1075"/>
              </a:spcBef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Causes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https://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  <a:hlinkClick r:id="rId5"/>
              </a:rPr>
              <a:t>www.humanium.org/en/infanticide/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E7214C-FB2F-0509-77DF-72AAE1C6965F}"/>
              </a:ext>
            </a:extLst>
          </p:cNvPr>
          <p:cNvSpPr/>
          <p:nvPr/>
        </p:nvSpPr>
        <p:spPr>
          <a:xfrm>
            <a:off x="7924800" y="21554"/>
            <a:ext cx="1219200" cy="253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Research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725039"/>
            <a:ext cx="178625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-70" dirty="0">
                <a:solidFill>
                  <a:srgbClr val="FFFFFF"/>
                </a:solidFill>
                <a:latin typeface="Corbel"/>
                <a:cs typeface="Corbel"/>
              </a:rPr>
              <a:t>Biomedical </a:t>
            </a:r>
            <a:r>
              <a:rPr sz="3000" b="1" spc="-10" dirty="0">
                <a:solidFill>
                  <a:srgbClr val="FFFFFF"/>
                </a:solidFill>
                <a:latin typeface="Corbel"/>
                <a:cs typeface="Corbel"/>
              </a:rPr>
              <a:t>Ethics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401317"/>
            <a:ext cx="5069840" cy="124904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marR="204470" indent="-182880">
              <a:lnSpc>
                <a:spcPts val="2050"/>
              </a:lnSpc>
              <a:spcBef>
                <a:spcPts val="3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Infanticide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act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deliberately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causing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very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young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(under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1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year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old).</a:t>
            </a:r>
            <a:endParaRPr sz="1900">
              <a:latin typeface="Corbel"/>
              <a:cs typeface="Corbel"/>
            </a:endParaRPr>
          </a:p>
          <a:p>
            <a:pPr marL="195580" marR="5080" indent="-182880">
              <a:lnSpc>
                <a:spcPts val="2050"/>
              </a:lnSpc>
              <a:spcBef>
                <a:spcPts val="120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Bioethical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approaches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Infanticide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often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appeal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1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four</a:t>
            </a:r>
            <a:r>
              <a:rPr sz="1900" b="1" u="sng" spc="-3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 </a:t>
            </a:r>
            <a:r>
              <a:rPr sz="1900" b="1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principles</a:t>
            </a:r>
            <a:r>
              <a:rPr sz="1900" b="1" spc="-10" dirty="0">
                <a:solidFill>
                  <a:srgbClr val="2791A6"/>
                </a:solidFill>
                <a:latin typeface="Corbel"/>
                <a:cs typeface="Corbel"/>
              </a:rPr>
              <a:t>: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2623825"/>
            <a:ext cx="4360545" cy="1678939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516890" indent="-504190">
              <a:lnSpc>
                <a:spcPct val="100000"/>
              </a:lnSpc>
              <a:spcBef>
                <a:spcPts val="1075"/>
              </a:spcBef>
              <a:buClr>
                <a:srgbClr val="40B9D2"/>
              </a:buClr>
              <a:buAutoNum type="arabicPeriod"/>
              <a:tabLst>
                <a:tab pos="516890" algn="l"/>
              </a:tabLst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Respect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patients’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autonomy</a:t>
            </a:r>
            <a:endParaRPr sz="19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lr>
                <a:srgbClr val="40B9D2"/>
              </a:buClr>
              <a:buAutoNum type="arabicPeriod"/>
              <a:tabLst>
                <a:tab pos="469900" algn="l"/>
              </a:tabLst>
            </a:pP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Non-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maleficence,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“do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harm”</a:t>
            </a:r>
            <a:endParaRPr sz="1900">
              <a:latin typeface="Corbel"/>
              <a:cs typeface="Corbel"/>
            </a:endParaRPr>
          </a:p>
          <a:p>
            <a:pPr marL="516890" indent="-504190">
              <a:lnSpc>
                <a:spcPct val="100000"/>
              </a:lnSpc>
              <a:spcBef>
                <a:spcPts val="969"/>
              </a:spcBef>
              <a:buClr>
                <a:srgbClr val="40B9D2"/>
              </a:buClr>
              <a:buAutoNum type="arabicPeriod"/>
              <a:tabLst>
                <a:tab pos="516890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Beneficence,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provide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beneficial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care</a:t>
            </a:r>
            <a:endParaRPr sz="19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975"/>
              </a:spcBef>
              <a:buClr>
                <a:srgbClr val="40B9D2"/>
              </a:buClr>
              <a:buAutoNum type="arabicPeriod"/>
              <a:tabLst>
                <a:tab pos="469900" algn="l"/>
              </a:tabLst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Justice.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1070" y="4401058"/>
            <a:ext cx="5241290" cy="57531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marR="5080" indent="-182880">
              <a:lnSpc>
                <a:spcPts val="2050"/>
              </a:lnSpc>
              <a:spcBef>
                <a:spcPts val="3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  <a:hlinkClick r:id="rId3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  <a:hlinkClick r:id="rId3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https://www.ncbi.nlm.nih.gov/pmc/articles/PMC46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3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81127/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AD7EEB-173D-B061-A84D-4DD3858BE1EC}"/>
              </a:ext>
            </a:extLst>
          </p:cNvPr>
          <p:cNvSpPr/>
          <p:nvPr/>
        </p:nvSpPr>
        <p:spPr>
          <a:xfrm>
            <a:off x="8077200" y="21554"/>
            <a:ext cx="1066800" cy="2530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Ethics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459230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-10" dirty="0">
                <a:solidFill>
                  <a:srgbClr val="FFFFFF"/>
                </a:solidFill>
                <a:latin typeface="Corbel"/>
                <a:cs typeface="Corbel"/>
              </a:rPr>
              <a:t>Family </a:t>
            </a:r>
            <a:r>
              <a:rPr sz="3000" b="1" spc="-65" dirty="0">
                <a:solidFill>
                  <a:srgbClr val="FFFFFF"/>
                </a:solidFill>
                <a:latin typeface="Corbel"/>
                <a:cs typeface="Corbel"/>
              </a:rPr>
              <a:t>Medicine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918717"/>
            <a:ext cx="398081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b="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b="0" dirty="0">
                <a:solidFill>
                  <a:srgbClr val="585858"/>
                </a:solidFill>
                <a:latin typeface="Corbel"/>
                <a:cs typeface="Corbel"/>
              </a:rPr>
              <a:t>Infanticide,</a:t>
            </a:r>
            <a:r>
              <a:rPr sz="19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0" dirty="0">
                <a:solidFill>
                  <a:srgbClr val="585858"/>
                </a:solidFill>
                <a:latin typeface="Corbel"/>
                <a:cs typeface="Corbel"/>
              </a:rPr>
              <a:t>killing</a:t>
            </a:r>
            <a:r>
              <a:rPr sz="19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b="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b="0" spc="-10" dirty="0">
                <a:solidFill>
                  <a:srgbClr val="585858"/>
                </a:solidFill>
                <a:latin typeface="Corbel"/>
                <a:cs typeface="Corbel"/>
              </a:rPr>
              <a:t>newborn.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1302766"/>
            <a:ext cx="5304790" cy="455231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95580" marR="187960" indent="-182880" algn="just">
              <a:lnSpc>
                <a:spcPct val="80000"/>
              </a:lnSpc>
              <a:spcBef>
                <a:spcPts val="55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b="1" i="1" spc="-15" dirty="0">
                <a:solidFill>
                  <a:srgbClr val="2791A6"/>
                </a:solidFill>
                <a:latin typeface="Corbel"/>
                <a:cs typeface="Corbel"/>
              </a:rPr>
              <a:t>Maternal</a:t>
            </a:r>
            <a:r>
              <a:rPr sz="1900" b="1" i="1" spc="20" dirty="0">
                <a:solidFill>
                  <a:srgbClr val="2791A6"/>
                </a:solidFill>
                <a:latin typeface="Corbel"/>
                <a:cs typeface="Corbel"/>
              </a:rPr>
              <a:t> </a:t>
            </a:r>
            <a:r>
              <a:rPr sz="1900" b="1" i="1" spc="-5" dirty="0">
                <a:solidFill>
                  <a:srgbClr val="2791A6"/>
                </a:solidFill>
                <a:latin typeface="Corbel"/>
                <a:cs typeface="Corbel"/>
              </a:rPr>
              <a:t>filicide</a:t>
            </a:r>
            <a:r>
              <a:rPr sz="1900" b="1" i="1" spc="-10" dirty="0">
                <a:solidFill>
                  <a:srgbClr val="2791A6"/>
                </a:solidFill>
                <a:latin typeface="Corbel"/>
                <a:cs typeface="Corbel"/>
              </a:rPr>
              <a:t> </a:t>
            </a:r>
            <a:r>
              <a:rPr sz="1900" i="1" spc="-10" dirty="0">
                <a:solidFill>
                  <a:srgbClr val="585858"/>
                </a:solidFill>
                <a:latin typeface="Corbel"/>
                <a:cs typeface="Corbel"/>
              </a:rPr>
              <a:t>is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defined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murder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mother.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i="1" spc="-10" dirty="0">
                <a:solidFill>
                  <a:srgbClr val="585858"/>
                </a:solidFill>
                <a:latin typeface="Corbel"/>
                <a:cs typeface="Corbel"/>
              </a:rPr>
              <a:t>Infanticide is</a:t>
            </a:r>
            <a:r>
              <a:rPr sz="1900" i="1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child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murder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i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first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year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 of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life.</a:t>
            </a:r>
            <a:endParaRPr sz="1900">
              <a:latin typeface="Corbel"/>
              <a:cs typeface="Corbel"/>
            </a:endParaRPr>
          </a:p>
          <a:p>
            <a:pPr marL="195580" marR="19050" indent="-182880" algn="just">
              <a:lnSpc>
                <a:spcPct val="80000"/>
              </a:lnSpc>
              <a:spcBef>
                <a:spcPts val="120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b="1" spc="-10" dirty="0">
                <a:solidFill>
                  <a:srgbClr val="2791A6"/>
                </a:solidFill>
                <a:latin typeface="Corbel"/>
                <a:cs typeface="Corbel"/>
              </a:rPr>
              <a:t>Neonaticidal</a:t>
            </a:r>
            <a:r>
              <a:rPr sz="1900" b="1" spc="30" dirty="0">
                <a:solidFill>
                  <a:srgbClr val="2791A6"/>
                </a:solidFill>
                <a:latin typeface="Corbel"/>
                <a:cs typeface="Corbel"/>
              </a:rPr>
              <a:t> </a:t>
            </a:r>
            <a:r>
              <a:rPr sz="1900" b="1" spc="-10" dirty="0">
                <a:solidFill>
                  <a:srgbClr val="2791A6"/>
                </a:solidFill>
                <a:latin typeface="Corbel"/>
                <a:cs typeface="Corbel"/>
              </a:rPr>
              <a:t>mothers</a:t>
            </a:r>
            <a:r>
              <a:rPr sz="1900" b="1" spc="10" dirty="0">
                <a:solidFill>
                  <a:srgbClr val="2791A6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often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young,</a:t>
            </a:r>
            <a:r>
              <a:rPr sz="1900" spc="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unmarried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women</a:t>
            </a:r>
            <a:r>
              <a:rPr sz="1900" spc="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unwanted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pregnancies</a:t>
            </a:r>
            <a:r>
              <a:rPr sz="1900" spc="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receive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no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prenatal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care.</a:t>
            </a:r>
            <a:endParaRPr sz="1900">
              <a:latin typeface="Corbel"/>
              <a:cs typeface="Corbel"/>
            </a:endParaRPr>
          </a:p>
          <a:p>
            <a:pPr marL="195580" marR="5080" indent="-182880" algn="just">
              <a:lnSpc>
                <a:spcPct val="80000"/>
              </a:lnSpc>
              <a:spcBef>
                <a:spcPts val="120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Depressed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mothers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have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potential 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k</a:t>
            </a:r>
            <a:r>
              <a:rPr sz="1900" spc="5" dirty="0">
                <a:solidFill>
                  <a:srgbClr val="585858"/>
                </a:solidFill>
                <a:latin typeface="Corbel"/>
                <a:cs typeface="Corbel"/>
              </a:rPr>
              <a:t>i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ll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7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extended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suicides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should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identified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early.</a:t>
            </a:r>
            <a:endParaRPr sz="1900">
              <a:latin typeface="Corbel"/>
              <a:cs typeface="Corbel"/>
            </a:endParaRPr>
          </a:p>
          <a:p>
            <a:pPr marL="195580" marR="24765" indent="-182880">
              <a:lnSpc>
                <a:spcPts val="1820"/>
              </a:lnSpc>
              <a:spcBef>
                <a:spcPts val="119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Psychotic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mothers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fear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their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children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may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suffer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fate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worse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than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due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persecutory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delusions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should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either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hospitalized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5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separated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from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their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children.</a:t>
            </a:r>
            <a:endParaRPr sz="1900">
              <a:latin typeface="Corbel"/>
              <a:cs typeface="Corbel"/>
            </a:endParaRPr>
          </a:p>
          <a:p>
            <a:pPr marL="195580" marR="133985" indent="-182880">
              <a:lnSpc>
                <a:spcPts val="1820"/>
              </a:lnSpc>
              <a:spcBef>
                <a:spcPts val="121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Early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screening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identification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illness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both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antenatally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postnatally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important.</a:t>
            </a:r>
            <a:endParaRPr sz="1900">
              <a:latin typeface="Corbel"/>
              <a:cs typeface="Corbel"/>
            </a:endParaRPr>
          </a:p>
          <a:p>
            <a:pPr marL="195580" marR="38735" indent="-182880" algn="just">
              <a:lnSpc>
                <a:spcPct val="80000"/>
              </a:lnSpc>
              <a:spcBef>
                <a:spcPts val="122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5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https://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  <a:hlinkClick r:id="rId2"/>
              </a:rPr>
              <a:t>www.ncbi.nlm.nih.gov/pmc/articles/PMC21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74580/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5F0B9E-3C1D-D2F8-BE2F-DCE672D5422B}"/>
              </a:ext>
            </a:extLst>
          </p:cNvPr>
          <p:cNvSpPr/>
          <p:nvPr/>
        </p:nvSpPr>
        <p:spPr>
          <a:xfrm>
            <a:off x="7086600" y="21554"/>
            <a:ext cx="2057400" cy="283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Family Medicine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55" y="990600"/>
            <a:ext cx="7408545" cy="520335"/>
          </a:xfrm>
          <a:prstGeom prst="rect">
            <a:avLst/>
          </a:prstGeom>
        </p:spPr>
        <p:txBody>
          <a:bodyPr vert="horz" wrap="square" lIns="0" tIns="12383" rIns="0" bIns="0" rtlCol="0" anchor="b">
            <a:spAutoFit/>
          </a:bodyPr>
          <a:lstStyle/>
          <a:p>
            <a:pPr marL="9525">
              <a:spcBef>
                <a:spcPts val="98"/>
              </a:spcBef>
            </a:pPr>
            <a:r>
              <a:rPr sz="3300" dirty="0">
                <a:solidFill>
                  <a:srgbClr val="FF0000"/>
                </a:solidFill>
                <a:latin typeface="Calibri Light"/>
                <a:cs typeface="Calibri Light"/>
              </a:rPr>
              <a:t>How</a:t>
            </a:r>
            <a:r>
              <a:rPr sz="3300" spc="-153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FF0000"/>
                </a:solidFill>
                <a:latin typeface="Calibri Light"/>
                <a:cs typeface="Calibri Light"/>
              </a:rPr>
              <a:t>to</a:t>
            </a:r>
            <a:r>
              <a:rPr sz="3300" spc="-169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FF0000"/>
                </a:solidFill>
                <a:latin typeface="Calibri Light"/>
                <a:cs typeface="Calibri Light"/>
              </a:rPr>
              <a:t>use</a:t>
            </a:r>
            <a:r>
              <a:rPr sz="3300" spc="-143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300" dirty="0">
                <a:solidFill>
                  <a:srgbClr val="FF0000"/>
                </a:solidFill>
                <a:latin typeface="Calibri Light"/>
                <a:cs typeface="Calibri Light"/>
              </a:rPr>
              <a:t>HEC</a:t>
            </a:r>
            <a:r>
              <a:rPr sz="3300" spc="-161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300" spc="-19" dirty="0">
                <a:solidFill>
                  <a:srgbClr val="FF0000"/>
                </a:solidFill>
                <a:latin typeface="Calibri Light"/>
                <a:cs typeface="Calibri Light"/>
              </a:rPr>
              <a:t>Digital</a:t>
            </a:r>
            <a:r>
              <a:rPr sz="3300" spc="-131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sz="3300" spc="-8" dirty="0">
                <a:solidFill>
                  <a:srgbClr val="FF0000"/>
                </a:solidFill>
                <a:latin typeface="Calibri Light"/>
                <a:cs typeface="Calibri Light"/>
              </a:rPr>
              <a:t>Library</a:t>
            </a:r>
            <a:endParaRPr sz="3300" dirty="0">
              <a:solidFill>
                <a:srgbClr val="FF0000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055" y="1736313"/>
            <a:ext cx="8689181" cy="3717267"/>
          </a:xfrm>
          <a:prstGeom prst="rect">
            <a:avLst/>
          </a:prstGeom>
        </p:spPr>
        <p:txBody>
          <a:bodyPr vert="horz" wrap="square" lIns="0" tIns="80486" rIns="0" bIns="0" rtlCol="0">
            <a:spAutoFit/>
          </a:bodyPr>
          <a:lstStyle/>
          <a:p>
            <a:pPr marL="395288" indent="-385763">
              <a:spcBef>
                <a:spcPts val="633"/>
              </a:spcBef>
              <a:buFont typeface="Wingdings"/>
              <a:buChar char=""/>
              <a:tabLst>
                <a:tab pos="395288" algn="l"/>
              </a:tabLst>
            </a:pPr>
            <a:r>
              <a:rPr sz="2063" dirty="0">
                <a:latin typeface="Calibri"/>
                <a:cs typeface="Calibri"/>
              </a:rPr>
              <a:t>Go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website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of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HEC</a:t>
            </a:r>
            <a:r>
              <a:rPr sz="2063" spc="8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National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Digital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Library</a:t>
            </a:r>
            <a:endParaRPr sz="2063">
              <a:latin typeface="Calibri"/>
              <a:cs typeface="Calibri"/>
            </a:endParaRPr>
          </a:p>
          <a:p>
            <a:pPr marL="1011079" indent="-1001554">
              <a:spcBef>
                <a:spcPts val="566"/>
              </a:spcBef>
              <a:buClr>
                <a:srgbClr val="000000"/>
              </a:buClr>
              <a:buFont typeface="Wingdings"/>
              <a:buChar char=""/>
              <a:tabLst>
                <a:tab pos="1011079" algn="l"/>
              </a:tabLst>
            </a:pPr>
            <a:r>
              <a:rPr sz="2063" spc="-8" dirty="0">
                <a:solidFill>
                  <a:srgbClr val="2D75B6"/>
                </a:solidFill>
                <a:latin typeface="Calibri"/>
                <a:cs typeface="Calibri"/>
                <a:hlinkClick r:id="rId2"/>
              </a:rPr>
              <a:t>http://www.digitallibrary.edu.pk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570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On</a:t>
            </a:r>
            <a:r>
              <a:rPr sz="2063" spc="1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Home</a:t>
            </a:r>
            <a:r>
              <a:rPr sz="2063" spc="1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Page,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click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on</a:t>
            </a:r>
            <a:r>
              <a:rPr sz="2063" spc="7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23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INSTITUTES.</a:t>
            </a:r>
            <a:endParaRPr sz="2063">
              <a:latin typeface="Calibri"/>
              <a:cs typeface="Calibri"/>
            </a:endParaRPr>
          </a:p>
          <a:p>
            <a:pPr marL="221456" marR="3810" indent="-218123">
              <a:lnSpc>
                <a:spcPts val="2310"/>
              </a:lnSpc>
              <a:spcBef>
                <a:spcPts val="724"/>
              </a:spcBef>
              <a:buFont typeface="Wingdings"/>
              <a:buChar char=""/>
              <a:tabLst>
                <a:tab pos="695801" algn="l"/>
              </a:tabLst>
            </a:pPr>
            <a:r>
              <a:rPr sz="2063" dirty="0">
                <a:latin typeface="Calibri"/>
                <a:cs typeface="Calibri"/>
              </a:rPr>
              <a:t>A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appear</a:t>
            </a:r>
            <a:r>
              <a:rPr sz="2063" spc="7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showing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universities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from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Public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Private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Sector</a:t>
            </a:r>
            <a:r>
              <a:rPr sz="2063" spc="8" dirty="0">
                <a:latin typeface="Calibri"/>
                <a:cs typeface="Calibri"/>
              </a:rPr>
              <a:t> </a:t>
            </a:r>
            <a:r>
              <a:rPr sz="2063" spc="-19" dirty="0">
                <a:latin typeface="Calibri"/>
                <a:cs typeface="Calibri"/>
              </a:rPr>
              <a:t>and 	</a:t>
            </a:r>
            <a:r>
              <a:rPr sz="2063" dirty="0">
                <a:latin typeface="Calibri"/>
                <a:cs typeface="Calibri"/>
              </a:rPr>
              <a:t>other</a:t>
            </a:r>
            <a:r>
              <a:rPr sz="2063" spc="7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Institutes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which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have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access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HEC</a:t>
            </a:r>
            <a:r>
              <a:rPr sz="2063" spc="9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National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Digital</a:t>
            </a:r>
            <a:r>
              <a:rPr sz="2063" spc="45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Library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(HNDL).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461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Select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your</a:t>
            </a:r>
            <a:r>
              <a:rPr sz="2063" spc="6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desired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Institute.</a:t>
            </a:r>
            <a:endParaRPr sz="2063">
              <a:latin typeface="Calibri"/>
              <a:cs typeface="Calibri"/>
            </a:endParaRPr>
          </a:p>
          <a:p>
            <a:pPr marL="221456" indent="-218123">
              <a:spcBef>
                <a:spcPts val="566"/>
              </a:spcBef>
              <a:buFont typeface="Wingdings"/>
              <a:buChar char=""/>
              <a:tabLst>
                <a:tab pos="221456" algn="l"/>
              </a:tabLst>
            </a:pPr>
            <a:r>
              <a:rPr sz="2063" dirty="0">
                <a:latin typeface="Calibri"/>
                <a:cs typeface="Calibri"/>
              </a:rPr>
              <a:t>A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page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appear</a:t>
            </a:r>
            <a:r>
              <a:rPr sz="2063" spc="7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showing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41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resources</a:t>
            </a:r>
            <a:r>
              <a:rPr sz="2063" spc="3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of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the</a:t>
            </a:r>
            <a:r>
              <a:rPr sz="2063" spc="38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institution</a:t>
            </a:r>
            <a:endParaRPr sz="2063">
              <a:latin typeface="Calibri"/>
              <a:cs typeface="Calibri"/>
            </a:endParaRPr>
          </a:p>
          <a:p>
            <a:pPr marL="220980" indent="-217646">
              <a:spcBef>
                <a:spcPts val="566"/>
              </a:spcBef>
              <a:buFont typeface="Wingdings"/>
              <a:buChar char=""/>
              <a:tabLst>
                <a:tab pos="220980" algn="l"/>
              </a:tabLst>
            </a:pPr>
            <a:r>
              <a:rPr sz="2063" dirty="0">
                <a:latin typeface="Calibri"/>
                <a:cs typeface="Calibri"/>
              </a:rPr>
              <a:t>Journals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5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Researches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will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appear</a:t>
            </a:r>
            <a:endParaRPr sz="2063">
              <a:latin typeface="Calibri"/>
              <a:cs typeface="Calibri"/>
            </a:endParaRPr>
          </a:p>
          <a:p>
            <a:pPr marL="9525" marR="381953" indent="-6191">
              <a:lnSpc>
                <a:spcPts val="2310"/>
              </a:lnSpc>
              <a:spcBef>
                <a:spcPts val="724"/>
              </a:spcBef>
              <a:buFont typeface="Wingdings"/>
              <a:buChar char=""/>
              <a:tabLst>
                <a:tab pos="220980" algn="l"/>
              </a:tabLst>
            </a:pPr>
            <a:r>
              <a:rPr sz="2063" spc="-8" dirty="0">
                <a:latin typeface="Calibri"/>
                <a:cs typeface="Calibri"/>
              </a:rPr>
              <a:t>	You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can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find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</a:t>
            </a:r>
            <a:r>
              <a:rPr sz="2063" spc="6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Journal</a:t>
            </a:r>
            <a:r>
              <a:rPr sz="2063" spc="2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by</a:t>
            </a:r>
            <a:r>
              <a:rPr sz="2063" spc="8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clicking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on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JOURNALS</a:t>
            </a:r>
            <a:r>
              <a:rPr sz="2063" spc="53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spc="-19" dirty="0">
                <a:latin typeface="Calibri"/>
                <a:cs typeface="Calibri"/>
              </a:rPr>
              <a:t>DATABASE</a:t>
            </a:r>
            <a:r>
              <a:rPr sz="2063" spc="49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and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enter </a:t>
            </a:r>
            <a:r>
              <a:rPr sz="2063" spc="-38" dirty="0">
                <a:latin typeface="Calibri"/>
                <a:cs typeface="Calibri"/>
              </a:rPr>
              <a:t>a </a:t>
            </a:r>
            <a:r>
              <a:rPr sz="2063" dirty="0">
                <a:latin typeface="Calibri"/>
                <a:cs typeface="Calibri"/>
              </a:rPr>
              <a:t>keyword</a:t>
            </a:r>
            <a:r>
              <a:rPr sz="2063" spc="30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to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search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for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your</a:t>
            </a:r>
            <a:r>
              <a:rPr sz="2063" spc="4" dirty="0">
                <a:latin typeface="Calibri"/>
                <a:cs typeface="Calibri"/>
              </a:rPr>
              <a:t> </a:t>
            </a:r>
            <a:r>
              <a:rPr sz="2063" dirty="0">
                <a:latin typeface="Calibri"/>
                <a:cs typeface="Calibri"/>
              </a:rPr>
              <a:t>desired</a:t>
            </a:r>
            <a:r>
              <a:rPr sz="2063" spc="26" dirty="0">
                <a:latin typeface="Calibri"/>
                <a:cs typeface="Calibri"/>
              </a:rPr>
              <a:t> </a:t>
            </a:r>
            <a:r>
              <a:rPr sz="2063" spc="-8" dirty="0">
                <a:latin typeface="Calibri"/>
                <a:cs typeface="Calibri"/>
              </a:rPr>
              <a:t>journal</a:t>
            </a:r>
            <a:endParaRPr sz="2063">
              <a:latin typeface="Calibri"/>
              <a:cs typeface="Calibri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BB23A690-4671-60B1-1A82-E7443B0CF2FC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515350" cy="11154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90358" cy="489490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86000"/>
            <a:ext cx="1447800" cy="1846868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2DA1A858-1344-E966-CA6E-9B361F8CD78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-29901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5" dirty="0"/>
              <a:t>Prof</a:t>
            </a:r>
            <a:r>
              <a:rPr sz="3000" spc="-180" dirty="0"/>
              <a:t> </a:t>
            </a:r>
            <a:r>
              <a:rPr sz="3000" spc="-60" dirty="0"/>
              <a:t>Umar’s </a:t>
            </a:r>
            <a:r>
              <a:rPr sz="3000" spc="-90" dirty="0"/>
              <a:t>LGIS </a:t>
            </a:r>
            <a:r>
              <a:rPr sz="3000" spc="-10" dirty="0"/>
              <a:t>Model</a:t>
            </a:r>
            <a:endParaRPr sz="3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1600200"/>
            <a:ext cx="6175248" cy="3581400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546D4B4B-BF1F-2652-6AAD-32FCE24AE02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9204" y="1561287"/>
            <a:ext cx="4097654" cy="5363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800"/>
              </a:lnSpc>
              <a:spcBef>
                <a:spcPts val="100"/>
              </a:spcBef>
            </a:pPr>
            <a:r>
              <a:rPr sz="6000" spc="-345" dirty="0">
                <a:solidFill>
                  <a:srgbClr val="40B9D2"/>
                </a:solidFill>
                <a:latin typeface="Times New Roman"/>
                <a:cs typeface="Times New Roman"/>
              </a:rPr>
              <a:t>THANK</a:t>
            </a:r>
            <a:endParaRPr sz="6000">
              <a:latin typeface="Times New Roman"/>
              <a:cs typeface="Times New Roman"/>
            </a:endParaRPr>
          </a:p>
          <a:p>
            <a:pPr marL="194945">
              <a:lnSpc>
                <a:spcPts val="6800"/>
              </a:lnSpc>
            </a:pPr>
            <a:r>
              <a:rPr sz="6000" spc="-545" dirty="0">
                <a:solidFill>
                  <a:srgbClr val="40B9D2"/>
                </a:solidFill>
                <a:latin typeface="Times New Roman"/>
                <a:cs typeface="Times New Roman"/>
              </a:rPr>
              <a:t>YOU……..</a:t>
            </a:r>
            <a:r>
              <a:rPr sz="6000" spc="-545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  <a:p>
            <a:pPr marL="762000" algn="ctr">
              <a:lnSpc>
                <a:spcPct val="100000"/>
              </a:lnSpc>
              <a:spcBef>
                <a:spcPts val="590"/>
              </a:spcBef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  <a:p>
            <a:pPr marL="3429000" algn="ctr">
              <a:lnSpc>
                <a:spcPts val="6840"/>
              </a:lnSpc>
              <a:spcBef>
                <a:spcPts val="480"/>
              </a:spcBef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  <a:p>
            <a:pPr marL="1127760" algn="ctr">
              <a:lnSpc>
                <a:spcPts val="6480"/>
              </a:lnSpc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  <a:p>
            <a:pPr marR="388620" algn="ctr">
              <a:lnSpc>
                <a:spcPts val="6840"/>
              </a:lnSpc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2967" y="3362909"/>
            <a:ext cx="6686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5846" y="5161584"/>
            <a:ext cx="6686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0" dirty="0">
                <a:solidFill>
                  <a:srgbClr val="40B9D2"/>
                </a:solidFill>
                <a:latin typeface="Wingdings"/>
                <a:cs typeface="Wingdings"/>
              </a:rPr>
              <a:t></a:t>
            </a:r>
            <a:endParaRPr sz="60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18" y="914401"/>
            <a:ext cx="5481904" cy="685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  <a:latin typeface="Bell MT" pitchFamily="18" charset="0"/>
              </a:rPr>
              <a:t>SEQUENCE OF LGIS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Bell MT" pitchFamily="18" charset="0"/>
              </a:rPr>
              <a:t>Learning Objectives </a:t>
            </a:r>
          </a:p>
          <a:p>
            <a:r>
              <a:rPr lang="en-US" sz="2800" dirty="0">
                <a:latin typeface="Bell MT" pitchFamily="18" charset="0"/>
              </a:rPr>
              <a:t>Core concept </a:t>
            </a:r>
            <a:r>
              <a:rPr lang="en-US" sz="2800" i="1" dirty="0">
                <a:latin typeface="Bell MT" pitchFamily="18" charset="0"/>
              </a:rPr>
              <a:t>70 %</a:t>
            </a:r>
          </a:p>
          <a:p>
            <a:r>
              <a:rPr lang="en-US" sz="2800" dirty="0">
                <a:latin typeface="Bell MT" pitchFamily="18" charset="0"/>
              </a:rPr>
              <a:t>Horizontal integration related to Pathology and Pharmacology </a:t>
            </a:r>
            <a:r>
              <a:rPr lang="en-US" sz="2800" i="1" dirty="0">
                <a:latin typeface="Bell MT" pitchFamily="18" charset="0"/>
              </a:rPr>
              <a:t>15 %</a:t>
            </a:r>
          </a:p>
          <a:p>
            <a:r>
              <a:rPr lang="en-US" sz="28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2800" i="1" dirty="0">
                <a:latin typeface="Bell MT" pitchFamily="18" charset="0"/>
              </a:rPr>
              <a:t>10%</a:t>
            </a:r>
          </a:p>
          <a:p>
            <a:r>
              <a:rPr lang="en-US" sz="2800" dirty="0">
                <a:latin typeface="Bell MT" pitchFamily="18" charset="0"/>
              </a:rPr>
              <a:t>Research article relevant to the topic </a:t>
            </a:r>
            <a:r>
              <a:rPr lang="en-US" sz="2800" i="1" dirty="0">
                <a:latin typeface="Bell MT" pitchFamily="18" charset="0"/>
              </a:rPr>
              <a:t>3%</a:t>
            </a:r>
          </a:p>
          <a:p>
            <a:r>
              <a:rPr lang="en-US" sz="2800" dirty="0">
                <a:latin typeface="Bell MT" pitchFamily="18" charset="0"/>
              </a:rPr>
              <a:t>Ethics and family medicine </a:t>
            </a:r>
            <a:r>
              <a:rPr lang="en-US" sz="2800" i="1" dirty="0">
                <a:latin typeface="Bell MT" pitchFamily="18" charset="0"/>
              </a:rPr>
              <a:t>2%</a:t>
            </a: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D8A33198-0C00-5BBE-0167-E4658C4BE77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3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628139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Learning </a:t>
            </a:r>
            <a:r>
              <a:rPr sz="3000" spc="-65" dirty="0">
                <a:solidFill>
                  <a:srgbClr val="FFFFFF"/>
                </a:solidFill>
                <a:latin typeface="Corbel"/>
                <a:cs typeface="Corbel"/>
              </a:rPr>
              <a:t>Objectives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805942"/>
            <a:ext cx="446849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end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lecture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students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will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able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to: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1479364"/>
            <a:ext cx="5255260" cy="410464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04470" indent="-193675">
              <a:lnSpc>
                <a:spcPct val="100000"/>
              </a:lnSpc>
              <a:spcBef>
                <a:spcPts val="840"/>
              </a:spcBef>
              <a:buClr>
                <a:srgbClr val="40B9D2"/>
              </a:buClr>
              <a:buSzPct val="94736"/>
              <a:buFont typeface="Wingdings"/>
              <a:buChar char=""/>
              <a:tabLst>
                <a:tab pos="204470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infanticide,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live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born,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dead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born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still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born.</a:t>
            </a:r>
            <a:endParaRPr sz="1900">
              <a:latin typeface="Corbel"/>
              <a:cs typeface="Corbel"/>
            </a:endParaRPr>
          </a:p>
          <a:p>
            <a:pPr marL="203835" indent="-193675">
              <a:lnSpc>
                <a:spcPts val="2055"/>
              </a:lnSpc>
              <a:spcBef>
                <a:spcPts val="745"/>
              </a:spcBef>
              <a:buClr>
                <a:srgbClr val="40B9D2"/>
              </a:buClr>
              <a:buSzPct val="94736"/>
              <a:buFont typeface="Wingdings"/>
              <a:buChar char=""/>
              <a:tabLst>
                <a:tab pos="203835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Briefly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describe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method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assessing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age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055"/>
              </a:lnSpc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fetus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Hess’s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Rule.</a:t>
            </a:r>
            <a:endParaRPr sz="1900">
              <a:latin typeface="Corbel"/>
              <a:cs typeface="Corbel"/>
            </a:endParaRPr>
          </a:p>
          <a:p>
            <a:pPr marL="195580" marR="364490" indent="-184785">
              <a:lnSpc>
                <a:spcPts val="1820"/>
              </a:lnSpc>
              <a:spcBef>
                <a:spcPts val="1185"/>
              </a:spcBef>
              <a:buSzPct val="94736"/>
              <a:buFont typeface="Wingdings"/>
              <a:buChar char=""/>
              <a:tabLst>
                <a:tab pos="195580" algn="l"/>
                <a:tab pos="204470" algn="l"/>
              </a:tabLst>
            </a:pP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	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Differentiate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between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features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live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dead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born.</a:t>
            </a:r>
            <a:endParaRPr sz="1900">
              <a:latin typeface="Corbel"/>
              <a:cs typeface="Corbel"/>
            </a:endParaRPr>
          </a:p>
          <a:p>
            <a:pPr marL="204470" indent="-193675">
              <a:lnSpc>
                <a:spcPts val="2050"/>
              </a:lnSpc>
              <a:spcBef>
                <a:spcPts val="765"/>
              </a:spcBef>
              <a:buClr>
                <a:srgbClr val="40B9D2"/>
              </a:buClr>
              <a:buSzPct val="94736"/>
              <a:buFont typeface="Wingdings"/>
              <a:buChar char=""/>
              <a:tabLst>
                <a:tab pos="204470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Explain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autopsy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findings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case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live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050"/>
              </a:lnSpc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dead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born.</a:t>
            </a:r>
            <a:endParaRPr sz="1900">
              <a:latin typeface="Corbel"/>
              <a:cs typeface="Corbel"/>
            </a:endParaRPr>
          </a:p>
          <a:p>
            <a:pPr marL="195580" marR="260985" indent="-184785">
              <a:lnSpc>
                <a:spcPct val="80000"/>
              </a:lnSpc>
              <a:spcBef>
                <a:spcPts val="1205"/>
              </a:spcBef>
              <a:buSzPct val="94736"/>
              <a:buFont typeface="Wingdings"/>
              <a:buChar char=""/>
              <a:tabLst>
                <a:tab pos="195580" algn="l"/>
                <a:tab pos="204470" algn="l"/>
              </a:tabLst>
            </a:pP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	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Explain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magnitude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problem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related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to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abuse.</a:t>
            </a:r>
            <a:endParaRPr sz="1900">
              <a:latin typeface="Corbel"/>
              <a:cs typeface="Corbel"/>
            </a:endParaRPr>
          </a:p>
          <a:p>
            <a:pPr marL="195580" marR="487045" indent="-184785">
              <a:lnSpc>
                <a:spcPts val="1820"/>
              </a:lnSpc>
              <a:spcBef>
                <a:spcPts val="1185"/>
              </a:spcBef>
              <a:buSzPct val="94736"/>
              <a:buFont typeface="Wingdings"/>
              <a:buChar char=""/>
              <a:tabLst>
                <a:tab pos="195580" algn="l"/>
                <a:tab pos="204470" algn="l"/>
              </a:tabLst>
            </a:pP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	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Describe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phenomena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battered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wife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related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laws</a:t>
            </a:r>
            <a:endParaRPr sz="1900">
              <a:latin typeface="Corbel"/>
              <a:cs typeface="Corbel"/>
            </a:endParaRPr>
          </a:p>
          <a:p>
            <a:pPr marL="203835" indent="-193675">
              <a:lnSpc>
                <a:spcPts val="2055"/>
              </a:lnSpc>
              <a:spcBef>
                <a:spcPts val="765"/>
              </a:spcBef>
              <a:buClr>
                <a:srgbClr val="40B9D2"/>
              </a:buClr>
              <a:buSzPct val="94736"/>
              <a:buFont typeface="Wingdings"/>
              <a:buChar char=""/>
              <a:tabLst>
                <a:tab pos="203835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Identify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criminal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non-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accidental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violence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or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055"/>
              </a:lnSpc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abuse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newborn,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infant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child.</a:t>
            </a:r>
            <a:endParaRPr sz="1900">
              <a:latin typeface="Corbel"/>
              <a:cs typeface="Corbel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3B01E014-51EA-177A-0A18-9B6C3F363F1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044774"/>
            <a:ext cx="22923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60" dirty="0">
                <a:solidFill>
                  <a:srgbClr val="FFFFFF"/>
                </a:solidFill>
                <a:latin typeface="Corbel"/>
                <a:cs typeface="Corbel"/>
              </a:rPr>
              <a:t>Infanticide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2770758"/>
            <a:ext cx="5188585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95580" marR="5080" indent="-182880">
              <a:lnSpc>
                <a:spcPct val="90000"/>
              </a:lnSpc>
              <a:spcBef>
                <a:spcPts val="430"/>
              </a:spcBef>
            </a:pP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defined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unlawful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destruction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an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infant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below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age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one 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year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8127AA-12DF-6801-DF65-19F8EF5FE19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044774"/>
            <a:ext cx="1986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60" dirty="0">
                <a:solidFill>
                  <a:srgbClr val="FFFFFF"/>
                </a:solidFill>
                <a:latin typeface="Corbel"/>
                <a:cs typeface="Corbel"/>
              </a:rPr>
              <a:t>Still</a:t>
            </a:r>
            <a:r>
              <a:rPr sz="4000" b="1" spc="-1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000" b="1" spc="-35" dirty="0">
                <a:solidFill>
                  <a:srgbClr val="FFFFFF"/>
                </a:solidFill>
                <a:latin typeface="Corbel"/>
                <a:cs typeface="Corbel"/>
              </a:rPr>
              <a:t>Born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7042" y="2689986"/>
            <a:ext cx="5828030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5580" marR="5080" indent="-182880">
              <a:lnSpc>
                <a:spcPts val="3020"/>
              </a:lnSpc>
              <a:spcBef>
                <a:spcPts val="480"/>
              </a:spcBef>
            </a:pP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defined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child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born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after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28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weeks</a:t>
            </a:r>
            <a:r>
              <a:rPr sz="28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pregnancy</a:t>
            </a:r>
            <a:r>
              <a:rPr sz="2800" b="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800" b="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after expulsion</a:t>
            </a:r>
            <a:r>
              <a:rPr sz="2800" b="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did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show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any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sign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life.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5DF25F-D193-12D1-5B46-3BF9CCF5C948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044774"/>
            <a:ext cx="2269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5" dirty="0">
                <a:solidFill>
                  <a:srgbClr val="FFFFFF"/>
                </a:solidFill>
                <a:latin typeface="Corbel"/>
                <a:cs typeface="Corbel"/>
              </a:rPr>
              <a:t>Dead</a:t>
            </a:r>
            <a:r>
              <a:rPr sz="4000" b="1" spc="-1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000" b="1" spc="-50" dirty="0">
                <a:solidFill>
                  <a:srgbClr val="FFFFFF"/>
                </a:solidFill>
                <a:latin typeface="Corbel"/>
                <a:cs typeface="Corbel"/>
              </a:rPr>
              <a:t>Born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5214" y="1712722"/>
            <a:ext cx="517461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5580" marR="5080" indent="-182880">
              <a:lnSpc>
                <a:spcPts val="3020"/>
              </a:lnSpc>
              <a:spcBef>
                <a:spcPts val="480"/>
              </a:spcBef>
              <a:tabLst>
                <a:tab pos="2885440" algn="l"/>
              </a:tabLst>
            </a:pP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800" b="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defined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one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dies</a:t>
            </a:r>
            <a:r>
              <a:rPr sz="2800" b="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800" b="0" spc="-25" dirty="0">
                <a:solidFill>
                  <a:srgbClr val="585858"/>
                </a:solidFill>
                <a:latin typeface="Corbel"/>
                <a:cs typeface="Corbel"/>
              </a:rPr>
              <a:t> the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uterus</a:t>
            </a:r>
            <a:r>
              <a:rPr sz="2800" b="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800" b="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shows</a:t>
            </a:r>
            <a:r>
              <a:rPr sz="2800" b="0" dirty="0">
                <a:solidFill>
                  <a:srgbClr val="585858"/>
                </a:solidFill>
                <a:latin typeface="Corbel"/>
                <a:cs typeface="Corbel"/>
              </a:rPr>
              <a:t>	following</a:t>
            </a:r>
            <a:r>
              <a:rPr sz="2800" b="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b="0" spc="-10" dirty="0">
                <a:solidFill>
                  <a:srgbClr val="585858"/>
                </a:solidFill>
                <a:latin typeface="Corbel"/>
                <a:cs typeface="Corbel"/>
              </a:rPr>
              <a:t>signs.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5214" y="2633598"/>
            <a:ext cx="4919345" cy="13722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95580" marR="5080" indent="-187325">
              <a:lnSpc>
                <a:spcPts val="3020"/>
              </a:lnSpc>
              <a:spcBef>
                <a:spcPts val="480"/>
              </a:spcBef>
              <a:buClr>
                <a:srgbClr val="40B9D2"/>
              </a:buClr>
              <a:buSzPct val="96428"/>
              <a:buFont typeface="Wingdings"/>
              <a:buChar char=""/>
              <a:tabLst>
                <a:tab pos="195580" algn="l"/>
                <a:tab pos="29400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	Signs</a:t>
            </a:r>
            <a:r>
              <a:rPr sz="2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maceration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(enzymatic digestion)</a:t>
            </a:r>
            <a:endParaRPr sz="2800">
              <a:latin typeface="Corbel"/>
              <a:cs typeface="Corbel"/>
            </a:endParaRPr>
          </a:p>
          <a:p>
            <a:pPr marL="294005" indent="-285750">
              <a:lnSpc>
                <a:spcPct val="100000"/>
              </a:lnSpc>
              <a:spcBef>
                <a:spcPts val="825"/>
              </a:spcBef>
              <a:buClr>
                <a:srgbClr val="40B9D2"/>
              </a:buClr>
              <a:buSzPct val="96428"/>
              <a:buFont typeface="Wingdings"/>
              <a:buChar char=""/>
              <a:tabLst>
                <a:tab pos="294005" algn="l"/>
              </a:tabLst>
            </a:pP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Signs</a:t>
            </a:r>
            <a:r>
              <a:rPr sz="28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8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800" spc="-10" dirty="0">
                <a:solidFill>
                  <a:srgbClr val="585858"/>
                </a:solidFill>
                <a:latin typeface="Corbel"/>
                <a:cs typeface="Corbel"/>
              </a:rPr>
              <a:t>Mummification.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F31963-48D9-8672-D0B3-03F31E1CB8E0}"/>
              </a:ext>
            </a:extLst>
          </p:cNvPr>
          <p:cNvSpPr/>
          <p:nvPr/>
        </p:nvSpPr>
        <p:spPr>
          <a:xfrm>
            <a:off x="7162800" y="21554"/>
            <a:ext cx="1981200" cy="2823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1926</Words>
  <Application>Microsoft Office PowerPoint</Application>
  <PresentationFormat>On-screen Show (4:3)</PresentationFormat>
  <Paragraphs>268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MT</vt:lpstr>
      <vt:lpstr>Bell MT</vt:lpstr>
      <vt:lpstr>Calibri</vt:lpstr>
      <vt:lpstr>Calibri Light</vt:lpstr>
      <vt:lpstr>Corbel</vt:lpstr>
      <vt:lpstr>Times New Roman</vt:lpstr>
      <vt:lpstr>Wingdings</vt:lpstr>
      <vt:lpstr>Office Theme</vt:lpstr>
      <vt:lpstr>Infanticide &amp; Cot Deaths</vt:lpstr>
      <vt:lpstr>Motto of RMU</vt:lpstr>
      <vt:lpstr>Vision of RMU The Dream/ Tomorrow</vt:lpstr>
      <vt:lpstr>Prof Umar’s LGIS Model</vt:lpstr>
      <vt:lpstr>SEQUENCE OF LGIS</vt:lpstr>
      <vt:lpstr>PowerPoint Presentation</vt:lpstr>
      <vt:lpstr>It is defined as unlawful destruction of an infant below the age of one year</vt:lpstr>
      <vt:lpstr>It is defined as a child born after 28 weeks of pregnancy and after expulsion did not show any sign of life.</vt:lpstr>
      <vt:lpstr>It is defined as one who dies in the uterus and shows following signs.</vt:lpstr>
      <vt:lpstr>PowerPoint Presentation</vt:lpstr>
      <vt:lpstr>Was the child born alive:</vt:lpstr>
      <vt:lpstr>Hydrostatic static Test</vt:lpstr>
      <vt:lpstr>PowerPoint Presentation</vt:lpstr>
      <vt:lpstr>Hydrostatic static Test</vt:lpstr>
      <vt:lpstr>PowerPoint Presentation</vt:lpstr>
      <vt:lpstr>PowerPoint Presentation</vt:lpstr>
      <vt:lpstr>PowerPoint Presentation</vt:lpstr>
      <vt:lpstr>PowerPoint Presentation</vt:lpstr>
      <vt:lpstr>Cot Death</vt:lpstr>
      <vt:lpstr>PowerPoint Presentation</vt:lpstr>
      <vt:lpstr>Age groups</vt:lpstr>
      <vt:lpstr>🞄 Hypostasis is present on the front of head &amp; abdomen on dependent parts.</vt:lpstr>
      <vt:lpstr>🞄 Infant usually under three years of age who suffers repeated non accidental injuries sometimes fatal caused through episodes of violence by parents or guardians.</vt:lpstr>
      <vt:lpstr>PowerPoint Presentation</vt:lpstr>
      <vt:lpstr>PowerPoint Presentation</vt:lpstr>
      <vt:lpstr>Age:-</vt:lpstr>
      <vt:lpstr>Position in family:-</vt:lpstr>
      <vt:lpstr>🞄 Most of the battering is with unaided hands, non instrumental manual violence is the most common method of injury.</vt:lpstr>
      <vt:lpstr>Bruises, Abrasion, Laceration:-</vt:lpstr>
      <vt:lpstr>Bruises, Abrasion, Laceration:-</vt:lpstr>
      <vt:lpstr>🞄 Bruising of neck &amp; side of chest may sometimes reveals finger tip pressure marks.</vt:lpstr>
      <vt:lpstr>🞄 A common method of assault especially of smaller babies is to grip the child forcefully on each side of thorax while shaking him violently.</vt:lpstr>
      <vt:lpstr>🞄 Eye injuries:-</vt:lpstr>
      <vt:lpstr>Visceral injuries:-</vt:lpstr>
      <vt:lpstr>PowerPoint Presentation</vt:lpstr>
      <vt:lpstr>PowerPoint Presentation</vt:lpstr>
      <vt:lpstr>🞄 Infanticide, the killing of the newborn.</vt:lpstr>
      <vt:lpstr>How to use HEC Digital Library</vt:lpstr>
      <vt:lpstr>TEXT BOOKS &amp; PRACTICAL NOTEBOOK: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Infantaciote </dc:title>
  <dc:creator>User</dc:creator>
  <cp:lastModifiedBy>54</cp:lastModifiedBy>
  <cp:revision>5</cp:revision>
  <dcterms:created xsi:type="dcterms:W3CDTF">2025-02-10T12:23:47Z</dcterms:created>
  <dcterms:modified xsi:type="dcterms:W3CDTF">2025-02-26T04:19:23Z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2025-02-10T00:00:00Z</vt:filetime>
  </property>
  <property fmtid="{D5CDD505-2E9C-101B-9397-08002B2CF9AE}" pid="5" name="Producer">
    <vt:lpwstr>Microsoft® PowerPoint® 2013</vt:lpwstr>
  </property>
</Properties>
</file>