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3" r:id="rId2"/>
    <p:sldId id="323" r:id="rId3"/>
    <p:sldId id="324" r:id="rId4"/>
    <p:sldId id="337" r:id="rId5"/>
    <p:sldId id="338" r:id="rId6"/>
    <p:sldId id="341" r:id="rId7"/>
    <p:sldId id="339" r:id="rId8"/>
    <p:sldId id="340" r:id="rId9"/>
    <p:sldId id="331" r:id="rId10"/>
    <p:sldId id="335" r:id="rId11"/>
    <p:sldId id="336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318" r:id="rId20"/>
    <p:sldId id="319" r:id="rId21"/>
    <p:sldId id="343" r:id="rId22"/>
    <p:sldId id="321" r:id="rId23"/>
    <p:sldId id="322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26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12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0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A812A-D229-4214-9567-FB03F32DFC5A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FEB09-D2AE-49FD-9F53-73A42F8AC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7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EB09-D2AE-49FD-9F53-73A42F8AC5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7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EB09-D2AE-49FD-9F53-73A42F8AC5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4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EB09-D2AE-49FD-9F53-73A42F8AC5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0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10927-7DE8-4E93-92FC-455AC7BA7D2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8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53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5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2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2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5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2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42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1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31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8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F4FD8-3957-42A7-BE9F-6A6C9FE985E4}" type="datetimeFigureOut">
              <a:rPr lang="en-US" smtClean="0"/>
              <a:t>6/24/2023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AC98-294F-4173-9546-4416D03A23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4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08" y="1224951"/>
            <a:ext cx="11016868" cy="195892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Research &amp; Development of New Therapies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0827" y="404441"/>
            <a:ext cx="5938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بسم الله الرحمن الرحيم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73183" y="3558448"/>
            <a:ext cx="9584674" cy="2820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Prof. Dr. Mohammad Akram Randhawa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400" b="1" dirty="0" smtClean="0">
                <a:latin typeface="Times New Roman" pitchFamily="18" charset="0"/>
              </a:rPr>
              <a:t>MBBS (KE), MPhil (</a:t>
            </a:r>
            <a:r>
              <a:rPr lang="en-US" sz="2400" b="1" dirty="0" err="1" smtClean="0">
                <a:latin typeface="Times New Roman" pitchFamily="18" charset="0"/>
              </a:rPr>
              <a:t>Pb</a:t>
            </a:r>
            <a:r>
              <a:rPr lang="en-US" sz="2400" b="1" dirty="0" smtClean="0">
                <a:latin typeface="Times New Roman" pitchFamily="18" charset="0"/>
              </a:rPr>
              <a:t>), PhD (QU)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400" b="1" dirty="0" smtClean="0">
                <a:latin typeface="Times New Roman" pitchFamily="18" charset="0"/>
              </a:rPr>
              <a:t>Fellowship Clinical Pharmacology (UK)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Department of Biomedical Ethics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Rawalpindi Medical University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4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22" y="5544457"/>
            <a:ext cx="11270255" cy="113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5.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activities in Basic Research and  Pre-clinical Development.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distribution,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excretion, metabolism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(ADEM), screening for activity at cytochrome P450 (CYP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61" t="28817" r="52296" b="19289"/>
          <a:stretch/>
        </p:blipFill>
        <p:spPr>
          <a:xfrm>
            <a:off x="275421" y="215932"/>
            <a:ext cx="11601505" cy="53182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984695" y="3360145"/>
            <a:ext cx="1288972" cy="37457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60107" y="4627084"/>
            <a:ext cx="694064" cy="33050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624" y="5883008"/>
            <a:ext cx="11468559" cy="782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6.</a:t>
            </a:r>
            <a:r>
              <a:rPr lang="en-US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activities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clinical trials.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 Drug Administration [FDA]. Investigational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Drug (IND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New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 Application (NDA).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447" t="29777" b="25408"/>
          <a:stretch/>
        </p:blipFill>
        <p:spPr>
          <a:xfrm>
            <a:off x="345112" y="204932"/>
            <a:ext cx="11480442" cy="556790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27075" y="1057620"/>
            <a:ext cx="694064" cy="4516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2684" y="3305060"/>
            <a:ext cx="694064" cy="3194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33739" y="3283026"/>
            <a:ext cx="541663" cy="2974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57" y="132081"/>
            <a:ext cx="10990243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drugs, Overview [Cont.]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810" y="894081"/>
            <a:ext cx="11043430" cy="54965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Possibilities of discovery of new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drug:</a:t>
            </a:r>
            <a:endParaRPr lang="en-US" sz="3000" dirty="0" smtClean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Compound </a:t>
            </a:r>
            <a:r>
              <a:rPr lang="en-US" alt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centered </a:t>
            </a: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approach: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Classical approach 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Target centered drug design: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approach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Chance discovery </a:t>
            </a:r>
            <a:endParaRPr lang="en-US" alt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development 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evaluation: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Pre-clinical studies:</a:t>
            </a: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drugs discovered by above mentioned approaches are studied at molecular level, on isolated tissues &amp; whole animals, to find a more suitable compound, or ‘Lead Compound’.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Preclinical safety studies are done on ‘Lead Compound’.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Clinical studies: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a drug is approved after pre-clinical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evaluation is done in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beings in 4 phases, Phase 1-4 studies.   </a:t>
            </a: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9344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E4ECD99-1F01-4480-9105-597ED96EC308}" type="slidenum">
              <a:rPr lang="en-US" altLang="en-US" sz="1400">
                <a:solidFill>
                  <a:schemeClr val="tx1"/>
                </a:solidFill>
              </a:rPr>
              <a:pPr algn="r"/>
              <a:t>13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706880"/>
            <a:ext cx="8229600" cy="17322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Discovery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Compound-centered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5FD6F51-90EA-44C9-9F2C-AEAFCD1E3221}" type="slidenum">
              <a:rPr lang="en-US" altLang="en-US" sz="1400">
                <a:solidFill>
                  <a:schemeClr val="tx1"/>
                </a:solidFill>
              </a:rPr>
              <a:pPr algn="r"/>
              <a:t>14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840" y="1143000"/>
            <a:ext cx="9601200" cy="531876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origin: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Atropine, hyoscine, pilocarpine &amp;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physostigmine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Aspirin &amp; colchicine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Digoxin &amp; quinidine</a:t>
            </a:r>
          </a:p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Vinblastine, vincristine &amp; paclitaxel</a:t>
            </a:r>
          </a:p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microorganisms:</a:t>
            </a:r>
          </a:p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Streptokinase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Penicillins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cephallosporins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other antibiotics (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738130" y="441960"/>
            <a:ext cx="10972800" cy="7010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Isolation of active 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 from natural sources</a:t>
            </a:r>
            <a:endParaRPr lang="en-US" altLang="en-US" sz="3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0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C00865E1-C9A2-4FAF-B52A-6760A95EF90F}" type="slidenum">
              <a:rPr lang="en-US" altLang="en-US" sz="1400">
                <a:solidFill>
                  <a:schemeClr val="tx1"/>
                </a:solidFill>
              </a:rPr>
              <a:pPr algn="r"/>
              <a:t>15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579438"/>
            <a:ext cx="11013440" cy="75152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Synthesis of new drugs related to active principles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028" y="1454227"/>
            <a:ext cx="10890051" cy="46719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Homatropine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36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atropine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(Semi-synthetic)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Synthetic atropine like drugs: e.g. </a:t>
            </a:r>
            <a:r>
              <a:rPr lang="en-US" altLang="en-US" sz="36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tropicamide</a:t>
            </a:r>
            <a:endParaRPr lang="en-US" altLang="en-US" sz="3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Diacetylmorphine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heroin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from </a:t>
            </a:r>
            <a:r>
              <a:rPr lang="en-US" altLang="en-US" sz="36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morphine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Semi-synthetic)</a:t>
            </a:r>
          </a:p>
          <a:p>
            <a:pPr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Synthetic opioids: e.g. </a:t>
            </a:r>
            <a:r>
              <a:rPr lang="en-US" alt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meperidine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en-US" sz="3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methadone</a:t>
            </a:r>
          </a:p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Neostigmine &amp;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pyridostigmine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en-US" sz="3600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physostigmine</a:t>
            </a:r>
            <a:r>
              <a:rPr lang="en-US" altLang="en-US" sz="36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(Semisynthetic) 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C593990-7964-494A-B91C-CE2E93968409}" type="slidenum">
              <a:rPr lang="en-US" altLang="en-US" sz="1400">
                <a:solidFill>
                  <a:schemeClr val="tx1"/>
                </a:solidFill>
              </a:rPr>
              <a:pPr algn="r"/>
              <a:t>16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59550"/>
            <a:ext cx="11369040" cy="7972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Synthesis of new compounds related to natural ligands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6095" y="1344059"/>
            <a:ext cx="9578921" cy="43254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neurotransmitters are:</a:t>
            </a:r>
          </a:p>
          <a:p>
            <a:pPr eaLnBrk="1" hangingPunct="1"/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 [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7]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Noradrenaline, adrenaline &amp; dopamine 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Histamine &amp; 5-HT (serotonin)</a:t>
            </a:r>
          </a:p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GABA, &amp; glutamate</a:t>
            </a:r>
          </a:p>
          <a:p>
            <a:pPr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2E0E18C-2B5D-4354-9C79-F28A9C426D76}" type="slidenum">
              <a:rPr lang="en-US" altLang="en-US" sz="1400">
                <a:solidFill>
                  <a:schemeClr val="tx1"/>
                </a:solidFill>
              </a:rPr>
              <a:pPr algn="r"/>
              <a:t>17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55" y="4777483"/>
            <a:ext cx="11712538" cy="168660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7. 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 changes in structure of natural neurotransmitter, </a:t>
            </a:r>
            <a:r>
              <a:rPr lang="en-US" altLang="en-US" sz="2800" b="1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Acetylcholine,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i.e. change of a CH</a:t>
            </a:r>
            <a:r>
              <a:rPr lang="en-US" altLang="en-US" sz="2800" baseline="-250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NH</a:t>
            </a:r>
            <a:r>
              <a:rPr lang="en-US" altLang="en-US" sz="2800" baseline="-250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Carbachol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addition of another CH</a:t>
            </a:r>
            <a:r>
              <a:rPr lang="en-US" altLang="en-US" sz="2800" baseline="-250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800" dirty="0" err="1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Carbachol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prepare </a:t>
            </a:r>
            <a:r>
              <a:rPr lang="en-US" altLang="en-US" sz="2800" b="1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Bethanechol 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change their pharmacological properties [Table 1].</a:t>
            </a:r>
            <a:endParaRPr lang="en-US" altLang="en-US" sz="2800" dirty="0">
              <a:solidFill>
                <a:srgbClr val="3851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4400" y="253339"/>
            <a:ext cx="10424160" cy="70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analogues of natural acetylcholine</a:t>
            </a:r>
            <a:endParaRPr lang="en-US" altLang="en-US" sz="3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754" y="1160980"/>
            <a:ext cx="9479891" cy="360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1" b="5875"/>
          <a:stretch>
            <a:fillRect/>
          </a:stretch>
        </p:blipFill>
        <p:spPr bwMode="auto">
          <a:xfrm>
            <a:off x="418641" y="1017145"/>
            <a:ext cx="11336357" cy="562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3971225" y="49810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0424160" y="80852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1101" y="102745"/>
            <a:ext cx="11515267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1. 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Varied properties of </a:t>
            </a:r>
            <a:r>
              <a:rPr lang="en-US" altLang="en-US" sz="2800" b="1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Acetylcholine,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Carbachol</a:t>
            </a:r>
            <a:r>
              <a:rPr lang="en-US" altLang="en-US" sz="2800" dirty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Bethanechol </a:t>
            </a:r>
            <a:r>
              <a:rPr lang="en-US" altLang="en-US" sz="28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minor differences in their chemical structures. </a:t>
            </a:r>
            <a:endParaRPr lang="en-US" altLang="en-US" sz="2800" dirty="0">
              <a:solidFill>
                <a:srgbClr val="3851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AB7745DD-14CA-4A1E-B1F3-B3A930337101}" type="slidenum">
              <a:rPr lang="en-US" altLang="en-US" sz="1400">
                <a:solidFill>
                  <a:schemeClr val="tx1"/>
                </a:solidFill>
              </a:rPr>
              <a:pPr algn="r"/>
              <a:t>19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607" y="325119"/>
            <a:ext cx="11134993" cy="102252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examples of </a:t>
            </a:r>
            <a:r>
              <a:rPr lang="en-US" altLang="en-US" sz="3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derivatives of natural analogs</a:t>
            </a:r>
            <a:endParaRPr lang="en-US" altLang="en-US" sz="36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83" y="1470512"/>
            <a:ext cx="9967824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72" y="155806"/>
            <a:ext cx="11684306" cy="60435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Research &amp; Development of New Therapies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296" y="881350"/>
            <a:ext cx="11369407" cy="5651652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therapeutic agents for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prevention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treatment of diseases has played a vital role in medicine for thousands of years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70-80 years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diarrhea, tuberculosis, or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pneumonia were common causes of death.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Thanks to discovery of new drugs, these diseases are now treatable.</a:t>
            </a:r>
          </a:p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production of new drugs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continue for following reasons. </a:t>
            </a:r>
          </a:p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Previously Untreatable Conditions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development of science it has become possible to understand pathogenesis of many known diseases at molecular and gene level.  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discover new drugs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precisely target and treat the cause. </a:t>
            </a:r>
          </a:p>
        </p:txBody>
      </p:sp>
    </p:spTree>
    <p:extLst>
      <p:ext uri="{BB962C8B-B14F-4D97-AF65-F5344CB8AC3E}">
        <p14:creationId xmlns:p14="http://schemas.microsoft.com/office/powerpoint/2010/main" val="10693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FC6E4308-3191-478A-AC09-21DAF26E2CFC}" type="slidenum">
              <a:rPr lang="en-US" altLang="en-US" sz="1400">
                <a:solidFill>
                  <a:schemeClr val="tx1"/>
                </a:solidFill>
              </a:rPr>
              <a:pPr algn="r"/>
              <a:t>20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115239" y="1619480"/>
            <a:ext cx="7643441" cy="24546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Discovery [Cont.]</a:t>
            </a:r>
            <a:br>
              <a:rPr lang="en-US" alt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Target-centered drug design</a:t>
            </a:r>
            <a:b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21" y="5630240"/>
            <a:ext cx="11825555" cy="1094198"/>
          </a:xfrm>
        </p:spPr>
        <p:txBody>
          <a:bodyPr>
            <a:noAutofit/>
          </a:bodyPr>
          <a:lstStyle/>
          <a:p>
            <a:r>
              <a:rPr lang="en-US" altLang="en-US" sz="26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8. </a:t>
            </a:r>
            <a:r>
              <a:rPr lang="en-US" altLang="en-US" sz="26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Steroids inhibits phospholipase-A, decreases synthesis of many inflammatory mediators. NSAIDS inhibit cyclooxygenase [COX] lower PGs and TXs synthesis. </a:t>
            </a:r>
            <a:r>
              <a:rPr lang="en-US" altLang="en-US" sz="2600" dirty="0" err="1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Lipooxygenase</a:t>
            </a:r>
            <a:r>
              <a:rPr lang="en-US" altLang="en-US" sz="26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inhibitors reduce LTs and LXs.</a:t>
            </a:r>
            <a:endParaRPr lang="en-US" sz="2600" dirty="0">
              <a:solidFill>
                <a:srgbClr val="38512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88" y="678095"/>
            <a:ext cx="11418222" cy="49624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5690" y="127247"/>
            <a:ext cx="11825555" cy="550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targeting enzymes for synthesis of inflammatory mediators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315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461"/>
            <a:ext cx="10247616" cy="27021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altLang="en-US" sz="4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(Cont.)</a:t>
            </a:r>
          </a:p>
          <a:p>
            <a:pPr marL="0" indent="0" algn="ctr">
              <a:buNone/>
            </a:pPr>
            <a:r>
              <a:rPr lang="en-US" alt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Chance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discoveries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659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C717F46-AD5A-40AF-8436-6718ACB99CBC}" type="slidenum">
              <a:rPr lang="en-US" altLang="en-US" sz="1400">
                <a:solidFill>
                  <a:schemeClr val="tx1"/>
                </a:solidFill>
              </a:rPr>
              <a:pPr algn="r"/>
              <a:t>23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581" y="830495"/>
            <a:ext cx="6277510" cy="572204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Penicillin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Fleming in 1928 </a:t>
            </a:r>
          </a:p>
          <a:p>
            <a:pPr eaLnBrk="1" hangingPunct="1"/>
            <a:r>
              <a:rPr lang="en-US" altLang="en-US" sz="3200" b="1" dirty="0" err="1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 in a petri-dish during culture of </a:t>
            </a:r>
            <a:r>
              <a:rPr lang="en-US" altLang="en-US" sz="3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Staph. aureus</a:t>
            </a:r>
          </a:p>
          <a:p>
            <a:pPr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growth of Staph. aureus around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Penicillium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[Figure 9].</a:t>
            </a:r>
          </a:p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Later, active compound was found to be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Benzyl Penicillin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its core structure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Penicillinoic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acid.</a:t>
            </a:r>
          </a:p>
          <a:p>
            <a:pPr eaLnBrk="1" hangingPunct="1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we have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dozens of Penicillin derivatives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much improved pharmacological activities.  </a:t>
            </a:r>
          </a:p>
          <a:p>
            <a:pPr eaLnBrk="1" hangingPunct="1"/>
            <a:endParaRPr lang="en-US" alt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32799" y="102742"/>
            <a:ext cx="7808131" cy="65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Penicillin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8" r="2744" b="3463"/>
          <a:stretch/>
        </p:blipFill>
        <p:spPr>
          <a:xfrm>
            <a:off x="6852863" y="758577"/>
            <a:ext cx="4869950" cy="58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243205"/>
            <a:ext cx="10515600" cy="7219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Pre-clinical Studies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934720"/>
            <a:ext cx="11187310" cy="5242243"/>
          </a:xfrm>
        </p:spPr>
        <p:txBody>
          <a:bodyPr>
            <a:noAutofit/>
          </a:bodyPr>
          <a:lstStyle/>
          <a:p>
            <a:pPr defTabSz="457200">
              <a:tabLst>
                <a:tab pos="457200" algn="l"/>
              </a:tabLst>
            </a:pP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some compounds are prepared by drug centered or target centered approach, they are screened for their Pharmacological activities at: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tabLst>
                <a:tab pos="457200" algn="l"/>
              </a:tabLst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cellular,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tissue, organ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animal levels </a:t>
            </a: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and number of initial screening tests depend on the pharmacologic and therapeutic goal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</a:p>
          <a:p>
            <a:pPr marL="274320" indent="-27432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Anti-infective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tested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micro-organisms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causing infection,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which are resistant to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drugs.</a:t>
            </a:r>
          </a:p>
          <a:p>
            <a:pPr marL="274320" indent="-27432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Hypoglycemic drugs,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their ability to lower blood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sugar.</a:t>
            </a:r>
          </a:p>
          <a:p>
            <a:pPr marL="274320" indent="-274320" defTabSz="45720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drugs,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 to lower blood pressure, etc.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tabLst>
                <a:tab pos="457200" algn="l"/>
              </a:tabLst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at Molecular Level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10" y="1270001"/>
            <a:ext cx="10688320" cy="4886959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drug molecule is studied at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level (Receptors and molecular signaling pathways)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selectivity of drugs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affinity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also determined.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studies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done regarding drug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toxicity.  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studies on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cytochrome P450 enzymes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know whether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is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to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 or inhibit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thus increase or decrease with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metabolism of other drugs.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on Isolated Tissues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04" y="1066800"/>
            <a:ext cx="11054994" cy="51101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 on cell  function  determine  whether  the  drug is  an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agonist,  partial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agonist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inverse agonist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antagonist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relevant receptors.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used to characterize the pharmacologic activity and selectivity of the new compound in comparison with reference compounds.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other drugs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also be undertaken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its potency and efficacy, in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&amp; in vivo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step in this process, the compound would have to meet specific performance and selectivity criteria to be carried further.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9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33592"/>
            <a:ext cx="1052068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Studies on Whole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17144"/>
            <a:ext cx="11186572" cy="527359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 animal studies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organ systems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animals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models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renal function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of new drugs are generally first performed in normal animals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an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drug, animals with hypertension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treated to see whether blood pressure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lowered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dose-related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manner.  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 is collected for duration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action and efficacy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routes of administration,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e.g., oral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is found to be useful, it is further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studied for possible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adverse effects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organs and systems, to include: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respiratory, gastrointestinal, endocrine, and central nervous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7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5568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Compound or Investigational New Drug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811658"/>
            <a:ext cx="11247120" cy="5690743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studies on cells, isolated tissues &amp; whole animals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 the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further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modification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more desirable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pharmacodynamic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properties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might show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is less absorbed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rapidly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metabolized; &amp; needs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to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bioavailability. 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drug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to be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long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term, an assessment of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tolerance, dependence and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abuse potential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necessary.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 of drug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would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be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examined.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drug achieves desirable results after these screening tests is considered as a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 compound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leading candidate for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Investigational 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rug (IND). 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593"/>
            <a:ext cx="10515600" cy="69151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Pre-clinical safety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975360"/>
            <a:ext cx="11249721" cy="54864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safety of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ompound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before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includes the following procedures: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Acute toxicity study: 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dose is given to a small group of animals to see immediate toxic effect. Conducted on two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&amp; two routes 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administration,  with objective to find:-</a:t>
            </a:r>
          </a:p>
          <a:p>
            <a:pPr marL="0" indent="0"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No-effect dose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which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specified toxic effect is not seen;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lethal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smallest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 that is observed to kill any experimental animal;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lethal dose (LD50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kills approximately 50% of the animals.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doses are used to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caulate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dose to be tried in humans, usually taken as one hundredth to one tenth 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no-effect dose.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1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572" y="154236"/>
            <a:ext cx="11468560" cy="69249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Development of New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Therapies [ Cont.]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72" y="925416"/>
            <a:ext cx="11391441" cy="559656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Overcome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Increased interaction with people [and animals], due to global migrations, a number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new diseases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being encountered.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COVID-19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pandemic,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learnt how easily 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appear.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new diseases, like SARS-CoV-2, originate in animals.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diseases that have crossed from an animal host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humans, include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HIV/AIDS, Ebola, flu, and even the common cold.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drugs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diseases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prevent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spread.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Produce Low-Cost Drugs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drugs are too expensive and most people cannot afford, especially true in developing countries.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imperative that pharmaceutical companies develop more affordable drugs.</a:t>
            </a:r>
          </a:p>
        </p:txBody>
      </p:sp>
    </p:spTree>
    <p:extLst>
      <p:ext uri="{BB962C8B-B14F-4D97-AF65-F5344CB8AC3E}">
        <p14:creationId xmlns:p14="http://schemas.microsoft.com/office/powerpoint/2010/main" val="331787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35" y="156723"/>
            <a:ext cx="10515600" cy="73641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Pre-clinical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1" y="914400"/>
            <a:ext cx="11287760" cy="5262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Sub-acute or sub-chronic toxicity study: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doses, two species, 2 weeks to 3 months use must show normal biochemical (Blood sugar, uric acid, etc.) &amp; physiological (BP, ECG, etc.) tests.  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Chronic toxicity study: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species, one rodent &amp; one non-rodent, 6 months use must show normal biochemical &amp; physiological profiles.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Effect on Reproduction: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rodent &amp;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non-rodent. Effect on animal mating, reproduction, birth defects are tested.  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Carcinogenic potential: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is given for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years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species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when drug is to be used for long time. Gross &amp; microscopic changes for cancer are tested.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Mutagenicity potential: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on genetic stability and mutation are tested in bacteria (e.g.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Ames test).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223263"/>
            <a:ext cx="10490200" cy="73177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Clinical Studies, Evaluation in Humans   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55040"/>
            <a:ext cx="11247120" cy="561848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very small fraction of lead compounds reach clinical trials and less than one third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granted INDs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 clinical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trials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reach market.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execution of a good clinical trial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team of basic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scientists, clinical pharmacologists, clinician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specialists &amp; statisticians, etc. 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Designs of clinical trials:-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Crossover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each subject receives either placebo (Control), standard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(Positive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&amp; test drug at alternating periods. </a:t>
            </a:r>
          </a:p>
          <a:p>
            <a:pPr lvl="0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Single-blind design: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Observer gives placebo, positive control, or test drug to subjects without their knowledge what they are receiving and measures the response This minimizes the subject bias. </a:t>
            </a:r>
          </a:p>
          <a:p>
            <a:pPr lvl="0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Double-blind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design: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 this case a third party holds the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code for each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medication packet containing either placebo, positive control, or test drug and the code is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opened at the completion of trial. This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avoids subject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observer bias.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69151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in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(Cont.)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" y="883920"/>
            <a:ext cx="11338560" cy="550672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Non-blind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“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open” study: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both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investigators and the subjects know what is being given.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Cohort studies: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 groups of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that have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Exposed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have not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been exposed to test drug. Then results of each group are compared to see whether exposed group shows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higher or lower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incidence of effect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trial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(RCT):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participating in the trial are randomly allocated to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drug, standard treatment (Positive control),or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placebo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(Placebo control). 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RCT each individual has equal chance to be in test or control group, thus minimizes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bias.</a:t>
            </a: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RCT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considered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 standard for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studies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53365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in Humans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880" y="924560"/>
            <a:ext cx="11287760" cy="5401812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a new drug/treatment is done in 4 phases:</a:t>
            </a:r>
          </a:p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Phase-1: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Conducted on a small group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(20–100) of healthy volunteers.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drug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expected to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more toxic, e.g. anti-cancer drug, than done on volunteer patients. Usually open or single blind trials; done in Clinical Pharmacology Unit. 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are to find a safe limit of dosage, suitable route of administration,  predictable adverse effects, &amp; pharmacokinetic measurements (Absorption, half-life &amp; metabolism, etc.). </a:t>
            </a:r>
          </a:p>
          <a:p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Phase-2: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studied in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modest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patients (100–200)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target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to determine its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efficacy, confirm dosage, and further explore its toxicity. 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single blind, cohort studies; conducted in teaching hospitals.</a:t>
            </a: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045"/>
            <a:ext cx="10515600" cy="5948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in Humans (Cont.)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63826"/>
            <a:ext cx="11247120" cy="5573451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Phase-3: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evaluated in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numbers of patients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(Thousands) with target disease, to further confirm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and efficacy.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Double-blind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crossover techniques are often used.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settings similar to those anticipated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ultimate use 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drug; teaching and general hospitals.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children,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elderly or pregnant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are excluded.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formulated as intended for the market.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new unexpected toxic effects may be noticed, like allergic reactions. </a:t>
            </a:r>
          </a:p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Phase-4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(Post-marketing surveillance): 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to monitor safety of new drug under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conditions of use in large numbers of patients.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to report any toxic effects noticed by the physician and detect rare adverse effects, e.g. 1 in 10,000., or drug interactions.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0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3856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Orphan Drugs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Drugs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Treatment of Rare 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Diseases)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262" y="1016000"/>
            <a:ext cx="10967891" cy="517112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rare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difficult to research, develop, and market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basic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&amp; mode of action of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diseases receives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or funding in both academic and industrial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settings.</a:t>
            </a:r>
          </a:p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development of drugs for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diseases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ignored diseases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do not receive priority attention from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 support from government or non-profit foundations.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Orphan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Amendment of 1983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incentives for the development of drugs for treatment of a rare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disease, defined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“Any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affects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200,000 persons in 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USA”.</a:t>
            </a:r>
          </a:p>
        </p:txBody>
      </p:sp>
    </p:spTree>
    <p:extLst>
      <p:ext uri="{BB962C8B-B14F-4D97-AF65-F5344CB8AC3E}">
        <p14:creationId xmlns:p14="http://schemas.microsoft.com/office/powerpoint/2010/main" val="6871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Safeguards for Evaluation of Drugs in Humans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097280"/>
            <a:ext cx="10901680" cy="5201920"/>
          </a:xfrm>
        </p:spPr>
        <p:txBody>
          <a:bodyPr>
            <a:normAutofit lnSpcReduction="10000"/>
          </a:bodyPr>
          <a:lstStyle/>
          <a:p>
            <a:r>
              <a:rPr lang="en-US" altLang="en-US" sz="3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review boards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(ethical committees),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approval of animal and human studies </a:t>
            </a:r>
          </a:p>
          <a:p>
            <a:r>
              <a:rPr lang="en-US" altLang="en-US" sz="3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informed consent of volunteer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after explaining nature of drug, study procedure, benefits &amp; risks</a:t>
            </a:r>
          </a:p>
          <a:p>
            <a:r>
              <a:rPr lang="en-US" altLang="en-US" sz="3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altLang="en-US" sz="3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investigation on new drug 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FDA in USA) in humans 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efficacy &amp; safety in preclinical studies</a:t>
            </a:r>
          </a:p>
          <a:p>
            <a:r>
              <a:rPr lang="en-US" altLang="en-US" sz="3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altLang="en-US" sz="30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approval of new </a:t>
            </a:r>
            <a:r>
              <a:rPr lang="en-US" altLang="en-US" sz="3000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for marketing 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FDA in USA),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data of preclinical &amp; clinical studies</a:t>
            </a:r>
          </a:p>
          <a:p>
            <a:r>
              <a:rPr lang="en-US" altLang="en-US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marketing surveillance </a:t>
            </a:r>
            <a:r>
              <a:rPr lang="en-US" alt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(withdrawal </a:t>
            </a:r>
            <a:r>
              <a:rPr lang="en-US" alt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drug if any problem)</a:t>
            </a:r>
          </a:p>
          <a:p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3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FDA (Food and Drug Administration) USA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 for supervision and control of studies for the development and evaluation of drugs and nutritional substances.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71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285"/>
            <a:ext cx="12181840" cy="72199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10. Summary of steps in development of new drug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19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483" y="934720"/>
            <a:ext cx="11702265" cy="5711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8091" y="5901542"/>
            <a:ext cx="3423684" cy="7442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FDA approval is required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791775" y="5770880"/>
            <a:ext cx="569905" cy="40498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545840" y="5821680"/>
            <a:ext cx="822251" cy="35418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83" y="102742"/>
            <a:ext cx="11071034" cy="5649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Annual Approvals of New Drugs by the FDA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08" y="754770"/>
            <a:ext cx="11726291" cy="59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57" y="144785"/>
            <a:ext cx="11237205" cy="62639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Development of New Therapies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[Cont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.]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55" y="848300"/>
            <a:ext cx="11369407" cy="557453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Differences in Body Metabolisms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body metabolism in various communities or individuals causes variations in drug response.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we need to produce new drugs that are suitable for a range of different people, or drugs that are suitable for a particular set of community.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Drug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Pathogenic microorganisms [fungi, bacteria and viruses]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becoming resistant to known drugs being used for their eradication.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700,000 people each year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killed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of these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microbes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we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produce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infections caused by resistant pathogen.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 are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used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animal husbandry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indiscriminately which leads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resistance.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691" y="133768"/>
            <a:ext cx="11281271" cy="70351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Development of New Therapies [Cont.]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1" y="837279"/>
            <a:ext cx="11527603" cy="5553247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 vaccination resistance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that of influenza vaccination. Vaccine must be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combat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Similarly, 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malarial parasite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becoming resistant to  conventional treatments.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often kill 99.9% of bacteria or fungus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causing the infection.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that the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0.01% who survive are resistant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drug used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will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multiply and become dominant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that species and infect other people or original host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and poor response to therapy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observed in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drugs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antimicrobial drugs, e.g. Non-Steroidal Anti-inflammatory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 [NSAIDs] resistance in the treatment of dysmenorrhea.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02" y="6133672"/>
            <a:ext cx="11332395" cy="50343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US" sz="3200" dirty="0" smtClean="0">
                <a:solidFill>
                  <a:srgbClr val="3851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 of dysmenorrhea &amp; role of NSAIDs</a:t>
            </a:r>
            <a:endParaRPr lang="en-US" sz="3200" dirty="0">
              <a:solidFill>
                <a:srgbClr val="3851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04" y="708918"/>
            <a:ext cx="11265784" cy="542475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4464" y="137384"/>
            <a:ext cx="11005334" cy="5715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[NSAIDs] resistance in treatment of dysmenorrhea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1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29" y="141430"/>
            <a:ext cx="11661168" cy="45680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NSAIDs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in treatment of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dysmenorrhea [Cont.]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093" b="1773"/>
          <a:stretch/>
        </p:blipFill>
        <p:spPr>
          <a:xfrm>
            <a:off x="410966" y="598235"/>
            <a:ext cx="11373492" cy="4641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936" y="5445303"/>
            <a:ext cx="11846100" cy="119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Figure 2. </a:t>
            </a:r>
            <a:r>
              <a:rPr lang="en-US" sz="2400" b="1" dirty="0" smtClean="0">
                <a:solidFill>
                  <a:srgbClr val="333333"/>
                </a:solidFill>
                <a:latin typeface="Cambria" panose="02040503050406030204" pitchFamily="18" charset="0"/>
              </a:rPr>
              <a:t>Pharmacokinetic </a:t>
            </a:r>
            <a:r>
              <a:rPr lang="en-US" sz="2400" b="1" dirty="0">
                <a:solidFill>
                  <a:srgbClr val="333333"/>
                </a:solidFill>
                <a:latin typeface="Cambria" panose="02040503050406030204" pitchFamily="18" charset="0"/>
              </a:rPr>
              <a:t>factors </a:t>
            </a: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for </a:t>
            </a:r>
            <a:r>
              <a:rPr lang="en-US" sz="24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NSAID resistance. NSAIDs reduce </a:t>
            </a: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menstrual pain via </a:t>
            </a:r>
            <a:r>
              <a:rPr lang="en-US" sz="24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suppression </a:t>
            </a: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of </a:t>
            </a:r>
            <a:r>
              <a:rPr lang="en-US" sz="24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peripheral [uterine] </a:t>
            </a: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and </a:t>
            </a:r>
            <a:r>
              <a:rPr lang="en-US" sz="24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systemic [CNS] PG effects (Black). Poor effect due to poor compliance and bioavailability and increased liver metabolism [Brown].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279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16" y="103953"/>
            <a:ext cx="11558427" cy="5124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NSAIDs resistance in treatment of dysmenorrhea [Cont.]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385" t="41688" r="1411"/>
          <a:stretch/>
        </p:blipFill>
        <p:spPr>
          <a:xfrm>
            <a:off x="369868" y="616448"/>
            <a:ext cx="11404315" cy="5280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676" y="5897361"/>
            <a:ext cx="11558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Figure 3. </a:t>
            </a:r>
            <a:r>
              <a:rPr lang="en-US" sz="2400" b="1" dirty="0" smtClean="0">
                <a:solidFill>
                  <a:srgbClr val="333333"/>
                </a:solidFill>
                <a:latin typeface="Cambria" panose="02040503050406030204" pitchFamily="18" charset="0"/>
              </a:rPr>
              <a:t>Pharmacodynamic </a:t>
            </a:r>
            <a:r>
              <a:rPr lang="en-US" sz="2400" b="1" dirty="0">
                <a:solidFill>
                  <a:srgbClr val="333333"/>
                </a:solidFill>
                <a:latin typeface="Cambria" panose="02040503050406030204" pitchFamily="18" charset="0"/>
              </a:rPr>
              <a:t>factors </a:t>
            </a: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for </a:t>
            </a:r>
            <a:r>
              <a:rPr lang="en-US" sz="24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NSAID resistance. Poor binding with COX enzyme, increased COX formation</a:t>
            </a:r>
            <a:r>
              <a:rPr lang="en-US" sz="2400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and uterine </a:t>
            </a:r>
            <a:r>
              <a:rPr lang="en-US" sz="2400" dirty="0" err="1" smtClean="0">
                <a:solidFill>
                  <a:srgbClr val="333333"/>
                </a:solidFill>
                <a:latin typeface="Cambria" panose="02040503050406030204" pitchFamily="18" charset="0"/>
              </a:rPr>
              <a:t>ccontraccction</a:t>
            </a:r>
            <a:r>
              <a:rPr lang="en-US" sz="24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 via effects other than </a:t>
            </a:r>
            <a:r>
              <a:rPr lang="en-US" sz="2400" dirty="0" err="1" smtClean="0">
                <a:solidFill>
                  <a:srgbClr val="333333"/>
                </a:solidFill>
                <a:latin typeface="Cambria" panose="02040503050406030204" pitchFamily="18" charset="0"/>
              </a:rPr>
              <a:t>PGs.</a:t>
            </a:r>
            <a:r>
              <a:rPr lang="en-US" sz="24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88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73" y="113016"/>
            <a:ext cx="11138053" cy="49815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new drugs [Overview] 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072" t="17767" r="655" b="19431"/>
          <a:stretch/>
        </p:blipFill>
        <p:spPr>
          <a:xfrm>
            <a:off x="152400" y="636998"/>
            <a:ext cx="11887200" cy="51837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846532"/>
            <a:ext cx="1188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Figure 4.</a:t>
            </a:r>
            <a:r>
              <a:rPr lang="en-US" sz="26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2600" b="1" dirty="0" smtClean="0">
                <a:solidFill>
                  <a:srgbClr val="333333"/>
                </a:solidFill>
                <a:latin typeface="Cambria" panose="02040503050406030204" pitchFamily="18" charset="0"/>
              </a:rPr>
              <a:t>Drug discovery road-map</a:t>
            </a:r>
            <a:r>
              <a:rPr lang="en-US" sz="26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. </a:t>
            </a:r>
            <a:r>
              <a:rPr lang="en-US" sz="2600" b="1" dirty="0" smtClean="0">
                <a:solidFill>
                  <a:srgbClr val="333333"/>
                </a:solidFill>
                <a:latin typeface="Cambria" panose="02040503050406030204" pitchFamily="18" charset="0"/>
              </a:rPr>
              <a:t>Top;</a:t>
            </a:r>
            <a:r>
              <a:rPr lang="en-US" sz="26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 quality assurance; good </a:t>
            </a:r>
            <a:r>
              <a:rPr lang="en-US" sz="2600" dirty="0">
                <a:solidFill>
                  <a:srgbClr val="333333"/>
                </a:solidFill>
                <a:latin typeface="Cambria" panose="02040503050406030204" pitchFamily="18" charset="0"/>
              </a:rPr>
              <a:t>laboratory practice (GLP), good manufacturing practice (GMP), </a:t>
            </a:r>
            <a:r>
              <a:rPr lang="en-US" sz="26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good </a:t>
            </a:r>
            <a:r>
              <a:rPr lang="en-US" sz="2600" dirty="0">
                <a:solidFill>
                  <a:srgbClr val="333333"/>
                </a:solidFill>
                <a:latin typeface="Cambria" panose="02040503050406030204" pitchFamily="18" charset="0"/>
              </a:rPr>
              <a:t>clinical practice (GCP</a:t>
            </a:r>
            <a:r>
              <a:rPr lang="en-US" sz="2600" dirty="0" smtClean="0">
                <a:solidFill>
                  <a:srgbClr val="333333"/>
                </a:solidFill>
                <a:latin typeface="Cambria" panose="02040503050406030204" pitchFamily="18" charset="0"/>
              </a:rPr>
              <a:t>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394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2816</Words>
  <Application>Microsoft Office PowerPoint</Application>
  <PresentationFormat>Widescreen</PresentationFormat>
  <Paragraphs>197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Tahoma</vt:lpstr>
      <vt:lpstr>Times New Roman</vt:lpstr>
      <vt:lpstr>Office Theme</vt:lpstr>
      <vt:lpstr>Importance of Research &amp; Development of New Therapies</vt:lpstr>
      <vt:lpstr>Importance of Research &amp; Development of New Therapies</vt:lpstr>
      <vt:lpstr>Research &amp; Development of New Therapies [ Cont.] </vt:lpstr>
      <vt:lpstr>Research &amp; Development of New Therapies [Cont.] </vt:lpstr>
      <vt:lpstr>Research &amp; Development of New Therapies [Cont.] </vt:lpstr>
      <vt:lpstr>Figure 1. Pathophysiology of dysmenorrhea &amp; role of NSAIDs</vt:lpstr>
      <vt:lpstr>NSAIDs resistance in treatment of dysmenorrhea [Cont.]</vt:lpstr>
      <vt:lpstr>NSAIDs resistance in treatment of dysmenorrhea [Cont.]</vt:lpstr>
      <vt:lpstr>Discovery of new drugs [Overview] </vt:lpstr>
      <vt:lpstr>PowerPoint Presentation</vt:lpstr>
      <vt:lpstr>PowerPoint Presentation</vt:lpstr>
      <vt:lpstr>Discovery of new drugs, Overview [Cont.] </vt:lpstr>
      <vt:lpstr>Drug Discovery  A. Compound-centered approach</vt:lpstr>
      <vt:lpstr>a. Isolation of active principles from natural sources</vt:lpstr>
      <vt:lpstr>b. Synthesis of new drugs related to active principles</vt:lpstr>
      <vt:lpstr>c. Synthesis of new compounds related to natural ligands</vt:lpstr>
      <vt:lpstr>Figure 7. Minor changes in structure of natural neurotransmitter, Acetylcholine, i.e. change of a CH3 by NH2 in Carbachol and addition of another CH3 in Carbachol to prepare Bethanechol have change their pharmacological properties [Table 1].</vt:lpstr>
      <vt:lpstr>PowerPoint Presentation</vt:lpstr>
      <vt:lpstr>Some other examples of derivatives of natural analogs</vt:lpstr>
      <vt:lpstr> Drug Discovery [Cont.]  B. Target-centered drug design </vt:lpstr>
      <vt:lpstr>Figure 8. Steroids inhibits phospholipase-A, decreases synthesis of many inflammatory mediators. NSAIDS inhibit cyclooxygenase [COX] lower PGs and TXs synthesis. Lipooxygenase inhibitors reduce LTs and LXs.</vt:lpstr>
      <vt:lpstr>PowerPoint Presentation</vt:lpstr>
      <vt:lpstr>PowerPoint Presentation</vt:lpstr>
      <vt:lpstr>A. Pre-clinical Studies</vt:lpstr>
      <vt:lpstr>Studies at Molecular Level</vt:lpstr>
      <vt:lpstr>Studies on Isolated Tissues</vt:lpstr>
      <vt:lpstr>Studies on Whole Animal</vt:lpstr>
      <vt:lpstr>Lead Compound or Investigational New Drug</vt:lpstr>
      <vt:lpstr>Pre-clinical safety</vt:lpstr>
      <vt:lpstr>Pre-clinical safety (Cont.)</vt:lpstr>
      <vt:lpstr>B. Clinical Studies, Evaluation in Humans   </vt:lpstr>
      <vt:lpstr>Evaluation in Humans (Cont.) </vt:lpstr>
      <vt:lpstr>Evaluation in Humans (Cont.) </vt:lpstr>
      <vt:lpstr>Evaluation in Humans (Cont.) </vt:lpstr>
      <vt:lpstr>Orphan Drugs (or Drugs for Treatment of Rare  Diseases)</vt:lpstr>
      <vt:lpstr>Safeguards for Evaluation of Drugs in Humans</vt:lpstr>
      <vt:lpstr>Figure 10. Summary of steps in development of new drug</vt:lpstr>
      <vt:lpstr>Average Annual Approvals of New Drugs by the FDA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Akram</dc:creator>
  <cp:lastModifiedBy>Mohammad Akram</cp:lastModifiedBy>
  <cp:revision>80</cp:revision>
  <dcterms:created xsi:type="dcterms:W3CDTF">2023-06-12T18:39:18Z</dcterms:created>
  <dcterms:modified xsi:type="dcterms:W3CDTF">2023-06-24T03:18:32Z</dcterms:modified>
</cp:coreProperties>
</file>