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2241" r:id="rId4"/>
    <p:sldId id="2298" r:id="rId5"/>
    <p:sldId id="2242" r:id="rId6"/>
    <p:sldId id="2243" r:id="rId7"/>
    <p:sldId id="2236" r:id="rId8"/>
    <p:sldId id="2237" r:id="rId9"/>
    <p:sldId id="2238" r:id="rId11"/>
    <p:sldId id="2271" r:id="rId12"/>
    <p:sldId id="2303" r:id="rId13"/>
    <p:sldId id="2301" r:id="rId14"/>
    <p:sldId id="2244" r:id="rId15"/>
    <p:sldId id="2245" r:id="rId16"/>
    <p:sldId id="2246" r:id="rId17"/>
    <p:sldId id="2247" r:id="rId18"/>
    <p:sldId id="2296" r:id="rId19"/>
    <p:sldId id="2260" r:id="rId20"/>
    <p:sldId id="2262" r:id="rId21"/>
    <p:sldId id="2297" r:id="rId22"/>
    <p:sldId id="2299" r:id="rId23"/>
    <p:sldId id="2248" r:id="rId24"/>
    <p:sldId id="2269" r:id="rId25"/>
    <p:sldId id="2273" r:id="rId26"/>
    <p:sldId id="2270" r:id="rId27"/>
    <p:sldId id="2249" r:id="rId28"/>
    <p:sldId id="2250" r:id="rId29"/>
    <p:sldId id="2251" r:id="rId30"/>
    <p:sldId id="2304" r:id="rId31"/>
    <p:sldId id="2252" r:id="rId32"/>
    <p:sldId id="2253" r:id="rId33"/>
    <p:sldId id="2254" r:id="rId34"/>
    <p:sldId id="2266" r:id="rId35"/>
    <p:sldId id="2255" r:id="rId36"/>
    <p:sldId id="2256" r:id="rId37"/>
    <p:sldId id="2257" r:id="rId38"/>
    <p:sldId id="2263" r:id="rId39"/>
    <p:sldId id="2264" r:id="rId40"/>
    <p:sldId id="2267" r:id="rId41"/>
    <p:sldId id="22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660"/>
  </p:normalViewPr>
  <p:slideViewPr>
    <p:cSldViewPr snapToGrid="0">
      <p:cViewPr varScale="1">
        <p:scale>
          <a:sx n="67" d="100"/>
          <a:sy n="67"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97F6D44-C3AE-495A-981F-40986169F18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22C4B5F-0972-48B0-A46E-07A0708A2E10}">
      <dgm:prSet phldrT="[Text]"/>
      <dgm:spPr/>
      <dgm:t>
        <a:bodyPr/>
        <a:lstStyle/>
        <a:p>
          <a:r>
            <a:rPr lang="en-US" dirty="0" smtClean="0"/>
            <a:t>P&amp; SHD ,   S &amp; MED</a:t>
          </a:r>
          <a:endParaRPr lang="en-US" dirty="0"/>
        </a:p>
      </dgm:t>
    </dgm:pt>
    <dgm:pt modelId="{2AAF6145-EBC6-480C-BAD5-094FC961D5AF}" cxnId="{3217E503-DA1E-43FB-A38D-D0FD4527FE56}" type="parTrans">
      <dgm:prSet/>
      <dgm:spPr/>
      <dgm:t>
        <a:bodyPr/>
        <a:lstStyle/>
        <a:p>
          <a:endParaRPr lang="en-US"/>
        </a:p>
      </dgm:t>
    </dgm:pt>
    <dgm:pt modelId="{753220CA-47CB-423F-A810-6521EE6A8723}" cxnId="{3217E503-DA1E-43FB-A38D-D0FD4527FE56}" type="sibTrans">
      <dgm:prSet/>
      <dgm:spPr/>
      <dgm:t>
        <a:bodyPr/>
        <a:lstStyle/>
        <a:p>
          <a:endParaRPr lang="en-US"/>
        </a:p>
      </dgm:t>
    </dgm:pt>
    <dgm:pt modelId="{CBA1A97A-B7BF-427D-B996-33301E1122B0}">
      <dgm:prSet phldrT="[Text]"/>
      <dgm:spPr/>
      <dgm:t>
        <a:bodyPr/>
        <a:lstStyle/>
        <a:p>
          <a:r>
            <a:rPr lang="en-US" dirty="0" smtClean="0"/>
            <a:t>PVT Hospitals </a:t>
          </a:r>
          <a:endParaRPr lang="en-US" dirty="0"/>
        </a:p>
      </dgm:t>
    </dgm:pt>
    <dgm:pt modelId="{8D579E90-3DBE-47A4-92D1-FB0B4BF0E2CE}" cxnId="{11463455-AD4A-441B-8D6E-01EFBCBD9966}" type="parTrans">
      <dgm:prSet/>
      <dgm:spPr/>
      <dgm:t>
        <a:bodyPr/>
        <a:lstStyle/>
        <a:p>
          <a:endParaRPr lang="en-US"/>
        </a:p>
      </dgm:t>
    </dgm:pt>
    <dgm:pt modelId="{480F41C0-095A-496F-A9CC-70F871E9724F}" cxnId="{11463455-AD4A-441B-8D6E-01EFBCBD9966}" type="sibTrans">
      <dgm:prSet/>
      <dgm:spPr/>
      <dgm:t>
        <a:bodyPr/>
        <a:lstStyle/>
        <a:p>
          <a:endParaRPr lang="en-US"/>
        </a:p>
      </dgm:t>
    </dgm:pt>
    <dgm:pt modelId="{F6CF00D3-8A22-468E-9900-9A190A320915}">
      <dgm:prSet phldrT="[Text]"/>
      <dgm:spPr/>
      <dgm:t>
        <a:bodyPr/>
        <a:lstStyle/>
        <a:p>
          <a:r>
            <a:rPr lang="en-US" smtClean="0"/>
            <a:t>Laboratory</a:t>
          </a:r>
          <a:endParaRPr lang="en-US" dirty="0"/>
        </a:p>
      </dgm:t>
    </dgm:pt>
    <dgm:pt modelId="{7247FEA8-E941-40B6-BA24-345F36CA8C94}" cxnId="{D5EFEF21-82F0-479E-A079-499149B1A673}" type="parTrans">
      <dgm:prSet/>
      <dgm:spPr/>
      <dgm:t>
        <a:bodyPr/>
        <a:lstStyle/>
        <a:p>
          <a:endParaRPr lang="en-US"/>
        </a:p>
      </dgm:t>
    </dgm:pt>
    <dgm:pt modelId="{70AFC651-49DE-40F7-86AF-9F94CB161ADC}" cxnId="{D5EFEF21-82F0-479E-A079-499149B1A673}" type="sibTrans">
      <dgm:prSet/>
      <dgm:spPr/>
      <dgm:t>
        <a:bodyPr/>
        <a:lstStyle/>
        <a:p>
          <a:endParaRPr lang="en-US"/>
        </a:p>
      </dgm:t>
    </dgm:pt>
    <dgm:pt modelId="{5E79FFDA-0A27-4318-B8C7-027054F80535}">
      <dgm:prSet phldrT="[Text]"/>
      <dgm:spPr/>
      <dgm:t>
        <a:bodyPr/>
        <a:lstStyle/>
        <a:p>
          <a:r>
            <a:rPr lang="en-US" dirty="0" smtClean="0"/>
            <a:t>Blood Banks </a:t>
          </a:r>
          <a:endParaRPr lang="en-US" dirty="0"/>
        </a:p>
      </dgm:t>
    </dgm:pt>
    <dgm:pt modelId="{93FE603E-EB29-42F0-8AF8-DAE216ACBEC0}" cxnId="{79C7D7A6-6955-498D-90D0-0392CEF31CC7}" type="parTrans">
      <dgm:prSet/>
      <dgm:spPr/>
      <dgm:t>
        <a:bodyPr/>
        <a:lstStyle/>
        <a:p>
          <a:endParaRPr lang="en-US"/>
        </a:p>
      </dgm:t>
    </dgm:pt>
    <dgm:pt modelId="{AAAB2E73-5B28-416A-84B5-8120AE997678}" cxnId="{79C7D7A6-6955-498D-90D0-0392CEF31CC7}" type="sibTrans">
      <dgm:prSet/>
      <dgm:spPr/>
      <dgm:t>
        <a:bodyPr/>
        <a:lstStyle/>
        <a:p>
          <a:endParaRPr lang="en-US"/>
        </a:p>
      </dgm:t>
    </dgm:pt>
    <dgm:pt modelId="{1F1A55F4-6F0A-4FC4-A0A3-6F69465C197B}">
      <dgm:prSet phldrT="[Text]"/>
      <dgm:spPr/>
      <dgm:t>
        <a:bodyPr/>
        <a:lstStyle/>
        <a:p>
          <a:r>
            <a:rPr lang="en-US" dirty="0" smtClean="0"/>
            <a:t>PVT Clinics</a:t>
          </a:r>
          <a:endParaRPr lang="en-US" dirty="0"/>
        </a:p>
      </dgm:t>
    </dgm:pt>
    <dgm:pt modelId="{766EC1F2-CD53-416C-AF15-343DFCABB559}" cxnId="{420C2AF4-A8A8-41E1-A9CA-F83FC42BC1F7}" type="parTrans">
      <dgm:prSet/>
      <dgm:spPr/>
      <dgm:t>
        <a:bodyPr/>
        <a:lstStyle/>
        <a:p>
          <a:endParaRPr lang="en-US"/>
        </a:p>
      </dgm:t>
    </dgm:pt>
    <dgm:pt modelId="{333996DD-B564-43C4-9321-863C3BF27529}" cxnId="{420C2AF4-A8A8-41E1-A9CA-F83FC42BC1F7}" type="sibTrans">
      <dgm:prSet/>
      <dgm:spPr/>
      <dgm:t>
        <a:bodyPr/>
        <a:lstStyle/>
        <a:p>
          <a:endParaRPr lang="en-US"/>
        </a:p>
      </dgm:t>
    </dgm:pt>
    <dgm:pt modelId="{FC97DC99-582B-48AF-A441-7C88AFE099C5}">
      <dgm:prSet phldrT="[Text]"/>
      <dgm:spPr/>
      <dgm:t>
        <a:bodyPr/>
        <a:lstStyle/>
        <a:p>
          <a:r>
            <a:rPr lang="en-US" dirty="0" smtClean="0"/>
            <a:t>PHAMACY </a:t>
          </a:r>
          <a:endParaRPr lang="en-US" dirty="0"/>
        </a:p>
      </dgm:t>
    </dgm:pt>
    <dgm:pt modelId="{762F80F0-EA3E-4045-BB2E-903D9298DFB5}" cxnId="{977A6D4E-34C8-4060-A297-6BBB5B88359D}" type="parTrans">
      <dgm:prSet/>
      <dgm:spPr/>
      <dgm:t>
        <a:bodyPr/>
        <a:lstStyle/>
        <a:p>
          <a:endParaRPr lang="en-US"/>
        </a:p>
      </dgm:t>
    </dgm:pt>
    <dgm:pt modelId="{F4C85FCF-B0C1-452D-BFE0-DAF1104C3463}" cxnId="{977A6D4E-34C8-4060-A297-6BBB5B88359D}" type="sibTrans">
      <dgm:prSet/>
      <dgm:spPr/>
      <dgm:t>
        <a:bodyPr/>
        <a:lstStyle/>
        <a:p>
          <a:endParaRPr lang="en-US"/>
        </a:p>
      </dgm:t>
    </dgm:pt>
    <dgm:pt modelId="{16D52F7D-9506-4552-B6E8-6B30073790ED}">
      <dgm:prSet phldrT="[Text]"/>
      <dgm:spPr/>
      <dgm:t>
        <a:bodyPr/>
        <a:lstStyle/>
        <a:p>
          <a:r>
            <a:rPr lang="en-US" dirty="0" smtClean="0"/>
            <a:t>Allied Departments</a:t>
          </a:r>
          <a:endParaRPr lang="en-US" dirty="0"/>
        </a:p>
      </dgm:t>
    </dgm:pt>
    <dgm:pt modelId="{B2C7E3D7-E4ED-45AD-B324-996ECB4CE55F}" cxnId="{4DF75455-9708-4E1B-8BAE-0F30A96EEE76}" type="parTrans">
      <dgm:prSet/>
      <dgm:spPr/>
      <dgm:t>
        <a:bodyPr/>
        <a:lstStyle/>
        <a:p>
          <a:endParaRPr lang="en-US"/>
        </a:p>
      </dgm:t>
    </dgm:pt>
    <dgm:pt modelId="{70C60BFC-AECA-485E-AB98-B38912CEF958}" cxnId="{4DF75455-9708-4E1B-8BAE-0F30A96EEE76}" type="sibTrans">
      <dgm:prSet/>
      <dgm:spPr/>
      <dgm:t>
        <a:bodyPr/>
        <a:lstStyle/>
        <a:p>
          <a:endParaRPr lang="en-US"/>
        </a:p>
      </dgm:t>
    </dgm:pt>
    <dgm:pt modelId="{3DCE5AAE-2D5B-4123-A2A7-5A06E070B622}" type="pres">
      <dgm:prSet presAssocID="{E97F6D44-C3AE-495A-981F-40986169F182}" presName="rootnode" presStyleCnt="0">
        <dgm:presLayoutVars>
          <dgm:chMax/>
          <dgm:chPref/>
          <dgm:dir/>
          <dgm:animLvl val="lvl"/>
        </dgm:presLayoutVars>
      </dgm:prSet>
      <dgm:spPr/>
      <dgm:t>
        <a:bodyPr/>
        <a:lstStyle/>
        <a:p>
          <a:endParaRPr lang="en-US"/>
        </a:p>
      </dgm:t>
    </dgm:pt>
    <dgm:pt modelId="{9B431981-20A4-45DF-8F68-AB322D202263}" type="pres">
      <dgm:prSet presAssocID="{E22C4B5F-0972-48B0-A46E-07A0708A2E10}" presName="composite" presStyleCnt="0"/>
      <dgm:spPr/>
    </dgm:pt>
    <dgm:pt modelId="{6EFFBBFD-2583-4797-96F6-DEFFE4F72877}" type="pres">
      <dgm:prSet presAssocID="{E22C4B5F-0972-48B0-A46E-07A0708A2E10}" presName="LShape" presStyleLbl="alignNode1" presStyleIdx="0" presStyleCnt="13"/>
      <dgm:spPr/>
    </dgm:pt>
    <dgm:pt modelId="{A3D48EF8-7BF1-4E70-95B3-F1B3FB6F6A94}" type="pres">
      <dgm:prSet presAssocID="{E22C4B5F-0972-48B0-A46E-07A0708A2E10}" presName="ParentText" presStyleLbl="revTx" presStyleIdx="0" presStyleCnt="7">
        <dgm:presLayoutVars>
          <dgm:chMax val="0"/>
          <dgm:chPref val="0"/>
          <dgm:bulletEnabled val="1"/>
        </dgm:presLayoutVars>
      </dgm:prSet>
      <dgm:spPr/>
      <dgm:t>
        <a:bodyPr/>
        <a:lstStyle/>
        <a:p>
          <a:endParaRPr lang="en-US"/>
        </a:p>
      </dgm:t>
    </dgm:pt>
    <dgm:pt modelId="{C9853CD2-5F91-442D-BD59-F1A9142CD08D}" type="pres">
      <dgm:prSet presAssocID="{E22C4B5F-0972-48B0-A46E-07A0708A2E10}" presName="Triangle" presStyleLbl="alignNode1" presStyleIdx="1" presStyleCnt="13"/>
      <dgm:spPr/>
    </dgm:pt>
    <dgm:pt modelId="{B22B4ADD-213D-455F-9238-2620DA0C09F5}" type="pres">
      <dgm:prSet presAssocID="{753220CA-47CB-423F-A810-6521EE6A8723}" presName="sibTrans" presStyleCnt="0"/>
      <dgm:spPr/>
    </dgm:pt>
    <dgm:pt modelId="{AD202DBA-18DD-4A98-B807-3BC7908CEB95}" type="pres">
      <dgm:prSet presAssocID="{753220CA-47CB-423F-A810-6521EE6A8723}" presName="space" presStyleCnt="0"/>
      <dgm:spPr/>
    </dgm:pt>
    <dgm:pt modelId="{9A6029A7-9A0E-4123-B73A-202C645EF746}" type="pres">
      <dgm:prSet presAssocID="{1F1A55F4-6F0A-4FC4-A0A3-6F69465C197B}" presName="composite" presStyleCnt="0"/>
      <dgm:spPr/>
    </dgm:pt>
    <dgm:pt modelId="{B0D0AFC2-DCE4-421D-BFF4-EE22267B3274}" type="pres">
      <dgm:prSet presAssocID="{1F1A55F4-6F0A-4FC4-A0A3-6F69465C197B}" presName="LShape" presStyleLbl="alignNode1" presStyleIdx="2" presStyleCnt="13"/>
      <dgm:spPr/>
    </dgm:pt>
    <dgm:pt modelId="{75A73D6C-D5D2-4B86-9E98-2A3DDC09F368}" type="pres">
      <dgm:prSet presAssocID="{1F1A55F4-6F0A-4FC4-A0A3-6F69465C197B}" presName="ParentText" presStyleLbl="revTx" presStyleIdx="1" presStyleCnt="7">
        <dgm:presLayoutVars>
          <dgm:chMax val="0"/>
          <dgm:chPref val="0"/>
          <dgm:bulletEnabled val="1"/>
        </dgm:presLayoutVars>
      </dgm:prSet>
      <dgm:spPr/>
      <dgm:t>
        <a:bodyPr/>
        <a:lstStyle/>
        <a:p>
          <a:endParaRPr lang="en-US"/>
        </a:p>
      </dgm:t>
    </dgm:pt>
    <dgm:pt modelId="{56F19F76-9064-4508-B307-FCAF53141B42}" type="pres">
      <dgm:prSet presAssocID="{1F1A55F4-6F0A-4FC4-A0A3-6F69465C197B}" presName="Triangle" presStyleLbl="alignNode1" presStyleIdx="3" presStyleCnt="13"/>
      <dgm:spPr/>
    </dgm:pt>
    <dgm:pt modelId="{8B0E9D07-E185-40AF-94E8-D1F2A59DDA98}" type="pres">
      <dgm:prSet presAssocID="{333996DD-B564-43C4-9321-863C3BF27529}" presName="sibTrans" presStyleCnt="0"/>
      <dgm:spPr/>
    </dgm:pt>
    <dgm:pt modelId="{F015F797-0E4C-4E2A-91B4-41FB00F2A0B2}" type="pres">
      <dgm:prSet presAssocID="{333996DD-B564-43C4-9321-863C3BF27529}" presName="space" presStyleCnt="0"/>
      <dgm:spPr/>
    </dgm:pt>
    <dgm:pt modelId="{06A34067-B79B-425A-8A6F-7B31F5470DAA}" type="pres">
      <dgm:prSet presAssocID="{CBA1A97A-B7BF-427D-B996-33301E1122B0}" presName="composite" presStyleCnt="0"/>
      <dgm:spPr/>
    </dgm:pt>
    <dgm:pt modelId="{06DA6E0C-8A51-4D9B-9497-68CB84EA8DAC}" type="pres">
      <dgm:prSet presAssocID="{CBA1A97A-B7BF-427D-B996-33301E1122B0}" presName="LShape" presStyleLbl="alignNode1" presStyleIdx="4" presStyleCnt="13"/>
      <dgm:spPr/>
    </dgm:pt>
    <dgm:pt modelId="{B58A4067-ACFE-4192-828C-6F12D38596AA}" type="pres">
      <dgm:prSet presAssocID="{CBA1A97A-B7BF-427D-B996-33301E1122B0}" presName="ParentText" presStyleLbl="revTx" presStyleIdx="2" presStyleCnt="7">
        <dgm:presLayoutVars>
          <dgm:chMax val="0"/>
          <dgm:chPref val="0"/>
          <dgm:bulletEnabled val="1"/>
        </dgm:presLayoutVars>
      </dgm:prSet>
      <dgm:spPr/>
      <dgm:t>
        <a:bodyPr/>
        <a:lstStyle/>
        <a:p>
          <a:endParaRPr lang="en-US"/>
        </a:p>
      </dgm:t>
    </dgm:pt>
    <dgm:pt modelId="{492C0092-4D47-40A9-A75E-6ADE04B84F76}" type="pres">
      <dgm:prSet presAssocID="{CBA1A97A-B7BF-427D-B996-33301E1122B0}" presName="Triangle" presStyleLbl="alignNode1" presStyleIdx="5" presStyleCnt="13"/>
      <dgm:spPr/>
    </dgm:pt>
    <dgm:pt modelId="{4BE83706-59BB-4A8B-B06C-9F703A598365}" type="pres">
      <dgm:prSet presAssocID="{480F41C0-095A-496F-A9CC-70F871E9724F}" presName="sibTrans" presStyleCnt="0"/>
      <dgm:spPr/>
    </dgm:pt>
    <dgm:pt modelId="{2152F597-5729-4367-9C36-FBBAFE5A7FD8}" type="pres">
      <dgm:prSet presAssocID="{480F41C0-095A-496F-A9CC-70F871E9724F}" presName="space" presStyleCnt="0"/>
      <dgm:spPr/>
    </dgm:pt>
    <dgm:pt modelId="{EF880790-91B7-42FC-A759-97456850C37F}" type="pres">
      <dgm:prSet presAssocID="{F6CF00D3-8A22-468E-9900-9A190A320915}" presName="composite" presStyleCnt="0"/>
      <dgm:spPr/>
    </dgm:pt>
    <dgm:pt modelId="{3FAB315A-E6AC-4E68-BDEE-47854E989B9D}" type="pres">
      <dgm:prSet presAssocID="{F6CF00D3-8A22-468E-9900-9A190A320915}" presName="LShape" presStyleLbl="alignNode1" presStyleIdx="6" presStyleCnt="13"/>
      <dgm:spPr>
        <a:blipFill rotWithShape="0">
          <a:blip xmlns:r="http://schemas.openxmlformats.org/officeDocument/2006/relationships" r:embed="rId1"/>
          <a:stretch>
            <a:fillRect/>
          </a:stretch>
        </a:blipFill>
      </dgm:spPr>
      <dgm:t>
        <a:bodyPr/>
        <a:lstStyle/>
        <a:p>
          <a:endParaRPr lang="en-US"/>
        </a:p>
      </dgm:t>
    </dgm:pt>
    <dgm:pt modelId="{E3512C57-F1B4-480E-914D-BBDE5E7E2BE8}" type="pres">
      <dgm:prSet presAssocID="{F6CF00D3-8A22-468E-9900-9A190A320915}" presName="ParentText" presStyleLbl="revTx" presStyleIdx="3" presStyleCnt="7">
        <dgm:presLayoutVars>
          <dgm:chMax val="0"/>
          <dgm:chPref val="0"/>
          <dgm:bulletEnabled val="1"/>
        </dgm:presLayoutVars>
      </dgm:prSet>
      <dgm:spPr/>
      <dgm:t>
        <a:bodyPr/>
        <a:lstStyle/>
        <a:p>
          <a:endParaRPr lang="en-US"/>
        </a:p>
      </dgm:t>
    </dgm:pt>
    <dgm:pt modelId="{598AEC00-3EF2-45BE-8506-19AE93AF4314}" type="pres">
      <dgm:prSet presAssocID="{F6CF00D3-8A22-468E-9900-9A190A320915}" presName="Triangle" presStyleLbl="alignNode1" presStyleIdx="7" presStyleCnt="13"/>
      <dgm:spPr/>
    </dgm:pt>
    <dgm:pt modelId="{ACCA9874-0594-4429-A3E1-BEAFA419F4FF}" type="pres">
      <dgm:prSet presAssocID="{70AFC651-49DE-40F7-86AF-9F94CB161ADC}" presName="sibTrans" presStyleCnt="0"/>
      <dgm:spPr/>
    </dgm:pt>
    <dgm:pt modelId="{620AAB9D-B6F3-43C6-AE67-38906719C53B}" type="pres">
      <dgm:prSet presAssocID="{70AFC651-49DE-40F7-86AF-9F94CB161ADC}" presName="space" presStyleCnt="0"/>
      <dgm:spPr/>
    </dgm:pt>
    <dgm:pt modelId="{9ACE0E81-B0C8-484F-B8C6-33E9A896C5F4}" type="pres">
      <dgm:prSet presAssocID="{5E79FFDA-0A27-4318-B8C7-027054F80535}" presName="composite" presStyleCnt="0"/>
      <dgm:spPr/>
    </dgm:pt>
    <dgm:pt modelId="{F660FBAC-6C33-42D9-AC29-6428BEC821BD}" type="pres">
      <dgm:prSet presAssocID="{5E79FFDA-0A27-4318-B8C7-027054F80535}" presName="LShape" presStyleLbl="alignNode1" presStyleIdx="8" presStyleCnt="13"/>
      <dgm:spPr/>
    </dgm:pt>
    <dgm:pt modelId="{1768C690-E565-4237-BFEA-E13712856377}" type="pres">
      <dgm:prSet presAssocID="{5E79FFDA-0A27-4318-B8C7-027054F80535}" presName="ParentText" presStyleLbl="revTx" presStyleIdx="4" presStyleCnt="7">
        <dgm:presLayoutVars>
          <dgm:chMax val="0"/>
          <dgm:chPref val="0"/>
          <dgm:bulletEnabled val="1"/>
        </dgm:presLayoutVars>
      </dgm:prSet>
      <dgm:spPr/>
      <dgm:t>
        <a:bodyPr/>
        <a:lstStyle/>
        <a:p>
          <a:endParaRPr lang="en-US"/>
        </a:p>
      </dgm:t>
    </dgm:pt>
    <dgm:pt modelId="{60A39641-07EA-4879-99D1-F30C7A60A1E4}" type="pres">
      <dgm:prSet presAssocID="{5E79FFDA-0A27-4318-B8C7-027054F80535}" presName="Triangle" presStyleLbl="alignNode1" presStyleIdx="9" presStyleCnt="13"/>
      <dgm:spPr/>
    </dgm:pt>
    <dgm:pt modelId="{509C1232-B683-4601-894B-A6C4CEC18974}" type="pres">
      <dgm:prSet presAssocID="{AAAB2E73-5B28-416A-84B5-8120AE997678}" presName="sibTrans" presStyleCnt="0"/>
      <dgm:spPr/>
    </dgm:pt>
    <dgm:pt modelId="{B681FBB5-ABCD-4A15-97AE-14E80AF43AE0}" type="pres">
      <dgm:prSet presAssocID="{AAAB2E73-5B28-416A-84B5-8120AE997678}" presName="space" presStyleCnt="0"/>
      <dgm:spPr/>
    </dgm:pt>
    <dgm:pt modelId="{DDBADB6B-C3E7-4968-B0BD-7FF347407D1E}" type="pres">
      <dgm:prSet presAssocID="{FC97DC99-582B-48AF-A441-7C88AFE099C5}" presName="composite" presStyleCnt="0"/>
      <dgm:spPr/>
    </dgm:pt>
    <dgm:pt modelId="{E72FFC5C-FAA6-406E-92ED-0CB5501C3720}" type="pres">
      <dgm:prSet presAssocID="{FC97DC99-582B-48AF-A441-7C88AFE099C5}" presName="LShape" presStyleLbl="alignNode1" presStyleIdx="10" presStyleCnt="13"/>
      <dgm:spPr/>
    </dgm:pt>
    <dgm:pt modelId="{00FF5DD9-E4D5-4A83-AABB-52102A85193B}" type="pres">
      <dgm:prSet presAssocID="{FC97DC99-582B-48AF-A441-7C88AFE099C5}" presName="ParentText" presStyleLbl="revTx" presStyleIdx="5" presStyleCnt="7">
        <dgm:presLayoutVars>
          <dgm:chMax val="0"/>
          <dgm:chPref val="0"/>
          <dgm:bulletEnabled val="1"/>
        </dgm:presLayoutVars>
      </dgm:prSet>
      <dgm:spPr/>
      <dgm:t>
        <a:bodyPr/>
        <a:lstStyle/>
        <a:p>
          <a:endParaRPr lang="en-US"/>
        </a:p>
      </dgm:t>
    </dgm:pt>
    <dgm:pt modelId="{712AE860-CCD8-46E1-A99F-F605CD021C00}" type="pres">
      <dgm:prSet presAssocID="{FC97DC99-582B-48AF-A441-7C88AFE099C5}" presName="Triangle" presStyleLbl="alignNode1" presStyleIdx="11" presStyleCnt="13"/>
      <dgm:spPr/>
    </dgm:pt>
    <dgm:pt modelId="{9CFF2293-05E5-4F34-BD5C-E98A3613328E}" type="pres">
      <dgm:prSet presAssocID="{F4C85FCF-B0C1-452D-BFE0-DAF1104C3463}" presName="sibTrans" presStyleCnt="0"/>
      <dgm:spPr/>
    </dgm:pt>
    <dgm:pt modelId="{DC6BC54C-576C-4D2C-9970-CCE766C6AFC3}" type="pres">
      <dgm:prSet presAssocID="{F4C85FCF-B0C1-452D-BFE0-DAF1104C3463}" presName="space" presStyleCnt="0"/>
      <dgm:spPr/>
    </dgm:pt>
    <dgm:pt modelId="{999F520D-3CEB-416B-ABCF-BD17CDAD9002}" type="pres">
      <dgm:prSet presAssocID="{16D52F7D-9506-4552-B6E8-6B30073790ED}" presName="composite" presStyleCnt="0"/>
      <dgm:spPr/>
    </dgm:pt>
    <dgm:pt modelId="{DE12F51E-C9D9-4FB0-BDD6-CEA891019B5B}" type="pres">
      <dgm:prSet presAssocID="{16D52F7D-9506-4552-B6E8-6B30073790ED}" presName="LShape" presStyleLbl="alignNode1" presStyleIdx="12" presStyleCnt="13"/>
      <dgm:spPr/>
    </dgm:pt>
    <dgm:pt modelId="{C5D5A42B-DC29-4248-AB1D-57857E9273CC}" type="pres">
      <dgm:prSet presAssocID="{16D52F7D-9506-4552-B6E8-6B30073790ED}" presName="ParentText" presStyleLbl="revTx" presStyleIdx="6" presStyleCnt="7">
        <dgm:presLayoutVars>
          <dgm:chMax val="0"/>
          <dgm:chPref val="0"/>
          <dgm:bulletEnabled val="1"/>
        </dgm:presLayoutVars>
      </dgm:prSet>
      <dgm:spPr/>
      <dgm:t>
        <a:bodyPr/>
        <a:lstStyle/>
        <a:p>
          <a:endParaRPr lang="en-US"/>
        </a:p>
      </dgm:t>
    </dgm:pt>
  </dgm:ptLst>
  <dgm:cxnLst>
    <dgm:cxn modelId="{4E509696-2AF9-480B-A5AA-FA46A1D9AD38}" type="presOf" srcId="{F6CF00D3-8A22-468E-9900-9A190A320915}" destId="{E3512C57-F1B4-480E-914D-BBDE5E7E2BE8}" srcOrd="0" destOrd="0" presId="urn:microsoft.com/office/officeart/2009/3/layout/StepUpProcess"/>
    <dgm:cxn modelId="{151BE81F-038B-4941-9DD4-90989A2D5395}" type="presOf" srcId="{1F1A55F4-6F0A-4FC4-A0A3-6F69465C197B}" destId="{75A73D6C-D5D2-4B86-9E98-2A3DDC09F368}" srcOrd="0" destOrd="0" presId="urn:microsoft.com/office/officeart/2009/3/layout/StepUpProcess"/>
    <dgm:cxn modelId="{C898386E-E26E-45D2-B833-28210E3223D6}" type="presOf" srcId="{FC97DC99-582B-48AF-A441-7C88AFE099C5}" destId="{00FF5DD9-E4D5-4A83-AABB-52102A85193B}" srcOrd="0" destOrd="0" presId="urn:microsoft.com/office/officeart/2009/3/layout/StepUpProcess"/>
    <dgm:cxn modelId="{F9AA8170-0DE9-42C6-A915-676B2AB3E24D}" type="presOf" srcId="{5E79FFDA-0A27-4318-B8C7-027054F80535}" destId="{1768C690-E565-4237-BFEA-E13712856377}" srcOrd="0" destOrd="0" presId="urn:microsoft.com/office/officeart/2009/3/layout/StepUpProcess"/>
    <dgm:cxn modelId="{420C2AF4-A8A8-41E1-A9CA-F83FC42BC1F7}" srcId="{E97F6D44-C3AE-495A-981F-40986169F182}" destId="{1F1A55F4-6F0A-4FC4-A0A3-6F69465C197B}" srcOrd="1" destOrd="0" parTransId="{766EC1F2-CD53-416C-AF15-343DFCABB559}" sibTransId="{333996DD-B564-43C4-9321-863C3BF27529}"/>
    <dgm:cxn modelId="{D5EFEF21-82F0-479E-A079-499149B1A673}" srcId="{E97F6D44-C3AE-495A-981F-40986169F182}" destId="{F6CF00D3-8A22-468E-9900-9A190A320915}" srcOrd="3" destOrd="0" parTransId="{7247FEA8-E941-40B6-BA24-345F36CA8C94}" sibTransId="{70AFC651-49DE-40F7-86AF-9F94CB161ADC}"/>
    <dgm:cxn modelId="{4DF75455-9708-4E1B-8BAE-0F30A96EEE76}" srcId="{E97F6D44-C3AE-495A-981F-40986169F182}" destId="{16D52F7D-9506-4552-B6E8-6B30073790ED}" srcOrd="6" destOrd="0" parTransId="{B2C7E3D7-E4ED-45AD-B324-996ECB4CE55F}" sibTransId="{70C60BFC-AECA-485E-AB98-B38912CEF958}"/>
    <dgm:cxn modelId="{E9E971CE-3C99-4929-94B6-63A8DC4C9A89}" type="presOf" srcId="{E22C4B5F-0972-48B0-A46E-07A0708A2E10}" destId="{A3D48EF8-7BF1-4E70-95B3-F1B3FB6F6A94}" srcOrd="0" destOrd="0" presId="urn:microsoft.com/office/officeart/2009/3/layout/StepUpProcess"/>
    <dgm:cxn modelId="{11463455-AD4A-441B-8D6E-01EFBCBD9966}" srcId="{E97F6D44-C3AE-495A-981F-40986169F182}" destId="{CBA1A97A-B7BF-427D-B996-33301E1122B0}" srcOrd="2" destOrd="0" parTransId="{8D579E90-3DBE-47A4-92D1-FB0B4BF0E2CE}" sibTransId="{480F41C0-095A-496F-A9CC-70F871E9724F}"/>
    <dgm:cxn modelId="{3217E503-DA1E-43FB-A38D-D0FD4527FE56}" srcId="{E97F6D44-C3AE-495A-981F-40986169F182}" destId="{E22C4B5F-0972-48B0-A46E-07A0708A2E10}" srcOrd="0" destOrd="0" parTransId="{2AAF6145-EBC6-480C-BAD5-094FC961D5AF}" sibTransId="{753220CA-47CB-423F-A810-6521EE6A8723}"/>
    <dgm:cxn modelId="{977A6D4E-34C8-4060-A297-6BBB5B88359D}" srcId="{E97F6D44-C3AE-495A-981F-40986169F182}" destId="{FC97DC99-582B-48AF-A441-7C88AFE099C5}" srcOrd="5" destOrd="0" parTransId="{762F80F0-EA3E-4045-BB2E-903D9298DFB5}" sibTransId="{F4C85FCF-B0C1-452D-BFE0-DAF1104C3463}"/>
    <dgm:cxn modelId="{4C68E144-63B6-4C15-AC6F-A27577DA63F5}" type="presOf" srcId="{CBA1A97A-B7BF-427D-B996-33301E1122B0}" destId="{B58A4067-ACFE-4192-828C-6F12D38596AA}" srcOrd="0" destOrd="0" presId="urn:microsoft.com/office/officeart/2009/3/layout/StepUpProcess"/>
    <dgm:cxn modelId="{BCBD47E0-26A4-4689-94F0-9425BE27D36A}" type="presOf" srcId="{16D52F7D-9506-4552-B6E8-6B30073790ED}" destId="{C5D5A42B-DC29-4248-AB1D-57857E9273CC}" srcOrd="0" destOrd="0" presId="urn:microsoft.com/office/officeart/2009/3/layout/StepUpProcess"/>
    <dgm:cxn modelId="{A8B6251E-4AE4-4524-8F69-21B55B42AB38}" type="presOf" srcId="{E97F6D44-C3AE-495A-981F-40986169F182}" destId="{3DCE5AAE-2D5B-4123-A2A7-5A06E070B622}" srcOrd="0" destOrd="0" presId="urn:microsoft.com/office/officeart/2009/3/layout/StepUpProcess"/>
    <dgm:cxn modelId="{79C7D7A6-6955-498D-90D0-0392CEF31CC7}" srcId="{E97F6D44-C3AE-495A-981F-40986169F182}" destId="{5E79FFDA-0A27-4318-B8C7-027054F80535}" srcOrd="4" destOrd="0" parTransId="{93FE603E-EB29-42F0-8AF8-DAE216ACBEC0}" sibTransId="{AAAB2E73-5B28-416A-84B5-8120AE997678}"/>
    <dgm:cxn modelId="{FD55B0E1-9192-40D9-9C32-D362365FA076}" type="presParOf" srcId="{3DCE5AAE-2D5B-4123-A2A7-5A06E070B622}" destId="{9B431981-20A4-45DF-8F68-AB322D202263}" srcOrd="0" destOrd="0" presId="urn:microsoft.com/office/officeart/2009/3/layout/StepUpProcess"/>
    <dgm:cxn modelId="{9049A9D1-AA0D-43B9-90A3-930296D531EE}" type="presParOf" srcId="{9B431981-20A4-45DF-8F68-AB322D202263}" destId="{6EFFBBFD-2583-4797-96F6-DEFFE4F72877}" srcOrd="0" destOrd="0" presId="urn:microsoft.com/office/officeart/2009/3/layout/StepUpProcess"/>
    <dgm:cxn modelId="{0E764472-0852-46C2-A617-744A4E93BDFC}" type="presParOf" srcId="{9B431981-20A4-45DF-8F68-AB322D202263}" destId="{A3D48EF8-7BF1-4E70-95B3-F1B3FB6F6A94}" srcOrd="1" destOrd="0" presId="urn:microsoft.com/office/officeart/2009/3/layout/StepUpProcess"/>
    <dgm:cxn modelId="{BBBA3C91-7010-456D-8887-6D16AA1EDDB1}" type="presParOf" srcId="{9B431981-20A4-45DF-8F68-AB322D202263}" destId="{C9853CD2-5F91-442D-BD59-F1A9142CD08D}" srcOrd="2" destOrd="0" presId="urn:microsoft.com/office/officeart/2009/3/layout/StepUpProcess"/>
    <dgm:cxn modelId="{35379BB8-BC7B-49AD-B6DD-AD1F6C6F8B32}" type="presParOf" srcId="{3DCE5AAE-2D5B-4123-A2A7-5A06E070B622}" destId="{B22B4ADD-213D-455F-9238-2620DA0C09F5}" srcOrd="1" destOrd="0" presId="urn:microsoft.com/office/officeart/2009/3/layout/StepUpProcess"/>
    <dgm:cxn modelId="{E59443A0-3736-4D8E-B533-D5602D649D35}" type="presParOf" srcId="{B22B4ADD-213D-455F-9238-2620DA0C09F5}" destId="{AD202DBA-18DD-4A98-B807-3BC7908CEB95}" srcOrd="0" destOrd="0" presId="urn:microsoft.com/office/officeart/2009/3/layout/StepUpProcess"/>
    <dgm:cxn modelId="{BC429520-9F1B-437D-BD2E-875D9DD60D05}" type="presParOf" srcId="{3DCE5AAE-2D5B-4123-A2A7-5A06E070B622}" destId="{9A6029A7-9A0E-4123-B73A-202C645EF746}" srcOrd="2" destOrd="0" presId="urn:microsoft.com/office/officeart/2009/3/layout/StepUpProcess"/>
    <dgm:cxn modelId="{6AD818A3-3356-41AA-9E85-D3B15E26C033}" type="presParOf" srcId="{9A6029A7-9A0E-4123-B73A-202C645EF746}" destId="{B0D0AFC2-DCE4-421D-BFF4-EE22267B3274}" srcOrd="0" destOrd="0" presId="urn:microsoft.com/office/officeart/2009/3/layout/StepUpProcess"/>
    <dgm:cxn modelId="{DAD69E72-1F41-4D0A-9206-6BA50FE3AE29}" type="presParOf" srcId="{9A6029A7-9A0E-4123-B73A-202C645EF746}" destId="{75A73D6C-D5D2-4B86-9E98-2A3DDC09F368}" srcOrd="1" destOrd="0" presId="urn:microsoft.com/office/officeart/2009/3/layout/StepUpProcess"/>
    <dgm:cxn modelId="{EED8A1DE-32FC-4580-A3AE-87C96E2C44E8}" type="presParOf" srcId="{9A6029A7-9A0E-4123-B73A-202C645EF746}" destId="{56F19F76-9064-4508-B307-FCAF53141B42}" srcOrd="2" destOrd="0" presId="urn:microsoft.com/office/officeart/2009/3/layout/StepUpProcess"/>
    <dgm:cxn modelId="{9D8DCC87-1F95-4C4A-B67B-D14EEE623A84}" type="presParOf" srcId="{3DCE5AAE-2D5B-4123-A2A7-5A06E070B622}" destId="{8B0E9D07-E185-40AF-94E8-D1F2A59DDA98}" srcOrd="3" destOrd="0" presId="urn:microsoft.com/office/officeart/2009/3/layout/StepUpProcess"/>
    <dgm:cxn modelId="{B7547C21-B0E6-451C-AC2F-EB7DFD641443}" type="presParOf" srcId="{8B0E9D07-E185-40AF-94E8-D1F2A59DDA98}" destId="{F015F797-0E4C-4E2A-91B4-41FB00F2A0B2}" srcOrd="0" destOrd="0" presId="urn:microsoft.com/office/officeart/2009/3/layout/StepUpProcess"/>
    <dgm:cxn modelId="{2F67C13C-EADD-40B8-A1AD-8BE921AB94EC}" type="presParOf" srcId="{3DCE5AAE-2D5B-4123-A2A7-5A06E070B622}" destId="{06A34067-B79B-425A-8A6F-7B31F5470DAA}" srcOrd="4" destOrd="0" presId="urn:microsoft.com/office/officeart/2009/3/layout/StepUpProcess"/>
    <dgm:cxn modelId="{46DE2ED6-5BB4-489F-8189-ECDCB1DB477C}" type="presParOf" srcId="{06A34067-B79B-425A-8A6F-7B31F5470DAA}" destId="{06DA6E0C-8A51-4D9B-9497-68CB84EA8DAC}" srcOrd="0" destOrd="0" presId="urn:microsoft.com/office/officeart/2009/3/layout/StepUpProcess"/>
    <dgm:cxn modelId="{1FC86C14-3DF1-46A5-8BA2-3D7F52C95941}" type="presParOf" srcId="{06A34067-B79B-425A-8A6F-7B31F5470DAA}" destId="{B58A4067-ACFE-4192-828C-6F12D38596AA}" srcOrd="1" destOrd="0" presId="urn:microsoft.com/office/officeart/2009/3/layout/StepUpProcess"/>
    <dgm:cxn modelId="{21D5718A-B6D9-4423-80D6-AFF714E1B69B}" type="presParOf" srcId="{06A34067-B79B-425A-8A6F-7B31F5470DAA}" destId="{492C0092-4D47-40A9-A75E-6ADE04B84F76}" srcOrd="2" destOrd="0" presId="urn:microsoft.com/office/officeart/2009/3/layout/StepUpProcess"/>
    <dgm:cxn modelId="{9C9B3985-3343-442E-B4E3-D53367D86971}" type="presParOf" srcId="{3DCE5AAE-2D5B-4123-A2A7-5A06E070B622}" destId="{4BE83706-59BB-4A8B-B06C-9F703A598365}" srcOrd="5" destOrd="0" presId="urn:microsoft.com/office/officeart/2009/3/layout/StepUpProcess"/>
    <dgm:cxn modelId="{DF5950B0-1E9E-49CE-A4B2-FF213F912121}" type="presParOf" srcId="{4BE83706-59BB-4A8B-B06C-9F703A598365}" destId="{2152F597-5729-4367-9C36-FBBAFE5A7FD8}" srcOrd="0" destOrd="0" presId="urn:microsoft.com/office/officeart/2009/3/layout/StepUpProcess"/>
    <dgm:cxn modelId="{80AEE112-501D-495C-BD55-300EFAD2F2A1}" type="presParOf" srcId="{3DCE5AAE-2D5B-4123-A2A7-5A06E070B622}" destId="{EF880790-91B7-42FC-A759-97456850C37F}" srcOrd="6" destOrd="0" presId="urn:microsoft.com/office/officeart/2009/3/layout/StepUpProcess"/>
    <dgm:cxn modelId="{1DC26B60-C94D-4DCE-8CB5-C74B2DD9DA81}" type="presParOf" srcId="{EF880790-91B7-42FC-A759-97456850C37F}" destId="{3FAB315A-E6AC-4E68-BDEE-47854E989B9D}" srcOrd="0" destOrd="0" presId="urn:microsoft.com/office/officeart/2009/3/layout/StepUpProcess"/>
    <dgm:cxn modelId="{456FAAE7-32C9-4D52-B14F-12EB1AECB9BB}" type="presParOf" srcId="{EF880790-91B7-42FC-A759-97456850C37F}" destId="{E3512C57-F1B4-480E-914D-BBDE5E7E2BE8}" srcOrd="1" destOrd="0" presId="urn:microsoft.com/office/officeart/2009/3/layout/StepUpProcess"/>
    <dgm:cxn modelId="{B707FE57-CFE1-4D8D-87A5-8338BADB9705}" type="presParOf" srcId="{EF880790-91B7-42FC-A759-97456850C37F}" destId="{598AEC00-3EF2-45BE-8506-19AE93AF4314}" srcOrd="2" destOrd="0" presId="urn:microsoft.com/office/officeart/2009/3/layout/StepUpProcess"/>
    <dgm:cxn modelId="{51366351-280F-43DE-8585-09AA76776274}" type="presParOf" srcId="{3DCE5AAE-2D5B-4123-A2A7-5A06E070B622}" destId="{ACCA9874-0594-4429-A3E1-BEAFA419F4FF}" srcOrd="7" destOrd="0" presId="urn:microsoft.com/office/officeart/2009/3/layout/StepUpProcess"/>
    <dgm:cxn modelId="{F2225873-81DE-4515-9226-E86C4C34FF72}" type="presParOf" srcId="{ACCA9874-0594-4429-A3E1-BEAFA419F4FF}" destId="{620AAB9D-B6F3-43C6-AE67-38906719C53B}" srcOrd="0" destOrd="0" presId="urn:microsoft.com/office/officeart/2009/3/layout/StepUpProcess"/>
    <dgm:cxn modelId="{15756A59-B9C4-4197-B9AF-9030B45822CD}" type="presParOf" srcId="{3DCE5AAE-2D5B-4123-A2A7-5A06E070B622}" destId="{9ACE0E81-B0C8-484F-B8C6-33E9A896C5F4}" srcOrd="8" destOrd="0" presId="urn:microsoft.com/office/officeart/2009/3/layout/StepUpProcess"/>
    <dgm:cxn modelId="{CE67703F-687B-4737-B4AF-23591C26A707}" type="presParOf" srcId="{9ACE0E81-B0C8-484F-B8C6-33E9A896C5F4}" destId="{F660FBAC-6C33-42D9-AC29-6428BEC821BD}" srcOrd="0" destOrd="0" presId="urn:microsoft.com/office/officeart/2009/3/layout/StepUpProcess"/>
    <dgm:cxn modelId="{0125710D-9268-4DA3-90B5-C6388E2F4F01}" type="presParOf" srcId="{9ACE0E81-B0C8-484F-B8C6-33E9A896C5F4}" destId="{1768C690-E565-4237-BFEA-E13712856377}" srcOrd="1" destOrd="0" presId="urn:microsoft.com/office/officeart/2009/3/layout/StepUpProcess"/>
    <dgm:cxn modelId="{CB86C161-04C5-420E-9BD4-2E37402CD280}" type="presParOf" srcId="{9ACE0E81-B0C8-484F-B8C6-33E9A896C5F4}" destId="{60A39641-07EA-4879-99D1-F30C7A60A1E4}" srcOrd="2" destOrd="0" presId="urn:microsoft.com/office/officeart/2009/3/layout/StepUpProcess"/>
    <dgm:cxn modelId="{3CD8D37C-EA8A-4333-B982-A8AF4F84F649}" type="presParOf" srcId="{3DCE5AAE-2D5B-4123-A2A7-5A06E070B622}" destId="{509C1232-B683-4601-894B-A6C4CEC18974}" srcOrd="9" destOrd="0" presId="urn:microsoft.com/office/officeart/2009/3/layout/StepUpProcess"/>
    <dgm:cxn modelId="{CBD477BB-16B3-4322-99BF-4CC71D9F0CF5}" type="presParOf" srcId="{509C1232-B683-4601-894B-A6C4CEC18974}" destId="{B681FBB5-ABCD-4A15-97AE-14E80AF43AE0}" srcOrd="0" destOrd="0" presId="urn:microsoft.com/office/officeart/2009/3/layout/StepUpProcess"/>
    <dgm:cxn modelId="{C0B84FAF-4674-442C-A0CD-A1544240EF0E}" type="presParOf" srcId="{3DCE5AAE-2D5B-4123-A2A7-5A06E070B622}" destId="{DDBADB6B-C3E7-4968-B0BD-7FF347407D1E}" srcOrd="10" destOrd="0" presId="urn:microsoft.com/office/officeart/2009/3/layout/StepUpProcess"/>
    <dgm:cxn modelId="{370DCC41-1A52-4138-85C2-A73C25521A9D}" type="presParOf" srcId="{DDBADB6B-C3E7-4968-B0BD-7FF347407D1E}" destId="{E72FFC5C-FAA6-406E-92ED-0CB5501C3720}" srcOrd="0" destOrd="0" presId="urn:microsoft.com/office/officeart/2009/3/layout/StepUpProcess"/>
    <dgm:cxn modelId="{D73FFA38-5E1B-4067-9626-5D2D68FBA2DE}" type="presParOf" srcId="{DDBADB6B-C3E7-4968-B0BD-7FF347407D1E}" destId="{00FF5DD9-E4D5-4A83-AABB-52102A85193B}" srcOrd="1" destOrd="0" presId="urn:microsoft.com/office/officeart/2009/3/layout/StepUpProcess"/>
    <dgm:cxn modelId="{572D9791-B3AC-4E20-BF5F-75229223F260}" type="presParOf" srcId="{DDBADB6B-C3E7-4968-B0BD-7FF347407D1E}" destId="{712AE860-CCD8-46E1-A99F-F605CD021C00}" srcOrd="2" destOrd="0" presId="urn:microsoft.com/office/officeart/2009/3/layout/StepUpProcess"/>
    <dgm:cxn modelId="{819E9095-CDB9-4CE8-9042-981974910574}" type="presParOf" srcId="{3DCE5AAE-2D5B-4123-A2A7-5A06E070B622}" destId="{9CFF2293-05E5-4F34-BD5C-E98A3613328E}" srcOrd="11" destOrd="0" presId="urn:microsoft.com/office/officeart/2009/3/layout/StepUpProcess"/>
    <dgm:cxn modelId="{F1C3A9D7-3162-49AA-A874-42D35DF20128}" type="presParOf" srcId="{9CFF2293-05E5-4F34-BD5C-E98A3613328E}" destId="{DC6BC54C-576C-4D2C-9970-CCE766C6AFC3}" srcOrd="0" destOrd="0" presId="urn:microsoft.com/office/officeart/2009/3/layout/StepUpProcess"/>
    <dgm:cxn modelId="{3F30BE2C-C2A5-4766-B3B5-9B91C5B9A814}" type="presParOf" srcId="{3DCE5AAE-2D5B-4123-A2A7-5A06E070B622}" destId="{999F520D-3CEB-416B-ABCF-BD17CDAD9002}" srcOrd="12" destOrd="0" presId="urn:microsoft.com/office/officeart/2009/3/layout/StepUpProcess"/>
    <dgm:cxn modelId="{ABF78BBC-B182-4BA1-91A1-F8B13CCC2334}" type="presParOf" srcId="{999F520D-3CEB-416B-ABCF-BD17CDAD9002}" destId="{DE12F51E-C9D9-4FB0-BDD6-CEA891019B5B}" srcOrd="0" destOrd="0" presId="urn:microsoft.com/office/officeart/2009/3/layout/StepUpProcess"/>
    <dgm:cxn modelId="{82CD1C93-0626-4EC2-82CF-6BF0879A92F2}" type="presParOf" srcId="{999F520D-3CEB-416B-ABCF-BD17CDAD9002}" destId="{C5D5A42B-DC29-4248-AB1D-57857E9273CC}" srcOrd="1" destOrd="0" presId="urn:microsoft.com/office/officeart/2009/3/layout/StepUp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53C42-544D-4732-9080-7A52FA1D1A01}"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n-US"/>
        </a:p>
      </dgm:t>
    </dgm:pt>
    <dgm:pt modelId="{5A335356-FD5F-47D4-84A1-7456375FF14A}">
      <dgm:prSet phldrT="[Text]" custT="1"/>
      <dgm:spPr/>
      <dgm:t>
        <a:bodyPr/>
        <a:lstStyle/>
        <a:p>
          <a:r>
            <a:rPr lang="en-US" sz="1600" b="1" dirty="0" smtClean="0">
              <a:latin typeface="Times New Roman" panose="02020603050405020304" pitchFamily="18" charset="0"/>
              <a:cs typeface="Times New Roman" panose="02020603050405020304" pitchFamily="18" charset="0"/>
            </a:rPr>
            <a:t>Home page </a:t>
          </a:r>
          <a:endParaRPr lang="en-US" sz="1600" b="1" dirty="0">
            <a:latin typeface="Times New Roman" panose="02020603050405020304" pitchFamily="18" charset="0"/>
            <a:cs typeface="Times New Roman" panose="02020603050405020304" pitchFamily="18" charset="0"/>
          </a:endParaRPr>
        </a:p>
      </dgm:t>
    </dgm:pt>
    <dgm:pt modelId="{657615CC-6FE3-4A96-B024-119412D3E765}" cxnId="{E0B41D0A-34E1-4FF1-9E3B-F84732BBEEE4}"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DADC730E-952D-4C40-8F51-48DFB99610FA}" cxnId="{E0B41D0A-34E1-4FF1-9E3B-F84732BBEEE4}"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E60AE00D-5D08-4908-AC33-B19E6FF895F6}">
      <dgm:prSet phldrT="[Text]" custT="1"/>
      <dgm:spPr/>
      <dgm:t>
        <a:bodyPr/>
        <a:lstStyle/>
        <a:p>
          <a:r>
            <a:rPr lang="en-US" sz="1600" b="1" dirty="0" smtClean="0">
              <a:latin typeface="Times New Roman" panose="02020603050405020304" pitchFamily="18" charset="0"/>
              <a:cs typeface="Times New Roman" panose="02020603050405020304" pitchFamily="18" charset="0"/>
            </a:rPr>
            <a:t>Field Force </a:t>
          </a:r>
          <a:endParaRPr lang="en-US" sz="1600" b="1" dirty="0">
            <a:latin typeface="Times New Roman" panose="02020603050405020304" pitchFamily="18" charset="0"/>
            <a:cs typeface="Times New Roman" panose="02020603050405020304" pitchFamily="18" charset="0"/>
          </a:endParaRPr>
        </a:p>
      </dgm:t>
    </dgm:pt>
    <dgm:pt modelId="{FB683B57-12BA-4280-B4A8-88B69D6261F7}" cxnId="{B05303D0-1659-4AA6-9DF8-B03EC2916195}"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BCCF6133-5C88-4E29-893E-68ADEB8AA3B8}" cxnId="{B05303D0-1659-4AA6-9DF8-B03EC2916195}"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AB823DE2-E91E-445D-8C57-A93ADB8D6DA7}">
      <dgm:prSet phldrT="[Text]" custT="1"/>
      <dgm:spPr/>
      <dgm:t>
        <a:bodyPr/>
        <a:lstStyle/>
        <a:p>
          <a:r>
            <a:rPr lang="en-US" sz="1600" b="1" dirty="0" smtClean="0">
              <a:latin typeface="Times New Roman" panose="02020603050405020304" pitchFamily="18" charset="0"/>
              <a:cs typeface="Times New Roman" panose="02020603050405020304" pitchFamily="18" charset="0"/>
            </a:rPr>
            <a:t>Allied Departments</a:t>
          </a:r>
          <a:endParaRPr lang="en-US" sz="1600" b="1" dirty="0">
            <a:latin typeface="Times New Roman" panose="02020603050405020304" pitchFamily="18" charset="0"/>
            <a:cs typeface="Times New Roman" panose="02020603050405020304" pitchFamily="18" charset="0"/>
          </a:endParaRPr>
        </a:p>
      </dgm:t>
    </dgm:pt>
    <dgm:pt modelId="{0BEF479F-7834-49E5-B301-2A0BB697A61F}" cxnId="{1FC5C612-0780-4A80-9D09-7ACE61E1A127}"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F4EFE8E3-8FD3-4FCB-9585-54159217F16E}" cxnId="{1FC5C612-0780-4A80-9D09-7ACE61E1A127}"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2F52066C-92DE-4927-AACA-4160BCDAF2D5}">
      <dgm:prSet phldrT="[Text]" custT="1"/>
      <dgm:spPr/>
      <dgm:t>
        <a:bodyPr/>
        <a:lstStyle/>
        <a:p>
          <a:r>
            <a:rPr lang="en-US" sz="1600" b="1" dirty="0" smtClean="0">
              <a:latin typeface="Times New Roman" panose="02020603050405020304" pitchFamily="18" charset="0"/>
              <a:cs typeface="Times New Roman" panose="02020603050405020304" pitchFamily="18" charset="0"/>
            </a:rPr>
            <a:t>Surveillance &amp; Screening </a:t>
          </a:r>
          <a:endParaRPr lang="en-US" sz="1600" b="1" dirty="0">
            <a:latin typeface="Times New Roman" panose="02020603050405020304" pitchFamily="18" charset="0"/>
            <a:cs typeface="Times New Roman" panose="02020603050405020304" pitchFamily="18" charset="0"/>
          </a:endParaRPr>
        </a:p>
      </dgm:t>
    </dgm:pt>
    <dgm:pt modelId="{2220988E-C0FB-4981-AEA5-4FB5701F4C20}" cxnId="{9837BD16-4D56-468A-BAA4-C604AC73DD5B}"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4A507205-23A1-4D03-B3BD-B92C0C200B05}" cxnId="{9837BD16-4D56-468A-BAA4-C604AC73DD5B}"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DEC42844-CFFE-49D4-A8C7-9A03D1525280}">
      <dgm:prSet phldrT="[Text]" custT="1"/>
      <dgm:spPr/>
      <dgm:t>
        <a:bodyPr/>
        <a:lstStyle/>
        <a:p>
          <a:r>
            <a:rPr lang="en-US" sz="1600" b="1" dirty="0" smtClean="0">
              <a:latin typeface="Times New Roman" panose="02020603050405020304" pitchFamily="18" charset="0"/>
              <a:cs typeface="Times New Roman" panose="02020603050405020304" pitchFamily="18" charset="0"/>
            </a:rPr>
            <a:t>Alerts &amp; Updates</a:t>
          </a:r>
          <a:endParaRPr lang="en-US" sz="1600" b="1" dirty="0">
            <a:latin typeface="Times New Roman" panose="02020603050405020304" pitchFamily="18" charset="0"/>
            <a:cs typeface="Times New Roman" panose="02020603050405020304" pitchFamily="18" charset="0"/>
          </a:endParaRPr>
        </a:p>
      </dgm:t>
    </dgm:pt>
    <dgm:pt modelId="{0F49F84F-BFEE-4AFE-87F8-B2F0C89A9C14}" cxnId="{6106AD6B-0543-40C1-96BC-36666C62B4FC}"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52D1ECA7-7807-43D5-926F-657B64BB4C26}" cxnId="{6106AD6B-0543-40C1-96BC-36666C62B4FC}"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80450DCA-0E59-4353-BEF2-1DDBB03D8ACF}">
      <dgm:prSet phldrT="[Text]" custT="1"/>
      <dgm:spPr/>
      <dgm:t>
        <a:bodyPr/>
        <a:lstStyle/>
        <a:p>
          <a:r>
            <a:rPr lang="en-US" sz="1600" b="1" dirty="0" smtClean="0">
              <a:latin typeface="Times New Roman" panose="02020603050405020304" pitchFamily="18" charset="0"/>
              <a:cs typeface="Times New Roman" panose="02020603050405020304" pitchFamily="18" charset="0"/>
            </a:rPr>
            <a:t>Tracking System </a:t>
          </a:r>
          <a:endParaRPr lang="en-US" sz="1600" b="1" dirty="0">
            <a:latin typeface="Times New Roman" panose="02020603050405020304" pitchFamily="18" charset="0"/>
            <a:cs typeface="Times New Roman" panose="02020603050405020304" pitchFamily="18" charset="0"/>
          </a:endParaRPr>
        </a:p>
      </dgm:t>
    </dgm:pt>
    <dgm:pt modelId="{F64B12D7-5AB0-40EB-9D5A-818F5374EA83}" cxnId="{C88C0D92-9DA2-475F-B440-16EA806E1491}"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ABB11769-F955-44A3-AACC-22D7AE9F238F}" cxnId="{C88C0D92-9DA2-475F-B440-16EA806E1491}"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69F8DEAB-2D95-46EB-913C-CA1D9E53FCC2}">
      <dgm:prSet phldrT="[Text]" custT="1"/>
      <dgm:spPr/>
      <dgm:t>
        <a:bodyPr/>
        <a:lstStyle/>
        <a:p>
          <a:r>
            <a:rPr lang="en-US" sz="1600" b="1" dirty="0" smtClean="0">
              <a:latin typeface="Times New Roman" panose="02020603050405020304" pitchFamily="18" charset="0"/>
              <a:cs typeface="Times New Roman" panose="02020603050405020304" pitchFamily="18" charset="0"/>
            </a:rPr>
            <a:t>Hot Spot </a:t>
          </a:r>
          <a:endParaRPr lang="en-US" sz="1600" b="1" dirty="0">
            <a:latin typeface="Times New Roman" panose="02020603050405020304" pitchFamily="18" charset="0"/>
            <a:cs typeface="Times New Roman" panose="02020603050405020304" pitchFamily="18" charset="0"/>
          </a:endParaRPr>
        </a:p>
      </dgm:t>
    </dgm:pt>
    <dgm:pt modelId="{E3D936DA-4EBE-4A93-AF60-1722CD311775}" cxnId="{AC7E71F6-53FA-4A29-81C0-A7E3436356B5}"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44260EB1-0282-407F-B843-A346B632A0CD}" cxnId="{AC7E71F6-53FA-4A29-81C0-A7E3436356B5}"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B160BEAF-A37B-4A40-8744-D2C85AA2B5E5}">
      <dgm:prSet phldrT="[Text]" custT="1"/>
      <dgm:spPr/>
      <dgm:t>
        <a:bodyPr/>
        <a:lstStyle/>
        <a:p>
          <a:r>
            <a:rPr lang="en-US" sz="1600" b="1" dirty="0" smtClean="0">
              <a:latin typeface="Times New Roman" panose="02020603050405020304" pitchFamily="18" charset="0"/>
              <a:cs typeface="Times New Roman" panose="02020603050405020304" pitchFamily="18" charset="0"/>
            </a:rPr>
            <a:t>Clinics</a:t>
          </a:r>
          <a:endParaRPr lang="en-US" sz="1600" b="1" dirty="0">
            <a:latin typeface="Times New Roman" panose="02020603050405020304" pitchFamily="18" charset="0"/>
            <a:cs typeface="Times New Roman" panose="02020603050405020304" pitchFamily="18" charset="0"/>
          </a:endParaRPr>
        </a:p>
      </dgm:t>
    </dgm:pt>
    <dgm:pt modelId="{0B9AF671-B4CD-4B1D-8993-A0A21DC88687}" cxnId="{B3E01BF8-DB45-45A6-94D8-DD3B8CAAD9A0}"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153AF615-3100-445C-9DEB-4CC2ECB31823}" cxnId="{B3E01BF8-DB45-45A6-94D8-DD3B8CAAD9A0}"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06C46AC3-B8A3-45B5-ADBC-5122406C88FA}">
      <dgm:prSet phldrT="[Text]" custT="1"/>
      <dgm:spPr/>
      <dgm:t>
        <a:bodyPr/>
        <a:lstStyle/>
        <a:p>
          <a:r>
            <a:rPr lang="en-US" sz="1600" b="1" dirty="0" smtClean="0">
              <a:latin typeface="Times New Roman" panose="02020603050405020304" pitchFamily="18" charset="0"/>
              <a:cs typeface="Times New Roman" panose="02020603050405020304" pitchFamily="18" charset="0"/>
            </a:rPr>
            <a:t>Hospitals </a:t>
          </a:r>
        </a:p>
        <a:p>
          <a:r>
            <a:rPr lang="en-US" sz="1600" b="1" dirty="0" smtClean="0">
              <a:latin typeface="Times New Roman" panose="02020603050405020304" pitchFamily="18" charset="0"/>
              <a:cs typeface="Times New Roman" panose="02020603050405020304" pitchFamily="18" charset="0"/>
            </a:rPr>
            <a:t> Public</a:t>
          </a:r>
          <a:endParaRPr lang="en-US" sz="1600" b="1" dirty="0">
            <a:latin typeface="Times New Roman" panose="02020603050405020304" pitchFamily="18" charset="0"/>
            <a:cs typeface="Times New Roman" panose="02020603050405020304" pitchFamily="18" charset="0"/>
          </a:endParaRPr>
        </a:p>
      </dgm:t>
    </dgm:pt>
    <dgm:pt modelId="{21037928-EA79-4D90-864B-22BB0288061F}" cxnId="{7ACA06FD-22C4-4B15-9F37-C57D7CFB672E}"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660B1E4D-1C06-40CC-8F0A-083F5205F68B}" cxnId="{7ACA06FD-22C4-4B15-9F37-C57D7CFB672E}"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24DAF261-B1F1-4B0B-9802-3078CD82B747}">
      <dgm:prSet phldrT="[Text]" custT="1"/>
      <dgm:spPr/>
      <dgm:t>
        <a:bodyPr/>
        <a:lstStyle/>
        <a:p>
          <a:r>
            <a:rPr lang="en-US" sz="1600" b="1" dirty="0" smtClean="0">
              <a:latin typeface="Times New Roman" panose="02020603050405020304" pitchFamily="18" charset="0"/>
              <a:cs typeface="Times New Roman" panose="02020603050405020304" pitchFamily="18" charset="0"/>
            </a:rPr>
            <a:t>Laboratory  </a:t>
          </a:r>
          <a:r>
            <a:rPr lang="en-US" sz="1600" b="1" dirty="0" err="1" smtClean="0">
              <a:latin typeface="Times New Roman" panose="02020603050405020304" pitchFamily="18" charset="0"/>
              <a:cs typeface="Times New Roman" panose="02020603050405020304" pitchFamily="18" charset="0"/>
            </a:rPr>
            <a:t>Dx</a:t>
          </a:r>
          <a:endParaRPr lang="en-US" sz="1600" b="1" dirty="0">
            <a:latin typeface="Times New Roman" panose="02020603050405020304" pitchFamily="18" charset="0"/>
            <a:cs typeface="Times New Roman" panose="02020603050405020304" pitchFamily="18" charset="0"/>
          </a:endParaRPr>
        </a:p>
      </dgm:t>
    </dgm:pt>
    <dgm:pt modelId="{1AB8FBB3-DBC6-413B-BEA2-F7ED3EFA8626}" cxnId="{848DACD6-A3AE-4E0C-A6F3-FF8F3B0E7353}"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3B8DCFDF-9787-437E-AFCA-D94EB3765F92}" cxnId="{848DACD6-A3AE-4E0C-A6F3-FF8F3B0E7353}"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9C990B29-FE5B-49C2-9D9B-149DF2F1F132}">
      <dgm:prSet phldrT="[Text]" custT="1"/>
      <dgm:spPr/>
      <dgm:t>
        <a:bodyPr/>
        <a:lstStyle/>
        <a:p>
          <a:r>
            <a:rPr lang="en-US" sz="1600" b="1" dirty="0" smtClean="0">
              <a:latin typeface="Times New Roman" panose="02020603050405020304" pitchFamily="18" charset="0"/>
              <a:cs typeface="Times New Roman" panose="02020603050405020304" pitchFamily="18" charset="0"/>
            </a:rPr>
            <a:t>Feedback &amp; Reporting </a:t>
          </a:r>
          <a:endParaRPr lang="en-US" sz="1600" b="1" dirty="0">
            <a:latin typeface="Times New Roman" panose="02020603050405020304" pitchFamily="18" charset="0"/>
            <a:cs typeface="Times New Roman" panose="02020603050405020304" pitchFamily="18" charset="0"/>
          </a:endParaRPr>
        </a:p>
      </dgm:t>
    </dgm:pt>
    <dgm:pt modelId="{E3EAC6B0-4CC1-4BD0-8E4F-7450E3A9D8F4}" cxnId="{E2978DCD-DA97-4A5C-A059-E1C6C9C8B4B2}"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D6665A5C-DA45-4072-9DF2-AB47403C6627}" cxnId="{E2978DCD-DA97-4A5C-A059-E1C6C9C8B4B2}"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655FA4B0-0F98-493B-83BE-88843D7DFE1B}">
      <dgm:prSet phldrT="[Text]" custT="1"/>
      <dgm:spPr/>
      <dgm:t>
        <a:bodyPr/>
        <a:lstStyle/>
        <a:p>
          <a:r>
            <a:rPr lang="en-US" sz="1600" b="1" dirty="0" smtClean="0">
              <a:latin typeface="Times New Roman" panose="02020603050405020304" pitchFamily="18" charset="0"/>
              <a:cs typeface="Times New Roman" panose="02020603050405020304" pitchFamily="18" charset="0"/>
            </a:rPr>
            <a:t>Logistics</a:t>
          </a:r>
          <a:endParaRPr lang="en-US" sz="1600" b="1" dirty="0">
            <a:latin typeface="Times New Roman" panose="02020603050405020304" pitchFamily="18" charset="0"/>
            <a:cs typeface="Times New Roman" panose="02020603050405020304" pitchFamily="18" charset="0"/>
          </a:endParaRPr>
        </a:p>
      </dgm:t>
    </dgm:pt>
    <dgm:pt modelId="{FE173E42-AF19-4C73-BD8A-9586835A25C2}" cxnId="{5D93686D-15C7-456B-B32E-D526F63746F4}" type="parTrans">
      <dgm:prSet/>
      <dgm:spPr/>
      <dgm:t>
        <a:bodyPr/>
        <a:lstStyle/>
        <a:p>
          <a:endParaRPr lang="en-US" sz="3600" b="1">
            <a:latin typeface="Times New Roman" panose="02020603050405020304" pitchFamily="18" charset="0"/>
            <a:cs typeface="Times New Roman" panose="02020603050405020304" pitchFamily="18" charset="0"/>
          </a:endParaRPr>
        </a:p>
      </dgm:t>
    </dgm:pt>
    <dgm:pt modelId="{2259995F-B484-4A50-961C-EC03729DBAE7}" cxnId="{5D93686D-15C7-456B-B32E-D526F63746F4}" type="sibTrans">
      <dgm:prSet/>
      <dgm:spPr/>
      <dgm:t>
        <a:bodyPr/>
        <a:lstStyle/>
        <a:p>
          <a:endParaRPr lang="en-US" sz="3600" b="1">
            <a:latin typeface="Times New Roman" panose="02020603050405020304" pitchFamily="18" charset="0"/>
            <a:cs typeface="Times New Roman" panose="02020603050405020304" pitchFamily="18" charset="0"/>
          </a:endParaRPr>
        </a:p>
      </dgm:t>
    </dgm:pt>
    <dgm:pt modelId="{C0608626-658E-404E-B21B-2514ED4AE07A}">
      <dgm:prSet phldrT="[Text]" custT="1"/>
      <dgm:spPr/>
      <dgm:t>
        <a:bodyPr/>
        <a:lstStyle/>
        <a:p>
          <a:r>
            <a:rPr lang="en-US" sz="2000" b="1" dirty="0" smtClean="0">
              <a:latin typeface="Times New Roman" panose="02020603050405020304" pitchFamily="18" charset="0"/>
              <a:cs typeface="Times New Roman" panose="02020603050405020304" pitchFamily="18" charset="0"/>
            </a:rPr>
            <a:t>Rx &amp; Pharmacy</a:t>
          </a:r>
          <a:endParaRPr lang="en-US" sz="2000" b="1" dirty="0">
            <a:latin typeface="Times New Roman" panose="02020603050405020304" pitchFamily="18" charset="0"/>
            <a:cs typeface="Times New Roman" panose="02020603050405020304" pitchFamily="18" charset="0"/>
          </a:endParaRPr>
        </a:p>
      </dgm:t>
    </dgm:pt>
    <dgm:pt modelId="{91DF20A2-269A-4004-B0E7-8BAD28C2F1D0}" cxnId="{00274AB9-7ABF-4D94-9980-81462C7E55D4}" type="parTrans">
      <dgm:prSet/>
      <dgm:spPr/>
      <dgm:t>
        <a:bodyPr/>
        <a:lstStyle/>
        <a:p>
          <a:endParaRPr lang="en-US" sz="2000" b="1">
            <a:latin typeface="Times New Roman" panose="02020603050405020304" pitchFamily="18" charset="0"/>
            <a:cs typeface="Times New Roman" panose="02020603050405020304" pitchFamily="18" charset="0"/>
          </a:endParaRPr>
        </a:p>
      </dgm:t>
    </dgm:pt>
    <dgm:pt modelId="{AB4E365F-CB4C-468E-AAD8-86F4A5C70B0C}" cxnId="{00274AB9-7ABF-4D94-9980-81462C7E55D4}" type="sibTrans">
      <dgm:prSet/>
      <dgm:spPr/>
      <dgm:t>
        <a:bodyPr/>
        <a:lstStyle/>
        <a:p>
          <a:endParaRPr lang="en-US" sz="2000" b="1">
            <a:latin typeface="Times New Roman" panose="02020603050405020304" pitchFamily="18" charset="0"/>
            <a:cs typeface="Times New Roman" panose="02020603050405020304" pitchFamily="18" charset="0"/>
          </a:endParaRPr>
        </a:p>
      </dgm:t>
    </dgm:pt>
    <dgm:pt modelId="{7846919E-695E-4B36-B6D7-4B9D8012AFA0}">
      <dgm:prSet phldrT="[Text]"/>
      <dgm:spPr/>
      <dgm:t>
        <a:bodyPr/>
        <a:lstStyle/>
        <a:p>
          <a:r>
            <a:rPr lang="en-US" b="1" dirty="0" smtClean="0">
              <a:latin typeface="Times New Roman" panose="02020603050405020304" pitchFamily="18" charset="0"/>
              <a:cs typeface="Times New Roman" panose="02020603050405020304" pitchFamily="18" charset="0"/>
            </a:rPr>
            <a:t>Hospitals </a:t>
          </a:r>
        </a:p>
        <a:p>
          <a:r>
            <a:rPr lang="en-US" b="1" dirty="0" smtClean="0">
              <a:latin typeface="Times New Roman" panose="02020603050405020304" pitchFamily="18" charset="0"/>
              <a:cs typeface="Times New Roman" panose="02020603050405020304" pitchFamily="18" charset="0"/>
            </a:rPr>
            <a:t>PVT</a:t>
          </a:r>
          <a:endParaRPr lang="en-US" b="1" dirty="0">
            <a:latin typeface="Times New Roman" panose="02020603050405020304" pitchFamily="18" charset="0"/>
            <a:cs typeface="Times New Roman" panose="02020603050405020304" pitchFamily="18" charset="0"/>
          </a:endParaRPr>
        </a:p>
      </dgm:t>
    </dgm:pt>
    <dgm:pt modelId="{1AC0568E-727F-4A0D-A5C2-47C89A71FAEE}" cxnId="{44EE7C27-1D8D-4931-8530-E411C09A2ACE}" type="parTrans">
      <dgm:prSet/>
      <dgm:spPr/>
      <dgm:t>
        <a:bodyPr/>
        <a:lstStyle/>
        <a:p>
          <a:endParaRPr lang="en-US"/>
        </a:p>
      </dgm:t>
    </dgm:pt>
    <dgm:pt modelId="{72389CAC-AFA5-4B87-AA55-9C625D0CDF7B}" cxnId="{44EE7C27-1D8D-4931-8530-E411C09A2ACE}" type="sibTrans">
      <dgm:prSet/>
      <dgm:spPr/>
      <dgm:t>
        <a:bodyPr/>
        <a:lstStyle/>
        <a:p>
          <a:endParaRPr lang="en-US"/>
        </a:p>
      </dgm:t>
    </dgm:pt>
    <dgm:pt modelId="{80E7C61D-1A6F-4BB2-AC09-E826BA0BC13E}" type="pres">
      <dgm:prSet presAssocID="{E3F53C42-544D-4732-9080-7A52FA1D1A01}" presName="cycle" presStyleCnt="0">
        <dgm:presLayoutVars>
          <dgm:dir/>
          <dgm:resizeHandles val="exact"/>
        </dgm:presLayoutVars>
      </dgm:prSet>
      <dgm:spPr/>
      <dgm:t>
        <a:bodyPr/>
        <a:lstStyle/>
        <a:p>
          <a:endParaRPr lang="en-US"/>
        </a:p>
      </dgm:t>
    </dgm:pt>
    <dgm:pt modelId="{147BA2F3-6361-4C21-ADEC-BB3C2A2E8180}" type="pres">
      <dgm:prSet presAssocID="{5A335356-FD5F-47D4-84A1-7456375FF14A}" presName="node" presStyleLbl="node1" presStyleIdx="0" presStyleCnt="14" custScaleX="155670" custScaleY="152378" custRadScaleRad="103782" custRadScaleInc="21394">
        <dgm:presLayoutVars>
          <dgm:bulletEnabled val="1"/>
        </dgm:presLayoutVars>
      </dgm:prSet>
      <dgm:spPr/>
      <dgm:t>
        <a:bodyPr/>
        <a:lstStyle/>
        <a:p>
          <a:endParaRPr lang="en-US"/>
        </a:p>
      </dgm:t>
    </dgm:pt>
    <dgm:pt modelId="{E709F893-73F9-4142-9D06-D326068B06F8}" type="pres">
      <dgm:prSet presAssocID="{5A335356-FD5F-47D4-84A1-7456375FF14A}" presName="spNode" presStyleCnt="0"/>
      <dgm:spPr/>
    </dgm:pt>
    <dgm:pt modelId="{33FF76F9-A60C-4CDE-8669-F1A9F33C55EE}" type="pres">
      <dgm:prSet presAssocID="{DADC730E-952D-4C40-8F51-48DFB99610FA}" presName="sibTrans" presStyleLbl="sibTrans1D1" presStyleIdx="0" presStyleCnt="14"/>
      <dgm:spPr/>
      <dgm:t>
        <a:bodyPr/>
        <a:lstStyle/>
        <a:p>
          <a:endParaRPr lang="en-US"/>
        </a:p>
      </dgm:t>
    </dgm:pt>
    <dgm:pt modelId="{E0375AF0-541E-4960-A945-4C0DFDCA7D40}" type="pres">
      <dgm:prSet presAssocID="{E60AE00D-5D08-4908-AC33-B19E6FF895F6}" presName="node" presStyleLbl="node1" presStyleIdx="1" presStyleCnt="14" custScaleX="188061" custScaleY="105873" custRadScaleRad="103953" custRadScaleInc="52483">
        <dgm:presLayoutVars>
          <dgm:bulletEnabled val="1"/>
        </dgm:presLayoutVars>
      </dgm:prSet>
      <dgm:spPr/>
      <dgm:t>
        <a:bodyPr/>
        <a:lstStyle/>
        <a:p>
          <a:endParaRPr lang="en-US"/>
        </a:p>
      </dgm:t>
    </dgm:pt>
    <dgm:pt modelId="{148FAF13-5E8D-4D39-965F-49B1FAE5DD43}" type="pres">
      <dgm:prSet presAssocID="{E60AE00D-5D08-4908-AC33-B19E6FF895F6}" presName="spNode" presStyleCnt="0"/>
      <dgm:spPr/>
    </dgm:pt>
    <dgm:pt modelId="{EE5BB952-9151-42F2-9808-A5129A398280}" type="pres">
      <dgm:prSet presAssocID="{BCCF6133-5C88-4E29-893E-68ADEB8AA3B8}" presName="sibTrans" presStyleLbl="sibTrans1D1" presStyleIdx="1" presStyleCnt="14"/>
      <dgm:spPr/>
      <dgm:t>
        <a:bodyPr/>
        <a:lstStyle/>
        <a:p>
          <a:endParaRPr lang="en-US"/>
        </a:p>
      </dgm:t>
    </dgm:pt>
    <dgm:pt modelId="{FB288F45-CCEF-47BE-B4BB-963FFEC97BE4}" type="pres">
      <dgm:prSet presAssocID="{80450DCA-0E59-4353-BEF2-1DDBB03D8ACF}" presName="node" presStyleLbl="node1" presStyleIdx="2" presStyleCnt="14" custScaleX="225518" custScaleY="167379">
        <dgm:presLayoutVars>
          <dgm:bulletEnabled val="1"/>
        </dgm:presLayoutVars>
      </dgm:prSet>
      <dgm:spPr/>
      <dgm:t>
        <a:bodyPr/>
        <a:lstStyle/>
        <a:p>
          <a:endParaRPr lang="en-US"/>
        </a:p>
      </dgm:t>
    </dgm:pt>
    <dgm:pt modelId="{BB538EEB-080C-46C5-96F1-80A00E07F1B8}" type="pres">
      <dgm:prSet presAssocID="{80450DCA-0E59-4353-BEF2-1DDBB03D8ACF}" presName="spNode" presStyleCnt="0"/>
      <dgm:spPr/>
    </dgm:pt>
    <dgm:pt modelId="{92DECAF4-C6BA-445A-BAF9-1238E6F0DC6A}" type="pres">
      <dgm:prSet presAssocID="{ABB11769-F955-44A3-AACC-22D7AE9F238F}" presName="sibTrans" presStyleLbl="sibTrans1D1" presStyleIdx="2" presStyleCnt="14"/>
      <dgm:spPr/>
      <dgm:t>
        <a:bodyPr/>
        <a:lstStyle/>
        <a:p>
          <a:endParaRPr lang="en-US"/>
        </a:p>
      </dgm:t>
    </dgm:pt>
    <dgm:pt modelId="{8252E22E-C785-4240-AB62-BBED90105CBA}" type="pres">
      <dgm:prSet presAssocID="{AB823DE2-E91E-445D-8C57-A93ADB8D6DA7}" presName="node" presStyleLbl="node1" presStyleIdx="3" presStyleCnt="14" custScaleX="220590" custScaleY="137486">
        <dgm:presLayoutVars>
          <dgm:bulletEnabled val="1"/>
        </dgm:presLayoutVars>
      </dgm:prSet>
      <dgm:spPr/>
      <dgm:t>
        <a:bodyPr/>
        <a:lstStyle/>
        <a:p>
          <a:endParaRPr lang="en-US"/>
        </a:p>
      </dgm:t>
    </dgm:pt>
    <dgm:pt modelId="{B2487931-FD44-4146-944B-D9F8ADA4F5A7}" type="pres">
      <dgm:prSet presAssocID="{AB823DE2-E91E-445D-8C57-A93ADB8D6DA7}" presName="spNode" presStyleCnt="0"/>
      <dgm:spPr/>
    </dgm:pt>
    <dgm:pt modelId="{5C43B145-3D57-4197-A2B0-08B11B5D814C}" type="pres">
      <dgm:prSet presAssocID="{F4EFE8E3-8FD3-4FCB-9585-54159217F16E}" presName="sibTrans" presStyleLbl="sibTrans1D1" presStyleIdx="3" presStyleCnt="14"/>
      <dgm:spPr/>
      <dgm:t>
        <a:bodyPr/>
        <a:lstStyle/>
        <a:p>
          <a:endParaRPr lang="en-US"/>
        </a:p>
      </dgm:t>
    </dgm:pt>
    <dgm:pt modelId="{E6865684-46E8-489D-9664-DAA3AA8218ED}" type="pres">
      <dgm:prSet presAssocID="{2F52066C-92DE-4927-AACA-4160BCDAF2D5}" presName="node" presStyleLbl="node1" presStyleIdx="4" presStyleCnt="14" custScaleX="212729" custScaleY="155081" custRadScaleRad="104828" custRadScaleInc="-67023">
        <dgm:presLayoutVars>
          <dgm:bulletEnabled val="1"/>
        </dgm:presLayoutVars>
      </dgm:prSet>
      <dgm:spPr/>
      <dgm:t>
        <a:bodyPr/>
        <a:lstStyle/>
        <a:p>
          <a:endParaRPr lang="en-US"/>
        </a:p>
      </dgm:t>
    </dgm:pt>
    <dgm:pt modelId="{9D6BCE1B-24CC-4FAB-9A88-C7E452382E85}" type="pres">
      <dgm:prSet presAssocID="{2F52066C-92DE-4927-AACA-4160BCDAF2D5}" presName="spNode" presStyleCnt="0"/>
      <dgm:spPr/>
    </dgm:pt>
    <dgm:pt modelId="{2A0AFCEA-3ABC-408B-9EC6-46AAA03EBC75}" type="pres">
      <dgm:prSet presAssocID="{4A507205-23A1-4D03-B3BD-B92C0C200B05}" presName="sibTrans" presStyleLbl="sibTrans1D1" presStyleIdx="4" presStyleCnt="14"/>
      <dgm:spPr/>
      <dgm:t>
        <a:bodyPr/>
        <a:lstStyle/>
        <a:p>
          <a:endParaRPr lang="en-US"/>
        </a:p>
      </dgm:t>
    </dgm:pt>
    <dgm:pt modelId="{F73CAD6A-104C-4B16-BDB7-3ADD29D109E5}" type="pres">
      <dgm:prSet presAssocID="{69F8DEAB-2D95-46EB-913C-CA1D9E53FCC2}" presName="node" presStyleLbl="node1" presStyleIdx="5" presStyleCnt="14" custScaleX="213593" custScaleY="139691" custRadScaleRad="107742" custRadScaleInc="-108661">
        <dgm:presLayoutVars>
          <dgm:bulletEnabled val="1"/>
        </dgm:presLayoutVars>
      </dgm:prSet>
      <dgm:spPr/>
      <dgm:t>
        <a:bodyPr/>
        <a:lstStyle/>
        <a:p>
          <a:endParaRPr lang="en-US"/>
        </a:p>
      </dgm:t>
    </dgm:pt>
    <dgm:pt modelId="{20168EDE-524A-46BA-AC0A-2A6FDE230F13}" type="pres">
      <dgm:prSet presAssocID="{69F8DEAB-2D95-46EB-913C-CA1D9E53FCC2}" presName="spNode" presStyleCnt="0"/>
      <dgm:spPr/>
    </dgm:pt>
    <dgm:pt modelId="{AE103DB3-7489-4A3F-9496-AABD66B2F1CD}" type="pres">
      <dgm:prSet presAssocID="{44260EB1-0282-407F-B843-A346B632A0CD}" presName="sibTrans" presStyleLbl="sibTrans1D1" presStyleIdx="5" presStyleCnt="14"/>
      <dgm:spPr/>
      <dgm:t>
        <a:bodyPr/>
        <a:lstStyle/>
        <a:p>
          <a:endParaRPr lang="en-US"/>
        </a:p>
      </dgm:t>
    </dgm:pt>
    <dgm:pt modelId="{E2F906FB-15C9-4D87-A27F-0C07A593066B}" type="pres">
      <dgm:prSet presAssocID="{B160BEAF-A37B-4A40-8744-D2C85AA2B5E5}" presName="node" presStyleLbl="node1" presStyleIdx="6" presStyleCnt="14" custScaleX="129912" custScaleY="146913" custRadScaleRad="104015" custRadScaleInc="-140461">
        <dgm:presLayoutVars>
          <dgm:bulletEnabled val="1"/>
        </dgm:presLayoutVars>
      </dgm:prSet>
      <dgm:spPr/>
      <dgm:t>
        <a:bodyPr/>
        <a:lstStyle/>
        <a:p>
          <a:endParaRPr lang="en-US"/>
        </a:p>
      </dgm:t>
    </dgm:pt>
    <dgm:pt modelId="{7E511720-09CA-43C5-B5EB-B7B3EAA2595E}" type="pres">
      <dgm:prSet presAssocID="{B160BEAF-A37B-4A40-8744-D2C85AA2B5E5}" presName="spNode" presStyleCnt="0"/>
      <dgm:spPr/>
    </dgm:pt>
    <dgm:pt modelId="{594CC142-AC2F-4DEE-83D1-D9031471AF8B}" type="pres">
      <dgm:prSet presAssocID="{153AF615-3100-445C-9DEB-4CC2ECB31823}" presName="sibTrans" presStyleLbl="sibTrans1D1" presStyleIdx="6" presStyleCnt="14"/>
      <dgm:spPr/>
      <dgm:t>
        <a:bodyPr/>
        <a:lstStyle/>
        <a:p>
          <a:endParaRPr lang="en-US"/>
        </a:p>
      </dgm:t>
    </dgm:pt>
    <dgm:pt modelId="{277B8C73-E8F2-47C7-BD51-B951DE5E0A2B}" type="pres">
      <dgm:prSet presAssocID="{06C46AC3-B8A3-45B5-ADBC-5122406C88FA}" presName="node" presStyleLbl="node1" presStyleIdx="7" presStyleCnt="14" custScaleX="196202" custScaleY="133069" custRadScaleRad="103629" custRadScaleInc="-78577">
        <dgm:presLayoutVars>
          <dgm:bulletEnabled val="1"/>
        </dgm:presLayoutVars>
      </dgm:prSet>
      <dgm:spPr/>
      <dgm:t>
        <a:bodyPr/>
        <a:lstStyle/>
        <a:p>
          <a:endParaRPr lang="en-US"/>
        </a:p>
      </dgm:t>
    </dgm:pt>
    <dgm:pt modelId="{8686EE12-7A30-43F4-878D-C489530242BA}" type="pres">
      <dgm:prSet presAssocID="{06C46AC3-B8A3-45B5-ADBC-5122406C88FA}" presName="spNode" presStyleCnt="0"/>
      <dgm:spPr/>
    </dgm:pt>
    <dgm:pt modelId="{0BFCE1E2-9D84-4B40-B085-B00B32D2DFF2}" type="pres">
      <dgm:prSet presAssocID="{660B1E4D-1C06-40CC-8F0A-083F5205F68B}" presName="sibTrans" presStyleLbl="sibTrans1D1" presStyleIdx="7" presStyleCnt="14"/>
      <dgm:spPr/>
      <dgm:t>
        <a:bodyPr/>
        <a:lstStyle/>
        <a:p>
          <a:endParaRPr lang="en-US"/>
        </a:p>
      </dgm:t>
    </dgm:pt>
    <dgm:pt modelId="{FAAB02C4-8522-40AF-8BA3-D7F2A21FA7C1}" type="pres">
      <dgm:prSet presAssocID="{7846919E-695E-4B36-B6D7-4B9D8012AFA0}" presName="node" presStyleLbl="node1" presStyleIdx="8" presStyleCnt="14" custScaleX="173249" custScaleY="133069" custRadScaleRad="101742" custRadScaleInc="77724">
        <dgm:presLayoutVars>
          <dgm:bulletEnabled val="1"/>
        </dgm:presLayoutVars>
      </dgm:prSet>
      <dgm:spPr/>
      <dgm:t>
        <a:bodyPr/>
        <a:lstStyle/>
        <a:p>
          <a:endParaRPr lang="en-US"/>
        </a:p>
      </dgm:t>
    </dgm:pt>
    <dgm:pt modelId="{F37D178A-D8F7-429A-94EF-9E49E3B37A24}" type="pres">
      <dgm:prSet presAssocID="{7846919E-695E-4B36-B6D7-4B9D8012AFA0}" presName="spNode" presStyleCnt="0"/>
      <dgm:spPr/>
    </dgm:pt>
    <dgm:pt modelId="{59B637F5-EE11-440E-91C6-7CB6817F794B}" type="pres">
      <dgm:prSet presAssocID="{72389CAC-AFA5-4B87-AA55-9C625D0CDF7B}" presName="sibTrans" presStyleLbl="sibTrans1D1" presStyleIdx="8" presStyleCnt="14"/>
      <dgm:spPr/>
      <dgm:t>
        <a:bodyPr/>
        <a:lstStyle/>
        <a:p>
          <a:endParaRPr lang="en-US"/>
        </a:p>
      </dgm:t>
    </dgm:pt>
    <dgm:pt modelId="{FA0A4744-8114-4D3A-BF9E-FEB3BE046458}" type="pres">
      <dgm:prSet presAssocID="{DEC42844-CFFE-49D4-A8C7-9A03D1525280}" presName="node" presStyleLbl="node1" presStyleIdx="9" presStyleCnt="14" custScaleX="206074" custScaleY="145868" custRadScaleRad="106705" custRadScaleInc="87238">
        <dgm:presLayoutVars>
          <dgm:bulletEnabled val="1"/>
        </dgm:presLayoutVars>
      </dgm:prSet>
      <dgm:spPr/>
      <dgm:t>
        <a:bodyPr/>
        <a:lstStyle/>
        <a:p>
          <a:endParaRPr lang="en-US"/>
        </a:p>
      </dgm:t>
    </dgm:pt>
    <dgm:pt modelId="{720F31DC-ADD1-4100-BE2A-C0C724370DDE}" type="pres">
      <dgm:prSet presAssocID="{DEC42844-CFFE-49D4-A8C7-9A03D1525280}" presName="spNode" presStyleCnt="0"/>
      <dgm:spPr/>
    </dgm:pt>
    <dgm:pt modelId="{1B3AB69A-E907-4C74-8D04-6A82D4751D5B}" type="pres">
      <dgm:prSet presAssocID="{52D1ECA7-7807-43D5-926F-657B64BB4C26}" presName="sibTrans" presStyleLbl="sibTrans1D1" presStyleIdx="9" presStyleCnt="14"/>
      <dgm:spPr/>
      <dgm:t>
        <a:bodyPr/>
        <a:lstStyle/>
        <a:p>
          <a:endParaRPr lang="en-US"/>
        </a:p>
      </dgm:t>
    </dgm:pt>
    <dgm:pt modelId="{6F560910-D88B-4E53-8EBC-F50D1EDFAC50}" type="pres">
      <dgm:prSet presAssocID="{24DAF261-B1F1-4B0B-9802-3078CD82B747}" presName="node" presStyleLbl="node1" presStyleIdx="10" presStyleCnt="14" custScaleX="276797" custScaleY="118846" custRadScaleRad="112240" custRadScaleInc="69466">
        <dgm:presLayoutVars>
          <dgm:bulletEnabled val="1"/>
        </dgm:presLayoutVars>
      </dgm:prSet>
      <dgm:spPr/>
      <dgm:t>
        <a:bodyPr/>
        <a:lstStyle/>
        <a:p>
          <a:endParaRPr lang="en-US"/>
        </a:p>
      </dgm:t>
    </dgm:pt>
    <dgm:pt modelId="{B5E74F5E-032F-4158-9DF3-91FEBCB21BC6}" type="pres">
      <dgm:prSet presAssocID="{24DAF261-B1F1-4B0B-9802-3078CD82B747}" presName="spNode" presStyleCnt="0"/>
      <dgm:spPr/>
    </dgm:pt>
    <dgm:pt modelId="{F52C789C-6DD8-44E7-8060-5D816C58E59D}" type="pres">
      <dgm:prSet presAssocID="{3B8DCFDF-9787-437E-AFCA-D94EB3765F92}" presName="sibTrans" presStyleLbl="sibTrans1D1" presStyleIdx="10" presStyleCnt="14"/>
      <dgm:spPr/>
      <dgm:t>
        <a:bodyPr/>
        <a:lstStyle/>
        <a:p>
          <a:endParaRPr lang="en-US"/>
        </a:p>
      </dgm:t>
    </dgm:pt>
    <dgm:pt modelId="{6D55F803-8369-44D1-9717-69EC0AD90DE8}" type="pres">
      <dgm:prSet presAssocID="{C0608626-658E-404E-B21B-2514ED4AE07A}" presName="node" presStyleLbl="node1" presStyleIdx="11" presStyleCnt="14" custScaleX="183325" custScaleY="134671" custRadScaleRad="110341" custRadScaleInc="-23609">
        <dgm:presLayoutVars>
          <dgm:bulletEnabled val="1"/>
        </dgm:presLayoutVars>
      </dgm:prSet>
      <dgm:spPr/>
      <dgm:t>
        <a:bodyPr/>
        <a:lstStyle/>
        <a:p>
          <a:endParaRPr lang="en-US"/>
        </a:p>
      </dgm:t>
    </dgm:pt>
    <dgm:pt modelId="{03F7632C-2A84-403D-8A94-A839DE0DAB7B}" type="pres">
      <dgm:prSet presAssocID="{C0608626-658E-404E-B21B-2514ED4AE07A}" presName="spNode" presStyleCnt="0"/>
      <dgm:spPr/>
    </dgm:pt>
    <dgm:pt modelId="{8D66C572-4D03-4C35-BE03-E2C7BDB5FCC6}" type="pres">
      <dgm:prSet presAssocID="{AB4E365F-CB4C-468E-AAD8-86F4A5C70B0C}" presName="sibTrans" presStyleLbl="sibTrans1D1" presStyleIdx="11" presStyleCnt="14"/>
      <dgm:spPr/>
      <dgm:t>
        <a:bodyPr/>
        <a:lstStyle/>
        <a:p>
          <a:endParaRPr lang="en-US"/>
        </a:p>
      </dgm:t>
    </dgm:pt>
    <dgm:pt modelId="{0BDF88CF-97A9-4A6A-92D3-5B3281F587AC}" type="pres">
      <dgm:prSet presAssocID="{9C990B29-FE5B-49C2-9D9B-149DF2F1F132}" presName="node" presStyleLbl="node1" presStyleIdx="12" presStyleCnt="14" custScaleX="200863" custScaleY="141190" custRadScaleRad="111675" custRadScaleInc="-10379">
        <dgm:presLayoutVars>
          <dgm:bulletEnabled val="1"/>
        </dgm:presLayoutVars>
      </dgm:prSet>
      <dgm:spPr/>
      <dgm:t>
        <a:bodyPr/>
        <a:lstStyle/>
        <a:p>
          <a:endParaRPr lang="en-US"/>
        </a:p>
      </dgm:t>
    </dgm:pt>
    <dgm:pt modelId="{2F5DF0E7-7916-4654-8CCE-769079436A37}" type="pres">
      <dgm:prSet presAssocID="{9C990B29-FE5B-49C2-9D9B-149DF2F1F132}" presName="spNode" presStyleCnt="0"/>
      <dgm:spPr/>
    </dgm:pt>
    <dgm:pt modelId="{F30055D8-3985-4611-A50C-CB9A56364700}" type="pres">
      <dgm:prSet presAssocID="{D6665A5C-DA45-4072-9DF2-AB47403C6627}" presName="sibTrans" presStyleLbl="sibTrans1D1" presStyleIdx="12" presStyleCnt="14"/>
      <dgm:spPr/>
      <dgm:t>
        <a:bodyPr/>
        <a:lstStyle/>
        <a:p>
          <a:endParaRPr lang="en-US"/>
        </a:p>
      </dgm:t>
    </dgm:pt>
    <dgm:pt modelId="{108EF58D-8A7F-4B1A-AA07-96550A339CAA}" type="pres">
      <dgm:prSet presAssocID="{655FA4B0-0F98-493B-83BE-88843D7DFE1B}" presName="node" presStyleLbl="node1" presStyleIdx="13" presStyleCnt="14" custScaleX="197796" custScaleY="128809" custRadScaleRad="103483" custRadScaleInc="-26082">
        <dgm:presLayoutVars>
          <dgm:bulletEnabled val="1"/>
        </dgm:presLayoutVars>
      </dgm:prSet>
      <dgm:spPr/>
      <dgm:t>
        <a:bodyPr/>
        <a:lstStyle/>
        <a:p>
          <a:endParaRPr lang="en-US"/>
        </a:p>
      </dgm:t>
    </dgm:pt>
    <dgm:pt modelId="{B4D6453C-BB63-4089-9619-1BF8757BB45C}" type="pres">
      <dgm:prSet presAssocID="{655FA4B0-0F98-493B-83BE-88843D7DFE1B}" presName="spNode" presStyleCnt="0"/>
      <dgm:spPr/>
    </dgm:pt>
    <dgm:pt modelId="{EAE0ABA9-3E98-4B49-A2BF-3EA0416A6090}" type="pres">
      <dgm:prSet presAssocID="{2259995F-B484-4A50-961C-EC03729DBAE7}" presName="sibTrans" presStyleLbl="sibTrans1D1" presStyleIdx="13" presStyleCnt="14"/>
      <dgm:spPr/>
      <dgm:t>
        <a:bodyPr/>
        <a:lstStyle/>
        <a:p>
          <a:endParaRPr lang="en-US"/>
        </a:p>
      </dgm:t>
    </dgm:pt>
  </dgm:ptLst>
  <dgm:cxnLst>
    <dgm:cxn modelId="{D318C1C2-B479-48C8-8777-E2C3557824D0}" type="presOf" srcId="{9C990B29-FE5B-49C2-9D9B-149DF2F1F132}" destId="{0BDF88CF-97A9-4A6A-92D3-5B3281F587AC}" srcOrd="0" destOrd="0" presId="urn:microsoft.com/office/officeart/2005/8/layout/cycle6"/>
    <dgm:cxn modelId="{7ACA06FD-22C4-4B15-9F37-C57D7CFB672E}" srcId="{E3F53C42-544D-4732-9080-7A52FA1D1A01}" destId="{06C46AC3-B8A3-45B5-ADBC-5122406C88FA}" srcOrd="7" destOrd="0" parTransId="{21037928-EA79-4D90-864B-22BB0288061F}" sibTransId="{660B1E4D-1C06-40CC-8F0A-083F5205F68B}"/>
    <dgm:cxn modelId="{E0B41D0A-34E1-4FF1-9E3B-F84732BBEEE4}" srcId="{E3F53C42-544D-4732-9080-7A52FA1D1A01}" destId="{5A335356-FD5F-47D4-84A1-7456375FF14A}" srcOrd="0" destOrd="0" parTransId="{657615CC-6FE3-4A96-B024-119412D3E765}" sibTransId="{DADC730E-952D-4C40-8F51-48DFB99610FA}"/>
    <dgm:cxn modelId="{F971F619-DDAD-4586-8A82-B70B98612039}" type="presOf" srcId="{4A507205-23A1-4D03-B3BD-B92C0C200B05}" destId="{2A0AFCEA-3ABC-408B-9EC6-46AAA03EBC75}" srcOrd="0" destOrd="0" presId="urn:microsoft.com/office/officeart/2005/8/layout/cycle6"/>
    <dgm:cxn modelId="{3DF62566-F8A0-4BEA-BFD0-C460D77B32AD}" type="presOf" srcId="{DADC730E-952D-4C40-8F51-48DFB99610FA}" destId="{33FF76F9-A60C-4CDE-8669-F1A9F33C55EE}" srcOrd="0" destOrd="0" presId="urn:microsoft.com/office/officeart/2005/8/layout/cycle6"/>
    <dgm:cxn modelId="{ADAE1E47-AB40-4909-8596-BFF2794265A7}" type="presOf" srcId="{3B8DCFDF-9787-437E-AFCA-D94EB3765F92}" destId="{F52C789C-6DD8-44E7-8060-5D816C58E59D}" srcOrd="0" destOrd="0" presId="urn:microsoft.com/office/officeart/2005/8/layout/cycle6"/>
    <dgm:cxn modelId="{9B20A862-B800-4E3F-927C-D62DE17AEB3A}" type="presOf" srcId="{24DAF261-B1F1-4B0B-9802-3078CD82B747}" destId="{6F560910-D88B-4E53-8EBC-F50D1EDFAC50}" srcOrd="0" destOrd="0" presId="urn:microsoft.com/office/officeart/2005/8/layout/cycle6"/>
    <dgm:cxn modelId="{0AEC3114-03B3-4DB7-8A2F-2E3F910976A4}" type="presOf" srcId="{69F8DEAB-2D95-46EB-913C-CA1D9E53FCC2}" destId="{F73CAD6A-104C-4B16-BDB7-3ADD29D109E5}" srcOrd="0" destOrd="0" presId="urn:microsoft.com/office/officeart/2005/8/layout/cycle6"/>
    <dgm:cxn modelId="{DCBE3F4A-6A3E-4BCB-BA11-9FD71C11F76F}" type="presOf" srcId="{F4EFE8E3-8FD3-4FCB-9585-54159217F16E}" destId="{5C43B145-3D57-4197-A2B0-08B11B5D814C}" srcOrd="0" destOrd="0" presId="urn:microsoft.com/office/officeart/2005/8/layout/cycle6"/>
    <dgm:cxn modelId="{8B9BBABA-0B54-4E30-90FF-5C1CC407D311}" type="presOf" srcId="{E3F53C42-544D-4732-9080-7A52FA1D1A01}" destId="{80E7C61D-1A6F-4BB2-AC09-E826BA0BC13E}" srcOrd="0" destOrd="0" presId="urn:microsoft.com/office/officeart/2005/8/layout/cycle6"/>
    <dgm:cxn modelId="{2C0636DA-2958-4FDD-A2F1-CF51B7BE135D}" type="presOf" srcId="{80450DCA-0E59-4353-BEF2-1DDBB03D8ACF}" destId="{FB288F45-CCEF-47BE-B4BB-963FFEC97BE4}" srcOrd="0" destOrd="0" presId="urn:microsoft.com/office/officeart/2005/8/layout/cycle6"/>
    <dgm:cxn modelId="{848DACD6-A3AE-4E0C-A6F3-FF8F3B0E7353}" srcId="{E3F53C42-544D-4732-9080-7A52FA1D1A01}" destId="{24DAF261-B1F1-4B0B-9802-3078CD82B747}" srcOrd="10" destOrd="0" parTransId="{1AB8FBB3-DBC6-413B-BEA2-F7ED3EFA8626}" sibTransId="{3B8DCFDF-9787-437E-AFCA-D94EB3765F92}"/>
    <dgm:cxn modelId="{B52BF4EF-B4FF-4FED-9129-24C4543F2A84}" type="presOf" srcId="{B160BEAF-A37B-4A40-8744-D2C85AA2B5E5}" destId="{E2F906FB-15C9-4D87-A27F-0C07A593066B}" srcOrd="0" destOrd="0" presId="urn:microsoft.com/office/officeart/2005/8/layout/cycle6"/>
    <dgm:cxn modelId="{9C25051B-89FD-4BB9-A7E2-A7699DC84FF8}" type="presOf" srcId="{5A335356-FD5F-47D4-84A1-7456375FF14A}" destId="{147BA2F3-6361-4C21-ADEC-BB3C2A2E8180}" srcOrd="0" destOrd="0" presId="urn:microsoft.com/office/officeart/2005/8/layout/cycle6"/>
    <dgm:cxn modelId="{20E881C2-769C-410D-865A-FE773476FF5C}" type="presOf" srcId="{7846919E-695E-4B36-B6D7-4B9D8012AFA0}" destId="{FAAB02C4-8522-40AF-8BA3-D7F2A21FA7C1}" srcOrd="0" destOrd="0" presId="urn:microsoft.com/office/officeart/2005/8/layout/cycle6"/>
    <dgm:cxn modelId="{1FC5C612-0780-4A80-9D09-7ACE61E1A127}" srcId="{E3F53C42-544D-4732-9080-7A52FA1D1A01}" destId="{AB823DE2-E91E-445D-8C57-A93ADB8D6DA7}" srcOrd="3" destOrd="0" parTransId="{0BEF479F-7834-49E5-B301-2A0BB697A61F}" sibTransId="{F4EFE8E3-8FD3-4FCB-9585-54159217F16E}"/>
    <dgm:cxn modelId="{09B9D00E-5F9F-4056-878F-3CC8E43A4DFF}" type="presOf" srcId="{C0608626-658E-404E-B21B-2514ED4AE07A}" destId="{6D55F803-8369-44D1-9717-69EC0AD90DE8}" srcOrd="0" destOrd="0" presId="urn:microsoft.com/office/officeart/2005/8/layout/cycle6"/>
    <dgm:cxn modelId="{B3E01BF8-DB45-45A6-94D8-DD3B8CAAD9A0}" srcId="{E3F53C42-544D-4732-9080-7A52FA1D1A01}" destId="{B160BEAF-A37B-4A40-8744-D2C85AA2B5E5}" srcOrd="6" destOrd="0" parTransId="{0B9AF671-B4CD-4B1D-8993-A0A21DC88687}" sibTransId="{153AF615-3100-445C-9DEB-4CC2ECB31823}"/>
    <dgm:cxn modelId="{CE89CDB8-EB16-4FB7-BA98-9492D0BCECB1}" type="presOf" srcId="{2F52066C-92DE-4927-AACA-4160BCDAF2D5}" destId="{E6865684-46E8-489D-9664-DAA3AA8218ED}" srcOrd="0" destOrd="0" presId="urn:microsoft.com/office/officeart/2005/8/layout/cycle6"/>
    <dgm:cxn modelId="{3B165DD9-DD89-4113-9D08-4711E5128EA9}" type="presOf" srcId="{52D1ECA7-7807-43D5-926F-657B64BB4C26}" destId="{1B3AB69A-E907-4C74-8D04-6A82D4751D5B}" srcOrd="0" destOrd="0" presId="urn:microsoft.com/office/officeart/2005/8/layout/cycle6"/>
    <dgm:cxn modelId="{7BCEC59D-B4DE-441F-AC74-49C5C171AA84}" type="presOf" srcId="{153AF615-3100-445C-9DEB-4CC2ECB31823}" destId="{594CC142-AC2F-4DEE-83D1-D9031471AF8B}" srcOrd="0" destOrd="0" presId="urn:microsoft.com/office/officeart/2005/8/layout/cycle6"/>
    <dgm:cxn modelId="{84106E8A-69A3-4279-83C8-53138B24EEA5}" type="presOf" srcId="{2259995F-B484-4A50-961C-EC03729DBAE7}" destId="{EAE0ABA9-3E98-4B49-A2BF-3EA0416A6090}" srcOrd="0" destOrd="0" presId="urn:microsoft.com/office/officeart/2005/8/layout/cycle6"/>
    <dgm:cxn modelId="{5D93686D-15C7-456B-B32E-D526F63746F4}" srcId="{E3F53C42-544D-4732-9080-7A52FA1D1A01}" destId="{655FA4B0-0F98-493B-83BE-88843D7DFE1B}" srcOrd="13" destOrd="0" parTransId="{FE173E42-AF19-4C73-BD8A-9586835A25C2}" sibTransId="{2259995F-B484-4A50-961C-EC03729DBAE7}"/>
    <dgm:cxn modelId="{E2978DCD-DA97-4A5C-A059-E1C6C9C8B4B2}" srcId="{E3F53C42-544D-4732-9080-7A52FA1D1A01}" destId="{9C990B29-FE5B-49C2-9D9B-149DF2F1F132}" srcOrd="12" destOrd="0" parTransId="{E3EAC6B0-4CC1-4BD0-8E4F-7450E3A9D8F4}" sibTransId="{D6665A5C-DA45-4072-9DF2-AB47403C6627}"/>
    <dgm:cxn modelId="{F0DADD82-B61D-42B4-8493-15BDEF4CF44C}" type="presOf" srcId="{72389CAC-AFA5-4B87-AA55-9C625D0CDF7B}" destId="{59B637F5-EE11-440E-91C6-7CB6817F794B}" srcOrd="0" destOrd="0" presId="urn:microsoft.com/office/officeart/2005/8/layout/cycle6"/>
    <dgm:cxn modelId="{AC7E71F6-53FA-4A29-81C0-A7E3436356B5}" srcId="{E3F53C42-544D-4732-9080-7A52FA1D1A01}" destId="{69F8DEAB-2D95-46EB-913C-CA1D9E53FCC2}" srcOrd="5" destOrd="0" parTransId="{E3D936DA-4EBE-4A93-AF60-1722CD311775}" sibTransId="{44260EB1-0282-407F-B843-A346B632A0CD}"/>
    <dgm:cxn modelId="{9837BD16-4D56-468A-BAA4-C604AC73DD5B}" srcId="{E3F53C42-544D-4732-9080-7A52FA1D1A01}" destId="{2F52066C-92DE-4927-AACA-4160BCDAF2D5}" srcOrd="4" destOrd="0" parTransId="{2220988E-C0FB-4981-AEA5-4FB5701F4C20}" sibTransId="{4A507205-23A1-4D03-B3BD-B92C0C200B05}"/>
    <dgm:cxn modelId="{1BFA0A0D-E276-4CE0-83AF-41F995BF678C}" type="presOf" srcId="{660B1E4D-1C06-40CC-8F0A-083F5205F68B}" destId="{0BFCE1E2-9D84-4B40-B085-B00B32D2DFF2}" srcOrd="0" destOrd="0" presId="urn:microsoft.com/office/officeart/2005/8/layout/cycle6"/>
    <dgm:cxn modelId="{44EE7C27-1D8D-4931-8530-E411C09A2ACE}" srcId="{E3F53C42-544D-4732-9080-7A52FA1D1A01}" destId="{7846919E-695E-4B36-B6D7-4B9D8012AFA0}" srcOrd="8" destOrd="0" parTransId="{1AC0568E-727F-4A0D-A5C2-47C89A71FAEE}" sibTransId="{72389CAC-AFA5-4B87-AA55-9C625D0CDF7B}"/>
    <dgm:cxn modelId="{224E2084-7B87-4CCD-9330-748689EB536A}" type="presOf" srcId="{E60AE00D-5D08-4908-AC33-B19E6FF895F6}" destId="{E0375AF0-541E-4960-A945-4C0DFDCA7D40}" srcOrd="0" destOrd="0" presId="urn:microsoft.com/office/officeart/2005/8/layout/cycle6"/>
    <dgm:cxn modelId="{6106AD6B-0543-40C1-96BC-36666C62B4FC}" srcId="{E3F53C42-544D-4732-9080-7A52FA1D1A01}" destId="{DEC42844-CFFE-49D4-A8C7-9A03D1525280}" srcOrd="9" destOrd="0" parTransId="{0F49F84F-BFEE-4AFE-87F8-B2F0C89A9C14}" sibTransId="{52D1ECA7-7807-43D5-926F-657B64BB4C26}"/>
    <dgm:cxn modelId="{00274AB9-7ABF-4D94-9980-81462C7E55D4}" srcId="{E3F53C42-544D-4732-9080-7A52FA1D1A01}" destId="{C0608626-658E-404E-B21B-2514ED4AE07A}" srcOrd="11" destOrd="0" parTransId="{91DF20A2-269A-4004-B0E7-8BAD28C2F1D0}" sibTransId="{AB4E365F-CB4C-468E-AAD8-86F4A5C70B0C}"/>
    <dgm:cxn modelId="{C88C0D92-9DA2-475F-B440-16EA806E1491}" srcId="{E3F53C42-544D-4732-9080-7A52FA1D1A01}" destId="{80450DCA-0E59-4353-BEF2-1DDBB03D8ACF}" srcOrd="2" destOrd="0" parTransId="{F64B12D7-5AB0-40EB-9D5A-818F5374EA83}" sibTransId="{ABB11769-F955-44A3-AACC-22D7AE9F238F}"/>
    <dgm:cxn modelId="{75C7E42E-1128-4C8D-8B03-EE5D86E2FBC7}" type="presOf" srcId="{BCCF6133-5C88-4E29-893E-68ADEB8AA3B8}" destId="{EE5BB952-9151-42F2-9808-A5129A398280}" srcOrd="0" destOrd="0" presId="urn:microsoft.com/office/officeart/2005/8/layout/cycle6"/>
    <dgm:cxn modelId="{D8CAD4A6-F748-4FB5-9B73-9A8D4693FB04}" type="presOf" srcId="{ABB11769-F955-44A3-AACC-22D7AE9F238F}" destId="{92DECAF4-C6BA-445A-BAF9-1238E6F0DC6A}" srcOrd="0" destOrd="0" presId="urn:microsoft.com/office/officeart/2005/8/layout/cycle6"/>
    <dgm:cxn modelId="{A4E7CDB0-229C-43B4-930D-AD42F3C91F5D}" type="presOf" srcId="{44260EB1-0282-407F-B843-A346B632A0CD}" destId="{AE103DB3-7489-4A3F-9496-AABD66B2F1CD}" srcOrd="0" destOrd="0" presId="urn:microsoft.com/office/officeart/2005/8/layout/cycle6"/>
    <dgm:cxn modelId="{B05303D0-1659-4AA6-9DF8-B03EC2916195}" srcId="{E3F53C42-544D-4732-9080-7A52FA1D1A01}" destId="{E60AE00D-5D08-4908-AC33-B19E6FF895F6}" srcOrd="1" destOrd="0" parTransId="{FB683B57-12BA-4280-B4A8-88B69D6261F7}" sibTransId="{BCCF6133-5C88-4E29-893E-68ADEB8AA3B8}"/>
    <dgm:cxn modelId="{C567A99A-DECA-4637-A764-E47FD77C4121}" type="presOf" srcId="{DEC42844-CFFE-49D4-A8C7-9A03D1525280}" destId="{FA0A4744-8114-4D3A-BF9E-FEB3BE046458}" srcOrd="0" destOrd="0" presId="urn:microsoft.com/office/officeart/2005/8/layout/cycle6"/>
    <dgm:cxn modelId="{D1439348-A67E-4087-A5EA-6E916641F390}" type="presOf" srcId="{06C46AC3-B8A3-45B5-ADBC-5122406C88FA}" destId="{277B8C73-E8F2-47C7-BD51-B951DE5E0A2B}" srcOrd="0" destOrd="0" presId="urn:microsoft.com/office/officeart/2005/8/layout/cycle6"/>
    <dgm:cxn modelId="{22216E4F-AFA2-4AA1-BD80-81AE397C45F8}" type="presOf" srcId="{D6665A5C-DA45-4072-9DF2-AB47403C6627}" destId="{F30055D8-3985-4611-A50C-CB9A56364700}" srcOrd="0" destOrd="0" presId="urn:microsoft.com/office/officeart/2005/8/layout/cycle6"/>
    <dgm:cxn modelId="{CF0FF592-9B11-4F15-B763-5D71F7447450}" type="presOf" srcId="{655FA4B0-0F98-493B-83BE-88843D7DFE1B}" destId="{108EF58D-8A7F-4B1A-AA07-96550A339CAA}" srcOrd="0" destOrd="0" presId="urn:microsoft.com/office/officeart/2005/8/layout/cycle6"/>
    <dgm:cxn modelId="{1E8D9FB4-C9F9-4AB2-949B-40EBBFF8A442}" type="presOf" srcId="{AB823DE2-E91E-445D-8C57-A93ADB8D6DA7}" destId="{8252E22E-C785-4240-AB62-BBED90105CBA}" srcOrd="0" destOrd="0" presId="urn:microsoft.com/office/officeart/2005/8/layout/cycle6"/>
    <dgm:cxn modelId="{F68A2D74-52F4-4E63-9AF0-E6951457F558}" type="presOf" srcId="{AB4E365F-CB4C-468E-AAD8-86F4A5C70B0C}" destId="{8D66C572-4D03-4C35-BE03-E2C7BDB5FCC6}" srcOrd="0" destOrd="0" presId="urn:microsoft.com/office/officeart/2005/8/layout/cycle6"/>
    <dgm:cxn modelId="{0761AF25-CA08-4EBA-B4FE-50E9B7314C48}" type="presParOf" srcId="{80E7C61D-1A6F-4BB2-AC09-E826BA0BC13E}" destId="{147BA2F3-6361-4C21-ADEC-BB3C2A2E8180}" srcOrd="0" destOrd="0" presId="urn:microsoft.com/office/officeart/2005/8/layout/cycle6"/>
    <dgm:cxn modelId="{6905767B-CAE9-4800-80D8-54E7336B98AC}" type="presParOf" srcId="{80E7C61D-1A6F-4BB2-AC09-E826BA0BC13E}" destId="{E709F893-73F9-4142-9D06-D326068B06F8}" srcOrd="1" destOrd="0" presId="urn:microsoft.com/office/officeart/2005/8/layout/cycle6"/>
    <dgm:cxn modelId="{6F58E908-4473-437A-A540-1F9E1882FBA2}" type="presParOf" srcId="{80E7C61D-1A6F-4BB2-AC09-E826BA0BC13E}" destId="{33FF76F9-A60C-4CDE-8669-F1A9F33C55EE}" srcOrd="2" destOrd="0" presId="urn:microsoft.com/office/officeart/2005/8/layout/cycle6"/>
    <dgm:cxn modelId="{9851DE74-D764-40D2-BE06-5A14D2FA856D}" type="presParOf" srcId="{80E7C61D-1A6F-4BB2-AC09-E826BA0BC13E}" destId="{E0375AF0-541E-4960-A945-4C0DFDCA7D40}" srcOrd="3" destOrd="0" presId="urn:microsoft.com/office/officeart/2005/8/layout/cycle6"/>
    <dgm:cxn modelId="{9691544A-0CFF-4E0E-A49E-B9FECAFD1069}" type="presParOf" srcId="{80E7C61D-1A6F-4BB2-AC09-E826BA0BC13E}" destId="{148FAF13-5E8D-4D39-965F-49B1FAE5DD43}" srcOrd="4" destOrd="0" presId="urn:microsoft.com/office/officeart/2005/8/layout/cycle6"/>
    <dgm:cxn modelId="{41128380-81F3-4024-8E7C-07A0D01FF436}" type="presParOf" srcId="{80E7C61D-1A6F-4BB2-AC09-E826BA0BC13E}" destId="{EE5BB952-9151-42F2-9808-A5129A398280}" srcOrd="5" destOrd="0" presId="urn:microsoft.com/office/officeart/2005/8/layout/cycle6"/>
    <dgm:cxn modelId="{0EB79D67-20F9-4036-85C2-91BDE80E9BBC}" type="presParOf" srcId="{80E7C61D-1A6F-4BB2-AC09-E826BA0BC13E}" destId="{FB288F45-CCEF-47BE-B4BB-963FFEC97BE4}" srcOrd="6" destOrd="0" presId="urn:microsoft.com/office/officeart/2005/8/layout/cycle6"/>
    <dgm:cxn modelId="{FB36B47F-6DAE-4EAE-903C-B9BF28EF560D}" type="presParOf" srcId="{80E7C61D-1A6F-4BB2-AC09-E826BA0BC13E}" destId="{BB538EEB-080C-46C5-96F1-80A00E07F1B8}" srcOrd="7" destOrd="0" presId="urn:microsoft.com/office/officeart/2005/8/layout/cycle6"/>
    <dgm:cxn modelId="{994E77D4-01E3-4FDE-BC93-37426E512AB1}" type="presParOf" srcId="{80E7C61D-1A6F-4BB2-AC09-E826BA0BC13E}" destId="{92DECAF4-C6BA-445A-BAF9-1238E6F0DC6A}" srcOrd="8" destOrd="0" presId="urn:microsoft.com/office/officeart/2005/8/layout/cycle6"/>
    <dgm:cxn modelId="{DCAF1195-9C12-4EE5-AA19-91BF41C12712}" type="presParOf" srcId="{80E7C61D-1A6F-4BB2-AC09-E826BA0BC13E}" destId="{8252E22E-C785-4240-AB62-BBED90105CBA}" srcOrd="9" destOrd="0" presId="urn:microsoft.com/office/officeart/2005/8/layout/cycle6"/>
    <dgm:cxn modelId="{0000D4B0-5BA8-4A41-885B-6F5C766BF156}" type="presParOf" srcId="{80E7C61D-1A6F-4BB2-AC09-E826BA0BC13E}" destId="{B2487931-FD44-4146-944B-D9F8ADA4F5A7}" srcOrd="10" destOrd="0" presId="urn:microsoft.com/office/officeart/2005/8/layout/cycle6"/>
    <dgm:cxn modelId="{D515028B-FBEA-4BF2-9C0E-9174B7896662}" type="presParOf" srcId="{80E7C61D-1A6F-4BB2-AC09-E826BA0BC13E}" destId="{5C43B145-3D57-4197-A2B0-08B11B5D814C}" srcOrd="11" destOrd="0" presId="urn:microsoft.com/office/officeart/2005/8/layout/cycle6"/>
    <dgm:cxn modelId="{4428A6CB-EB2A-4B88-A328-A6D5B3E4D9E8}" type="presParOf" srcId="{80E7C61D-1A6F-4BB2-AC09-E826BA0BC13E}" destId="{E6865684-46E8-489D-9664-DAA3AA8218ED}" srcOrd="12" destOrd="0" presId="urn:microsoft.com/office/officeart/2005/8/layout/cycle6"/>
    <dgm:cxn modelId="{DABB4974-EFAE-477E-AF31-98B653DE93E1}" type="presParOf" srcId="{80E7C61D-1A6F-4BB2-AC09-E826BA0BC13E}" destId="{9D6BCE1B-24CC-4FAB-9A88-C7E452382E85}" srcOrd="13" destOrd="0" presId="urn:microsoft.com/office/officeart/2005/8/layout/cycle6"/>
    <dgm:cxn modelId="{A8CC3E6E-8427-4AD7-97DB-47BB89B89AF3}" type="presParOf" srcId="{80E7C61D-1A6F-4BB2-AC09-E826BA0BC13E}" destId="{2A0AFCEA-3ABC-408B-9EC6-46AAA03EBC75}" srcOrd="14" destOrd="0" presId="urn:microsoft.com/office/officeart/2005/8/layout/cycle6"/>
    <dgm:cxn modelId="{B99DF99F-B315-4F06-8713-98CCC082CC66}" type="presParOf" srcId="{80E7C61D-1A6F-4BB2-AC09-E826BA0BC13E}" destId="{F73CAD6A-104C-4B16-BDB7-3ADD29D109E5}" srcOrd="15" destOrd="0" presId="urn:microsoft.com/office/officeart/2005/8/layout/cycle6"/>
    <dgm:cxn modelId="{38CF3247-40F2-4562-B230-0E9E4D8669FD}" type="presParOf" srcId="{80E7C61D-1A6F-4BB2-AC09-E826BA0BC13E}" destId="{20168EDE-524A-46BA-AC0A-2A6FDE230F13}" srcOrd="16" destOrd="0" presId="urn:microsoft.com/office/officeart/2005/8/layout/cycle6"/>
    <dgm:cxn modelId="{1BC58131-CA55-4A2D-82CA-3A5633EEEDEA}" type="presParOf" srcId="{80E7C61D-1A6F-4BB2-AC09-E826BA0BC13E}" destId="{AE103DB3-7489-4A3F-9496-AABD66B2F1CD}" srcOrd="17" destOrd="0" presId="urn:microsoft.com/office/officeart/2005/8/layout/cycle6"/>
    <dgm:cxn modelId="{247B8D48-9838-400F-A0F9-46C1B22CB5A4}" type="presParOf" srcId="{80E7C61D-1A6F-4BB2-AC09-E826BA0BC13E}" destId="{E2F906FB-15C9-4D87-A27F-0C07A593066B}" srcOrd="18" destOrd="0" presId="urn:microsoft.com/office/officeart/2005/8/layout/cycle6"/>
    <dgm:cxn modelId="{5A7F6B76-46C3-47C2-BC91-584B411CD1D9}" type="presParOf" srcId="{80E7C61D-1A6F-4BB2-AC09-E826BA0BC13E}" destId="{7E511720-09CA-43C5-B5EB-B7B3EAA2595E}" srcOrd="19" destOrd="0" presId="urn:microsoft.com/office/officeart/2005/8/layout/cycle6"/>
    <dgm:cxn modelId="{B650DE68-D3B0-4798-AB5C-DADBC60283CC}" type="presParOf" srcId="{80E7C61D-1A6F-4BB2-AC09-E826BA0BC13E}" destId="{594CC142-AC2F-4DEE-83D1-D9031471AF8B}" srcOrd="20" destOrd="0" presId="urn:microsoft.com/office/officeart/2005/8/layout/cycle6"/>
    <dgm:cxn modelId="{EB5457FF-A3C1-472D-898A-2EBDF8DA2DD7}" type="presParOf" srcId="{80E7C61D-1A6F-4BB2-AC09-E826BA0BC13E}" destId="{277B8C73-E8F2-47C7-BD51-B951DE5E0A2B}" srcOrd="21" destOrd="0" presId="urn:microsoft.com/office/officeart/2005/8/layout/cycle6"/>
    <dgm:cxn modelId="{1574BF33-4379-4B27-9A03-C05252CE750F}" type="presParOf" srcId="{80E7C61D-1A6F-4BB2-AC09-E826BA0BC13E}" destId="{8686EE12-7A30-43F4-878D-C489530242BA}" srcOrd="22" destOrd="0" presId="urn:microsoft.com/office/officeart/2005/8/layout/cycle6"/>
    <dgm:cxn modelId="{3E658CE2-32EF-42CA-92BB-9CBAA6741447}" type="presParOf" srcId="{80E7C61D-1A6F-4BB2-AC09-E826BA0BC13E}" destId="{0BFCE1E2-9D84-4B40-B085-B00B32D2DFF2}" srcOrd="23" destOrd="0" presId="urn:microsoft.com/office/officeart/2005/8/layout/cycle6"/>
    <dgm:cxn modelId="{B78E0930-4830-43CC-A740-E19506CE78DB}" type="presParOf" srcId="{80E7C61D-1A6F-4BB2-AC09-E826BA0BC13E}" destId="{FAAB02C4-8522-40AF-8BA3-D7F2A21FA7C1}" srcOrd="24" destOrd="0" presId="urn:microsoft.com/office/officeart/2005/8/layout/cycle6"/>
    <dgm:cxn modelId="{B87DEF7D-FCB9-4272-A816-4A865512E35F}" type="presParOf" srcId="{80E7C61D-1A6F-4BB2-AC09-E826BA0BC13E}" destId="{F37D178A-D8F7-429A-94EF-9E49E3B37A24}" srcOrd="25" destOrd="0" presId="urn:microsoft.com/office/officeart/2005/8/layout/cycle6"/>
    <dgm:cxn modelId="{38D445C3-46B0-4926-9972-6FB676F23F2C}" type="presParOf" srcId="{80E7C61D-1A6F-4BB2-AC09-E826BA0BC13E}" destId="{59B637F5-EE11-440E-91C6-7CB6817F794B}" srcOrd="26" destOrd="0" presId="urn:microsoft.com/office/officeart/2005/8/layout/cycle6"/>
    <dgm:cxn modelId="{6E1B162E-3D65-4825-96F6-B82B8B0C1110}" type="presParOf" srcId="{80E7C61D-1A6F-4BB2-AC09-E826BA0BC13E}" destId="{FA0A4744-8114-4D3A-BF9E-FEB3BE046458}" srcOrd="27" destOrd="0" presId="urn:microsoft.com/office/officeart/2005/8/layout/cycle6"/>
    <dgm:cxn modelId="{57C7708A-9B5A-477A-832D-C07544760B16}" type="presParOf" srcId="{80E7C61D-1A6F-4BB2-AC09-E826BA0BC13E}" destId="{720F31DC-ADD1-4100-BE2A-C0C724370DDE}" srcOrd="28" destOrd="0" presId="urn:microsoft.com/office/officeart/2005/8/layout/cycle6"/>
    <dgm:cxn modelId="{37E9D050-8696-4658-A2EF-D6BE9AB13F40}" type="presParOf" srcId="{80E7C61D-1A6F-4BB2-AC09-E826BA0BC13E}" destId="{1B3AB69A-E907-4C74-8D04-6A82D4751D5B}" srcOrd="29" destOrd="0" presId="urn:microsoft.com/office/officeart/2005/8/layout/cycle6"/>
    <dgm:cxn modelId="{33A7A7D4-E68C-4A65-9BEC-E6DF506418F6}" type="presParOf" srcId="{80E7C61D-1A6F-4BB2-AC09-E826BA0BC13E}" destId="{6F560910-D88B-4E53-8EBC-F50D1EDFAC50}" srcOrd="30" destOrd="0" presId="urn:microsoft.com/office/officeart/2005/8/layout/cycle6"/>
    <dgm:cxn modelId="{019D3AEA-4583-4459-88DF-B16657A13A62}" type="presParOf" srcId="{80E7C61D-1A6F-4BB2-AC09-E826BA0BC13E}" destId="{B5E74F5E-032F-4158-9DF3-91FEBCB21BC6}" srcOrd="31" destOrd="0" presId="urn:microsoft.com/office/officeart/2005/8/layout/cycle6"/>
    <dgm:cxn modelId="{16A2385B-F9DF-4EA5-BFED-3CC9FC50A5BF}" type="presParOf" srcId="{80E7C61D-1A6F-4BB2-AC09-E826BA0BC13E}" destId="{F52C789C-6DD8-44E7-8060-5D816C58E59D}" srcOrd="32" destOrd="0" presId="urn:microsoft.com/office/officeart/2005/8/layout/cycle6"/>
    <dgm:cxn modelId="{E9C8EE90-64D0-4A0D-9147-17DB7AF853AE}" type="presParOf" srcId="{80E7C61D-1A6F-4BB2-AC09-E826BA0BC13E}" destId="{6D55F803-8369-44D1-9717-69EC0AD90DE8}" srcOrd="33" destOrd="0" presId="urn:microsoft.com/office/officeart/2005/8/layout/cycle6"/>
    <dgm:cxn modelId="{E74D6F45-CB66-4D39-B8F9-0D3578F853D3}" type="presParOf" srcId="{80E7C61D-1A6F-4BB2-AC09-E826BA0BC13E}" destId="{03F7632C-2A84-403D-8A94-A839DE0DAB7B}" srcOrd="34" destOrd="0" presId="urn:microsoft.com/office/officeart/2005/8/layout/cycle6"/>
    <dgm:cxn modelId="{4216487F-6296-4E4E-AE9A-7179DF38C8AE}" type="presParOf" srcId="{80E7C61D-1A6F-4BB2-AC09-E826BA0BC13E}" destId="{8D66C572-4D03-4C35-BE03-E2C7BDB5FCC6}" srcOrd="35" destOrd="0" presId="urn:microsoft.com/office/officeart/2005/8/layout/cycle6"/>
    <dgm:cxn modelId="{4505F4A2-46B1-4812-9095-EBA400CC3456}" type="presParOf" srcId="{80E7C61D-1A6F-4BB2-AC09-E826BA0BC13E}" destId="{0BDF88CF-97A9-4A6A-92D3-5B3281F587AC}" srcOrd="36" destOrd="0" presId="urn:microsoft.com/office/officeart/2005/8/layout/cycle6"/>
    <dgm:cxn modelId="{B794A517-B68D-4937-9671-CBBD1D45F68D}" type="presParOf" srcId="{80E7C61D-1A6F-4BB2-AC09-E826BA0BC13E}" destId="{2F5DF0E7-7916-4654-8CCE-769079436A37}" srcOrd="37" destOrd="0" presId="urn:microsoft.com/office/officeart/2005/8/layout/cycle6"/>
    <dgm:cxn modelId="{A14100B9-3B19-4E40-9D15-95FDA8506079}" type="presParOf" srcId="{80E7C61D-1A6F-4BB2-AC09-E826BA0BC13E}" destId="{F30055D8-3985-4611-A50C-CB9A56364700}" srcOrd="38" destOrd="0" presId="urn:microsoft.com/office/officeart/2005/8/layout/cycle6"/>
    <dgm:cxn modelId="{989D8C4F-DA10-4CE6-BA30-F02B6132A61D}" type="presParOf" srcId="{80E7C61D-1A6F-4BB2-AC09-E826BA0BC13E}" destId="{108EF58D-8A7F-4B1A-AA07-96550A339CAA}" srcOrd="39" destOrd="0" presId="urn:microsoft.com/office/officeart/2005/8/layout/cycle6"/>
    <dgm:cxn modelId="{B0F710BC-C792-4DFA-A283-999B80B16B23}" type="presParOf" srcId="{80E7C61D-1A6F-4BB2-AC09-E826BA0BC13E}" destId="{B4D6453C-BB63-4089-9619-1BF8757BB45C}" srcOrd="40" destOrd="0" presId="urn:microsoft.com/office/officeart/2005/8/layout/cycle6"/>
    <dgm:cxn modelId="{92A7C22B-1653-44EC-9D42-E018941506AC}" type="presParOf" srcId="{80E7C61D-1A6F-4BB2-AC09-E826BA0BC13E}" destId="{EAE0ABA9-3E98-4B49-A2BF-3EA0416A6090}" srcOrd="41"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298243" cy="6205928"/>
        <a:chOff x="0" y="0"/>
        <a:chExt cx="10298243" cy="6205928"/>
      </a:xfrm>
    </dsp:grpSpPr>
    <dsp:sp modelId="{6EFFBBFD-2583-4797-96F6-DEFFE4F72877}">
      <dsp:nvSpPr>
        <dsp:cNvPr id="3" name="L-Shape 2"/>
        <dsp:cNvSpPr/>
      </dsp:nvSpPr>
      <dsp:spPr bwMode="white">
        <a:xfrm rot="5400000">
          <a:off x="269171" y="3524153"/>
          <a:ext cx="810784" cy="1349127"/>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269171" y="3524153"/>
        <a:ext cx="810784" cy="1349127"/>
      </dsp:txXfrm>
    </dsp:sp>
    <dsp:sp modelId="{A3D48EF8-7BF1-4E70-95B3-F1B3FB6F6A94}">
      <dsp:nvSpPr>
        <dsp:cNvPr id="4" name="Rectangles 3"/>
        <dsp:cNvSpPr/>
      </dsp:nvSpPr>
      <dsp:spPr bwMode="white">
        <a:xfrm>
          <a:off x="133831" y="3927251"/>
          <a:ext cx="1217999" cy="106764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dirty="0" smtClean="0">
              <a:solidFill>
                <a:schemeClr val="tx1"/>
              </a:solidFill>
            </a:rPr>
            <a:t>P&amp; SHD ,   S &amp; MED</a:t>
          </a:r>
          <a:endParaRPr lang="en-US" dirty="0">
            <a:solidFill>
              <a:schemeClr val="tx1"/>
            </a:solidFill>
          </a:endParaRPr>
        </a:p>
      </dsp:txBody>
      <dsp:txXfrm>
        <a:off x="133831" y="3927251"/>
        <a:ext cx="1217999" cy="1067648"/>
      </dsp:txXfrm>
    </dsp:sp>
    <dsp:sp modelId="{C9853CD2-5F91-442D-BD59-F1A9142CD08D}">
      <dsp:nvSpPr>
        <dsp:cNvPr id="5" name="Isosceles Triangle 4"/>
        <dsp:cNvSpPr/>
      </dsp:nvSpPr>
      <dsp:spPr bwMode="white">
        <a:xfrm>
          <a:off x="1122019" y="3424828"/>
          <a:ext cx="229811" cy="229811"/>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1122019" y="3424828"/>
        <a:ext cx="229811" cy="229811"/>
      </dsp:txXfrm>
    </dsp:sp>
    <dsp:sp modelId="{B0D0AFC2-DCE4-421D-BFF4-EE22267B3274}">
      <dsp:nvSpPr>
        <dsp:cNvPr id="6" name="L-Shape 5"/>
        <dsp:cNvSpPr/>
      </dsp:nvSpPr>
      <dsp:spPr bwMode="white">
        <a:xfrm rot="5400000">
          <a:off x="1760240" y="3155186"/>
          <a:ext cx="810784" cy="1349127"/>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1760240" y="3155186"/>
        <a:ext cx="810784" cy="1349127"/>
      </dsp:txXfrm>
    </dsp:sp>
    <dsp:sp modelId="{75A73D6C-D5D2-4B86-9E98-2A3DDC09F368}">
      <dsp:nvSpPr>
        <dsp:cNvPr id="7" name="Rectangles 6"/>
        <dsp:cNvSpPr/>
      </dsp:nvSpPr>
      <dsp:spPr bwMode="white">
        <a:xfrm>
          <a:off x="1624900" y="3558284"/>
          <a:ext cx="1217999" cy="106764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dirty="0" smtClean="0">
              <a:solidFill>
                <a:schemeClr val="tx1"/>
              </a:solidFill>
            </a:rPr>
            <a:t>PVT Clinics</a:t>
          </a:r>
          <a:endParaRPr lang="en-US" dirty="0">
            <a:solidFill>
              <a:schemeClr val="tx1"/>
            </a:solidFill>
          </a:endParaRPr>
        </a:p>
      </dsp:txBody>
      <dsp:txXfrm>
        <a:off x="1624900" y="3558284"/>
        <a:ext cx="1217999" cy="1067648"/>
      </dsp:txXfrm>
    </dsp:sp>
    <dsp:sp modelId="{56F19F76-9064-4508-B307-FCAF53141B42}">
      <dsp:nvSpPr>
        <dsp:cNvPr id="8" name="Isosceles Triangle 7"/>
        <dsp:cNvSpPr/>
      </dsp:nvSpPr>
      <dsp:spPr bwMode="white">
        <a:xfrm>
          <a:off x="2613088" y="3055862"/>
          <a:ext cx="229811" cy="229811"/>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2613088" y="3055862"/>
        <a:ext cx="229811" cy="229811"/>
      </dsp:txXfrm>
    </dsp:sp>
    <dsp:sp modelId="{06DA6E0C-8A51-4D9B-9497-68CB84EA8DAC}">
      <dsp:nvSpPr>
        <dsp:cNvPr id="9" name="L-Shape 8"/>
        <dsp:cNvSpPr/>
      </dsp:nvSpPr>
      <dsp:spPr bwMode="white">
        <a:xfrm rot="5400000">
          <a:off x="3251309" y="2786220"/>
          <a:ext cx="810784" cy="1349127"/>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3251309" y="2786220"/>
        <a:ext cx="810784" cy="1349127"/>
      </dsp:txXfrm>
    </dsp:sp>
    <dsp:sp modelId="{B58A4067-ACFE-4192-828C-6F12D38596AA}">
      <dsp:nvSpPr>
        <dsp:cNvPr id="10" name="Rectangles 9"/>
        <dsp:cNvSpPr/>
      </dsp:nvSpPr>
      <dsp:spPr bwMode="white">
        <a:xfrm>
          <a:off x="3115969" y="3189318"/>
          <a:ext cx="1217999" cy="106764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dirty="0" smtClean="0">
              <a:solidFill>
                <a:schemeClr val="tx1"/>
              </a:solidFill>
            </a:rPr>
            <a:t>PVT Hospitals </a:t>
          </a:r>
          <a:endParaRPr lang="en-US" dirty="0">
            <a:solidFill>
              <a:schemeClr val="tx1"/>
            </a:solidFill>
          </a:endParaRPr>
        </a:p>
      </dsp:txBody>
      <dsp:txXfrm>
        <a:off x="3115969" y="3189318"/>
        <a:ext cx="1217999" cy="1067648"/>
      </dsp:txXfrm>
    </dsp:sp>
    <dsp:sp modelId="{492C0092-4D47-40A9-A75E-6ADE04B84F76}">
      <dsp:nvSpPr>
        <dsp:cNvPr id="11" name="Isosceles Triangle 10"/>
        <dsp:cNvSpPr/>
      </dsp:nvSpPr>
      <dsp:spPr bwMode="white">
        <a:xfrm>
          <a:off x="4104157" y="2686895"/>
          <a:ext cx="229811" cy="229811"/>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4104157" y="2686895"/>
        <a:ext cx="229811" cy="229811"/>
      </dsp:txXfrm>
    </dsp:sp>
    <dsp:sp modelId="{3FAB315A-E6AC-4E68-BDEE-47854E989B9D}">
      <dsp:nvSpPr>
        <dsp:cNvPr id="12" name="L-Shape 11"/>
        <dsp:cNvSpPr/>
      </dsp:nvSpPr>
      <dsp:spPr bwMode="white">
        <a:xfrm rot="5400000">
          <a:off x="4742378" y="2417253"/>
          <a:ext cx="810784" cy="1349127"/>
        </a:xfrm>
        <a:prstGeom prst="corner">
          <a:avLst>
            <a:gd name="adj1" fmla="val 16120"/>
            <a:gd name="adj2" fmla="val 16110"/>
          </a:avLst>
        </a:prstGeom>
        <a:blipFill rotWithShape="0">
          <a:blip r:embed="rId1"/>
          <a:stretch>
            <a:fillRect/>
          </a:stretch>
        </a:blipFill>
      </dsp:spPr>
      <dsp:style>
        <a:lnRef idx="2">
          <a:schemeClr val="accent1"/>
        </a:lnRef>
        <a:fillRef idx="1">
          <a:schemeClr val="accent1"/>
        </a:fillRef>
        <a:effectRef idx="0">
          <a:scrgbClr r="0" g="0" b="0"/>
        </a:effectRef>
        <a:fontRef idx="minor">
          <a:schemeClr val="lt1"/>
        </a:fontRef>
      </dsp:style>
      <dsp:txXfrm rot="5400000">
        <a:off x="4742378" y="2417253"/>
        <a:ext cx="810784" cy="1349127"/>
      </dsp:txXfrm>
    </dsp:sp>
    <dsp:sp modelId="{E3512C57-F1B4-480E-914D-BBDE5E7E2BE8}">
      <dsp:nvSpPr>
        <dsp:cNvPr id="13" name="Rectangles 12"/>
        <dsp:cNvSpPr/>
      </dsp:nvSpPr>
      <dsp:spPr bwMode="white">
        <a:xfrm>
          <a:off x="4607038" y="2820351"/>
          <a:ext cx="1217999" cy="106764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smtClean="0">
              <a:solidFill>
                <a:schemeClr val="tx1"/>
              </a:solidFill>
            </a:rPr>
            <a:t>Laboratory</a:t>
          </a:r>
          <a:endParaRPr lang="en-US" dirty="0">
            <a:solidFill>
              <a:schemeClr val="tx1"/>
            </a:solidFill>
          </a:endParaRPr>
        </a:p>
      </dsp:txBody>
      <dsp:txXfrm>
        <a:off x="4607038" y="2820351"/>
        <a:ext cx="1217999" cy="1067648"/>
      </dsp:txXfrm>
    </dsp:sp>
    <dsp:sp modelId="{598AEC00-3EF2-45BE-8506-19AE93AF4314}">
      <dsp:nvSpPr>
        <dsp:cNvPr id="14" name="Isosceles Triangle 13"/>
        <dsp:cNvSpPr/>
      </dsp:nvSpPr>
      <dsp:spPr bwMode="white">
        <a:xfrm>
          <a:off x="5595225" y="2317929"/>
          <a:ext cx="229811" cy="229811"/>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5595225" y="2317929"/>
        <a:ext cx="229811" cy="229811"/>
      </dsp:txXfrm>
    </dsp:sp>
    <dsp:sp modelId="{F660FBAC-6C33-42D9-AC29-6428BEC821BD}">
      <dsp:nvSpPr>
        <dsp:cNvPr id="15" name="L-Shape 14"/>
        <dsp:cNvSpPr/>
      </dsp:nvSpPr>
      <dsp:spPr bwMode="white">
        <a:xfrm rot="5400000">
          <a:off x="6233446" y="2048287"/>
          <a:ext cx="810784" cy="1349127"/>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6233446" y="2048287"/>
        <a:ext cx="810784" cy="1349127"/>
      </dsp:txXfrm>
    </dsp:sp>
    <dsp:sp modelId="{1768C690-E565-4237-BFEA-E13712856377}">
      <dsp:nvSpPr>
        <dsp:cNvPr id="16" name="Rectangles 15"/>
        <dsp:cNvSpPr/>
      </dsp:nvSpPr>
      <dsp:spPr bwMode="white">
        <a:xfrm>
          <a:off x="6098106" y="2451385"/>
          <a:ext cx="1217999" cy="106764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dirty="0" smtClean="0">
              <a:solidFill>
                <a:schemeClr val="tx1"/>
              </a:solidFill>
            </a:rPr>
            <a:t>Blood Banks </a:t>
          </a:r>
          <a:endParaRPr lang="en-US" dirty="0">
            <a:solidFill>
              <a:schemeClr val="tx1"/>
            </a:solidFill>
          </a:endParaRPr>
        </a:p>
      </dsp:txBody>
      <dsp:txXfrm>
        <a:off x="6098106" y="2451385"/>
        <a:ext cx="1217999" cy="1067648"/>
      </dsp:txXfrm>
    </dsp:sp>
    <dsp:sp modelId="{60A39641-07EA-4879-99D1-F30C7A60A1E4}">
      <dsp:nvSpPr>
        <dsp:cNvPr id="17" name="Isosceles Triangle 16"/>
        <dsp:cNvSpPr/>
      </dsp:nvSpPr>
      <dsp:spPr bwMode="white">
        <a:xfrm>
          <a:off x="7086294" y="1948963"/>
          <a:ext cx="229811" cy="229811"/>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7086294" y="1948963"/>
        <a:ext cx="229811" cy="229811"/>
      </dsp:txXfrm>
    </dsp:sp>
    <dsp:sp modelId="{E72FFC5C-FAA6-406E-92ED-0CB5501C3720}">
      <dsp:nvSpPr>
        <dsp:cNvPr id="18" name="L-Shape 17"/>
        <dsp:cNvSpPr/>
      </dsp:nvSpPr>
      <dsp:spPr bwMode="white">
        <a:xfrm rot="5400000">
          <a:off x="7724515" y="1679320"/>
          <a:ext cx="810784" cy="1349127"/>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7724515" y="1679320"/>
        <a:ext cx="810784" cy="1349127"/>
      </dsp:txXfrm>
    </dsp:sp>
    <dsp:sp modelId="{00FF5DD9-E4D5-4A83-AABB-52102A85193B}">
      <dsp:nvSpPr>
        <dsp:cNvPr id="19" name="Rectangles 18"/>
        <dsp:cNvSpPr/>
      </dsp:nvSpPr>
      <dsp:spPr bwMode="white">
        <a:xfrm>
          <a:off x="7589175" y="2082418"/>
          <a:ext cx="1217999" cy="106764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dirty="0" smtClean="0">
              <a:solidFill>
                <a:schemeClr val="tx1"/>
              </a:solidFill>
            </a:rPr>
            <a:t>PHAMACY </a:t>
          </a:r>
          <a:endParaRPr lang="en-US" dirty="0">
            <a:solidFill>
              <a:schemeClr val="tx1"/>
            </a:solidFill>
          </a:endParaRPr>
        </a:p>
      </dsp:txBody>
      <dsp:txXfrm>
        <a:off x="7589175" y="2082418"/>
        <a:ext cx="1217999" cy="1067648"/>
      </dsp:txXfrm>
    </dsp:sp>
    <dsp:sp modelId="{712AE860-CCD8-46E1-A99F-F605CD021C00}">
      <dsp:nvSpPr>
        <dsp:cNvPr id="20" name="Isosceles Triangle 19"/>
        <dsp:cNvSpPr/>
      </dsp:nvSpPr>
      <dsp:spPr bwMode="white">
        <a:xfrm>
          <a:off x="8577363" y="1579996"/>
          <a:ext cx="229811" cy="229811"/>
        </a:xfrm>
        <a:prstGeom prst="triangle">
          <a:avLst>
            <a:gd name="adj" fmla="val 100000"/>
          </a:avLst>
        </a:prstGeom>
      </dsp:spPr>
      <dsp:style>
        <a:lnRef idx="2">
          <a:schemeClr val="accent1"/>
        </a:lnRef>
        <a:fillRef idx="1">
          <a:schemeClr val="accent1"/>
        </a:fillRef>
        <a:effectRef idx="0">
          <a:scrgbClr r="0" g="0" b="0"/>
        </a:effectRef>
        <a:fontRef idx="minor">
          <a:schemeClr val="lt1"/>
        </a:fontRef>
      </dsp:style>
      <dsp:txXfrm>
        <a:off x="8577363" y="1579996"/>
        <a:ext cx="229811" cy="229811"/>
      </dsp:txXfrm>
    </dsp:sp>
    <dsp:sp modelId="{DE12F51E-C9D9-4FB0-BDD6-CEA891019B5B}">
      <dsp:nvSpPr>
        <dsp:cNvPr id="21" name="L-Shape 20"/>
        <dsp:cNvSpPr/>
      </dsp:nvSpPr>
      <dsp:spPr bwMode="white">
        <a:xfrm rot="5400000">
          <a:off x="9215584" y="1310354"/>
          <a:ext cx="810784" cy="1349127"/>
        </a:xfrm>
        <a:prstGeom prst="corner">
          <a:avLst>
            <a:gd name="adj1" fmla="val 16120"/>
            <a:gd name="adj2" fmla="val 16110"/>
          </a:avLst>
        </a:prstGeom>
      </dsp:spPr>
      <dsp:style>
        <a:lnRef idx="2">
          <a:schemeClr val="accent1"/>
        </a:lnRef>
        <a:fillRef idx="1">
          <a:schemeClr val="accent1"/>
        </a:fillRef>
        <a:effectRef idx="0">
          <a:scrgbClr r="0" g="0" b="0"/>
        </a:effectRef>
        <a:fontRef idx="minor">
          <a:schemeClr val="lt1"/>
        </a:fontRef>
      </dsp:style>
      <dsp:txXfrm rot="5400000">
        <a:off x="9215584" y="1310354"/>
        <a:ext cx="810784" cy="1349127"/>
      </dsp:txXfrm>
    </dsp:sp>
    <dsp:sp modelId="{C5D5A42B-DC29-4248-AB1D-57857E9273CC}">
      <dsp:nvSpPr>
        <dsp:cNvPr id="22" name="Rectangles 21"/>
        <dsp:cNvSpPr/>
      </dsp:nvSpPr>
      <dsp:spPr bwMode="white">
        <a:xfrm>
          <a:off x="9080244" y="1713452"/>
          <a:ext cx="1217999" cy="106764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60960" tIns="60960" rIns="60960" bIns="60960" anchor="t"/>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dirty="0" smtClean="0">
              <a:solidFill>
                <a:schemeClr val="tx1"/>
              </a:solidFill>
            </a:rPr>
            <a:t>Allied Departments</a:t>
          </a:r>
          <a:endParaRPr lang="en-US" dirty="0">
            <a:solidFill>
              <a:schemeClr val="tx1"/>
            </a:solidFill>
          </a:endParaRPr>
        </a:p>
      </dsp:txBody>
      <dsp:txXfrm>
        <a:off x="9080244" y="1713452"/>
        <a:ext cx="1217999" cy="1067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928131" cy="6432332"/>
        <a:chOff x="0" y="0"/>
        <a:chExt cx="10928131" cy="6432332"/>
      </a:xfrm>
    </dsp:grpSpPr>
    <dsp:sp modelId="{147BA2F3-6361-4C21-ADEC-BB3C2A2E8180}">
      <dsp:nvSpPr>
        <dsp:cNvPr id="3" name="Rounded Rectangle 2"/>
        <dsp:cNvSpPr/>
      </dsp:nvSpPr>
      <dsp:spPr bwMode="white">
        <a:xfrm>
          <a:off x="5185675" y="0"/>
          <a:ext cx="754120" cy="490178"/>
        </a:xfrm>
        <a:prstGeom prst="round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Home page </a:t>
          </a:r>
          <a:endParaRPr lang="en-US" sz="1600" b="1" dirty="0">
            <a:latin typeface="Times New Roman" panose="02020603050405020304" pitchFamily="18" charset="0"/>
            <a:cs typeface="Times New Roman" panose="02020603050405020304" pitchFamily="18" charset="0"/>
          </a:endParaRPr>
        </a:p>
      </dsp:txBody>
      <dsp:txXfrm>
        <a:off x="5185675" y="0"/>
        <a:ext cx="754120" cy="490178"/>
      </dsp:txXfrm>
    </dsp:sp>
    <dsp:sp modelId="{33FF76F9-A60C-4CDE-8669-F1A9F33C55EE}">
      <dsp:nvSpPr>
        <dsp:cNvPr id="4" name="Arc 3"/>
        <dsp:cNvSpPr/>
      </dsp:nvSpPr>
      <dsp:spPr bwMode="white">
        <a:xfrm>
          <a:off x="2565455" y="255929"/>
          <a:ext cx="5942154" cy="5942154"/>
        </a:xfrm>
        <a:prstGeom prst="arc">
          <a:avLst>
            <a:gd name="adj1" fmla="val 16676464"/>
            <a:gd name="adj2" fmla="val 17501201"/>
          </a:avLst>
        </a:prstGeom>
      </dsp:spPr>
      <dsp:style>
        <a:lnRef idx="1">
          <a:schemeClr val="accent3">
            <a:hueOff val="0"/>
            <a:satOff val="0"/>
            <a:lumOff val="0"/>
            <a:alpha val="100000"/>
          </a:schemeClr>
        </a:lnRef>
        <a:fillRef idx="0">
          <a:scrgbClr r="0" g="0" b="0"/>
        </a:fillRef>
        <a:effectRef idx="0">
          <a:scrgbClr r="0" g="0" b="0"/>
        </a:effectRef>
        <a:fontRef idx="minor"/>
      </dsp:style>
      <dsp:txXfrm>
        <a:off x="2565455" y="255929"/>
        <a:ext cx="5942154" cy="5942154"/>
      </dsp:txXfrm>
    </dsp:sp>
    <dsp:sp modelId="{E0375AF0-541E-4960-A945-4C0DFDCA7D40}">
      <dsp:nvSpPr>
        <dsp:cNvPr id="5" name="Rounded Rectangle 4"/>
        <dsp:cNvSpPr/>
      </dsp:nvSpPr>
      <dsp:spPr bwMode="white">
        <a:xfrm>
          <a:off x="6641192" y="302092"/>
          <a:ext cx="754120" cy="490178"/>
        </a:xfrm>
        <a:prstGeom prst="roundRect">
          <a:avLst/>
        </a:prstGeom>
      </dsp:spPr>
      <dsp:style>
        <a:lnRef idx="2">
          <a:schemeClr val="lt1"/>
        </a:lnRef>
        <a:fillRef idx="1">
          <a:schemeClr val="accent3">
            <a:hueOff val="212307"/>
            <a:satOff val="7692"/>
            <a:lumOff val="-1115"/>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Field Force </a:t>
          </a:r>
          <a:endParaRPr lang="en-US" sz="1600" b="1" dirty="0">
            <a:latin typeface="Times New Roman" panose="02020603050405020304" pitchFamily="18" charset="0"/>
            <a:cs typeface="Times New Roman" panose="02020603050405020304" pitchFamily="18" charset="0"/>
          </a:endParaRPr>
        </a:p>
      </dsp:txBody>
      <dsp:txXfrm>
        <a:off x="6641192" y="302092"/>
        <a:ext cx="754120" cy="490178"/>
      </dsp:txXfrm>
    </dsp:sp>
    <dsp:sp modelId="{EE5BB952-9151-42F2-9808-A5129A398280}">
      <dsp:nvSpPr>
        <dsp:cNvPr id="6" name="Arc 5"/>
        <dsp:cNvSpPr/>
      </dsp:nvSpPr>
      <dsp:spPr bwMode="white">
        <a:xfrm>
          <a:off x="2320061" y="55955"/>
          <a:ext cx="5942154" cy="5942154"/>
        </a:xfrm>
        <a:prstGeom prst="arc">
          <a:avLst>
            <a:gd name="adj1" fmla="val 18678553"/>
            <a:gd name="adj2" fmla="val 19196796"/>
          </a:avLst>
        </a:prstGeom>
      </dsp:spPr>
      <dsp:style>
        <a:lnRef idx="1">
          <a:schemeClr val="accent3">
            <a:hueOff val="212307"/>
            <a:satOff val="7692"/>
            <a:lumOff val="-1115"/>
            <a:alpha val="100000"/>
          </a:schemeClr>
        </a:lnRef>
        <a:fillRef idx="0">
          <a:scrgbClr r="0" g="0" b="0"/>
        </a:fillRef>
        <a:effectRef idx="0">
          <a:scrgbClr r="0" g="0" b="0"/>
        </a:effectRef>
        <a:fontRef idx="minor"/>
      </dsp:style>
      <dsp:txXfrm>
        <a:off x="2320061" y="55955"/>
        <a:ext cx="5942154" cy="5942154"/>
      </dsp:txXfrm>
    </dsp:sp>
    <dsp:sp modelId="{FB288F45-CCEF-47BE-B4BB-963FFEC97BE4}">
      <dsp:nvSpPr>
        <dsp:cNvPr id="7" name="Rounded Rectangle 6"/>
        <dsp:cNvSpPr/>
      </dsp:nvSpPr>
      <dsp:spPr bwMode="white">
        <a:xfrm>
          <a:off x="7409887" y="1118641"/>
          <a:ext cx="754120" cy="490178"/>
        </a:xfrm>
        <a:prstGeom prst="roundRect">
          <a:avLst/>
        </a:prstGeom>
      </dsp:spPr>
      <dsp:style>
        <a:lnRef idx="2">
          <a:schemeClr val="lt1"/>
        </a:lnRef>
        <a:fillRef idx="1">
          <a:schemeClr val="accent3">
            <a:hueOff val="424615"/>
            <a:satOff val="15385"/>
            <a:lumOff val="-2231"/>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Tracking System </a:t>
          </a:r>
          <a:endParaRPr lang="en-US" sz="1600" b="1" dirty="0">
            <a:latin typeface="Times New Roman" panose="02020603050405020304" pitchFamily="18" charset="0"/>
            <a:cs typeface="Times New Roman" panose="02020603050405020304" pitchFamily="18" charset="0"/>
          </a:endParaRPr>
        </a:p>
      </dsp:txBody>
      <dsp:txXfrm>
        <a:off x="7409887" y="1118641"/>
        <a:ext cx="754120" cy="490178"/>
      </dsp:txXfrm>
    </dsp:sp>
    <dsp:sp modelId="{92DECAF4-C6BA-445A-BAF9-1238E6F0DC6A}">
      <dsp:nvSpPr>
        <dsp:cNvPr id="8" name="Arc 7"/>
        <dsp:cNvSpPr/>
      </dsp:nvSpPr>
      <dsp:spPr bwMode="white">
        <a:xfrm>
          <a:off x="2492989" y="245089"/>
          <a:ext cx="5942154" cy="5942154"/>
        </a:xfrm>
        <a:prstGeom prst="arc">
          <a:avLst>
            <a:gd name="adj1" fmla="val 19643898"/>
            <a:gd name="adj2" fmla="val 20525469"/>
          </a:avLst>
        </a:prstGeom>
      </dsp:spPr>
      <dsp:style>
        <a:lnRef idx="1">
          <a:schemeClr val="accent3">
            <a:hueOff val="424615"/>
            <a:satOff val="15385"/>
            <a:lumOff val="-2231"/>
            <a:alpha val="100000"/>
          </a:schemeClr>
        </a:lnRef>
        <a:fillRef idx="0">
          <a:scrgbClr r="0" g="0" b="0"/>
        </a:fillRef>
        <a:effectRef idx="0">
          <a:scrgbClr r="0" g="0" b="0"/>
        </a:effectRef>
        <a:fontRef idx="minor"/>
      </dsp:style>
      <dsp:txXfrm>
        <a:off x="2492989" y="245089"/>
        <a:ext cx="5942154" cy="5942154"/>
      </dsp:txXfrm>
    </dsp:sp>
    <dsp:sp modelId="{8252E22E-C785-4240-AB62-BBED90105CBA}">
      <dsp:nvSpPr>
        <dsp:cNvPr id="9" name="Rounded Rectangle 8"/>
        <dsp:cNvSpPr/>
      </dsp:nvSpPr>
      <dsp:spPr bwMode="white">
        <a:xfrm>
          <a:off x="7983591" y="2309950"/>
          <a:ext cx="754120" cy="490178"/>
        </a:xfrm>
        <a:prstGeom prst="roundRect">
          <a:avLst/>
        </a:prstGeom>
      </dsp:spPr>
      <dsp:style>
        <a:lnRef idx="2">
          <a:schemeClr val="lt1"/>
        </a:lnRef>
        <a:fillRef idx="1">
          <a:schemeClr val="accent3">
            <a:hueOff val="636923"/>
            <a:satOff val="23077"/>
            <a:lumOff val="-3347"/>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Allied Departments</a:t>
          </a:r>
          <a:endParaRPr lang="en-US" sz="1600" b="1" dirty="0">
            <a:latin typeface="Times New Roman" panose="02020603050405020304" pitchFamily="18" charset="0"/>
            <a:cs typeface="Times New Roman" panose="02020603050405020304" pitchFamily="18" charset="0"/>
          </a:endParaRPr>
        </a:p>
      </dsp:txBody>
      <dsp:txXfrm>
        <a:off x="7983591" y="2309950"/>
        <a:ext cx="754120" cy="490178"/>
      </dsp:txXfrm>
    </dsp:sp>
    <dsp:sp modelId="{5C43B145-3D57-4197-A2B0-08B11B5D814C}">
      <dsp:nvSpPr>
        <dsp:cNvPr id="10" name="Arc 9"/>
        <dsp:cNvSpPr/>
      </dsp:nvSpPr>
      <dsp:spPr bwMode="white">
        <a:xfrm>
          <a:off x="2578501" y="646219"/>
          <a:ext cx="5942154" cy="5942154"/>
        </a:xfrm>
        <a:prstGeom prst="arc">
          <a:avLst>
            <a:gd name="adj1" fmla="val 20648692"/>
            <a:gd name="adj2" fmla="val 21291524"/>
          </a:avLst>
        </a:prstGeom>
      </dsp:spPr>
      <dsp:style>
        <a:lnRef idx="1">
          <a:schemeClr val="accent3">
            <a:hueOff val="636923"/>
            <a:satOff val="23077"/>
            <a:lumOff val="-3347"/>
            <a:alpha val="100000"/>
          </a:schemeClr>
        </a:lnRef>
        <a:fillRef idx="0">
          <a:scrgbClr r="0" g="0" b="0"/>
        </a:fillRef>
        <a:effectRef idx="0">
          <a:scrgbClr r="0" g="0" b="0"/>
        </a:effectRef>
        <a:fontRef idx="minor"/>
      </dsp:style>
      <dsp:txXfrm>
        <a:off x="2578501" y="646219"/>
        <a:ext cx="5942154" cy="5942154"/>
      </dsp:txXfrm>
    </dsp:sp>
    <dsp:sp modelId="{E6865684-46E8-489D-9664-DAA3AA8218ED}">
      <dsp:nvSpPr>
        <dsp:cNvPr id="11" name="Rounded Rectangle 10"/>
        <dsp:cNvSpPr/>
      </dsp:nvSpPr>
      <dsp:spPr bwMode="white">
        <a:xfrm>
          <a:off x="8177561" y="3356701"/>
          <a:ext cx="754120" cy="490178"/>
        </a:xfrm>
        <a:prstGeom prst="roundRect">
          <a:avLst/>
        </a:prstGeom>
      </dsp:spPr>
      <dsp:style>
        <a:lnRef idx="2">
          <a:schemeClr val="lt1"/>
        </a:lnRef>
        <a:fillRef idx="1">
          <a:schemeClr val="accent3">
            <a:hueOff val="849230"/>
            <a:satOff val="30769"/>
            <a:lumOff val="-4464"/>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Surveillance &amp; Screening </a:t>
          </a:r>
          <a:endParaRPr lang="en-US" sz="1600" b="1" dirty="0">
            <a:latin typeface="Times New Roman" panose="02020603050405020304" pitchFamily="18" charset="0"/>
            <a:cs typeface="Times New Roman" panose="02020603050405020304" pitchFamily="18" charset="0"/>
          </a:endParaRPr>
        </a:p>
      </dsp:txBody>
      <dsp:txXfrm>
        <a:off x="8177561" y="3356701"/>
        <a:ext cx="754120" cy="490178"/>
      </dsp:txXfrm>
    </dsp:sp>
    <dsp:sp modelId="{2A0AFCEA-3ABC-408B-9EC6-46AAA03EBC75}">
      <dsp:nvSpPr>
        <dsp:cNvPr id="12" name="Arc 11"/>
        <dsp:cNvSpPr/>
      </dsp:nvSpPr>
      <dsp:spPr bwMode="white">
        <a:xfrm>
          <a:off x="2574714" y="497647"/>
          <a:ext cx="5942154" cy="5942154"/>
        </a:xfrm>
        <a:prstGeom prst="arc">
          <a:avLst>
            <a:gd name="adj1" fmla="val 446980"/>
            <a:gd name="adj2" fmla="val 1254377"/>
          </a:avLst>
        </a:prstGeom>
      </dsp:spPr>
      <dsp:style>
        <a:lnRef idx="1">
          <a:schemeClr val="accent3">
            <a:hueOff val="849230"/>
            <a:satOff val="30769"/>
            <a:lumOff val="-4464"/>
            <a:alpha val="100000"/>
          </a:schemeClr>
        </a:lnRef>
        <a:fillRef idx="0">
          <a:scrgbClr r="0" g="0" b="0"/>
        </a:fillRef>
        <a:effectRef idx="0">
          <a:scrgbClr r="0" g="0" b="0"/>
        </a:effectRef>
        <a:fontRef idx="minor"/>
      </dsp:style>
      <dsp:txXfrm>
        <a:off x="2574714" y="497647"/>
        <a:ext cx="5942154" cy="5942154"/>
      </dsp:txXfrm>
    </dsp:sp>
    <dsp:sp modelId="{F73CAD6A-104C-4B16-BDB7-3ADD29D109E5}">
      <dsp:nvSpPr>
        <dsp:cNvPr id="13" name="Rounded Rectangle 12"/>
        <dsp:cNvSpPr/>
      </dsp:nvSpPr>
      <dsp:spPr bwMode="white">
        <a:xfrm>
          <a:off x="7879742" y="4535573"/>
          <a:ext cx="754120" cy="490178"/>
        </a:xfrm>
        <a:prstGeom prst="roundRect">
          <a:avLst/>
        </a:prstGeom>
      </dsp:spPr>
      <dsp:style>
        <a:lnRef idx="2">
          <a:schemeClr val="lt1"/>
        </a:lnRef>
        <a:fillRef idx="1">
          <a:schemeClr val="accent3">
            <a:hueOff val="1061538"/>
            <a:satOff val="38462"/>
            <a:lumOff val="-5580"/>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Hot Spot </a:t>
          </a:r>
          <a:endParaRPr lang="en-US" sz="1600" b="1" dirty="0">
            <a:latin typeface="Times New Roman" panose="02020603050405020304" pitchFamily="18" charset="0"/>
            <a:cs typeface="Times New Roman" panose="02020603050405020304" pitchFamily="18" charset="0"/>
          </a:endParaRPr>
        </a:p>
      </dsp:txBody>
      <dsp:txXfrm>
        <a:off x="7879742" y="4535573"/>
        <a:ext cx="754120" cy="490178"/>
      </dsp:txXfrm>
    </dsp:sp>
    <dsp:sp modelId="{AE103DB3-7489-4A3F-9496-AABD66B2F1CD}">
      <dsp:nvSpPr>
        <dsp:cNvPr id="14" name="Arc 13"/>
        <dsp:cNvSpPr/>
      </dsp:nvSpPr>
      <dsp:spPr bwMode="white">
        <a:xfrm>
          <a:off x="2769454" y="132051"/>
          <a:ext cx="5942154" cy="5942154"/>
        </a:xfrm>
        <a:prstGeom prst="arc">
          <a:avLst>
            <a:gd name="adj1" fmla="val 2425907"/>
            <a:gd name="adj2" fmla="val 3057935"/>
          </a:avLst>
        </a:prstGeom>
      </dsp:spPr>
      <dsp:style>
        <a:lnRef idx="1">
          <a:schemeClr val="accent3">
            <a:hueOff val="1061538"/>
            <a:satOff val="38462"/>
            <a:lumOff val="-5580"/>
            <a:alpha val="100000"/>
          </a:schemeClr>
        </a:lnRef>
        <a:fillRef idx="0">
          <a:scrgbClr r="0" g="0" b="0"/>
        </a:fillRef>
        <a:effectRef idx="0">
          <a:scrgbClr r="0" g="0" b="0"/>
        </a:effectRef>
        <a:fontRef idx="minor"/>
      </dsp:style>
      <dsp:txXfrm>
        <a:off x="2769454" y="132051"/>
        <a:ext cx="5942154" cy="5942154"/>
      </dsp:txXfrm>
    </dsp:sp>
    <dsp:sp modelId="{E2F906FB-15C9-4D87-A27F-0C07A593066B}">
      <dsp:nvSpPr>
        <dsp:cNvPr id="15" name="Rounded Rectangle 14"/>
        <dsp:cNvSpPr/>
      </dsp:nvSpPr>
      <dsp:spPr bwMode="white">
        <a:xfrm>
          <a:off x="6979143" y="5414471"/>
          <a:ext cx="754120" cy="490178"/>
        </a:xfrm>
        <a:prstGeom prst="roundRect">
          <a:avLst/>
        </a:prstGeom>
      </dsp:spPr>
      <dsp:style>
        <a:lnRef idx="2">
          <a:schemeClr val="lt1"/>
        </a:lnRef>
        <a:fillRef idx="1">
          <a:schemeClr val="accent3">
            <a:hueOff val="1273846"/>
            <a:satOff val="46154"/>
            <a:lumOff val="-6696"/>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Clinics</a:t>
          </a:r>
          <a:endParaRPr lang="en-US" sz="1600" b="1" dirty="0">
            <a:latin typeface="Times New Roman" panose="02020603050405020304" pitchFamily="18" charset="0"/>
            <a:cs typeface="Times New Roman" panose="02020603050405020304" pitchFamily="18" charset="0"/>
          </a:endParaRPr>
        </a:p>
      </dsp:txBody>
      <dsp:txXfrm>
        <a:off x="6979143" y="5414471"/>
        <a:ext cx="754120" cy="490178"/>
      </dsp:txXfrm>
    </dsp:sp>
    <dsp:sp modelId="{594CC142-AC2F-4DEE-83D1-D9031471AF8B}">
      <dsp:nvSpPr>
        <dsp:cNvPr id="16" name="Arc 15"/>
        <dsp:cNvSpPr/>
      </dsp:nvSpPr>
      <dsp:spPr bwMode="white">
        <a:xfrm>
          <a:off x="2545973" y="232017"/>
          <a:ext cx="5942154" cy="5942154"/>
        </a:xfrm>
        <a:prstGeom prst="arc">
          <a:avLst>
            <a:gd name="adj1" fmla="val 3640931"/>
            <a:gd name="adj2" fmla="val 4590321"/>
          </a:avLst>
        </a:prstGeom>
      </dsp:spPr>
      <dsp:style>
        <a:lnRef idx="1">
          <a:schemeClr val="accent3">
            <a:hueOff val="1273846"/>
            <a:satOff val="46154"/>
            <a:lumOff val="-6696"/>
            <a:alpha val="100000"/>
          </a:schemeClr>
        </a:lnRef>
        <a:fillRef idx="0">
          <a:scrgbClr r="0" g="0" b="0"/>
        </a:fillRef>
        <a:effectRef idx="0">
          <a:scrgbClr r="0" g="0" b="0"/>
        </a:effectRef>
        <a:fontRef idx="minor"/>
      </dsp:style>
      <dsp:txXfrm>
        <a:off x="2545973" y="232017"/>
        <a:ext cx="5942154" cy="5942154"/>
      </dsp:txXfrm>
    </dsp:sp>
    <dsp:sp modelId="{277B8C73-E8F2-47C7-BD51-B951DE5E0A2B}">
      <dsp:nvSpPr>
        <dsp:cNvPr id="17" name="Rounded Rectangle 16"/>
        <dsp:cNvSpPr/>
      </dsp:nvSpPr>
      <dsp:spPr bwMode="white">
        <a:xfrm>
          <a:off x="5448100" y="5942154"/>
          <a:ext cx="754120" cy="490178"/>
        </a:xfrm>
        <a:prstGeom prst="roundRect">
          <a:avLst/>
        </a:prstGeom>
      </dsp:spPr>
      <dsp:style>
        <a:lnRef idx="2">
          <a:schemeClr val="lt1"/>
        </a:lnRef>
        <a:fillRef idx="1">
          <a:schemeClr val="accent3">
            <a:hueOff val="1486153"/>
            <a:satOff val="53846"/>
            <a:lumOff val="-7812"/>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Hospitals </a:t>
          </a:r>
          <a:endParaRPr lang="en-US" sz="1600" b="1" dirty="0" smtClean="0">
            <a:latin typeface="Times New Roman" panose="02020603050405020304" pitchFamily="18" charset="0"/>
            <a:cs typeface="Times New Roman" panose="02020603050405020304" pitchFamily="18" charset="0"/>
          </a:endParaRPr>
        </a:p>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 Public</a:t>
          </a:r>
          <a:endParaRPr lang="en-US" sz="1600" b="1" dirty="0">
            <a:latin typeface="Times New Roman" panose="02020603050405020304" pitchFamily="18" charset="0"/>
            <a:cs typeface="Times New Roman" panose="02020603050405020304" pitchFamily="18" charset="0"/>
          </a:endParaRPr>
        </a:p>
      </dsp:txBody>
      <dsp:txXfrm>
        <a:off x="5448100" y="5942154"/>
        <a:ext cx="754120" cy="490178"/>
      </dsp:txXfrm>
    </dsp:sp>
    <dsp:sp modelId="{0BFCE1E2-9D84-4B40-B085-B00B32D2DFF2}">
      <dsp:nvSpPr>
        <dsp:cNvPr id="18" name="Arc 17"/>
        <dsp:cNvSpPr/>
      </dsp:nvSpPr>
      <dsp:spPr bwMode="white">
        <a:xfrm>
          <a:off x="2492989" y="245089"/>
          <a:ext cx="5942154" cy="5942154"/>
        </a:xfrm>
        <a:prstGeom prst="arc">
          <a:avLst>
            <a:gd name="adj1" fmla="val 5433109"/>
            <a:gd name="adj2" fmla="val 6867472"/>
          </a:avLst>
        </a:prstGeom>
      </dsp:spPr>
      <dsp:style>
        <a:lnRef idx="1">
          <a:schemeClr val="accent3">
            <a:hueOff val="1486153"/>
            <a:satOff val="53846"/>
            <a:lumOff val="-7812"/>
            <a:alpha val="100000"/>
          </a:schemeClr>
        </a:lnRef>
        <a:fillRef idx="0">
          <a:scrgbClr r="0" g="0" b="0"/>
        </a:fillRef>
        <a:effectRef idx="0">
          <a:scrgbClr r="0" g="0" b="0"/>
        </a:effectRef>
        <a:fontRef idx="minor"/>
      </dsp:style>
      <dsp:txXfrm>
        <a:off x="2492989" y="245089"/>
        <a:ext cx="5942154" cy="5942154"/>
      </dsp:txXfrm>
    </dsp:sp>
    <dsp:sp modelId="{FAAB02C4-8522-40AF-8BA3-D7F2A21FA7C1}">
      <dsp:nvSpPr>
        <dsp:cNvPr id="19" name="Rounded Rectangle 18"/>
        <dsp:cNvSpPr/>
      </dsp:nvSpPr>
      <dsp:spPr bwMode="white">
        <a:xfrm>
          <a:off x="3468344" y="5524008"/>
          <a:ext cx="754120" cy="490178"/>
        </a:xfrm>
        <a:prstGeom prst="roundRect">
          <a:avLst/>
        </a:prstGeom>
      </dsp:spPr>
      <dsp:style>
        <a:lnRef idx="2">
          <a:schemeClr val="lt1"/>
        </a:lnRef>
        <a:fillRef idx="1">
          <a:schemeClr val="accent3">
            <a:hueOff val="1698461"/>
            <a:satOff val="61538"/>
            <a:lumOff val="-8928"/>
            <a:alpha val="100000"/>
          </a:schemeClr>
        </a:fillRef>
        <a:effectRef idx="0">
          <a:scrgbClr r="0" g="0" b="0"/>
        </a:effectRef>
        <a:fontRef idx="minor">
          <a:schemeClr val="lt1"/>
        </a:fontRef>
      </dsp:style>
      <dsp:txBody>
        <a:bodyPr lIns="38100" tIns="38100" rIns="38100" bIns="3810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b="1" dirty="0" smtClean="0">
              <a:latin typeface="Times New Roman" panose="02020603050405020304" pitchFamily="18" charset="0"/>
              <a:cs typeface="Times New Roman" panose="02020603050405020304" pitchFamily="18" charset="0"/>
            </a:rPr>
            <a:t>Hospitals </a:t>
          </a:r>
          <a:endParaRPr lang="en-US" b="1" dirty="0" smtClean="0">
            <a:latin typeface="Times New Roman" panose="02020603050405020304" pitchFamily="18" charset="0"/>
            <a:cs typeface="Times New Roman" panose="02020603050405020304" pitchFamily="18" charset="0"/>
          </a:endParaRPr>
        </a:p>
        <a:p>
          <a:pPr lvl="0">
            <a:lnSpc>
              <a:spcPct val="100000"/>
            </a:lnSpc>
            <a:spcBef>
              <a:spcPct val="0"/>
            </a:spcBef>
            <a:spcAft>
              <a:spcPct val="35000"/>
            </a:spcAft>
          </a:pPr>
          <a:r>
            <a:rPr lang="en-US" b="1" dirty="0" smtClean="0">
              <a:latin typeface="Times New Roman" panose="02020603050405020304" pitchFamily="18" charset="0"/>
              <a:cs typeface="Times New Roman" panose="02020603050405020304" pitchFamily="18" charset="0"/>
            </a:rPr>
            <a:t>PVT</a:t>
          </a:r>
          <a:endParaRPr lang="en-US" b="1" dirty="0">
            <a:latin typeface="Times New Roman" panose="02020603050405020304" pitchFamily="18" charset="0"/>
            <a:cs typeface="Times New Roman" panose="02020603050405020304" pitchFamily="18" charset="0"/>
          </a:endParaRPr>
        </a:p>
      </dsp:txBody>
      <dsp:txXfrm>
        <a:off x="3468344" y="5524008"/>
        <a:ext cx="754120" cy="490178"/>
      </dsp:txXfrm>
    </dsp:sp>
    <dsp:sp modelId="{59B637F5-EE11-440E-91C6-7CB6817F794B}">
      <dsp:nvSpPr>
        <dsp:cNvPr id="20" name="Arc 19"/>
        <dsp:cNvSpPr/>
      </dsp:nvSpPr>
      <dsp:spPr bwMode="white">
        <a:xfrm>
          <a:off x="2219111" y="74287"/>
          <a:ext cx="5942154" cy="5942154"/>
        </a:xfrm>
        <a:prstGeom prst="arc">
          <a:avLst>
            <a:gd name="adj1" fmla="val 7415376"/>
            <a:gd name="adj2" fmla="val 8169510"/>
          </a:avLst>
        </a:prstGeom>
      </dsp:spPr>
      <dsp:style>
        <a:lnRef idx="1">
          <a:schemeClr val="accent3">
            <a:hueOff val="1698461"/>
            <a:satOff val="61538"/>
            <a:lumOff val="-8928"/>
            <a:alpha val="100000"/>
          </a:schemeClr>
        </a:lnRef>
        <a:fillRef idx="0">
          <a:scrgbClr r="0" g="0" b="0"/>
        </a:fillRef>
        <a:effectRef idx="0">
          <a:scrgbClr r="0" g="0" b="0"/>
        </a:effectRef>
        <a:fontRef idx="minor"/>
      </dsp:style>
      <dsp:txXfrm>
        <a:off x="2219111" y="74287"/>
        <a:ext cx="5942154" cy="5942154"/>
      </dsp:txXfrm>
    </dsp:sp>
    <dsp:sp modelId="{FA0A4744-8114-4D3A-BF9E-FEB3BE046458}">
      <dsp:nvSpPr>
        <dsp:cNvPr id="21" name="Rounded Rectangle 20"/>
        <dsp:cNvSpPr/>
      </dsp:nvSpPr>
      <dsp:spPr bwMode="white">
        <a:xfrm>
          <a:off x="2372218" y="4608347"/>
          <a:ext cx="754120" cy="490178"/>
        </a:xfrm>
        <a:prstGeom prst="roundRect">
          <a:avLst/>
        </a:prstGeom>
      </dsp:spPr>
      <dsp:style>
        <a:lnRef idx="2">
          <a:schemeClr val="lt1"/>
        </a:lnRef>
        <a:fillRef idx="1">
          <a:schemeClr val="accent3">
            <a:hueOff val="1910769"/>
            <a:satOff val="69231"/>
            <a:lumOff val="-10044"/>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Alerts &amp; Updates</a:t>
          </a:r>
          <a:endParaRPr lang="en-US" sz="1600" b="1" dirty="0">
            <a:latin typeface="Times New Roman" panose="02020603050405020304" pitchFamily="18" charset="0"/>
            <a:cs typeface="Times New Roman" panose="02020603050405020304" pitchFamily="18" charset="0"/>
          </a:endParaRPr>
        </a:p>
      </dsp:txBody>
      <dsp:txXfrm>
        <a:off x="2372218" y="4608347"/>
        <a:ext cx="754120" cy="490178"/>
      </dsp:txXfrm>
    </dsp:sp>
    <dsp:sp modelId="{1B3AB69A-E907-4C74-8D04-6A82D4751D5B}">
      <dsp:nvSpPr>
        <dsp:cNvPr id="22" name="Arc 21"/>
        <dsp:cNvSpPr/>
      </dsp:nvSpPr>
      <dsp:spPr bwMode="white">
        <a:xfrm>
          <a:off x="2130751" y="-12951"/>
          <a:ext cx="5942154" cy="5942154"/>
        </a:xfrm>
        <a:prstGeom prst="arc">
          <a:avLst>
            <a:gd name="adj1" fmla="val 8785203"/>
            <a:gd name="adj2" fmla="val 9727634"/>
          </a:avLst>
        </a:prstGeom>
      </dsp:spPr>
      <dsp:style>
        <a:lnRef idx="1">
          <a:schemeClr val="accent3">
            <a:hueOff val="1910769"/>
            <a:satOff val="69231"/>
            <a:lumOff val="-10044"/>
            <a:alpha val="100000"/>
          </a:schemeClr>
        </a:lnRef>
        <a:fillRef idx="0">
          <a:scrgbClr r="0" g="0" b="0"/>
        </a:fillRef>
        <a:effectRef idx="0">
          <a:scrgbClr r="0" g="0" b="0"/>
        </a:effectRef>
        <a:fontRef idx="minor"/>
      </dsp:style>
      <dsp:txXfrm>
        <a:off x="2130751" y="-12951"/>
        <a:ext cx="5942154" cy="5942154"/>
      </dsp:txXfrm>
    </dsp:sp>
    <dsp:sp modelId="{6F560910-D88B-4E53-8EBC-F50D1EDFAC50}">
      <dsp:nvSpPr>
        <dsp:cNvPr id="23" name="Rounded Rectangle 22"/>
        <dsp:cNvSpPr/>
      </dsp:nvSpPr>
      <dsp:spPr bwMode="white">
        <a:xfrm>
          <a:off x="1776441" y="3371870"/>
          <a:ext cx="754120" cy="490178"/>
        </a:xfrm>
        <a:prstGeom prst="roundRect">
          <a:avLst/>
        </a:prstGeom>
      </dsp:spPr>
      <dsp:style>
        <a:lnRef idx="2">
          <a:schemeClr val="lt1"/>
        </a:lnRef>
        <a:fillRef idx="1">
          <a:schemeClr val="accent3">
            <a:hueOff val="2123076"/>
            <a:satOff val="76923"/>
            <a:lumOff val="-11160"/>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Laboratory  </a:t>
          </a:r>
          <a:r>
            <a:rPr lang="en-US" sz="1600" b="1" dirty="0" err="1" smtClean="0">
              <a:latin typeface="Times New Roman" panose="02020603050405020304" pitchFamily="18" charset="0"/>
              <a:cs typeface="Times New Roman" panose="02020603050405020304" pitchFamily="18" charset="0"/>
            </a:rPr>
            <a:t>Dx</a:t>
          </a:r>
          <a:endParaRPr lang="en-US" sz="1600" b="1" dirty="0">
            <a:latin typeface="Times New Roman" panose="02020603050405020304" pitchFamily="18" charset="0"/>
            <a:cs typeface="Times New Roman" panose="02020603050405020304" pitchFamily="18" charset="0"/>
          </a:endParaRPr>
        </a:p>
      </dsp:txBody>
      <dsp:txXfrm>
        <a:off x="1776441" y="3371870"/>
        <a:ext cx="754120" cy="490178"/>
      </dsp:txXfrm>
    </dsp:sp>
    <dsp:sp modelId="{F52C789C-6DD8-44E7-8060-5D816C58E59D}">
      <dsp:nvSpPr>
        <dsp:cNvPr id="24" name="Arc 23"/>
        <dsp:cNvSpPr/>
      </dsp:nvSpPr>
      <dsp:spPr bwMode="white">
        <a:xfrm>
          <a:off x="2175354" y="400211"/>
          <a:ext cx="5942154" cy="5942154"/>
        </a:xfrm>
        <a:prstGeom prst="arc">
          <a:avLst>
            <a:gd name="adj1" fmla="val 10805454"/>
            <a:gd name="adj2" fmla="val 11405965"/>
          </a:avLst>
        </a:prstGeom>
      </dsp:spPr>
      <dsp:style>
        <a:lnRef idx="1">
          <a:schemeClr val="accent3">
            <a:hueOff val="2123076"/>
            <a:satOff val="76923"/>
            <a:lumOff val="-11160"/>
            <a:alpha val="100000"/>
          </a:schemeClr>
        </a:lnRef>
        <a:fillRef idx="0">
          <a:scrgbClr r="0" g="0" b="0"/>
        </a:fillRef>
        <a:effectRef idx="0">
          <a:scrgbClr r="0" g="0" b="0"/>
        </a:effectRef>
        <a:fontRef idx="minor"/>
      </dsp:style>
      <dsp:txXfrm>
        <a:off x="2175354" y="400211"/>
        <a:ext cx="5942154" cy="5942154"/>
      </dsp:txXfrm>
    </dsp:sp>
    <dsp:sp modelId="{6D55F803-8369-44D1-9717-69EC0AD90DE8}">
      <dsp:nvSpPr>
        <dsp:cNvPr id="25" name="Rounded Rectangle 24"/>
        <dsp:cNvSpPr/>
      </dsp:nvSpPr>
      <dsp:spPr bwMode="white">
        <a:xfrm>
          <a:off x="1867117" y="2354898"/>
          <a:ext cx="754120" cy="490178"/>
        </a:xfrm>
        <a:prstGeom prst="roundRect">
          <a:avLst/>
        </a:prstGeom>
      </dsp:spPr>
      <dsp:style>
        <a:lnRef idx="2">
          <a:schemeClr val="lt1"/>
        </a:lnRef>
        <a:fillRef idx="1">
          <a:schemeClr val="accent3">
            <a:hueOff val="2335384"/>
            <a:satOff val="84615"/>
            <a:lumOff val="-12277"/>
            <a:alpha val="100000"/>
          </a:schemeClr>
        </a:fillRef>
        <a:effectRef idx="0">
          <a:scrgbClr r="0" g="0" b="0"/>
        </a:effectRef>
        <a:fontRef idx="minor">
          <a:schemeClr val="lt1"/>
        </a:fontRef>
      </dsp:style>
      <dsp:txBody>
        <a:bodyPr lIns="76200" tIns="76200" rIns="76200" bIns="7620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2000" b="1" dirty="0" smtClean="0">
              <a:latin typeface="Times New Roman" panose="02020603050405020304" pitchFamily="18" charset="0"/>
              <a:cs typeface="Times New Roman" panose="02020603050405020304" pitchFamily="18" charset="0"/>
            </a:rPr>
            <a:t>Rx &amp; Pharmacy</a:t>
          </a:r>
          <a:endParaRPr lang="en-US" sz="2000" b="1" dirty="0">
            <a:latin typeface="Times New Roman" panose="02020603050405020304" pitchFamily="18" charset="0"/>
            <a:cs typeface="Times New Roman" panose="02020603050405020304" pitchFamily="18" charset="0"/>
          </a:endParaRPr>
        </a:p>
      </dsp:txBody>
      <dsp:txXfrm>
        <a:off x="1867117" y="2354898"/>
        <a:ext cx="754120" cy="490178"/>
      </dsp:txXfrm>
    </dsp:sp>
    <dsp:sp modelId="{8D66C572-4D03-4C35-BE03-E2C7BDB5FCC6}">
      <dsp:nvSpPr>
        <dsp:cNvPr id="26" name="Arc 25"/>
        <dsp:cNvSpPr/>
      </dsp:nvSpPr>
      <dsp:spPr bwMode="white">
        <a:xfrm>
          <a:off x="2269651" y="58558"/>
          <a:ext cx="5942154" cy="5942154"/>
        </a:xfrm>
        <a:prstGeom prst="arc">
          <a:avLst>
            <a:gd name="adj1" fmla="val 11599216"/>
            <a:gd name="adj2" fmla="val 12738652"/>
          </a:avLst>
        </a:prstGeom>
      </dsp:spPr>
      <dsp:style>
        <a:lnRef idx="1">
          <a:schemeClr val="accent3">
            <a:hueOff val="2335384"/>
            <a:satOff val="84615"/>
            <a:lumOff val="-12277"/>
            <a:alpha val="100000"/>
          </a:schemeClr>
        </a:lnRef>
        <a:fillRef idx="0">
          <a:scrgbClr r="0" g="0" b="0"/>
        </a:fillRef>
        <a:effectRef idx="0">
          <a:scrgbClr r="0" g="0" b="0"/>
        </a:effectRef>
        <a:fontRef idx="minor"/>
      </dsp:style>
      <dsp:txXfrm>
        <a:off x="2269651" y="58558"/>
        <a:ext cx="5942154" cy="5942154"/>
      </dsp:txXfrm>
    </dsp:sp>
    <dsp:sp modelId="{0BDF88CF-97A9-4A6A-92D3-5B3281F587AC}">
      <dsp:nvSpPr>
        <dsp:cNvPr id="27" name="Rounded Rectangle 26"/>
        <dsp:cNvSpPr/>
      </dsp:nvSpPr>
      <dsp:spPr bwMode="white">
        <a:xfrm>
          <a:off x="2461121" y="942895"/>
          <a:ext cx="754120" cy="490178"/>
        </a:xfrm>
        <a:prstGeom prst="roundRect">
          <a:avLst/>
        </a:prstGeom>
      </dsp:spPr>
      <dsp:style>
        <a:lnRef idx="2">
          <a:schemeClr val="lt1"/>
        </a:lnRef>
        <a:fillRef idx="1">
          <a:schemeClr val="accent3">
            <a:hueOff val="2547692"/>
            <a:satOff val="92308"/>
            <a:lumOff val="-13393"/>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Feedback &amp; Reporting </a:t>
          </a:r>
          <a:endParaRPr lang="en-US" sz="1600" b="1" dirty="0">
            <a:latin typeface="Times New Roman" panose="02020603050405020304" pitchFamily="18" charset="0"/>
            <a:cs typeface="Times New Roman" panose="02020603050405020304" pitchFamily="18" charset="0"/>
          </a:endParaRPr>
        </a:p>
      </dsp:txBody>
      <dsp:txXfrm>
        <a:off x="2461121" y="942895"/>
        <a:ext cx="754120" cy="490178"/>
      </dsp:txXfrm>
    </dsp:sp>
    <dsp:sp modelId="{F30055D8-3985-4611-A50C-CB9A56364700}">
      <dsp:nvSpPr>
        <dsp:cNvPr id="28" name="Arc 27"/>
        <dsp:cNvSpPr/>
      </dsp:nvSpPr>
      <dsp:spPr bwMode="white">
        <a:xfrm>
          <a:off x="1945806" y="433549"/>
          <a:ext cx="5942154" cy="5942154"/>
        </a:xfrm>
        <a:prstGeom prst="arc">
          <a:avLst>
            <a:gd name="adj1" fmla="val 14109295"/>
            <a:gd name="adj2" fmla="val 14674684"/>
          </a:avLst>
        </a:prstGeom>
      </dsp:spPr>
      <dsp:style>
        <a:lnRef idx="1">
          <a:schemeClr val="accent3">
            <a:hueOff val="2547692"/>
            <a:satOff val="92308"/>
            <a:lumOff val="-13393"/>
            <a:alpha val="100000"/>
          </a:schemeClr>
        </a:lnRef>
        <a:fillRef idx="0">
          <a:scrgbClr r="0" g="0" b="0"/>
        </a:fillRef>
        <a:effectRef idx="0">
          <a:scrgbClr r="0" g="0" b="0"/>
        </a:effectRef>
        <a:fontRef idx="minor"/>
      </dsp:style>
      <dsp:txXfrm>
        <a:off x="1945806" y="433549"/>
        <a:ext cx="5942154" cy="5942154"/>
      </dsp:txXfrm>
    </dsp:sp>
    <dsp:sp modelId="{108EF58D-8A7F-4B1A-AA07-96550A339CAA}">
      <dsp:nvSpPr>
        <dsp:cNvPr id="29" name="Rounded Rectangle 28"/>
        <dsp:cNvSpPr/>
      </dsp:nvSpPr>
      <dsp:spPr bwMode="white">
        <a:xfrm>
          <a:off x="3645962" y="255141"/>
          <a:ext cx="754120" cy="490178"/>
        </a:xfrm>
        <a:prstGeom prst="roundRect">
          <a:avLst/>
        </a:prstGeom>
      </dsp:spPr>
      <dsp:style>
        <a:lnRef idx="2">
          <a:schemeClr val="lt1"/>
        </a:lnRef>
        <a:fillRef idx="1">
          <a:schemeClr val="accent3">
            <a:hueOff val="2760000"/>
            <a:satOff val="100000"/>
            <a:lumOff val="-14509"/>
            <a:alpha val="100000"/>
          </a:schemeClr>
        </a:fillRef>
        <a:effectRef idx="0">
          <a:scrgbClr r="0" g="0" b="0"/>
        </a:effectRef>
        <a:fontRef idx="minor">
          <a:schemeClr val="lt1"/>
        </a:fontRef>
      </dsp:style>
      <dsp:txBody>
        <a:bodyPr lIns="60960" tIns="60960" rIns="60960" bIns="60960" anchor="ctr"/>
        <a:lstStyle>
          <a:lvl1pPr algn="ctr">
            <a:defRPr sz="1000"/>
          </a:lvl1pPr>
          <a:lvl2pPr marL="57150" indent="-57150" algn="ctr">
            <a:defRPr sz="700"/>
          </a:lvl2pPr>
          <a:lvl3pPr marL="114300" indent="-57150" algn="ctr">
            <a:defRPr sz="700"/>
          </a:lvl3pPr>
          <a:lvl4pPr marL="171450" indent="-57150" algn="ctr">
            <a:defRPr sz="700"/>
          </a:lvl4pPr>
          <a:lvl5pPr marL="228600" indent="-57150" algn="ctr">
            <a:defRPr sz="700"/>
          </a:lvl5pPr>
          <a:lvl6pPr marL="285750" indent="-57150" algn="ctr">
            <a:defRPr sz="700"/>
          </a:lvl6pPr>
          <a:lvl7pPr marL="342900" indent="-57150" algn="ctr">
            <a:defRPr sz="700"/>
          </a:lvl7pPr>
          <a:lvl8pPr marL="400050" indent="-57150" algn="ctr">
            <a:defRPr sz="700"/>
          </a:lvl8pPr>
          <a:lvl9pPr marL="457200" indent="-57150" algn="ctr">
            <a:defRPr sz="700"/>
          </a:lvl9pPr>
        </a:lstStyle>
        <a:p>
          <a:pPr lvl="0">
            <a:lnSpc>
              <a:spcPct val="100000"/>
            </a:lnSpc>
            <a:spcBef>
              <a:spcPct val="0"/>
            </a:spcBef>
            <a:spcAft>
              <a:spcPct val="35000"/>
            </a:spcAft>
          </a:pPr>
          <a:r>
            <a:rPr lang="en-US" sz="1600" b="1" dirty="0" smtClean="0">
              <a:latin typeface="Times New Roman" panose="02020603050405020304" pitchFamily="18" charset="0"/>
              <a:cs typeface="Times New Roman" panose="02020603050405020304" pitchFamily="18" charset="0"/>
            </a:rPr>
            <a:t>Logistics</a:t>
          </a:r>
          <a:endParaRPr lang="en-US" sz="1600" b="1" dirty="0">
            <a:latin typeface="Times New Roman" panose="02020603050405020304" pitchFamily="18" charset="0"/>
            <a:cs typeface="Times New Roman" panose="02020603050405020304" pitchFamily="18" charset="0"/>
          </a:endParaRPr>
        </a:p>
      </dsp:txBody>
      <dsp:txXfrm>
        <a:off x="3645962" y="255141"/>
        <a:ext cx="754120" cy="490178"/>
      </dsp:txXfrm>
    </dsp:sp>
    <dsp:sp modelId="{EAE0ABA9-3E98-4B49-A2BF-3EA0416A6090}">
      <dsp:nvSpPr>
        <dsp:cNvPr id="30" name="Arc 29"/>
        <dsp:cNvSpPr/>
      </dsp:nvSpPr>
      <dsp:spPr bwMode="white">
        <a:xfrm>
          <a:off x="2477798" y="246479"/>
          <a:ext cx="5942154" cy="5942154"/>
        </a:xfrm>
        <a:prstGeom prst="arc">
          <a:avLst>
            <a:gd name="adj1" fmla="val 14969095"/>
            <a:gd name="adj2" fmla="val 15885706"/>
          </a:avLst>
        </a:prstGeom>
      </dsp:spPr>
      <dsp:style>
        <a:lnRef idx="1">
          <a:schemeClr val="accent3">
            <a:hueOff val="2760000"/>
            <a:satOff val="100000"/>
            <a:lumOff val="-14509"/>
            <a:alpha val="100000"/>
          </a:schemeClr>
        </a:lnRef>
        <a:fillRef idx="0">
          <a:scrgbClr r="0" g="0" b="0"/>
        </a:fillRef>
        <a:effectRef idx="0">
          <a:scrgbClr r="0" g="0" b="0"/>
        </a:effectRef>
        <a:fontRef idx="minor"/>
      </dsp:style>
      <dsp:txXfrm>
        <a:off x="2477798" y="246479"/>
        <a:ext cx="5942154" cy="594215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66ACA-80FA-4F56-A066-4967C4DAE35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0F7D3-B93B-4E9A-83FC-5C761DA6755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Corridor project is necessary project for Belt &amp; Road Initiative inspired by President Xi Jinping BRI initiative. According to the data there are 280,000 doctors in Pakistan and there are 2000 Hospitals in Pakistan and there is need for development of infrastructure and doctors training which cannot be achieved by a single country alone. There is need for collaborative cooperation among Belt &amp; Road countries for the development of healthcare facilities and doctors training.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DA0DF9-7D70-4292-8404-AA10F5AC5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Pakistan, there are 281072 registered doctors (1 doctor for 782 people) registered with Pakistan Medical Commission.</a:t>
            </a:r>
            <a:endParaRPr lang="en-US" dirty="0"/>
          </a:p>
          <a:p>
            <a:r>
              <a:rPr lang="en-US" dirty="0"/>
              <a:t>There are 32030 specialist doctors(1 specialist doctor for every 6868 people)  registered with CPSP.</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DA0DF9-7D70-4292-8404-AA10F5AC5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E1AA537-00C6-4E02-9310-99069F00C2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E1AA537-00C6-4E02-9310-99069F00C2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E1AA537-00C6-4E02-9310-99069F00C2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ummi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Date Placeholder 4"/>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Date Placeholder 6"/>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E1AA537-00C6-4E02-9310-99069F00C2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10"/>
          </p:nvPr>
        </p:nvSpPr>
        <p:spPr/>
        <p:txBody>
          <a:body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E1AA537-00C6-4E02-9310-99069F00C2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E1AA537-00C6-4E02-9310-99069F00C2C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E1AA537-00C6-4E02-9310-99069F00C2C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E1AA537-00C6-4E02-9310-99069F00C2C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AA537-00C6-4E02-9310-99069F00C2C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E1AA537-00C6-4E02-9310-99069F00C2C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E1AA537-00C6-4E02-9310-99069F00C2C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594F-28B3-4E0B-9D03-EC2329DD049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AA537-00C6-4E02-9310-99069F00C2CC}"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9594F-28B3-4E0B-9D03-EC2329DD049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0D0CD-E046-46FB-BA52-3C6D376E35DF}" type="datetimeFigureOut">
              <a:rPr lang="en-GB" smtClean="0">
                <a:solidFill>
                  <a:prstClr val="black">
                    <a:tint val="75000"/>
                  </a:prstClr>
                </a:solidFill>
              </a:rPr>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81343-159F-47F9-82D0-835CF4EE42E7}" type="slidenum">
              <a:rPr lang="en-GB" smtClean="0">
                <a:solidFill>
                  <a:prstClr val="black">
                    <a:tint val="75000"/>
                  </a:prstClr>
                </a:solidFill>
              </a:rPr>
            </a:fld>
            <a:endParaRPr lang="en-GB"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https://tribune.com.pk/author/303/our-corresponden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hyperlink" Target="https://www.who.int/health-topics/hepatitis#tab=tab_1" TargetMode="External"/><Relationship Id="rId1" Type="http://schemas.openxmlformats.org/officeDocument/2006/relationships/hyperlink" Target="w"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hyperlink" Target="https://www.who.int/data/gho/data/themes/mortality-and-global-health-estimates/global-health-estimates-leading-causes-of-dalys" TargetMode="External"/><Relationship Id="rId2" Type="http://schemas.openxmlformats.org/officeDocument/2006/relationships/hyperlink" Target="https://www.emro.who.int/pak/programmes/prevention-a-control-of-hepatitis.html" TargetMode="External"/><Relationship Id="rId1" Type="http://schemas.openxmlformats.org/officeDocument/2006/relationships/hyperlink" Target="https://www.emro.who.int/pak/programmes/"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6.jpe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GI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38.png"/><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image" Target="../media/image31.jpe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31.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jpe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3.jpeg"/><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www.facebook.com/pfmsg/" TargetMode="External"/><Relationship Id="rId1" Type="http://schemas.openxmlformats.org/officeDocument/2006/relationships/hyperlink" Target="http://www.pfmsg.com/" TargetMode="Externa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0.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650AD9-DE2B-41AA-8115-9CCF3EA8EBF8}" type="slidenum">
              <a:rPr lang="en-US" smtClean="0"/>
            </a:fld>
            <a:endParaRPr lang="en-US"/>
          </a:p>
        </p:txBody>
      </p:sp>
      <p:pic>
        <p:nvPicPr>
          <p:cNvPr id="67586" name="Picture 2" descr="http://t3.gstatic.com/images?q=tbn:ANd9GcTOIkjzGPdTcQ48dv0O_-yAvPj9zK03azB_DxvC14JNIjCcI8TF"/>
          <p:cNvPicPr>
            <a:picLocks noChangeAspect="1" noChangeArrowheads="1"/>
          </p:cNvPicPr>
          <p:nvPr/>
        </p:nvPicPr>
        <p:blipFill>
          <a:blip r:embed="rId1"/>
          <a:srcRect/>
          <a:stretch>
            <a:fillRect/>
          </a:stretch>
        </p:blipFill>
        <p:spPr bwMode="auto">
          <a:xfrm>
            <a:off x="152400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1143000"/>
          </a:xfrm>
        </p:spPr>
        <p:txBody>
          <a:bodyPr>
            <a:normAutofit/>
          </a:bodyPr>
          <a:lstStyle/>
          <a:p>
            <a:pPr fontAlgn="base"/>
            <a:r>
              <a:rPr lang="en-US" b="1" dirty="0" smtClean="0">
                <a:latin typeface="Agency FB" panose="020B0503020202020204" pitchFamily="34" charset="0"/>
              </a:rPr>
              <a:t>Doctors </a:t>
            </a:r>
            <a:r>
              <a:rPr lang="en-US" b="1" dirty="0">
                <a:latin typeface="Agency FB" panose="020B0503020202020204" pitchFamily="34" charset="0"/>
              </a:rPr>
              <a:t>in Pakistan give less time to </a:t>
            </a:r>
            <a:r>
              <a:rPr lang="en-US" b="1" dirty="0" smtClean="0">
                <a:latin typeface="Agency FB" panose="020B0503020202020204" pitchFamily="34" charset="0"/>
              </a:rPr>
              <a:t>patients</a:t>
            </a:r>
            <a:endParaRPr lang="en-US" dirty="0">
              <a:latin typeface="Agency FB" panose="020B0503020202020204" pitchFamily="34" charset="0"/>
            </a:endParaRPr>
          </a:p>
        </p:txBody>
      </p:sp>
      <p:sp>
        <p:nvSpPr>
          <p:cNvPr id="3" name="Content Placeholder 2"/>
          <p:cNvSpPr>
            <a:spLocks noGrp="1"/>
          </p:cNvSpPr>
          <p:nvPr>
            <p:ph idx="1"/>
          </p:nvPr>
        </p:nvSpPr>
        <p:spPr>
          <a:xfrm>
            <a:off x="2057400" y="1752600"/>
            <a:ext cx="8229600" cy="3810000"/>
          </a:xfrm>
        </p:spPr>
        <p:txBody>
          <a:bodyPr/>
          <a:lstStyle/>
          <a:p>
            <a:r>
              <a:rPr lang="en-US" dirty="0" smtClean="0"/>
              <a:t>Sweden       			 22 &amp; half minutes</a:t>
            </a:r>
            <a:endParaRPr lang="en-US" dirty="0" smtClean="0"/>
          </a:p>
          <a:p>
            <a:r>
              <a:rPr lang="en-US" dirty="0" smtClean="0"/>
              <a:t>United States			 20 </a:t>
            </a:r>
            <a:r>
              <a:rPr lang="en-US" dirty="0"/>
              <a:t>minutes </a:t>
            </a:r>
            <a:endParaRPr lang="en-US" dirty="0" smtClean="0"/>
          </a:p>
          <a:p>
            <a:r>
              <a:rPr lang="en-US" dirty="0"/>
              <a:t>British </a:t>
            </a:r>
            <a:r>
              <a:rPr lang="en-US" dirty="0" smtClean="0"/>
              <a:t> </a:t>
            </a:r>
            <a:r>
              <a:rPr lang="en-US" dirty="0"/>
              <a:t>	</a:t>
            </a:r>
            <a:r>
              <a:rPr lang="en-US" dirty="0" smtClean="0"/>
              <a:t>	   		 10 minutes</a:t>
            </a:r>
            <a:endParaRPr lang="en-US" dirty="0" smtClean="0"/>
          </a:p>
          <a:p>
            <a:r>
              <a:rPr lang="en-US" dirty="0" smtClean="0"/>
              <a:t>India				 2 minutes</a:t>
            </a:r>
            <a:endParaRPr lang="en-US" dirty="0" smtClean="0"/>
          </a:p>
          <a:p>
            <a:r>
              <a:rPr lang="en-US" dirty="0" smtClean="0"/>
              <a:t>Pakistan				1.79 minutes</a:t>
            </a:r>
            <a:endParaRPr lang="en-US" dirty="0" smtClean="0"/>
          </a:p>
          <a:p>
            <a:r>
              <a:rPr lang="en-US" dirty="0"/>
              <a:t>Bangladesh			48 seconds </a:t>
            </a:r>
            <a:endParaRPr lang="en-US" dirty="0"/>
          </a:p>
          <a:p>
            <a:endParaRPr lang="en-US" dirty="0"/>
          </a:p>
        </p:txBody>
      </p:sp>
      <p:sp>
        <p:nvSpPr>
          <p:cNvPr id="4" name="Rectangle 3"/>
          <p:cNvSpPr/>
          <p:nvPr/>
        </p:nvSpPr>
        <p:spPr>
          <a:xfrm>
            <a:off x="1981200" y="6336268"/>
            <a:ext cx="8229600" cy="369332"/>
          </a:xfrm>
          <a:prstGeom prst="rect">
            <a:avLst/>
          </a:prstGeom>
        </p:spPr>
        <p:txBody>
          <a:bodyPr wrap="square">
            <a:spAutoFit/>
          </a:bodyPr>
          <a:lstStyle/>
          <a:p>
            <a:r>
              <a:rPr lang="en-US" dirty="0"/>
              <a:t>By </a:t>
            </a:r>
            <a:r>
              <a:rPr lang="en-US" dirty="0">
                <a:hlinkClick r:id="rId1" tooltip="Posts by Our Correspondent"/>
              </a:rPr>
              <a:t>Our Correspondent</a:t>
            </a:r>
            <a:r>
              <a:rPr lang="en-US" dirty="0"/>
              <a:t> Published: November 14, 2017</a:t>
            </a:r>
            <a:endParaRPr lang="en-US" dirty="0"/>
          </a:p>
        </p:txBody>
      </p:sp>
      <p:sp>
        <p:nvSpPr>
          <p:cNvPr id="5" name="Rectangle 4"/>
          <p:cNvSpPr/>
          <p:nvPr/>
        </p:nvSpPr>
        <p:spPr>
          <a:xfrm>
            <a:off x="2057400" y="6031468"/>
            <a:ext cx="8305800" cy="369332"/>
          </a:xfrm>
          <a:prstGeom prst="rect">
            <a:avLst/>
          </a:prstGeom>
        </p:spPr>
        <p:txBody>
          <a:bodyPr wrap="square">
            <a:spAutoFit/>
          </a:bodyPr>
          <a:lstStyle/>
          <a:p>
            <a:r>
              <a:rPr lang="en-US" dirty="0"/>
              <a:t>https://tribune.com.pk/story/1557407/1-doctors-pakistan-give-less-time-patients/</a:t>
            </a:r>
            <a:endParaRPr lang="en-US" dirty="0"/>
          </a:p>
        </p:txBody>
      </p:sp>
      <p:sp>
        <p:nvSpPr>
          <p:cNvPr id="6" name="Rectangle 5"/>
          <p:cNvSpPr/>
          <p:nvPr/>
        </p:nvSpPr>
        <p:spPr>
          <a:xfrm>
            <a:off x="1524000" y="5243036"/>
            <a:ext cx="9886949" cy="369332"/>
          </a:xfrm>
          <a:prstGeom prst="rect">
            <a:avLst/>
          </a:prstGeom>
        </p:spPr>
        <p:txBody>
          <a:bodyPr wrap="square">
            <a:spAutoFit/>
          </a:bodyPr>
          <a:lstStyle/>
          <a:p>
            <a:r>
              <a:rPr lang="en-US" b="1" dirty="0"/>
              <a:t>280 million records of patient visits to consultants as listed in 178 surveys conducted by 67 countries.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48781" y="3018815"/>
            <a:ext cx="3094437" cy="646331"/>
          </a:xfrm>
          <a:prstGeom prst="rect">
            <a:avLst/>
          </a:prstGeom>
          <a:noFill/>
        </p:spPr>
        <p:txBody>
          <a:bodyPr wrap="none" rtlCol="0">
            <a:spAutoFit/>
          </a:bodyPr>
          <a:lstStyle/>
          <a:p>
            <a:r>
              <a:rPr lang="en-US" sz="3600" dirty="0">
                <a:solidFill>
                  <a:schemeClr val="tx1">
                    <a:lumMod val="65000"/>
                    <a:lumOff val="35000"/>
                  </a:schemeClr>
                </a:solidFill>
              </a:rPr>
              <a:t>THE PROBLEMS</a:t>
            </a:r>
            <a:endParaRPr lang="en-US" sz="36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3649"/>
            <a:ext cx="12192000" cy="707886"/>
          </a:xfrm>
          <a:prstGeom prst="rect">
            <a:avLst/>
          </a:prstGeom>
        </p:spPr>
        <p:txBody>
          <a:bodyPr wrap="square">
            <a:spAutoFit/>
          </a:bodyPr>
          <a:lstStyle/>
          <a:p>
            <a:pPr algn="ctr"/>
            <a:r>
              <a:rPr lang="en-US" sz="4000" dirty="0">
                <a:latin typeface="Arial" panose="020B0604020202020204" pitchFamily="34" charset="0"/>
                <a:cs typeface="Arial" panose="020B0604020202020204" pitchFamily="34" charset="0"/>
              </a:rPr>
              <a:t>Statistics from Pakistan</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310444" y="1069463"/>
            <a:ext cx="11881555"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Eighth highest cause of </a:t>
            </a:r>
            <a:r>
              <a:rPr lang="en-US" sz="2400" dirty="0" smtClean="0">
                <a:latin typeface="Arial" panose="020B0604020202020204" pitchFamily="34" charset="0"/>
                <a:cs typeface="Arial" panose="020B0604020202020204" pitchFamily="34" charset="0"/>
              </a:rPr>
              <a:t>mortality</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Hepatitis </a:t>
            </a:r>
            <a:r>
              <a:rPr lang="en-US" sz="2400" dirty="0">
                <a:latin typeface="Arial" panose="020B0604020202020204" pitchFamily="34" charset="0"/>
                <a:cs typeface="Arial" panose="020B0604020202020204" pitchFamily="34" charset="0"/>
              </a:rPr>
              <a:t>C       7.1 million</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Hepatitis B       5 </a:t>
            </a:r>
            <a:r>
              <a:rPr lang="en-US" sz="2400" dirty="0" smtClean="0">
                <a:latin typeface="Arial" panose="020B0604020202020204" pitchFamily="34" charset="0"/>
                <a:cs typeface="Arial" panose="020B0604020202020204" pitchFamily="34" charset="0"/>
              </a:rPr>
              <a:t>million</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150,000 new cases each year</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611612" y="5623852"/>
            <a:ext cx="11030889" cy="523220"/>
          </a:xfrm>
          <a:prstGeom prst="rect">
            <a:avLst/>
          </a:prstGeom>
        </p:spPr>
        <p:txBody>
          <a:bodyPr wrap="square">
            <a:spAutoFit/>
          </a:bodyPr>
          <a:lstStyle/>
          <a:p>
            <a:r>
              <a:rPr lang="en-US" sz="1400" dirty="0">
                <a:solidFill>
                  <a:schemeClr val="tx1">
                    <a:lumMod val="50000"/>
                    <a:lumOff val="50000"/>
                  </a:schemeClr>
                </a:solidFill>
                <a:latin typeface="Arial" panose="020B0604020202020204" pitchFamily="34" charset="0"/>
              </a:rPr>
              <a:t>Source: Ali, Syed </a:t>
            </a:r>
            <a:r>
              <a:rPr lang="en-US" sz="1400" dirty="0" err="1">
                <a:solidFill>
                  <a:schemeClr val="tx1">
                    <a:lumMod val="50000"/>
                    <a:lumOff val="50000"/>
                  </a:schemeClr>
                </a:solidFill>
                <a:latin typeface="Arial" panose="020B0604020202020204" pitchFamily="34" charset="0"/>
              </a:rPr>
              <a:t>Asad</a:t>
            </a:r>
            <a:r>
              <a:rPr lang="en-US" sz="1400" dirty="0">
                <a:solidFill>
                  <a:schemeClr val="tx1">
                    <a:lumMod val="50000"/>
                    <a:lumOff val="50000"/>
                  </a:schemeClr>
                </a:solidFill>
                <a:latin typeface="Arial" panose="020B0604020202020204" pitchFamily="34" charset="0"/>
              </a:rPr>
              <a:t> et al. “Hepatitis B and hepatitis C in Pakistan: prevalence and risk factors.” </a:t>
            </a:r>
            <a:r>
              <a:rPr lang="en-US" sz="1400" i="1" dirty="0">
                <a:solidFill>
                  <a:schemeClr val="tx1">
                    <a:lumMod val="50000"/>
                    <a:lumOff val="50000"/>
                  </a:schemeClr>
                </a:solidFill>
                <a:latin typeface="Arial" panose="020B0604020202020204" pitchFamily="34" charset="0"/>
              </a:rPr>
              <a:t>International journal of infectious diseases : </a:t>
            </a:r>
            <a:r>
              <a:rPr lang="en-US" sz="1400" i="1" dirty="0" err="1">
                <a:solidFill>
                  <a:schemeClr val="tx1">
                    <a:lumMod val="50000"/>
                    <a:lumOff val="50000"/>
                  </a:schemeClr>
                </a:solidFill>
                <a:latin typeface="Arial" panose="020B0604020202020204" pitchFamily="34" charset="0"/>
              </a:rPr>
              <a:t>IJID:official</a:t>
            </a:r>
            <a:r>
              <a:rPr lang="en-US" sz="1400" i="1" dirty="0">
                <a:solidFill>
                  <a:schemeClr val="tx1">
                    <a:lumMod val="50000"/>
                    <a:lumOff val="50000"/>
                  </a:schemeClr>
                </a:solidFill>
                <a:latin typeface="Arial" panose="020B0604020202020204" pitchFamily="34" charset="0"/>
              </a:rPr>
              <a:t> publication of the International Society for Infectious Diseases</a:t>
            </a:r>
            <a:r>
              <a:rPr lang="en-US" sz="1400" dirty="0">
                <a:solidFill>
                  <a:schemeClr val="tx1">
                    <a:lumMod val="50000"/>
                    <a:lumOff val="50000"/>
                  </a:schemeClr>
                </a:solidFill>
                <a:latin typeface="Arial" panose="020B0604020202020204" pitchFamily="34" charset="0"/>
              </a:rPr>
              <a:t> vol. 13,1 (2009): 9-19</a:t>
            </a:r>
            <a:r>
              <a:rPr lang="en-US" sz="1400" dirty="0">
                <a:solidFill>
                  <a:schemeClr val="tx1">
                    <a:lumMod val="50000"/>
                    <a:lumOff val="50000"/>
                  </a:schemeClr>
                </a:solidFill>
                <a:latin typeface="Arial" panose="020B0604020202020204" pitchFamily="34" charset="0"/>
                <a:hlinkClick r:id="rId1" action="ppaction://hlinkfile"/>
              </a:rPr>
              <a:t>. doi:10.1016/j.ijid.2008.06.019</a:t>
            </a:r>
            <a:endParaRPr lang="en-US" sz="1400" dirty="0">
              <a:solidFill>
                <a:schemeClr val="tx1">
                  <a:lumMod val="50000"/>
                  <a:lumOff val="50000"/>
                </a:schemeClr>
              </a:solidFill>
            </a:endParaRPr>
          </a:p>
        </p:txBody>
      </p:sp>
      <p:cxnSp>
        <p:nvCxnSpPr>
          <p:cNvPr id="7" name="Straight Arrow Connector 6"/>
          <p:cNvCxnSpPr/>
          <p:nvPr/>
        </p:nvCxnSpPr>
        <p:spPr>
          <a:xfrm>
            <a:off x="2359083" y="2038959"/>
            <a:ext cx="3180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2359083" y="2442137"/>
            <a:ext cx="3180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277263" y="3493254"/>
            <a:ext cx="11699586" cy="1354217"/>
          </a:xfrm>
          <a:prstGeom prst="rect">
            <a:avLst/>
          </a:prstGeom>
        </p:spPr>
        <p:txBody>
          <a:bodyPr wrap="square">
            <a:spAutoFit/>
          </a:bodyPr>
          <a:lstStyle/>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According to WHO, 23,720 people died of hepatitis-related </a:t>
            </a:r>
            <a:r>
              <a:rPr lang="en-US" dirty="0">
                <a:latin typeface="Arial" panose="020B0604020202020204" pitchFamily="34" charset="0"/>
                <a:cs typeface="Arial" panose="020B0604020202020204" pitchFamily="34" charset="0"/>
              </a:rPr>
              <a:t>causes in Pakistan in 2016, which compares to a bus full of 64 people everyday.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Pakistan has the world’s second highest prevalence of hepatitis C</a:t>
            </a:r>
            <a:r>
              <a:rPr lang="en-US" dirty="0">
                <a:latin typeface="Arial" panose="020B0604020202020204" pitchFamily="34" charset="0"/>
                <a:cs typeface="Arial" panose="020B0604020202020204" pitchFamily="34" charset="0"/>
              </a:rPr>
              <a:t>, </a:t>
            </a:r>
            <a:endParaRPr lang="en-US" dirty="0"/>
          </a:p>
        </p:txBody>
      </p:sp>
      <p:sp>
        <p:nvSpPr>
          <p:cNvPr id="9" name="Rectangle 8"/>
          <p:cNvSpPr/>
          <p:nvPr/>
        </p:nvSpPr>
        <p:spPr>
          <a:xfrm>
            <a:off x="771014" y="6190874"/>
            <a:ext cx="6014916" cy="369332"/>
          </a:xfrm>
          <a:prstGeom prst="rect">
            <a:avLst/>
          </a:prstGeom>
        </p:spPr>
        <p:txBody>
          <a:bodyPr wrap="none">
            <a:spAutoFit/>
          </a:bodyPr>
          <a:lstStyle/>
          <a:p>
            <a:r>
              <a:rPr lang="en-US" dirty="0"/>
              <a:t>Source: </a:t>
            </a:r>
            <a:r>
              <a:rPr lang="en-US" dirty="0">
                <a:hlinkClick r:id="rId2"/>
              </a:rPr>
              <a:t>https://www.who.int/health-topics/hepatitis#tab=tab_1</a:t>
            </a:r>
            <a:endParaRPr lang="en-US" dirty="0"/>
          </a:p>
        </p:txBody>
      </p:sp>
      <p:sp>
        <p:nvSpPr>
          <p:cNvPr id="6" name="Rectangle 5"/>
          <p:cNvSpPr/>
          <p:nvPr/>
        </p:nvSpPr>
        <p:spPr>
          <a:xfrm>
            <a:off x="470531" y="5092196"/>
            <a:ext cx="6096000" cy="369332"/>
          </a:xfrm>
          <a:prstGeom prst="rect">
            <a:avLst/>
          </a:prstGeom>
        </p:spPr>
        <p:txBody>
          <a:bodyPr>
            <a:sp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Projected 20 million deaths between 2015-30</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39791" y="3352360"/>
            <a:ext cx="9071690" cy="2988488"/>
          </a:xfrm>
          <a:prstGeom prst="rect">
            <a:avLst/>
          </a:prstGeom>
        </p:spPr>
      </p:pic>
      <p:pic>
        <p:nvPicPr>
          <p:cNvPr id="5" name="Picture 4"/>
          <p:cNvPicPr>
            <a:picLocks noChangeAspect="1"/>
          </p:cNvPicPr>
          <p:nvPr/>
        </p:nvPicPr>
        <p:blipFill>
          <a:blip r:embed="rId2"/>
          <a:stretch>
            <a:fillRect/>
          </a:stretch>
        </p:blipFill>
        <p:spPr>
          <a:xfrm>
            <a:off x="642874" y="126124"/>
            <a:ext cx="9159688" cy="3107879"/>
          </a:xfrm>
          <a:prstGeom prst="rect">
            <a:avLst/>
          </a:prstGeom>
        </p:spPr>
      </p:pic>
      <p:sp>
        <p:nvSpPr>
          <p:cNvPr id="6" name="TextBox 5"/>
          <p:cNvSpPr txBox="1"/>
          <p:nvPr/>
        </p:nvSpPr>
        <p:spPr>
          <a:xfrm>
            <a:off x="642874" y="6340848"/>
            <a:ext cx="11065329" cy="369332"/>
          </a:xfrm>
          <a:prstGeom prst="rect">
            <a:avLst/>
          </a:prstGeom>
          <a:noFill/>
        </p:spPr>
        <p:txBody>
          <a:bodyPr wrap="square" rtlCol="0">
            <a:spAutoFit/>
          </a:bodyPr>
          <a:lstStyle/>
          <a:p>
            <a:r>
              <a:rPr lang="en-US" dirty="0"/>
              <a:t>Source: Regional action plan for the implementation of the global health sector strategy on viral hepatitis 2017–2021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1103586" y="156914"/>
            <a:ext cx="9021794" cy="6107674"/>
          </a:xfrm>
          <a:prstGeom prst="rect">
            <a:avLst/>
          </a:prstGeom>
        </p:spPr>
      </p:pic>
      <p:sp>
        <p:nvSpPr>
          <p:cNvPr id="8" name="TextBox 7"/>
          <p:cNvSpPr txBox="1"/>
          <p:nvPr/>
        </p:nvSpPr>
        <p:spPr>
          <a:xfrm>
            <a:off x="755374" y="6264588"/>
            <a:ext cx="11264347" cy="369332"/>
          </a:xfrm>
          <a:prstGeom prst="rect">
            <a:avLst/>
          </a:prstGeom>
          <a:noFill/>
        </p:spPr>
        <p:txBody>
          <a:bodyPr wrap="square" rtlCol="0">
            <a:spAutoFit/>
          </a:bodyPr>
          <a:lstStyle/>
          <a:p>
            <a:r>
              <a:rPr lang="en-US" i="1" dirty="0">
                <a:solidFill>
                  <a:schemeClr val="bg1">
                    <a:lumMod val="50000"/>
                  </a:schemeClr>
                </a:solidFill>
              </a:rPr>
              <a:t>Source: Regional action plan for the implementation of the global health sector strategy on viral hepatitis 2017–2021</a:t>
            </a:r>
            <a:endParaRPr lang="en-US" i="1" dirty="0">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998" y="928687"/>
            <a:ext cx="7215802" cy="5909310"/>
          </a:xfrm>
          <a:prstGeom prst="rect">
            <a:avLst/>
          </a:prstGeom>
        </p:spPr>
        <p:txBody>
          <a:bodyPr wrap="square">
            <a:spAutoFit/>
          </a:bodyPr>
          <a:lstStyle/>
          <a:p>
            <a:r>
              <a:rPr lang="en-US" dirty="0">
                <a:hlinkClick r:id="rId1"/>
              </a:rPr>
              <a:t>https://www.emro.who.int/pak/programmes</a:t>
            </a:r>
            <a:r>
              <a:rPr lang="en-US" dirty="0" smtClean="0">
                <a:hlinkClick r:id="rId1"/>
              </a:rPr>
              <a:t>/</a:t>
            </a:r>
            <a:endParaRPr lang="en-US" dirty="0" smtClean="0"/>
          </a:p>
          <a:p>
            <a:endParaRPr lang="en-US" dirty="0" smtClean="0"/>
          </a:p>
          <a:p>
            <a:r>
              <a:rPr lang="en-US" dirty="0">
                <a:hlinkClick r:id="rId2"/>
              </a:rPr>
              <a:t>https://</a:t>
            </a:r>
            <a:r>
              <a:rPr lang="en-US" dirty="0" smtClean="0">
                <a:hlinkClick r:id="rId2"/>
              </a:rPr>
              <a:t>www.emro.who.int/pak/programmes/prevention-a-control-of-hepatitis.html</a:t>
            </a:r>
            <a:endParaRPr lang="en-US" dirty="0" smtClean="0"/>
          </a:p>
          <a:p>
            <a:endParaRPr lang="en-US" dirty="0"/>
          </a:p>
          <a:p>
            <a:r>
              <a:rPr lang="en-US" dirty="0" smtClean="0"/>
              <a:t>2009 Pakistan</a:t>
            </a:r>
            <a:endParaRPr lang="en-US" dirty="0" smtClean="0"/>
          </a:p>
          <a:p>
            <a:r>
              <a:rPr lang="en-US" dirty="0">
                <a:hlinkClick r:id="rId3"/>
              </a:rPr>
              <a:t>https://</a:t>
            </a:r>
            <a:r>
              <a:rPr lang="en-US" dirty="0" smtClean="0">
                <a:hlinkClick r:id="rId3"/>
              </a:rPr>
              <a:t>www.who.int/data/gho/data/themes/mortality-and-global-health-estimates/global-health-estimates-leading-causes-of-dalys</a:t>
            </a:r>
            <a:endParaRPr lang="en-US" dirty="0" smtClean="0"/>
          </a:p>
          <a:p>
            <a:endParaRPr lang="en-US" dirty="0" smtClean="0"/>
          </a:p>
          <a:p>
            <a:r>
              <a:rPr lang="en-US" dirty="0" smtClean="0"/>
              <a:t>2019 Pakistan </a:t>
            </a:r>
            <a:endParaRPr lang="en-US" dirty="0"/>
          </a:p>
          <a:p>
            <a:r>
              <a:rPr lang="en-US" dirty="0">
                <a:hlinkClick r:id="rId3"/>
              </a:rPr>
              <a:t>https://</a:t>
            </a:r>
            <a:r>
              <a:rPr lang="en-US" dirty="0" smtClean="0">
                <a:hlinkClick r:id="rId3"/>
              </a:rPr>
              <a:t>www.who.int/data/gho/data/themes/mortality-and-global-health-estimates/global-health-estimates-leading-causes-of-dalys</a:t>
            </a:r>
            <a:endParaRPr lang="en-US" dirty="0" smtClean="0"/>
          </a:p>
          <a:p>
            <a:endParaRPr lang="en-US" dirty="0" smtClean="0"/>
          </a:p>
          <a:p>
            <a:r>
              <a:rPr lang="en-US" dirty="0" smtClean="0"/>
              <a:t>United Kingdom </a:t>
            </a:r>
            <a:endParaRPr lang="en-US" dirty="0" smtClean="0"/>
          </a:p>
          <a:p>
            <a:r>
              <a:rPr lang="en-US" dirty="0">
                <a:hlinkClick r:id="rId3"/>
              </a:rPr>
              <a:t>https://</a:t>
            </a:r>
            <a:r>
              <a:rPr lang="en-US" dirty="0" smtClean="0">
                <a:hlinkClick r:id="rId3"/>
              </a:rPr>
              <a:t>www.who.int/data/gho/data/themes/mortality-and-global-health-estimates/global-health-estimates-leading-causes-of-dalys</a:t>
            </a:r>
            <a:endParaRPr lang="en-US" dirty="0" smtClean="0"/>
          </a:p>
          <a:p>
            <a:endParaRPr lang="en-US" dirty="0"/>
          </a:p>
          <a:p>
            <a:r>
              <a:rPr lang="en-US" dirty="0" smtClean="0"/>
              <a:t>China </a:t>
            </a:r>
            <a:endParaRPr lang="en-US" dirty="0" smtClean="0"/>
          </a:p>
          <a:p>
            <a:r>
              <a:rPr lang="en-US" dirty="0">
                <a:hlinkClick r:id="rId3"/>
              </a:rPr>
              <a:t>https://</a:t>
            </a:r>
            <a:r>
              <a:rPr lang="en-US" dirty="0" smtClean="0">
                <a:hlinkClick r:id="rId3"/>
              </a:rPr>
              <a:t>www.who.int/data/gho/data/themes/mortality-and-global-health-estimates/global-health-estimates-leading-causes-of-dalys</a:t>
            </a:r>
            <a:endParaRPr lang="en-US" dirty="0" smtClean="0"/>
          </a:p>
          <a:p>
            <a:endParaRPr lang="en-US" dirty="0"/>
          </a:p>
        </p:txBody>
      </p:sp>
      <p:sp>
        <p:nvSpPr>
          <p:cNvPr id="3" name="TextBox 2"/>
          <p:cNvSpPr txBox="1"/>
          <p:nvPr/>
        </p:nvSpPr>
        <p:spPr>
          <a:xfrm>
            <a:off x="8515351" y="4586287"/>
            <a:ext cx="3257550" cy="369332"/>
          </a:xfrm>
          <a:prstGeom prst="rect">
            <a:avLst/>
          </a:prstGeom>
          <a:noFill/>
        </p:spPr>
        <p:txBody>
          <a:bodyPr wrap="square" rtlCol="0">
            <a:spAutoFit/>
          </a:bodyPr>
          <a:lstStyle/>
          <a:p>
            <a:r>
              <a:rPr lang="en-US" b="1" dirty="0" smtClean="0"/>
              <a:t>NON COMMUNICABLE DISEASES </a:t>
            </a:r>
            <a:endParaRPr lang="en-US" b="1" dirty="0"/>
          </a:p>
        </p:txBody>
      </p:sp>
      <p:sp>
        <p:nvSpPr>
          <p:cNvPr id="4" name="TextBox 3"/>
          <p:cNvSpPr txBox="1"/>
          <p:nvPr/>
        </p:nvSpPr>
        <p:spPr>
          <a:xfrm>
            <a:off x="8258176" y="2202953"/>
            <a:ext cx="3257550" cy="369332"/>
          </a:xfrm>
          <a:prstGeom prst="rect">
            <a:avLst/>
          </a:prstGeom>
          <a:noFill/>
        </p:spPr>
        <p:txBody>
          <a:bodyPr wrap="square" rtlCol="0">
            <a:spAutoFit/>
          </a:bodyPr>
          <a:lstStyle/>
          <a:p>
            <a:r>
              <a:rPr lang="en-US" b="1" dirty="0" smtClean="0"/>
              <a:t>COMMUNICABLE DISEASES </a:t>
            </a:r>
            <a:endParaRPr lang="en-US" b="1" dirty="0"/>
          </a:p>
        </p:txBody>
      </p:sp>
      <p:sp>
        <p:nvSpPr>
          <p:cNvPr id="5" name="Rectangle 4"/>
          <p:cNvSpPr/>
          <p:nvPr/>
        </p:nvSpPr>
        <p:spPr>
          <a:xfrm>
            <a:off x="8258176" y="2558534"/>
            <a:ext cx="3340658" cy="369332"/>
          </a:xfrm>
          <a:prstGeom prst="rect">
            <a:avLst/>
          </a:prstGeom>
        </p:spPr>
        <p:txBody>
          <a:bodyPr wrap="none">
            <a:spAutoFit/>
          </a:bodyPr>
          <a:lstStyle/>
          <a:p>
            <a:r>
              <a:rPr lang="en-US" b="1" dirty="0"/>
              <a:t>NON COMMUNICABLE DISEASES </a:t>
            </a:r>
            <a:endParaRPr lang="en-US" b="1" dirty="0"/>
          </a:p>
        </p:txBody>
      </p:sp>
      <p:sp>
        <p:nvSpPr>
          <p:cNvPr id="6" name="TextBox 5"/>
          <p:cNvSpPr txBox="1"/>
          <p:nvPr/>
        </p:nvSpPr>
        <p:spPr>
          <a:xfrm>
            <a:off x="8258176" y="928687"/>
            <a:ext cx="3257550" cy="369332"/>
          </a:xfrm>
          <a:prstGeom prst="rect">
            <a:avLst/>
          </a:prstGeom>
          <a:noFill/>
        </p:spPr>
        <p:txBody>
          <a:bodyPr wrap="square" rtlCol="0">
            <a:spAutoFit/>
          </a:bodyPr>
          <a:lstStyle/>
          <a:p>
            <a:r>
              <a:rPr lang="en-US" b="1" dirty="0" smtClean="0"/>
              <a:t>DOUBLE BURDEN OF  DISEASES </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patitis C : Sign &amp; Symptoms, Transmission, Risk factors, Diagnosis,  Complication, Treatment and Prevention - MedicoInf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1640" y="61011"/>
            <a:ext cx="8586786" cy="6796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26015" t="20818" r="22539" b="8939"/>
          <a:stretch>
            <a:fillRect/>
          </a:stretch>
        </p:blipFill>
        <p:spPr>
          <a:xfrm>
            <a:off x="1" y="114300"/>
            <a:ext cx="7600950" cy="6909748"/>
          </a:xfrm>
          <a:prstGeom prst="rect">
            <a:avLst/>
          </a:prstGeom>
        </p:spPr>
      </p:pic>
      <p:pic>
        <p:nvPicPr>
          <p:cNvPr id="3076" name="Picture 4" descr="Hospital Waste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412" y="2900360"/>
            <a:ext cx="5276851" cy="3957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43788" y="571500"/>
            <a:ext cx="4200525" cy="1938992"/>
          </a:xfrm>
          <a:prstGeom prst="rect">
            <a:avLst/>
          </a:prstGeom>
          <a:noFill/>
        </p:spPr>
        <p:txBody>
          <a:bodyPr wrap="square" rtlCol="0">
            <a:spAutoFit/>
          </a:bodyPr>
          <a:lstStyle/>
          <a:p>
            <a:r>
              <a:rPr lang="en-US" sz="2400" b="1" dirty="0" smtClean="0"/>
              <a:t>26 % : Training </a:t>
            </a:r>
            <a:endParaRPr lang="en-US" sz="2400" b="1" dirty="0" smtClean="0"/>
          </a:p>
          <a:p>
            <a:endParaRPr lang="en-US" sz="2400" b="1" dirty="0"/>
          </a:p>
          <a:p>
            <a:r>
              <a:rPr lang="en-US" sz="2400" b="1" dirty="0" smtClean="0"/>
              <a:t>74% : Never Attended </a:t>
            </a:r>
            <a:endParaRPr lang="en-US" sz="2400" b="1" dirty="0" smtClean="0"/>
          </a:p>
          <a:p>
            <a:endParaRPr lang="en-US" sz="2400" b="1" dirty="0"/>
          </a:p>
          <a:p>
            <a:r>
              <a:rPr lang="en-US" sz="2400" b="1" dirty="0" smtClean="0"/>
              <a:t>64% : Admin Responsibility </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lth Belief Model - an overview | ScienceDirect Topic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21639" y="671511"/>
            <a:ext cx="6870361" cy="49768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HEALTH SYSTEM ANXIETY</a:t>
            </a:r>
            <a:endParaRPr lang="en-US" b="1" dirty="0"/>
          </a:p>
        </p:txBody>
      </p:sp>
      <p:sp>
        <p:nvSpPr>
          <p:cNvPr id="3" name="Content Placeholder 2"/>
          <p:cNvSpPr>
            <a:spLocks noGrp="1"/>
          </p:cNvSpPr>
          <p:nvPr>
            <p:ph idx="1"/>
          </p:nvPr>
        </p:nvSpPr>
        <p:spPr>
          <a:xfrm>
            <a:off x="838200" y="1825624"/>
            <a:ext cx="10515600" cy="4918076"/>
          </a:xfrm>
        </p:spPr>
        <p:txBody>
          <a:bodyPr>
            <a:normAutofit lnSpcReduction="10000"/>
          </a:bodyPr>
          <a:lstStyle/>
          <a:p>
            <a:endParaRPr lang="en-US" dirty="0"/>
          </a:p>
          <a:p>
            <a:r>
              <a:rPr lang="en-US" dirty="0" smtClean="0"/>
              <a:t>Quacks  </a:t>
            </a:r>
            <a:endParaRPr lang="en-US" dirty="0" smtClean="0"/>
          </a:p>
          <a:p>
            <a:pPr marL="0" indent="0">
              <a:buNone/>
            </a:pPr>
            <a:endParaRPr lang="en-US" dirty="0"/>
          </a:p>
          <a:p>
            <a:r>
              <a:rPr lang="en-US" dirty="0"/>
              <a:t>Self </a:t>
            </a:r>
            <a:r>
              <a:rPr lang="en-US" dirty="0" smtClean="0"/>
              <a:t>Medication </a:t>
            </a:r>
            <a:endParaRPr lang="en-US" dirty="0" smtClean="0"/>
          </a:p>
          <a:p>
            <a:endParaRPr lang="en-US" dirty="0" smtClean="0"/>
          </a:p>
          <a:p>
            <a:r>
              <a:rPr lang="en-US" dirty="0"/>
              <a:t>Community perceptions / Believes</a:t>
            </a:r>
            <a:endParaRPr lang="en-US" dirty="0"/>
          </a:p>
          <a:p>
            <a:endParaRPr lang="en-US" dirty="0"/>
          </a:p>
          <a:p>
            <a:r>
              <a:rPr lang="en-US" dirty="0" smtClean="0"/>
              <a:t>Community Engagement</a:t>
            </a:r>
            <a:endParaRPr lang="en-US" dirty="0" smtClean="0"/>
          </a:p>
          <a:p>
            <a:endParaRPr lang="en-US" dirty="0"/>
          </a:p>
          <a:p>
            <a:r>
              <a:rPr lang="en-US" dirty="0" smtClean="0"/>
              <a:t>COMMUNITY  ???? ATTITUDE / ACTIONS</a:t>
            </a:r>
            <a:endParaRPr lang="en-US" dirty="0" smtClean="0"/>
          </a:p>
          <a:p>
            <a:endParaRPr lang="en-US" dirty="0"/>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SYTEM DEVELOPMENT PHASE</a:t>
            </a:r>
            <a:endParaRPr lang="en-US" b="1" dirty="0"/>
          </a:p>
        </p:txBody>
      </p:sp>
      <p:sp>
        <p:nvSpPr>
          <p:cNvPr id="3" name="Content Placeholder 2"/>
          <p:cNvSpPr>
            <a:spLocks noGrp="1"/>
          </p:cNvSpPr>
          <p:nvPr>
            <p:ph idx="1"/>
          </p:nvPr>
        </p:nvSpPr>
        <p:spPr/>
        <p:txBody>
          <a:bodyPr>
            <a:normAutofit/>
          </a:bodyPr>
          <a:lstStyle/>
          <a:p>
            <a:r>
              <a:rPr lang="en-US" dirty="0" smtClean="0"/>
              <a:t>Observatory Phase </a:t>
            </a:r>
            <a:endParaRPr lang="en-US" dirty="0" smtClean="0"/>
          </a:p>
          <a:p>
            <a:endParaRPr lang="en-US" dirty="0" smtClean="0"/>
          </a:p>
          <a:p>
            <a:r>
              <a:rPr lang="en-US" dirty="0" smtClean="0"/>
              <a:t>Learning Phase</a:t>
            </a:r>
            <a:endParaRPr lang="en-US" dirty="0" smtClean="0"/>
          </a:p>
          <a:p>
            <a:endParaRPr lang="en-US" dirty="0" smtClean="0"/>
          </a:p>
          <a:p>
            <a:r>
              <a:rPr lang="en-US" dirty="0" smtClean="0"/>
              <a:t>Experimental Phase </a:t>
            </a:r>
            <a:endParaRPr lang="en-US" dirty="0" smtClean="0"/>
          </a:p>
          <a:p>
            <a:endParaRPr lang="en-US" dirty="0" smtClean="0"/>
          </a:p>
          <a:p>
            <a:r>
              <a:rPr lang="en-US" dirty="0" smtClean="0"/>
              <a:t>Maturity Phase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101" y="1085850"/>
            <a:ext cx="9043988" cy="2308324"/>
          </a:xfrm>
          <a:prstGeom prst="rect">
            <a:avLst/>
          </a:prstGeom>
          <a:noFill/>
        </p:spPr>
        <p:txBody>
          <a:bodyPr wrap="square" rtlCol="0">
            <a:spAutoFit/>
          </a:bodyPr>
          <a:lstStyle/>
          <a:p>
            <a:r>
              <a:rPr lang="en-US" sz="4800" dirty="0" smtClean="0"/>
              <a:t>DEVELOPMENT OF NATIONAL HEALTH CARE QUALITY &amp; PATIENT SAFETY POLICY </a:t>
            </a:r>
            <a:endParaRPr lang="en-US" sz="4800" dirty="0"/>
          </a:p>
        </p:txBody>
      </p:sp>
      <p:sp>
        <p:nvSpPr>
          <p:cNvPr id="3" name="Rectangle 2"/>
          <p:cNvSpPr/>
          <p:nvPr/>
        </p:nvSpPr>
        <p:spPr>
          <a:xfrm>
            <a:off x="3782975" y="5620664"/>
            <a:ext cx="4078360" cy="783869"/>
          </a:xfrm>
          <a:prstGeom prst="rect">
            <a:avLst/>
          </a:prstGeom>
        </p:spPr>
        <p:txBody>
          <a:bodyPr wrap="none">
            <a:spAutoFit/>
          </a:bodyPr>
          <a:lstStyle/>
          <a:p>
            <a:pPr algn="ctr">
              <a:lnSpc>
                <a:spcPct val="107000"/>
              </a:lnSpc>
            </a:pPr>
            <a:r>
              <a:rPr lang="en-US" altLang="en-US" b="1" i="1" dirty="0">
                <a:latin typeface="Arial" panose="020B0604020202020204" pitchFamily="34" charset="0"/>
                <a:cs typeface="Times New Roman" panose="02020603050405020304" pitchFamily="18" charset="0"/>
              </a:rPr>
              <a:t>DR ASIF MAQSOOD </a:t>
            </a:r>
            <a:r>
              <a:rPr lang="en-US" altLang="en-US" b="1" i="1" dirty="0" smtClean="0">
                <a:latin typeface="Arial" panose="020B0604020202020204" pitchFamily="34" charset="0"/>
                <a:cs typeface="Times New Roman" panose="02020603050405020304" pitchFamily="18" charset="0"/>
              </a:rPr>
              <a:t>BUTT</a:t>
            </a:r>
            <a:endParaRPr lang="en-US" altLang="en-US" b="1" i="1" dirty="0" smtClean="0">
              <a:latin typeface="Arial" panose="020B0604020202020204" pitchFamily="34" charset="0"/>
              <a:cs typeface="Times New Roman" panose="02020603050405020304" pitchFamily="18" charset="0"/>
            </a:endParaRPr>
          </a:p>
          <a:p>
            <a:pPr algn="ctr">
              <a:lnSpc>
                <a:spcPct val="107000"/>
              </a:lnSpc>
            </a:pPr>
            <a:r>
              <a:rPr lang="en-US" altLang="en-US" sz="2400" b="1" i="1" dirty="0" smtClean="0">
                <a:latin typeface="Arial" panose="020B0604020202020204" pitchFamily="34" charset="0"/>
                <a:ea typeface="Calibri" panose="020F0502020204030204" pitchFamily="34" charset="0"/>
                <a:cs typeface="Times New Roman" panose="02020603050405020304" pitchFamily="18" charset="0"/>
              </a:rPr>
              <a:t>Public Health &amp; </a:t>
            </a:r>
            <a:r>
              <a:rPr lang="en-US" altLang="en-US" sz="2400" b="1" i="1" dirty="0">
                <a:latin typeface="Arial" panose="020B0604020202020204" pitchFamily="34" charset="0"/>
                <a:ea typeface="Calibri" panose="020F0502020204030204" pitchFamily="34" charset="0"/>
                <a:cs typeface="Times New Roman" panose="02020603050405020304" pitchFamily="18" charset="0"/>
              </a:rPr>
              <a:t>I</a:t>
            </a:r>
            <a:r>
              <a:rPr lang="en-US" altLang="en-US" sz="2400" b="1" i="1" dirty="0" smtClean="0">
                <a:latin typeface="Arial" panose="020B0604020202020204" pitchFamily="34" charset="0"/>
                <a:ea typeface="Calibri" panose="020F0502020204030204" pitchFamily="34" charset="0"/>
                <a:cs typeface="Times New Roman" panose="02020603050405020304" pitchFamily="18" charset="0"/>
              </a:rPr>
              <a:t>nnovation</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42" y="1106809"/>
            <a:ext cx="4105658" cy="718317"/>
          </a:xfrm>
        </p:spPr>
        <p:txBody>
          <a:bodyPr>
            <a:noAutofit/>
          </a:bodyPr>
          <a:lstStyle/>
          <a:p>
            <a:r>
              <a:rPr lang="en-US" sz="1800" b="1" dirty="0">
                <a:latin typeface="Times New Roman" panose="02020603050405020304" pitchFamily="18" charset="0"/>
                <a:cs typeface="Times New Roman" panose="02020603050405020304" pitchFamily="18" charset="0"/>
              </a:rPr>
              <a:t>PATIENT </a:t>
            </a:r>
            <a:r>
              <a:rPr lang="en-US" sz="1800" b="1" dirty="0" smtClean="0">
                <a:latin typeface="Times New Roman" panose="02020603050405020304" pitchFamily="18" charset="0"/>
                <a:cs typeface="Times New Roman" panose="02020603050405020304" pitchFamily="18" charset="0"/>
              </a:rPr>
              <a:t>SUFFERINGS</a:t>
            </a:r>
            <a:endParaRPr 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343281" y="1825126"/>
            <a:ext cx="4398579" cy="4262705"/>
          </a:xfrm>
          <a:prstGeom prst="rect">
            <a:avLst/>
          </a:prstGeom>
          <a:ln w="76200">
            <a:solidFill>
              <a:schemeClr val="accent1"/>
            </a:solidFill>
          </a:ln>
        </p:spPr>
        <p:txBody>
          <a:bodyPr wrap="square">
            <a:spAutoFit/>
          </a:bodyPr>
          <a:lstStyle/>
          <a:p>
            <a:pPr algn="ctr"/>
            <a:endParaRPr lang="en-US" sz="300" b="1" dirty="0" smtClean="0">
              <a:latin typeface="Times New Roman" panose="02020603050405020304" pitchFamily="18" charset="0"/>
              <a:cs typeface="Times New Roman" panose="02020603050405020304" pitchFamily="18" charset="0"/>
            </a:endParaRPr>
          </a:p>
          <a:p>
            <a:pPr lvl="0" algn="ctr"/>
            <a:r>
              <a:rPr lang="en-US" dirty="0" smtClean="0">
                <a:latin typeface="Times New Roman" panose="02020603050405020304" pitchFamily="18" charset="0"/>
                <a:cs typeface="Times New Roman" panose="02020603050405020304" pitchFamily="18" charset="0"/>
              </a:rPr>
              <a:t>Public Health Facilities </a:t>
            </a:r>
            <a:endParaRPr lang="en-US" dirty="0" smtClean="0">
              <a:latin typeface="Times New Roman" panose="02020603050405020304" pitchFamily="18" charset="0"/>
              <a:cs typeface="Times New Roman" panose="02020603050405020304" pitchFamily="18" charset="0"/>
            </a:endParaRPr>
          </a:p>
          <a:p>
            <a:pPr lvl="0" algn="ctr"/>
            <a:r>
              <a:rPr lang="en-US" b="1" dirty="0" smtClean="0">
                <a:latin typeface="Times New Roman" panose="02020603050405020304" pitchFamily="18" charset="0"/>
                <a:cs typeface="Times New Roman" panose="02020603050405020304" pitchFamily="18" charset="0"/>
              </a:rPr>
              <a:t>Poor Referral system  </a:t>
            </a:r>
            <a:endParaRPr lang="en-US" b="1" dirty="0" smtClean="0">
              <a:latin typeface="Times New Roman" panose="02020603050405020304" pitchFamily="18" charset="0"/>
              <a:cs typeface="Times New Roman" panose="02020603050405020304" pitchFamily="18" charset="0"/>
            </a:endParaRPr>
          </a:p>
          <a:p>
            <a:pPr lvl="0" algn="ctr"/>
            <a:endParaRPr lang="en-US" sz="700" dirty="0" smtClean="0">
              <a:latin typeface="Times New Roman" panose="02020603050405020304" pitchFamily="18" charset="0"/>
              <a:cs typeface="Times New Roman" panose="02020603050405020304" pitchFamily="18" charset="0"/>
            </a:endParaRPr>
          </a:p>
          <a:p>
            <a:pPr lvl="0" algn="ctr"/>
            <a:r>
              <a:rPr lang="en-US" dirty="0" smtClean="0">
                <a:latin typeface="Times New Roman" panose="02020603050405020304" pitchFamily="18" charset="0"/>
                <a:cs typeface="Times New Roman" panose="02020603050405020304" pitchFamily="18" charset="0"/>
              </a:rPr>
              <a:t>Low Health Care Delivery Services At </a:t>
            </a:r>
            <a:endParaRPr lang="en-US" dirty="0" smtClean="0">
              <a:latin typeface="Times New Roman" panose="02020603050405020304" pitchFamily="18" charset="0"/>
              <a:cs typeface="Times New Roman" panose="02020603050405020304" pitchFamily="18" charset="0"/>
            </a:endParaRPr>
          </a:p>
          <a:p>
            <a:pPr lvl="0" algn="ctr"/>
            <a:r>
              <a:rPr lang="en-US" b="1" dirty="0" smtClean="0">
                <a:latin typeface="Times New Roman" panose="02020603050405020304" pitchFamily="18" charset="0"/>
                <a:cs typeface="Times New Roman" panose="02020603050405020304" pitchFamily="18" charset="0"/>
              </a:rPr>
              <a:t>Primary Health Care</a:t>
            </a:r>
            <a:endParaRPr lang="en-US" b="1" dirty="0" smtClean="0">
              <a:latin typeface="Times New Roman" panose="02020603050405020304" pitchFamily="18" charset="0"/>
              <a:cs typeface="Times New Roman" panose="02020603050405020304" pitchFamily="18" charset="0"/>
            </a:endParaRPr>
          </a:p>
          <a:p>
            <a:pPr lvl="0" algn="ctr"/>
            <a:r>
              <a:rPr lang="en-US" dirty="0" smtClean="0">
                <a:latin typeface="Times New Roman" panose="02020603050405020304" pitchFamily="18" charset="0"/>
                <a:cs typeface="Times New Roman" panose="02020603050405020304" pitchFamily="18" charset="0"/>
              </a:rPr>
              <a:t>______________________</a:t>
            </a:r>
            <a:endParaRPr lang="en-US" dirty="0" smtClean="0">
              <a:latin typeface="Times New Roman" panose="02020603050405020304" pitchFamily="18" charset="0"/>
              <a:cs typeface="Times New Roman" panose="02020603050405020304" pitchFamily="18" charset="0"/>
            </a:endParaRPr>
          </a:p>
          <a:p>
            <a:pPr lvl="0" algn="ctr"/>
            <a:r>
              <a:rPr lang="en-US" dirty="0" smtClean="0">
                <a:latin typeface="Times New Roman" panose="02020603050405020304" pitchFamily="18" charset="0"/>
                <a:cs typeface="Times New Roman" panose="02020603050405020304" pitchFamily="18" charset="0"/>
              </a:rPr>
              <a:t>More patients visit to </a:t>
            </a:r>
            <a:endParaRPr lang="en-US" dirty="0" smtClean="0">
              <a:latin typeface="Times New Roman" panose="02020603050405020304" pitchFamily="18" charset="0"/>
              <a:cs typeface="Times New Roman" panose="02020603050405020304" pitchFamily="18" charset="0"/>
            </a:endParaRPr>
          </a:p>
          <a:p>
            <a:pPr lvl="0" algn="ctr"/>
            <a:r>
              <a:rPr lang="en-US" b="1" dirty="0" smtClean="0">
                <a:latin typeface="Times New Roman" panose="02020603050405020304" pitchFamily="18" charset="0"/>
                <a:cs typeface="Times New Roman" panose="02020603050405020304" pitchFamily="18" charset="0"/>
              </a:rPr>
              <a:t>Private Hospitals </a:t>
            </a:r>
            <a:r>
              <a:rPr lang="en-US" dirty="0" smtClean="0">
                <a:latin typeface="Times New Roman" panose="02020603050405020304" pitchFamily="18" charset="0"/>
                <a:cs typeface="Times New Roman" panose="02020603050405020304" pitchFamily="18" charset="0"/>
              </a:rPr>
              <a:t>and clinics</a:t>
            </a:r>
            <a:endParaRPr lang="en-US" dirty="0" smtClean="0">
              <a:latin typeface="Times New Roman" panose="02020603050405020304" pitchFamily="18" charset="0"/>
              <a:cs typeface="Times New Roman" panose="02020603050405020304" pitchFamily="18" charset="0"/>
            </a:endParaRPr>
          </a:p>
          <a:p>
            <a:pPr algn="ctr"/>
            <a:r>
              <a:rPr lang="en-US" sz="1600" dirty="0" smtClean="0">
                <a:latin typeface="Times New Roman" panose="02020603050405020304" pitchFamily="18" charset="0"/>
                <a:cs typeface="Times New Roman" panose="02020603050405020304" pitchFamily="18" charset="0"/>
              </a:rPr>
              <a:t>_____________________</a:t>
            </a:r>
            <a:endParaRPr lang="en-US" dirty="0" smtClean="0">
              <a:latin typeface="Times New Roman" panose="02020603050405020304" pitchFamily="18" charset="0"/>
              <a:cs typeface="Times New Roman" panose="02020603050405020304" pitchFamily="18" charset="0"/>
            </a:endParaRPr>
          </a:p>
          <a:p>
            <a:pPr algn="ctr"/>
            <a:endParaRPr lang="en-US" sz="1000" b="1" dirty="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Low  compliance </a:t>
            </a:r>
            <a:endParaRPr lang="en-US" b="1" dirty="0" smtClean="0">
              <a:latin typeface="Times New Roman" panose="02020603050405020304" pitchFamily="18" charset="0"/>
              <a:cs typeface="Times New Roman" panose="02020603050405020304" pitchFamily="18" charset="0"/>
            </a:endParaRPr>
          </a:p>
          <a:p>
            <a:pPr lvl="0" algn="ctr"/>
            <a:r>
              <a:rPr lang="en-US" dirty="0" smtClean="0">
                <a:latin typeface="Times New Roman" panose="02020603050405020304" pitchFamily="18" charset="0"/>
                <a:cs typeface="Times New Roman" panose="02020603050405020304" pitchFamily="18" charset="0"/>
              </a:rPr>
              <a:t>3 to 4 consultations with different physicians </a:t>
            </a:r>
            <a:endParaRPr lang="en-US" dirty="0" smtClean="0">
              <a:latin typeface="Times New Roman" panose="02020603050405020304" pitchFamily="18" charset="0"/>
              <a:cs typeface="Times New Roman" panose="02020603050405020304" pitchFamily="18" charset="0"/>
            </a:endParaRPr>
          </a:p>
          <a:p>
            <a:pPr lvl="0" algn="ctr"/>
            <a:endParaRPr lang="en-US" sz="100" dirty="0" smtClean="0">
              <a:latin typeface="Times New Roman" panose="02020603050405020304" pitchFamily="18" charset="0"/>
              <a:cs typeface="Times New Roman" panose="02020603050405020304" pitchFamily="18" charset="0"/>
            </a:endParaRPr>
          </a:p>
          <a:p>
            <a:pPr lvl="0" algn="ctr"/>
            <a:endParaRPr lang="en-US" sz="700" b="1" dirty="0" smtClean="0">
              <a:latin typeface="Times New Roman" panose="02020603050405020304" pitchFamily="18" charset="0"/>
              <a:cs typeface="Times New Roman" panose="02020603050405020304" pitchFamily="18" charset="0"/>
            </a:endParaRPr>
          </a:p>
          <a:p>
            <a:pPr lvl="0" algn="ctr"/>
            <a:r>
              <a:rPr lang="en-US" b="1" dirty="0" smtClean="0">
                <a:latin typeface="Times New Roman" panose="02020603050405020304" pitchFamily="18" charset="0"/>
                <a:cs typeface="Times New Roman" panose="02020603050405020304" pitchFamily="18" charset="0"/>
              </a:rPr>
              <a:t>Low Follow-up</a:t>
            </a:r>
            <a:endParaRPr lang="en-US" b="1" dirty="0" smtClean="0">
              <a:latin typeface="Times New Roman" panose="02020603050405020304" pitchFamily="18" charset="0"/>
              <a:cs typeface="Times New Roman" panose="02020603050405020304" pitchFamily="18" charset="0"/>
            </a:endParaRPr>
          </a:p>
          <a:p>
            <a:pPr algn="ctr"/>
            <a:r>
              <a:rPr lang="en-US" sz="1100" dirty="0" smtClean="0">
                <a:latin typeface="Times New Roman" panose="02020603050405020304" pitchFamily="18" charset="0"/>
                <a:cs typeface="Times New Roman" panose="02020603050405020304" pitchFamily="18" charset="0"/>
              </a:rPr>
              <a:t>______________________</a:t>
            </a:r>
            <a:endParaRPr lang="en-US" dirty="0" smtClean="0">
              <a:latin typeface="Times New Roman" panose="02020603050405020304" pitchFamily="18" charset="0"/>
              <a:cs typeface="Times New Roman" panose="02020603050405020304" pitchFamily="18" charset="0"/>
            </a:endParaRPr>
          </a:p>
          <a:p>
            <a:pPr lvl="0" algn="ctr"/>
            <a:r>
              <a:rPr lang="en-US" b="1" dirty="0" smtClean="0">
                <a:latin typeface="Times New Roman" panose="02020603050405020304" pitchFamily="18" charset="0"/>
                <a:cs typeface="Times New Roman" panose="02020603050405020304" pitchFamily="18" charset="0"/>
              </a:rPr>
              <a:t>Resistance &amp; Chronicity  </a:t>
            </a:r>
            <a:endParaRPr lang="en-US" b="1" dirty="0" smtClean="0">
              <a:latin typeface="Times New Roman" panose="02020603050405020304" pitchFamily="18" charset="0"/>
              <a:cs typeface="Times New Roman" panose="02020603050405020304" pitchFamily="18" charset="0"/>
            </a:endParaRPr>
          </a:p>
          <a:p>
            <a:pPr lvl="0" algn="ct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of diseases &amp; Illnesses</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244006" y="1740476"/>
            <a:ext cx="4659047" cy="3170099"/>
          </a:xfrm>
          <a:prstGeom prst="rect">
            <a:avLst/>
          </a:prstGeom>
          <a:ln w="76200">
            <a:solidFill>
              <a:srgbClr val="00B050"/>
            </a:solidFill>
          </a:ln>
        </p:spPr>
        <p:txBody>
          <a:bodyPr wrap="square">
            <a:spAutoFit/>
          </a:bodyPr>
          <a:lstStyle/>
          <a:p>
            <a:pPr lvl="0">
              <a:lnSpc>
                <a:spcPct val="250000"/>
              </a:lnSpc>
            </a:pPr>
            <a:r>
              <a:rPr lang="en-US" sz="2000" b="1" dirty="0" smtClean="0">
                <a:latin typeface="Times New Roman" panose="02020603050405020304" pitchFamily="18" charset="0"/>
                <a:cs typeface="Times New Roman" panose="02020603050405020304" pitchFamily="18" charset="0"/>
              </a:rPr>
              <a:t>Low Primary ^ Secondary Health level</a:t>
            </a:r>
            <a:endParaRPr lang="en-US" sz="2000" b="1" dirty="0" smtClean="0">
              <a:latin typeface="Times New Roman" panose="02020603050405020304" pitchFamily="18" charset="0"/>
              <a:cs typeface="Times New Roman" panose="02020603050405020304" pitchFamily="18" charset="0"/>
            </a:endParaRPr>
          </a:p>
          <a:p>
            <a:pPr lvl="0">
              <a:lnSpc>
                <a:spcPct val="250000"/>
              </a:lnSpc>
            </a:pPr>
            <a:r>
              <a:rPr lang="en-US" sz="2000" b="1" dirty="0" smtClean="0">
                <a:latin typeface="Times New Roman" panose="02020603050405020304" pitchFamily="18" charset="0"/>
                <a:cs typeface="Times New Roman" panose="02020603050405020304" pitchFamily="18" charset="0"/>
              </a:rPr>
              <a:t>Low </a:t>
            </a:r>
            <a:r>
              <a:rPr lang="en-US" sz="2000" b="1" dirty="0">
                <a:latin typeface="Times New Roman" panose="02020603050405020304" pitchFamily="18" charset="0"/>
                <a:cs typeface="Times New Roman" panose="02020603050405020304" pitchFamily="18" charset="0"/>
              </a:rPr>
              <a:t>Regional Screening of </a:t>
            </a:r>
            <a:r>
              <a:rPr lang="en-US" sz="2000" b="1" dirty="0" smtClean="0">
                <a:latin typeface="Times New Roman" panose="02020603050405020304" pitchFamily="18" charset="0"/>
                <a:cs typeface="Times New Roman" panose="02020603050405020304" pitchFamily="18" charset="0"/>
              </a:rPr>
              <a:t>diseases      </a:t>
            </a:r>
            <a:endParaRPr lang="en-US" sz="2000" b="1" dirty="0" smtClean="0">
              <a:latin typeface="Times New Roman" panose="02020603050405020304" pitchFamily="18" charset="0"/>
              <a:cs typeface="Times New Roman" panose="02020603050405020304" pitchFamily="18" charset="0"/>
            </a:endParaRPr>
          </a:p>
          <a:p>
            <a:pPr lvl="0">
              <a:lnSpc>
                <a:spcPct val="250000"/>
              </a:lnSpc>
            </a:pPr>
            <a:r>
              <a:rPr lang="en-US" sz="2000" b="1" dirty="0" smtClean="0">
                <a:latin typeface="Times New Roman" panose="02020603050405020304" pitchFamily="18" charset="0"/>
                <a:cs typeface="Times New Roman" panose="02020603050405020304" pitchFamily="18" charset="0"/>
              </a:rPr>
              <a:t>Low </a:t>
            </a:r>
            <a:r>
              <a:rPr lang="en-US" sz="2000" b="1" dirty="0">
                <a:latin typeface="Times New Roman" panose="02020603050405020304" pitchFamily="18" charset="0"/>
                <a:cs typeface="Times New Roman" panose="02020603050405020304" pitchFamily="18" charset="0"/>
              </a:rPr>
              <a:t>Research</a:t>
            </a:r>
            <a:r>
              <a:rPr lang="en-US" sz="2000" dirty="0">
                <a:latin typeface="Times New Roman" panose="02020603050405020304" pitchFamily="18" charset="0"/>
                <a:cs typeface="Times New Roman" panose="02020603050405020304" pitchFamily="18" charset="0"/>
              </a:rPr>
              <a:t> at physicians </a:t>
            </a:r>
            <a:r>
              <a:rPr lang="en-US" sz="2000" dirty="0" smtClean="0">
                <a:latin typeface="Times New Roman" panose="02020603050405020304" pitchFamily="18" charset="0"/>
                <a:cs typeface="Times New Roman" panose="02020603050405020304" pitchFamily="18" charset="0"/>
              </a:rPr>
              <a:t>level     </a:t>
            </a:r>
            <a:endParaRPr lang="en-US" sz="2000" dirty="0" smtClean="0">
              <a:latin typeface="Times New Roman" panose="02020603050405020304" pitchFamily="18" charset="0"/>
              <a:cs typeface="Times New Roman" panose="02020603050405020304" pitchFamily="18" charset="0"/>
            </a:endParaRPr>
          </a:p>
          <a:p>
            <a:pPr lvl="0">
              <a:lnSpc>
                <a:spcPct val="250000"/>
              </a:lnSpc>
            </a:pPr>
            <a:r>
              <a:rPr lang="en-US" sz="2000" b="1" dirty="0" smtClean="0">
                <a:latin typeface="Times New Roman" panose="02020603050405020304" pitchFamily="18" charset="0"/>
                <a:cs typeface="Times New Roman" panose="02020603050405020304" pitchFamily="18" charset="0"/>
              </a:rPr>
              <a:t>Low </a:t>
            </a:r>
            <a:r>
              <a:rPr lang="en-US" sz="2000" b="1" dirty="0">
                <a:latin typeface="Times New Roman" panose="02020603050405020304" pitchFamily="18" charset="0"/>
                <a:cs typeface="Times New Roman" panose="02020603050405020304" pitchFamily="18" charset="0"/>
              </a:rPr>
              <a:t>Social </a:t>
            </a:r>
            <a:r>
              <a:rPr lang="en-US" sz="2000" b="1" dirty="0" smtClean="0">
                <a:latin typeface="Times New Roman" panose="02020603050405020304" pitchFamily="18" charset="0"/>
                <a:cs typeface="Times New Roman" panose="02020603050405020304" pitchFamily="18" charset="0"/>
              </a:rPr>
              <a:t>Mobilization</a:t>
            </a:r>
            <a:endParaRPr lang="en-US" sz="2000" b="1"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7633808" y="1182159"/>
            <a:ext cx="4253477" cy="473178"/>
          </a:xfrm>
          <a:prstGeom prst="rect">
            <a:avLst/>
          </a:prstGeom>
        </p:spPr>
        <p:txBody>
          <a:bodyPr wrap="square">
            <a:spAutoFit/>
          </a:bodyPr>
          <a:lstStyle/>
          <a:p>
            <a:pPr algn="ctr">
              <a:lnSpc>
                <a:spcPct val="150000"/>
              </a:lnSpc>
            </a:pPr>
            <a:r>
              <a:rPr lang="en-US" sz="1600" b="1" dirty="0">
                <a:solidFill>
                  <a:srgbClr val="FF0000"/>
                </a:solidFill>
                <a:latin typeface="Times New Roman" panose="02020603050405020304" pitchFamily="18" charset="0"/>
                <a:cs typeface="Times New Roman" panose="02020603050405020304" pitchFamily="18" charset="0"/>
              </a:rPr>
              <a:t>ADDITIONAL OBSERVATIONS </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 y="12315"/>
            <a:ext cx="12192000" cy="954107"/>
          </a:xfrm>
          <a:prstGeom prst="rect">
            <a:avLst/>
          </a:prstGeom>
        </p:spPr>
        <p:txBody>
          <a:bodyPr wrap="square">
            <a:spAutoFit/>
          </a:bodyPr>
          <a:lstStyle/>
          <a:p>
            <a:pPr algn="ctr"/>
            <a:r>
              <a:rPr lang="en-US" sz="2800" b="1" dirty="0"/>
              <a:t>Specialty Choices Among Future Doctors of Rawalpindi Medical College, </a:t>
            </a:r>
            <a:endParaRPr lang="en-US" sz="2800" b="1" dirty="0" smtClean="0"/>
          </a:p>
          <a:p>
            <a:pPr algn="ctr"/>
            <a:r>
              <a:rPr lang="en-US" sz="2800" b="1" dirty="0" smtClean="0"/>
              <a:t>Rawalpindi </a:t>
            </a:r>
            <a:r>
              <a:rPr lang="en-US" sz="2800" b="1" dirty="0"/>
              <a:t>in Perspective of </a:t>
            </a:r>
            <a:r>
              <a:rPr lang="en-US" sz="2800" b="1" dirty="0" smtClean="0"/>
              <a:t> Public </a:t>
            </a:r>
            <a:r>
              <a:rPr lang="en-US" sz="2800" b="1" dirty="0"/>
              <a:t>Health </a:t>
            </a:r>
            <a:endParaRPr lang="en-US" sz="2800" dirty="0"/>
          </a:p>
        </p:txBody>
      </p:sp>
      <p:sp>
        <p:nvSpPr>
          <p:cNvPr id="9" name="Rectangle 8"/>
          <p:cNvSpPr/>
          <p:nvPr/>
        </p:nvSpPr>
        <p:spPr>
          <a:xfrm>
            <a:off x="4595400" y="3941080"/>
            <a:ext cx="2648606" cy="400110"/>
          </a:xfrm>
          <a:prstGeom prst="rect">
            <a:avLst/>
          </a:prstGeom>
        </p:spPr>
        <p:txBody>
          <a:bodyPr wrap="square">
            <a:spAutoFit/>
          </a:bodyPr>
          <a:lstStyle/>
          <a:p>
            <a:pPr algn="ctr"/>
            <a:r>
              <a:rPr lang="en-US" sz="2000" b="1" dirty="0" smtClean="0">
                <a:solidFill>
                  <a:srgbClr val="FF0000"/>
                </a:solidFill>
              </a:rPr>
              <a:t>Public </a:t>
            </a:r>
            <a:r>
              <a:rPr lang="en-US" sz="2000" b="1" dirty="0">
                <a:solidFill>
                  <a:srgbClr val="FF0000"/>
                </a:solidFill>
              </a:rPr>
              <a:t>Health </a:t>
            </a:r>
            <a:r>
              <a:rPr lang="en-US" sz="2000" b="1" dirty="0" smtClean="0">
                <a:solidFill>
                  <a:srgbClr val="FF0000"/>
                </a:solidFill>
              </a:rPr>
              <a:t>:  02 %</a:t>
            </a:r>
            <a:endParaRPr lang="en-US" sz="2000" b="1" dirty="0">
              <a:solidFill>
                <a:srgbClr val="FF0000"/>
              </a:solidFill>
            </a:endParaRPr>
          </a:p>
        </p:txBody>
      </p:sp>
      <p:sp>
        <p:nvSpPr>
          <p:cNvPr id="3" name="Rectangle 2"/>
          <p:cNvSpPr/>
          <p:nvPr/>
        </p:nvSpPr>
        <p:spPr>
          <a:xfrm>
            <a:off x="5057750" y="4806700"/>
            <a:ext cx="6845303" cy="1938992"/>
          </a:xfrm>
          <a:prstGeom prst="rect">
            <a:avLst/>
          </a:prstGeom>
        </p:spPr>
        <p:txBody>
          <a:bodyPr wrap="square">
            <a:spAutoFit/>
          </a:bodyPr>
          <a:lstStyle/>
          <a:p>
            <a:pPr lvl="0">
              <a:lnSpc>
                <a:spcPct val="250000"/>
              </a:lnSpc>
            </a:pPr>
            <a:r>
              <a:rPr lang="en-US" sz="2400" b="1" dirty="0">
                <a:solidFill>
                  <a:srgbClr val="00B050"/>
                </a:solidFill>
                <a:latin typeface="Times New Roman" panose="02020603050405020304" pitchFamily="18" charset="0"/>
                <a:cs typeface="Times New Roman" panose="02020603050405020304" pitchFamily="18" charset="0"/>
              </a:rPr>
              <a:t>Role of Family Physicians  in Controlling Epidemic </a:t>
            </a:r>
            <a:endParaRPr lang="en-US" sz="2400" b="1" dirty="0">
              <a:solidFill>
                <a:srgbClr val="00B050"/>
              </a:solidFill>
              <a:latin typeface="Times New Roman" panose="02020603050405020304" pitchFamily="18" charset="0"/>
              <a:cs typeface="Times New Roman" panose="02020603050405020304" pitchFamily="18" charset="0"/>
            </a:endParaRPr>
          </a:p>
          <a:p>
            <a:pPr lvl="0">
              <a:lnSpc>
                <a:spcPct val="250000"/>
              </a:lnSpc>
            </a:pPr>
            <a:r>
              <a:rPr lang="en-US" sz="2400" b="1" dirty="0">
                <a:solidFill>
                  <a:srgbClr val="00B050"/>
                </a:solidFill>
                <a:latin typeface="Times New Roman" panose="02020603050405020304" pitchFamily="18" charset="0"/>
                <a:cs typeface="Times New Roman" panose="02020603050405020304" pitchFamily="18" charset="0"/>
              </a:rPr>
              <a:t>Role in Disease Surveillance &amp; Data Collection  </a:t>
            </a:r>
            <a:endParaRPr lang="en-US" sz="24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34311" y="130553"/>
            <a:ext cx="3965827" cy="1200329"/>
          </a:xfrm>
          <a:prstGeom prst="rect">
            <a:avLst/>
          </a:prstGeom>
        </p:spPr>
        <p:txBody>
          <a:bodyPr wrap="square">
            <a:spAutoFit/>
          </a:bodyPr>
          <a:lstStyle/>
          <a:p>
            <a:pPr algn="just"/>
            <a:r>
              <a:rPr lang="en-US" sz="2400" dirty="0">
                <a:solidFill>
                  <a:srgbClr val="000000"/>
                </a:solidFill>
                <a:latin typeface="Playfair Display"/>
              </a:rPr>
              <a:t>A sorry state of affairs: ‘Condition of healthcare sector deteriorating fast’</a:t>
            </a:r>
            <a:endParaRPr lang="en-US" sz="2400" b="0" i="0" dirty="0">
              <a:solidFill>
                <a:srgbClr val="000000"/>
              </a:solidFill>
              <a:effectLst/>
              <a:latin typeface="Playfair Display"/>
            </a:endParaRPr>
          </a:p>
        </p:txBody>
      </p:sp>
      <p:pic>
        <p:nvPicPr>
          <p:cNvPr id="7170" name="Picture 2" descr="patients waiting in line at a hospital photo expres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90137" y="1330882"/>
            <a:ext cx="3810001" cy="285750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32015" y="130553"/>
            <a:ext cx="7011735" cy="5169267"/>
          </a:xfrm>
        </p:spPr>
        <p:txBody>
          <a:bodyPr>
            <a:noAutofit/>
          </a:bodyPr>
          <a:lstStyle/>
          <a:p>
            <a:pPr algn="just"/>
            <a:r>
              <a:rPr lang="en-US" dirty="0"/>
              <a:t>The mortality rate of children under the age of five in Pakistan remains high at 94 per 1,000 live births with diarrheal diseases, while infant mortality stands at 78 in 1,000 and maternal mortality ratio at an estimated 276 in 100,000</a:t>
            </a:r>
            <a:r>
              <a:rPr lang="en-US" dirty="0" smtClean="0"/>
              <a:t>.</a:t>
            </a:r>
            <a:br>
              <a:rPr lang="en-US" dirty="0"/>
            </a:br>
            <a:r>
              <a:rPr lang="en-US" dirty="0"/>
              <a:t>The report further revealed that Pakistan has a health service environment that was challenged by the impact of poverty, a changing burden of disease, communicable, non-communicable, the lack of access to quality health services for its rural population and lifestyles. The situation is further complicated by increasing numbers of both the aged population and young age groups.</a:t>
            </a:r>
            <a:endParaRPr lang="en-US" dirty="0"/>
          </a:p>
        </p:txBody>
      </p:sp>
      <p:sp>
        <p:nvSpPr>
          <p:cNvPr id="8" name="Rectangle 7"/>
          <p:cNvSpPr/>
          <p:nvPr/>
        </p:nvSpPr>
        <p:spPr>
          <a:xfrm>
            <a:off x="7990137" y="4188383"/>
            <a:ext cx="3810001" cy="923330"/>
          </a:xfrm>
          <a:prstGeom prst="rect">
            <a:avLst/>
          </a:prstGeom>
        </p:spPr>
        <p:txBody>
          <a:bodyPr wrap="square">
            <a:spAutoFit/>
          </a:bodyPr>
          <a:lstStyle/>
          <a:p>
            <a:r>
              <a:rPr lang="en-US" dirty="0"/>
              <a:t>https://tribune.com.pk/story/1680861/sorry-state-affairs-condition-healthcare-sector-deteriorating-fast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1981200" y="1600200"/>
            <a:ext cx="7543800" cy="3962400"/>
          </a:xfrm>
        </p:spPr>
        <p:txBody>
          <a:bodyPr/>
          <a:lstStyle/>
          <a:p>
            <a:endParaRPr lang="en-US" dirty="0"/>
          </a:p>
        </p:txBody>
      </p:sp>
      <p:pic>
        <p:nvPicPr>
          <p:cNvPr id="10246" name="Picture 6" descr="World Health Organization concept of seven-star pharmacist | Download  Scientific Diagr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1" y="609600"/>
            <a:ext cx="7547527" cy="510540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130911" y="2324100"/>
            <a:ext cx="2362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Seven star doctor </a:t>
            </a:r>
            <a:endParaRPr lang="en-US" sz="2400" b="1" dirty="0">
              <a:solidFill>
                <a:srgbClr val="FFC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442914" y="365125"/>
            <a:ext cx="6438251" cy="633571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999"/>
            <a:ext cx="10515600" cy="906169"/>
          </a:xfrm>
        </p:spPr>
        <p:txBody>
          <a:bodyPr/>
          <a:lstStyle/>
          <a:p>
            <a:pPr algn="ctr"/>
            <a:r>
              <a:rPr lang="en-US" sz="4700" b="1" dirty="0" smtClean="0">
                <a:latin typeface="Bradley Hand ITC" panose="03070402050302030203" pitchFamily="66" charset="0"/>
              </a:rPr>
              <a:t>DEVELOPING WORLD  </a:t>
            </a:r>
            <a:endParaRPr lang="en-US" b="1" dirty="0">
              <a:latin typeface="Bradley Hand ITC" panose="03070402050302030203" pitchFamily="66" charset="0"/>
            </a:endParaRPr>
          </a:p>
        </p:txBody>
      </p:sp>
      <p:sp>
        <p:nvSpPr>
          <p:cNvPr id="3" name="Content Placeholder 2"/>
          <p:cNvSpPr>
            <a:spLocks noGrp="1"/>
          </p:cNvSpPr>
          <p:nvPr>
            <p:ph idx="1"/>
          </p:nvPr>
        </p:nvSpPr>
        <p:spPr>
          <a:xfrm>
            <a:off x="505041" y="1161280"/>
            <a:ext cx="11179766" cy="5504464"/>
          </a:xfrm>
        </p:spPr>
        <p:txBody>
          <a:bodyPr>
            <a:noAutofit/>
          </a:bodyPr>
          <a:lstStyle/>
          <a:p>
            <a:pPr algn="just"/>
            <a:r>
              <a:rPr lang="en-US" sz="3500" dirty="0">
                <a:solidFill>
                  <a:srgbClr val="FF0000"/>
                </a:solidFill>
              </a:rPr>
              <a:t>Communicable Diseases &amp; Non Communicable Diseases</a:t>
            </a:r>
            <a:r>
              <a:rPr lang="en-US" sz="3500" dirty="0"/>
              <a:t> are widespread and Pakistan is facing severe double burden of disease which in recent years has become a major international public health concern. </a:t>
            </a:r>
            <a:endParaRPr lang="en-US" sz="3500" dirty="0"/>
          </a:p>
          <a:p>
            <a:pPr algn="just"/>
            <a:r>
              <a:rPr lang="en-US" sz="3500" dirty="0" smtClean="0">
                <a:solidFill>
                  <a:srgbClr val="FF0000"/>
                </a:solidFill>
              </a:rPr>
              <a:t>Communication</a:t>
            </a:r>
            <a:r>
              <a:rPr lang="en-US" sz="3500" dirty="0"/>
              <a:t>, </a:t>
            </a:r>
            <a:r>
              <a:rPr lang="en-US" sz="3500" dirty="0">
                <a:solidFill>
                  <a:srgbClr val="00B050"/>
                </a:solidFill>
              </a:rPr>
              <a:t>Collection</a:t>
            </a:r>
            <a:r>
              <a:rPr lang="en-US" sz="3500" dirty="0"/>
              <a:t> of Data, </a:t>
            </a:r>
            <a:r>
              <a:rPr lang="en-US" sz="3500" dirty="0">
                <a:solidFill>
                  <a:srgbClr val="C00000"/>
                </a:solidFill>
              </a:rPr>
              <a:t>Summarization</a:t>
            </a:r>
            <a:r>
              <a:rPr lang="en-US" sz="3500" dirty="0"/>
              <a:t>, </a:t>
            </a:r>
            <a:r>
              <a:rPr lang="en-US" sz="3500" dirty="0">
                <a:solidFill>
                  <a:srgbClr val="0070C0"/>
                </a:solidFill>
              </a:rPr>
              <a:t>analysis</a:t>
            </a:r>
            <a:r>
              <a:rPr lang="en-US" sz="3500" dirty="0"/>
              <a:t> and </a:t>
            </a:r>
            <a:r>
              <a:rPr lang="en-US" sz="3500" dirty="0">
                <a:solidFill>
                  <a:srgbClr val="7030A0"/>
                </a:solidFill>
              </a:rPr>
              <a:t>Instant Results </a:t>
            </a:r>
            <a:r>
              <a:rPr lang="en-US" sz="3500" dirty="0"/>
              <a:t>are the major tasks. </a:t>
            </a:r>
            <a:endParaRPr lang="en-US" sz="3500" dirty="0"/>
          </a:p>
          <a:p>
            <a:pPr algn="just"/>
            <a:r>
              <a:rPr lang="en-US" sz="3500" dirty="0"/>
              <a:t>Admin, Incharge and the Health / Administration authorities find it difficult to locate them as well as other issues which they are facing of such as </a:t>
            </a:r>
            <a:r>
              <a:rPr lang="en-US" sz="3500" dirty="0">
                <a:solidFill>
                  <a:srgbClr val="7030A0"/>
                </a:solidFill>
              </a:rPr>
              <a:t>Tracking System</a:t>
            </a:r>
            <a:r>
              <a:rPr lang="en-US" sz="3500" dirty="0"/>
              <a:t>, </a:t>
            </a:r>
            <a:r>
              <a:rPr lang="en-US" sz="3500" dirty="0">
                <a:solidFill>
                  <a:srgbClr val="00B050"/>
                </a:solidFill>
              </a:rPr>
              <a:t>Patient’s Health Care, </a:t>
            </a:r>
            <a:r>
              <a:rPr lang="en-US" sz="3500" dirty="0">
                <a:solidFill>
                  <a:srgbClr val="FF0000"/>
                </a:solidFill>
              </a:rPr>
              <a:t>Surveillance,</a:t>
            </a:r>
            <a:r>
              <a:rPr lang="en-US" sz="3500" dirty="0">
                <a:solidFill>
                  <a:srgbClr val="0070C0"/>
                </a:solidFill>
              </a:rPr>
              <a:t> Coordination</a:t>
            </a:r>
            <a:r>
              <a:rPr lang="en-US" sz="3500" dirty="0"/>
              <a:t>, </a:t>
            </a:r>
            <a:r>
              <a:rPr lang="en-US" sz="3500" dirty="0">
                <a:solidFill>
                  <a:srgbClr val="FFC000"/>
                </a:solidFill>
              </a:rPr>
              <a:t>Team Facilitation</a:t>
            </a:r>
            <a:r>
              <a:rPr lang="en-US" sz="3500" dirty="0"/>
              <a:t>, </a:t>
            </a:r>
            <a:r>
              <a:rPr lang="en-US" sz="3500" dirty="0">
                <a:solidFill>
                  <a:schemeClr val="tx2"/>
                </a:solidFill>
              </a:rPr>
              <a:t>Feedback and Reporting System.  </a:t>
            </a:r>
            <a:endParaRPr lang="en-US" sz="3500"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9" y="141890"/>
            <a:ext cx="10615834" cy="747256"/>
          </a:xfrm>
        </p:spPr>
        <p:txBody>
          <a:bodyPr>
            <a:noAutofit/>
          </a:bodyPr>
          <a:lstStyle/>
          <a:p>
            <a:pPr algn="ctr"/>
            <a:r>
              <a:rPr lang="en-US" sz="6000" b="1" dirty="0">
                <a:latin typeface="Bradley Hand ITC" panose="03070402050302030203" pitchFamily="66" charset="0"/>
              </a:rPr>
              <a:t>DEVELOPING WORLD </a:t>
            </a:r>
            <a:endParaRPr lang="en-US" sz="5600" dirty="0">
              <a:latin typeface="Bradley Hand ITC" panose="03070402050302030203" pitchFamily="66" charset="0"/>
            </a:endParaRPr>
          </a:p>
        </p:txBody>
      </p:sp>
      <p:sp>
        <p:nvSpPr>
          <p:cNvPr id="3" name="Content Placeholder 2"/>
          <p:cNvSpPr>
            <a:spLocks noGrp="1"/>
          </p:cNvSpPr>
          <p:nvPr>
            <p:ph idx="1"/>
          </p:nvPr>
        </p:nvSpPr>
        <p:spPr>
          <a:xfrm>
            <a:off x="390259" y="1240108"/>
            <a:ext cx="11455243" cy="5434787"/>
          </a:xfrm>
        </p:spPr>
        <p:txBody>
          <a:bodyPr>
            <a:normAutofit fontScale="92500" lnSpcReduction="20000"/>
          </a:bodyPr>
          <a:lstStyle/>
          <a:p>
            <a:pPr algn="just"/>
            <a:r>
              <a:rPr lang="en-US" sz="2900" dirty="0">
                <a:solidFill>
                  <a:srgbClr val="FF0000"/>
                </a:solidFill>
              </a:rPr>
              <a:t>Problem / Issues 	</a:t>
            </a:r>
            <a:r>
              <a:rPr lang="en-US" sz="2900" dirty="0" smtClean="0">
                <a:solidFill>
                  <a:srgbClr val="FF0000"/>
                </a:solidFill>
              </a:rPr>
              <a:t>	Health Level Integration </a:t>
            </a:r>
            <a:endParaRPr lang="en-US" sz="2900" dirty="0" smtClean="0">
              <a:solidFill>
                <a:srgbClr val="FF0000"/>
              </a:solidFill>
            </a:endParaRPr>
          </a:p>
          <a:p>
            <a:pPr marL="3657600" lvl="8" indent="0" algn="just">
              <a:buNone/>
            </a:pPr>
            <a:r>
              <a:rPr lang="en-US" sz="2900" dirty="0" smtClean="0"/>
              <a:t>Allied Departments Coordination </a:t>
            </a:r>
            <a:endParaRPr lang="en-US" sz="2900" dirty="0" smtClean="0"/>
          </a:p>
          <a:p>
            <a:pPr algn="just"/>
            <a:r>
              <a:rPr lang="en-US" sz="2900" dirty="0" smtClean="0">
                <a:solidFill>
                  <a:srgbClr val="FF0000"/>
                </a:solidFill>
              </a:rPr>
              <a:t>Epidemic </a:t>
            </a:r>
            <a:r>
              <a:rPr lang="en-US" sz="2900" dirty="0">
                <a:solidFill>
                  <a:srgbClr val="FF0000"/>
                </a:solidFill>
              </a:rPr>
              <a:t>time 	 	</a:t>
            </a:r>
            <a:r>
              <a:rPr lang="en-US" sz="2900" dirty="0" smtClean="0"/>
              <a:t>(</a:t>
            </a:r>
            <a:r>
              <a:rPr lang="en-US" sz="2900" dirty="0"/>
              <a:t>Team daily attendance)</a:t>
            </a:r>
            <a:endParaRPr lang="en-US" sz="2900" dirty="0"/>
          </a:p>
          <a:p>
            <a:pPr algn="just"/>
            <a:r>
              <a:rPr lang="en-US" sz="2900" dirty="0">
                <a:solidFill>
                  <a:srgbClr val="FF0000"/>
                </a:solidFill>
              </a:rPr>
              <a:t>Micro plans 		</a:t>
            </a:r>
            <a:r>
              <a:rPr lang="en-US" sz="2900" dirty="0" smtClean="0"/>
              <a:t>(</a:t>
            </a:r>
            <a:r>
              <a:rPr lang="en-US" sz="2900" dirty="0"/>
              <a:t>Indoor, Outdoor Teams, Sanitary Inspector</a:t>
            </a:r>
            <a:endParaRPr lang="en-US" sz="2900" dirty="0"/>
          </a:p>
          <a:p>
            <a:pPr marL="1021080" lvl="3" indent="0" algn="just">
              <a:buNone/>
            </a:pPr>
            <a:r>
              <a:rPr lang="en-US" sz="2200" dirty="0"/>
              <a:t>			</a:t>
            </a:r>
            <a:r>
              <a:rPr lang="en-US" sz="2900" dirty="0" smtClean="0"/>
              <a:t>Public </a:t>
            </a:r>
            <a:r>
              <a:rPr lang="en-US" sz="2900" dirty="0"/>
              <a:t>Health Worker, School Health , 					</a:t>
            </a:r>
            <a:r>
              <a:rPr lang="en-US" sz="2900" dirty="0" smtClean="0"/>
              <a:t>	Nutrition </a:t>
            </a:r>
            <a:r>
              <a:rPr lang="en-US" sz="2900" dirty="0"/>
              <a:t>Supervisor &amp; Entomologist (in Dengue),</a:t>
            </a:r>
            <a:endParaRPr lang="en-US" sz="2900" dirty="0"/>
          </a:p>
          <a:p>
            <a:pPr algn="just"/>
            <a:r>
              <a:rPr lang="en-US" sz="2900" dirty="0"/>
              <a:t> </a:t>
            </a:r>
            <a:r>
              <a:rPr lang="en-US" sz="2900" dirty="0">
                <a:solidFill>
                  <a:srgbClr val="FF0000"/>
                </a:solidFill>
              </a:rPr>
              <a:t>Surveillance of areas </a:t>
            </a:r>
            <a:r>
              <a:rPr lang="en-US" sz="2900" dirty="0"/>
              <a:t>	Sanitation Condition, Pictures of various 						</a:t>
            </a:r>
            <a:r>
              <a:rPr lang="en-US" sz="2900" dirty="0" smtClean="0"/>
              <a:t>potential </a:t>
            </a:r>
            <a:r>
              <a:rPr lang="en-US" sz="2900" dirty="0"/>
              <a:t>breeding sites, Hot spots Registration 					</a:t>
            </a:r>
            <a:r>
              <a:rPr lang="en-US" sz="2900" dirty="0" smtClean="0"/>
              <a:t>their </a:t>
            </a:r>
            <a:r>
              <a:rPr lang="en-US" sz="2900" dirty="0"/>
              <a:t>surveillance. </a:t>
            </a:r>
            <a:endParaRPr lang="en-US" sz="2900" dirty="0"/>
          </a:p>
          <a:p>
            <a:pPr algn="just"/>
            <a:r>
              <a:rPr lang="en-US" sz="2900" dirty="0">
                <a:solidFill>
                  <a:srgbClr val="FF0000"/>
                </a:solidFill>
              </a:rPr>
              <a:t>Locate the Patient </a:t>
            </a:r>
            <a:r>
              <a:rPr lang="en-US" sz="2900" dirty="0"/>
              <a:t>	</a:t>
            </a:r>
            <a:r>
              <a:rPr lang="en-US" sz="2900" dirty="0" smtClean="0"/>
              <a:t>Surveillance and screening of patient</a:t>
            </a:r>
            <a:endParaRPr lang="en-US" sz="2900" dirty="0"/>
          </a:p>
          <a:p>
            <a:pPr algn="just"/>
            <a:r>
              <a:rPr lang="en-US" sz="2900" dirty="0">
                <a:solidFill>
                  <a:srgbClr val="FF0000"/>
                </a:solidFill>
              </a:rPr>
              <a:t>Logistics			</a:t>
            </a:r>
            <a:r>
              <a:rPr lang="en-US" sz="2900" dirty="0" smtClean="0"/>
              <a:t>The </a:t>
            </a:r>
            <a:r>
              <a:rPr lang="en-US" sz="2900" dirty="0"/>
              <a:t>all Coordination &amp; Integration with team for 					</a:t>
            </a:r>
            <a:r>
              <a:rPr lang="en-US" sz="2900" dirty="0" smtClean="0"/>
              <a:t>different </a:t>
            </a:r>
            <a:r>
              <a:rPr lang="en-US" sz="2900" dirty="0"/>
              <a:t>logistics/ backup support in case of any 					</a:t>
            </a:r>
            <a:r>
              <a:rPr lang="en-US" sz="2900" dirty="0" smtClean="0"/>
              <a:t>unavoidable </a:t>
            </a:r>
            <a:r>
              <a:rPr lang="en-US" sz="2900" dirty="0"/>
              <a:t>event  Happens. </a:t>
            </a:r>
            <a:endParaRPr lang="en-US" sz="2900" dirty="0" smtClean="0"/>
          </a:p>
          <a:p>
            <a:pPr algn="just"/>
            <a:r>
              <a:rPr lang="en-US" sz="2900" dirty="0" smtClean="0">
                <a:solidFill>
                  <a:srgbClr val="FF0000"/>
                </a:solidFill>
              </a:rPr>
              <a:t>Data </a:t>
            </a:r>
            <a:r>
              <a:rPr lang="en-US" sz="2900" dirty="0" smtClean="0"/>
              <a:t>			Gov’t Hospitals </a:t>
            </a:r>
            <a:endParaRPr lang="en-US" sz="2900" dirty="0" smtClean="0"/>
          </a:p>
          <a:p>
            <a:pPr algn="just"/>
            <a:endParaRPr lang="en-US" sz="29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latin typeface="Bradley Hand ITC" panose="03070402050302030203" pitchFamily="66" charset="0"/>
              </a:rPr>
              <a:t>DEVELOPING WORLD </a:t>
            </a:r>
            <a:endParaRPr lang="en-US" dirty="0">
              <a:latin typeface="Bradley Hand ITC" panose="03070402050302030203" pitchFamily="66" charset="0"/>
            </a:endParaRPr>
          </a:p>
        </p:txBody>
      </p:sp>
      <p:sp>
        <p:nvSpPr>
          <p:cNvPr id="3" name="Content Placeholder 2"/>
          <p:cNvSpPr>
            <a:spLocks noGrp="1"/>
          </p:cNvSpPr>
          <p:nvPr>
            <p:ph idx="1"/>
          </p:nvPr>
        </p:nvSpPr>
        <p:spPr>
          <a:xfrm>
            <a:off x="838200" y="1825625"/>
            <a:ext cx="10846607" cy="4584637"/>
          </a:xfrm>
        </p:spPr>
        <p:txBody>
          <a:bodyPr/>
          <a:lstStyle/>
          <a:p>
            <a:pPr algn="just"/>
            <a:r>
              <a:rPr lang="en-US" sz="2400" dirty="0">
                <a:solidFill>
                  <a:srgbClr val="FF0000"/>
                </a:solidFill>
              </a:rPr>
              <a:t>Allied Departments 		</a:t>
            </a:r>
            <a:r>
              <a:rPr lang="en-US" sz="2400" dirty="0" smtClean="0"/>
              <a:t>Village</a:t>
            </a:r>
            <a:r>
              <a:rPr lang="en-US" sz="2400" dirty="0"/>
              <a:t>, Union council, Tehsil and District level is 				</a:t>
            </a:r>
            <a:r>
              <a:rPr lang="en-US" sz="2400" dirty="0" smtClean="0"/>
              <a:t>	mostly  through telephonically </a:t>
            </a:r>
            <a:r>
              <a:rPr lang="en-US" sz="2400" dirty="0"/>
              <a:t>and through 				</a:t>
            </a:r>
            <a:r>
              <a:rPr lang="en-US" sz="2400" dirty="0" smtClean="0"/>
              <a:t>		WhatsApp </a:t>
            </a:r>
            <a:r>
              <a:rPr lang="en-US" sz="2400" dirty="0"/>
              <a:t>groups; the same scenario repeat / 				</a:t>
            </a:r>
            <a:r>
              <a:rPr lang="en-US" sz="2400" dirty="0" smtClean="0"/>
              <a:t>	experience </a:t>
            </a:r>
            <a:r>
              <a:rPr lang="en-US" sz="2400" dirty="0"/>
              <a:t>by teams. </a:t>
            </a:r>
            <a:endParaRPr lang="en-US" sz="2400" dirty="0"/>
          </a:p>
          <a:p>
            <a:pPr algn="just"/>
            <a:r>
              <a:rPr lang="en-US" sz="2400" dirty="0"/>
              <a:t> </a:t>
            </a:r>
            <a:r>
              <a:rPr lang="en-US" sz="2400" dirty="0">
                <a:solidFill>
                  <a:srgbClr val="FF0000"/>
                </a:solidFill>
              </a:rPr>
              <a:t>magnitude of the problem 	</a:t>
            </a:r>
            <a:r>
              <a:rPr lang="en-US" sz="2400" dirty="0"/>
              <a:t>All use Google Map and picture captured by the 					</a:t>
            </a:r>
            <a:r>
              <a:rPr lang="en-US" sz="2400" dirty="0" smtClean="0"/>
              <a:t>team</a:t>
            </a:r>
            <a:r>
              <a:rPr lang="en-US" sz="2400" dirty="0"/>
              <a:t>	assessed by Incharges to analyze the and 					</a:t>
            </a:r>
            <a:r>
              <a:rPr lang="en-US" sz="2400" dirty="0" smtClean="0"/>
              <a:t>likewise </a:t>
            </a:r>
            <a:r>
              <a:rPr lang="en-US" sz="2400" dirty="0"/>
              <a:t>the support needed. </a:t>
            </a:r>
            <a:endParaRPr lang="en-US" sz="2400" dirty="0"/>
          </a:p>
          <a:p>
            <a:pPr algn="just"/>
            <a:r>
              <a:rPr lang="en-US" sz="2400" dirty="0">
                <a:solidFill>
                  <a:srgbClr val="FF0000"/>
                </a:solidFill>
              </a:rPr>
              <a:t>Feedback and reporting 	</a:t>
            </a:r>
            <a:r>
              <a:rPr lang="en-US" sz="2400" dirty="0" smtClean="0"/>
              <a:t>is </a:t>
            </a:r>
            <a:r>
              <a:rPr lang="en-US" sz="2400" dirty="0"/>
              <a:t>another important concern because of this team 					</a:t>
            </a:r>
            <a:r>
              <a:rPr lang="en-US" sz="2400" dirty="0" smtClean="0"/>
              <a:t>and supervisor </a:t>
            </a:r>
            <a:r>
              <a:rPr lang="en-US" sz="2400" dirty="0"/>
              <a:t>has to suffer for loss of any report</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108074"/>
            <a:ext cx="11049000" cy="1635126"/>
          </a:xfrm>
        </p:spPr>
        <p:txBody>
          <a:bodyPr>
            <a:noAutofit/>
          </a:bodyPr>
          <a:lstStyle/>
          <a:p>
            <a:r>
              <a:rPr lang="en-US" sz="4800" b="1" dirty="0" smtClean="0">
                <a:solidFill>
                  <a:schemeClr val="accent2"/>
                </a:solidFill>
              </a:rPr>
              <a:t>ROLE OF DOCTOR </a:t>
            </a:r>
            <a:br>
              <a:rPr lang="en-US" sz="4800" b="1" dirty="0" smtClean="0"/>
            </a:br>
            <a:r>
              <a:rPr lang="en-US" sz="4800" b="1" dirty="0" smtClean="0"/>
              <a:t>ROLE OF </a:t>
            </a:r>
            <a:r>
              <a:rPr lang="en-US" sz="4800" b="1" dirty="0" smtClean="0">
                <a:solidFill>
                  <a:srgbClr val="0070C0"/>
                </a:solidFill>
              </a:rPr>
              <a:t>PUBLIC </a:t>
            </a:r>
            <a:r>
              <a:rPr lang="en-US" sz="4800" b="1" dirty="0" smtClean="0">
                <a:solidFill>
                  <a:srgbClr val="0070C0"/>
                </a:solidFill>
              </a:rPr>
              <a:t>HEALTH </a:t>
            </a:r>
            <a:br>
              <a:rPr lang="en-US" sz="4800" b="1" dirty="0" smtClean="0"/>
            </a:br>
            <a:r>
              <a:rPr lang="en-US" sz="4800" b="1" dirty="0" smtClean="0">
                <a:solidFill>
                  <a:srgbClr val="7030A0"/>
                </a:solidFill>
              </a:rPr>
              <a:t>COMMUNITY </a:t>
            </a:r>
            <a:r>
              <a:rPr lang="en-US" sz="4800" b="1" dirty="0" smtClean="0">
                <a:solidFill>
                  <a:srgbClr val="7030A0"/>
                </a:solidFill>
              </a:rPr>
              <a:t>ENGAGEMENT</a:t>
            </a:r>
            <a:br>
              <a:rPr lang="en-US" sz="4800" b="1" dirty="0" smtClean="0"/>
            </a:br>
            <a:r>
              <a:rPr lang="en-US" sz="4800" b="1" dirty="0" smtClean="0">
                <a:solidFill>
                  <a:srgbClr val="FF0000"/>
                </a:solidFill>
              </a:rPr>
              <a:t>INDENTIFICATION OF PROBLEM </a:t>
            </a:r>
            <a:r>
              <a:rPr lang="en-US" sz="4800" b="1" dirty="0" smtClean="0"/>
              <a:t>&amp; </a:t>
            </a:r>
            <a:r>
              <a:rPr lang="en-US" sz="4800" b="1" dirty="0" smtClean="0">
                <a:solidFill>
                  <a:srgbClr val="00B050"/>
                </a:solidFill>
              </a:rPr>
              <a:t>SOLUTION</a:t>
            </a:r>
            <a:r>
              <a:rPr lang="en-US" sz="4800" b="1" dirty="0" smtClean="0"/>
              <a:t> </a:t>
            </a:r>
            <a:r>
              <a:rPr lang="en-US" sz="4800" b="1" dirty="0" smtClean="0"/>
              <a:t> </a:t>
            </a:r>
            <a:endParaRPr lang="en-US" sz="4800" b="1" dirty="0"/>
          </a:p>
        </p:txBody>
      </p:sp>
      <p:pic>
        <p:nvPicPr>
          <p:cNvPr id="1026" name="Picture 2" descr="Envision2030: 17 goals to transform the world for persons with disabilities  | United Nations Enab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62998" y="3026410"/>
            <a:ext cx="53721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25142" y="3810673"/>
            <a:ext cx="2678938" cy="1200329"/>
          </a:xfrm>
          <a:prstGeom prst="rect">
            <a:avLst/>
          </a:prstGeom>
          <a:noFill/>
        </p:spPr>
        <p:txBody>
          <a:bodyPr wrap="none" rtlCol="0">
            <a:spAutoFit/>
          </a:bodyPr>
          <a:lstStyle/>
          <a:p>
            <a:r>
              <a:rPr lang="en-US" sz="7200" b="1" dirty="0">
                <a:latin typeface="Bradley Hand ITC" panose="03070402050302030203" pitchFamily="66" charset="0"/>
              </a:rPr>
              <a:t>GAPS</a:t>
            </a:r>
            <a:endParaRPr lang="en-US" sz="7200" dirty="0">
              <a:solidFill>
                <a:schemeClr val="tx1">
                  <a:lumMod val="65000"/>
                  <a:lumOff val="35000"/>
                </a:schemeClr>
              </a:solidFill>
            </a:endParaRPr>
          </a:p>
        </p:txBody>
      </p:sp>
      <p:pic>
        <p:nvPicPr>
          <p:cNvPr id="6146" name="Picture 2" descr="SEO Content Gap Analysis Explained | Avid Demand"/>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00263" y="2992272"/>
            <a:ext cx="4201676" cy="28371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
          <a:stretch>
            <a:fillRect/>
          </a:stretch>
        </p:blipFill>
        <p:spPr>
          <a:xfrm>
            <a:off x="226297" y="2767210"/>
            <a:ext cx="4232562" cy="306219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8471"/>
            <a:ext cx="10515600" cy="1325563"/>
          </a:xfrm>
        </p:spPr>
        <p:txBody>
          <a:bodyPr>
            <a:normAutofit/>
          </a:bodyPr>
          <a:lstStyle/>
          <a:p>
            <a:pPr algn="ctr"/>
            <a:r>
              <a:rPr lang="en-US" sz="5600" b="1" dirty="0" smtClean="0">
                <a:latin typeface="Bradley Hand ITC" panose="03070402050302030203" pitchFamily="66" charset="0"/>
              </a:rPr>
              <a:t>GAPS </a:t>
            </a:r>
            <a:endParaRPr lang="en-US" sz="5600" dirty="0">
              <a:latin typeface="Bradley Hand ITC" panose="03070402050302030203" pitchFamily="66" charset="0"/>
            </a:endParaRPr>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sz="4200" dirty="0"/>
              <a:t>To Improve </a:t>
            </a:r>
            <a:r>
              <a:rPr lang="en-US" sz="4200" dirty="0">
                <a:solidFill>
                  <a:srgbClr val="00B050"/>
                </a:solidFill>
              </a:rPr>
              <a:t>Integration </a:t>
            </a:r>
            <a:r>
              <a:rPr lang="en-US" sz="4200" dirty="0"/>
              <a:t>, Communication, Strategies</a:t>
            </a:r>
            <a:endParaRPr lang="en-US" sz="4200" dirty="0"/>
          </a:p>
          <a:p>
            <a:pPr algn="just">
              <a:lnSpc>
                <a:spcPct val="150000"/>
              </a:lnSpc>
            </a:pPr>
            <a:r>
              <a:rPr lang="en-US" sz="4200" dirty="0"/>
              <a:t>To Improve Tracking System, Patient’s Health Care, Surveillance, </a:t>
            </a:r>
            <a:r>
              <a:rPr lang="en-US" sz="4200" dirty="0">
                <a:solidFill>
                  <a:srgbClr val="00B050"/>
                </a:solidFill>
              </a:rPr>
              <a:t>Coordination</a:t>
            </a:r>
            <a:r>
              <a:rPr lang="en-US" sz="4200" dirty="0"/>
              <a:t>, Team Facilitation as well as strengthening the feedback and Reporting System In Pakistan</a:t>
            </a:r>
            <a:r>
              <a:rPr lang="en-US" sz="4200" dirty="0" smtClean="0"/>
              <a:t>.</a:t>
            </a:r>
            <a:endParaRPr lang="en-US" sz="4200" dirty="0" smtClean="0"/>
          </a:p>
          <a:p>
            <a:pPr algn="just">
              <a:lnSpc>
                <a:spcPct val="150000"/>
              </a:lnSpc>
            </a:pPr>
            <a:r>
              <a:rPr lang="en-US" sz="4200" dirty="0" smtClean="0"/>
              <a:t>Integration and </a:t>
            </a:r>
            <a:r>
              <a:rPr lang="en-US" sz="4200" dirty="0" smtClean="0">
                <a:solidFill>
                  <a:srgbClr val="00B050"/>
                </a:solidFill>
              </a:rPr>
              <a:t>synchronization</a:t>
            </a:r>
            <a:r>
              <a:rPr lang="en-US" sz="4200" dirty="0" smtClean="0"/>
              <a:t> of health levels</a:t>
            </a:r>
            <a:endParaRPr lang="en-US" sz="420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676400" y="278314"/>
            <a:ext cx="9982200" cy="68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nSpc>
                <a:spcPct val="107000"/>
              </a:lnSpc>
            </a:pPr>
            <a:r>
              <a:rPr lang="en-US" altLang="en-US" b="1" i="1" dirty="0">
                <a:latin typeface="Arial" panose="020B0604020202020204" pitchFamily="34" charset="0"/>
                <a:cs typeface="Times New Roman" panose="02020603050405020304" pitchFamily="18" charset="0"/>
              </a:rPr>
              <a:t>DR ASIF MAQSOOD BUTT</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tLang="en-US" dirty="0">
                <a:latin typeface="Arial" panose="020B0604020202020204" pitchFamily="34" charset="0"/>
                <a:cs typeface="Times New Roman" panose="02020603050405020304" pitchFamily="18" charset="0"/>
              </a:rPr>
              <a:t>M.B.B.S, DIP Medicine (P.R.C), MPH (Pak), F.R.S.P.H(UK)  </a:t>
            </a:r>
            <a:endParaRPr lang="en-US" altLang="en-US" dirty="0">
              <a:latin typeface="Arial" panose="020B0604020202020204" pitchFamily="34" charset="0"/>
              <a:cs typeface="Times New Roman" panose="02020603050405020304" pitchFamily="18" charset="0"/>
            </a:endParaRPr>
          </a:p>
          <a:p>
            <a:r>
              <a:rPr lang="en-US" altLang="en-US" dirty="0">
                <a:latin typeface="Arial" panose="020B0604020202020204" pitchFamily="34" charset="0"/>
                <a:cs typeface="Times New Roman" panose="02020603050405020304" pitchFamily="18" charset="0"/>
              </a:rPr>
              <a:t>M.I.H.E.P (UK) M.R.S.T.M (UK) RCGP (International Affiliate) (UK) </a:t>
            </a:r>
            <a:endParaRPr lang="en-US" altLang="en-US" dirty="0">
              <a:latin typeface="Arial" panose="020B0604020202020204" pitchFamily="34" charset="0"/>
              <a:cs typeface="Times New Roman" panose="02020603050405020304" pitchFamily="18" charset="0"/>
            </a:endParaRPr>
          </a:p>
          <a:p>
            <a:r>
              <a:rPr lang="en-US" altLang="en-US" sz="1600" dirty="0">
                <a:latin typeface="Arial" panose="020B0604020202020204" pitchFamily="34" charset="0"/>
                <a:cs typeface="Times New Roman" panose="02020603050405020304" pitchFamily="18" charset="0"/>
              </a:rPr>
              <a:t>__________________________________</a:t>
            </a:r>
            <a:endParaRPr lang="en-US" altLang="en-US" sz="2400" dirty="0">
              <a:latin typeface="Calibri" panose="020F0502020204030204" pitchFamily="34" charset="0"/>
              <a:cs typeface="Calibri" panose="020F0502020204030204" pitchFamily="34" charset="0"/>
            </a:endParaRPr>
          </a:p>
          <a:p>
            <a:r>
              <a:rPr lang="en-US" altLang="en-US" sz="2400" dirty="0">
                <a:latin typeface="Times New Roman" panose="02020603050405020304" pitchFamily="18" charset="0"/>
                <a:cs typeface="Times New Roman" panose="02020603050405020304" pitchFamily="18" charset="0"/>
              </a:rPr>
              <a:t>Senior Demonstrator </a:t>
            </a:r>
            <a:endParaRPr lang="en-US" altLang="en-US" sz="2000" dirty="0">
              <a:latin typeface="Calibri" panose="020F0502020204030204" pitchFamily="34" charset="0"/>
              <a:cs typeface="Calibri" panose="020F0502020204030204" pitchFamily="34" charset="0"/>
            </a:endParaRPr>
          </a:p>
          <a:p>
            <a:r>
              <a:rPr lang="en-US" altLang="en-US" sz="2400" dirty="0">
                <a:latin typeface="Times New Roman" panose="02020603050405020304" pitchFamily="18" charset="0"/>
                <a:cs typeface="Times New Roman" panose="02020603050405020304" pitchFamily="18" charset="0"/>
              </a:rPr>
              <a:t>Community Medicine Department</a:t>
            </a:r>
            <a:endParaRPr lang="en-US" altLang="en-US" sz="2400" dirty="0">
              <a:latin typeface="Times New Roman" panose="02020603050405020304" pitchFamily="18" charset="0"/>
              <a:cs typeface="Times New Roman" panose="02020603050405020304" pitchFamily="18" charset="0"/>
            </a:endParaRPr>
          </a:p>
          <a:p>
            <a:pPr>
              <a:lnSpc>
                <a:spcPct val="107000"/>
              </a:lnSpc>
            </a:pPr>
            <a:r>
              <a:rPr lang="en-US" altLang="en-US" sz="2000" dirty="0">
                <a:latin typeface="Times New Roman" panose="02020603050405020304" pitchFamily="18" charset="0"/>
                <a:cs typeface="Times New Roman" panose="02020603050405020304" pitchFamily="18" charset="0"/>
              </a:rPr>
              <a:t>DEPUTY DIRECTOR (ADMIN) DEPARTMENT OFMEDICAL EDUCATION </a:t>
            </a:r>
            <a:endParaRPr lang="en-US" altLang="en-US" sz="2000" dirty="0">
              <a:latin typeface="Times New Roman" panose="02020603050405020304" pitchFamily="18" charset="0"/>
              <a:cs typeface="Times New Roman" panose="02020603050405020304" pitchFamily="18" charset="0"/>
            </a:endParaRPr>
          </a:p>
          <a:p>
            <a:pPr>
              <a:lnSpc>
                <a:spcPct val="107000"/>
              </a:lnSpc>
            </a:pPr>
            <a:r>
              <a:rPr lang="en-US" altLang="en-US" sz="2000" b="1" dirty="0">
                <a:solidFill>
                  <a:srgbClr val="F1C232"/>
                </a:solidFill>
                <a:latin typeface="Arial" panose="020B0604020202020204" pitchFamily="34" charset="0"/>
                <a:cs typeface="Times New Roman" panose="02020603050405020304" pitchFamily="18" charset="0"/>
              </a:rPr>
              <a:t>PUBLIC HEALTH SPECIALIST &amp; Gold Medal</a:t>
            </a:r>
            <a:r>
              <a:rPr lang="en-US" altLang="en-US" sz="2000" b="1" dirty="0">
                <a:latin typeface="Arial" panose="020B0604020202020204" pitchFamily="34" charset="0"/>
                <a:cs typeface="Times New Roman" panose="02020603050405020304" pitchFamily="18" charset="0"/>
              </a:rPr>
              <a:t> Innovation</a:t>
            </a:r>
            <a:r>
              <a:rPr lang="en-US" altLang="en-US" sz="2000" b="1" dirty="0">
                <a:latin typeface="Calibri" panose="020F0502020204030204" pitchFamily="34" charset="0"/>
                <a:cs typeface="Times New Roman" panose="02020603050405020304" pitchFamily="18" charset="0"/>
              </a:rPr>
              <a:t> </a:t>
            </a:r>
            <a:endParaRPr lang="en-US" altLang="en-US" sz="2000" b="1" dirty="0" smtClean="0">
              <a:latin typeface="Calibri" panose="020F0502020204030204" pitchFamily="34" charset="0"/>
              <a:cs typeface="Times New Roman" panose="02020603050405020304" pitchFamily="18" charset="0"/>
            </a:endParaRPr>
          </a:p>
          <a:p>
            <a:pPr>
              <a:lnSpc>
                <a:spcPct val="107000"/>
              </a:lnSpc>
            </a:pPr>
            <a:r>
              <a:rPr lang="en-US" altLang="en-US" sz="2800" b="1" dirty="0" smtClean="0">
                <a:solidFill>
                  <a:srgbClr val="7030A0"/>
                </a:solidFill>
                <a:latin typeface="Calibri" panose="020F0502020204030204" pitchFamily="34" charset="0"/>
                <a:cs typeface="Times New Roman" panose="02020603050405020304" pitchFamily="18" charset="0"/>
              </a:rPr>
              <a:t>Head of Public Health Chapter China Pakistan Medical Association</a:t>
            </a:r>
            <a:endParaRPr lang="en-US" altLang="en-US" sz="2800" dirty="0">
              <a:solidFill>
                <a:srgbClr val="7030A0"/>
              </a:solidFill>
              <a:latin typeface="Calibri" panose="020F0502020204030204" pitchFamily="34" charset="0"/>
              <a:cs typeface="Calibri" panose="020F0502020204030204" pitchFamily="34" charset="0"/>
            </a:endParaRPr>
          </a:p>
          <a:p>
            <a:pPr>
              <a:lnSpc>
                <a:spcPct val="107000"/>
              </a:lnSpc>
            </a:pPr>
            <a:r>
              <a:rPr lang="en-US" altLang="en-US" sz="2400" dirty="0" smtClean="0">
                <a:latin typeface="Times New Roman" panose="02020603050405020304" pitchFamily="18" charset="0"/>
                <a:cs typeface="Times New Roman" panose="02020603050405020304" pitchFamily="18" charset="0"/>
              </a:rPr>
              <a:t>Founder </a:t>
            </a:r>
            <a:r>
              <a:rPr lang="en-US" altLang="en-US" sz="2800" b="1" dirty="0" smtClean="0">
                <a:solidFill>
                  <a:srgbClr val="C00000"/>
                </a:solidFill>
                <a:latin typeface="Times New Roman" panose="02020603050405020304" pitchFamily="18" charset="0"/>
                <a:cs typeface="Times New Roman" panose="02020603050405020304" pitchFamily="18" charset="0"/>
              </a:rPr>
              <a:t>Rawalian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smtClean="0">
                <a:solidFill>
                  <a:srgbClr val="00B050"/>
                </a:solidFill>
                <a:latin typeface="Times New Roman" panose="02020603050405020304" pitchFamily="18" charset="0"/>
                <a:cs typeface="Times New Roman" panose="02020603050405020304" pitchFamily="18" charset="0"/>
              </a:rPr>
              <a:t>Community</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smtClean="0">
                <a:solidFill>
                  <a:srgbClr val="FFC000"/>
                </a:solidFill>
                <a:latin typeface="Times New Roman" panose="02020603050405020304" pitchFamily="18" charset="0"/>
                <a:cs typeface="Times New Roman" panose="02020603050405020304" pitchFamily="18" charset="0"/>
              </a:rPr>
              <a:t>Awareness</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smtClean="0">
                <a:solidFill>
                  <a:srgbClr val="002060"/>
                </a:solidFill>
                <a:latin typeface="Times New Roman" panose="02020603050405020304" pitchFamily="18" charset="0"/>
                <a:cs typeface="Times New Roman" panose="02020603050405020304" pitchFamily="18" charset="0"/>
              </a:rPr>
              <a:t>Program</a:t>
            </a:r>
            <a:endParaRPr lang="en-US" altLang="en-US" sz="2400" b="1" dirty="0" smtClean="0">
              <a:solidFill>
                <a:srgbClr val="002060"/>
              </a:solidFill>
              <a:latin typeface="Calibri" panose="020F0502020204030204" pitchFamily="34" charset="0"/>
              <a:cs typeface="Calibri" panose="020F0502020204030204" pitchFamily="34" charset="0"/>
            </a:endParaRPr>
          </a:p>
          <a:p>
            <a:pPr>
              <a:lnSpc>
                <a:spcPct val="107000"/>
              </a:lnSpc>
            </a:pPr>
            <a:r>
              <a:rPr lang="en-US" altLang="en-US" sz="2400" dirty="0" smtClean="0">
                <a:latin typeface="Times New Roman" panose="02020603050405020304" pitchFamily="18" charset="0"/>
                <a:cs typeface="Times New Roman" panose="02020603050405020304" pitchFamily="18" charset="0"/>
              </a:rPr>
              <a:t>Founder </a:t>
            </a:r>
            <a:r>
              <a:rPr lang="en-US" altLang="en-US" sz="2800" b="1" dirty="0">
                <a:solidFill>
                  <a:srgbClr val="C00000"/>
                </a:solidFill>
                <a:latin typeface="Times New Roman" panose="02020603050405020304" pitchFamily="18" charset="0"/>
                <a:cs typeface="Times New Roman" panose="02020603050405020304" pitchFamily="18" charset="0"/>
              </a:rPr>
              <a:t>Markhor Fitness Club</a:t>
            </a:r>
            <a:endParaRPr lang="en-US" altLang="en-US" sz="2400" b="1" dirty="0">
              <a:solidFill>
                <a:srgbClr val="C00000"/>
              </a:solidFill>
              <a:latin typeface="Calibri" panose="020F0502020204030204" pitchFamily="34" charset="0"/>
              <a:cs typeface="Calibri" panose="020F0502020204030204" pitchFamily="34" charset="0"/>
            </a:endParaRPr>
          </a:p>
          <a:p>
            <a:pPr>
              <a:lnSpc>
                <a:spcPct val="107000"/>
              </a:lnSpc>
            </a:pPr>
            <a:r>
              <a:rPr lang="en-US" altLang="en-US" sz="2400" dirty="0">
                <a:latin typeface="Times New Roman" panose="02020603050405020304" pitchFamily="18" charset="0"/>
                <a:cs typeface="Times New Roman" panose="02020603050405020304" pitchFamily="18" charset="0"/>
              </a:rPr>
              <a:t>Founder </a:t>
            </a:r>
            <a:r>
              <a:rPr lang="en-US" altLang="en-US" sz="2400" dirty="0">
                <a:solidFill>
                  <a:srgbClr val="7030A0"/>
                </a:solidFill>
                <a:latin typeface="Times New Roman" panose="02020603050405020304" pitchFamily="18" charset="0"/>
                <a:cs typeface="Times New Roman" panose="02020603050405020304" pitchFamily="18" charset="0"/>
              </a:rPr>
              <a:t>Journal of Health Education Promotion &amp; Innovation</a:t>
            </a:r>
            <a:endParaRPr lang="en-US" altLang="en-US" sz="2000" dirty="0">
              <a:solidFill>
                <a:srgbClr val="7030A0"/>
              </a:solidFill>
              <a:latin typeface="Calibri" panose="020F0502020204030204" pitchFamily="34" charset="0"/>
              <a:cs typeface="Calibri" panose="020F0502020204030204" pitchFamily="34" charset="0"/>
            </a:endParaRPr>
          </a:p>
          <a:p>
            <a:pPr>
              <a:lnSpc>
                <a:spcPct val="107000"/>
              </a:lnSpc>
            </a:pPr>
            <a:r>
              <a:rPr lang="en-US" altLang="en-US" sz="2400" dirty="0">
                <a:latin typeface="Times New Roman" panose="02020603050405020304" pitchFamily="18" charset="0"/>
                <a:cs typeface="Times New Roman" panose="02020603050405020304" pitchFamily="18" charset="0"/>
              </a:rPr>
              <a:t>Rawalpindi Medical University, Rawalpindi </a:t>
            </a:r>
            <a:endParaRPr lang="en-US" altLang="en-US" sz="2400" dirty="0">
              <a:latin typeface="Times New Roman" panose="02020603050405020304" pitchFamily="18" charset="0"/>
              <a:cs typeface="Times New Roman" panose="02020603050405020304" pitchFamily="18" charset="0"/>
            </a:endParaRPr>
          </a:p>
          <a:p>
            <a:pPr>
              <a:lnSpc>
                <a:spcPct val="107000"/>
              </a:lnSpc>
            </a:pPr>
            <a:r>
              <a:rPr lang="en-US" altLang="en-US" sz="2400" b="1" dirty="0">
                <a:solidFill>
                  <a:srgbClr val="FF0000"/>
                </a:solidFill>
                <a:latin typeface="Times New Roman" panose="02020603050405020304" pitchFamily="18" charset="0"/>
                <a:cs typeface="Calibri" panose="020F0502020204030204" pitchFamily="34" charset="0"/>
              </a:rPr>
              <a:t>www.rmu-rcap.weebly.com</a:t>
            </a:r>
            <a:r>
              <a:rPr lang="en-US" altLang="en-US" sz="2400" dirty="0">
                <a:solidFill>
                  <a:srgbClr val="00FF00"/>
                </a:solidFill>
                <a:latin typeface="Times New Roman" panose="02020603050405020304" pitchFamily="18" charset="0"/>
                <a:cs typeface="Calibri" panose="020F0502020204030204" pitchFamily="34" charset="0"/>
              </a:rPr>
              <a:t>____________________________</a:t>
            </a:r>
            <a:endParaRPr lang="en-US" altLang="en-US" sz="2400" dirty="0">
              <a:solidFill>
                <a:srgbClr val="00FF00"/>
              </a:solidFill>
              <a:latin typeface="Times New Roman" panose="02020603050405020304" pitchFamily="18" charset="0"/>
              <a:cs typeface="Calibri" panose="020F0502020204030204" pitchFamily="34" charset="0"/>
            </a:endParaRPr>
          </a:p>
          <a:p>
            <a:pPr>
              <a:lnSpc>
                <a:spcPct val="107000"/>
              </a:lnSpc>
            </a:pPr>
            <a:r>
              <a:rPr lang="en-US" altLang="en-US" sz="2400" b="1" dirty="0">
                <a:solidFill>
                  <a:srgbClr val="FF0000"/>
                </a:solidFill>
                <a:latin typeface="Times New Roman" panose="02020603050405020304" pitchFamily="18" charset="0"/>
                <a:cs typeface="Calibri" panose="020F0502020204030204" pitchFamily="34" charset="0"/>
              </a:rPr>
              <a:t>Guest speaker </a:t>
            </a:r>
            <a:r>
              <a:rPr lang="en-US" altLang="en-US" sz="2400" dirty="0">
                <a:latin typeface="Times New Roman" panose="02020603050405020304" pitchFamily="18" charset="0"/>
                <a:cs typeface="Calibri" panose="020F0502020204030204" pitchFamily="34" charset="0"/>
              </a:rPr>
              <a:t>: Radio Pakistan , National channels</a:t>
            </a:r>
            <a:endParaRPr lang="en-US" altLang="en-US" sz="2400" dirty="0">
              <a:latin typeface="Times New Roman" panose="02020603050405020304" pitchFamily="18" charset="0"/>
              <a:cs typeface="Calibri" panose="020F0502020204030204" pitchFamily="34" charset="0"/>
            </a:endParaRPr>
          </a:p>
          <a:p>
            <a:pPr>
              <a:lnSpc>
                <a:spcPct val="107000"/>
              </a:lnSpc>
            </a:pPr>
            <a:r>
              <a:rPr lang="en-US" altLang="en-US" sz="2400" b="1" dirty="0">
                <a:solidFill>
                  <a:srgbClr val="FF0000"/>
                </a:solidFill>
                <a:latin typeface="Times New Roman" panose="02020603050405020304" pitchFamily="18" charset="0"/>
                <a:cs typeface="Calibri" panose="020F0502020204030204" pitchFamily="34" charset="0"/>
              </a:rPr>
              <a:t>Article Writer </a:t>
            </a:r>
            <a:r>
              <a:rPr lang="en-US" altLang="en-US" sz="2400" dirty="0">
                <a:solidFill>
                  <a:srgbClr val="FF0000"/>
                </a:solidFill>
                <a:latin typeface="Times New Roman" panose="02020603050405020304" pitchFamily="18" charset="0"/>
                <a:cs typeface="Calibri" panose="020F0502020204030204" pitchFamily="34" charset="0"/>
              </a:rPr>
              <a:t>: </a:t>
            </a:r>
            <a:r>
              <a:rPr lang="en-US" altLang="en-US" sz="2400" dirty="0">
                <a:latin typeface="Times New Roman" panose="02020603050405020304" pitchFamily="18" charset="0"/>
                <a:cs typeface="Calibri" panose="020F0502020204030204" pitchFamily="34" charset="0"/>
              </a:rPr>
              <a:t>Pakistan Observer / </a:t>
            </a:r>
            <a:r>
              <a:rPr lang="en-US" altLang="en-US" sz="2400" dirty="0" err="1">
                <a:latin typeface="Times New Roman" panose="02020603050405020304" pitchFamily="18" charset="0"/>
                <a:cs typeface="Calibri" panose="020F0502020204030204" pitchFamily="34" charset="0"/>
              </a:rPr>
              <a:t>Dr</a:t>
            </a:r>
            <a:r>
              <a:rPr lang="en-US" altLang="en-US" sz="2400" dirty="0">
                <a:latin typeface="Times New Roman" panose="02020603050405020304" pitchFamily="18" charset="0"/>
                <a:cs typeface="Calibri" panose="020F0502020204030204" pitchFamily="34" charset="0"/>
              </a:rPr>
              <a:t> Asif Maqsood Butt</a:t>
            </a:r>
            <a:endParaRPr lang="en-US" altLang="en-US" sz="2400" dirty="0">
              <a:latin typeface="Times New Roman" panose="02020603050405020304" pitchFamily="18" charset="0"/>
              <a:cs typeface="Calibri" panose="020F0502020204030204" pitchFamily="34" charset="0"/>
            </a:endParaRPr>
          </a:p>
          <a:p>
            <a:pPr>
              <a:lnSpc>
                <a:spcPct val="107000"/>
              </a:lnSpc>
            </a:pPr>
            <a:r>
              <a:rPr lang="en-US" altLang="en-US" sz="2400" b="1" dirty="0">
                <a:solidFill>
                  <a:srgbClr val="FF0000"/>
                </a:solidFill>
                <a:latin typeface="Times New Roman" panose="02020603050405020304" pitchFamily="18" charset="0"/>
                <a:cs typeface="Calibri" panose="020F0502020204030204" pitchFamily="34" charset="0"/>
              </a:rPr>
              <a:t>Motivational Speaker</a:t>
            </a:r>
            <a:r>
              <a:rPr lang="en-US" altLang="en-US" sz="2400" b="1" dirty="0">
                <a:solidFill>
                  <a:srgbClr val="00FF00"/>
                </a:solidFill>
                <a:latin typeface="Times New Roman" panose="02020603050405020304" pitchFamily="18" charset="0"/>
                <a:cs typeface="Calibri" panose="020F0502020204030204" pitchFamily="34" charset="0"/>
              </a:rPr>
              <a:t> </a:t>
            </a:r>
            <a:r>
              <a:rPr lang="en-US" altLang="en-US" sz="2400" dirty="0">
                <a:latin typeface="Times New Roman" panose="02020603050405020304" pitchFamily="18" charset="0"/>
                <a:cs typeface="Calibri" panose="020F0502020204030204" pitchFamily="34" charset="0"/>
              </a:rPr>
              <a:t>&amp;  Consultant Family Physician </a:t>
            </a:r>
            <a:endParaRPr lang="en-US" altLang="en-US" sz="2000" dirty="0">
              <a:latin typeface="Calibri" panose="020F0502020204030204" pitchFamily="34" charset="0"/>
              <a:cs typeface="Calibri" panose="020F0502020204030204" pitchFamily="34" charset="0"/>
            </a:endParaRPr>
          </a:p>
          <a:p>
            <a:pPr>
              <a:lnSpc>
                <a:spcPct val="107000"/>
              </a:lnSpc>
            </a:pPr>
            <a:r>
              <a:rPr lang="en-US" altLang="en-US" sz="2800" b="1" dirty="0">
                <a:latin typeface="Arial" panose="020B0604020202020204" pitchFamily="34" charset="0"/>
                <a:cs typeface="Times New Roman" panose="02020603050405020304" pitchFamily="18" charset="0"/>
              </a:rPr>
              <a:t> </a:t>
            </a:r>
            <a:endParaRPr lang="en-US" altLang="en-US"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251"/>
            <a:ext cx="12192000" cy="1325563"/>
          </a:xfrm>
          <a:solidFill>
            <a:schemeClr val="accent6">
              <a:lumMod val="60000"/>
              <a:lumOff val="40000"/>
            </a:schemeClr>
          </a:solidFill>
        </p:spPr>
        <p:txBody>
          <a:bodyPr>
            <a:noAutofit/>
          </a:bodyPr>
          <a:lstStyle/>
          <a:p>
            <a:pPr algn="ctr">
              <a:lnSpc>
                <a:spcPct val="150000"/>
              </a:lnSpc>
            </a:pPr>
            <a:r>
              <a:rPr lang="en-US" sz="2400" b="1" dirty="0">
                <a:solidFill>
                  <a:srgbClr val="00B050"/>
                </a:solidFill>
                <a:latin typeface="Times New Roman" panose="02020603050405020304" pitchFamily="18" charset="0"/>
                <a:cs typeface="Times New Roman" panose="02020603050405020304" pitchFamily="18" charset="0"/>
              </a:rPr>
              <a:t>A Model; ROAD MAP TO ACHIEVE SUSTAINABLE DEVELOPMENT GOALS 2030</a:t>
            </a:r>
            <a:br>
              <a:rPr lang="en-US" sz="2400" b="1" dirty="0">
                <a:solidFill>
                  <a:srgbClr val="00B050"/>
                </a:solidFill>
                <a:latin typeface="Times New Roman" panose="02020603050405020304" pitchFamily="18" charset="0"/>
                <a:cs typeface="Times New Roman" panose="02020603050405020304" pitchFamily="18" charset="0"/>
              </a:rPr>
            </a:br>
            <a:r>
              <a:rPr lang="en-US" sz="2400" b="1" dirty="0">
                <a:solidFill>
                  <a:srgbClr val="0070C0"/>
                </a:solidFill>
                <a:latin typeface="Times New Roman" panose="02020603050405020304" pitchFamily="18" charset="0"/>
                <a:cs typeface="Times New Roman" panose="02020603050405020304" pitchFamily="18" charset="0"/>
              </a:rPr>
              <a:t>National Health Policy for Integrated Health Care Delivery System</a:t>
            </a:r>
            <a:br>
              <a:rPr lang="en-US" sz="1600" dirty="0">
                <a:solidFill>
                  <a:srgbClr val="0070C0"/>
                </a:solidFill>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Integrated Management </a:t>
            </a:r>
            <a:r>
              <a:rPr lang="en-US" sz="2400" b="1" dirty="0" smtClean="0">
                <a:latin typeface="Times New Roman" panose="02020603050405020304" pitchFamily="18" charset="0"/>
                <a:cs typeface="Times New Roman" panose="02020603050405020304" pitchFamily="18" charset="0"/>
              </a:rPr>
              <a:t>System, </a:t>
            </a:r>
            <a:r>
              <a:rPr lang="en-US" sz="2400" b="1" dirty="0">
                <a:latin typeface="Times New Roman" panose="02020603050405020304" pitchFamily="18" charset="0"/>
                <a:cs typeface="Times New Roman" panose="02020603050405020304" pitchFamily="18" charset="0"/>
              </a:rPr>
              <a:t>Family Physicians &amp; Public Health Information System </a:t>
            </a:r>
            <a:br>
              <a:rPr lang="en-US" sz="1600" b="1" dirty="0">
                <a:latin typeface="Times New Roman" panose="02020603050405020304" pitchFamily="18" charset="0"/>
                <a:cs typeface="Times New Roman" panose="02020603050405020304" pitchFamily="18" charset="0"/>
              </a:rPr>
            </a:br>
            <a:br>
              <a:rPr lang="en-US" sz="1600" b="1"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7" name="Rectangle 6"/>
          <p:cNvSpPr/>
          <p:nvPr/>
        </p:nvSpPr>
        <p:spPr>
          <a:xfrm>
            <a:off x="724411" y="9553906"/>
            <a:ext cx="14462184" cy="461665"/>
          </a:xfrm>
          <a:prstGeom prst="rect">
            <a:avLst/>
          </a:prstGeom>
        </p:spPr>
        <p:txBody>
          <a:bodyPr wrap="square" anchor="ctr">
            <a:spAutoFit/>
          </a:bodyPr>
          <a:lstStyle/>
          <a:p>
            <a:pPr algn="ctr"/>
            <a:endParaRPr lang="en-US" sz="2400" b="1" dirty="0"/>
          </a:p>
        </p:txBody>
      </p:sp>
      <p:graphicFrame>
        <p:nvGraphicFramePr>
          <p:cNvPr id="8" name="Table 7"/>
          <p:cNvGraphicFramePr>
            <a:graphicFrameLocks noGrp="1"/>
          </p:cNvGraphicFramePr>
          <p:nvPr/>
        </p:nvGraphicFramePr>
        <p:xfrm>
          <a:off x="3586834" y="1913840"/>
          <a:ext cx="8076846" cy="4800624"/>
        </p:xfrm>
        <a:graphic>
          <a:graphicData uri="http://schemas.openxmlformats.org/drawingml/2006/table">
            <a:tbl>
              <a:tblPr firstRow="1" firstCol="1" bandRow="1">
                <a:tableStyleId>{5C22544A-7EE6-4342-B048-85BDC9FD1C3A}</a:tableStyleId>
              </a:tblPr>
              <a:tblGrid>
                <a:gridCol w="2273149"/>
                <a:gridCol w="2614160"/>
                <a:gridCol w="3189537"/>
              </a:tblGrid>
              <a:tr h="396495">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QUALIFICATION </a:t>
                      </a:r>
                      <a:endParaRPr lang="en-US" sz="11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FPRS</a:t>
                      </a:r>
                      <a:endParaRPr lang="en-US" sz="110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PUBLIC SECTOR </a:t>
                      </a:r>
                      <a:endParaRPr lang="en-US" sz="110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tc>
              </a:tr>
              <a:tr h="1009212">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MBBS</a:t>
                      </a:r>
                      <a:endParaRPr lang="en-US" sz="105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PRIMARY </a:t>
                      </a:r>
                      <a:r>
                        <a:rPr lang="en-US" sz="2000" b="1" dirty="0">
                          <a:effectLst/>
                          <a:latin typeface="Times New Roman" panose="02020603050405020304" pitchFamily="18" charset="0"/>
                          <a:cs typeface="Times New Roman" panose="02020603050405020304" pitchFamily="18" charset="0"/>
                        </a:rPr>
                        <a:t>HEALTH CARE PROVIDER </a:t>
                      </a:r>
                      <a:endParaRPr lang="en-US" sz="12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15000"/>
                        </a:lnSpc>
                        <a:spcBef>
                          <a:spcPts val="0"/>
                        </a:spcBef>
                        <a:spcAft>
                          <a:spcPts val="0"/>
                        </a:spcAft>
                      </a:pPr>
                      <a:r>
                        <a:rPr lang="en-US" sz="1800" b="1" dirty="0" smtClean="0">
                          <a:effectLst/>
                          <a:latin typeface="Times New Roman" panose="02020603050405020304" pitchFamily="18" charset="0"/>
                          <a:cs typeface="Times New Roman" panose="02020603050405020304" pitchFamily="18" charset="0"/>
                        </a:rPr>
                        <a:t>         BASIC </a:t>
                      </a:r>
                      <a:r>
                        <a:rPr lang="en-US" sz="1800" b="1" dirty="0">
                          <a:effectLst/>
                          <a:latin typeface="Times New Roman" panose="02020603050405020304" pitchFamily="18" charset="0"/>
                          <a:cs typeface="Times New Roman" panose="02020603050405020304" pitchFamily="18" charset="0"/>
                        </a:rPr>
                        <a:t>HEALTH UNIT</a:t>
                      </a:r>
                      <a:endParaRPr lang="en-US" sz="11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rgbClr val="92D050"/>
                    </a:solidFill>
                  </a:tcPr>
                </a:tc>
              </a:tr>
              <a:tr h="2030408">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MBBS + CERTIFICATE / DIPOLMA PIBLIC HEALTH  OR MCPS FAMILY MEDICINE </a:t>
                      </a:r>
                      <a:endParaRPr lang="en-US" sz="105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SECONDARY HEALTH </a:t>
                      </a: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CARE </a:t>
                      </a:r>
                      <a:r>
                        <a:rPr lang="en-US" sz="2000" b="1" dirty="0">
                          <a:effectLst/>
                          <a:latin typeface="Times New Roman" panose="02020603050405020304" pitchFamily="18" charset="0"/>
                          <a:cs typeface="Times New Roman" panose="02020603050405020304" pitchFamily="18" charset="0"/>
                        </a:rPr>
                        <a:t>PROVIDER</a:t>
                      </a:r>
                      <a:endParaRPr lang="en-US" sz="12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ctr">
                        <a:lnSpc>
                          <a:spcPct val="115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RHC , THQ , DHQH</a:t>
                      </a:r>
                      <a:endParaRPr lang="en-US" sz="11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rgbClr val="FFC000"/>
                    </a:solidFill>
                  </a:tcPr>
                </a:tc>
              </a:tr>
              <a:tr h="1322161">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MBBS </a:t>
                      </a:r>
                      <a:endParaRPr lang="en-US" sz="105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FCPS / MCPS / FRCS / FRCP </a:t>
                      </a:r>
                      <a:endParaRPr lang="en-US" sz="105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MPH</a:t>
                      </a:r>
                      <a:endParaRPr lang="en-US" sz="1050"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TERTIARY HEALTH CARE PROVIDER</a:t>
                      </a:r>
                      <a:endParaRPr lang="en-US" sz="1200" b="1" dirty="0">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marL="0" marR="0" algn="ctr">
                        <a:lnSpc>
                          <a:spcPct val="115000"/>
                        </a:lnSpc>
                        <a:spcBef>
                          <a:spcPts val="0"/>
                        </a:spcBef>
                        <a:spcAft>
                          <a:spcPts val="0"/>
                        </a:spcAft>
                      </a:pPr>
                      <a:r>
                        <a:rPr lang="en-US" sz="2000" b="1" dirty="0">
                          <a:solidFill>
                            <a:schemeClr val="bg1"/>
                          </a:solidFill>
                          <a:effectLst/>
                          <a:latin typeface="Times New Roman" panose="02020603050405020304" pitchFamily="18" charset="0"/>
                          <a:cs typeface="Times New Roman" panose="02020603050405020304" pitchFamily="18" charset="0"/>
                        </a:rPr>
                        <a:t>TEACHING HOSPITALS</a:t>
                      </a:r>
                      <a:endParaRPr lang="en-US" sz="1200" b="1" dirty="0">
                        <a:solidFill>
                          <a:schemeClr val="bg1"/>
                        </a:solidFill>
                        <a:effectLst/>
                        <a:latin typeface="Times New Roman" panose="02020603050405020304" pitchFamily="18" charset="0"/>
                        <a:ea typeface="Calibri" panose="020F0502020204030204"/>
                        <a:cs typeface="Times New Roman" panose="02020603050405020304" pitchFamily="18" charset="0"/>
                      </a:endParaRPr>
                    </a:p>
                  </a:txBody>
                  <a:tcPr marL="68580" marR="68580" marT="0" marB="0" anchor="ctr">
                    <a:solidFill>
                      <a:srgbClr val="C00000"/>
                    </a:solidFill>
                  </a:tcPr>
                </a:tc>
              </a:tr>
            </a:tbl>
          </a:graphicData>
        </a:graphic>
      </p:graphicFrame>
      <p:sp>
        <p:nvSpPr>
          <p:cNvPr id="9" name="Curved Right Arrow 8"/>
          <p:cNvSpPr/>
          <p:nvPr/>
        </p:nvSpPr>
        <p:spPr>
          <a:xfrm>
            <a:off x="4991539" y="2789854"/>
            <a:ext cx="852847" cy="1209569"/>
          </a:xfrm>
          <a:prstGeom prst="curvedRigh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1400">
              <a:solidFill>
                <a:srgbClr val="FF0000"/>
              </a:solidFill>
            </a:endParaRPr>
          </a:p>
        </p:txBody>
      </p:sp>
      <p:sp>
        <p:nvSpPr>
          <p:cNvPr id="10" name="Curved Left Arrow 9"/>
          <p:cNvSpPr/>
          <p:nvPr/>
        </p:nvSpPr>
        <p:spPr>
          <a:xfrm>
            <a:off x="8352124" y="4681633"/>
            <a:ext cx="952949" cy="1249824"/>
          </a:xfrm>
          <a:prstGeom prst="curvedLef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en-US" sz="1400"/>
          </a:p>
        </p:txBody>
      </p:sp>
      <p:pic>
        <p:nvPicPr>
          <p:cNvPr id="11" name="Picture 13" descr="Image result for doctor and hospital clipart with map"/>
          <p:cNvPicPr>
            <a:picLocks noChangeAspect="1" noChangeArrowheads="1"/>
          </p:cNvPicPr>
          <p:nvPr/>
        </p:nvPicPr>
        <p:blipFill rotWithShape="1">
          <a:blip r:embed="rId1">
            <a:extLst>
              <a:ext uri="{28A0092B-C50C-407E-A947-70E740481C1C}">
                <a14:useLocalDpi xmlns:a14="http://schemas.microsoft.com/office/drawing/2010/main" val="0"/>
              </a:ext>
            </a:extLst>
          </a:blip>
          <a:srcRect l="13075" t="11943" r="8774" b="11943"/>
          <a:stretch>
            <a:fillRect/>
          </a:stretch>
        </p:blipFill>
        <p:spPr bwMode="auto">
          <a:xfrm>
            <a:off x="22432283" y="31927874"/>
            <a:ext cx="3675733" cy="35799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52124" y="35482601"/>
            <a:ext cx="6180707" cy="37083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Image result for doctor and hospital clipart with map"/>
          <p:cNvPicPr>
            <a:picLocks noChangeAspect="1" noChangeArrowheads="1"/>
          </p:cNvPicPr>
          <p:nvPr/>
        </p:nvPicPr>
        <p:blipFill rotWithShape="1">
          <a:blip r:embed="rId1">
            <a:extLst>
              <a:ext uri="{28A0092B-C50C-407E-A947-70E740481C1C}">
                <a14:useLocalDpi xmlns:a14="http://schemas.microsoft.com/office/drawing/2010/main" val="0"/>
              </a:ext>
            </a:extLst>
          </a:blip>
          <a:srcRect l="13075" t="11943" r="8774" b="11943"/>
          <a:stretch>
            <a:fillRect/>
          </a:stretch>
        </p:blipFill>
        <p:spPr bwMode="auto">
          <a:xfrm>
            <a:off x="16814004" y="29708933"/>
            <a:ext cx="4200583" cy="40911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doctor and hospital clipart with map"/>
          <p:cNvPicPr>
            <a:picLocks noChangeAspect="1" noChangeArrowheads="1"/>
          </p:cNvPicPr>
          <p:nvPr/>
        </p:nvPicPr>
        <p:blipFill rotWithShape="1">
          <a:blip r:embed="rId1">
            <a:extLst>
              <a:ext uri="{28A0092B-C50C-407E-A947-70E740481C1C}">
                <a14:useLocalDpi xmlns:a14="http://schemas.microsoft.com/office/drawing/2010/main" val="0"/>
              </a:ext>
            </a:extLst>
          </a:blip>
          <a:srcRect l="13075" t="11943" r="8774" b="11943"/>
          <a:stretch>
            <a:fillRect/>
          </a:stretch>
        </p:blipFill>
        <p:spPr bwMode="auto">
          <a:xfrm>
            <a:off x="4235920" y="30451245"/>
            <a:ext cx="3675733" cy="35799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Image result for doctor and hospital clipart with map"/>
          <p:cNvPicPr>
            <a:picLocks noChangeAspect="1" noChangeArrowheads="1"/>
          </p:cNvPicPr>
          <p:nvPr/>
        </p:nvPicPr>
        <p:blipFill rotWithShape="1">
          <a:blip r:embed="rId1">
            <a:extLst>
              <a:ext uri="{28A0092B-C50C-407E-A947-70E740481C1C}">
                <a14:useLocalDpi xmlns:a14="http://schemas.microsoft.com/office/drawing/2010/main" val="0"/>
              </a:ext>
            </a:extLst>
          </a:blip>
          <a:srcRect l="13075" t="11943" r="8774" b="11943"/>
          <a:stretch>
            <a:fillRect/>
          </a:stretch>
        </p:blipFill>
        <p:spPr bwMode="auto">
          <a:xfrm>
            <a:off x="22494835" y="38175221"/>
            <a:ext cx="3447361" cy="33575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Image result for doctor and hospital clipart with map"/>
          <p:cNvPicPr>
            <a:picLocks noChangeAspect="1" noChangeArrowheads="1"/>
          </p:cNvPicPr>
          <p:nvPr/>
        </p:nvPicPr>
        <p:blipFill rotWithShape="1">
          <a:blip r:embed="rId1">
            <a:extLst>
              <a:ext uri="{28A0092B-C50C-407E-A947-70E740481C1C}">
                <a14:useLocalDpi xmlns:a14="http://schemas.microsoft.com/office/drawing/2010/main" val="0"/>
              </a:ext>
            </a:extLst>
          </a:blip>
          <a:srcRect l="13075" t="11943" r="8774" b="11943"/>
          <a:stretch>
            <a:fillRect/>
          </a:stretch>
        </p:blipFill>
        <p:spPr bwMode="auto">
          <a:xfrm>
            <a:off x="9755413" y="30084710"/>
            <a:ext cx="3816534" cy="371707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510459" y="43677368"/>
            <a:ext cx="16549011" cy="830997"/>
          </a:xfrm>
          <a:prstGeom prst="rect">
            <a:avLst/>
          </a:prstGeom>
        </p:spPr>
        <p:txBody>
          <a:bodyPr wrap="square">
            <a:spAutoFit/>
          </a:bodyPr>
          <a:lstStyle/>
          <a:p>
            <a:pPr algn="ctr"/>
            <a:r>
              <a:rPr lang="en-US" sz="1400" dirty="0" smtClean="0"/>
              <a:t>(</a:t>
            </a:r>
            <a:r>
              <a:rPr lang="en-US" sz="4800" dirty="0"/>
              <a:t>Private </a:t>
            </a:r>
            <a:r>
              <a:rPr lang="en-US" sz="4800" dirty="0" smtClean="0"/>
              <a:t>– Private  &amp; Private with Public Health Care Centers. </a:t>
            </a:r>
            <a:endParaRPr lang="en-US" sz="1400" dirty="0"/>
          </a:p>
        </p:txBody>
      </p:sp>
      <p:sp>
        <p:nvSpPr>
          <p:cNvPr id="18" name="Rectangle 17"/>
          <p:cNvSpPr/>
          <p:nvPr/>
        </p:nvSpPr>
        <p:spPr>
          <a:xfrm>
            <a:off x="10326537" y="28376141"/>
            <a:ext cx="10547045" cy="2123658"/>
          </a:xfrm>
          <a:prstGeom prst="rect">
            <a:avLst/>
          </a:prstGeom>
        </p:spPr>
        <p:txBody>
          <a:bodyPr wrap="square">
            <a:spAutoFit/>
          </a:bodyPr>
          <a:lstStyle/>
          <a:p>
            <a:r>
              <a:rPr lang="en-US" sz="6600" b="1" dirty="0" smtClean="0"/>
              <a:t>UNIVERSAL REGISTRATION SYSTEM </a:t>
            </a:r>
            <a:endParaRPr lang="en-US" sz="6600" b="1" dirty="0"/>
          </a:p>
        </p:txBody>
      </p:sp>
      <p:sp>
        <p:nvSpPr>
          <p:cNvPr id="19" name="Rectangle 18"/>
          <p:cNvSpPr/>
          <p:nvPr/>
        </p:nvSpPr>
        <p:spPr>
          <a:xfrm>
            <a:off x="9654325" y="46137767"/>
            <a:ext cx="15658322" cy="1754326"/>
          </a:xfrm>
          <a:prstGeom prst="rect">
            <a:avLst/>
          </a:prstGeom>
        </p:spPr>
        <p:txBody>
          <a:bodyPr wrap="square">
            <a:spAutoFit/>
          </a:bodyPr>
          <a:lstStyle/>
          <a:p>
            <a:pPr algn="just"/>
            <a:r>
              <a:rPr lang="en-US" sz="5400" dirty="0" smtClean="0"/>
              <a:t>Encouraging Research , General Survey And Epidemic Survey.  </a:t>
            </a:r>
            <a:endParaRPr lang="en-US" sz="5400" dirty="0"/>
          </a:p>
        </p:txBody>
      </p:sp>
      <p:pic>
        <p:nvPicPr>
          <p:cNvPr id="6146" name="Picture 2" descr="Logos of Pakistani Government Departments - Pakistan Hot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94" y="2789854"/>
            <a:ext cx="1891779" cy="18917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1"/>
          <a:srcRect l="26250" t="23738" r="27226" b="4977"/>
          <a:stretch>
            <a:fillRect/>
          </a:stretch>
        </p:blipFill>
        <p:spPr>
          <a:xfrm>
            <a:off x="2200275" y="223920"/>
            <a:ext cx="7700963" cy="66340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6702" y="1448885"/>
            <a:ext cx="4360577" cy="400110"/>
          </a:xfrm>
          <a:prstGeom prst="rect">
            <a:avLst/>
          </a:prstGeom>
          <a:ln w="76200">
            <a:solidFill>
              <a:srgbClr val="0070C0"/>
            </a:solidFill>
          </a:ln>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Registration </a:t>
            </a:r>
            <a:endParaRPr 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6942395" y="5240409"/>
            <a:ext cx="4363573" cy="400110"/>
          </a:xfrm>
          <a:prstGeom prst="rect">
            <a:avLst/>
          </a:prstGeom>
          <a:ln>
            <a:solidFill>
              <a:srgbClr val="0070C0"/>
            </a:solidFill>
          </a:ln>
        </p:spPr>
        <p:txBody>
          <a:bodyPr wrap="square">
            <a:spAutoFit/>
          </a:bodyPr>
          <a:lstStyle/>
          <a:p>
            <a:r>
              <a:rPr lang="en-US" sz="2000" b="1" dirty="0" smtClean="0">
                <a:latin typeface="Times New Roman" panose="02020603050405020304" pitchFamily="18" charset="0"/>
                <a:cs typeface="Times New Roman" panose="02020603050405020304" pitchFamily="18" charset="0"/>
              </a:rPr>
              <a:t>Physician Shift within UC  </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6920913" y="5711560"/>
            <a:ext cx="4406539" cy="400110"/>
          </a:xfrm>
          <a:prstGeom prst="rect">
            <a:avLst/>
          </a:prstGeom>
          <a:ln>
            <a:solidFill>
              <a:srgbClr val="0070C0"/>
            </a:solidFill>
          </a:ln>
        </p:spPr>
        <p:txBody>
          <a:bodyPr wrap="square">
            <a:spAutoFit/>
          </a:bodyPr>
          <a:lstStyle/>
          <a:p>
            <a:r>
              <a:rPr lang="en-US" sz="2000" b="1" dirty="0" smtClean="0">
                <a:latin typeface="Times New Roman" panose="02020603050405020304" pitchFamily="18" charset="0"/>
                <a:cs typeface="Times New Roman" panose="02020603050405020304" pitchFamily="18" charset="0"/>
              </a:rPr>
              <a:t>Patient  Referral</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7008866" y="2022828"/>
            <a:ext cx="4358413" cy="400110"/>
          </a:xfrm>
          <a:prstGeom prst="rect">
            <a:avLst/>
          </a:prstGeom>
          <a:ln w="76200">
            <a:solidFill>
              <a:srgbClr val="00B050"/>
            </a:solidFill>
          </a:ln>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Doctors UC wise </a:t>
            </a:r>
            <a:endParaRPr lang="en-US" sz="2000" b="1" dirty="0">
              <a:latin typeface="Times New Roman" panose="02020603050405020304" pitchFamily="18" charset="0"/>
              <a:cs typeface="Times New Roman" panose="02020603050405020304" pitchFamily="18" charset="0"/>
            </a:endParaRPr>
          </a:p>
        </p:txBody>
      </p:sp>
      <p:pic>
        <p:nvPicPr>
          <p:cNvPr id="16" name="Picture 15"/>
          <p:cNvPicPr/>
          <p:nvPr/>
        </p:nvPicPr>
        <p:blipFill rotWithShape="1">
          <a:blip r:embed="rId1"/>
          <a:srcRect t="12004"/>
          <a:stretch>
            <a:fillRect/>
          </a:stretch>
        </p:blipFill>
        <p:spPr>
          <a:xfrm>
            <a:off x="662152" y="1040524"/>
            <a:ext cx="5985976" cy="5105787"/>
          </a:xfrm>
          <a:prstGeom prst="rect">
            <a:avLst/>
          </a:prstGeom>
        </p:spPr>
      </p:pic>
      <p:sp>
        <p:nvSpPr>
          <p:cNvPr id="11" name="Rectangle 10"/>
          <p:cNvSpPr/>
          <p:nvPr/>
        </p:nvSpPr>
        <p:spPr>
          <a:xfrm>
            <a:off x="0" y="6251472"/>
            <a:ext cx="12007516" cy="400110"/>
          </a:xfrm>
          <a:prstGeom prst="rect">
            <a:avLst/>
          </a:prstGeom>
          <a:ln w="76200">
            <a:solidFill>
              <a:schemeClr val="accent6"/>
            </a:solidFill>
          </a:ln>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Paper free </a:t>
            </a:r>
            <a:r>
              <a:rPr lang="en-US" sz="2000" b="1" dirty="0">
                <a:latin typeface="Times New Roman" panose="02020603050405020304" pitchFamily="18" charset="0"/>
                <a:cs typeface="Times New Roman" panose="02020603050405020304" pitchFamily="18" charset="0"/>
              </a:rPr>
              <a:t>health care settings and for healthy outcomes and improvement of health care delivery system.</a:t>
            </a:r>
            <a:endParaRPr lang="en-US" sz="20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6992019" y="3733565"/>
            <a:ext cx="4408703" cy="400110"/>
          </a:xfrm>
          <a:prstGeom prst="rect">
            <a:avLst/>
          </a:prstGeom>
          <a:ln w="76200">
            <a:solidFill>
              <a:schemeClr val="accent4">
                <a:lumMod val="60000"/>
                <a:lumOff val="40000"/>
              </a:schemeClr>
            </a:solidFill>
          </a:ln>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Rx &amp; Follow Up </a:t>
            </a:r>
            <a:endParaRPr lang="en-US" sz="20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7008866" y="3189838"/>
            <a:ext cx="4408703" cy="400110"/>
          </a:xfrm>
          <a:prstGeom prst="rect">
            <a:avLst/>
          </a:prstGeom>
          <a:ln w="76200">
            <a:solidFill>
              <a:srgbClr val="00B050"/>
            </a:solidFill>
          </a:ln>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Pt. Care &amp; Health Data  </a:t>
            </a:r>
            <a:endParaRPr lang="en-US" sz="2000" b="1" dirty="0">
              <a:latin typeface="Times New Roman" panose="02020603050405020304" pitchFamily="18" charset="0"/>
              <a:cs typeface="Times New Roman" panose="02020603050405020304" pitchFamily="18" charset="0"/>
            </a:endParaRPr>
          </a:p>
        </p:txBody>
      </p:sp>
      <p:pic>
        <p:nvPicPr>
          <p:cNvPr id="17" name="Picture 17" descr="Image result for CN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446" y="1315166"/>
            <a:ext cx="1691232" cy="1067658"/>
          </a:xfrm>
          <a:prstGeom prst="rect">
            <a:avLst/>
          </a:prstGeom>
          <a:noFill/>
          <a:effectLst>
            <a:glow rad="101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74" name="Picture 2" descr="Find the Missing Millions Advocacy Resource – Helping civil society  organisations and the affected community overcome the barriers to hepatitis  diagno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62" y="13899"/>
            <a:ext cx="9872105" cy="122597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944563" y="4765709"/>
            <a:ext cx="4408703" cy="400110"/>
          </a:xfrm>
          <a:prstGeom prst="rect">
            <a:avLst/>
          </a:prstGeom>
          <a:ln w="57150">
            <a:solidFill>
              <a:srgbClr val="FF0000"/>
            </a:solidFill>
          </a:ln>
        </p:spPr>
        <p:txBody>
          <a:bodyPr wrap="square">
            <a:spAutoFit/>
          </a:bodyPr>
          <a:lstStyle/>
          <a:p>
            <a:pPr algn="ctr"/>
            <a:r>
              <a:rPr lang="en-US" sz="2000" b="1" dirty="0">
                <a:latin typeface="Times New Roman" panose="02020603050405020304" pitchFamily="18" charset="0"/>
                <a:cs typeface="Times New Roman" panose="02020603050405020304" pitchFamily="18" charset="0"/>
              </a:rPr>
              <a:t>Emergency </a:t>
            </a:r>
            <a:r>
              <a:rPr lang="en-US" sz="2000" b="1" dirty="0" smtClean="0">
                <a:latin typeface="Times New Roman" panose="02020603050405020304" pitchFamily="18" charset="0"/>
                <a:cs typeface="Times New Roman" panose="02020603050405020304" pitchFamily="18" charset="0"/>
              </a:rPr>
              <a:t>crises</a:t>
            </a:r>
            <a:endParaRPr lang="en-US" sz="20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6963878" y="4235665"/>
            <a:ext cx="4408703" cy="400110"/>
          </a:xfrm>
          <a:prstGeom prst="rect">
            <a:avLst/>
          </a:prstGeom>
          <a:ln w="76200">
            <a:solidFill>
              <a:schemeClr val="accent4">
                <a:lumMod val="60000"/>
                <a:lumOff val="40000"/>
              </a:schemeClr>
            </a:solidFill>
          </a:ln>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Compliance to Rx</a:t>
            </a:r>
            <a:endParaRPr lang="en-US" sz="2000" b="1" dirty="0">
              <a:latin typeface="Times New Roman" panose="02020603050405020304" pitchFamily="18" charset="0"/>
              <a:cs typeface="Times New Roman" panose="02020603050405020304" pitchFamily="18" charset="0"/>
            </a:endParaRPr>
          </a:p>
        </p:txBody>
      </p:sp>
      <p:sp>
        <p:nvSpPr>
          <p:cNvPr id="21" name="Rectangle 20"/>
          <p:cNvSpPr/>
          <p:nvPr/>
        </p:nvSpPr>
        <p:spPr>
          <a:xfrm>
            <a:off x="7029934" y="2652913"/>
            <a:ext cx="4358413" cy="400110"/>
          </a:xfrm>
          <a:prstGeom prst="rect">
            <a:avLst/>
          </a:prstGeom>
          <a:ln w="76200">
            <a:solidFill>
              <a:srgbClr val="00B050"/>
            </a:solidFill>
          </a:ln>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 UC wise Healthy &amp; Diseased</a:t>
            </a: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10562" y="3201925"/>
            <a:ext cx="5611944" cy="461665"/>
          </a:xfrm>
          <a:prstGeom prst="rect">
            <a:avLst/>
          </a:prstGeom>
          <a:ln w="57150">
            <a:solidFill>
              <a:srgbClr val="7030A0"/>
            </a:solidFill>
          </a:ln>
        </p:spPr>
        <p:txBody>
          <a:bodyPr wrap="square">
            <a:spAutoFit/>
          </a:bodyPr>
          <a:lstStyle/>
          <a:p>
            <a:r>
              <a:rPr lang="en-US" sz="2400" dirty="0" smtClean="0"/>
              <a:t>Reduce Resistance &amp; chronicity </a:t>
            </a:r>
            <a:r>
              <a:rPr lang="en-US" sz="2400" dirty="0"/>
              <a:t>of </a:t>
            </a:r>
            <a:r>
              <a:rPr lang="en-US" sz="2400" dirty="0" smtClean="0"/>
              <a:t>Diseases </a:t>
            </a:r>
            <a:endParaRPr lang="en-US" sz="2400" dirty="0" smtClean="0"/>
          </a:p>
        </p:txBody>
      </p:sp>
      <p:sp>
        <p:nvSpPr>
          <p:cNvPr id="6" name="Rectangle 5"/>
          <p:cNvSpPr/>
          <p:nvPr/>
        </p:nvSpPr>
        <p:spPr>
          <a:xfrm>
            <a:off x="6010562" y="4438818"/>
            <a:ext cx="5611944" cy="461665"/>
          </a:xfrm>
          <a:prstGeom prst="rect">
            <a:avLst/>
          </a:prstGeom>
          <a:ln>
            <a:solidFill>
              <a:schemeClr val="accent2">
                <a:lumMod val="75000"/>
              </a:schemeClr>
            </a:solidFill>
          </a:ln>
        </p:spPr>
        <p:txBody>
          <a:bodyPr wrap="square">
            <a:spAutoFit/>
          </a:bodyPr>
          <a:lstStyle/>
          <a:p>
            <a:pPr algn="ctr"/>
            <a:r>
              <a:rPr lang="en-US" sz="2400" dirty="0"/>
              <a:t>Evidence Based </a:t>
            </a:r>
            <a:r>
              <a:rPr lang="en-US" sz="2400" dirty="0" smtClean="0"/>
              <a:t>Practice</a:t>
            </a:r>
            <a:endParaRPr lang="en-US" sz="2400" dirty="0"/>
          </a:p>
        </p:txBody>
      </p:sp>
      <p:sp>
        <p:nvSpPr>
          <p:cNvPr id="7" name="Rectangle 6"/>
          <p:cNvSpPr/>
          <p:nvPr/>
        </p:nvSpPr>
        <p:spPr>
          <a:xfrm>
            <a:off x="6010562" y="3812664"/>
            <a:ext cx="5611944" cy="461665"/>
          </a:xfrm>
          <a:prstGeom prst="rect">
            <a:avLst/>
          </a:prstGeom>
          <a:ln>
            <a:solidFill>
              <a:srgbClr val="00B0F0"/>
            </a:solidFill>
            <a:prstDash val="lgDashDotDot"/>
          </a:ln>
        </p:spPr>
        <p:txBody>
          <a:bodyPr wrap="square">
            <a:spAutoFit/>
          </a:bodyPr>
          <a:lstStyle/>
          <a:p>
            <a:pPr algn="ctr"/>
            <a:r>
              <a:rPr lang="en-US" sz="2400" dirty="0" err="1" smtClean="0"/>
              <a:t>Re’Con</a:t>
            </a:r>
            <a:r>
              <a:rPr lang="en-US" sz="2400" dirty="0" smtClean="0"/>
              <a:t> at P&amp;SHC</a:t>
            </a:r>
            <a:endParaRPr lang="en-US" sz="2400" dirty="0"/>
          </a:p>
        </p:txBody>
      </p:sp>
      <p:sp>
        <p:nvSpPr>
          <p:cNvPr id="8" name="Rectangle 7"/>
          <p:cNvSpPr/>
          <p:nvPr/>
        </p:nvSpPr>
        <p:spPr>
          <a:xfrm>
            <a:off x="313750" y="1058064"/>
            <a:ext cx="11652278" cy="5509200"/>
          </a:xfrm>
          <a:prstGeom prst="rect">
            <a:avLst/>
          </a:prstGeom>
        </p:spPr>
        <p:txBody>
          <a:bodyPr wrap="square" anchor="ctr">
            <a:spAutoFit/>
          </a:bodyPr>
          <a:lstStyle/>
          <a:p>
            <a:pPr marL="528955" lvl="0" indent="-528955">
              <a:buFont typeface="+mj-lt"/>
              <a:buAutoNum type="arabicPeriod"/>
            </a:pPr>
            <a:r>
              <a:rPr lang="en-US" sz="3200" b="1" dirty="0" smtClean="0">
                <a:solidFill>
                  <a:srgbClr val="00B0F0"/>
                </a:solidFill>
                <a:latin typeface="Times New Roman" panose="02020603050405020304" pitchFamily="18" charset="0"/>
                <a:cs typeface="Times New Roman" panose="02020603050405020304" pitchFamily="18" charset="0"/>
              </a:rPr>
              <a:t>Primary &amp; Secondary Health Care </a:t>
            </a:r>
            <a:r>
              <a:rPr lang="en-US" sz="3200" b="1" dirty="0">
                <a:solidFill>
                  <a:srgbClr val="00B0F0"/>
                </a:solidFill>
                <a:latin typeface="Times New Roman" panose="02020603050405020304" pitchFamily="18" charset="0"/>
                <a:cs typeface="Times New Roman" panose="02020603050405020304" pitchFamily="18" charset="0"/>
              </a:rPr>
              <a:t>MO </a:t>
            </a:r>
            <a:endParaRPr lang="en-US" sz="3200" b="1" dirty="0">
              <a:solidFill>
                <a:srgbClr val="00B0F0"/>
              </a:solidFill>
              <a:latin typeface="Times New Roman" panose="02020603050405020304" pitchFamily="18" charset="0"/>
              <a:cs typeface="Times New Roman" panose="02020603050405020304" pitchFamily="18" charset="0"/>
            </a:endParaRPr>
          </a:p>
          <a:p>
            <a:pPr lvl="2"/>
            <a:r>
              <a:rPr lang="en-US" sz="3200" b="1" dirty="0" smtClean="0">
                <a:solidFill>
                  <a:srgbClr val="00B0F0"/>
                </a:solidFill>
                <a:latin typeface="Times New Roman" panose="02020603050405020304" pitchFamily="18" charset="0"/>
                <a:cs typeface="Times New Roman" panose="02020603050405020304" pitchFamily="18" charset="0"/>
              </a:rPr>
              <a:t>UC MO / UC GP / UC Physician </a:t>
            </a:r>
            <a:endParaRPr lang="en-US" sz="3200" b="1" dirty="0" smtClean="0">
              <a:solidFill>
                <a:srgbClr val="00B0F0"/>
              </a:solidFill>
              <a:latin typeface="Times New Roman" panose="02020603050405020304" pitchFamily="18" charset="0"/>
              <a:cs typeface="Times New Roman" panose="02020603050405020304" pitchFamily="18" charset="0"/>
            </a:endParaRPr>
          </a:p>
          <a:p>
            <a:pPr marL="528955" lvl="0" indent="-528955">
              <a:lnSpc>
                <a:spcPct val="200000"/>
              </a:lnSpc>
              <a:buFont typeface="+mj-lt"/>
              <a:buAutoNum type="arabicPeriod"/>
            </a:pPr>
            <a:r>
              <a:rPr lang="en-US" sz="3200" b="1" dirty="0" smtClean="0">
                <a:solidFill>
                  <a:srgbClr val="00B0F0"/>
                </a:solidFill>
                <a:latin typeface="Times New Roman" panose="02020603050405020304" pitchFamily="18" charset="0"/>
                <a:cs typeface="Times New Roman" panose="02020603050405020304" pitchFamily="18" charset="0"/>
              </a:rPr>
              <a:t>Community  Screening </a:t>
            </a:r>
            <a:endParaRPr lang="en-US" sz="3200" b="1" dirty="0">
              <a:solidFill>
                <a:srgbClr val="00B0F0"/>
              </a:solidFill>
              <a:latin typeface="Times New Roman" panose="02020603050405020304" pitchFamily="18" charset="0"/>
              <a:cs typeface="Times New Roman" panose="02020603050405020304" pitchFamily="18" charset="0"/>
            </a:endParaRPr>
          </a:p>
          <a:p>
            <a:pPr marL="528955" lvl="0" indent="-528955">
              <a:lnSpc>
                <a:spcPct val="200000"/>
              </a:lnSpc>
              <a:buFont typeface="+mj-lt"/>
              <a:buAutoNum type="arabicPeriod"/>
            </a:pPr>
            <a:r>
              <a:rPr lang="en-US" sz="3200" b="1" dirty="0" smtClean="0">
                <a:solidFill>
                  <a:srgbClr val="00B0F0"/>
                </a:solidFill>
                <a:latin typeface="Times New Roman" panose="02020603050405020304" pitchFamily="18" charset="0"/>
                <a:cs typeface="Times New Roman" panose="02020603050405020304" pitchFamily="18" charset="0"/>
              </a:rPr>
              <a:t>Disease Surveillance </a:t>
            </a:r>
            <a:endParaRPr lang="en-US" sz="3200" dirty="0" smtClean="0">
              <a:solidFill>
                <a:srgbClr val="00B0F0"/>
              </a:solidFill>
              <a:latin typeface="Times New Roman" panose="02020603050405020304" pitchFamily="18" charset="0"/>
              <a:cs typeface="Times New Roman" panose="02020603050405020304" pitchFamily="18" charset="0"/>
            </a:endParaRPr>
          </a:p>
          <a:p>
            <a:pPr marL="528955" lvl="0" indent="-528955">
              <a:lnSpc>
                <a:spcPct val="200000"/>
              </a:lnSpc>
              <a:buFont typeface="+mj-lt"/>
              <a:buAutoNum type="arabicPeriod"/>
            </a:pPr>
            <a:r>
              <a:rPr lang="en-US" sz="3200" b="1" dirty="0">
                <a:solidFill>
                  <a:srgbClr val="00B0F0"/>
                </a:solidFill>
                <a:latin typeface="Times New Roman" panose="02020603050405020304" pitchFamily="18" charset="0"/>
                <a:cs typeface="Times New Roman" panose="02020603050405020304" pitchFamily="18" charset="0"/>
              </a:rPr>
              <a:t>Social Mobilization </a:t>
            </a:r>
            <a:endParaRPr lang="en-US" sz="3200" b="1" dirty="0">
              <a:solidFill>
                <a:srgbClr val="00B0F0"/>
              </a:solidFill>
              <a:latin typeface="Times New Roman" panose="02020603050405020304" pitchFamily="18" charset="0"/>
              <a:cs typeface="Times New Roman" panose="02020603050405020304" pitchFamily="18" charset="0"/>
            </a:endParaRPr>
          </a:p>
          <a:p>
            <a:pPr marL="528955" lvl="0" indent="-528955">
              <a:buFont typeface="+mj-lt"/>
              <a:buAutoNum type="arabicPeriod"/>
            </a:pPr>
            <a:r>
              <a:rPr lang="en-US" sz="3200" b="1" dirty="0" smtClean="0">
                <a:solidFill>
                  <a:srgbClr val="00B0F0"/>
                </a:solidFill>
                <a:latin typeface="Times New Roman" panose="02020603050405020304" pitchFamily="18" charset="0"/>
                <a:cs typeface="Times New Roman" panose="02020603050405020304" pitchFamily="18" charset="0"/>
              </a:rPr>
              <a:t>Research</a:t>
            </a:r>
            <a:r>
              <a:rPr lang="en-US" sz="3200" dirty="0" smtClean="0">
                <a:solidFill>
                  <a:srgbClr val="00B0F0"/>
                </a:solidFill>
                <a:latin typeface="Times New Roman" panose="02020603050405020304" pitchFamily="18" charset="0"/>
                <a:cs typeface="Times New Roman" panose="02020603050405020304" pitchFamily="18" charset="0"/>
              </a:rPr>
              <a:t> </a:t>
            </a:r>
            <a:r>
              <a:rPr lang="en-US" sz="2400" dirty="0">
                <a:solidFill>
                  <a:srgbClr val="00B0F0"/>
                </a:solidFill>
                <a:latin typeface="Times New Roman" panose="02020603050405020304" pitchFamily="18" charset="0"/>
                <a:cs typeface="Times New Roman" panose="02020603050405020304" pitchFamily="18" charset="0"/>
              </a:rPr>
              <a:t>at Physicians level </a:t>
            </a:r>
            <a:r>
              <a:rPr lang="en-US" sz="2400" dirty="0" smtClean="0">
                <a:solidFill>
                  <a:srgbClr val="00B0F0"/>
                </a:solidFill>
                <a:latin typeface="Times New Roman" panose="02020603050405020304" pitchFamily="18" charset="0"/>
                <a:cs typeface="Times New Roman" panose="02020603050405020304" pitchFamily="18" charset="0"/>
              </a:rPr>
              <a:t>report to consultants &amp; Tertiary Care Administration </a:t>
            </a:r>
            <a:endParaRPr lang="en-US" sz="3200" dirty="0" smtClean="0">
              <a:solidFill>
                <a:srgbClr val="00B0F0"/>
              </a:solidFill>
              <a:latin typeface="Times New Roman" panose="02020603050405020304" pitchFamily="18" charset="0"/>
              <a:cs typeface="Times New Roman" panose="02020603050405020304" pitchFamily="18" charset="0"/>
            </a:endParaRPr>
          </a:p>
          <a:p>
            <a:pPr marL="528955" lvl="0" indent="-528955">
              <a:lnSpc>
                <a:spcPct val="200000"/>
              </a:lnSpc>
              <a:buFont typeface="+mj-lt"/>
              <a:buAutoNum type="arabicPeriod"/>
            </a:pPr>
            <a:r>
              <a:rPr lang="en-US" sz="3200" b="1" dirty="0" smtClean="0">
                <a:solidFill>
                  <a:srgbClr val="00B0F0"/>
                </a:solidFill>
                <a:latin typeface="Times New Roman" panose="02020603050405020304" pitchFamily="18" charset="0"/>
                <a:cs typeface="Times New Roman" panose="02020603050405020304" pitchFamily="18" charset="0"/>
              </a:rPr>
              <a:t>Integration, Coordination and Synchronization </a:t>
            </a:r>
            <a:endParaRPr lang="en-US" sz="3200" b="1" dirty="0" smtClean="0">
              <a:solidFill>
                <a:srgbClr val="00B0F0"/>
              </a:solidFill>
              <a:latin typeface="Times New Roman" panose="02020603050405020304" pitchFamily="18" charset="0"/>
              <a:cs typeface="Times New Roman" panose="02020603050405020304" pitchFamily="18" charset="0"/>
            </a:endParaRPr>
          </a:p>
        </p:txBody>
      </p:sp>
      <p:pic>
        <p:nvPicPr>
          <p:cNvPr id="9" name="Picture 2" descr="Find the Missing Millions Advocacy Resource – Helping civil society  organisations and the affected community overcome the barriers to hepatitis  diagnosi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5442" y="-24063"/>
            <a:ext cx="9872105" cy="1096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40" y="554913"/>
            <a:ext cx="10515600" cy="1325563"/>
          </a:xfrm>
        </p:spPr>
        <p:txBody>
          <a:bodyPr>
            <a:normAutofit/>
          </a:bodyPr>
          <a:lstStyle/>
          <a:p>
            <a:pPr algn="ctr"/>
            <a:br>
              <a:rPr lang="en-US" b="1" dirty="0"/>
            </a:br>
            <a:endParaRPr lang="en-US" b="1" dirty="0"/>
          </a:p>
        </p:txBody>
      </p:sp>
      <p:sp>
        <p:nvSpPr>
          <p:cNvPr id="3" name="Content Placeholder 2"/>
          <p:cNvSpPr>
            <a:spLocks noGrp="1"/>
          </p:cNvSpPr>
          <p:nvPr>
            <p:ph idx="1"/>
          </p:nvPr>
        </p:nvSpPr>
        <p:spPr>
          <a:xfrm>
            <a:off x="472966" y="1323858"/>
            <a:ext cx="11398469" cy="5250363"/>
          </a:xfrm>
        </p:spPr>
        <p:txBody>
          <a:bodyPr>
            <a:normAutofit lnSpcReduction="10000"/>
          </a:bodyPr>
          <a:lstStyle/>
          <a:p>
            <a:pPr algn="just"/>
            <a:r>
              <a:rPr lang="en-US" sz="3500" dirty="0"/>
              <a:t>Appropriate &amp; remedial Measures</a:t>
            </a:r>
            <a:endParaRPr lang="en-US" sz="3500" dirty="0"/>
          </a:p>
          <a:p>
            <a:pPr algn="just"/>
            <a:r>
              <a:rPr lang="en-US" sz="3500" dirty="0">
                <a:solidFill>
                  <a:srgbClr val="00B050"/>
                </a:solidFill>
              </a:rPr>
              <a:t>Self-paced Auto- Integrated System </a:t>
            </a:r>
            <a:endParaRPr lang="en-US" sz="3500" dirty="0" smtClean="0">
              <a:solidFill>
                <a:srgbClr val="00B050"/>
              </a:solidFill>
            </a:endParaRPr>
          </a:p>
          <a:p>
            <a:pPr algn="just"/>
            <a:r>
              <a:rPr lang="en-US" sz="3500" dirty="0" smtClean="0">
                <a:solidFill>
                  <a:srgbClr val="00B050"/>
                </a:solidFill>
              </a:rPr>
              <a:t>The </a:t>
            </a:r>
            <a:r>
              <a:rPr lang="en-US" sz="3500" dirty="0">
                <a:solidFill>
                  <a:srgbClr val="00B050"/>
                </a:solidFill>
              </a:rPr>
              <a:t>Regional Screening of diseases </a:t>
            </a:r>
            <a:r>
              <a:rPr lang="en-US" sz="3500" dirty="0" smtClean="0">
                <a:solidFill>
                  <a:srgbClr val="00B050"/>
                </a:solidFill>
              </a:rPr>
              <a:t>at Physicians </a:t>
            </a:r>
            <a:r>
              <a:rPr lang="en-US" sz="3500" dirty="0">
                <a:solidFill>
                  <a:srgbClr val="00B050"/>
                </a:solidFill>
              </a:rPr>
              <a:t>level &amp; Primary and secondary</a:t>
            </a:r>
            <a:r>
              <a:rPr lang="en-US" sz="3500" dirty="0"/>
              <a:t> Health Department.</a:t>
            </a:r>
            <a:endParaRPr lang="en-US" sz="3500" dirty="0"/>
          </a:p>
          <a:p>
            <a:pPr algn="just"/>
            <a:r>
              <a:rPr lang="en-US" sz="3500" dirty="0"/>
              <a:t>It will also maintain all the </a:t>
            </a:r>
            <a:r>
              <a:rPr lang="en-US" sz="3500" dirty="0">
                <a:solidFill>
                  <a:srgbClr val="00B050"/>
                </a:solidFill>
              </a:rPr>
              <a:t>employees’ record, their deployment, their schedules, previous Data, location tracking, online Training as well as co-ordination with all Allied departments</a:t>
            </a:r>
            <a:r>
              <a:rPr lang="en-US" sz="3500" dirty="0" smtClean="0">
                <a:solidFill>
                  <a:srgbClr val="00B050"/>
                </a:solidFill>
              </a:rPr>
              <a:t>.</a:t>
            </a:r>
            <a:endParaRPr lang="en-US" sz="3500" dirty="0" smtClean="0">
              <a:solidFill>
                <a:srgbClr val="00B050"/>
              </a:solidFill>
            </a:endParaRPr>
          </a:p>
          <a:p>
            <a:pPr algn="just"/>
            <a:r>
              <a:rPr lang="en-US" sz="3500" dirty="0" smtClean="0">
                <a:solidFill>
                  <a:srgbClr val="00B050"/>
                </a:solidFill>
              </a:rPr>
              <a:t>Integration, Coordination, Synchronization </a:t>
            </a:r>
            <a:r>
              <a:rPr lang="en-US" sz="3500" dirty="0" smtClean="0"/>
              <a:t>of health care delivery services </a:t>
            </a:r>
            <a:endParaRPr lang="en-US" sz="3500" dirty="0"/>
          </a:p>
          <a:p>
            <a:pPr algn="just"/>
            <a:endParaRPr lang="en-US" sz="3500" dirty="0">
              <a:solidFill>
                <a:srgbClr val="00B050"/>
              </a:solidFill>
            </a:endParaRPr>
          </a:p>
          <a:p>
            <a:endParaRPr lang="en-US" dirty="0"/>
          </a:p>
        </p:txBody>
      </p:sp>
      <p:sp>
        <p:nvSpPr>
          <p:cNvPr id="4" name="Title 1"/>
          <p:cNvSpPr txBox="1"/>
          <p:nvPr/>
        </p:nvSpPr>
        <p:spPr>
          <a:xfrm>
            <a:off x="157655" y="114110"/>
            <a:ext cx="11713780" cy="1005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600" b="1" dirty="0" smtClean="0">
                <a:latin typeface="Bradley Hand ITC" panose="03070402050302030203" pitchFamily="66" charset="0"/>
              </a:rPr>
              <a:t>INNOVATIVE IDEA / </a:t>
            </a:r>
            <a:r>
              <a:rPr lang="en-US" sz="5600" b="1" dirty="0">
                <a:latin typeface="Bradley Hand ITC" panose="03070402050302030203" pitchFamily="66" charset="0"/>
              </a:rPr>
              <a:t>SOLUTION</a:t>
            </a:r>
            <a:endParaRPr lang="en-US" sz="5600" b="1" dirty="0">
              <a:latin typeface="Bradley Hand ITC" panose="03070402050302030203"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LL  study\RMU\DR ASIF ACADEMICS\PUBLIC HEALTH\INNOVATION\Innova projects\PROJECTS\International Conference on Innovation and Sustainable Development\pre post and epidemic\FINAL\1111111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69682" y="43995"/>
            <a:ext cx="7782637" cy="57603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ven C&amp;#39;s of Effective Communication"/>
          <p:cNvPicPr>
            <a:picLocks noChangeAspect="1" noChangeArrowheads="1"/>
          </p:cNvPicPr>
          <p:nvPr/>
        </p:nvPicPr>
        <p:blipFill rotWithShape="1">
          <a:blip r:embed="rId2">
            <a:extLst>
              <a:ext uri="{28A0092B-C50C-407E-A947-70E740481C1C}">
                <a14:useLocalDpi xmlns:a14="http://schemas.microsoft.com/office/drawing/2010/main" val="0"/>
              </a:ext>
            </a:extLst>
          </a:blip>
          <a:srcRect l="62634"/>
          <a:stretch>
            <a:fillRect/>
          </a:stretch>
        </p:blipFill>
        <p:spPr bwMode="auto">
          <a:xfrm>
            <a:off x="124025" y="659525"/>
            <a:ext cx="2484273" cy="514481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299438" y="1828795"/>
            <a:ext cx="898636" cy="867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CSS</a:t>
            </a:r>
            <a:endParaRPr lang="en-US" b="1"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7748" y="5980513"/>
            <a:ext cx="789153" cy="79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D:\ALL  study\RMU\DR ASIF ACADEMICS\PUBLIC HEALTH\COMMUNITY WORK\RCAP\COLLABORATIONS\VFHAT\webinars 2021\FB Event Cove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79" t="87141" r="8519" b="-1246"/>
          <a:stretch>
            <a:fillRect/>
          </a:stretch>
        </p:blipFill>
        <p:spPr bwMode="auto">
          <a:xfrm>
            <a:off x="4666901" y="5986399"/>
            <a:ext cx="5930472" cy="8403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ALL  study\DHA\Corona\District Health Authority Rawalpind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7685" y="6005110"/>
            <a:ext cx="762000" cy="763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ALL  study\DHA\Corona\15RxluIE_400x4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9106" y="5977597"/>
            <a:ext cx="824345" cy="8243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pecialized Healthcare &amp;amp; Medical Education Dept. (@SHCMEHealth) | Twit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663" y="5923334"/>
            <a:ext cx="863765" cy="8637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l="10590" t="15285" r="11068" b="1895"/>
          <a:stretch>
            <a:fillRect/>
          </a:stretch>
        </p:blipFill>
        <p:spPr>
          <a:xfrm>
            <a:off x="10434040" y="6035964"/>
            <a:ext cx="1521872" cy="70760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567558" y="236482"/>
          <a:ext cx="10928131" cy="64323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D:\ALL  study\RMU\DR ASIF ACADEMICS\PUBLIC HEALTH\INNOVATION\Innova projects\PROJECTS\International Conference on Innovation and Sustainable Development\pre post and epidemic\FINAL\111111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9354" y="2557047"/>
            <a:ext cx="2717018" cy="2011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86904" y="365125"/>
            <a:ext cx="11601878" cy="633571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D:\ALL  study\RMU\UNIVERSITY WORKS\2018 inno\Innova\MTE\pix\_1020469.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10800000" flipH="1" flipV="1">
            <a:off x="9294484" y="3772977"/>
            <a:ext cx="2712165" cy="2170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LL  study\RMU\UNIVERSITY WORKS\2018 inno\Innova\MTE\pix\WhatsApp Image 2018-03-01 at 5.57.20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004" y="481413"/>
            <a:ext cx="5472349" cy="315564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sif\Downloads\WhatsApp Image 2018-03-01 at 5.57.20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659" y="3772977"/>
            <a:ext cx="2825520" cy="21702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ALL  study\RMU\DR ASIF ACADEMICS\PUBLIC HEALTH\INNOVATION\Innova projects\PROJECTS\MEDHUT\ICAN 2018\pic\WhatsApp Image 2018-09-10 at 9.05.38 A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20" y="1572651"/>
            <a:ext cx="2991250" cy="43705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LL  study\RMU\DR ASIF ACADEMICS\PUBLIC HEALTH\INNOVATION\Innova projects\PROJECTS\MEDHUT\ICAN 2018\pic\WhatsApp Image 2018-09-10 at 7.33.42 PM.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2407" y="1572651"/>
            <a:ext cx="3124252" cy="437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328613" y="611280"/>
            <a:ext cx="995838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CHIEF Medical Officer Central Jail Adyala Rawalpindi </a:t>
            </a:r>
            <a:endParaRPr lang="en-US" alt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US" altLang="en-US" sz="2400" b="1" dirty="0" smtClean="0">
                <a:solidFill>
                  <a:srgbClr val="00B0F0"/>
                </a:solidFill>
                <a:latin typeface="Arial" panose="020B0604020202020204" pitchFamily="34" charset="0"/>
                <a:ea typeface="Times New Roman" panose="02020603050405020304" pitchFamily="18" charset="0"/>
                <a:cs typeface="Arial" panose="020B0604020202020204" pitchFamily="34" charset="0"/>
              </a:rPr>
              <a:t>Focal </a:t>
            </a:r>
            <a:r>
              <a:rPr lang="en-US" altLang="en-US" sz="2400" b="1" dirty="0">
                <a:solidFill>
                  <a:srgbClr val="00B0F0"/>
                </a:solidFill>
                <a:latin typeface="Arial" panose="020B0604020202020204" pitchFamily="34" charset="0"/>
                <a:ea typeface="Times New Roman" panose="02020603050405020304" pitchFamily="18" charset="0"/>
                <a:cs typeface="Arial" panose="020B0604020202020204" pitchFamily="34" charset="0"/>
              </a:rPr>
              <a:t>Person Covid 19 Control</a:t>
            </a:r>
            <a:r>
              <a:rPr lang="en-US" altLang="en-US" sz="2400" b="1" dirty="0">
                <a:solidFill>
                  <a:srgbClr val="00B0F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200" dirty="0">
              <a:solidFill>
                <a:srgbClr val="00B0F0"/>
              </a:solidFill>
              <a:ea typeface="Times New Roman" panose="02020603050405020304" pitchFamily="18" charset="0"/>
              <a:cs typeface="Arial" panose="020B0604020202020204" pitchFamily="34" charset="0"/>
            </a:endParaRPr>
          </a:p>
          <a:p>
            <a:r>
              <a:rPr lang="en-US" alt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Ex. DDHO </a:t>
            </a:r>
            <a:r>
              <a:rPr lang="en-US" altLang="en-US"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Kotli</a:t>
            </a:r>
            <a:r>
              <a:rPr lang="en-US" alt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altLang="en-US" sz="24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Sattian</a:t>
            </a:r>
            <a:r>
              <a:rPr lang="en-US" alt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 Rawalpindi</a:t>
            </a:r>
            <a:r>
              <a:rPr lang="en-US" altLang="en-US" sz="2400" b="1" dirty="0">
                <a:solidFill>
                  <a:srgbClr val="0070C0"/>
                </a:solidFill>
                <a:latin typeface="Calibri" panose="020F0502020204030204" pitchFamily="34" charset="0"/>
                <a:ea typeface="Times New Roman" panose="02020603050405020304" pitchFamily="18" charset="0"/>
                <a:cs typeface="Arial" panose="020B0604020202020204" pitchFamily="34" charset="0"/>
              </a:rPr>
              <a:t> </a:t>
            </a:r>
            <a:r>
              <a:rPr lang="en-US" altLang="en-US" sz="1400" dirty="0">
                <a:solidFill>
                  <a:srgbClr val="0070C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200" dirty="0">
              <a:solidFill>
                <a:srgbClr val="0070C0"/>
              </a:solidFill>
              <a:ea typeface="Times New Roman" panose="02020603050405020304" pitchFamily="18" charset="0"/>
              <a:cs typeface="Arial" panose="020B0604020202020204" pitchFamily="34" charset="0"/>
            </a:endParaRPr>
          </a:p>
          <a:p>
            <a:r>
              <a:rPr lang="en-US" altLang="en-US" b="1" i="1" dirty="0">
                <a:solidFill>
                  <a:srgbClr val="00B050"/>
                </a:solidFill>
                <a:latin typeface="Arial" panose="020B0604020202020204" pitchFamily="34" charset="0"/>
                <a:ea typeface="Times New Roman" panose="02020603050405020304" pitchFamily="18" charset="0"/>
                <a:cs typeface="Arial" panose="020B0604020202020204" pitchFamily="34" charset="0"/>
              </a:rPr>
              <a:t>Ex. Admin &amp; </a:t>
            </a:r>
            <a:r>
              <a:rPr lang="en-US" altLang="en-US" b="1" i="1" dirty="0" err="1">
                <a:solidFill>
                  <a:srgbClr val="00B050"/>
                </a:solidFill>
                <a:latin typeface="Arial" panose="020B0604020202020204" pitchFamily="34" charset="0"/>
                <a:ea typeface="Times New Roman" panose="02020603050405020304" pitchFamily="18" charset="0"/>
                <a:cs typeface="Arial" panose="020B0604020202020204" pitchFamily="34" charset="0"/>
              </a:rPr>
              <a:t>Incharge</a:t>
            </a:r>
            <a:r>
              <a:rPr lang="en-US" altLang="en-US" b="1" i="1" dirty="0">
                <a:solidFill>
                  <a:srgbClr val="00B050"/>
                </a:solidFill>
                <a:latin typeface="Arial" panose="020B0604020202020204" pitchFamily="34" charset="0"/>
                <a:ea typeface="Times New Roman" panose="02020603050405020304" pitchFamily="18" charset="0"/>
                <a:cs typeface="Arial" panose="020B0604020202020204" pitchFamily="34" charset="0"/>
              </a:rPr>
              <a:t> Student Affairs</a:t>
            </a:r>
            <a:endParaRPr lang="en-US" altLang="en-US" sz="1600" dirty="0">
              <a:solidFill>
                <a:srgbClr val="00B050"/>
              </a:solidFill>
              <a:ea typeface="Times New Roman" panose="02020603050405020304" pitchFamily="18" charset="0"/>
              <a:cs typeface="Arial" panose="020B0604020202020204" pitchFamily="34" charset="0"/>
            </a:endParaRPr>
          </a:p>
          <a:p>
            <a:r>
              <a:rPr lang="en-US" altLang="en-US" b="1" i="1" dirty="0">
                <a:solidFill>
                  <a:srgbClr val="00B050"/>
                </a:solidFill>
                <a:latin typeface="Arial" panose="020B0604020202020204" pitchFamily="34" charset="0"/>
                <a:ea typeface="Times New Roman" panose="02020603050405020304" pitchFamily="18" charset="0"/>
                <a:cs typeface="Arial" panose="020B0604020202020204" pitchFamily="34" charset="0"/>
              </a:rPr>
              <a:t>Department of Medical Education</a:t>
            </a:r>
            <a:r>
              <a:rPr lang="en-US" altLang="en-US" dirty="0">
                <a:solidFill>
                  <a:srgbClr val="00B05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600" dirty="0">
              <a:solidFill>
                <a:srgbClr val="00B050"/>
              </a:solidFill>
              <a:ea typeface="Times New Roman" panose="02020603050405020304" pitchFamily="18" charset="0"/>
              <a:cs typeface="Arial" panose="020B0604020202020204" pitchFamily="34" charset="0"/>
            </a:endParaRPr>
          </a:p>
          <a:p>
            <a:r>
              <a:rPr lang="en-US" alt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Rawalpindi Medical University</a:t>
            </a:r>
            <a:endParaRPr lang="en-US" altLang="en-US" sz="1600" dirty="0">
              <a:solidFill>
                <a:srgbClr val="00B050"/>
              </a:solidFill>
              <a:ea typeface="Times New Roman" panose="02020603050405020304" pitchFamily="18" charset="0"/>
              <a:cs typeface="Arial" panose="020B0604020202020204" pitchFamily="34" charset="0"/>
            </a:endParaRPr>
          </a:p>
          <a:p>
            <a:r>
              <a:rPr lang="en-US" altLang="en-US" dirty="0">
                <a:solidFill>
                  <a:srgbClr val="00B050"/>
                </a:solidFill>
                <a:latin typeface="Arial" panose="020B0604020202020204" pitchFamily="34" charset="0"/>
                <a:ea typeface="Times New Roman" panose="02020603050405020304" pitchFamily="18" charset="0"/>
                <a:cs typeface="Arial" panose="020B0604020202020204" pitchFamily="34" charset="0"/>
              </a:rPr>
              <a:t>Rawalpindi</a:t>
            </a:r>
            <a:r>
              <a:rPr lang="en-US" altLang="en-US" dirty="0">
                <a:solidFill>
                  <a:srgbClr val="00B05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600" dirty="0">
              <a:solidFill>
                <a:srgbClr val="00B050"/>
              </a:solidFill>
              <a:ea typeface="Times New Roman" panose="02020603050405020304" pitchFamily="18" charset="0"/>
              <a:cs typeface="Arial" panose="020B0604020202020204" pitchFamily="34" charset="0"/>
            </a:endParaRPr>
          </a:p>
          <a:p>
            <a:r>
              <a:rPr lang="en-US" altLang="en-US" b="1" i="1" dirty="0">
                <a:solidFill>
                  <a:srgbClr val="7030A0"/>
                </a:solidFill>
                <a:ea typeface="Times New Roman" panose="02020603050405020304" pitchFamily="18" charset="0"/>
                <a:cs typeface="Arial" panose="020B0604020202020204" pitchFamily="34" charset="0"/>
              </a:rPr>
              <a:t>Member of Pakistan Academy Of Family Physicians (Pioneers)</a:t>
            </a:r>
            <a:r>
              <a:rPr lang="en-US" altLang="en-US" dirty="0">
                <a:solidFill>
                  <a:srgbClr val="7030A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600" dirty="0">
              <a:solidFill>
                <a:srgbClr val="7030A0"/>
              </a:solidFill>
              <a:ea typeface="Times New Roman" panose="02020603050405020304" pitchFamily="18" charset="0"/>
              <a:cs typeface="Arial" panose="020B0604020202020204" pitchFamily="34" charset="0"/>
            </a:endParaRPr>
          </a:p>
          <a:p>
            <a:r>
              <a:rPr lang="en-US" altLang="en-US" sz="1400" b="1" i="1" dirty="0">
                <a:solidFill>
                  <a:srgbClr val="7030A0"/>
                </a:solidFill>
                <a:ea typeface="Times New Roman" panose="02020603050405020304" pitchFamily="18" charset="0"/>
                <a:cs typeface="Arial" panose="020B0604020202020204" pitchFamily="34" charset="0"/>
              </a:rPr>
              <a:t>Member of</a:t>
            </a:r>
            <a:r>
              <a:rPr lang="en-US" altLang="en-US" sz="1400" b="1" i="1" dirty="0">
                <a:solidFill>
                  <a:srgbClr val="7030A0"/>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b="1" i="1" dirty="0">
                <a:solidFill>
                  <a:srgbClr val="7030A0"/>
                </a:solidFill>
                <a:ea typeface="Times New Roman" panose="02020603050405020304" pitchFamily="18" charset="0"/>
                <a:cs typeface="Arial" panose="020B0604020202020204" pitchFamily="34" charset="0"/>
              </a:rPr>
              <a:t>Organizing</a:t>
            </a:r>
            <a:r>
              <a:rPr lang="en-US" altLang="en-US" sz="1400" b="1" i="1" dirty="0">
                <a:solidFill>
                  <a:srgbClr val="7030A0"/>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b="1" i="1" dirty="0">
                <a:solidFill>
                  <a:srgbClr val="7030A0"/>
                </a:solidFill>
                <a:ea typeface="Times New Roman" panose="02020603050405020304" pitchFamily="18" charset="0"/>
                <a:cs typeface="Arial" panose="020B0604020202020204" pitchFamily="34" charset="0"/>
              </a:rPr>
              <a:t>Committee</a:t>
            </a:r>
            <a:r>
              <a:rPr lang="en-US" altLang="en-US" sz="2400" b="1" i="1" dirty="0">
                <a:solidFill>
                  <a:srgbClr val="7030A0"/>
                </a:solidFill>
                <a:latin typeface="Calibri" panose="020F0502020204030204" pitchFamily="34" charset="0"/>
                <a:ea typeface="Times New Roman" panose="02020603050405020304" pitchFamily="18" charset="0"/>
                <a:cs typeface="Arial" panose="020B0604020202020204" pitchFamily="34" charset="0"/>
              </a:rPr>
              <a:t> </a:t>
            </a:r>
            <a:r>
              <a:rPr lang="en-US" altLang="en-US" sz="1400" b="1" i="1" dirty="0">
                <a:solidFill>
                  <a:srgbClr val="7030A0"/>
                </a:solidFill>
                <a:latin typeface="Calibri" panose="020F0502020204030204" pitchFamily="34" charset="0"/>
                <a:ea typeface="Times New Roman" panose="02020603050405020304" pitchFamily="18" charset="0"/>
                <a:cs typeface="Arial" panose="020B0604020202020204" pitchFamily="34" charset="0"/>
              </a:rPr>
              <a:t> </a:t>
            </a:r>
            <a:r>
              <a:rPr lang="en-US" altLang="en-US" sz="1400" b="1" i="1" dirty="0">
                <a:solidFill>
                  <a:srgbClr val="7030A0"/>
                </a:solidFill>
                <a:ea typeface="Times New Roman" panose="02020603050405020304" pitchFamily="18" charset="0"/>
                <a:cs typeface="Arial" panose="020B0604020202020204" pitchFamily="34" charset="0"/>
              </a:rPr>
              <a:t>Family Con '18 by PAFP (Pioneers)</a:t>
            </a:r>
            <a:r>
              <a:rPr lang="en-US" altLang="en-US" sz="1400" dirty="0">
                <a:solidFill>
                  <a:srgbClr val="7030A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200" dirty="0">
              <a:solidFill>
                <a:srgbClr val="7030A0"/>
              </a:solidFill>
              <a:ea typeface="Times New Roman" panose="02020603050405020304" pitchFamily="18" charset="0"/>
              <a:cs typeface="Arial" panose="020B0604020202020204" pitchFamily="34" charset="0"/>
            </a:endParaRPr>
          </a:p>
          <a:p>
            <a:r>
              <a:rPr lang="en-US" altLang="en-US" sz="1400" b="1" dirty="0">
                <a:solidFill>
                  <a:srgbClr val="7030A0"/>
                </a:solidFill>
                <a:ea typeface="Times New Roman" panose="02020603050405020304" pitchFamily="18" charset="0"/>
                <a:cs typeface="Arial" panose="020B0604020202020204" pitchFamily="34" charset="0"/>
              </a:rPr>
              <a:t>Focal Person &amp; Representative at Rawalpindi Medical University, Rawalpindi</a:t>
            </a:r>
            <a:r>
              <a:rPr lang="en-US" altLang="en-US" sz="1400" b="1" dirty="0">
                <a:solidFill>
                  <a:srgbClr val="7030A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200" dirty="0">
              <a:solidFill>
                <a:srgbClr val="7030A0"/>
              </a:solidFill>
              <a:ea typeface="Times New Roman" panose="02020603050405020304" pitchFamily="18" charset="0"/>
              <a:cs typeface="Arial" panose="020B0604020202020204" pitchFamily="34" charset="0"/>
            </a:endParaRPr>
          </a:p>
          <a:p>
            <a:r>
              <a:rPr lang="en-US" altLang="en-US" sz="1400" b="1" dirty="0">
                <a:ea typeface="Times New Roman" panose="02020603050405020304" pitchFamily="18" charset="0"/>
                <a:cs typeface="Arial" panose="020B0604020202020204" pitchFamily="34" charset="0"/>
              </a:rPr>
              <a:t>Coordinator</a:t>
            </a:r>
            <a:r>
              <a:rPr lang="en-US" altLang="en-US" sz="1400" b="1" dirty="0">
                <a:latin typeface="Calibri" panose="020F0502020204030204" pitchFamily="34" charset="0"/>
                <a:ea typeface="Times New Roman" panose="02020603050405020304" pitchFamily="18" charset="0"/>
                <a:cs typeface="Arial" panose="020B0604020202020204" pitchFamily="34" charset="0"/>
              </a:rPr>
              <a:t> </a:t>
            </a:r>
            <a:r>
              <a:rPr lang="en-US" altLang="en-US" sz="1400" b="1" dirty="0">
                <a:ea typeface="Times New Roman" panose="02020603050405020304" pitchFamily="18" charset="0"/>
                <a:cs typeface="Arial" panose="020B0604020202020204" pitchFamily="34" charset="0"/>
              </a:rPr>
              <a:t>to HEC, ISB</a:t>
            </a:r>
            <a:r>
              <a:rPr lang="en-US" altLang="en-US" sz="1400" b="1" dirty="0" smtClean="0">
                <a:ea typeface="Times New Roman" panose="02020603050405020304" pitchFamily="18" charset="0"/>
                <a:cs typeface="Arial" panose="020B0604020202020204" pitchFamily="34" charset="0"/>
              </a:rPr>
              <a:t>.  Coordinator </a:t>
            </a:r>
            <a:r>
              <a:rPr lang="en-US" altLang="en-US" sz="1400" b="1" dirty="0">
                <a:ea typeface="Times New Roman" panose="02020603050405020304" pitchFamily="18" charset="0"/>
                <a:cs typeface="Arial" panose="020B0604020202020204" pitchFamily="34" charset="0"/>
              </a:rPr>
              <a:t>to </a:t>
            </a:r>
            <a:r>
              <a:rPr lang="en-US" altLang="en-US" sz="1400" b="1" dirty="0" smtClean="0">
                <a:ea typeface="Times New Roman" panose="02020603050405020304" pitchFamily="18" charset="0"/>
                <a:cs typeface="Arial" panose="020B0604020202020204" pitchFamily="34" charset="0"/>
              </a:rPr>
              <a:t>ICRC Member </a:t>
            </a:r>
            <a:r>
              <a:rPr lang="en-US" altLang="en-US" sz="1400" b="1" dirty="0">
                <a:ea typeface="Times New Roman" panose="02020603050405020304" pitchFamily="18" charset="0"/>
                <a:cs typeface="Arial" panose="020B0604020202020204" pitchFamily="34" charset="0"/>
              </a:rPr>
              <a:t>of ORIC , RMU</a:t>
            </a:r>
            <a:r>
              <a:rPr lang="en-US" altLang="en-US" sz="1400" b="1" dirty="0">
                <a:latin typeface="Calibri" panose="020F0502020204030204" pitchFamily="34" charset="0"/>
                <a:ea typeface="Times New Roman" panose="02020603050405020304" pitchFamily="18" charset="0"/>
                <a:cs typeface="Arial" panose="020B0604020202020204" pitchFamily="34" charset="0"/>
              </a:rPr>
              <a:t> </a:t>
            </a:r>
            <a:r>
              <a:rPr lang="en-US" altLang="en-US" sz="1400" b="1" dirty="0" smtClean="0">
                <a:latin typeface="Calibri" panose="020F0502020204030204" pitchFamily="34" charset="0"/>
                <a:ea typeface="Times New Roman" panose="02020603050405020304" pitchFamily="18" charset="0"/>
                <a:cs typeface="Arial" panose="020B0604020202020204" pitchFamily="34" charset="0"/>
              </a:rPr>
              <a:t>  </a:t>
            </a:r>
            <a:r>
              <a:rPr lang="en-US" altLang="en-US" sz="1400" b="1" dirty="0" smtClean="0">
                <a:ea typeface="Times New Roman" panose="02020603050405020304" pitchFamily="18" charset="0"/>
                <a:cs typeface="Arial" panose="020B0604020202020204" pitchFamily="34" charset="0"/>
              </a:rPr>
              <a:t>Ambassador </a:t>
            </a:r>
            <a:r>
              <a:rPr lang="en-US" altLang="en-US" sz="1400" b="1" dirty="0">
                <a:ea typeface="Times New Roman" panose="02020603050405020304" pitchFamily="18" charset="0"/>
                <a:cs typeface="Arial" panose="020B0604020202020204" pitchFamily="34" charset="0"/>
              </a:rPr>
              <a:t>: Rawalian Debating Order</a:t>
            </a:r>
            <a:endParaRPr lang="en-US" altLang="en-US" sz="1200" dirty="0">
              <a:ea typeface="Times New Roman" panose="02020603050405020304" pitchFamily="18" charset="0"/>
              <a:cs typeface="Arial" panose="020B0604020202020204" pitchFamily="34" charset="0"/>
            </a:endParaRPr>
          </a:p>
          <a:p>
            <a:r>
              <a:rPr lang="en-US" altLang="en-US" sz="1400" b="1" dirty="0">
                <a:ea typeface="Times New Roman" panose="02020603050405020304" pitchFamily="18" charset="0"/>
                <a:cs typeface="Arial" panose="020B0604020202020204" pitchFamily="34" charset="0"/>
              </a:rPr>
              <a:t>Faculty Member of Rawalian Student Research Society</a:t>
            </a:r>
            <a:r>
              <a:rPr lang="en-US" altLang="en-US" sz="2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200" dirty="0">
              <a:ea typeface="Times New Roman" panose="02020603050405020304" pitchFamily="18" charset="0"/>
              <a:cs typeface="Arial" panose="020B0604020202020204" pitchFamily="34" charset="0"/>
            </a:endParaRPr>
          </a:p>
          <a:p>
            <a:r>
              <a:rPr lang="en-US" altLang="en-US" sz="2400" b="1" dirty="0">
                <a:solidFill>
                  <a:srgbClr val="00FF00"/>
                </a:solidFill>
                <a:latin typeface="Calibri" panose="020F0502020204030204" pitchFamily="34" charset="0"/>
                <a:ea typeface="Times New Roman" panose="02020603050405020304" pitchFamily="18" charset="0"/>
                <a:cs typeface="Arial" panose="020B0604020202020204" pitchFamily="34" charset="0"/>
              </a:rPr>
              <a:t>RMU  CO-</a:t>
            </a:r>
            <a:r>
              <a:rPr lang="en-US" altLang="en-US" sz="2400" b="1" dirty="0" err="1">
                <a:solidFill>
                  <a:srgbClr val="00FF00"/>
                </a:solidFill>
                <a:latin typeface="Calibri" panose="020F0502020204030204" pitchFamily="34" charset="0"/>
                <a:ea typeface="Times New Roman" panose="02020603050405020304" pitchFamily="18" charset="0"/>
                <a:cs typeface="Arial" panose="020B0604020202020204" pitchFamily="34" charset="0"/>
              </a:rPr>
              <a:t>Ordinator</a:t>
            </a:r>
            <a:r>
              <a:rPr lang="en-US" altLang="en-US" sz="2400" b="1" dirty="0">
                <a:solidFill>
                  <a:srgbClr val="00FF00"/>
                </a:solidFill>
                <a:latin typeface="Calibri" panose="020F0502020204030204" pitchFamily="34" charset="0"/>
                <a:ea typeface="Times New Roman" panose="02020603050405020304" pitchFamily="18" charset="0"/>
                <a:cs typeface="Arial" panose="020B0604020202020204" pitchFamily="34" charset="0"/>
              </a:rPr>
              <a:t> For Social Integration Initiative </a:t>
            </a:r>
            <a:r>
              <a:rPr lang="en-US" altLang="en-US" sz="2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200" dirty="0">
              <a:ea typeface="Times New Roman" panose="02020603050405020304" pitchFamily="18" charset="0"/>
              <a:cs typeface="Arial" panose="020B0604020202020204" pitchFamily="34" charset="0"/>
            </a:endParaRPr>
          </a:p>
          <a:p>
            <a:r>
              <a:rPr lang="en-US" altLang="en-US" sz="2400" b="1" dirty="0">
                <a:solidFill>
                  <a:srgbClr val="000000"/>
                </a:solidFill>
                <a:latin typeface="Helvetica" panose="020B0604020202020204" pitchFamily="34" charset="0"/>
                <a:ea typeface="Times New Roman" panose="02020603050405020304" pitchFamily="18" charset="0"/>
                <a:cs typeface="Arial" panose="020B0604020202020204" pitchFamily="34" charset="0"/>
              </a:rPr>
              <a:t>Founder</a:t>
            </a:r>
            <a:r>
              <a:rPr lang="en-US" altLang="en-US" sz="24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Chairman</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b="1" dirty="0">
                <a:solidFill>
                  <a:srgbClr val="CC0000"/>
                </a:solidFill>
                <a:latin typeface="Arial" panose="020B0604020202020204" pitchFamily="34" charset="0"/>
                <a:ea typeface="Times New Roman" panose="02020603050405020304" pitchFamily="18" charset="0"/>
                <a:cs typeface="Arial" panose="020B0604020202020204" pitchFamily="34" charset="0"/>
              </a:rPr>
              <a:t>XJMU</a:t>
            </a:r>
            <a:r>
              <a:rPr lang="en-US" altLang="en-US" sz="2400" b="1" dirty="0">
                <a:solidFill>
                  <a:srgbClr val="00FF00"/>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b="1" dirty="0">
                <a:solidFill>
                  <a:srgbClr val="00FF00"/>
                </a:solidFill>
                <a:latin typeface="Arial" panose="020B0604020202020204" pitchFamily="34" charset="0"/>
                <a:ea typeface="Times New Roman" panose="02020603050405020304" pitchFamily="18" charset="0"/>
                <a:cs typeface="Arial" panose="020B0604020202020204" pitchFamily="34" charset="0"/>
              </a:rPr>
              <a:t>PAKISTAN</a:t>
            </a:r>
            <a:r>
              <a:rPr lang="en-US" altLang="en-US" sz="2400" b="1" dirty="0">
                <a:solidFill>
                  <a:srgbClr val="00FF00"/>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CHAPTER</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200" dirty="0">
              <a:ea typeface="Times New Roman" panose="02020603050405020304" pitchFamily="18" charset="0"/>
              <a:cs typeface="Arial" panose="020B0604020202020204" pitchFamily="34" charset="0"/>
            </a:endParaRPr>
          </a:p>
          <a:p>
            <a:r>
              <a:rPr lang="en-US" altLang="en-US" sz="2400" b="1" dirty="0">
                <a:solidFill>
                  <a:srgbClr val="C00000"/>
                </a:solidFill>
                <a:latin typeface="Arial" panose="020B0604020202020204" pitchFamily="34" charset="0"/>
                <a:ea typeface="Times New Roman" panose="02020603050405020304" pitchFamily="18" charset="0"/>
                <a:cs typeface="Arial" panose="020B0604020202020204" pitchFamily="34" charset="0"/>
              </a:rPr>
              <a:t>Chief Operating Officer:</a:t>
            </a:r>
            <a:r>
              <a:rPr lang="en-US" altLang="en-US" sz="2400" dirty="0">
                <a:solidFill>
                  <a:srgbClr val="C00000"/>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2400" dirty="0">
              <a:solidFill>
                <a:srgbClr val="C00000"/>
              </a:solidFill>
              <a:latin typeface="Calibri" panose="020F0502020204030204" pitchFamily="34" charset="0"/>
              <a:ea typeface="Times New Roman" panose="02020603050405020304" pitchFamily="18" charset="0"/>
              <a:cs typeface="Arial" panose="020B0604020202020204" pitchFamily="34" charset="0"/>
            </a:endParaRPr>
          </a:p>
          <a:p>
            <a:r>
              <a:rPr lang="en-US" altLang="en-US"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Pakistani Foreign Medical Students &amp;</a:t>
            </a:r>
            <a:r>
              <a:rPr lang="en-US" altLang="en-US" sz="2400" dirty="0">
                <a:solidFill>
                  <a:srgbClr val="C00000"/>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Graduates</a:t>
            </a:r>
            <a:endParaRPr lang="en-US" altLang="en-US" sz="1200" dirty="0">
              <a:solidFill>
                <a:srgbClr val="C00000"/>
              </a:solidFill>
              <a:ea typeface="Times New Roman" panose="02020603050405020304" pitchFamily="18" charset="0"/>
              <a:cs typeface="Arial" panose="020B0604020202020204" pitchFamily="34" charset="0"/>
            </a:endParaRPr>
          </a:p>
          <a:p>
            <a:r>
              <a:rPr lang="en-US" altLang="en-US" sz="2400" dirty="0">
                <a:solidFill>
                  <a:srgbClr val="1155CC"/>
                </a:solidFill>
                <a:latin typeface="Arial" panose="020B0604020202020204" pitchFamily="34" charset="0"/>
                <a:ea typeface="Times New Roman" panose="02020603050405020304" pitchFamily="18" charset="0"/>
                <a:cs typeface="Arial" panose="020B0604020202020204" pitchFamily="34" charset="0"/>
                <a:hlinkClick r:id="rId1"/>
              </a:rPr>
              <a:t>http://www.pfmsg.com/</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1155CC"/>
                </a:solidFill>
                <a:latin typeface="Arial" panose="020B0604020202020204" pitchFamily="34" charset="0"/>
                <a:ea typeface="Times New Roman" panose="02020603050405020304" pitchFamily="18" charset="0"/>
                <a:cs typeface="Arial" panose="020B0604020202020204" pitchFamily="34" charset="0"/>
                <a:hlinkClick r:id="rId2"/>
              </a:rPr>
              <a:t>https://www.facebook.com/pfmsg/</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Arial" panose="020B0604020202020204" pitchFamily="34" charset="0"/>
                <a:ea typeface="Times New Roman" panose="02020603050405020304" pitchFamily="18" charset="0"/>
                <a:cs typeface="Arial" panose="020B0604020202020204" pitchFamily="34" charset="0"/>
              </a:rPr>
              <a:t> </a:t>
            </a:r>
            <a:r>
              <a:rPr lang="en-US" altLang="en-US" sz="2400"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1200" dirty="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1"/>
          <a:srcRect r="859" b="9147"/>
          <a:stretch>
            <a:fillRect/>
          </a:stretch>
        </p:blipFill>
        <p:spPr>
          <a:xfrm>
            <a:off x="0" y="0"/>
            <a:ext cx="12087225" cy="6856327"/>
          </a:xfrm>
          <a:prstGeom prst="rect">
            <a:avLst/>
          </a:prstGeom>
        </p:spPr>
      </p:pic>
      <p:pic>
        <p:nvPicPr>
          <p:cNvPr id="5" name="Picture 4"/>
          <p:cNvPicPr>
            <a:picLocks noChangeAspect="1"/>
          </p:cNvPicPr>
          <p:nvPr/>
        </p:nvPicPr>
        <p:blipFill>
          <a:blip r:embed="rId2"/>
          <a:stretch>
            <a:fillRect/>
          </a:stretch>
        </p:blipFill>
        <p:spPr>
          <a:xfrm flipV="1">
            <a:off x="6799649" y="4357688"/>
            <a:ext cx="4773226" cy="1700212"/>
          </a:xfrm>
          <a:prstGeom prst="rect">
            <a:avLst/>
          </a:prstGeom>
        </p:spPr>
      </p:pic>
      <p:pic>
        <p:nvPicPr>
          <p:cNvPr id="6" name="Picture 5"/>
          <p:cNvPicPr>
            <a:picLocks noChangeAspect="1"/>
          </p:cNvPicPr>
          <p:nvPr/>
        </p:nvPicPr>
        <p:blipFill>
          <a:blip r:embed="rId3"/>
          <a:stretch>
            <a:fillRect/>
          </a:stretch>
        </p:blipFill>
        <p:spPr>
          <a:xfrm>
            <a:off x="629304" y="1030289"/>
            <a:ext cx="1341231" cy="1771650"/>
          </a:xfrm>
          <a:prstGeom prst="rect">
            <a:avLst/>
          </a:prstGeom>
        </p:spPr>
      </p:pic>
      <p:pic>
        <p:nvPicPr>
          <p:cNvPr id="7" name="Picture 6"/>
          <p:cNvPicPr>
            <a:picLocks noChangeAspect="1"/>
          </p:cNvPicPr>
          <p:nvPr/>
        </p:nvPicPr>
        <p:blipFill>
          <a:blip r:embed="rId4"/>
          <a:stretch>
            <a:fillRect/>
          </a:stretch>
        </p:blipFill>
        <p:spPr>
          <a:xfrm>
            <a:off x="325555" y="3009738"/>
            <a:ext cx="1644980" cy="16449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6" y="0"/>
            <a:ext cx="7520275" cy="877579"/>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HEALTH STATUS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1"/>
          <a:stretch>
            <a:fillRect/>
          </a:stretch>
        </p:blipFill>
        <p:spPr>
          <a:xfrm>
            <a:off x="49094" y="2794864"/>
            <a:ext cx="12142906" cy="4063136"/>
          </a:xfrm>
          <a:prstGeom prst="rect">
            <a:avLst/>
          </a:prstGeom>
        </p:spPr>
      </p:pic>
      <p:pic>
        <p:nvPicPr>
          <p:cNvPr id="3" name="Picture 2"/>
          <p:cNvPicPr>
            <a:picLocks noChangeAspect="1"/>
          </p:cNvPicPr>
          <p:nvPr/>
        </p:nvPicPr>
        <p:blipFill>
          <a:blip r:embed="rId2"/>
          <a:stretch>
            <a:fillRect/>
          </a:stretch>
        </p:blipFill>
        <p:spPr>
          <a:xfrm>
            <a:off x="1101354" y="753431"/>
            <a:ext cx="10038386" cy="19590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6" y="0"/>
            <a:ext cx="7520275" cy="877579"/>
          </a:xfrm>
        </p:spPr>
        <p:txBody>
          <a:bodyPr/>
          <a:lstStyle/>
          <a:p>
            <a:r>
              <a:rPr lang="en-US" b="1" dirty="0">
                <a:solidFill>
                  <a:srgbClr val="FF0000"/>
                </a:solidFill>
                <a:latin typeface="Times New Roman" panose="02020603050405020304" pitchFamily="18" charset="0"/>
                <a:cs typeface="Times New Roman" panose="02020603050405020304" pitchFamily="18" charset="0"/>
              </a:rPr>
              <a:t>HEALTH STATUS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1153740" y="1245088"/>
            <a:ext cx="9776102" cy="1959085"/>
          </a:xfrm>
          <a:prstGeom prst="rect">
            <a:avLst/>
          </a:prstGeom>
        </p:spPr>
      </p:pic>
      <p:sp>
        <p:nvSpPr>
          <p:cNvPr id="8" name="TextBox 7"/>
          <p:cNvSpPr txBox="1"/>
          <p:nvPr/>
        </p:nvSpPr>
        <p:spPr>
          <a:xfrm>
            <a:off x="153424" y="3571683"/>
            <a:ext cx="11776735" cy="2677656"/>
          </a:xfrm>
          <a:prstGeom prst="rect">
            <a:avLst/>
          </a:prstGeom>
          <a:solidFill>
            <a:schemeClr val="accent1">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Pakistan, there are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281072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registered doctors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(1 doctor for 782 people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among which 28736 BDS, 252336 MBBS doctors , 144441 male and 136631 female doctors registered with Pakistan Medical Commission.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There are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SimSun" panose="02010600030101010101" pitchFamily="2" charset="-122"/>
                <a:cs typeface="+mn-cs"/>
              </a:rPr>
              <a:t>32030</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 specialist doctors(</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SimSun" panose="02010600030101010101" pitchFamily="2" charset="-122"/>
                <a:cs typeface="+mn-cs"/>
              </a:rPr>
              <a:t>1 specialist doctor for every 6868 people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rPr>
              <a:t>)  registered with CPSP among which 22607 are FCPS and 9433 MCPS and 298 accredited hospital by CPSP.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051050"/>
            <a:ext cx="10515600" cy="1325563"/>
          </a:xfrm>
        </p:spPr>
        <p:txBody>
          <a:bodyPr/>
          <a:lstStyle/>
          <a:p>
            <a:endParaRPr lang="en-US" b="1" dirty="0"/>
          </a:p>
        </p:txBody>
      </p:sp>
      <p:sp>
        <p:nvSpPr>
          <p:cNvPr id="3" name="Content Placeholder 2"/>
          <p:cNvSpPr>
            <a:spLocks noGrp="1"/>
          </p:cNvSpPr>
          <p:nvPr>
            <p:ph idx="1"/>
          </p:nvPr>
        </p:nvSpPr>
        <p:spPr/>
        <p:txBody>
          <a:bodyPr/>
          <a:lstStyle/>
          <a:p>
            <a:endParaRPr lang="en-US"/>
          </a:p>
        </p:txBody>
      </p:sp>
      <p:sp>
        <p:nvSpPr>
          <p:cNvPr id="4" name="Google Shape;244;p16"/>
          <p:cNvSpPr txBox="1"/>
          <p:nvPr/>
        </p:nvSpPr>
        <p:spPr>
          <a:xfrm>
            <a:off x="1287138" y="407780"/>
            <a:ext cx="11360800" cy="810400"/>
          </a:xfrm>
          <a:prstGeom prst="rect">
            <a:avLst/>
          </a:prstGeom>
          <a:noFill/>
          <a:ln>
            <a:noFill/>
          </a:ln>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buSzPts val="2800"/>
            </a:pPr>
            <a:r>
              <a:rPr lang="en-US" b="1" dirty="0" smtClean="0"/>
              <a:t>A COMPARISON OF HEALTH INDICATORS </a:t>
            </a:r>
            <a:endParaRPr lang="en-US" b="1" dirty="0"/>
          </a:p>
        </p:txBody>
      </p:sp>
      <p:pic>
        <p:nvPicPr>
          <p:cNvPr id="5" name="Google Shape;246;p16"/>
          <p:cNvPicPr preferRelativeResize="0"/>
          <p:nvPr/>
        </p:nvPicPr>
        <p:blipFill rotWithShape="1">
          <a:blip r:embed="rId1"/>
          <a:srcRect/>
          <a:stretch>
            <a:fillRect/>
          </a:stretch>
        </p:blipFill>
        <p:spPr>
          <a:xfrm>
            <a:off x="271464" y="1318967"/>
            <a:ext cx="12077699" cy="485799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07164" y="794037"/>
          <a:ext cx="10298243" cy="62059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Picture 2" descr="Premium Vector | Vector illustration of doctor and patient. concept of  medicine with a male practitioner and a young male patient in a hospital.  two people talking standing full-leng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931" y="290174"/>
            <a:ext cx="3462553" cy="36068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5400" y="4431017"/>
            <a:ext cx="5300662"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PREMODIAL, PREVENTIVE , PROMOTIVE </a:t>
            </a:r>
            <a:endParaRPr lang="en-US" sz="2000" b="1" dirty="0" smtClean="0"/>
          </a:p>
          <a:p>
            <a:pPr marL="285750" indent="-285750">
              <a:buFont typeface="Arial" panose="020B0604020202020204" pitchFamily="34" charset="0"/>
              <a:buChar char="•"/>
            </a:pPr>
            <a:r>
              <a:rPr lang="en-US" sz="2000" b="1" dirty="0" smtClean="0"/>
              <a:t>CURATIVE HEALTH SERVICES</a:t>
            </a:r>
            <a:endParaRPr lang="en-US" sz="2000" b="1" dirty="0" smtClean="0"/>
          </a:p>
          <a:p>
            <a:pPr marL="285750" indent="-285750">
              <a:buFont typeface="Arial" panose="020B0604020202020204" pitchFamily="34" charset="0"/>
              <a:buChar char="•"/>
            </a:pPr>
            <a:r>
              <a:rPr lang="en-US" sz="2000" b="1" dirty="0" smtClean="0"/>
              <a:t>REHABILITATION HEALTH SERVICES </a:t>
            </a:r>
            <a:endParaRPr lang="en-US" sz="2000" b="1" dirty="0" smtClean="0"/>
          </a:p>
          <a:p>
            <a:pPr marL="285750" indent="-285750">
              <a:buFont typeface="Arial" panose="020B0604020202020204" pitchFamily="34" charset="0"/>
              <a:buChar char="•"/>
            </a:pPr>
            <a:endParaRPr lang="en-US" sz="2000" b="1" dirty="0" smtClean="0"/>
          </a:p>
        </p:txBody>
      </p:sp>
      <p:sp>
        <p:nvSpPr>
          <p:cNvPr id="6" name="TextBox 5"/>
          <p:cNvSpPr txBox="1"/>
          <p:nvPr/>
        </p:nvSpPr>
        <p:spPr>
          <a:xfrm>
            <a:off x="4836114" y="290174"/>
            <a:ext cx="4122149"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PATIENT DOCTOR INTERACTION </a:t>
            </a:r>
            <a:endParaRPr lang="en-US" sz="2000" b="1" dirty="0" smtClean="0"/>
          </a:p>
          <a:p>
            <a:pPr marL="285750" indent="-285750">
              <a:buFont typeface="Arial" panose="020B0604020202020204" pitchFamily="34" charset="0"/>
              <a:buChar char="•"/>
            </a:pPr>
            <a:r>
              <a:rPr lang="en-US" sz="2000" b="1" dirty="0" smtClean="0"/>
              <a:t>PATIENT DOCTOR RELATION </a:t>
            </a:r>
            <a:endParaRPr lang="en-US" sz="2000" b="1" dirty="0" smtClean="0"/>
          </a:p>
          <a:p>
            <a:pPr marL="285750" indent="-285750">
              <a:buFont typeface="Arial" panose="020B0604020202020204" pitchFamily="34" charset="0"/>
              <a:buChar char="•"/>
            </a:pPr>
            <a:endParaRPr lang="en-US" sz="2000" b="1" dirty="0"/>
          </a:p>
        </p:txBody>
      </p:sp>
      <p:sp>
        <p:nvSpPr>
          <p:cNvPr id="3" name="Rectangle 2"/>
          <p:cNvSpPr/>
          <p:nvPr/>
        </p:nvSpPr>
        <p:spPr>
          <a:xfrm>
            <a:off x="4836114" y="1170257"/>
            <a:ext cx="6096000" cy="923330"/>
          </a:xfrm>
          <a:prstGeom prst="rect">
            <a:avLst/>
          </a:prstGeom>
        </p:spPr>
        <p:txBody>
          <a:bodyPr>
            <a:spAutoFit/>
          </a:bodyPr>
          <a:lstStyle/>
          <a:p>
            <a:pPr marL="285750" indent="-285750">
              <a:buFont typeface="Arial" panose="020B0604020202020204" pitchFamily="34" charset="0"/>
              <a:buChar char="•"/>
            </a:pPr>
            <a:r>
              <a:rPr lang="en-US" b="1" dirty="0"/>
              <a:t>HEALTH RISK BELIEVES </a:t>
            </a:r>
            <a:endParaRPr lang="en-US" b="1" dirty="0"/>
          </a:p>
          <a:p>
            <a:pPr marL="285750" indent="-285750">
              <a:buFont typeface="Arial" panose="020B0604020202020204" pitchFamily="34" charset="0"/>
              <a:buChar char="•"/>
            </a:pPr>
            <a:r>
              <a:rPr lang="en-US" b="1" dirty="0"/>
              <a:t>HEALTH SEEKING BEHAVIOUR </a:t>
            </a:r>
            <a:endParaRPr lang="en-US" b="1" dirty="0"/>
          </a:p>
          <a:p>
            <a:pPr marL="285750" indent="-285750">
              <a:buFont typeface="Arial" panose="020B0604020202020204" pitchFamily="34" charset="0"/>
              <a:buChar char="•"/>
            </a:pPr>
            <a:endParaRPr lang="en-US" b="1" dirty="0"/>
          </a:p>
        </p:txBody>
      </p:sp>
      <p:sp>
        <p:nvSpPr>
          <p:cNvPr id="7" name="Rectangle 6"/>
          <p:cNvSpPr/>
          <p:nvPr/>
        </p:nvSpPr>
        <p:spPr>
          <a:xfrm>
            <a:off x="5105400" y="5880487"/>
            <a:ext cx="6096000" cy="923330"/>
          </a:xfrm>
          <a:prstGeom prst="rect">
            <a:avLst/>
          </a:prstGeom>
        </p:spPr>
        <p:txBody>
          <a:bodyPr>
            <a:spAutoFit/>
          </a:bodyPr>
          <a:lstStyle/>
          <a:p>
            <a:pPr marL="285750" indent="-285750">
              <a:buFont typeface="Arial" panose="020B0604020202020204" pitchFamily="34" charset="0"/>
              <a:buChar char="•"/>
            </a:pPr>
            <a:r>
              <a:rPr lang="en-US" b="1" dirty="0"/>
              <a:t>QUALITY ADJUSTED LIFE YEARS </a:t>
            </a:r>
            <a:endParaRPr lang="en-US" b="1" dirty="0"/>
          </a:p>
          <a:p>
            <a:pPr marL="285750" indent="-285750">
              <a:buFont typeface="Arial" panose="020B0604020202020204" pitchFamily="34" charset="0"/>
              <a:buChar char="•"/>
            </a:pPr>
            <a:r>
              <a:rPr lang="en-US" b="1" dirty="0"/>
              <a:t>DISABILITY ADJUSTED LIFE YEARS</a:t>
            </a:r>
            <a:endParaRPr lang="en-US" b="1" dirty="0"/>
          </a:p>
          <a:p>
            <a:pPr marL="285750" indent="-285750">
              <a:buFont typeface="Arial" panose="020B0604020202020204" pitchFamily="34" charset="0"/>
              <a:buChar char="•"/>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P spid="6"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10304</Words>
  <Application>WPS Presentation</Application>
  <PresentationFormat>Widescreen</PresentationFormat>
  <Paragraphs>331</Paragraphs>
  <Slides>38</Slides>
  <Notes>2</Notes>
  <HiddenSlides>1</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38</vt:i4>
      </vt:variant>
    </vt:vector>
  </HeadingPairs>
  <TitlesOfParts>
    <vt:vector size="55" baseType="lpstr">
      <vt:lpstr>Arial</vt:lpstr>
      <vt:lpstr>SimSun</vt:lpstr>
      <vt:lpstr>Wingdings</vt:lpstr>
      <vt:lpstr>Times New Roman</vt:lpstr>
      <vt:lpstr>Calibri</vt:lpstr>
      <vt:lpstr>Verdana</vt:lpstr>
      <vt:lpstr>Helvetica</vt:lpstr>
      <vt:lpstr>Calibri</vt:lpstr>
      <vt:lpstr>Agency FB</vt:lpstr>
      <vt:lpstr>Microsoft YaHei</vt:lpstr>
      <vt:lpstr>Arial Unicode MS</vt:lpstr>
      <vt:lpstr>Calibri Light</vt:lpstr>
      <vt:lpstr>Playfair Display</vt:lpstr>
      <vt:lpstr>Segoe Print</vt:lpstr>
      <vt:lpstr>Bradley Hand ITC</vt:lpstr>
      <vt:lpstr>Office Theme</vt:lpstr>
      <vt:lpstr>1_Office Theme</vt:lpstr>
      <vt:lpstr>PowerPoint 演示文稿</vt:lpstr>
      <vt:lpstr>PowerPoint 演示文稿</vt:lpstr>
      <vt:lpstr>PowerPoint 演示文稿</vt:lpstr>
      <vt:lpstr>PowerPoint 演示文稿</vt:lpstr>
      <vt:lpstr>PowerPoint 演示文稿</vt:lpstr>
      <vt:lpstr>HEALTH STATUS ?</vt:lpstr>
      <vt:lpstr>HEALTH STATUS ?</vt:lpstr>
      <vt:lpstr>PowerPoint 演示文稿</vt:lpstr>
      <vt:lpstr>PowerPoint 演示文稿</vt:lpstr>
      <vt:lpstr>Doctors in Pakistan give less time to patients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HEALTH SYSTEM ANXIETY</vt:lpstr>
      <vt:lpstr>HEALTH SYTEM DEVELOPMENT PHASE</vt:lpstr>
      <vt:lpstr>PATIENT SUFFERINGS</vt:lpstr>
      <vt:lpstr>PowerPoint 演示文稿</vt:lpstr>
      <vt:lpstr>PowerPoint 演示文稿</vt:lpstr>
      <vt:lpstr>PowerPoint 演示文稿</vt:lpstr>
      <vt:lpstr>DEVELOPING WORLD  </vt:lpstr>
      <vt:lpstr>DEVELOPING WORLD </vt:lpstr>
      <vt:lpstr>DEVELOPING WORLD </vt:lpstr>
      <vt:lpstr>ROLE OF DOCTOR  ROLE OF PUBLIC HEALTH  COMMUNITY ENGAGEMENT INDENTIFICATION OF PROBLEM &amp; SOLUTION  </vt:lpstr>
      <vt:lpstr>PowerPoint 演示文稿</vt:lpstr>
      <vt:lpstr>GAPS </vt:lpstr>
      <vt:lpstr>A Model; ROAD MAP TO ACHIEVE SUSTAINABLE DEVELOPMENT GOALS 2030 National Health Policy for Integrated Health Care Delivery System Integrated Management System, Family Physicians &amp; Public Health Information System   </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Pakistan Health Corridor  Project, Challenges &amp; Future of Medical Education</dc:title>
  <dc:creator>Dr.Muhammad Shahbaz</dc:creator>
  <cp:lastModifiedBy>Pak</cp:lastModifiedBy>
  <cp:revision>74</cp:revision>
  <dcterms:created xsi:type="dcterms:W3CDTF">2022-10-11T03:35:00Z</dcterms:created>
  <dcterms:modified xsi:type="dcterms:W3CDTF">2024-08-11T20:26:49Z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6B69FB0B137243DC91921E9273CBBEC6_12</vt:lpwstr>
  </property>
  <property fmtid="{D5CDD505-2E9C-101B-9397-08002B2CF9AE}" pid="3" name="KSOProductBuildVer">
    <vt:lpwstr>1033-12.2.0.17555</vt:lpwstr>
  </property>
</Properties>
</file>