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6"/>
  </p:notesMasterIdLst>
  <p:sldIdLst>
    <p:sldId id="273" r:id="rId2"/>
    <p:sldId id="256" r:id="rId3"/>
    <p:sldId id="300" r:id="rId4"/>
    <p:sldId id="299" r:id="rId5"/>
    <p:sldId id="297" r:id="rId6"/>
    <p:sldId id="296" r:id="rId7"/>
    <p:sldId id="304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89" r:id="rId18"/>
    <p:sldId id="266" r:id="rId19"/>
    <p:sldId id="267" r:id="rId20"/>
    <p:sldId id="295" r:id="rId21"/>
    <p:sldId id="290" r:id="rId22"/>
    <p:sldId id="291" r:id="rId23"/>
    <p:sldId id="292" r:id="rId24"/>
    <p:sldId id="293" r:id="rId25"/>
    <p:sldId id="294" r:id="rId26"/>
    <p:sldId id="268" r:id="rId27"/>
    <p:sldId id="269" r:id="rId28"/>
    <p:sldId id="270" r:id="rId29"/>
    <p:sldId id="271" r:id="rId30"/>
    <p:sldId id="272" r:id="rId31"/>
    <p:sldId id="303" r:id="rId32"/>
    <p:sldId id="302" r:id="rId33"/>
    <p:sldId id="301" r:id="rId34"/>
    <p:sldId id="288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630B8C-C2E0-4CBE-889E-64FFC75944A9}" type="datetimeFigureOut">
              <a:rPr lang="en-US" smtClean="0"/>
              <a:pPr/>
              <a:t>11-Feb-25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5CF09-1A6D-4B80-910E-0DB7046C24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5CF09-1A6D-4B80-910E-0DB7046C24A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E48C1CC-34DD-4B5A-8CD6-EBFB6588D320}" type="datetimeFigureOut">
              <a:rPr lang="en-US" smtClean="0"/>
              <a:pPr/>
              <a:t>11-Feb-25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EF22E4-087A-413C-BC84-C104FBA03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C1CC-34DD-4B5A-8CD6-EBFB6588D320}" type="datetimeFigureOut">
              <a:rPr lang="en-US" smtClean="0"/>
              <a:pPr/>
              <a:t>11-Feb-25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F22E4-087A-413C-BC84-C104FBA03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E48C1CC-34DD-4B5A-8CD6-EBFB6588D320}" type="datetimeFigureOut">
              <a:rPr lang="en-US" smtClean="0"/>
              <a:pPr/>
              <a:t>11-Feb-25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37EF22E4-087A-413C-BC84-C104FBA03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C1CC-34DD-4B5A-8CD6-EBFB6588D320}" type="datetimeFigureOut">
              <a:rPr lang="en-US" smtClean="0"/>
              <a:pPr/>
              <a:t>11-Feb-25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7EF22E4-087A-413C-BC84-C104FBA03C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C1CC-34DD-4B5A-8CD6-EBFB6588D320}" type="datetimeFigureOut">
              <a:rPr lang="en-US" smtClean="0"/>
              <a:pPr/>
              <a:t>11-Feb-25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7EF22E4-087A-413C-BC84-C104FBA03C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E48C1CC-34DD-4B5A-8CD6-EBFB6588D320}" type="datetimeFigureOut">
              <a:rPr lang="en-US" smtClean="0"/>
              <a:pPr/>
              <a:t>11-Feb-25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7EF22E4-087A-413C-BC84-C104FBA03C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E48C1CC-34DD-4B5A-8CD6-EBFB6588D320}" type="datetimeFigureOut">
              <a:rPr lang="en-US" smtClean="0"/>
              <a:pPr/>
              <a:t>11-Feb-25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7EF22E4-087A-413C-BC84-C104FBA03C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C1CC-34DD-4B5A-8CD6-EBFB6588D320}" type="datetimeFigureOut">
              <a:rPr lang="en-US" smtClean="0"/>
              <a:pPr/>
              <a:t>11-Feb-25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7EF22E4-087A-413C-BC84-C104FBA03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C1CC-34DD-4B5A-8CD6-EBFB6588D320}" type="datetimeFigureOut">
              <a:rPr lang="en-US" smtClean="0"/>
              <a:pPr/>
              <a:t>11-Feb-25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EF22E4-087A-413C-BC84-C104FBA03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C1CC-34DD-4B5A-8CD6-EBFB6588D320}" type="datetimeFigureOut">
              <a:rPr lang="en-US" smtClean="0"/>
              <a:pPr/>
              <a:t>11-Feb-25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7EF22E4-087A-413C-BC84-C104FBA03C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E48C1CC-34DD-4B5A-8CD6-EBFB6588D320}" type="datetimeFigureOut">
              <a:rPr lang="en-US" smtClean="0"/>
              <a:pPr/>
              <a:t>11-Feb-25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37EF22E4-087A-413C-BC84-C104FBA03C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E48C1CC-34DD-4B5A-8CD6-EBFB6588D320}" type="datetimeFigureOut">
              <a:rPr lang="en-US" smtClean="0"/>
              <a:pPr/>
              <a:t>11-Feb-25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7EF22E4-087A-413C-BC84-C104FBA03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itle 3" descr="bismillah"/>
          <p:cNvPicPr>
            <a:picLocks noGrp="1" noChangeAspect="1" noChangeArrowheads="1"/>
          </p:cNvPicPr>
          <p:nvPr>
            <p:ph type="ctrTitle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1502" y="-60250"/>
            <a:ext cx="9144000" cy="6796087"/>
          </a:xfrm>
          <a:noFill/>
          <a:ln/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80000"/>
              </a:lnSpc>
              <a:buSzPct val="80000"/>
              <a:buFontTx/>
              <a:buBlip>
                <a:blip r:embed="rId2"/>
              </a:buBlip>
              <a:tabLst>
                <a:tab pos="8229600" algn="l"/>
              </a:tabLst>
            </a:pPr>
            <a:r>
              <a:rPr lang="en-US" b="1" dirty="0" smtClean="0">
                <a:solidFill>
                  <a:schemeClr val="folHlink"/>
                </a:solidFill>
              </a:rPr>
              <a:t>Acute</a:t>
            </a:r>
          </a:p>
          <a:p>
            <a:pPr lvl="1">
              <a:lnSpc>
                <a:spcPct val="80000"/>
              </a:lnSpc>
              <a:buClr>
                <a:srgbClr val="00FFFF"/>
              </a:buClr>
              <a:buSzPct val="65000"/>
              <a:buFont typeface="Wingdings" pitchFamily="2" charset="2"/>
              <a:buBlip>
                <a:blip r:embed="rId3"/>
              </a:buBlip>
              <a:tabLst>
                <a:tab pos="8229600" algn="l"/>
              </a:tabLst>
            </a:pPr>
            <a:r>
              <a:rPr lang="en-US" b="1" dirty="0" smtClean="0"/>
              <a:t>Affects normal heart valves</a:t>
            </a:r>
          </a:p>
          <a:p>
            <a:pPr lvl="1">
              <a:lnSpc>
                <a:spcPct val="80000"/>
              </a:lnSpc>
              <a:buClr>
                <a:srgbClr val="00FFFF"/>
              </a:buClr>
              <a:buSzPct val="65000"/>
              <a:buFont typeface="Wingdings" pitchFamily="2" charset="2"/>
              <a:buBlip>
                <a:blip r:embed="rId3"/>
              </a:buBlip>
              <a:tabLst>
                <a:tab pos="8229600" algn="l"/>
              </a:tabLst>
            </a:pPr>
            <a:r>
              <a:rPr lang="en-US" b="1" dirty="0" smtClean="0"/>
              <a:t>Rapidly destructive</a:t>
            </a:r>
          </a:p>
          <a:p>
            <a:pPr lvl="1">
              <a:lnSpc>
                <a:spcPct val="80000"/>
              </a:lnSpc>
              <a:buClr>
                <a:srgbClr val="00FFFF"/>
              </a:buClr>
              <a:buSzPct val="65000"/>
              <a:buFont typeface="Wingdings" pitchFamily="2" charset="2"/>
              <a:buBlip>
                <a:blip r:embed="rId3"/>
              </a:buBlip>
              <a:tabLst>
                <a:tab pos="8229600" algn="l"/>
              </a:tabLst>
            </a:pPr>
            <a:r>
              <a:rPr lang="en-US" b="1" dirty="0" smtClean="0"/>
              <a:t>Metastatic foci</a:t>
            </a:r>
          </a:p>
          <a:p>
            <a:pPr lvl="1">
              <a:lnSpc>
                <a:spcPct val="80000"/>
              </a:lnSpc>
              <a:buClr>
                <a:srgbClr val="00FFFF"/>
              </a:buClr>
              <a:buSzPct val="65000"/>
              <a:buFont typeface="Wingdings" pitchFamily="2" charset="2"/>
              <a:buBlip>
                <a:blip r:embed="rId3"/>
              </a:buBlip>
              <a:tabLst>
                <a:tab pos="8229600" algn="l"/>
              </a:tabLst>
            </a:pPr>
            <a:r>
              <a:rPr lang="en-US" b="1" dirty="0" smtClean="0"/>
              <a:t>Commonly Staph.</a:t>
            </a:r>
          </a:p>
          <a:p>
            <a:pPr lvl="1">
              <a:lnSpc>
                <a:spcPct val="80000"/>
              </a:lnSpc>
              <a:buClr>
                <a:srgbClr val="00FFFF"/>
              </a:buClr>
              <a:buSzPct val="65000"/>
              <a:buFont typeface="Wingdings" pitchFamily="2" charset="2"/>
              <a:buBlip>
                <a:blip r:embed="rId3"/>
              </a:buBlip>
              <a:tabLst>
                <a:tab pos="8229600" algn="l"/>
              </a:tabLst>
            </a:pPr>
            <a:r>
              <a:rPr lang="en-US" b="1" dirty="0" smtClean="0"/>
              <a:t>If not treated, usually fatal within 6 weeks</a:t>
            </a:r>
          </a:p>
          <a:p>
            <a:pPr>
              <a:lnSpc>
                <a:spcPct val="80000"/>
              </a:lnSpc>
              <a:buClr>
                <a:srgbClr val="00FFFF"/>
              </a:buClr>
              <a:buSzPct val="80000"/>
              <a:buFont typeface="Wingdings" pitchFamily="2" charset="2"/>
              <a:buBlip>
                <a:blip r:embed="rId2"/>
              </a:buBlip>
              <a:tabLst>
                <a:tab pos="8229600" algn="l"/>
              </a:tabLst>
            </a:pPr>
            <a:r>
              <a:rPr lang="en-US" b="1" dirty="0" smtClean="0">
                <a:solidFill>
                  <a:schemeClr val="folHlink"/>
                </a:solidFill>
              </a:rPr>
              <a:t>Sub acute</a:t>
            </a:r>
          </a:p>
          <a:p>
            <a:pPr lvl="1">
              <a:lnSpc>
                <a:spcPct val="80000"/>
              </a:lnSpc>
              <a:buClr>
                <a:srgbClr val="00FFFF"/>
              </a:buClr>
              <a:buSzPct val="65000"/>
              <a:buFont typeface="Wingdings" pitchFamily="2" charset="2"/>
              <a:buBlip>
                <a:blip r:embed="rId3"/>
              </a:buBlip>
              <a:tabLst>
                <a:tab pos="8229600" algn="l"/>
              </a:tabLst>
            </a:pPr>
            <a:r>
              <a:rPr lang="en-US" b="1" dirty="0" smtClean="0"/>
              <a:t>Often affects damaged heart valves</a:t>
            </a:r>
          </a:p>
          <a:p>
            <a:pPr lvl="1">
              <a:lnSpc>
                <a:spcPct val="80000"/>
              </a:lnSpc>
              <a:buClr>
                <a:srgbClr val="00FFFF"/>
              </a:buClr>
              <a:buSzPct val="65000"/>
              <a:buFont typeface="Wingdings" pitchFamily="2" charset="2"/>
              <a:buBlip>
                <a:blip r:embed="rId3"/>
              </a:buBlip>
              <a:tabLst>
                <a:tab pos="8229600" algn="l"/>
              </a:tabLst>
            </a:pPr>
            <a:r>
              <a:rPr lang="en-US" b="1" dirty="0" smtClean="0"/>
              <a:t>Indolent nature</a:t>
            </a:r>
          </a:p>
          <a:p>
            <a:pPr lvl="1">
              <a:lnSpc>
                <a:spcPct val="80000"/>
              </a:lnSpc>
              <a:buClr>
                <a:srgbClr val="00FFFF"/>
              </a:buClr>
              <a:buSzPct val="65000"/>
              <a:buFont typeface="Wingdings" pitchFamily="2" charset="2"/>
              <a:buBlip>
                <a:blip r:embed="rId3"/>
              </a:buBlip>
              <a:tabLst>
                <a:tab pos="8229600" algn="l"/>
              </a:tabLst>
            </a:pPr>
            <a:r>
              <a:rPr lang="en-US" b="1" dirty="0" smtClean="0"/>
              <a:t>If not treated fatal by one year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Pathophysiology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990600" lvl="1" indent="-533400">
              <a:buFont typeface="Wingdings" pitchFamily="2" charset="2"/>
              <a:buNone/>
            </a:pPr>
            <a:r>
              <a:rPr lang="en-US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Turbulent blood flow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990600" lvl="1" indent="-533400">
              <a:buFont typeface="Wingdings" pitchFamily="2" charset="2"/>
              <a:buNone/>
            </a:pPr>
            <a:r>
              <a:rPr lang="en-US" dirty="0" smtClean="0"/>
              <a:t>Disrupts the </a:t>
            </a:r>
            <a:r>
              <a:rPr lang="en-US" dirty="0" err="1" smtClean="0"/>
              <a:t>endocardium</a:t>
            </a:r>
            <a:r>
              <a:rPr lang="en-US" dirty="0" smtClean="0"/>
              <a:t> making it “sticky”</a:t>
            </a:r>
          </a:p>
          <a:p>
            <a:pPr marL="990600" lvl="1" indent="-533400">
              <a:buFont typeface="Wingdings" pitchFamily="2" charset="2"/>
              <a:buNone/>
            </a:pPr>
            <a:r>
              <a:rPr lang="en-US" sz="32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Bacteremia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990600" lvl="1" indent="-533400">
              <a:buFont typeface="Wingdings" pitchFamily="2" charset="2"/>
              <a:buNone/>
            </a:pPr>
            <a:r>
              <a:rPr lang="en-US" dirty="0" smtClean="0"/>
              <a:t>Delivers the organisms to the </a:t>
            </a:r>
            <a:r>
              <a:rPr lang="en-US" dirty="0" err="1" smtClean="0"/>
              <a:t>endocardial</a:t>
            </a:r>
            <a:r>
              <a:rPr lang="en-US" dirty="0" smtClean="0"/>
              <a:t> surface </a:t>
            </a:r>
          </a:p>
          <a:p>
            <a:pPr marL="990600" lvl="1" indent="-533400">
              <a:buFontTx/>
              <a:buNone/>
            </a:pPr>
            <a:r>
              <a:rPr lang="en-US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Adherence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990600" lvl="1" indent="-533400">
              <a:buFontTx/>
              <a:buNone/>
            </a:pPr>
            <a:r>
              <a:rPr lang="en-US" dirty="0" smtClean="0"/>
              <a:t>Of the organisms to the </a:t>
            </a:r>
            <a:r>
              <a:rPr lang="en-US" dirty="0" err="1" smtClean="0"/>
              <a:t>endocardial</a:t>
            </a:r>
            <a:r>
              <a:rPr lang="en-US" dirty="0" smtClean="0"/>
              <a:t> surface</a:t>
            </a:r>
          </a:p>
          <a:p>
            <a:pPr marL="990600" lvl="1" indent="-533400">
              <a:buFontTx/>
              <a:buNone/>
            </a:pPr>
            <a:r>
              <a:rPr lang="en-US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Eventual invasion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990600" lvl="1" indent="-533400">
              <a:buFontTx/>
              <a:buNone/>
            </a:pPr>
            <a:r>
              <a:rPr lang="en-US" dirty="0" smtClean="0"/>
              <a:t>Of the </a:t>
            </a:r>
            <a:r>
              <a:rPr lang="en-US" dirty="0" err="1" smtClean="0"/>
              <a:t>valvular</a:t>
            </a:r>
            <a:r>
              <a:rPr lang="en-US" dirty="0" smtClean="0"/>
              <a:t> leaflets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Factors: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Intravenous drug abuse</a:t>
            </a:r>
          </a:p>
          <a:p>
            <a:r>
              <a:rPr lang="en-US" dirty="0" smtClean="0"/>
              <a:t>Artificial heart valves and pacemakers </a:t>
            </a:r>
          </a:p>
          <a:p>
            <a:r>
              <a:rPr lang="en-US" dirty="0" smtClean="0"/>
              <a:t>Acquired heart defects</a:t>
            </a:r>
          </a:p>
          <a:p>
            <a:pPr lvl="1"/>
            <a:r>
              <a:rPr lang="en-US" dirty="0" err="1" smtClean="0"/>
              <a:t>Calcific</a:t>
            </a:r>
            <a:r>
              <a:rPr lang="en-US" dirty="0" smtClean="0"/>
              <a:t> aortic </a:t>
            </a:r>
            <a:r>
              <a:rPr lang="en-US" dirty="0" err="1" smtClean="0"/>
              <a:t>stenosis</a:t>
            </a:r>
            <a:endParaRPr lang="en-US" dirty="0" smtClean="0"/>
          </a:p>
          <a:p>
            <a:pPr lvl="1"/>
            <a:r>
              <a:rPr lang="en-US" dirty="0" smtClean="0"/>
              <a:t>Mitral valve </a:t>
            </a:r>
            <a:r>
              <a:rPr lang="en-US" dirty="0" err="1" smtClean="0"/>
              <a:t>prolapse</a:t>
            </a:r>
            <a:r>
              <a:rPr lang="en-US" dirty="0" smtClean="0"/>
              <a:t> with regurgitation</a:t>
            </a:r>
          </a:p>
          <a:p>
            <a:r>
              <a:rPr lang="en-US" dirty="0" smtClean="0"/>
              <a:t>Congenital heart defects</a:t>
            </a:r>
          </a:p>
          <a:p>
            <a:r>
              <a:rPr lang="en-US" dirty="0" smtClean="0"/>
              <a:t>Intravascular catheters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Causative Organisms: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Common bacteria</a:t>
            </a:r>
          </a:p>
          <a:p>
            <a:pPr lvl="1"/>
            <a:r>
              <a:rPr lang="en-US" dirty="0" smtClean="0"/>
              <a:t>S. </a:t>
            </a:r>
            <a:r>
              <a:rPr lang="en-US" dirty="0" err="1" smtClean="0"/>
              <a:t>aureus</a:t>
            </a:r>
            <a:endParaRPr lang="en-US" dirty="0" smtClean="0"/>
          </a:p>
          <a:p>
            <a:pPr lvl="1"/>
            <a:r>
              <a:rPr lang="en-US" dirty="0" smtClean="0"/>
              <a:t>Streptococci </a:t>
            </a:r>
          </a:p>
          <a:p>
            <a:pPr lvl="1"/>
            <a:r>
              <a:rPr lang="en-US" dirty="0" err="1" smtClean="0"/>
              <a:t>Enterococci</a:t>
            </a:r>
            <a:endParaRPr lang="en-US" dirty="0" smtClean="0"/>
          </a:p>
          <a:p>
            <a:r>
              <a:rPr lang="en-US" dirty="0" smtClean="0"/>
              <a:t>Not so common bacteria</a:t>
            </a:r>
          </a:p>
          <a:p>
            <a:pPr lvl="1"/>
            <a:r>
              <a:rPr lang="en-US" dirty="0" smtClean="0"/>
              <a:t>Fungi</a:t>
            </a:r>
          </a:p>
          <a:p>
            <a:pPr lvl="1"/>
            <a:r>
              <a:rPr lang="en-US" dirty="0" smtClean="0"/>
              <a:t>Pseudomonas</a:t>
            </a:r>
          </a:p>
          <a:p>
            <a:pPr lvl="1"/>
            <a:r>
              <a:rPr lang="en-US" dirty="0" smtClean="0"/>
              <a:t>HACEK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Symptoms: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6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6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FFFF00"/>
                          </a:solidFill>
                        </a:rPr>
                        <a:t>Acute</a:t>
                      </a:r>
                    </a:p>
                    <a:p>
                      <a:endParaRPr lang="en-US" sz="2800" dirty="0" smtClean="0">
                        <a:solidFill>
                          <a:srgbClr val="FFFF00"/>
                        </a:solidFill>
                      </a:endParaRPr>
                    </a:p>
                    <a:p>
                      <a:pPr lvl="1"/>
                      <a:r>
                        <a:rPr lang="en-US" sz="2000" dirty="0" smtClean="0"/>
                        <a:t>High grade fever and chills</a:t>
                      </a:r>
                    </a:p>
                    <a:p>
                      <a:pPr lvl="1"/>
                      <a:r>
                        <a:rPr lang="en-US" sz="2000" dirty="0" smtClean="0"/>
                        <a:t>SOB</a:t>
                      </a:r>
                    </a:p>
                    <a:p>
                      <a:pPr lvl="1"/>
                      <a:r>
                        <a:rPr lang="en-US" sz="2000" dirty="0" err="1" smtClean="0"/>
                        <a:t>Arthralgias</a:t>
                      </a:r>
                      <a:r>
                        <a:rPr lang="en-US" sz="2000" dirty="0" smtClean="0"/>
                        <a:t>/ </a:t>
                      </a:r>
                      <a:r>
                        <a:rPr lang="en-US" sz="2000" dirty="0" err="1" smtClean="0"/>
                        <a:t>myalgias</a:t>
                      </a:r>
                      <a:endParaRPr lang="en-US" sz="2000" dirty="0" smtClean="0"/>
                    </a:p>
                    <a:p>
                      <a:pPr lvl="1"/>
                      <a:r>
                        <a:rPr lang="en-US" sz="2000" dirty="0" smtClean="0"/>
                        <a:t>Abdominal pain</a:t>
                      </a:r>
                    </a:p>
                    <a:p>
                      <a:pPr lvl="1"/>
                      <a:r>
                        <a:rPr lang="en-US" sz="2000" dirty="0" err="1" smtClean="0"/>
                        <a:t>Pleuritic</a:t>
                      </a:r>
                      <a:r>
                        <a:rPr lang="en-US" sz="2000" dirty="0" smtClean="0"/>
                        <a:t> chest pain</a:t>
                      </a:r>
                    </a:p>
                    <a:p>
                      <a:pPr lvl="1"/>
                      <a:r>
                        <a:rPr lang="en-US" sz="2000" dirty="0" smtClean="0"/>
                        <a:t>Back pain</a:t>
                      </a:r>
                      <a:endParaRPr lang="en-US" sz="2000" dirty="0"/>
                    </a:p>
                  </a:txBody>
                  <a:tcPr marL="95922" marR="95922"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rgbClr val="FFFF00"/>
                          </a:solidFill>
                        </a:rPr>
                        <a:t>Subacute</a:t>
                      </a:r>
                      <a:endParaRPr lang="en-US" sz="2800" dirty="0" smtClean="0">
                        <a:solidFill>
                          <a:srgbClr val="FFFF00"/>
                        </a:solidFill>
                      </a:endParaRPr>
                    </a:p>
                    <a:p>
                      <a:endParaRPr lang="en-US" sz="2800" dirty="0" smtClean="0">
                        <a:solidFill>
                          <a:srgbClr val="FFFF00"/>
                        </a:solidFill>
                      </a:endParaRPr>
                    </a:p>
                    <a:p>
                      <a:pPr lvl="1"/>
                      <a:r>
                        <a:rPr lang="en-US" sz="2000" dirty="0" smtClean="0"/>
                        <a:t>Low grade fever</a:t>
                      </a:r>
                    </a:p>
                    <a:p>
                      <a:pPr lvl="1"/>
                      <a:r>
                        <a:rPr lang="en-US" sz="2000" dirty="0" smtClean="0"/>
                        <a:t>Anorexia</a:t>
                      </a:r>
                    </a:p>
                    <a:p>
                      <a:pPr lvl="1"/>
                      <a:r>
                        <a:rPr lang="en-US" sz="2000" dirty="0" smtClean="0"/>
                        <a:t>Weight loss</a:t>
                      </a:r>
                    </a:p>
                    <a:p>
                      <a:pPr lvl="1"/>
                      <a:r>
                        <a:rPr lang="en-US" sz="2000" dirty="0" smtClean="0"/>
                        <a:t>Fatigue</a:t>
                      </a:r>
                    </a:p>
                    <a:p>
                      <a:pPr lvl="1"/>
                      <a:r>
                        <a:rPr lang="en-US" sz="2000" dirty="0" err="1" smtClean="0"/>
                        <a:t>Arthralgias</a:t>
                      </a:r>
                      <a:r>
                        <a:rPr lang="en-US" sz="2000" dirty="0" smtClean="0"/>
                        <a:t>/ </a:t>
                      </a:r>
                      <a:r>
                        <a:rPr lang="en-US" sz="2000" dirty="0" err="1" smtClean="0"/>
                        <a:t>myalgias</a:t>
                      </a:r>
                      <a:endParaRPr lang="en-US" sz="2000" dirty="0" smtClean="0"/>
                    </a:p>
                    <a:p>
                      <a:pPr lvl="1"/>
                      <a:r>
                        <a:rPr lang="en-US" sz="2000" dirty="0" smtClean="0"/>
                        <a:t>Abdominal pain</a:t>
                      </a:r>
                    </a:p>
                    <a:p>
                      <a:pPr lvl="1"/>
                      <a:r>
                        <a:rPr lang="en-US" sz="2000" dirty="0" smtClean="0"/>
                        <a:t>N/V</a:t>
                      </a:r>
                    </a:p>
                    <a:p>
                      <a:endParaRPr lang="en-US" dirty="0"/>
                    </a:p>
                  </a:txBody>
                  <a:tcPr marL="95922" marR="9592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200" y="5029200"/>
            <a:ext cx="7620000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2400" dirty="0" smtClean="0">
                <a:solidFill>
                  <a:srgbClr val="FFFFCC"/>
                </a:solidFill>
                <a:effectLst/>
              </a:rPr>
              <a:t>The onset of symptoms is usually ~2 weeks or less </a:t>
            </a:r>
          </a:p>
          <a:p>
            <a:pPr eaLnBrk="0" hangingPunct="0"/>
            <a:r>
              <a:rPr lang="en-US" sz="2400" dirty="0" smtClean="0">
                <a:solidFill>
                  <a:srgbClr val="FFFFCC"/>
                </a:solidFill>
                <a:effectLst/>
              </a:rPr>
              <a:t>from the initiating </a:t>
            </a:r>
            <a:r>
              <a:rPr lang="en-US" sz="2400" dirty="0" err="1" smtClean="0">
                <a:solidFill>
                  <a:srgbClr val="FFFFCC"/>
                </a:solidFill>
                <a:effectLst/>
              </a:rPr>
              <a:t>bacteremia</a:t>
            </a:r>
            <a:r>
              <a:rPr lang="en-US" sz="2400" dirty="0" smtClean="0">
                <a:solidFill>
                  <a:srgbClr val="FFFFCC"/>
                </a:solidFill>
                <a:effectLst/>
              </a:rPr>
              <a:t> </a:t>
            </a:r>
            <a:endParaRPr lang="en-US" sz="2400" dirty="0">
              <a:solidFill>
                <a:srgbClr val="FFFFCC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Fever </a:t>
            </a:r>
          </a:p>
          <a:p>
            <a:r>
              <a:rPr lang="en-US" dirty="0" smtClean="0"/>
              <a:t>Heart murmur</a:t>
            </a:r>
          </a:p>
          <a:p>
            <a:r>
              <a:rPr lang="en-US" dirty="0" err="1" smtClean="0"/>
              <a:t>petechiae</a:t>
            </a:r>
            <a:endParaRPr lang="en-US" dirty="0" smtClean="0"/>
          </a:p>
          <a:p>
            <a:r>
              <a:rPr lang="en-US" dirty="0" err="1" smtClean="0"/>
              <a:t>subungal</a:t>
            </a:r>
            <a:r>
              <a:rPr lang="en-US" dirty="0" smtClean="0"/>
              <a:t> or “splinter” hemorrhages</a:t>
            </a:r>
          </a:p>
          <a:p>
            <a:r>
              <a:rPr lang="en-US" dirty="0" smtClean="0"/>
              <a:t>Clubbing</a:t>
            </a:r>
          </a:p>
          <a:p>
            <a:r>
              <a:rPr lang="en-US" dirty="0" err="1" smtClean="0"/>
              <a:t>Splenomegaly</a:t>
            </a:r>
            <a:endParaRPr lang="en-US" dirty="0" smtClean="0"/>
          </a:p>
          <a:p>
            <a:r>
              <a:rPr lang="en-US" dirty="0" smtClean="0"/>
              <a:t>neurologic changes</a:t>
            </a:r>
          </a:p>
          <a:p>
            <a:r>
              <a:rPr lang="en-US" dirty="0" smtClean="0"/>
              <a:t>Osler’s Nodes</a:t>
            </a:r>
          </a:p>
          <a:p>
            <a:r>
              <a:rPr lang="en-US" dirty="0" err="1" smtClean="0"/>
              <a:t>Janeway</a:t>
            </a:r>
            <a:r>
              <a:rPr lang="en-US" dirty="0" smtClean="0"/>
              <a:t> lesions</a:t>
            </a:r>
          </a:p>
          <a:p>
            <a:r>
              <a:rPr lang="en-US" dirty="0" smtClean="0"/>
              <a:t>Roth Spots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sz="3200" dirty="0" err="1" smtClean="0"/>
              <a:t>Petechiae</a:t>
            </a:r>
            <a:r>
              <a:rPr lang="en-US" sz="3200" dirty="0" smtClean="0"/>
              <a:t>: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200" dirty="0" smtClean="0"/>
              <a:t>Non specific, located on extremities and mucous membranes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4" name="Content Placeholder 3" descr="Eye-Petechia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30020" t="20183" r="27728" b="15907"/>
          <a:stretch>
            <a:fillRect/>
          </a:stretch>
        </p:blipFill>
        <p:spPr>
          <a:xfrm>
            <a:off x="381000" y="1600200"/>
            <a:ext cx="4103061" cy="4102439"/>
          </a:xfrm>
          <a:noFill/>
          <a:ln/>
        </p:spPr>
      </p:pic>
      <p:pic>
        <p:nvPicPr>
          <p:cNvPr id="5" name="Picture 5" descr="palate-petechia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00600" y="1600200"/>
            <a:ext cx="4159250" cy="41148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SPLINTER HEMORRHAGES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splinter hemorrhag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1600200"/>
            <a:ext cx="4064000" cy="3048000"/>
          </a:xfrm>
          <a:noFill/>
          <a:ln/>
        </p:spPr>
      </p:pic>
      <p:pic>
        <p:nvPicPr>
          <p:cNvPr id="5" name="Picture 4" descr="splinter hemorrhag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76800" y="1447800"/>
            <a:ext cx="4068763" cy="3048000"/>
          </a:xfrm>
          <a:prstGeom prst="rect">
            <a:avLst/>
          </a:prstGeom>
          <a:noFill/>
          <a:ln/>
        </p:spPr>
      </p:pic>
      <p:sp>
        <p:nvSpPr>
          <p:cNvPr id="6" name="Rectangle 5"/>
          <p:cNvSpPr/>
          <p:nvPr/>
        </p:nvSpPr>
        <p:spPr>
          <a:xfrm>
            <a:off x="2286000" y="457200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0" hangingPunct="0">
              <a:buFontTx/>
              <a:buAutoNum type="arabicPeriod"/>
            </a:pPr>
            <a:r>
              <a:rPr lang="en-US" sz="2000" dirty="0" smtClean="0"/>
              <a:t>Nonspecific</a:t>
            </a:r>
          </a:p>
          <a:p>
            <a:pPr marL="342900" indent="-342900" eaLnBrk="0" hangingPunct="0">
              <a:buFontTx/>
              <a:buAutoNum type="arabicPeriod"/>
            </a:pPr>
            <a:r>
              <a:rPr lang="en-US" sz="2000" dirty="0" err="1" smtClean="0"/>
              <a:t>Nonblanching</a:t>
            </a:r>
            <a:endParaRPr lang="en-US" sz="2000" dirty="0" smtClean="0"/>
          </a:p>
          <a:p>
            <a:pPr marL="342900" indent="-342900" eaLnBrk="0" hangingPunct="0">
              <a:buFontTx/>
              <a:buAutoNum type="arabicPeriod"/>
            </a:pPr>
            <a:r>
              <a:rPr lang="en-US" sz="2000" dirty="0" smtClean="0"/>
              <a:t>Linear reddish-brown lesions found under the nail bed</a:t>
            </a:r>
          </a:p>
          <a:p>
            <a:pPr marL="342900" indent="-342900" eaLnBrk="0" hangingPunct="0">
              <a:buFontTx/>
              <a:buAutoNum type="arabicPeriod"/>
            </a:pPr>
            <a:r>
              <a:rPr lang="en-US" sz="2000" dirty="0" smtClean="0"/>
              <a:t>Usually do NOT extend the entire length of the nail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2590800"/>
          </a:xfrm>
        </p:spPr>
        <p:txBody>
          <a:bodyPr>
            <a:normAutofit fontScale="90000"/>
          </a:bodyPr>
          <a:lstStyle/>
          <a:p>
            <a:pPr marL="342900" indent="-342900" eaLnBrk="0" hangingPunct="0"/>
            <a:r>
              <a:rPr lang="en-US" sz="2800" dirty="0" smtClean="0">
                <a:sym typeface="Wingdings" pitchFamily="2" charset="2"/>
              </a:rPr>
              <a:t/>
            </a:r>
            <a:br>
              <a:rPr lang="en-US" sz="2800" dirty="0" smtClean="0">
                <a:sym typeface="Wingdings" pitchFamily="2" charset="2"/>
              </a:rPr>
            </a:br>
            <a:r>
              <a:rPr lang="en-US" sz="2800" dirty="0" smtClean="0">
                <a:sym typeface="Wingdings" pitchFamily="2" charset="2"/>
              </a:rPr>
              <a:t/>
            </a:r>
            <a:br>
              <a:rPr lang="en-US" sz="2800" dirty="0" smtClean="0">
                <a:sym typeface="Wingdings" pitchFamily="2" charset="2"/>
              </a:rPr>
            </a:br>
            <a:r>
              <a:rPr lang="en-US" sz="2800" dirty="0" smtClean="0">
                <a:sym typeface="Wingdings" pitchFamily="2" charset="2"/>
              </a:rPr>
              <a:t/>
            </a:r>
            <a:br>
              <a:rPr lang="en-US" sz="2800" dirty="0" smtClean="0">
                <a:sym typeface="Wingdings" pitchFamily="2" charset="2"/>
              </a:rPr>
            </a:br>
            <a:r>
              <a:rPr lang="en-US" sz="2800" dirty="0" smtClean="0">
                <a:sym typeface="Wingdings" pitchFamily="2" charset="2"/>
              </a:rPr>
              <a:t/>
            </a:r>
            <a:br>
              <a:rPr lang="en-US" sz="2800" dirty="0" smtClean="0">
                <a:sym typeface="Wingdings" pitchFamily="2" charset="2"/>
              </a:rPr>
            </a:br>
            <a:r>
              <a:rPr lang="en-US" sz="2800" dirty="0" smtClean="0">
                <a:sym typeface="Wingdings" pitchFamily="2" charset="2"/>
              </a:rPr>
              <a:t/>
            </a:r>
            <a:br>
              <a:rPr lang="en-US" sz="2800" dirty="0" smtClean="0">
                <a:sym typeface="Wingdings" pitchFamily="2" charset="2"/>
              </a:rPr>
            </a:br>
            <a:r>
              <a:rPr lang="en-US" sz="2800" dirty="0" smtClean="0">
                <a:sym typeface="Wingdings" pitchFamily="2" charset="2"/>
              </a:rPr>
              <a:t/>
            </a:r>
            <a:br>
              <a:rPr lang="en-US" sz="2800" dirty="0" smtClean="0">
                <a:sym typeface="Wingdings" pitchFamily="2" charset="2"/>
              </a:rPr>
            </a:br>
            <a:r>
              <a:rPr lang="en-US" sz="2800" dirty="0" smtClean="0">
                <a:sym typeface="Wingdings" pitchFamily="2" charset="2"/>
              </a:rPr>
              <a:t/>
            </a:r>
            <a:br>
              <a:rPr lang="en-US" sz="2800" dirty="0" smtClean="0">
                <a:sym typeface="Wingdings" pitchFamily="2" charset="2"/>
              </a:rPr>
            </a:br>
            <a:r>
              <a:rPr lang="en-US" sz="2800" dirty="0" smtClean="0">
                <a:sym typeface="Wingdings" pitchFamily="2" charset="2"/>
              </a:rPr>
              <a:t/>
            </a:r>
            <a:br>
              <a:rPr lang="en-US" sz="2800" dirty="0" smtClean="0">
                <a:sym typeface="Wingdings" pitchFamily="2" charset="2"/>
              </a:rPr>
            </a:br>
            <a:r>
              <a:rPr lang="en-US" sz="2800" dirty="0" smtClean="0">
                <a:sym typeface="Wingdings" pitchFamily="2" charset="2"/>
              </a:rPr>
              <a:t/>
            </a:r>
            <a:br>
              <a:rPr lang="en-US" sz="2800" dirty="0" smtClean="0">
                <a:sym typeface="Wingdings" pitchFamily="2" charset="2"/>
              </a:rPr>
            </a:br>
            <a:r>
              <a:rPr lang="en-US" sz="2800" dirty="0" smtClean="0">
                <a:sym typeface="Wingdings" pitchFamily="2" charset="2"/>
              </a:rPr>
              <a:t/>
            </a:r>
            <a:br>
              <a:rPr lang="en-US" sz="2800" dirty="0" smtClean="0">
                <a:sym typeface="Wingdings" pitchFamily="2" charset="2"/>
              </a:rPr>
            </a:br>
            <a:r>
              <a:rPr lang="en-US" sz="2800" dirty="0" smtClean="0">
                <a:sym typeface="Wingdings" pitchFamily="2" charset="2"/>
              </a:rPr>
              <a:t/>
            </a:r>
            <a:br>
              <a:rPr lang="en-US" sz="2800" dirty="0" smtClean="0">
                <a:sym typeface="Wingdings" pitchFamily="2" charset="2"/>
              </a:rPr>
            </a:br>
            <a:r>
              <a:rPr lang="en-US" sz="2800" dirty="0" smtClean="0">
                <a:sym typeface="Wingdings" pitchFamily="2" charset="2"/>
              </a:rPr>
              <a:t/>
            </a:r>
            <a:br>
              <a:rPr lang="en-US" sz="2800" dirty="0" smtClean="0">
                <a:sym typeface="Wingdings" pitchFamily="2" charset="2"/>
              </a:rPr>
            </a:br>
            <a:r>
              <a:rPr lang="en-US" sz="2800" dirty="0" smtClean="0">
                <a:sym typeface="Wingdings" pitchFamily="2" charset="2"/>
              </a:rPr>
              <a:t>Osler’s node:</a:t>
            </a:r>
            <a:br>
              <a:rPr lang="en-US" sz="2800" dirty="0" smtClean="0">
                <a:sym typeface="Wingdings" pitchFamily="2" charset="2"/>
              </a:rPr>
            </a:br>
            <a:r>
              <a:rPr lang="en-US" sz="2800" dirty="0" smtClean="0">
                <a:sym typeface="Wingdings" pitchFamily="2" charset="2"/>
              </a:rPr>
              <a:t/>
            </a:r>
            <a:br>
              <a:rPr lang="en-US" sz="2800" dirty="0" smtClean="0">
                <a:sym typeface="Wingdings" pitchFamily="2" charset="2"/>
              </a:rPr>
            </a:br>
            <a:r>
              <a:rPr lang="en-US" sz="2200" dirty="0" smtClean="0">
                <a:sym typeface="Wingdings" pitchFamily="2" charset="2"/>
              </a:rPr>
              <a:t>More specific </a:t>
            </a:r>
            <a:br>
              <a:rPr lang="en-US" sz="2200" dirty="0" smtClean="0">
                <a:sym typeface="Wingdings" pitchFamily="2" charset="2"/>
              </a:rPr>
            </a:br>
            <a:r>
              <a:rPr lang="en-US" sz="2200" dirty="0" smtClean="0">
                <a:sym typeface="Wingdings" pitchFamily="2" charset="2"/>
              </a:rPr>
              <a:t>Painful, </a:t>
            </a:r>
            <a:r>
              <a:rPr lang="en-US" sz="2200" dirty="0" err="1" smtClean="0">
                <a:sym typeface="Wingdings" pitchFamily="2" charset="2"/>
              </a:rPr>
              <a:t>erythematous</a:t>
            </a:r>
            <a:r>
              <a:rPr lang="en-US" sz="2200" dirty="0" smtClean="0">
                <a:sym typeface="Wingdings" pitchFamily="2" charset="2"/>
              </a:rPr>
              <a:t/>
            </a:r>
            <a:br>
              <a:rPr lang="en-US" sz="2200" dirty="0" smtClean="0">
                <a:sym typeface="Wingdings" pitchFamily="2" charset="2"/>
              </a:rPr>
            </a:br>
            <a:r>
              <a:rPr lang="en-US" sz="2200" dirty="0" smtClean="0">
                <a:sym typeface="Wingdings" pitchFamily="2" charset="2"/>
              </a:rPr>
              <a:t>Located on pulp of fingers and toes.</a:t>
            </a:r>
            <a:r>
              <a:rPr lang="en-US" sz="2800" dirty="0" smtClean="0">
                <a:sym typeface="Wingdings" pitchFamily="2" charset="2"/>
              </a:rPr>
              <a:t/>
            </a:r>
            <a:br>
              <a:rPr lang="en-US" sz="2800" dirty="0" smtClean="0">
                <a:sym typeface="Wingdings" pitchFamily="2" charset="2"/>
              </a:rPr>
            </a:br>
            <a:endParaRPr lang="en-US" sz="2800" dirty="0"/>
          </a:p>
        </p:txBody>
      </p:sp>
      <p:pic>
        <p:nvPicPr>
          <p:cNvPr id="4" name="Content Placeholder 3" descr="Osler's nodes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410200" y="2133600"/>
            <a:ext cx="3505200" cy="35814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2392362"/>
          </a:xfrm>
        </p:spPr>
        <p:txBody>
          <a:bodyPr>
            <a:normAutofit/>
          </a:bodyPr>
          <a:lstStyle/>
          <a:p>
            <a:pPr marL="342900" indent="-342900" eaLnBrk="0" hangingPunct="0"/>
            <a:r>
              <a:rPr lang="en-US" sz="2800" dirty="0" err="1" smtClean="0"/>
              <a:t>Janeway</a:t>
            </a:r>
            <a:r>
              <a:rPr lang="en-US" sz="2800" dirty="0" smtClean="0"/>
              <a:t> </a:t>
            </a:r>
            <a:r>
              <a:rPr lang="en-US" sz="2800" dirty="0" err="1" smtClean="0"/>
              <a:t>lesions</a:t>
            </a:r>
            <a:r>
              <a:rPr lang="en-US" dirty="0" err="1" smtClean="0"/>
              <a:t>:</a:t>
            </a:r>
            <a:r>
              <a:rPr lang="en-US" sz="2200" dirty="0" err="1" smtClean="0"/>
              <a:t>More</a:t>
            </a:r>
            <a:r>
              <a:rPr lang="en-US" sz="2200" dirty="0" smtClean="0"/>
              <a:t> specific , </a:t>
            </a:r>
            <a:r>
              <a:rPr lang="en-US" sz="2200" dirty="0" err="1" smtClean="0"/>
              <a:t>erythematous</a:t>
            </a:r>
            <a:r>
              <a:rPr lang="en-US" sz="2200" dirty="0" smtClean="0"/>
              <a:t>, blanching, non painful, located on palms and soles.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2000" dirty="0"/>
          </a:p>
        </p:txBody>
      </p:sp>
      <p:pic>
        <p:nvPicPr>
          <p:cNvPr id="4" name="Content Placeholder 3" descr="Janeway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2362200"/>
            <a:ext cx="3200400" cy="4038600"/>
          </a:xfrm>
          <a:noFill/>
          <a:ln/>
        </p:spPr>
      </p:pic>
      <p:pic>
        <p:nvPicPr>
          <p:cNvPr id="5" name="Picture 4" descr="Janeway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029200" y="2362200"/>
            <a:ext cx="3352800" cy="40386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smtClean="0"/>
              <a:t>Infective Endocarditis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0000" lnSpcReduction="20000"/>
          </a:bodyPr>
          <a:lstStyle/>
          <a:p>
            <a:endParaRPr lang="en-US" dirty="0" smtClean="0"/>
          </a:p>
          <a:p>
            <a:r>
              <a:rPr lang="en-US" sz="3100" b="1" dirty="0" smtClean="0"/>
              <a:t>Dr. Abrar Akbar </a:t>
            </a:r>
          </a:p>
          <a:p>
            <a:r>
              <a:rPr lang="en-US" sz="3100" b="1" dirty="0" smtClean="0"/>
              <a:t>Associate Professor , MICU , Holy Family Hospital</a:t>
            </a:r>
            <a:endParaRPr lang="en-US" sz="3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UQDCDUXQAIsCKE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93208" y="1600200"/>
            <a:ext cx="7992533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tx1"/>
                </a:solidFill>
              </a:rPr>
              <a:t>COMPLICATIONS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Clr>
                <a:srgbClr val="990000"/>
              </a:buClr>
            </a:pPr>
            <a:r>
              <a:rPr lang="en-US" sz="2100" b="1" dirty="0" smtClean="0"/>
              <a:t>Congestive heart failure</a:t>
            </a:r>
          </a:p>
          <a:p>
            <a:pPr>
              <a:lnSpc>
                <a:spcPct val="80000"/>
              </a:lnSpc>
              <a:buClr>
                <a:srgbClr val="990000"/>
              </a:buClr>
            </a:pPr>
            <a:r>
              <a:rPr lang="en-US" sz="2100" b="1" dirty="0" smtClean="0"/>
              <a:t>When the vegetations grow as the infection proceeds, small pieces may break off, travel through the blood, and become lodged in other locations throughout the body.  These locations include:</a:t>
            </a:r>
          </a:p>
          <a:p>
            <a:pPr lvl="1">
              <a:lnSpc>
                <a:spcPct val="80000"/>
              </a:lnSpc>
              <a:buClr>
                <a:srgbClr val="990000"/>
              </a:buClr>
            </a:pPr>
            <a:r>
              <a:rPr lang="en-US" sz="1800" b="1" dirty="0" smtClean="0"/>
              <a:t>The intestines</a:t>
            </a:r>
          </a:p>
          <a:p>
            <a:pPr lvl="1">
              <a:lnSpc>
                <a:spcPct val="80000"/>
              </a:lnSpc>
              <a:buClr>
                <a:srgbClr val="990000"/>
              </a:buClr>
            </a:pPr>
            <a:r>
              <a:rPr lang="en-US" sz="1800" b="1" dirty="0" smtClean="0"/>
              <a:t>The lungs</a:t>
            </a:r>
          </a:p>
          <a:p>
            <a:pPr lvl="1">
              <a:lnSpc>
                <a:spcPct val="80000"/>
              </a:lnSpc>
              <a:buClr>
                <a:srgbClr val="990000"/>
              </a:buClr>
            </a:pPr>
            <a:r>
              <a:rPr lang="en-US" sz="1800" b="1" dirty="0" smtClean="0"/>
              <a:t>The kidneys</a:t>
            </a:r>
          </a:p>
          <a:p>
            <a:pPr lvl="1">
              <a:lnSpc>
                <a:spcPct val="80000"/>
              </a:lnSpc>
              <a:buClr>
                <a:srgbClr val="990000"/>
              </a:buClr>
            </a:pPr>
            <a:r>
              <a:rPr lang="en-US" sz="1800" b="1" dirty="0" smtClean="0"/>
              <a:t>The liver</a:t>
            </a:r>
          </a:p>
          <a:p>
            <a:pPr lvl="1">
              <a:lnSpc>
                <a:spcPct val="80000"/>
              </a:lnSpc>
              <a:buClr>
                <a:srgbClr val="990000"/>
              </a:buClr>
            </a:pPr>
            <a:r>
              <a:rPr lang="en-US" sz="1800" b="1" dirty="0" smtClean="0"/>
              <a:t>The brain</a:t>
            </a:r>
          </a:p>
          <a:p>
            <a:pPr lvl="1">
              <a:lnSpc>
                <a:spcPct val="80000"/>
              </a:lnSpc>
              <a:buClr>
                <a:srgbClr val="990000"/>
              </a:buClr>
              <a:buFontTx/>
              <a:buNone/>
            </a:pPr>
            <a:endParaRPr lang="en-US" sz="1800" b="1" dirty="0" smtClean="0"/>
          </a:p>
          <a:p>
            <a:pPr>
              <a:lnSpc>
                <a:spcPct val="80000"/>
              </a:lnSpc>
              <a:buClr>
                <a:srgbClr val="990000"/>
              </a:buClr>
            </a:pPr>
            <a:r>
              <a:rPr lang="en-US" sz="2100" b="1" dirty="0" smtClean="0"/>
              <a:t>Systemic </a:t>
            </a:r>
            <a:r>
              <a:rPr lang="en-US" sz="2100" b="1" dirty="0" err="1" smtClean="0"/>
              <a:t>embolization</a:t>
            </a:r>
            <a:r>
              <a:rPr lang="en-US" sz="2100" b="1" dirty="0" smtClean="0"/>
              <a:t>	</a:t>
            </a:r>
          </a:p>
          <a:p>
            <a:pPr>
              <a:lnSpc>
                <a:spcPct val="80000"/>
              </a:lnSpc>
            </a:pPr>
            <a:r>
              <a:rPr lang="en-US" sz="2000" b="1" dirty="0" smtClean="0"/>
              <a:t>Four etiologies</a:t>
            </a:r>
          </a:p>
          <a:p>
            <a:pPr lvl="1">
              <a:lnSpc>
                <a:spcPct val="80000"/>
              </a:lnSpc>
            </a:pPr>
            <a:r>
              <a:rPr lang="en-US" sz="1800" b="1" dirty="0" smtClean="0"/>
              <a:t>Embolic</a:t>
            </a:r>
          </a:p>
          <a:p>
            <a:pPr lvl="1">
              <a:lnSpc>
                <a:spcPct val="80000"/>
              </a:lnSpc>
            </a:pPr>
            <a:r>
              <a:rPr lang="en-US" sz="1800" b="1" dirty="0" smtClean="0"/>
              <a:t>Local spread of infection</a:t>
            </a:r>
          </a:p>
          <a:p>
            <a:pPr lvl="1">
              <a:lnSpc>
                <a:spcPct val="80000"/>
              </a:lnSpc>
            </a:pPr>
            <a:r>
              <a:rPr lang="en-US" sz="1800" b="1" dirty="0" smtClean="0"/>
              <a:t>Metastatic spread of infection</a:t>
            </a:r>
          </a:p>
          <a:p>
            <a:pPr lvl="1">
              <a:lnSpc>
                <a:spcPct val="80000"/>
              </a:lnSpc>
            </a:pPr>
            <a:r>
              <a:rPr lang="en-US" sz="1800" b="1" dirty="0" smtClean="0"/>
              <a:t>Formation of immune complexes – </a:t>
            </a:r>
            <a:r>
              <a:rPr lang="en-US" sz="1800" b="1" dirty="0" err="1" smtClean="0"/>
              <a:t>glomerulonephritis</a:t>
            </a:r>
            <a:r>
              <a:rPr lang="en-US" sz="1800" b="1" dirty="0" smtClean="0"/>
              <a:t> and arthritis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tx1"/>
                </a:solidFill>
              </a:rPr>
              <a:t>EMBOLIC COMPLICATIONS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Occur in up to 40% of patients with IE</a:t>
            </a:r>
          </a:p>
          <a:p>
            <a:r>
              <a:rPr lang="en-US" dirty="0" smtClean="0"/>
              <a:t>Predictors of </a:t>
            </a:r>
            <a:r>
              <a:rPr lang="en-US" dirty="0" err="1" smtClean="0"/>
              <a:t>embolization</a:t>
            </a:r>
            <a:endParaRPr lang="en-US" dirty="0" smtClean="0"/>
          </a:p>
          <a:p>
            <a:pPr lvl="1"/>
            <a:r>
              <a:rPr lang="en-US" dirty="0" smtClean="0"/>
              <a:t>Size of vegetation</a:t>
            </a:r>
          </a:p>
          <a:p>
            <a:pPr lvl="1"/>
            <a:r>
              <a:rPr lang="en-US" dirty="0" smtClean="0"/>
              <a:t>Left-sided vegetations</a:t>
            </a:r>
          </a:p>
          <a:p>
            <a:pPr lvl="1"/>
            <a:r>
              <a:rPr lang="en-US" dirty="0" smtClean="0"/>
              <a:t>Fungal pathogens, S. </a:t>
            </a:r>
            <a:r>
              <a:rPr lang="en-US" dirty="0" err="1" smtClean="0"/>
              <a:t>aureus</a:t>
            </a:r>
            <a:r>
              <a:rPr lang="en-US" dirty="0" smtClean="0"/>
              <a:t>, and Strep. </a:t>
            </a:r>
            <a:r>
              <a:rPr lang="en-US" dirty="0" err="1" smtClean="0"/>
              <a:t>Bovis</a:t>
            </a:r>
            <a:endParaRPr lang="en-US" dirty="0" smtClean="0"/>
          </a:p>
          <a:p>
            <a:r>
              <a:rPr lang="en-US" dirty="0" smtClean="0"/>
              <a:t>Incidence decreases significantly after initiation of effective antibiotics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Stroke</a:t>
            </a:r>
          </a:p>
          <a:p>
            <a:r>
              <a:rPr lang="en-US" dirty="0" smtClean="0"/>
              <a:t>Myocardial Infarction</a:t>
            </a:r>
          </a:p>
          <a:p>
            <a:pPr lvl="1"/>
            <a:r>
              <a:rPr lang="en-US" dirty="0" smtClean="0"/>
              <a:t>Fragments of </a:t>
            </a:r>
            <a:r>
              <a:rPr lang="en-US" dirty="0" err="1" smtClean="0"/>
              <a:t>valvular</a:t>
            </a:r>
            <a:r>
              <a:rPr lang="en-US" dirty="0" smtClean="0"/>
              <a:t> vegetation or vegetation-induced </a:t>
            </a:r>
            <a:r>
              <a:rPr lang="en-US" dirty="0" err="1" smtClean="0"/>
              <a:t>stenosis</a:t>
            </a:r>
            <a:r>
              <a:rPr lang="en-US" dirty="0" smtClean="0"/>
              <a:t> of coronary </a:t>
            </a:r>
            <a:r>
              <a:rPr lang="en-US" dirty="0" err="1" smtClean="0"/>
              <a:t>ostia</a:t>
            </a:r>
            <a:endParaRPr lang="en-US" dirty="0" smtClean="0"/>
          </a:p>
          <a:p>
            <a:r>
              <a:rPr lang="en-US" dirty="0" smtClean="0"/>
              <a:t>Ischemic limbs</a:t>
            </a:r>
          </a:p>
          <a:p>
            <a:r>
              <a:rPr lang="en-US" dirty="0" smtClean="0"/>
              <a:t>Hypoxia from pulmonary emboli</a:t>
            </a:r>
          </a:p>
          <a:p>
            <a:r>
              <a:rPr lang="en-US" dirty="0" smtClean="0"/>
              <a:t>Abdominal pain (</a:t>
            </a:r>
            <a:r>
              <a:rPr lang="en-US" dirty="0" err="1" smtClean="0"/>
              <a:t>splenic</a:t>
            </a:r>
            <a:r>
              <a:rPr lang="en-US" dirty="0" smtClean="0"/>
              <a:t> or renal infarction)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tx1"/>
                </a:solidFill>
              </a:rPr>
              <a:t>LOCAL SPREAD OF INFECTION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 smtClean="0"/>
              <a:t>Heart failure</a:t>
            </a:r>
          </a:p>
          <a:p>
            <a:pPr lvl="1"/>
            <a:r>
              <a:rPr lang="en-US" dirty="0" smtClean="0"/>
              <a:t>Extensive </a:t>
            </a:r>
            <a:r>
              <a:rPr lang="en-US" dirty="0" err="1" smtClean="0"/>
              <a:t>valvular</a:t>
            </a:r>
            <a:r>
              <a:rPr lang="en-US" dirty="0" smtClean="0"/>
              <a:t> damage</a:t>
            </a:r>
          </a:p>
          <a:p>
            <a:r>
              <a:rPr lang="en-US" sz="2800" dirty="0" err="1" smtClean="0"/>
              <a:t>Paravalvular</a:t>
            </a:r>
            <a:r>
              <a:rPr lang="en-US" sz="2800" dirty="0" smtClean="0"/>
              <a:t> abscess (30-40%)</a:t>
            </a:r>
          </a:p>
          <a:p>
            <a:pPr lvl="1"/>
            <a:r>
              <a:rPr lang="en-US" dirty="0" smtClean="0"/>
              <a:t>Most common in aortic valve, IVDA, and S. </a:t>
            </a:r>
            <a:r>
              <a:rPr lang="en-US" dirty="0" err="1" smtClean="0"/>
              <a:t>aureus</a:t>
            </a:r>
            <a:endParaRPr lang="en-US" dirty="0" smtClean="0"/>
          </a:p>
          <a:p>
            <a:pPr lvl="1"/>
            <a:r>
              <a:rPr lang="en-US" dirty="0" smtClean="0"/>
              <a:t>May extend into adjacent conduction tissue causing </a:t>
            </a:r>
            <a:r>
              <a:rPr lang="en-US" dirty="0" err="1" smtClean="0"/>
              <a:t>arrythmias</a:t>
            </a:r>
            <a:endParaRPr lang="en-US" dirty="0" smtClean="0"/>
          </a:p>
          <a:p>
            <a:pPr lvl="1"/>
            <a:r>
              <a:rPr lang="en-US" dirty="0" smtClean="0"/>
              <a:t>Higher rates of </a:t>
            </a:r>
            <a:r>
              <a:rPr lang="en-US" dirty="0" err="1" smtClean="0"/>
              <a:t>embolization</a:t>
            </a:r>
            <a:r>
              <a:rPr lang="en-US" dirty="0" smtClean="0"/>
              <a:t> and mortality</a:t>
            </a:r>
          </a:p>
          <a:p>
            <a:r>
              <a:rPr lang="en-US" sz="2800" dirty="0" err="1" smtClean="0"/>
              <a:t>Pericarditis</a:t>
            </a:r>
            <a:endParaRPr lang="en-US" sz="2800" dirty="0" smtClean="0"/>
          </a:p>
          <a:p>
            <a:r>
              <a:rPr lang="en-US" sz="2800" dirty="0" smtClean="0"/>
              <a:t>Fistulous </a:t>
            </a:r>
            <a:r>
              <a:rPr lang="en-US" sz="2800" dirty="0" err="1" smtClean="0"/>
              <a:t>intracardiac</a:t>
            </a:r>
            <a:r>
              <a:rPr lang="en-US" sz="2800" dirty="0" smtClean="0"/>
              <a:t> connections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>
                <a:solidFill>
                  <a:schemeClr val="tx1"/>
                </a:solidFill>
              </a:rPr>
              <a:t>METASTATIC SPREAD OF INFECTION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Metastatic abscess </a:t>
            </a:r>
          </a:p>
          <a:p>
            <a:pPr lvl="1"/>
            <a:r>
              <a:rPr lang="en-US" dirty="0" smtClean="0"/>
              <a:t>Kidneys, spleen, brain, soft tissues</a:t>
            </a:r>
          </a:p>
          <a:p>
            <a:r>
              <a:rPr lang="en-US" dirty="0" smtClean="0"/>
              <a:t>Meningitis and/or encephalitis</a:t>
            </a:r>
          </a:p>
          <a:p>
            <a:r>
              <a:rPr lang="en-US" dirty="0" smtClean="0"/>
              <a:t>Vertebral </a:t>
            </a:r>
            <a:r>
              <a:rPr lang="en-US" dirty="0" err="1" smtClean="0"/>
              <a:t>osteomyelitis</a:t>
            </a:r>
            <a:endParaRPr lang="en-US" dirty="0" smtClean="0"/>
          </a:p>
          <a:p>
            <a:r>
              <a:rPr lang="en-US" dirty="0" smtClean="0"/>
              <a:t>Septic arthritis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ln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Blood Cultures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Minimum of three blood cultures</a:t>
            </a:r>
          </a:p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rgbClr val="00B050"/>
                </a:solidFill>
              </a:rPr>
              <a:t>Positive Result</a:t>
            </a:r>
          </a:p>
          <a:p>
            <a:pPr lvl="1">
              <a:lnSpc>
                <a:spcPct val="90000"/>
              </a:lnSpc>
            </a:pPr>
            <a:r>
              <a:rPr 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Typical organisms present in at least </a:t>
            </a:r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separate samples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tests: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CBC</a:t>
            </a:r>
          </a:p>
          <a:p>
            <a:r>
              <a:rPr lang="en-US" b="1" dirty="0" smtClean="0"/>
              <a:t>ESR and CRP</a:t>
            </a:r>
          </a:p>
          <a:p>
            <a:r>
              <a:rPr lang="en-US" b="1" dirty="0" smtClean="0"/>
              <a:t>Complement levels (C3, C4)</a:t>
            </a:r>
          </a:p>
          <a:p>
            <a:r>
              <a:rPr lang="en-US" b="1" dirty="0" smtClean="0"/>
              <a:t>RF</a:t>
            </a:r>
          </a:p>
          <a:p>
            <a:r>
              <a:rPr lang="en-US" b="1" dirty="0" smtClean="0"/>
              <a:t>Urinalysis</a:t>
            </a:r>
          </a:p>
          <a:p>
            <a:r>
              <a:rPr lang="en-US" b="1" dirty="0" smtClean="0"/>
              <a:t>Baseline chemistries and </a:t>
            </a:r>
            <a:r>
              <a:rPr lang="en-US" b="1" dirty="0" err="1" smtClean="0"/>
              <a:t>coags</a:t>
            </a:r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Imaging: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Chest x-ray </a:t>
            </a:r>
          </a:p>
          <a:p>
            <a:pPr lvl="1"/>
            <a:r>
              <a:rPr lang="en-US" dirty="0" smtClean="0"/>
              <a:t>Look for multiple focal infiltrates and calcification of heart valves</a:t>
            </a:r>
          </a:p>
          <a:p>
            <a:r>
              <a:rPr lang="en-US" dirty="0" smtClean="0"/>
              <a:t>ECG</a:t>
            </a:r>
          </a:p>
          <a:p>
            <a:pPr lvl="1"/>
            <a:r>
              <a:rPr lang="en-US" dirty="0" smtClean="0"/>
              <a:t>Rarely diagnostic</a:t>
            </a:r>
          </a:p>
          <a:p>
            <a:pPr lvl="1"/>
            <a:r>
              <a:rPr lang="en-US" dirty="0" smtClean="0"/>
              <a:t>Look for evidence of ischemia, conduction delay, and arrhythmias</a:t>
            </a:r>
          </a:p>
          <a:p>
            <a:r>
              <a:rPr lang="en-US" dirty="0" smtClean="0"/>
              <a:t>Echocardiography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Modified Duke’s Criterion: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95922" marR="9592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6" name="Picture 2" descr="C:\Users\Hp\Desktop\IMG-74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9812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UNIVERSITY MOTTO, VISION, </a:t>
            </a:r>
            <a:br>
              <a:rPr lang="en-US" dirty="0"/>
            </a:br>
            <a:r>
              <a:rPr lang="en-US" dirty="0"/>
              <a:t>VALUES &amp;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	MISSION </a:t>
            </a:r>
            <a:r>
              <a:rPr lang="en-US" sz="1800" dirty="0"/>
              <a:t>STATEMENT</a:t>
            </a:r>
          </a:p>
          <a:p>
            <a:r>
              <a:rPr lang="en-US" sz="1800" dirty="0"/>
              <a:t> To impart evidence-based research-oriented health professional education </a:t>
            </a:r>
          </a:p>
          <a:p>
            <a:r>
              <a:rPr lang="en-US" sz="1800" dirty="0"/>
              <a:t> Best possible patient care</a:t>
            </a:r>
          </a:p>
          <a:p>
            <a:r>
              <a:rPr lang="en-US" sz="1800" dirty="0"/>
              <a:t> Mutual respect, ethical practice of healthcare and social accountability.</a:t>
            </a:r>
          </a:p>
          <a:p>
            <a:pPr marL="0" indent="0">
              <a:buNone/>
            </a:pPr>
            <a:r>
              <a:rPr lang="en-US" sz="1800" dirty="0" smtClean="0"/>
              <a:t>	 </a:t>
            </a:r>
            <a:r>
              <a:rPr lang="en-US" sz="1800" dirty="0"/>
              <a:t>VISION AND VALUES</a:t>
            </a:r>
          </a:p>
          <a:p>
            <a:r>
              <a:rPr lang="en-US" sz="1800" dirty="0" smtClean="0"/>
              <a:t> </a:t>
            </a:r>
            <a:r>
              <a:rPr lang="en-US" sz="1800" dirty="0"/>
              <a:t>Highly recognized and accredited </a:t>
            </a:r>
            <a:r>
              <a:rPr lang="en-US" sz="1800" dirty="0" err="1"/>
              <a:t>centre</a:t>
            </a:r>
            <a:r>
              <a:rPr lang="en-US" sz="1800" dirty="0"/>
              <a:t> of excellence in Medical Education, </a:t>
            </a:r>
          </a:p>
          <a:p>
            <a:pPr marL="0" indent="0">
              <a:buNone/>
            </a:pPr>
            <a:r>
              <a:rPr lang="en-US" sz="1800" dirty="0" smtClean="0"/>
              <a:t>      </a:t>
            </a:r>
            <a:r>
              <a:rPr lang="en-US" sz="1800" dirty="0"/>
              <a:t>Using evidence-based training techniques for development of highly </a:t>
            </a:r>
          </a:p>
          <a:p>
            <a:pPr marL="0" indent="0">
              <a:buNone/>
            </a:pPr>
            <a:r>
              <a:rPr lang="en-US" sz="1800" dirty="0" smtClean="0"/>
              <a:t>      </a:t>
            </a:r>
            <a:r>
              <a:rPr lang="en-US" sz="1800" dirty="0"/>
              <a:t>Competent health professionals, who are lifelong experiential learner and are </a:t>
            </a:r>
          </a:p>
          <a:p>
            <a:pPr marL="0" indent="0">
              <a:buNone/>
            </a:pPr>
            <a:r>
              <a:rPr lang="en-US" sz="1800" dirty="0" smtClean="0"/>
              <a:t>      </a:t>
            </a:r>
            <a:r>
              <a:rPr lang="en-US" sz="1800" dirty="0"/>
              <a:t>Socially accountable.</a:t>
            </a:r>
          </a:p>
        </p:txBody>
      </p:sp>
    </p:spTree>
    <p:extLst>
      <p:ext uri="{BB962C8B-B14F-4D97-AF65-F5344CB8AC3E}">
        <p14:creationId xmlns:p14="http://schemas.microsoft.com/office/powerpoint/2010/main" val="278599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err="1" smtClean="0"/>
              <a:t>Parenteral</a:t>
            </a:r>
            <a:r>
              <a:rPr lang="en-US" b="1" dirty="0" smtClean="0"/>
              <a:t> antibiotics</a:t>
            </a:r>
          </a:p>
          <a:p>
            <a:pPr lvl="1"/>
            <a:r>
              <a:rPr lang="en-US" dirty="0" smtClean="0"/>
              <a:t>High serum concentrations to penetrate vegetations</a:t>
            </a:r>
          </a:p>
          <a:p>
            <a:pPr lvl="1"/>
            <a:r>
              <a:rPr lang="en-US" dirty="0" smtClean="0"/>
              <a:t>Prolonged treatment to kill dormant bacteria clustered in vegetations</a:t>
            </a:r>
          </a:p>
          <a:p>
            <a:r>
              <a:rPr lang="en-US" b="1" dirty="0" smtClean="0"/>
              <a:t>Surgery</a:t>
            </a:r>
          </a:p>
          <a:p>
            <a:pPr lvl="1"/>
            <a:r>
              <a:rPr lang="en-US" dirty="0" err="1" smtClean="0"/>
              <a:t>Intracardiac</a:t>
            </a:r>
            <a:r>
              <a:rPr lang="en-US" dirty="0" smtClean="0"/>
              <a:t> complications</a:t>
            </a:r>
          </a:p>
          <a:p>
            <a:r>
              <a:rPr lang="en-US" b="1" dirty="0" smtClean="0"/>
              <a:t>Surveillance blood cultures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TREATMENT INFECTIVE ENDOCARDITIS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676400" y="1219200"/>
            <a:ext cx="56388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64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743200"/>
            <a:ext cx="8153400" cy="2971800"/>
          </a:xfrm>
        </p:spPr>
        <p:txBody>
          <a:bodyPr/>
          <a:lstStyle/>
          <a:p>
            <a:r>
              <a:rPr lang="en-US" dirty="0" err="1"/>
              <a:t>Hubers</a:t>
            </a:r>
            <a:r>
              <a:rPr lang="en-US" dirty="0"/>
              <a:t> SA, DeSimone DC, </a:t>
            </a:r>
            <a:r>
              <a:rPr lang="en-US" dirty="0" err="1"/>
              <a:t>Gersh</a:t>
            </a:r>
            <a:r>
              <a:rPr lang="en-US" dirty="0"/>
              <a:t> BJ, </a:t>
            </a:r>
            <a:r>
              <a:rPr lang="en-US" dirty="0" err="1"/>
              <a:t>Anavekar</a:t>
            </a:r>
            <a:r>
              <a:rPr lang="en-US" dirty="0"/>
              <a:t> NS. Infective endocarditis: a contemporary review. </a:t>
            </a:r>
            <a:r>
              <a:rPr lang="en-US" dirty="0" err="1"/>
              <a:t>InMayo</a:t>
            </a:r>
            <a:r>
              <a:rPr lang="en-US" dirty="0"/>
              <a:t> Clinic Proceedings 2020 May 1 (Vol. 95, No. 5, pp. 982-997). Elsevier.</a:t>
            </a:r>
          </a:p>
        </p:txBody>
      </p:sp>
    </p:spTree>
    <p:extLst>
      <p:ext uri="{BB962C8B-B14F-4D97-AF65-F5344CB8AC3E}">
        <p14:creationId xmlns:p14="http://schemas.microsoft.com/office/powerpoint/2010/main" val="389468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ETHICS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 Before doing any medical treatment, informed consent must be taken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Prognosis should be explained to patients and attendants</a:t>
            </a:r>
          </a:p>
        </p:txBody>
      </p:sp>
    </p:spTree>
    <p:extLst>
      <p:ext uri="{BB962C8B-B14F-4D97-AF65-F5344CB8AC3E}">
        <p14:creationId xmlns:p14="http://schemas.microsoft.com/office/powerpoint/2010/main" val="311099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3124200"/>
            <a:ext cx="77724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/>
              <a:t>         THANK YOU FOR ACTIVE LISTENING !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8766046" y="228600"/>
            <a:ext cx="45719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GOALS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The </a:t>
            </a:r>
            <a:r>
              <a:rPr lang="en-US" dirty="0"/>
              <a:t>Undergraduate Integrated Learning Program is geared to </a:t>
            </a:r>
          </a:p>
          <a:p>
            <a:pPr marL="0" indent="0">
              <a:buNone/>
            </a:pPr>
            <a:r>
              <a:rPr lang="en-US" dirty="0"/>
              <a:t>       </a:t>
            </a:r>
            <a:r>
              <a:rPr lang="en-US" dirty="0" smtClean="0"/>
              <a:t>provide </a:t>
            </a:r>
            <a:r>
              <a:rPr lang="en-US" dirty="0"/>
              <a:t>you with quality medical education.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 </a:t>
            </a:r>
            <a:r>
              <a:rPr lang="en-US" dirty="0"/>
              <a:t>Provide thorough grounding in the basic theoretical concepts </a:t>
            </a:r>
            <a:r>
              <a:rPr lang="en-US" dirty="0" smtClean="0"/>
              <a:t>          underpinning </a:t>
            </a:r>
            <a:r>
              <a:rPr lang="en-US" dirty="0"/>
              <a:t>the practice of medicine.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• Develop and polish the skills required for providing medical services at all levels of the Health care </a:t>
            </a:r>
            <a:r>
              <a:rPr lang="en-US" dirty="0" smtClean="0"/>
              <a:t>delivery </a:t>
            </a:r>
            <a:r>
              <a:rPr lang="en-US" dirty="0"/>
              <a:t>system. </a:t>
            </a:r>
          </a:p>
          <a:p>
            <a:pPr marL="0" indent="0">
              <a:buNone/>
            </a:pPr>
            <a:r>
              <a:rPr lang="en-US" dirty="0"/>
              <a:t>• Help you attain and maintain the highest possible levels of ethical and professional conduct in your </a:t>
            </a:r>
            <a:r>
              <a:rPr lang="en-US" dirty="0" smtClean="0"/>
              <a:t>future </a:t>
            </a:r>
            <a:r>
              <a:rPr lang="en-US" dirty="0"/>
              <a:t>life. </a:t>
            </a:r>
          </a:p>
          <a:p>
            <a:pPr marL="0" indent="0">
              <a:buNone/>
            </a:pPr>
            <a:r>
              <a:rPr lang="en-US" dirty="0"/>
              <a:t>• Kindle a spirit of inquiry and acquisition of knowledge to help you attain personal and professional </a:t>
            </a:r>
            <a:r>
              <a:rPr lang="en-US" dirty="0" smtClean="0"/>
              <a:t>growth </a:t>
            </a:r>
            <a:r>
              <a:rPr lang="en-US" dirty="0"/>
              <a:t>&amp; excellence.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42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SEQUENCE OF LGIS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Learning objectives</a:t>
            </a:r>
          </a:p>
          <a:p>
            <a:r>
              <a:rPr lang="en-US" dirty="0"/>
              <a:t>Definition</a:t>
            </a:r>
          </a:p>
          <a:p>
            <a:r>
              <a:rPr lang="en-US" dirty="0"/>
              <a:t>Integration with pathophysiology</a:t>
            </a:r>
          </a:p>
          <a:p>
            <a:r>
              <a:rPr lang="en-US" dirty="0"/>
              <a:t>Types and risk factors </a:t>
            </a:r>
            <a:r>
              <a:rPr lang="en-US" dirty="0" smtClean="0"/>
              <a:t>of Infective Endocarditis</a:t>
            </a:r>
            <a:endParaRPr lang="en-US" dirty="0"/>
          </a:p>
          <a:p>
            <a:r>
              <a:rPr lang="en-US" dirty="0"/>
              <a:t>Related Clinical Features</a:t>
            </a:r>
          </a:p>
          <a:p>
            <a:r>
              <a:rPr lang="en-US" dirty="0"/>
              <a:t>Complications</a:t>
            </a:r>
          </a:p>
          <a:p>
            <a:r>
              <a:rPr lang="en-US" dirty="0"/>
              <a:t>Investigations</a:t>
            </a:r>
          </a:p>
          <a:p>
            <a:r>
              <a:rPr lang="en-US" dirty="0"/>
              <a:t>Management</a:t>
            </a:r>
          </a:p>
          <a:p>
            <a:r>
              <a:rPr lang="en-US" dirty="0"/>
              <a:t>Research articles related to topic</a:t>
            </a:r>
          </a:p>
          <a:p>
            <a:r>
              <a:rPr lang="en-US" dirty="0"/>
              <a:t>Ethics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85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AT THE END OF THIS LECTURE STUDENTS SHALL BE ABLE TO LEARN:</a:t>
            </a:r>
          </a:p>
          <a:p>
            <a:endParaRPr lang="en-US" dirty="0"/>
          </a:p>
          <a:p>
            <a:r>
              <a:rPr lang="en-US" dirty="0"/>
              <a:t> Definition and causes of </a:t>
            </a:r>
            <a:r>
              <a:rPr lang="en-US" dirty="0" smtClean="0"/>
              <a:t>Infective Endocarditis</a:t>
            </a:r>
            <a:endParaRPr lang="en-US" dirty="0"/>
          </a:p>
          <a:p>
            <a:r>
              <a:rPr lang="en-US" dirty="0"/>
              <a:t>Classification of </a:t>
            </a:r>
            <a:r>
              <a:rPr lang="en-US" dirty="0" smtClean="0"/>
              <a:t>Infective Endocarditis</a:t>
            </a:r>
            <a:endParaRPr lang="en-US" dirty="0"/>
          </a:p>
          <a:p>
            <a:r>
              <a:rPr lang="en-US" dirty="0"/>
              <a:t>Pathophysiology of Infective </a:t>
            </a:r>
            <a:r>
              <a:rPr lang="en-US" dirty="0" smtClean="0"/>
              <a:t>Endocarditis</a:t>
            </a:r>
            <a:endParaRPr lang="en-US" dirty="0"/>
          </a:p>
          <a:p>
            <a:r>
              <a:rPr lang="en-US" dirty="0"/>
              <a:t>Signs and symptoms of Infective </a:t>
            </a:r>
            <a:r>
              <a:rPr lang="en-US" dirty="0" smtClean="0"/>
              <a:t>Endocarditis</a:t>
            </a:r>
            <a:endParaRPr lang="en-US" dirty="0"/>
          </a:p>
          <a:p>
            <a:r>
              <a:rPr lang="en-US" dirty="0"/>
              <a:t>Investigations</a:t>
            </a:r>
          </a:p>
          <a:p>
            <a:r>
              <a:rPr lang="en-US" dirty="0"/>
              <a:t>Medical management</a:t>
            </a:r>
          </a:p>
          <a:p>
            <a:r>
              <a:rPr lang="en-US" dirty="0"/>
              <a:t>Recent </a:t>
            </a:r>
            <a:r>
              <a:rPr lang="en-US" dirty="0" smtClean="0"/>
              <a:t>advances</a:t>
            </a:r>
          </a:p>
          <a:p>
            <a:r>
              <a:rPr lang="en-US" dirty="0" smtClean="0"/>
              <a:t>Ethics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47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64008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304800"/>
            <a:ext cx="8686800" cy="6400800"/>
          </a:xfrm>
        </p:spPr>
      </p:pic>
    </p:spTree>
    <p:extLst>
      <p:ext uri="{BB962C8B-B14F-4D97-AF65-F5344CB8AC3E}">
        <p14:creationId xmlns:p14="http://schemas.microsoft.com/office/powerpoint/2010/main" val="192818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Clr>
                <a:srgbClr val="CC3300"/>
              </a:buClr>
              <a:buSzPct val="65000"/>
              <a:buFontTx/>
              <a:buBlip>
                <a:blip r:embed="rId2"/>
              </a:buBlip>
            </a:pPr>
            <a:r>
              <a:rPr lang="en-US" sz="2400" b="1" dirty="0" smtClean="0"/>
              <a:t>Microbial infection of the </a:t>
            </a:r>
            <a:r>
              <a:rPr lang="en-US" sz="2400" b="1" dirty="0" err="1" smtClean="0"/>
              <a:t>Endocardium</a:t>
            </a:r>
            <a:r>
              <a:rPr lang="en-US" sz="2400" b="1" dirty="0" smtClean="0"/>
              <a:t> </a:t>
            </a:r>
          </a:p>
          <a:p>
            <a:pPr>
              <a:buClr>
                <a:srgbClr val="CC3300"/>
              </a:buClr>
              <a:buSzPct val="65000"/>
              <a:buFontTx/>
              <a:buBlip>
                <a:blip r:embed="rId2"/>
              </a:buBlip>
            </a:pPr>
            <a:r>
              <a:rPr lang="en-US" sz="2400" b="1" dirty="0" smtClean="0"/>
              <a:t>A vegetation characteristically found on the </a:t>
            </a:r>
            <a:r>
              <a:rPr lang="en-US" sz="2400" b="1" dirty="0" err="1" smtClean="0"/>
              <a:t>valvular</a:t>
            </a:r>
            <a:r>
              <a:rPr lang="en-US" sz="2400" b="1" dirty="0" smtClean="0"/>
              <a:t> leaflets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chemeClr val="folHlink"/>
              </a:buClr>
              <a:buSzPct val="80000"/>
              <a:buFontTx/>
              <a:buBlip>
                <a:blip r:embed="rId2"/>
              </a:buBlip>
            </a:pPr>
            <a:r>
              <a:rPr lang="en-US" sz="2400" b="1" dirty="0" smtClean="0">
                <a:solidFill>
                  <a:schemeClr val="folHlink"/>
                </a:solidFill>
              </a:rPr>
              <a:t>ACUTE VS. SUBACUTE</a:t>
            </a:r>
            <a:r>
              <a:rPr lang="en-US" sz="3200" b="1" dirty="0" smtClean="0">
                <a:solidFill>
                  <a:schemeClr val="folHlink"/>
                </a:solidFill>
              </a:rPr>
              <a:t> </a:t>
            </a:r>
            <a:endParaRPr lang="en-US" b="1" dirty="0" smtClean="0">
              <a:solidFill>
                <a:schemeClr val="folHlink"/>
              </a:solidFill>
            </a:endParaRPr>
          </a:p>
          <a:p>
            <a:pPr>
              <a:lnSpc>
                <a:spcPct val="90000"/>
              </a:lnSpc>
              <a:buClr>
                <a:schemeClr val="folHlink"/>
              </a:buClr>
              <a:buSzPct val="80000"/>
              <a:buFontTx/>
              <a:buBlip>
                <a:blip r:embed="rId2"/>
              </a:buBlip>
            </a:pPr>
            <a:r>
              <a:rPr lang="en-US" sz="2400" b="1" dirty="0" smtClean="0">
                <a:solidFill>
                  <a:schemeClr val="folHlink"/>
                </a:solidFill>
              </a:rPr>
              <a:t>CAUSATIVE AGENT</a:t>
            </a:r>
          </a:p>
          <a:p>
            <a:pPr>
              <a:lnSpc>
                <a:spcPct val="90000"/>
              </a:lnSpc>
              <a:buClr>
                <a:schemeClr val="folHlink"/>
              </a:buClr>
              <a:buSzPct val="80000"/>
              <a:buFontTx/>
              <a:buBlip>
                <a:blip r:embed="rId2"/>
              </a:buBlip>
            </a:pPr>
            <a:r>
              <a:rPr lang="en-US" sz="2400" b="1" dirty="0" smtClean="0">
                <a:solidFill>
                  <a:schemeClr val="folHlink"/>
                </a:solidFill>
              </a:rPr>
              <a:t>NATIVE VALVE  VS. PROSTHETIC VALVE</a:t>
            </a:r>
            <a:endParaRPr lang="en-US" b="1" dirty="0" smtClean="0">
              <a:solidFill>
                <a:schemeClr val="folHlink"/>
              </a:solidFill>
            </a:endParaRPr>
          </a:p>
          <a:p>
            <a:pPr>
              <a:lnSpc>
                <a:spcPct val="90000"/>
              </a:lnSpc>
              <a:buClr>
                <a:schemeClr val="folHlink"/>
              </a:buClr>
              <a:buSzPct val="80000"/>
              <a:buFontTx/>
              <a:buBlip>
                <a:blip r:embed="rId2"/>
              </a:buBlip>
            </a:pPr>
            <a:r>
              <a:rPr lang="en-US" sz="2400" b="1" dirty="0" smtClean="0">
                <a:solidFill>
                  <a:schemeClr val="folHlink"/>
                </a:solidFill>
              </a:rPr>
              <a:t>RIGHT-SIDED VS. LEFT-SIDED</a:t>
            </a:r>
          </a:p>
          <a:p>
            <a:pPr>
              <a:lnSpc>
                <a:spcPct val="90000"/>
              </a:lnSpc>
              <a:buClr>
                <a:schemeClr val="folHlink"/>
              </a:buClr>
              <a:buSzPct val="80000"/>
              <a:buFontTx/>
              <a:buBlip>
                <a:blip r:embed="rId2"/>
              </a:buBlip>
            </a:pPr>
            <a:r>
              <a:rPr lang="en-US" sz="2400" b="1" dirty="0" smtClean="0">
                <a:solidFill>
                  <a:schemeClr val="folHlink"/>
                </a:solidFill>
              </a:rPr>
              <a:t>CULTURE-POSITIVE VS. CULTURE-NEGATIVE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1295</TotalTime>
  <Words>945</Words>
  <Application>Microsoft Office PowerPoint</Application>
  <PresentationFormat>On-screen Show (4:3)</PresentationFormat>
  <Paragraphs>211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Calibri</vt:lpstr>
      <vt:lpstr>Tw Cen MT</vt:lpstr>
      <vt:lpstr>Wingdings</vt:lpstr>
      <vt:lpstr>Wingdings 2</vt:lpstr>
      <vt:lpstr>Median</vt:lpstr>
      <vt:lpstr>PowerPoint Presentation</vt:lpstr>
      <vt:lpstr>Infective Endocarditis</vt:lpstr>
      <vt:lpstr>UNIVERSITY MOTTO, VISION,  VALUES &amp; GOALS</vt:lpstr>
      <vt:lpstr>PowerPoint Presentation</vt:lpstr>
      <vt:lpstr>SEQUENCE OF LGIS</vt:lpstr>
      <vt:lpstr>LEARNING OBJECTIVES</vt:lpstr>
      <vt:lpstr> </vt:lpstr>
      <vt:lpstr>Introduction:</vt:lpstr>
      <vt:lpstr>Classification:</vt:lpstr>
      <vt:lpstr>Classification:</vt:lpstr>
      <vt:lpstr>Pathophysiology:</vt:lpstr>
      <vt:lpstr>Risk Factors:</vt:lpstr>
      <vt:lpstr>Causative Organisms:</vt:lpstr>
      <vt:lpstr>Symptoms:</vt:lpstr>
      <vt:lpstr>Signs:</vt:lpstr>
      <vt:lpstr>Petechiae:  Non specific, located on extremities and mucous membranes.</vt:lpstr>
      <vt:lpstr>SPLINTER HEMORRHAGES</vt:lpstr>
      <vt:lpstr>            Osler’s node:  More specific  Painful, erythematous Located on pulp of fingers and toes. </vt:lpstr>
      <vt:lpstr>Janeway lesions:More specific , erythematous, blanching, non painful, located on palms and soles.  </vt:lpstr>
      <vt:lpstr>PowerPoint Presentation</vt:lpstr>
      <vt:lpstr>COMPLICATIONS</vt:lpstr>
      <vt:lpstr>EMBOLIC COMPLICATIONS</vt:lpstr>
      <vt:lpstr>PowerPoint Presentation</vt:lpstr>
      <vt:lpstr>LOCAL SPREAD OF INFECTION</vt:lpstr>
      <vt:lpstr>METASTATIC SPREAD OF INFECTION</vt:lpstr>
      <vt:lpstr>Diagnosis:</vt:lpstr>
      <vt:lpstr>Additional tests:</vt:lpstr>
      <vt:lpstr>Imaging:</vt:lpstr>
      <vt:lpstr>Modified Duke’s Criterion:</vt:lpstr>
      <vt:lpstr>Treatment:</vt:lpstr>
      <vt:lpstr>TREATMENT INFECTIVE ENDOCARDITIS</vt:lpstr>
      <vt:lpstr>RESEARCH</vt:lpstr>
      <vt:lpstr>ETHICS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Infective Endocarditis</dc:title>
  <dc:creator>Hp</dc:creator>
  <cp:lastModifiedBy>Windows User</cp:lastModifiedBy>
  <cp:revision>21</cp:revision>
  <dcterms:created xsi:type="dcterms:W3CDTF">2021-10-05T07:35:45Z</dcterms:created>
  <dcterms:modified xsi:type="dcterms:W3CDTF">2025-02-10T23:52:45Z</dcterms:modified>
</cp:coreProperties>
</file>