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93" r:id="rId2"/>
    <p:sldId id="256" r:id="rId3"/>
    <p:sldId id="297" r:id="rId4"/>
    <p:sldId id="29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91" r:id="rId18"/>
    <p:sldId id="269" r:id="rId19"/>
    <p:sldId id="270" r:id="rId20"/>
    <p:sldId id="271" r:id="rId21"/>
    <p:sldId id="272" r:id="rId22"/>
    <p:sldId id="273" r:id="rId23"/>
    <p:sldId id="274" r:id="rId24"/>
    <p:sldId id="275" r:id="rId25"/>
    <p:sldId id="276" r:id="rId26"/>
    <p:sldId id="277" r:id="rId27"/>
    <p:sldId id="278" r:id="rId28"/>
    <p:sldId id="294" r:id="rId29"/>
    <p:sldId id="295" r:id="rId30"/>
    <p:sldId id="296"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Lst>
  <p:sldSz cx="9144000" cy="5143500" type="screen16x9"/>
  <p:notesSz cx="6858000" cy="9144000"/>
  <p:embeddedFontLst>
    <p:embeddedFont>
      <p:font typeface="Old Standard TT" panose="020B0604020202020204" charset="0"/>
      <p:regular r:id="rId45"/>
      <p:bold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4660"/>
  </p:normalViewPr>
  <p:slideViewPr>
    <p:cSldViewPr snapToGrid="0">
      <p:cViewPr varScale="1">
        <p:scale>
          <a:sx n="114" d="100"/>
          <a:sy n="114" d="100"/>
        </p:scale>
        <p:origin x="15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78514f56e4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78514f56e4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78514f56e4_0_1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78514f56e4_0_1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8514f56e4_0_1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78514f56e4_0_1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8514f56e4_0_1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78514f56e4_0_1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8514f56e4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8514f56e4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78514f56e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78514f56e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8514f56e4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8514f56e4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8514f56e4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78514f56e4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78514f56e4_0_1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78514f56e4_0_1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8514f56e4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78514f56e4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78514f56e4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78514f56e4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8514f56e4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8514f56e4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8514f56e4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8514f56e4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8514f56e4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78514f56e4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78514f56e4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78514f56e4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78514f56e4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78514f56e4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K" dirty="0"/>
          </a:p>
        </p:txBody>
      </p:sp>
    </p:spTree>
    <p:extLst>
      <p:ext uri="{BB962C8B-B14F-4D97-AF65-F5344CB8AC3E}">
        <p14:creationId xmlns:p14="http://schemas.microsoft.com/office/powerpoint/2010/main" val="3465225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8514f56e4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78514f56e4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78514f56e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78514f56e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8514f56e4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8514f56e4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78514f56e4_0_1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78514f56e4_0_1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78514f56e4_0_1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78514f56e4_0_1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78514f56e4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78514f56e4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8514f56e4_0_1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78514f56e4_0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78514f56e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78514f56e4_0_1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78514f56e4_0_1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78514f56e4_0_1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8514f56e4_0_1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78514f56e4_0_1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78514f56e4_0_1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78514f56e4_0_1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78514f56e4_0_1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78514f56e4_0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8514f56e4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78514f56e4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8514f56e4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78514f56e4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8514f56e4_0_1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8514f56e4_0_1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78514f56e4_0_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78514f56e4_0_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78514f56e4_0_1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78514f56e4_0_1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8514f56e4_0_1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8514f56e4_0_1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8514f56e4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8514f56e4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14D7D5-8931-4F9C-9D56-F57DC7675BDD}" type="datetimeFigureOut">
              <a:rPr lang="en-US" smtClean="0"/>
              <a:pPr/>
              <a:t>3/4/2025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152405-7E76-40A9-96A9-0396CFD3DD85}" type="slidenum">
              <a:rPr lang="en-US" smtClean="0"/>
              <a:pPr/>
              <a:t>‹#›</a:t>
            </a:fld>
            <a:endParaRPr lang="en-US"/>
          </a:p>
        </p:txBody>
      </p:sp>
    </p:spTree>
    <p:extLst>
      <p:ext uri="{BB962C8B-B14F-4D97-AF65-F5344CB8AC3E}">
        <p14:creationId xmlns:p14="http://schemas.microsoft.com/office/powerpoint/2010/main" val="359800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nk text with white background">
            <a:extLst>
              <a:ext uri="{FF2B5EF4-FFF2-40B4-BE49-F238E27FC236}">
                <a16:creationId xmlns:a16="http://schemas.microsoft.com/office/drawing/2014/main" id="{C69A65B1-76B9-ECDE-4720-DC39A1B9DF4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1708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311700" y="462708"/>
            <a:ext cx="8520600" cy="4303200"/>
          </a:xfrm>
          <a:prstGeom prst="rect">
            <a:avLst/>
          </a:prstGeom>
        </p:spPr>
        <p:txBody>
          <a:bodyPr spcFirstLastPara="1" wrap="square" lIns="91425" tIns="91425" rIns="91425" bIns="91425" anchor="t" anchorCtr="0">
            <a:normAutofit/>
          </a:bodyPr>
          <a:lstStyle/>
          <a:p>
            <a:pPr marL="457200" lvl="0" indent="-374650" algn="l" rtl="0">
              <a:spcBef>
                <a:spcPts val="1200"/>
              </a:spcBef>
              <a:spcAft>
                <a:spcPts val="0"/>
              </a:spcAft>
              <a:buSzPts val="2300"/>
              <a:buChar char="●"/>
            </a:pPr>
            <a:r>
              <a:rPr lang="en" sz="2300" b="1" dirty="0"/>
              <a:t>Community Acquired Pneumonia:</a:t>
            </a:r>
            <a:r>
              <a:rPr lang="en" sz="2300" dirty="0"/>
              <a:t> </a:t>
            </a:r>
            <a:endParaRPr sz="2300" dirty="0"/>
          </a:p>
          <a:p>
            <a:pPr marL="457200" lvl="0" indent="0" algn="l" rtl="0">
              <a:spcBef>
                <a:spcPts val="1200"/>
              </a:spcBef>
              <a:spcAft>
                <a:spcPts val="0"/>
              </a:spcAft>
              <a:buNone/>
            </a:pPr>
            <a:r>
              <a:rPr lang="en" sz="2300" dirty="0"/>
              <a:t>Can be caused by bacteria, viruses, or fungi; higher risk during pregnancy.</a:t>
            </a:r>
            <a:endParaRPr sz="2300" dirty="0"/>
          </a:p>
          <a:p>
            <a:pPr marL="457200" lvl="0" indent="0" algn="l" rtl="0">
              <a:spcBef>
                <a:spcPts val="1200"/>
              </a:spcBef>
              <a:spcAft>
                <a:spcPts val="1200"/>
              </a:spcAft>
              <a:buNone/>
            </a:pPr>
            <a:r>
              <a:rPr lang="en" sz="2300" dirty="0"/>
              <a:t>The classic symptoms of community-acquired pneumonia (CAP) are sudden onset of rigors followed by fever, pleuritic chest pain, shortness of breath, and cough productive of purulent sputum; however, most patients do not present with classic symptoms.</a:t>
            </a:r>
            <a:endParaRPr sz="2300" dirty="0"/>
          </a:p>
        </p:txBody>
      </p:sp>
      <p:sp>
        <p:nvSpPr>
          <p:cNvPr id="2" name="Rectangle 1">
            <a:extLst>
              <a:ext uri="{FF2B5EF4-FFF2-40B4-BE49-F238E27FC236}">
                <a16:creationId xmlns:a16="http://schemas.microsoft.com/office/drawing/2014/main" id="{F91136F4-51D7-487C-3169-6AAC963D6F40}"/>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D376E462-4B01-A098-E2FA-A356C1F504BE}"/>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311700" y="656265"/>
            <a:ext cx="8520600" cy="4265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 Chest radiograph is required to diagnose CAP and indications for obtaining a chest radiograph (posteroanterior and lateral views) in pregnancy are the same as in nonpregnant patients and include </a:t>
            </a:r>
            <a:endParaRPr dirty="0"/>
          </a:p>
          <a:p>
            <a:pPr marL="0" lvl="0" indent="0" algn="l" rtl="0">
              <a:spcBef>
                <a:spcPts val="1200"/>
              </a:spcBef>
              <a:spcAft>
                <a:spcPts val="0"/>
              </a:spcAft>
              <a:buNone/>
            </a:pPr>
            <a:r>
              <a:rPr lang="en" dirty="0"/>
              <a:t>Shortness of breath and/or cough in association with </a:t>
            </a:r>
            <a:endParaRPr dirty="0"/>
          </a:p>
          <a:p>
            <a:pPr marL="0" lvl="0" indent="0" algn="l" rtl="0">
              <a:spcBef>
                <a:spcPts val="1200"/>
              </a:spcBef>
              <a:spcAft>
                <a:spcPts val="0"/>
              </a:spcAft>
              <a:buNone/>
            </a:pPr>
            <a:r>
              <a:rPr lang="en" dirty="0"/>
              <a:t>Fever, </a:t>
            </a:r>
            <a:endParaRPr dirty="0"/>
          </a:p>
          <a:p>
            <a:pPr marL="0" lvl="0" indent="0" algn="l" rtl="0">
              <a:spcBef>
                <a:spcPts val="1200"/>
              </a:spcBef>
              <a:spcAft>
                <a:spcPts val="0"/>
              </a:spcAft>
              <a:buNone/>
            </a:pPr>
            <a:r>
              <a:rPr lang="en" dirty="0"/>
              <a:t>Tachycardia </a:t>
            </a:r>
            <a:endParaRPr dirty="0"/>
          </a:p>
          <a:p>
            <a:pPr marL="0" lvl="0" indent="0" algn="l" rtl="0">
              <a:spcBef>
                <a:spcPts val="1200"/>
              </a:spcBef>
              <a:spcAft>
                <a:spcPts val="0"/>
              </a:spcAft>
              <a:buNone/>
            </a:pPr>
            <a:r>
              <a:rPr lang="en" dirty="0"/>
              <a:t>Tachypnea</a:t>
            </a:r>
            <a:endParaRPr dirty="0"/>
          </a:p>
          <a:p>
            <a:pPr marL="0" lvl="0" indent="0" algn="l" rtl="0">
              <a:spcBef>
                <a:spcPts val="1200"/>
              </a:spcBef>
              <a:spcAft>
                <a:spcPts val="0"/>
              </a:spcAft>
              <a:buNone/>
            </a:pPr>
            <a:r>
              <a:rPr lang="en" dirty="0"/>
              <a:t>Decreased oxygen saturation, </a:t>
            </a:r>
            <a:endParaRPr dirty="0"/>
          </a:p>
          <a:p>
            <a:pPr marL="0" lvl="0" indent="0" algn="l" rtl="0">
              <a:spcBef>
                <a:spcPts val="1200"/>
              </a:spcBef>
              <a:spcAft>
                <a:spcPts val="1200"/>
              </a:spcAft>
              <a:buNone/>
            </a:pPr>
            <a:r>
              <a:rPr lang="en" dirty="0"/>
              <a:t>or rales, or signs of consolidation on lung examination.</a:t>
            </a:r>
            <a:endParaRPr dirty="0"/>
          </a:p>
        </p:txBody>
      </p:sp>
      <p:sp>
        <p:nvSpPr>
          <p:cNvPr id="2" name="Rectangle 1">
            <a:extLst>
              <a:ext uri="{FF2B5EF4-FFF2-40B4-BE49-F238E27FC236}">
                <a16:creationId xmlns:a16="http://schemas.microsoft.com/office/drawing/2014/main" id="{D6396D51-CDAE-A7FF-AF73-4B8FFE711CBC}"/>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EEE714D8-6E24-5346-E6EC-352D24B4342C}"/>
              </a:ext>
            </a:extLst>
          </p:cNvPr>
          <p:cNvPicPr>
            <a:picLocks noChangeAspect="1"/>
          </p:cNvPicPr>
          <p:nvPr/>
        </p:nvPicPr>
        <p:blipFill>
          <a:blip r:embed="rId3"/>
          <a:stretch>
            <a:fillRect/>
          </a:stretch>
        </p:blipFill>
        <p:spPr>
          <a:xfrm>
            <a:off x="8302631" y="0"/>
            <a:ext cx="841369" cy="7949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Indications of hospitalization </a:t>
            </a:r>
            <a:endParaRPr b="1" dirty="0"/>
          </a:p>
        </p:txBody>
      </p:sp>
      <p:sp>
        <p:nvSpPr>
          <p:cNvPr id="101" name="Google Shape;101;p2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 Pregnant patients with CAP who have very mild disease (eg, stable normal heart and respiratory rates, oxygen saturation (SaO2) ≥95 percent during ambulation, absence of serious comorbidities) and who can maintain oral intake and adhere to medical therapy can be treated as outpatients</a:t>
            </a:r>
            <a:endParaRPr dirty="0"/>
          </a:p>
          <a:p>
            <a:pPr marL="0" lvl="0" indent="0" algn="l" rtl="0">
              <a:spcBef>
                <a:spcPts val="1200"/>
              </a:spcBef>
              <a:spcAft>
                <a:spcPts val="0"/>
              </a:spcAft>
              <a:buNone/>
            </a:pPr>
            <a:r>
              <a:rPr lang="en" dirty="0"/>
              <a:t>Most hospitalized patients can be managed initially on either a general medical ward or labor and delivery unit; ICU admission is needed for those requiring mechanical ventilation or with severe sepsis/septic shock. </a:t>
            </a:r>
            <a:endParaRPr dirty="0"/>
          </a:p>
          <a:p>
            <a:pPr marL="0" lvl="0" indent="0" algn="l" rtl="0">
              <a:spcBef>
                <a:spcPts val="1200"/>
              </a:spcBef>
              <a:spcAft>
                <a:spcPts val="1200"/>
              </a:spcAft>
              <a:buNone/>
            </a:pPr>
            <a:endParaRPr dirty="0"/>
          </a:p>
        </p:txBody>
      </p:sp>
      <p:sp>
        <p:nvSpPr>
          <p:cNvPr id="2" name="Rectangle 1">
            <a:extLst>
              <a:ext uri="{FF2B5EF4-FFF2-40B4-BE49-F238E27FC236}">
                <a16:creationId xmlns:a16="http://schemas.microsoft.com/office/drawing/2014/main" id="{01AFB38C-D434-4322-F285-63B3616DEB18}"/>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789272D9-3DCB-1A47-4900-D95303BB60FD}"/>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body" idx="1"/>
          </p:nvPr>
        </p:nvSpPr>
        <p:spPr>
          <a:xfrm>
            <a:off x="311700" y="799484"/>
            <a:ext cx="8520600" cy="4265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The severe spectrum of illness is suggested by </a:t>
            </a:r>
            <a:endParaRPr dirty="0"/>
          </a:p>
          <a:p>
            <a:pPr marL="0" lvl="0" indent="0" algn="l" rtl="0">
              <a:spcBef>
                <a:spcPts val="1200"/>
              </a:spcBef>
              <a:spcAft>
                <a:spcPts val="0"/>
              </a:spcAft>
              <a:buNone/>
            </a:pPr>
            <a:r>
              <a:rPr lang="en" dirty="0"/>
              <a:t>Respiratory rate &gt;30 breaths/minute, </a:t>
            </a:r>
            <a:endParaRPr dirty="0"/>
          </a:p>
          <a:p>
            <a:pPr marL="0" lvl="0" indent="0" algn="l" rtl="0">
              <a:spcBef>
                <a:spcPts val="1200"/>
              </a:spcBef>
              <a:spcAft>
                <a:spcPts val="0"/>
              </a:spcAft>
              <a:buNone/>
            </a:pPr>
            <a:r>
              <a:rPr lang="en" dirty="0"/>
              <a:t>Partial pressure of oxygen (PaO2)/fraction of inspired oxygen (FiO2) ratio &lt;250,</a:t>
            </a:r>
            <a:endParaRPr dirty="0"/>
          </a:p>
          <a:p>
            <a:pPr marL="0" lvl="0" indent="0" algn="l" rtl="0">
              <a:spcBef>
                <a:spcPts val="1200"/>
              </a:spcBef>
              <a:spcAft>
                <a:spcPts val="0"/>
              </a:spcAft>
              <a:buNone/>
            </a:pPr>
            <a:r>
              <a:rPr lang="en" dirty="0"/>
              <a:t>Multilobar infiltrates, </a:t>
            </a:r>
            <a:endParaRPr dirty="0"/>
          </a:p>
          <a:p>
            <a:pPr marL="0" lvl="0" indent="0" algn="l" rtl="0">
              <a:spcBef>
                <a:spcPts val="1200"/>
              </a:spcBef>
              <a:spcAft>
                <a:spcPts val="0"/>
              </a:spcAft>
              <a:buNone/>
            </a:pPr>
            <a:r>
              <a:rPr lang="en" dirty="0"/>
              <a:t>Confusion/disorientation, </a:t>
            </a:r>
            <a:endParaRPr dirty="0"/>
          </a:p>
          <a:p>
            <a:pPr marL="0" lvl="0" indent="0" algn="l" rtl="0">
              <a:spcBef>
                <a:spcPts val="1200"/>
              </a:spcBef>
              <a:spcAft>
                <a:spcPts val="0"/>
              </a:spcAft>
              <a:buNone/>
            </a:pPr>
            <a:r>
              <a:rPr lang="en" dirty="0"/>
              <a:t>Uremia (blood urea nitrogen level &gt;20 mg/dL), </a:t>
            </a:r>
            <a:endParaRPr dirty="0"/>
          </a:p>
          <a:p>
            <a:pPr marL="0" lvl="0" indent="0" algn="l" rtl="0">
              <a:spcBef>
                <a:spcPts val="1200"/>
              </a:spcBef>
              <a:spcAft>
                <a:spcPts val="0"/>
              </a:spcAft>
              <a:buNone/>
            </a:pPr>
            <a:r>
              <a:rPr lang="en" dirty="0"/>
              <a:t>Leukopenia (white blood cell count &lt;4000 cells/mm3),</a:t>
            </a:r>
            <a:endParaRPr dirty="0"/>
          </a:p>
          <a:p>
            <a:pPr marL="0" lvl="0" indent="0" algn="l" rtl="0">
              <a:spcBef>
                <a:spcPts val="1200"/>
              </a:spcBef>
              <a:spcAft>
                <a:spcPts val="1200"/>
              </a:spcAft>
              <a:buClr>
                <a:schemeClr val="dk1"/>
              </a:buClr>
              <a:buSzPts val="1100"/>
              <a:buFont typeface="Arial"/>
              <a:buNone/>
            </a:pPr>
            <a:r>
              <a:rPr lang="en" dirty="0"/>
              <a:t> </a:t>
            </a:r>
            <a:endParaRPr dirty="0"/>
          </a:p>
        </p:txBody>
      </p:sp>
      <p:sp>
        <p:nvSpPr>
          <p:cNvPr id="2" name="Rectangle 1">
            <a:extLst>
              <a:ext uri="{FF2B5EF4-FFF2-40B4-BE49-F238E27FC236}">
                <a16:creationId xmlns:a16="http://schemas.microsoft.com/office/drawing/2014/main" id="{5C8D1ACF-F889-F818-6A60-DD8639858FFF}"/>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163B7CFD-C5C6-2BF3-44CE-3D0B524F613F}"/>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2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Thrombocytopenia (platelet count &lt;100,000 cells/mm3), </a:t>
            </a:r>
            <a:endParaRPr/>
          </a:p>
          <a:p>
            <a:pPr marL="0" lvl="0" indent="0" algn="l" rtl="0">
              <a:spcBef>
                <a:spcPts val="1200"/>
              </a:spcBef>
              <a:spcAft>
                <a:spcPts val="0"/>
              </a:spcAft>
              <a:buClr>
                <a:schemeClr val="dk1"/>
              </a:buClr>
              <a:buSzPts val="1100"/>
              <a:buFont typeface="Arial"/>
              <a:buNone/>
            </a:pPr>
            <a:r>
              <a:rPr lang="en"/>
              <a:t>Hypothermia (core temperature &lt;36°C), </a:t>
            </a:r>
            <a:endParaRPr/>
          </a:p>
          <a:p>
            <a:pPr marL="0" lvl="0" indent="0" algn="l" rtl="0">
              <a:spcBef>
                <a:spcPts val="1200"/>
              </a:spcBef>
              <a:spcAft>
                <a:spcPts val="0"/>
              </a:spcAft>
              <a:buClr>
                <a:schemeClr val="dk1"/>
              </a:buClr>
              <a:buSzPts val="1100"/>
              <a:buFont typeface="Arial"/>
              <a:buNone/>
            </a:pPr>
            <a:r>
              <a:rPr lang="en"/>
              <a:t>Hypotension requiring aggressive fluid resuscitation, </a:t>
            </a:r>
            <a:endParaRPr/>
          </a:p>
          <a:p>
            <a:pPr marL="0" lvl="0" indent="0" algn="l" rtl="0">
              <a:spcBef>
                <a:spcPts val="1200"/>
              </a:spcBef>
              <a:spcAft>
                <a:spcPts val="0"/>
              </a:spcAft>
              <a:buClr>
                <a:schemeClr val="dk1"/>
              </a:buClr>
              <a:buSzPts val="1100"/>
              <a:buFont typeface="Arial"/>
              <a:buNone/>
            </a:pPr>
            <a:r>
              <a:rPr lang="en"/>
              <a:t>Hypoglycemia (in nondiabetic patients), </a:t>
            </a:r>
            <a:endParaRPr/>
          </a:p>
          <a:p>
            <a:pPr marL="0" lvl="0" indent="0" algn="l" rtl="0">
              <a:spcBef>
                <a:spcPts val="1200"/>
              </a:spcBef>
              <a:spcAft>
                <a:spcPts val="0"/>
              </a:spcAft>
              <a:buClr>
                <a:schemeClr val="dk1"/>
              </a:buClr>
              <a:buSzPts val="1100"/>
              <a:buFont typeface="Arial"/>
              <a:buNone/>
            </a:pPr>
            <a:r>
              <a:rPr lang="en"/>
              <a:t>Hyponatremia, </a:t>
            </a:r>
            <a:endParaRPr/>
          </a:p>
          <a:p>
            <a:pPr marL="0" lvl="0" indent="0" algn="l" rtl="0">
              <a:spcBef>
                <a:spcPts val="1200"/>
              </a:spcBef>
              <a:spcAft>
                <a:spcPts val="1200"/>
              </a:spcAft>
              <a:buClr>
                <a:schemeClr val="dk1"/>
              </a:buClr>
              <a:buSzPts val="1100"/>
              <a:buFont typeface="Arial"/>
              <a:buNone/>
            </a:pPr>
            <a:r>
              <a:rPr lang="en"/>
              <a:t>or Unexplained metabolic acidosis or Elevated lactate level. </a:t>
            </a:r>
            <a:endParaRPr/>
          </a:p>
        </p:txBody>
      </p:sp>
      <p:sp>
        <p:nvSpPr>
          <p:cNvPr id="2" name="Rectangle 1">
            <a:extLst>
              <a:ext uri="{FF2B5EF4-FFF2-40B4-BE49-F238E27FC236}">
                <a16:creationId xmlns:a16="http://schemas.microsoft.com/office/drawing/2014/main" id="{8DC625A9-6EFC-2B1F-2C3A-BC40EC50A1E1}"/>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009D4CD9-0C33-8F3A-1394-7B1394FFEFED}"/>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Choice for outpatient antibiotic treatment</a:t>
            </a:r>
            <a:endParaRPr b="1" dirty="0"/>
          </a:p>
        </p:txBody>
      </p:sp>
      <p:sp>
        <p:nvSpPr>
          <p:cNvPr id="118" name="Google Shape;118;p2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Following algorithm is followed for outpatient treatment of CAP </a:t>
            </a:r>
            <a:endParaRPr dirty="0"/>
          </a:p>
        </p:txBody>
      </p:sp>
      <p:sp>
        <p:nvSpPr>
          <p:cNvPr id="2" name="Rectangle 1">
            <a:extLst>
              <a:ext uri="{FF2B5EF4-FFF2-40B4-BE49-F238E27FC236}">
                <a16:creationId xmlns:a16="http://schemas.microsoft.com/office/drawing/2014/main" id="{F4B7C592-7CEC-9D1E-E182-F31D2EA31439}"/>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8D82D376-CCC2-C984-B6CD-201AE814EC30}"/>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5" name="Google Shape;125;p25"/>
          <p:cNvPicPr preferRelativeResize="0"/>
          <p:nvPr/>
        </p:nvPicPr>
        <p:blipFill>
          <a:blip r:embed="rId3">
            <a:alphaModFix/>
          </a:blip>
          <a:stretch>
            <a:fillRect/>
          </a:stretch>
        </p:blipFill>
        <p:spPr>
          <a:xfrm>
            <a:off x="1" y="0"/>
            <a:ext cx="9144000" cy="5067300"/>
          </a:xfrm>
          <a:prstGeom prst="rect">
            <a:avLst/>
          </a:prstGeom>
          <a:noFill/>
          <a:ln>
            <a:noFill/>
          </a:ln>
        </p:spPr>
      </p:pic>
      <p:sp>
        <p:nvSpPr>
          <p:cNvPr id="2" name="Rectangle 1">
            <a:extLst>
              <a:ext uri="{FF2B5EF4-FFF2-40B4-BE49-F238E27FC236}">
                <a16:creationId xmlns:a16="http://schemas.microsoft.com/office/drawing/2014/main" id="{72DA1025-BBCB-C0BE-E204-CD9A7966C584}"/>
              </a:ext>
            </a:extLst>
          </p:cNvPr>
          <p:cNvSpPr/>
          <p:nvPr/>
        </p:nvSpPr>
        <p:spPr>
          <a:xfrm>
            <a:off x="6301648" y="1386376"/>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0511CD32-6E22-093C-E2F8-BCC8252CF33C}"/>
              </a:ext>
            </a:extLst>
          </p:cNvPr>
          <p:cNvPicPr>
            <a:picLocks noChangeAspect="1"/>
          </p:cNvPicPr>
          <p:nvPr/>
        </p:nvPicPr>
        <p:blipFill>
          <a:blip r:embed="rId4"/>
          <a:stretch>
            <a:fillRect/>
          </a:stretch>
        </p:blipFill>
        <p:spPr>
          <a:xfrm>
            <a:off x="8285400" y="68556"/>
            <a:ext cx="841369" cy="79499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D7D13C7D-8B6F-D432-548F-7B61BF28DBC8}"/>
              </a:ext>
            </a:extLst>
          </p:cNvPr>
          <p:cNvPicPr>
            <a:picLocks noChangeAspect="1"/>
          </p:cNvPicPr>
          <p:nvPr/>
        </p:nvPicPr>
        <p:blipFill rotWithShape="1">
          <a:blip r:embed="rId2"/>
          <a:srcRect l="10361" t="11548" r="38193" b="60379"/>
          <a:stretch/>
        </p:blipFill>
        <p:spPr>
          <a:xfrm>
            <a:off x="-1" y="0"/>
            <a:ext cx="5651653" cy="1443209"/>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8A180CC8-44E2-1E3C-9A7E-8826D95893C8}"/>
              </a:ext>
            </a:extLst>
          </p:cNvPr>
          <p:cNvPicPr>
            <a:picLocks noChangeAspect="1"/>
          </p:cNvPicPr>
          <p:nvPr/>
        </p:nvPicPr>
        <p:blipFill rotWithShape="1">
          <a:blip r:embed="rId3"/>
          <a:srcRect l="11085" t="9619" r="31084" b="20950"/>
          <a:stretch/>
        </p:blipFill>
        <p:spPr>
          <a:xfrm>
            <a:off x="0" y="1443209"/>
            <a:ext cx="9144000" cy="3700291"/>
          </a:xfrm>
          <a:prstGeom prst="rect">
            <a:avLst/>
          </a:prstGeom>
        </p:spPr>
      </p:pic>
      <p:sp>
        <p:nvSpPr>
          <p:cNvPr id="9" name="Rectangle 8">
            <a:extLst>
              <a:ext uri="{FF2B5EF4-FFF2-40B4-BE49-F238E27FC236}">
                <a16:creationId xmlns:a16="http://schemas.microsoft.com/office/drawing/2014/main" id="{E7478782-55CE-7470-B8AA-62ADCC36BA59}"/>
              </a:ext>
            </a:extLst>
          </p:cNvPr>
          <p:cNvSpPr/>
          <p:nvPr/>
        </p:nvSpPr>
        <p:spPr>
          <a:xfrm>
            <a:off x="5816905" y="1088921"/>
            <a:ext cx="3161842"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LONGITUDINALINTEGRATION</a:t>
            </a:r>
            <a:endParaRPr lang="en-PK" sz="1600" b="1" dirty="0">
              <a:solidFill>
                <a:schemeClr val="tx1"/>
              </a:solidFill>
            </a:endParaRPr>
          </a:p>
        </p:txBody>
      </p:sp>
      <p:pic>
        <p:nvPicPr>
          <p:cNvPr id="2" name="Picture 1" descr="A circular logo with text and symbols&#10;&#10;Description automatically generated">
            <a:extLst>
              <a:ext uri="{FF2B5EF4-FFF2-40B4-BE49-F238E27FC236}">
                <a16:creationId xmlns:a16="http://schemas.microsoft.com/office/drawing/2014/main" id="{13F9BD59-D7DC-C18D-4539-211868666F20}"/>
              </a:ext>
            </a:extLst>
          </p:cNvPr>
          <p:cNvPicPr>
            <a:picLocks noChangeAspect="1"/>
          </p:cNvPicPr>
          <p:nvPr/>
        </p:nvPicPr>
        <p:blipFill>
          <a:blip r:embed="rId4"/>
          <a:stretch>
            <a:fillRect/>
          </a:stretch>
        </p:blipFill>
        <p:spPr>
          <a:xfrm>
            <a:off x="8285400" y="68556"/>
            <a:ext cx="841369" cy="794994"/>
          </a:xfrm>
          <a:prstGeom prst="rect">
            <a:avLst/>
          </a:prstGeom>
        </p:spPr>
      </p:pic>
    </p:spTree>
    <p:extLst>
      <p:ext uri="{BB962C8B-B14F-4D97-AF65-F5344CB8AC3E}">
        <p14:creationId xmlns:p14="http://schemas.microsoft.com/office/powerpoint/2010/main" val="220085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Choice of inpatient antibiotic therapy</a:t>
            </a: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1" name="Google Shape;131;p2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Most patients – For pregnant patients hospitalized for CAP who do not have severe disease or risk factors for drug-resistant pathogens , we suggest combination therapy with:</a:t>
            </a:r>
            <a:endParaRPr/>
          </a:p>
          <a:p>
            <a:pPr marL="0" lvl="0" indent="0" algn="l" rtl="0">
              <a:spcBef>
                <a:spcPts val="1200"/>
              </a:spcBef>
              <a:spcAft>
                <a:spcPts val="0"/>
              </a:spcAft>
              <a:buNone/>
            </a:pPr>
            <a:r>
              <a:rPr lang="en"/>
              <a:t>•An antipneumococcal beta-lactam (ceftriaxone [(1 to 2 g IV daily], cefotaxime [1 to 2 g IV every eight hours], ampicillin-sulbactam [3 g IV every six hours]) plus</a:t>
            </a:r>
            <a:endParaRPr/>
          </a:p>
          <a:p>
            <a:pPr marL="0" lvl="0" indent="0" algn="l" rtl="0">
              <a:spcBef>
                <a:spcPts val="1200"/>
              </a:spcBef>
              <a:spcAft>
                <a:spcPts val="0"/>
              </a:spcAft>
              <a:buNone/>
            </a:pPr>
            <a:r>
              <a:rPr lang="en"/>
              <a:t>•Azithromycin (500 mg IV or orally daily)</a:t>
            </a:r>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DD57B98D-D76C-CFEF-29C9-7231B50A724F}"/>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6026BFF7-A7CD-CCFA-AE3F-2454043EBA16}"/>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body" idx="1"/>
          </p:nvPr>
        </p:nvSpPr>
        <p:spPr>
          <a:xfrm>
            <a:off x="311700" y="304800"/>
            <a:ext cx="8520300" cy="44184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Clr>
                <a:schemeClr val="dk1"/>
              </a:buClr>
              <a:buSzPts val="1100"/>
              <a:buFont typeface="Arial"/>
              <a:buNone/>
            </a:pPr>
            <a:r>
              <a:rPr lang="en" sz="2600" b="1" dirty="0">
                <a:solidFill>
                  <a:schemeClr val="dk1"/>
                </a:solidFill>
              </a:rPr>
              <a:t>Maternal and Fetal Risks of RTIs</a:t>
            </a:r>
            <a:endParaRPr sz="2600" b="1" dirty="0">
              <a:solidFill>
                <a:schemeClr val="dk1"/>
              </a:solidFill>
            </a:endParaRPr>
          </a:p>
          <a:p>
            <a:pPr marL="457200" lvl="0" indent="-381000" algn="l" rtl="0">
              <a:spcBef>
                <a:spcPts val="1200"/>
              </a:spcBef>
              <a:spcAft>
                <a:spcPts val="0"/>
              </a:spcAft>
              <a:buClr>
                <a:schemeClr val="dk1"/>
              </a:buClr>
              <a:buSzPts val="2400"/>
              <a:buChar char="●"/>
            </a:pPr>
            <a:r>
              <a:rPr lang="en" sz="2400" b="1" dirty="0">
                <a:solidFill>
                  <a:schemeClr val="dk1"/>
                </a:solidFill>
              </a:rPr>
              <a:t>Maternal Risks:</a:t>
            </a:r>
            <a:endParaRPr sz="2400" b="1" dirty="0">
              <a:solidFill>
                <a:schemeClr val="dk1"/>
              </a:solidFill>
            </a:endParaRPr>
          </a:p>
          <a:p>
            <a:pPr marL="914400" lvl="1" indent="-381000" algn="l" rtl="0">
              <a:spcBef>
                <a:spcPts val="0"/>
              </a:spcBef>
              <a:spcAft>
                <a:spcPts val="0"/>
              </a:spcAft>
              <a:buClr>
                <a:schemeClr val="dk1"/>
              </a:buClr>
              <a:buSzPts val="2400"/>
              <a:buChar char="○"/>
            </a:pPr>
            <a:r>
              <a:rPr lang="en" sz="2400" dirty="0">
                <a:solidFill>
                  <a:schemeClr val="dk1"/>
                </a:solidFill>
              </a:rPr>
              <a:t>Severe respiratory distress leading to hospitalization.</a:t>
            </a:r>
            <a:endParaRPr sz="2400" dirty="0">
              <a:solidFill>
                <a:schemeClr val="dk1"/>
              </a:solidFill>
            </a:endParaRPr>
          </a:p>
          <a:p>
            <a:pPr marL="914400" lvl="1" indent="-381000" algn="l" rtl="0">
              <a:spcBef>
                <a:spcPts val="0"/>
              </a:spcBef>
              <a:spcAft>
                <a:spcPts val="0"/>
              </a:spcAft>
              <a:buClr>
                <a:schemeClr val="dk1"/>
              </a:buClr>
              <a:buSzPts val="2400"/>
              <a:buChar char="○"/>
            </a:pPr>
            <a:r>
              <a:rPr lang="en" sz="2400" dirty="0">
                <a:solidFill>
                  <a:schemeClr val="dk1"/>
                </a:solidFill>
              </a:rPr>
              <a:t>Increased risk of secondary bacterial infections.</a:t>
            </a:r>
            <a:endParaRPr sz="2400" dirty="0">
              <a:solidFill>
                <a:schemeClr val="dk1"/>
              </a:solidFill>
            </a:endParaRPr>
          </a:p>
          <a:p>
            <a:pPr marL="914400" lvl="1" indent="-381000" algn="l" rtl="0">
              <a:spcBef>
                <a:spcPts val="0"/>
              </a:spcBef>
              <a:spcAft>
                <a:spcPts val="0"/>
              </a:spcAft>
              <a:buClr>
                <a:schemeClr val="dk1"/>
              </a:buClr>
              <a:buSzPts val="2400"/>
              <a:buChar char="○"/>
            </a:pPr>
            <a:endParaRPr sz="2400" dirty="0">
              <a:solidFill>
                <a:schemeClr val="dk1"/>
              </a:solidFill>
            </a:endParaRPr>
          </a:p>
          <a:p>
            <a:pPr marL="457200" lvl="0" indent="-381000" algn="l" rtl="0">
              <a:spcBef>
                <a:spcPts val="0"/>
              </a:spcBef>
              <a:spcAft>
                <a:spcPts val="0"/>
              </a:spcAft>
              <a:buClr>
                <a:schemeClr val="dk1"/>
              </a:buClr>
              <a:buSzPts val="2400"/>
              <a:buChar char="●"/>
            </a:pPr>
            <a:r>
              <a:rPr lang="en" sz="2400" b="1" dirty="0">
                <a:solidFill>
                  <a:schemeClr val="dk1"/>
                </a:solidFill>
              </a:rPr>
              <a:t>Fetal Risks:</a:t>
            </a:r>
            <a:endParaRPr sz="2400" b="1" dirty="0">
              <a:solidFill>
                <a:schemeClr val="dk1"/>
              </a:solidFill>
            </a:endParaRPr>
          </a:p>
          <a:p>
            <a:pPr marL="914400" lvl="1" indent="-381000" algn="l" rtl="0">
              <a:spcBef>
                <a:spcPts val="0"/>
              </a:spcBef>
              <a:spcAft>
                <a:spcPts val="0"/>
              </a:spcAft>
              <a:buClr>
                <a:schemeClr val="dk1"/>
              </a:buClr>
              <a:buSzPts val="2400"/>
              <a:buChar char="○"/>
            </a:pPr>
            <a:r>
              <a:rPr lang="en" sz="2400" dirty="0">
                <a:solidFill>
                  <a:schemeClr val="dk1"/>
                </a:solidFill>
              </a:rPr>
              <a:t>Preterm labor and delivery.</a:t>
            </a:r>
            <a:endParaRPr sz="2400" dirty="0">
              <a:solidFill>
                <a:schemeClr val="dk1"/>
              </a:solidFill>
            </a:endParaRPr>
          </a:p>
          <a:p>
            <a:pPr marL="914400" lvl="1" indent="-381000" algn="l" rtl="0">
              <a:spcBef>
                <a:spcPts val="0"/>
              </a:spcBef>
              <a:spcAft>
                <a:spcPts val="0"/>
              </a:spcAft>
              <a:buClr>
                <a:schemeClr val="dk1"/>
              </a:buClr>
              <a:buSzPts val="2400"/>
              <a:buChar char="○"/>
            </a:pPr>
            <a:r>
              <a:rPr lang="en" sz="2400" dirty="0">
                <a:solidFill>
                  <a:schemeClr val="dk1"/>
                </a:solidFill>
              </a:rPr>
              <a:t>Potential for intrauterine growth restriction (IUGR) and low birth weight.</a:t>
            </a:r>
            <a:endParaRPr sz="2400" dirty="0">
              <a:solidFill>
                <a:schemeClr val="dk1"/>
              </a:solidFill>
            </a:endParaRPr>
          </a:p>
          <a:p>
            <a:pPr marL="0" lvl="0" indent="0" algn="l" rtl="0">
              <a:spcBef>
                <a:spcPts val="1200"/>
              </a:spcBef>
              <a:spcAft>
                <a:spcPts val="1200"/>
              </a:spcAft>
              <a:buNone/>
            </a:pPr>
            <a:endParaRPr dirty="0"/>
          </a:p>
        </p:txBody>
      </p:sp>
      <p:sp>
        <p:nvSpPr>
          <p:cNvPr id="2" name="Rectangle 1">
            <a:extLst>
              <a:ext uri="{FF2B5EF4-FFF2-40B4-BE49-F238E27FC236}">
                <a16:creationId xmlns:a16="http://schemas.microsoft.com/office/drawing/2014/main" id="{85F05B75-813D-B669-D584-1E4A7C448B6E}"/>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F167033B-32C4-6354-0614-9FD6292D5D1C}"/>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34200" y="1761891"/>
            <a:ext cx="7875600" cy="1206975"/>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dirty="0">
                <a:solidFill>
                  <a:schemeClr val="accent6"/>
                </a:solidFill>
                <a:effectLst>
                  <a:outerShdw blurRad="38100" dist="38100" dir="2700000" algn="tl">
                    <a:srgbClr val="000000">
                      <a:alpha val="43137"/>
                    </a:srgbClr>
                  </a:outerShdw>
                </a:effectLst>
              </a:rPr>
              <a:t>INFECTIONS IN PREGNANCY;</a:t>
            </a:r>
            <a:br>
              <a:rPr lang="en" b="1" dirty="0">
                <a:solidFill>
                  <a:schemeClr val="accent6"/>
                </a:solidFill>
                <a:effectLst>
                  <a:outerShdw blurRad="38100" dist="38100" dir="2700000" algn="tl">
                    <a:srgbClr val="000000">
                      <a:alpha val="43137"/>
                    </a:srgbClr>
                  </a:outerShdw>
                </a:effectLst>
              </a:rPr>
            </a:br>
            <a:r>
              <a:rPr lang="en" b="1" dirty="0"/>
              <a:t>Respiratory and Gastrointestinal Infections</a:t>
            </a:r>
            <a:endParaRPr b="1" dirty="0"/>
          </a:p>
        </p:txBody>
      </p:sp>
      <p:sp>
        <p:nvSpPr>
          <p:cNvPr id="60" name="Google Shape;60;p13"/>
          <p:cNvSpPr txBox="1">
            <a:spLocks noGrp="1"/>
          </p:cNvSpPr>
          <p:nvPr>
            <p:ph type="body" idx="1"/>
          </p:nvPr>
        </p:nvSpPr>
        <p:spPr>
          <a:xfrm>
            <a:off x="4628450" y="3554925"/>
            <a:ext cx="4515600" cy="1359000"/>
          </a:xfrm>
          <a:prstGeom prst="rect">
            <a:avLst/>
          </a:prstGeom>
        </p:spPr>
        <p:txBody>
          <a:bodyPr spcFirstLastPara="1" wrap="square" lIns="91425" tIns="91425" rIns="91425" bIns="91425" anchor="t" anchorCtr="0">
            <a:normAutofit fontScale="92500" lnSpcReduction="20000"/>
          </a:bodyPr>
          <a:lstStyle/>
          <a:p>
            <a:pPr marL="0" lvl="0" indent="0" algn="ctr" rtl="0">
              <a:lnSpc>
                <a:spcPct val="100000"/>
              </a:lnSpc>
              <a:spcBef>
                <a:spcPts val="0"/>
              </a:spcBef>
              <a:spcAft>
                <a:spcPts val="0"/>
              </a:spcAft>
              <a:buNone/>
            </a:pPr>
            <a:r>
              <a:rPr lang="en" sz="1809" b="1" dirty="0"/>
              <a:t>DR.MUHAMMAD ARIF </a:t>
            </a:r>
            <a:endParaRPr lang="en" sz="1809" b="1" dirty="0" smtClean="0"/>
          </a:p>
          <a:p>
            <a:pPr marL="0" lvl="0" indent="0" algn="ctr" rtl="0">
              <a:lnSpc>
                <a:spcPct val="100000"/>
              </a:lnSpc>
              <a:spcBef>
                <a:spcPts val="0"/>
              </a:spcBef>
              <a:spcAft>
                <a:spcPts val="0"/>
              </a:spcAft>
              <a:buNone/>
            </a:pPr>
            <a:r>
              <a:rPr lang="en" sz="1809" b="1" dirty="0" smtClean="0"/>
              <a:t>ASSOCIATE PROFESSOR</a:t>
            </a:r>
          </a:p>
          <a:p>
            <a:pPr marL="0" lvl="0" indent="0" algn="ctr" rtl="0">
              <a:lnSpc>
                <a:spcPct val="100000"/>
              </a:lnSpc>
              <a:spcBef>
                <a:spcPts val="0"/>
              </a:spcBef>
              <a:spcAft>
                <a:spcPts val="0"/>
              </a:spcAft>
              <a:buNone/>
            </a:pPr>
            <a:r>
              <a:rPr lang="en" sz="1809" b="1" dirty="0" smtClean="0"/>
              <a:t>DEPARTMENT</a:t>
            </a:r>
            <a:r>
              <a:rPr lang="en" sz="1809" b="1" dirty="0"/>
              <a:t> OF MEDICINE</a:t>
            </a:r>
            <a:endParaRPr sz="1809" b="1" dirty="0"/>
          </a:p>
          <a:p>
            <a:pPr marL="0" lvl="0" indent="0" algn="ctr" rtl="0">
              <a:lnSpc>
                <a:spcPct val="100000"/>
              </a:lnSpc>
              <a:spcBef>
                <a:spcPts val="0"/>
              </a:spcBef>
              <a:spcAft>
                <a:spcPts val="0"/>
              </a:spcAft>
              <a:buClr>
                <a:schemeClr val="dk1"/>
              </a:buClr>
              <a:buSzPct val="60776"/>
              <a:buFont typeface="Arial"/>
              <a:buNone/>
            </a:pPr>
            <a:r>
              <a:rPr lang="en" sz="1809" b="1" dirty="0"/>
              <a:t>HOLY FAMILY HOSPITAL </a:t>
            </a:r>
            <a:endParaRPr sz="1809" b="1" dirty="0"/>
          </a:p>
          <a:p>
            <a:pPr marL="0" lvl="0" indent="0" algn="ctr" rtl="0">
              <a:lnSpc>
                <a:spcPct val="100000"/>
              </a:lnSpc>
              <a:spcBef>
                <a:spcPts val="0"/>
              </a:spcBef>
              <a:spcAft>
                <a:spcPts val="0"/>
              </a:spcAft>
              <a:buClr>
                <a:schemeClr val="dk1"/>
              </a:buClr>
              <a:buSzPct val="60776"/>
              <a:buFont typeface="Arial"/>
              <a:buNone/>
            </a:pPr>
            <a:r>
              <a:rPr lang="en" sz="1809" b="1" dirty="0"/>
              <a:t>RAWALPINDI MEDICAL UNIVERSITY</a:t>
            </a:r>
            <a:r>
              <a:rPr lang="en" sz="2800" b="1" dirty="0"/>
              <a:t> </a:t>
            </a:r>
            <a:endParaRPr b="1" dirty="0"/>
          </a:p>
        </p:txBody>
      </p:sp>
      <p:pic>
        <p:nvPicPr>
          <p:cNvPr id="3" name="Picture 2" descr="A circular logo with text and symbols&#10;&#10;Description automatically generated">
            <a:extLst>
              <a:ext uri="{FF2B5EF4-FFF2-40B4-BE49-F238E27FC236}">
                <a16:creationId xmlns:a16="http://schemas.microsoft.com/office/drawing/2014/main" id="{D09768AC-57FD-8C66-6F95-715B79BF8B77}"/>
              </a:ext>
            </a:extLst>
          </p:cNvPr>
          <p:cNvPicPr>
            <a:picLocks noChangeAspect="1"/>
          </p:cNvPicPr>
          <p:nvPr/>
        </p:nvPicPr>
        <p:blipFill>
          <a:blip r:embed="rId3"/>
          <a:stretch>
            <a:fillRect/>
          </a:stretch>
        </p:blipFill>
        <p:spPr>
          <a:xfrm>
            <a:off x="3587789" y="229575"/>
            <a:ext cx="1438275" cy="135900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body" idx="1"/>
          </p:nvPr>
        </p:nvSpPr>
        <p:spPr>
          <a:xfrm>
            <a:off x="286300" y="482600"/>
            <a:ext cx="7882200" cy="39804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Clr>
                <a:schemeClr val="dk1"/>
              </a:buClr>
              <a:buSzPts val="1100"/>
              <a:buFont typeface="Arial"/>
              <a:buNone/>
            </a:pPr>
            <a:r>
              <a:rPr lang="en" sz="2600" b="1">
                <a:solidFill>
                  <a:schemeClr val="dk1"/>
                </a:solidFill>
              </a:rPr>
              <a:t>Diagnosis of RTIs</a:t>
            </a:r>
            <a:endParaRPr sz="2600" b="1">
              <a:solidFill>
                <a:schemeClr val="dk1"/>
              </a:solidFill>
            </a:endParaRPr>
          </a:p>
          <a:p>
            <a:pPr marL="457200" lvl="0" indent="-381000" algn="l" rtl="0">
              <a:spcBef>
                <a:spcPts val="1200"/>
              </a:spcBef>
              <a:spcAft>
                <a:spcPts val="0"/>
              </a:spcAft>
              <a:buClr>
                <a:schemeClr val="dk1"/>
              </a:buClr>
              <a:buSzPts val="2400"/>
              <a:buChar char="●"/>
            </a:pPr>
            <a:r>
              <a:rPr lang="en" sz="2400" b="1">
                <a:solidFill>
                  <a:schemeClr val="dk1"/>
                </a:solidFill>
              </a:rPr>
              <a:t>Clinical Assessment:</a:t>
            </a:r>
            <a:endParaRPr sz="2400" b="1">
              <a:solidFill>
                <a:schemeClr val="dk1"/>
              </a:solidFill>
            </a:endParaRPr>
          </a:p>
          <a:p>
            <a:pPr marL="914400" lvl="1" indent="-381000" algn="l" rtl="0">
              <a:spcBef>
                <a:spcPts val="0"/>
              </a:spcBef>
              <a:spcAft>
                <a:spcPts val="0"/>
              </a:spcAft>
              <a:buClr>
                <a:schemeClr val="dk1"/>
              </a:buClr>
              <a:buSzPts val="2400"/>
              <a:buChar char="○"/>
            </a:pPr>
            <a:r>
              <a:rPr lang="en" sz="2400">
                <a:solidFill>
                  <a:schemeClr val="dk1"/>
                </a:solidFill>
              </a:rPr>
              <a:t>History of exposur</a:t>
            </a:r>
            <a:r>
              <a:rPr lang="en" sz="2400"/>
              <a:t>e</a:t>
            </a:r>
            <a:endParaRPr sz="2400"/>
          </a:p>
          <a:p>
            <a:pPr marL="914400" lvl="1" indent="-381000" algn="l" rtl="0">
              <a:spcBef>
                <a:spcPts val="0"/>
              </a:spcBef>
              <a:spcAft>
                <a:spcPts val="0"/>
              </a:spcAft>
              <a:buClr>
                <a:schemeClr val="dk1"/>
              </a:buClr>
              <a:buSzPts val="2400"/>
              <a:buChar char="○"/>
            </a:pPr>
            <a:r>
              <a:rPr lang="en" sz="2400"/>
              <a:t>S</a:t>
            </a:r>
            <a:r>
              <a:rPr lang="en" sz="2400">
                <a:solidFill>
                  <a:schemeClr val="dk1"/>
                </a:solidFill>
              </a:rPr>
              <a:t>ymptoms</a:t>
            </a:r>
            <a:endParaRPr sz="2400"/>
          </a:p>
          <a:p>
            <a:pPr marL="914400" lvl="1" indent="-342900" algn="l" rtl="0">
              <a:spcBef>
                <a:spcPts val="0"/>
              </a:spcBef>
              <a:spcAft>
                <a:spcPts val="0"/>
              </a:spcAft>
              <a:buClr>
                <a:schemeClr val="dk1"/>
              </a:buClr>
              <a:buSzPts val="1800"/>
              <a:buChar char="○"/>
            </a:pPr>
            <a:r>
              <a:rPr lang="en" sz="2400"/>
              <a:t>P</a:t>
            </a:r>
            <a:r>
              <a:rPr lang="en" sz="2400">
                <a:solidFill>
                  <a:schemeClr val="dk1"/>
                </a:solidFill>
              </a:rPr>
              <a:t>hysical examination</a:t>
            </a:r>
            <a:r>
              <a:rPr lang="en" sz="1800">
                <a:solidFill>
                  <a:schemeClr val="dk1"/>
                </a:solidFill>
              </a:rPr>
              <a:t>.</a:t>
            </a:r>
            <a:endParaRPr sz="1800">
              <a:solidFill>
                <a:schemeClr val="dk1"/>
              </a:solidFill>
            </a:endParaRPr>
          </a:p>
          <a:p>
            <a:pPr marL="457200" lvl="0" indent="0" algn="l" rtl="0">
              <a:spcBef>
                <a:spcPts val="1200"/>
              </a:spcBef>
              <a:spcAft>
                <a:spcPts val="0"/>
              </a:spcAft>
              <a:buNone/>
            </a:pPr>
            <a:endParaRPr sz="1800">
              <a:solidFill>
                <a:schemeClr val="dk1"/>
              </a:solidFill>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A529265C-8FD9-376D-B69C-556FAE5865A7}"/>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67B7E886-AFB6-B99B-088A-9D582DCE5DD2}"/>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a:spLocks noGrp="1"/>
          </p:cNvSpPr>
          <p:nvPr>
            <p:ph type="body" idx="1"/>
          </p:nvPr>
        </p:nvSpPr>
        <p:spPr>
          <a:xfrm>
            <a:off x="311700" y="609906"/>
            <a:ext cx="8520600" cy="4289400"/>
          </a:xfrm>
          <a:prstGeom prst="rect">
            <a:avLst/>
          </a:prstGeom>
        </p:spPr>
        <p:txBody>
          <a:bodyPr spcFirstLastPara="1" wrap="square" lIns="91425" tIns="91425" rIns="91425" bIns="91425" anchor="t" anchorCtr="0">
            <a:normAutofit/>
          </a:bodyPr>
          <a:lstStyle/>
          <a:p>
            <a:pPr marL="457200" lvl="0" indent="-374650" algn="l" rtl="0">
              <a:spcBef>
                <a:spcPts val="1200"/>
              </a:spcBef>
              <a:spcAft>
                <a:spcPts val="0"/>
              </a:spcAft>
              <a:buSzPts val="2300"/>
              <a:buChar char="●"/>
            </a:pPr>
            <a:r>
              <a:rPr lang="en" sz="2300" b="1" dirty="0"/>
              <a:t>Diagnostic Tests:</a:t>
            </a:r>
            <a:endParaRPr sz="2300" b="1" dirty="0"/>
          </a:p>
          <a:p>
            <a:pPr marL="914400" lvl="1" indent="-374650" algn="l" rtl="0">
              <a:spcBef>
                <a:spcPts val="0"/>
              </a:spcBef>
              <a:spcAft>
                <a:spcPts val="0"/>
              </a:spcAft>
              <a:buSzPts val="2300"/>
              <a:buChar char="○"/>
            </a:pPr>
            <a:r>
              <a:rPr lang="en" sz="2300" b="1" dirty="0"/>
              <a:t>PCR and Rapid Antigen Tests:</a:t>
            </a:r>
            <a:r>
              <a:rPr lang="en" sz="2300" dirty="0"/>
              <a:t> For influenza and COVID-19.</a:t>
            </a:r>
            <a:endParaRPr sz="2300" dirty="0"/>
          </a:p>
          <a:p>
            <a:pPr marL="914400" lvl="1" indent="-374650" algn="l" rtl="0">
              <a:spcBef>
                <a:spcPts val="0"/>
              </a:spcBef>
              <a:spcAft>
                <a:spcPts val="0"/>
              </a:spcAft>
              <a:buSzPts val="2300"/>
              <a:buChar char="○"/>
            </a:pPr>
            <a:r>
              <a:rPr lang="en" sz="2300" b="1" dirty="0"/>
              <a:t>Chest X-ray:</a:t>
            </a:r>
            <a:r>
              <a:rPr lang="en" sz="2300" dirty="0"/>
              <a:t> If pneumonia is suspected; consider safety and indications.</a:t>
            </a:r>
            <a:endParaRPr sz="1900" dirty="0"/>
          </a:p>
        </p:txBody>
      </p:sp>
      <p:sp>
        <p:nvSpPr>
          <p:cNvPr id="2" name="Rectangle 1">
            <a:extLst>
              <a:ext uri="{FF2B5EF4-FFF2-40B4-BE49-F238E27FC236}">
                <a16:creationId xmlns:a16="http://schemas.microsoft.com/office/drawing/2014/main" id="{4D394819-5867-5303-0754-8C6A2D6D87EF}"/>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32C80321-CD9F-1C5C-9F46-8132B0792159}"/>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a:spLocks noGrp="1"/>
          </p:cNvSpPr>
          <p:nvPr>
            <p:ph type="body" idx="1"/>
          </p:nvPr>
        </p:nvSpPr>
        <p:spPr>
          <a:xfrm>
            <a:off x="616944" y="611742"/>
            <a:ext cx="7373689" cy="4081443"/>
          </a:xfrm>
          <a:prstGeom prst="rect">
            <a:avLst/>
          </a:prstGeom>
        </p:spPr>
        <p:txBody>
          <a:bodyPr spcFirstLastPara="1" wrap="square" lIns="91425" tIns="91425" rIns="91425" bIns="91425" anchor="t" anchorCtr="0">
            <a:normAutofit fontScale="92500" lnSpcReduction="10000"/>
          </a:bodyPr>
          <a:lstStyle/>
          <a:p>
            <a:pPr marL="0" lvl="0" indent="0" algn="l" rtl="0">
              <a:spcBef>
                <a:spcPts val="1400"/>
              </a:spcBef>
              <a:spcAft>
                <a:spcPts val="0"/>
              </a:spcAft>
              <a:buClr>
                <a:schemeClr val="dk1"/>
              </a:buClr>
              <a:buSzPts val="1100"/>
              <a:buFont typeface="Arial"/>
              <a:buNone/>
            </a:pPr>
            <a:r>
              <a:rPr lang="en" sz="2408" b="1" dirty="0">
                <a:solidFill>
                  <a:schemeClr val="dk1"/>
                </a:solidFill>
              </a:rPr>
              <a:t>Management of RTIs</a:t>
            </a:r>
            <a:endParaRPr sz="2408" b="1" dirty="0">
              <a:solidFill>
                <a:schemeClr val="dk1"/>
              </a:solidFill>
            </a:endParaRPr>
          </a:p>
          <a:p>
            <a:pPr marL="457200" lvl="0" indent="-368815" algn="l" rtl="0">
              <a:spcBef>
                <a:spcPts val="1200"/>
              </a:spcBef>
              <a:spcAft>
                <a:spcPts val="0"/>
              </a:spcAft>
              <a:buClr>
                <a:schemeClr val="dk1"/>
              </a:buClr>
              <a:buSzPts val="2208"/>
              <a:buChar char="●"/>
            </a:pPr>
            <a:r>
              <a:rPr lang="en" sz="2208" b="1" dirty="0">
                <a:solidFill>
                  <a:schemeClr val="dk1"/>
                </a:solidFill>
              </a:rPr>
              <a:t>Antiviral Medications:</a:t>
            </a:r>
            <a:endParaRPr sz="2208" b="1" dirty="0">
              <a:solidFill>
                <a:schemeClr val="dk1"/>
              </a:solidFill>
            </a:endParaRPr>
          </a:p>
          <a:p>
            <a:pPr marL="914400" lvl="1" indent="-368815" algn="l" rtl="0">
              <a:spcBef>
                <a:spcPts val="0"/>
              </a:spcBef>
              <a:spcAft>
                <a:spcPts val="0"/>
              </a:spcAft>
              <a:buClr>
                <a:schemeClr val="dk1"/>
              </a:buClr>
              <a:buSzPts val="2208"/>
              <a:buChar char="○"/>
            </a:pPr>
            <a:r>
              <a:rPr lang="en" sz="2208" b="1" dirty="0">
                <a:solidFill>
                  <a:schemeClr val="dk1"/>
                </a:solidFill>
              </a:rPr>
              <a:t>Oseltamivir:</a:t>
            </a:r>
            <a:r>
              <a:rPr lang="en" sz="2208" dirty="0">
                <a:solidFill>
                  <a:schemeClr val="dk1"/>
                </a:solidFill>
              </a:rPr>
              <a:t> For influenza; safe during pregnancy.</a:t>
            </a:r>
            <a:endParaRPr sz="2208" dirty="0">
              <a:solidFill>
                <a:schemeClr val="dk1"/>
              </a:solidFill>
            </a:endParaRPr>
          </a:p>
          <a:p>
            <a:pPr marL="914400" lvl="1" indent="-368815" algn="l" rtl="0">
              <a:spcBef>
                <a:spcPts val="0"/>
              </a:spcBef>
              <a:spcAft>
                <a:spcPts val="0"/>
              </a:spcAft>
              <a:buClr>
                <a:schemeClr val="dk1"/>
              </a:buClr>
              <a:buSzPts val="2208"/>
              <a:buChar char="○"/>
            </a:pPr>
            <a:r>
              <a:rPr lang="en" sz="2208" b="1" dirty="0">
                <a:solidFill>
                  <a:schemeClr val="dk1"/>
                </a:solidFill>
              </a:rPr>
              <a:t>Monoclonal antibodies:</a:t>
            </a:r>
            <a:r>
              <a:rPr lang="en" sz="2208" dirty="0">
                <a:solidFill>
                  <a:schemeClr val="dk1"/>
                </a:solidFill>
              </a:rPr>
              <a:t> For COVID-19 (based on current guidelines).</a:t>
            </a:r>
            <a:endParaRPr sz="2208" dirty="0">
              <a:solidFill>
                <a:schemeClr val="dk1"/>
              </a:solidFill>
            </a:endParaRPr>
          </a:p>
          <a:p>
            <a:pPr marL="457200" lvl="0" indent="-368815" algn="l" rtl="0">
              <a:spcBef>
                <a:spcPts val="0"/>
              </a:spcBef>
              <a:spcAft>
                <a:spcPts val="0"/>
              </a:spcAft>
              <a:buClr>
                <a:schemeClr val="dk1"/>
              </a:buClr>
              <a:buSzPts val="2208"/>
              <a:buChar char="●"/>
            </a:pPr>
            <a:r>
              <a:rPr lang="en" sz="2208" b="1" dirty="0">
                <a:solidFill>
                  <a:schemeClr val="dk1"/>
                </a:solidFill>
              </a:rPr>
              <a:t>Supportive Care:</a:t>
            </a:r>
            <a:endParaRPr sz="2208" b="1" dirty="0">
              <a:solidFill>
                <a:schemeClr val="dk1"/>
              </a:solidFill>
            </a:endParaRPr>
          </a:p>
          <a:p>
            <a:pPr marL="914400" lvl="1" indent="-368815" algn="l" rtl="0">
              <a:spcBef>
                <a:spcPts val="0"/>
              </a:spcBef>
              <a:spcAft>
                <a:spcPts val="0"/>
              </a:spcAft>
              <a:buClr>
                <a:schemeClr val="dk1"/>
              </a:buClr>
              <a:buSzPts val="2208"/>
              <a:buChar char="○"/>
            </a:pPr>
            <a:r>
              <a:rPr lang="en" sz="2208" dirty="0">
                <a:solidFill>
                  <a:schemeClr val="dk1"/>
                </a:solidFill>
              </a:rPr>
              <a:t>Hydration, rest, and symptomatic relief (e.g., acetaminophen for fever).</a:t>
            </a:r>
            <a:endParaRPr sz="2208" dirty="0">
              <a:solidFill>
                <a:schemeClr val="dk1"/>
              </a:solidFill>
            </a:endParaRPr>
          </a:p>
          <a:p>
            <a:pPr marL="457200" lvl="0" indent="-368815" algn="l" rtl="0">
              <a:spcBef>
                <a:spcPts val="0"/>
              </a:spcBef>
              <a:spcAft>
                <a:spcPts val="0"/>
              </a:spcAft>
              <a:buClr>
                <a:schemeClr val="dk1"/>
              </a:buClr>
              <a:buSzPts val="2208"/>
              <a:buChar char="●"/>
            </a:pPr>
            <a:r>
              <a:rPr lang="en" sz="2208" b="1" dirty="0">
                <a:solidFill>
                  <a:schemeClr val="dk1"/>
                </a:solidFill>
              </a:rPr>
              <a:t>Vaccination Recommendations:</a:t>
            </a:r>
            <a:endParaRPr sz="2208" b="1" dirty="0">
              <a:solidFill>
                <a:schemeClr val="dk1"/>
              </a:solidFill>
            </a:endParaRPr>
          </a:p>
          <a:p>
            <a:pPr marL="914400" lvl="1" indent="-298450" algn="l" rtl="0">
              <a:spcBef>
                <a:spcPts val="0"/>
              </a:spcBef>
              <a:spcAft>
                <a:spcPts val="0"/>
              </a:spcAft>
              <a:buClr>
                <a:schemeClr val="dk1"/>
              </a:buClr>
              <a:buSzPts val="1100"/>
              <a:buChar char="○"/>
            </a:pPr>
            <a:r>
              <a:rPr lang="en" sz="2208" dirty="0">
                <a:solidFill>
                  <a:schemeClr val="dk1"/>
                </a:solidFill>
              </a:rPr>
              <a:t>Influenza and COVID-19 vaccines are safe and recommended for pregnant individuals</a:t>
            </a:r>
            <a:r>
              <a:rPr lang="en" sz="1708" dirty="0">
                <a:solidFill>
                  <a:schemeClr val="dk1"/>
                </a:solidFill>
              </a:rPr>
              <a:t>.</a:t>
            </a:r>
            <a:endParaRPr sz="1708" dirty="0">
              <a:solidFill>
                <a:schemeClr val="dk1"/>
              </a:solidFill>
            </a:endParaRPr>
          </a:p>
          <a:p>
            <a:pPr marL="0" lvl="0" indent="0" algn="l" rtl="0">
              <a:spcBef>
                <a:spcPts val="1200"/>
              </a:spcBef>
              <a:spcAft>
                <a:spcPts val="1200"/>
              </a:spcAft>
              <a:buNone/>
            </a:pPr>
            <a:endParaRPr dirty="0"/>
          </a:p>
        </p:txBody>
      </p:sp>
      <p:sp>
        <p:nvSpPr>
          <p:cNvPr id="2" name="Rectangle 1">
            <a:extLst>
              <a:ext uri="{FF2B5EF4-FFF2-40B4-BE49-F238E27FC236}">
                <a16:creationId xmlns:a16="http://schemas.microsoft.com/office/drawing/2014/main" id="{942AC7F0-7FE9-ACDB-1A48-C64E59EEAC2C}"/>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6A8E1C95-7023-3A40-BBAA-305C560DBCAA}"/>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body" idx="1"/>
          </p:nvPr>
        </p:nvSpPr>
        <p:spPr>
          <a:xfrm>
            <a:off x="311700" y="495300"/>
            <a:ext cx="8339400" cy="40737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Clr>
                <a:schemeClr val="dk1"/>
              </a:buClr>
              <a:buSzPts val="1100"/>
              <a:buFont typeface="Arial"/>
              <a:buNone/>
            </a:pPr>
            <a:r>
              <a:rPr lang="en" sz="2200" b="1" dirty="0">
                <a:solidFill>
                  <a:schemeClr val="dk1"/>
                </a:solidFill>
              </a:rPr>
              <a:t>Gastrointestinal Infections (GIs)</a:t>
            </a:r>
            <a:endParaRPr sz="2200" b="1" dirty="0">
              <a:solidFill>
                <a:schemeClr val="dk1"/>
              </a:solidFill>
            </a:endParaRPr>
          </a:p>
          <a:p>
            <a:pPr marL="457200" lvl="0" indent="-355600" algn="l" rtl="0">
              <a:spcBef>
                <a:spcPts val="1200"/>
              </a:spcBef>
              <a:spcAft>
                <a:spcPts val="0"/>
              </a:spcAft>
              <a:buClr>
                <a:schemeClr val="dk1"/>
              </a:buClr>
              <a:buSzPts val="2000"/>
              <a:buChar char="●"/>
            </a:pPr>
            <a:r>
              <a:rPr lang="en" sz="2000" b="1" dirty="0">
                <a:solidFill>
                  <a:schemeClr val="dk1"/>
                </a:solidFill>
              </a:rPr>
              <a:t>Common Pathogens:</a:t>
            </a:r>
            <a:endParaRPr sz="2000" b="1" dirty="0">
              <a:solidFill>
                <a:schemeClr val="dk1"/>
              </a:solidFill>
            </a:endParaRPr>
          </a:p>
          <a:p>
            <a:pPr marL="914400" lvl="1" indent="-355600" algn="l" rtl="0">
              <a:spcBef>
                <a:spcPts val="0"/>
              </a:spcBef>
              <a:spcAft>
                <a:spcPts val="0"/>
              </a:spcAft>
              <a:buClr>
                <a:schemeClr val="dk1"/>
              </a:buClr>
              <a:buSzPts val="2000"/>
              <a:buChar char="○"/>
            </a:pPr>
            <a:r>
              <a:rPr lang="en" sz="2000" b="1" dirty="0">
                <a:solidFill>
                  <a:schemeClr val="dk1"/>
                </a:solidFill>
              </a:rPr>
              <a:t>Norovirus:</a:t>
            </a:r>
            <a:r>
              <a:rPr lang="en" sz="2000" dirty="0">
                <a:solidFill>
                  <a:schemeClr val="dk1"/>
                </a:solidFill>
              </a:rPr>
              <a:t> Highly contagious; often associated with outbreaks.</a:t>
            </a:r>
            <a:endParaRPr sz="2000" dirty="0">
              <a:solidFill>
                <a:schemeClr val="dk1"/>
              </a:solidFill>
            </a:endParaRPr>
          </a:p>
          <a:p>
            <a:pPr marL="914400" lvl="1" indent="-355600" algn="l" rtl="0">
              <a:spcBef>
                <a:spcPts val="0"/>
              </a:spcBef>
              <a:spcAft>
                <a:spcPts val="0"/>
              </a:spcAft>
              <a:buClr>
                <a:schemeClr val="dk1"/>
              </a:buClr>
              <a:buSzPts val="2000"/>
              <a:buChar char="○"/>
            </a:pPr>
            <a:r>
              <a:rPr lang="en" sz="2000" b="1" dirty="0">
                <a:solidFill>
                  <a:schemeClr val="dk1"/>
                </a:solidFill>
              </a:rPr>
              <a:t>Salmonella:</a:t>
            </a:r>
            <a:r>
              <a:rPr lang="en" sz="2000" dirty="0">
                <a:solidFill>
                  <a:schemeClr val="dk1"/>
                </a:solidFill>
              </a:rPr>
              <a:t> Typically from contaminated food; can cause severe diarrhea.</a:t>
            </a:r>
            <a:endParaRPr sz="2000" dirty="0">
              <a:solidFill>
                <a:schemeClr val="dk1"/>
              </a:solidFill>
            </a:endParaRPr>
          </a:p>
          <a:p>
            <a:pPr marL="914400" lvl="1" indent="-355600" algn="l" rtl="0">
              <a:spcBef>
                <a:spcPts val="0"/>
              </a:spcBef>
              <a:spcAft>
                <a:spcPts val="0"/>
              </a:spcAft>
              <a:buClr>
                <a:schemeClr val="dk1"/>
              </a:buClr>
              <a:buSzPts val="2000"/>
              <a:buChar char="○"/>
            </a:pPr>
            <a:r>
              <a:rPr lang="en" sz="2000" b="1" dirty="0">
                <a:solidFill>
                  <a:schemeClr val="dk1"/>
                </a:solidFill>
              </a:rPr>
              <a:t>Listeria monocytogenes:</a:t>
            </a:r>
            <a:r>
              <a:rPr lang="en" sz="2000" dirty="0">
                <a:solidFill>
                  <a:schemeClr val="dk1"/>
                </a:solidFill>
              </a:rPr>
              <a:t> Associated with ready-to-eat foods; serious risk for pregnant women.</a:t>
            </a:r>
            <a:endParaRPr sz="2000" dirty="0">
              <a:solidFill>
                <a:schemeClr val="dk1"/>
              </a:solidFill>
            </a:endParaRPr>
          </a:p>
          <a:p>
            <a:pPr marL="457200" lvl="0" indent="-355600" algn="l" rtl="0">
              <a:spcBef>
                <a:spcPts val="0"/>
              </a:spcBef>
              <a:spcAft>
                <a:spcPts val="0"/>
              </a:spcAft>
              <a:buClr>
                <a:schemeClr val="dk1"/>
              </a:buClr>
              <a:buSzPts val="2000"/>
              <a:buChar char="●"/>
            </a:pPr>
            <a:r>
              <a:rPr lang="en" sz="2000" b="1" dirty="0">
                <a:solidFill>
                  <a:schemeClr val="dk1"/>
                </a:solidFill>
              </a:rPr>
              <a:t>Symptoms:</a:t>
            </a:r>
            <a:r>
              <a:rPr lang="en" sz="2000" dirty="0">
                <a:solidFill>
                  <a:schemeClr val="dk1"/>
                </a:solidFill>
              </a:rPr>
              <a:t> Nausea, vomiting, diarrhea, abdominal cramping.</a:t>
            </a:r>
            <a:endParaRPr sz="2000" dirty="0">
              <a:solidFill>
                <a:schemeClr val="dk1"/>
              </a:solidFill>
            </a:endParaRPr>
          </a:p>
          <a:p>
            <a:pPr marL="0" lvl="0" indent="0" algn="l" rtl="0">
              <a:spcBef>
                <a:spcPts val="1200"/>
              </a:spcBef>
              <a:spcAft>
                <a:spcPts val="1200"/>
              </a:spcAft>
              <a:buNone/>
            </a:pPr>
            <a:endParaRPr dirty="0"/>
          </a:p>
        </p:txBody>
      </p:sp>
      <p:sp>
        <p:nvSpPr>
          <p:cNvPr id="2" name="Rectangle 1">
            <a:extLst>
              <a:ext uri="{FF2B5EF4-FFF2-40B4-BE49-F238E27FC236}">
                <a16:creationId xmlns:a16="http://schemas.microsoft.com/office/drawing/2014/main" id="{6747A679-8AD7-F75A-99F0-D64C1B614AEC}"/>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CORE CONCEPT</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4E04CE41-F7DF-CFB5-4B61-F77A6913E54A}"/>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2"/>
          <p:cNvSpPr txBox="1">
            <a:spLocks noGrp="1"/>
          </p:cNvSpPr>
          <p:nvPr>
            <p:ph type="body" idx="1"/>
          </p:nvPr>
        </p:nvSpPr>
        <p:spPr>
          <a:xfrm>
            <a:off x="311700" y="519625"/>
            <a:ext cx="8520600" cy="40491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Clr>
                <a:schemeClr val="dk1"/>
              </a:buClr>
              <a:buSzPts val="1100"/>
              <a:buFont typeface="Arial"/>
              <a:buNone/>
            </a:pPr>
            <a:r>
              <a:rPr lang="en" sz="2200" b="1">
                <a:solidFill>
                  <a:schemeClr val="dk1"/>
                </a:solidFill>
              </a:rPr>
              <a:t>Maternal and Fetal Risks of GIs</a:t>
            </a:r>
            <a:endParaRPr sz="2200" b="1">
              <a:solidFill>
                <a:schemeClr val="dk1"/>
              </a:solidFill>
            </a:endParaRPr>
          </a:p>
          <a:p>
            <a:pPr marL="457200" lvl="0" indent="-355600" algn="l" rtl="0">
              <a:spcBef>
                <a:spcPts val="1200"/>
              </a:spcBef>
              <a:spcAft>
                <a:spcPts val="0"/>
              </a:spcAft>
              <a:buClr>
                <a:schemeClr val="dk1"/>
              </a:buClr>
              <a:buSzPts val="2000"/>
              <a:buChar char="●"/>
            </a:pPr>
            <a:r>
              <a:rPr lang="en" sz="2000" b="1">
                <a:solidFill>
                  <a:schemeClr val="dk1"/>
                </a:solidFill>
              </a:rPr>
              <a:t>Maternal Complications:</a:t>
            </a:r>
            <a:endParaRPr sz="2000" b="1">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Dehydration leading to electrolyte imbalance; potential hospitalization.</a:t>
            </a:r>
            <a:endParaRPr sz="2000">
              <a:solidFill>
                <a:schemeClr val="dk1"/>
              </a:solidFill>
            </a:endParaRPr>
          </a:p>
          <a:p>
            <a:pPr marL="457200" lvl="0" indent="-355600" algn="l" rtl="0">
              <a:spcBef>
                <a:spcPts val="0"/>
              </a:spcBef>
              <a:spcAft>
                <a:spcPts val="0"/>
              </a:spcAft>
              <a:buClr>
                <a:schemeClr val="dk1"/>
              </a:buClr>
              <a:buSzPts val="2000"/>
              <a:buChar char="●"/>
            </a:pPr>
            <a:r>
              <a:rPr lang="en" sz="2000" b="1">
                <a:solidFill>
                  <a:schemeClr val="dk1"/>
                </a:solidFill>
              </a:rPr>
              <a:t>Fetal Risks:</a:t>
            </a:r>
            <a:endParaRPr sz="2000" b="1">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Listeriosis can lead to miscarriage, stillbirth, or neonatal sepsis.</a:t>
            </a:r>
            <a:endParaRPr sz="2000">
              <a:solidFill>
                <a:schemeClr val="dk1"/>
              </a:solidFill>
            </a:endParaRPr>
          </a:p>
          <a:p>
            <a:pPr marL="914400" lvl="1" indent="-355600" algn="l" rtl="0">
              <a:spcBef>
                <a:spcPts val="0"/>
              </a:spcBef>
              <a:spcAft>
                <a:spcPts val="0"/>
              </a:spcAft>
              <a:buClr>
                <a:schemeClr val="dk1"/>
              </a:buClr>
              <a:buSzPts val="2000"/>
              <a:buChar char="○"/>
            </a:pPr>
            <a:r>
              <a:rPr lang="en" sz="2000">
                <a:solidFill>
                  <a:schemeClr val="dk1"/>
                </a:solidFill>
              </a:rPr>
              <a:t>Risk of preterm labor with severe GI symptoms.</a:t>
            </a:r>
            <a:endParaRPr sz="2000">
              <a:solidFill>
                <a:schemeClr val="dk1"/>
              </a:solidFill>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C96CD18A-4B16-6C6B-DAAD-08785DD3DA66}"/>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CORE CONCEPT</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E0C9CCEB-F5BB-B993-E454-4AA317DB54EE}"/>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body" idx="1"/>
          </p:nvPr>
        </p:nvSpPr>
        <p:spPr>
          <a:xfrm>
            <a:off x="400600" y="316425"/>
            <a:ext cx="7699200" cy="41763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Clr>
                <a:schemeClr val="dk1"/>
              </a:buClr>
              <a:buSzPts val="1100"/>
              <a:buFont typeface="Arial"/>
              <a:buNone/>
            </a:pPr>
            <a:r>
              <a:rPr lang="en" sz="2300" b="1" dirty="0">
                <a:solidFill>
                  <a:schemeClr val="dk1"/>
                </a:solidFill>
              </a:rPr>
              <a:t>Diagnosis of GIs</a:t>
            </a:r>
            <a:endParaRPr sz="2300" b="1" dirty="0">
              <a:solidFill>
                <a:schemeClr val="dk1"/>
              </a:solidFill>
            </a:endParaRPr>
          </a:p>
          <a:p>
            <a:pPr marL="457200" lvl="0" indent="-361950" algn="l" rtl="0">
              <a:spcBef>
                <a:spcPts val="1200"/>
              </a:spcBef>
              <a:spcAft>
                <a:spcPts val="0"/>
              </a:spcAft>
              <a:buClr>
                <a:schemeClr val="dk1"/>
              </a:buClr>
              <a:buSzPts val="2100"/>
              <a:buChar char="●"/>
            </a:pPr>
            <a:r>
              <a:rPr lang="en" sz="2100" b="1" dirty="0">
                <a:solidFill>
                  <a:schemeClr val="dk1"/>
                </a:solidFill>
              </a:rPr>
              <a:t>Clinical History:</a:t>
            </a:r>
            <a:endParaRPr sz="2100" b="1" dirty="0">
              <a:solidFill>
                <a:schemeClr val="dk1"/>
              </a:solidFill>
            </a:endParaRPr>
          </a:p>
          <a:p>
            <a:pPr marL="914400" lvl="1" indent="-361950" algn="l" rtl="0">
              <a:spcBef>
                <a:spcPts val="0"/>
              </a:spcBef>
              <a:spcAft>
                <a:spcPts val="0"/>
              </a:spcAft>
              <a:buClr>
                <a:schemeClr val="dk1"/>
              </a:buClr>
              <a:buSzPts val="2100"/>
              <a:buChar char="○"/>
            </a:pPr>
            <a:r>
              <a:rPr lang="en" sz="2100" dirty="0">
                <a:solidFill>
                  <a:schemeClr val="dk1"/>
                </a:solidFill>
              </a:rPr>
              <a:t>Recent travel, dietary habits, exposure to outbreaks.</a:t>
            </a:r>
            <a:endParaRPr sz="2100" dirty="0">
              <a:solidFill>
                <a:schemeClr val="dk1"/>
              </a:solidFill>
            </a:endParaRPr>
          </a:p>
          <a:p>
            <a:pPr marL="457200" lvl="0" indent="-361950" algn="l" rtl="0">
              <a:spcBef>
                <a:spcPts val="0"/>
              </a:spcBef>
              <a:spcAft>
                <a:spcPts val="0"/>
              </a:spcAft>
              <a:buClr>
                <a:schemeClr val="dk1"/>
              </a:buClr>
              <a:buSzPts val="2100"/>
              <a:buChar char="●"/>
            </a:pPr>
            <a:r>
              <a:rPr lang="en" sz="2100" b="1" dirty="0">
                <a:solidFill>
                  <a:schemeClr val="dk1"/>
                </a:solidFill>
              </a:rPr>
              <a:t>Diagnostic Tests:</a:t>
            </a:r>
            <a:endParaRPr sz="2100" b="1" dirty="0">
              <a:solidFill>
                <a:schemeClr val="dk1"/>
              </a:solidFill>
            </a:endParaRPr>
          </a:p>
          <a:p>
            <a:pPr marL="914400" lvl="1" indent="-361950" algn="l" rtl="0">
              <a:spcBef>
                <a:spcPts val="0"/>
              </a:spcBef>
              <a:spcAft>
                <a:spcPts val="0"/>
              </a:spcAft>
              <a:buClr>
                <a:schemeClr val="dk1"/>
              </a:buClr>
              <a:buSzPts val="2100"/>
              <a:buChar char="○"/>
            </a:pPr>
            <a:r>
              <a:rPr lang="en" sz="2100" dirty="0">
                <a:solidFill>
                  <a:schemeClr val="dk1"/>
                </a:solidFill>
              </a:rPr>
              <a:t>Stool cultures to identify pathogens.</a:t>
            </a:r>
            <a:endParaRPr sz="2100" dirty="0">
              <a:solidFill>
                <a:schemeClr val="dk1"/>
              </a:solidFill>
            </a:endParaRPr>
          </a:p>
          <a:p>
            <a:pPr marL="914400" lvl="1" indent="-361950" algn="l" rtl="0">
              <a:spcBef>
                <a:spcPts val="0"/>
              </a:spcBef>
              <a:spcAft>
                <a:spcPts val="0"/>
              </a:spcAft>
              <a:buClr>
                <a:schemeClr val="dk1"/>
              </a:buClr>
              <a:buSzPts val="2100"/>
              <a:buChar char="○"/>
            </a:pPr>
            <a:r>
              <a:rPr lang="en" sz="2100" dirty="0">
                <a:solidFill>
                  <a:schemeClr val="dk1"/>
                </a:solidFill>
              </a:rPr>
              <a:t>PCR for specific viral infections (e.g., norovirus).</a:t>
            </a:r>
            <a:endParaRPr sz="2100" dirty="0">
              <a:solidFill>
                <a:schemeClr val="dk1"/>
              </a:solidFill>
            </a:endParaRPr>
          </a:p>
          <a:p>
            <a:pPr marL="0" lvl="0" indent="0" algn="l" rtl="0">
              <a:spcBef>
                <a:spcPts val="1200"/>
              </a:spcBef>
              <a:spcAft>
                <a:spcPts val="1200"/>
              </a:spcAft>
              <a:buNone/>
            </a:pPr>
            <a:endParaRPr dirty="0"/>
          </a:p>
        </p:txBody>
      </p:sp>
      <p:sp>
        <p:nvSpPr>
          <p:cNvPr id="2" name="Rectangle 1">
            <a:extLst>
              <a:ext uri="{FF2B5EF4-FFF2-40B4-BE49-F238E27FC236}">
                <a16:creationId xmlns:a16="http://schemas.microsoft.com/office/drawing/2014/main" id="{5AFEAB78-3CED-2B69-9F80-A447D943F0EA}"/>
              </a:ext>
            </a:extLst>
          </p:cNvPr>
          <p:cNvSpPr/>
          <p:nvPr/>
        </p:nvSpPr>
        <p:spPr>
          <a:xfrm>
            <a:off x="2853368" y="154236"/>
            <a:ext cx="2754217" cy="3084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B30DD76D-BDB6-7AC4-966B-8F55F0B2784F}"/>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body" idx="1"/>
          </p:nvPr>
        </p:nvSpPr>
        <p:spPr>
          <a:xfrm>
            <a:off x="419100" y="573225"/>
            <a:ext cx="7497000" cy="39597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Clr>
                <a:schemeClr val="dk1"/>
              </a:buClr>
              <a:buSzPts val="1100"/>
              <a:buFont typeface="Arial"/>
              <a:buNone/>
            </a:pPr>
            <a:r>
              <a:rPr lang="en" sz="2200" b="1" dirty="0">
                <a:solidFill>
                  <a:schemeClr val="dk1"/>
                </a:solidFill>
              </a:rPr>
              <a:t>Management of GIs</a:t>
            </a:r>
            <a:endParaRPr sz="2200" b="1" dirty="0">
              <a:solidFill>
                <a:schemeClr val="dk1"/>
              </a:solidFill>
            </a:endParaRPr>
          </a:p>
          <a:p>
            <a:pPr marL="457200" lvl="0" indent="-355600" algn="l" rtl="0">
              <a:spcBef>
                <a:spcPts val="1200"/>
              </a:spcBef>
              <a:spcAft>
                <a:spcPts val="0"/>
              </a:spcAft>
              <a:buClr>
                <a:schemeClr val="dk1"/>
              </a:buClr>
              <a:buSzPts val="2000"/>
              <a:buChar char="●"/>
            </a:pPr>
            <a:r>
              <a:rPr lang="en" sz="2000" b="1" dirty="0">
                <a:solidFill>
                  <a:schemeClr val="dk1"/>
                </a:solidFill>
              </a:rPr>
              <a:t>Rehydration:</a:t>
            </a:r>
            <a:endParaRPr sz="2000" b="1" dirty="0">
              <a:solidFill>
                <a:schemeClr val="dk1"/>
              </a:solidFill>
            </a:endParaRPr>
          </a:p>
          <a:p>
            <a:pPr marL="914400" lvl="1" indent="-355600" algn="l" rtl="0">
              <a:spcBef>
                <a:spcPts val="0"/>
              </a:spcBef>
              <a:spcAft>
                <a:spcPts val="0"/>
              </a:spcAft>
              <a:buClr>
                <a:schemeClr val="dk1"/>
              </a:buClr>
              <a:buSzPts val="2000"/>
              <a:buChar char="○"/>
            </a:pPr>
            <a:r>
              <a:rPr lang="en" sz="2000" dirty="0">
                <a:solidFill>
                  <a:schemeClr val="dk1"/>
                </a:solidFill>
              </a:rPr>
              <a:t>Oral rehydration solutions; IV fluids for severe cases.</a:t>
            </a:r>
            <a:endParaRPr sz="2000" dirty="0">
              <a:solidFill>
                <a:schemeClr val="dk1"/>
              </a:solidFill>
            </a:endParaRPr>
          </a:p>
          <a:p>
            <a:pPr marL="457200" lvl="0" indent="-355600" algn="l" rtl="0">
              <a:spcBef>
                <a:spcPts val="0"/>
              </a:spcBef>
              <a:spcAft>
                <a:spcPts val="0"/>
              </a:spcAft>
              <a:buClr>
                <a:schemeClr val="dk1"/>
              </a:buClr>
              <a:buSzPts val="2000"/>
              <a:buChar char="●"/>
            </a:pPr>
            <a:r>
              <a:rPr lang="en" sz="2000" b="1" dirty="0">
                <a:solidFill>
                  <a:schemeClr val="dk1"/>
                </a:solidFill>
              </a:rPr>
              <a:t>Nutritional Support:</a:t>
            </a:r>
            <a:endParaRPr sz="2000" b="1" dirty="0">
              <a:solidFill>
                <a:schemeClr val="dk1"/>
              </a:solidFill>
            </a:endParaRPr>
          </a:p>
          <a:p>
            <a:pPr marL="914400" lvl="1" indent="-355600" algn="l" rtl="0">
              <a:spcBef>
                <a:spcPts val="0"/>
              </a:spcBef>
              <a:spcAft>
                <a:spcPts val="0"/>
              </a:spcAft>
              <a:buClr>
                <a:schemeClr val="dk1"/>
              </a:buClr>
              <a:buSzPts val="2000"/>
              <a:buChar char="○"/>
            </a:pPr>
            <a:r>
              <a:rPr lang="en" sz="2000" dirty="0">
                <a:solidFill>
                  <a:schemeClr val="dk1"/>
                </a:solidFill>
              </a:rPr>
              <a:t>Gradual reintroduction of bland foods as tolerated.</a:t>
            </a:r>
            <a:endParaRPr sz="2000" dirty="0">
              <a:solidFill>
                <a:schemeClr val="dk1"/>
              </a:solidFill>
            </a:endParaRPr>
          </a:p>
          <a:p>
            <a:pPr marL="457200" lvl="0" indent="-355600" algn="l" rtl="0">
              <a:spcBef>
                <a:spcPts val="0"/>
              </a:spcBef>
              <a:spcAft>
                <a:spcPts val="0"/>
              </a:spcAft>
              <a:buClr>
                <a:schemeClr val="dk1"/>
              </a:buClr>
              <a:buSzPts val="2000"/>
              <a:buChar char="●"/>
            </a:pPr>
            <a:r>
              <a:rPr lang="en" sz="2000" b="1" dirty="0">
                <a:solidFill>
                  <a:schemeClr val="dk1"/>
                </a:solidFill>
              </a:rPr>
              <a:t>Antibiotics:</a:t>
            </a:r>
            <a:endParaRPr sz="2000" b="1" dirty="0">
              <a:solidFill>
                <a:schemeClr val="dk1"/>
              </a:solidFill>
            </a:endParaRPr>
          </a:p>
          <a:p>
            <a:pPr marL="914400" lvl="1" indent="-355600" algn="l" rtl="0">
              <a:spcBef>
                <a:spcPts val="0"/>
              </a:spcBef>
              <a:spcAft>
                <a:spcPts val="0"/>
              </a:spcAft>
              <a:buClr>
                <a:schemeClr val="dk1"/>
              </a:buClr>
              <a:buSzPts val="2000"/>
              <a:buChar char="○"/>
            </a:pPr>
            <a:r>
              <a:rPr lang="en" sz="2000" dirty="0">
                <a:solidFill>
                  <a:schemeClr val="dk1"/>
                </a:solidFill>
              </a:rPr>
              <a:t>Reserved for severe bacterial infections or high-risk cases (e.g., Listeria).</a:t>
            </a:r>
            <a:endParaRPr sz="2000" dirty="0">
              <a:solidFill>
                <a:schemeClr val="dk1"/>
              </a:solidFill>
            </a:endParaRPr>
          </a:p>
          <a:p>
            <a:pPr marL="0" lvl="0" indent="0" algn="l" rtl="0">
              <a:spcBef>
                <a:spcPts val="1200"/>
              </a:spcBef>
              <a:spcAft>
                <a:spcPts val="1200"/>
              </a:spcAft>
              <a:buNone/>
            </a:pPr>
            <a:endParaRPr dirty="0"/>
          </a:p>
        </p:txBody>
      </p:sp>
      <p:sp>
        <p:nvSpPr>
          <p:cNvPr id="3" name="Rectangle 2">
            <a:extLst>
              <a:ext uri="{FF2B5EF4-FFF2-40B4-BE49-F238E27FC236}">
                <a16:creationId xmlns:a16="http://schemas.microsoft.com/office/drawing/2014/main" id="{50807D7D-C029-81B7-A125-139CAD0B86E2}"/>
              </a:ext>
            </a:extLst>
          </p:cNvPr>
          <p:cNvSpPr/>
          <p:nvPr/>
        </p:nvSpPr>
        <p:spPr>
          <a:xfrm>
            <a:off x="2853368" y="154236"/>
            <a:ext cx="2754217" cy="3084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2" name="Picture 1" descr="A circular logo with text and symbols&#10;&#10;Description automatically generated">
            <a:extLst>
              <a:ext uri="{FF2B5EF4-FFF2-40B4-BE49-F238E27FC236}">
                <a16:creationId xmlns:a16="http://schemas.microsoft.com/office/drawing/2014/main" id="{7EFF5478-92F6-5324-BAF9-FB426195E50F}"/>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5"/>
          <p:cNvSpPr txBox="1">
            <a:spLocks noGrp="1"/>
          </p:cNvSpPr>
          <p:nvPr>
            <p:ph type="body" idx="1"/>
          </p:nvPr>
        </p:nvSpPr>
        <p:spPr>
          <a:xfrm>
            <a:off x="644850" y="430725"/>
            <a:ext cx="7615800" cy="41382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Clr>
                <a:schemeClr val="dk1"/>
              </a:buClr>
              <a:buSzPts val="1100"/>
              <a:buFont typeface="Arial"/>
              <a:buNone/>
            </a:pPr>
            <a:r>
              <a:rPr lang="en" sz="1900" b="1" dirty="0">
                <a:solidFill>
                  <a:schemeClr val="dk1"/>
                </a:solidFill>
              </a:rPr>
              <a:t> </a:t>
            </a:r>
            <a:r>
              <a:rPr lang="en" sz="2100" b="1" dirty="0">
                <a:solidFill>
                  <a:schemeClr val="dk1"/>
                </a:solidFill>
              </a:rPr>
              <a:t>Prevention Strategies</a:t>
            </a:r>
            <a:endParaRPr sz="2100" b="1" dirty="0">
              <a:solidFill>
                <a:schemeClr val="dk1"/>
              </a:solidFill>
            </a:endParaRPr>
          </a:p>
          <a:p>
            <a:pPr marL="457200" lvl="0" indent="-349250" algn="l" rtl="0">
              <a:spcBef>
                <a:spcPts val="1200"/>
              </a:spcBef>
              <a:spcAft>
                <a:spcPts val="0"/>
              </a:spcAft>
              <a:buClr>
                <a:schemeClr val="dk1"/>
              </a:buClr>
              <a:buSzPts val="1900"/>
              <a:buChar char="●"/>
            </a:pPr>
            <a:r>
              <a:rPr lang="en" sz="1900" b="1" dirty="0">
                <a:solidFill>
                  <a:schemeClr val="dk1"/>
                </a:solidFill>
              </a:rPr>
              <a:t>Hygiene Practices:</a:t>
            </a:r>
            <a:endParaRPr sz="1900" b="1" dirty="0">
              <a:solidFill>
                <a:schemeClr val="dk1"/>
              </a:solidFill>
            </a:endParaRPr>
          </a:p>
          <a:p>
            <a:pPr marL="914400" lvl="1" indent="-349250" algn="l" rtl="0">
              <a:spcBef>
                <a:spcPts val="0"/>
              </a:spcBef>
              <a:spcAft>
                <a:spcPts val="0"/>
              </a:spcAft>
              <a:buClr>
                <a:schemeClr val="dk1"/>
              </a:buClr>
              <a:buSzPts val="1900"/>
              <a:buChar char="○"/>
            </a:pPr>
            <a:r>
              <a:rPr lang="en" sz="1900" dirty="0">
                <a:solidFill>
                  <a:schemeClr val="dk1"/>
                </a:solidFill>
              </a:rPr>
              <a:t>Handwashing, food safety (e.g., proper cooking temperatures).</a:t>
            </a:r>
            <a:endParaRPr sz="1900" dirty="0">
              <a:solidFill>
                <a:schemeClr val="dk1"/>
              </a:solidFill>
            </a:endParaRPr>
          </a:p>
          <a:p>
            <a:pPr marL="457200" lvl="0" indent="-349250" algn="l" rtl="0">
              <a:spcBef>
                <a:spcPts val="0"/>
              </a:spcBef>
              <a:spcAft>
                <a:spcPts val="0"/>
              </a:spcAft>
              <a:buClr>
                <a:schemeClr val="dk1"/>
              </a:buClr>
              <a:buSzPts val="1900"/>
              <a:buChar char="●"/>
            </a:pPr>
            <a:r>
              <a:rPr lang="en" sz="1900" b="1" dirty="0">
                <a:solidFill>
                  <a:schemeClr val="dk1"/>
                </a:solidFill>
              </a:rPr>
              <a:t>Vaccination:</a:t>
            </a:r>
            <a:endParaRPr sz="1900" b="1" dirty="0">
              <a:solidFill>
                <a:schemeClr val="dk1"/>
              </a:solidFill>
            </a:endParaRPr>
          </a:p>
          <a:p>
            <a:pPr marL="914400" lvl="1" indent="-349250" algn="l" rtl="0">
              <a:spcBef>
                <a:spcPts val="0"/>
              </a:spcBef>
              <a:spcAft>
                <a:spcPts val="0"/>
              </a:spcAft>
              <a:buClr>
                <a:schemeClr val="dk1"/>
              </a:buClr>
              <a:buSzPts val="1900"/>
              <a:buChar char="○"/>
            </a:pPr>
            <a:r>
              <a:rPr lang="en" sz="1900" dirty="0">
                <a:solidFill>
                  <a:schemeClr val="dk1"/>
                </a:solidFill>
              </a:rPr>
              <a:t>Influenza and COVID-19 vaccinations.</a:t>
            </a:r>
            <a:endParaRPr sz="1900" dirty="0">
              <a:solidFill>
                <a:schemeClr val="dk1"/>
              </a:solidFill>
            </a:endParaRPr>
          </a:p>
          <a:p>
            <a:pPr marL="457200" lvl="0" indent="-349250" algn="l" rtl="0">
              <a:spcBef>
                <a:spcPts val="0"/>
              </a:spcBef>
              <a:spcAft>
                <a:spcPts val="0"/>
              </a:spcAft>
              <a:buClr>
                <a:schemeClr val="dk1"/>
              </a:buClr>
              <a:buSzPts val="1900"/>
              <a:buChar char="●"/>
            </a:pPr>
            <a:r>
              <a:rPr lang="en" sz="1900" b="1" dirty="0">
                <a:solidFill>
                  <a:schemeClr val="dk1"/>
                </a:solidFill>
              </a:rPr>
              <a:t>Education:</a:t>
            </a:r>
            <a:endParaRPr sz="1900" b="1" dirty="0">
              <a:solidFill>
                <a:schemeClr val="dk1"/>
              </a:solidFill>
            </a:endParaRPr>
          </a:p>
          <a:p>
            <a:pPr marL="914400" lvl="1" indent="-349250" algn="l" rtl="0">
              <a:spcBef>
                <a:spcPts val="0"/>
              </a:spcBef>
              <a:spcAft>
                <a:spcPts val="0"/>
              </a:spcAft>
              <a:buClr>
                <a:schemeClr val="dk1"/>
              </a:buClr>
              <a:buSzPts val="1900"/>
              <a:buChar char="○"/>
            </a:pPr>
            <a:r>
              <a:rPr lang="en" sz="1900" dirty="0">
                <a:solidFill>
                  <a:schemeClr val="dk1"/>
                </a:solidFill>
              </a:rPr>
              <a:t>Importance of recognizing symptoms early and seeking care.</a:t>
            </a:r>
            <a:endParaRPr sz="1900" dirty="0">
              <a:solidFill>
                <a:schemeClr val="dk1"/>
              </a:solidFill>
            </a:endParaRPr>
          </a:p>
          <a:p>
            <a:pPr marL="0" lvl="0" indent="0" algn="l" rtl="0">
              <a:spcBef>
                <a:spcPts val="1200"/>
              </a:spcBef>
              <a:spcAft>
                <a:spcPts val="1200"/>
              </a:spcAft>
              <a:buNone/>
            </a:pPr>
            <a:endParaRPr dirty="0"/>
          </a:p>
        </p:txBody>
      </p:sp>
      <p:sp>
        <p:nvSpPr>
          <p:cNvPr id="2" name="Rectangle 1">
            <a:extLst>
              <a:ext uri="{FF2B5EF4-FFF2-40B4-BE49-F238E27FC236}">
                <a16:creationId xmlns:a16="http://schemas.microsoft.com/office/drawing/2014/main" id="{B210190A-71B3-B20C-A91A-04F8ED4FB9B6}"/>
              </a:ext>
            </a:extLst>
          </p:cNvPr>
          <p:cNvSpPr/>
          <p:nvPr/>
        </p:nvSpPr>
        <p:spPr>
          <a:xfrm>
            <a:off x="3024130" y="266103"/>
            <a:ext cx="3095739" cy="3084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HORIZONTAL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434E3983-37C4-C8C6-1A4E-1BC0FE51B4AC}"/>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3675-FF75-0907-8A0A-C62037BF83EB}"/>
              </a:ext>
            </a:extLst>
          </p:cNvPr>
          <p:cNvSpPr>
            <a:spLocks noGrp="1"/>
          </p:cNvSpPr>
          <p:nvPr>
            <p:ph type="title"/>
          </p:nvPr>
        </p:nvSpPr>
        <p:spPr/>
        <p:txBody>
          <a:bodyPr>
            <a:normAutofit fontScale="90000"/>
          </a:bodyPr>
          <a:lstStyle/>
          <a:p>
            <a:r>
              <a:rPr lang="en-US" dirty="0"/>
              <a:t>EYE INFECTIONS IN PREGNANCY</a:t>
            </a:r>
            <a:endParaRPr lang="en-PK" dirty="0"/>
          </a:p>
        </p:txBody>
      </p:sp>
      <p:sp>
        <p:nvSpPr>
          <p:cNvPr id="3" name="Text Placeholder 2">
            <a:extLst>
              <a:ext uri="{FF2B5EF4-FFF2-40B4-BE49-F238E27FC236}">
                <a16:creationId xmlns:a16="http://schemas.microsoft.com/office/drawing/2014/main" id="{1DD92878-0470-CFF3-5093-8F8842E6E0F7}"/>
              </a:ext>
            </a:extLst>
          </p:cNvPr>
          <p:cNvSpPr>
            <a:spLocks noGrp="1"/>
          </p:cNvSpPr>
          <p:nvPr>
            <p:ph type="body" idx="1"/>
          </p:nvPr>
        </p:nvSpPr>
        <p:spPr/>
        <p:txBody>
          <a:bodyPr/>
          <a:lstStyle/>
          <a:p>
            <a:r>
              <a:rPr lang="en-US" dirty="0"/>
              <a:t>Common infections include conjunctivitis , keratitis and uveitis.</a:t>
            </a:r>
          </a:p>
          <a:p>
            <a:r>
              <a:rPr lang="en-US" dirty="0"/>
              <a:t>Symptoms include redness, swelling, discharge, pain or visual blurring.</a:t>
            </a:r>
          </a:p>
          <a:p>
            <a:r>
              <a:rPr lang="en-US" dirty="0"/>
              <a:t>Common pathogens include bacteria and viruses.</a:t>
            </a:r>
          </a:p>
          <a:p>
            <a:r>
              <a:rPr lang="en-US" dirty="0"/>
              <a:t>Common antibiotic drops safe in </a:t>
            </a:r>
            <a:r>
              <a:rPr lang="en-US"/>
              <a:t>pregnancy and </a:t>
            </a:r>
            <a:r>
              <a:rPr lang="en-US" dirty="0"/>
              <a:t>lactation include erythromycin and </a:t>
            </a:r>
            <a:r>
              <a:rPr lang="en-US"/>
              <a:t>polymyxin B.</a:t>
            </a:r>
            <a:endParaRPr lang="en-US" dirty="0"/>
          </a:p>
          <a:p>
            <a:r>
              <a:rPr lang="en-US" dirty="0"/>
              <a:t>Quinolones and aminoglycosides should not be due to potential side effects.</a:t>
            </a:r>
          </a:p>
          <a:p>
            <a:r>
              <a:rPr lang="en-US" dirty="0"/>
              <a:t>Corticosteroids eye drops are safe to use during pregnancy.</a:t>
            </a:r>
          </a:p>
          <a:p>
            <a:endParaRPr lang="en-PK" dirty="0"/>
          </a:p>
        </p:txBody>
      </p:sp>
      <p:sp>
        <p:nvSpPr>
          <p:cNvPr id="4" name="Rectangle 3">
            <a:extLst>
              <a:ext uri="{FF2B5EF4-FFF2-40B4-BE49-F238E27FC236}">
                <a16:creationId xmlns:a16="http://schemas.microsoft.com/office/drawing/2014/main" id="{406DC9AF-30C5-B65C-3EA7-B7612624BE78}"/>
              </a:ext>
            </a:extLst>
          </p:cNvPr>
          <p:cNvSpPr/>
          <p:nvPr/>
        </p:nvSpPr>
        <p:spPr>
          <a:xfrm>
            <a:off x="2853368" y="90737"/>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CORE CONCEPT</a:t>
            </a:r>
            <a:endParaRPr lang="en-PK" sz="1600" b="1" dirty="0">
              <a:solidFill>
                <a:schemeClr val="tx1"/>
              </a:solidFill>
            </a:endParaRPr>
          </a:p>
        </p:txBody>
      </p:sp>
      <p:pic>
        <p:nvPicPr>
          <p:cNvPr id="5" name="Picture 4" descr="A circular logo with text and symbols&#10;&#10;Description automatically generated">
            <a:extLst>
              <a:ext uri="{FF2B5EF4-FFF2-40B4-BE49-F238E27FC236}">
                <a16:creationId xmlns:a16="http://schemas.microsoft.com/office/drawing/2014/main" id="{CFB18D8F-91FC-040B-231F-212A7FEEA7FB}"/>
              </a:ext>
            </a:extLst>
          </p:cNvPr>
          <p:cNvPicPr>
            <a:picLocks noChangeAspect="1"/>
          </p:cNvPicPr>
          <p:nvPr/>
        </p:nvPicPr>
        <p:blipFill>
          <a:blip r:embed="rId3"/>
          <a:stretch>
            <a:fillRect/>
          </a:stretch>
        </p:blipFill>
        <p:spPr>
          <a:xfrm>
            <a:off x="8285400" y="68556"/>
            <a:ext cx="841369" cy="794994"/>
          </a:xfrm>
          <a:prstGeom prst="rect">
            <a:avLst/>
          </a:prstGeom>
        </p:spPr>
      </p:pic>
    </p:spTree>
    <p:extLst>
      <p:ext uri="{BB962C8B-B14F-4D97-AF65-F5344CB8AC3E}">
        <p14:creationId xmlns:p14="http://schemas.microsoft.com/office/powerpoint/2010/main" val="1234528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FE00-5536-1E78-F34D-170BF01891DD}"/>
              </a:ext>
            </a:extLst>
          </p:cNvPr>
          <p:cNvSpPr>
            <a:spLocks noGrp="1"/>
          </p:cNvSpPr>
          <p:nvPr>
            <p:ph type="title"/>
          </p:nvPr>
        </p:nvSpPr>
        <p:spPr/>
        <p:txBody>
          <a:bodyPr>
            <a:normAutofit fontScale="90000"/>
          </a:bodyPr>
          <a:lstStyle/>
          <a:p>
            <a:r>
              <a:rPr lang="en-US" dirty="0"/>
              <a:t>ENT INFECTIONS IN PREGNANCY</a:t>
            </a:r>
            <a:endParaRPr lang="en-PK" dirty="0"/>
          </a:p>
        </p:txBody>
      </p:sp>
      <p:sp>
        <p:nvSpPr>
          <p:cNvPr id="3" name="Text Placeholder 2">
            <a:extLst>
              <a:ext uri="{FF2B5EF4-FFF2-40B4-BE49-F238E27FC236}">
                <a16:creationId xmlns:a16="http://schemas.microsoft.com/office/drawing/2014/main" id="{5A9A7A72-FF72-1508-9455-194ED73A2C78}"/>
              </a:ext>
            </a:extLst>
          </p:cNvPr>
          <p:cNvSpPr>
            <a:spLocks noGrp="1"/>
          </p:cNvSpPr>
          <p:nvPr>
            <p:ph type="body" idx="1"/>
          </p:nvPr>
        </p:nvSpPr>
        <p:spPr>
          <a:xfrm>
            <a:off x="311700" y="1058225"/>
            <a:ext cx="8520600" cy="3800214"/>
          </a:xfrm>
        </p:spPr>
        <p:txBody>
          <a:bodyPr>
            <a:normAutofit/>
          </a:bodyPr>
          <a:lstStyle/>
          <a:p>
            <a:pPr algn="l">
              <a:buFont typeface="Arial" panose="020B0604020202020204" pitchFamily="34" charset="0"/>
              <a:buChar char="•"/>
            </a:pPr>
            <a:r>
              <a:rPr lang="en-US" b="0" i="0" dirty="0">
                <a:solidFill>
                  <a:srgbClr val="111111"/>
                </a:solidFill>
                <a:effectLst/>
                <a:latin typeface="Old Standard TT" panose="020B0604020202020204" charset="0"/>
              </a:rPr>
              <a:t>Approximately 30% of pregnant women experience nasal disorders, such as rhinitis (inflammation of the nasal lining) and sinus congestion.</a:t>
            </a:r>
          </a:p>
          <a:p>
            <a:pPr algn="l">
              <a:buFont typeface="Arial" panose="020B0604020202020204" pitchFamily="34" charset="0"/>
              <a:buChar char="•"/>
            </a:pPr>
            <a:r>
              <a:rPr lang="en-US" b="0" i="0" dirty="0">
                <a:solidFill>
                  <a:srgbClr val="111111"/>
                </a:solidFill>
                <a:effectLst/>
                <a:latin typeface="Old Standard TT" panose="020B0604020202020204" charset="0"/>
              </a:rPr>
              <a:t>These changes may lead to a higher rate of sinus infections and an increased incidence of nosebleeds (epistaxis).</a:t>
            </a:r>
          </a:p>
          <a:p>
            <a:pPr algn="l">
              <a:buFont typeface="Arial" panose="020B0604020202020204" pitchFamily="34" charset="0"/>
              <a:buChar char="•"/>
            </a:pPr>
            <a:r>
              <a:rPr lang="en-US" b="0" i="0" dirty="0">
                <a:solidFill>
                  <a:srgbClr val="111111"/>
                </a:solidFill>
                <a:effectLst/>
                <a:latin typeface="Old Standard TT" panose="020B0604020202020204" charset="0"/>
              </a:rPr>
              <a:t>Other ENT problems during pregnancy are generally similar to non-pregnancy rates</a:t>
            </a:r>
            <a:r>
              <a:rPr lang="en-US" b="0" i="0" dirty="0">
                <a:solidFill>
                  <a:srgbClr val="111111"/>
                </a:solidFill>
                <a:effectLst/>
                <a:latin typeface="-apple-system"/>
              </a:rPr>
              <a:t>.</a:t>
            </a:r>
          </a:p>
          <a:p>
            <a:pPr algn="l">
              <a:buFont typeface="Arial" panose="020B0604020202020204" pitchFamily="34" charset="0"/>
              <a:buChar char="•"/>
            </a:pPr>
            <a:r>
              <a:rPr lang="en-US" b="0" i="0" dirty="0">
                <a:solidFill>
                  <a:srgbClr val="231F20"/>
                </a:solidFill>
                <a:effectLst/>
                <a:latin typeface="Old Standard TT" panose="020B0604020202020204" charset="0"/>
              </a:rPr>
              <a:t>Symptoms include burning, sharp, or dull pain, swelling, redness, or inflammation of the ear canal, itching in and around the ear, hearing loss, tinnitus, or ringing in the ear, headache</a:t>
            </a:r>
            <a:r>
              <a:rPr lang="en-US" dirty="0">
                <a:solidFill>
                  <a:srgbClr val="231F20"/>
                </a:solidFill>
                <a:latin typeface="Old Standard TT" panose="020B0604020202020204" charset="0"/>
              </a:rPr>
              <a:t>, </a:t>
            </a:r>
            <a:r>
              <a:rPr lang="en-US" b="0" i="0" dirty="0">
                <a:solidFill>
                  <a:srgbClr val="231F20"/>
                </a:solidFill>
                <a:effectLst/>
                <a:latin typeface="Old Standard TT" panose="020B0604020202020204" charset="0"/>
              </a:rPr>
              <a:t>yellow or green drainage from the ear.</a:t>
            </a:r>
          </a:p>
          <a:p>
            <a:pPr algn="l">
              <a:buFont typeface="Arial" panose="020B0604020202020204" pitchFamily="34" charset="0"/>
              <a:buChar char="•"/>
            </a:pPr>
            <a:endParaRPr lang="en-US" b="0" i="0" dirty="0">
              <a:solidFill>
                <a:srgbClr val="231F20"/>
              </a:solidFill>
              <a:effectLst/>
              <a:latin typeface="Old Standard TT" panose="020B0604020202020204" charset="0"/>
            </a:endParaRPr>
          </a:p>
          <a:p>
            <a:endParaRPr lang="en-PK" dirty="0"/>
          </a:p>
        </p:txBody>
      </p:sp>
      <p:sp>
        <p:nvSpPr>
          <p:cNvPr id="4" name="Rectangle 3">
            <a:extLst>
              <a:ext uri="{FF2B5EF4-FFF2-40B4-BE49-F238E27FC236}">
                <a16:creationId xmlns:a16="http://schemas.microsoft.com/office/drawing/2014/main" id="{0A8D1236-A5AD-4A75-5DAA-AB126C59CEF0}"/>
              </a:ext>
            </a:extLst>
          </p:cNvPr>
          <p:cNvSpPr/>
          <p:nvPr/>
        </p:nvSpPr>
        <p:spPr>
          <a:xfrm>
            <a:off x="2853368" y="90737"/>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CORE CONCEPT</a:t>
            </a:r>
            <a:endParaRPr lang="en-PK" sz="1600" b="1" dirty="0">
              <a:solidFill>
                <a:schemeClr val="tx1"/>
              </a:solidFill>
            </a:endParaRPr>
          </a:p>
        </p:txBody>
      </p:sp>
      <p:pic>
        <p:nvPicPr>
          <p:cNvPr id="5" name="Picture 4" descr="A circular logo with text and symbols&#10;&#10;Description automatically generated">
            <a:extLst>
              <a:ext uri="{FF2B5EF4-FFF2-40B4-BE49-F238E27FC236}">
                <a16:creationId xmlns:a16="http://schemas.microsoft.com/office/drawing/2014/main" id="{A4CD5C2E-4117-FCC5-2743-72D568365D2C}"/>
              </a:ext>
            </a:extLst>
          </p:cNvPr>
          <p:cNvPicPr>
            <a:picLocks noChangeAspect="1"/>
          </p:cNvPicPr>
          <p:nvPr/>
        </p:nvPicPr>
        <p:blipFill>
          <a:blip r:embed="rId2"/>
          <a:stretch>
            <a:fillRect/>
          </a:stretch>
        </p:blipFill>
        <p:spPr>
          <a:xfrm>
            <a:off x="8285400" y="68556"/>
            <a:ext cx="841369" cy="794994"/>
          </a:xfrm>
          <a:prstGeom prst="rect">
            <a:avLst/>
          </a:prstGeom>
        </p:spPr>
      </p:pic>
    </p:spTree>
    <p:extLst>
      <p:ext uri="{BB962C8B-B14F-4D97-AF65-F5344CB8AC3E}">
        <p14:creationId xmlns:p14="http://schemas.microsoft.com/office/powerpoint/2010/main" val="316877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University Motto, Vision, Values &amp; Goals </a:t>
            </a:r>
          </a:p>
        </p:txBody>
      </p:sp>
      <p:sp>
        <p:nvSpPr>
          <p:cNvPr id="3" name="Content Placeholder 2"/>
          <p:cNvSpPr>
            <a:spLocks noGrp="1"/>
          </p:cNvSpPr>
          <p:nvPr>
            <p:ph idx="1"/>
          </p:nvPr>
        </p:nvSpPr>
        <p:spPr>
          <a:xfrm>
            <a:off x="1941909" y="1600200"/>
            <a:ext cx="6686550" cy="3200400"/>
          </a:xfrm>
        </p:spPr>
        <p:txBody>
          <a:bodyPr>
            <a:normAutofit fontScale="85000" lnSpcReduction="20000"/>
          </a:bodyPr>
          <a:lstStyle/>
          <a:p>
            <a:r>
              <a:rPr lang="en-US" sz="2100" b="1" dirty="0"/>
              <a:t>Mission Statement</a:t>
            </a:r>
          </a:p>
          <a:p>
            <a:r>
              <a:rPr lang="en-US" dirty="0" smtClean="0"/>
              <a:t> </a:t>
            </a:r>
            <a:r>
              <a:rPr lang="en-US" dirty="0"/>
              <a:t>To impart evidence-based research-oriented health professional education Best possible patient care Mutual respect, ethical practice of healthcare and social accountability. </a:t>
            </a:r>
            <a:endParaRPr lang="en-US" dirty="0" smtClean="0"/>
          </a:p>
          <a:p>
            <a:r>
              <a:rPr lang="en-US" sz="2100" b="1" dirty="0"/>
              <a:t>Vision and Values </a:t>
            </a:r>
          </a:p>
          <a:p>
            <a:r>
              <a:rPr lang="en-US" dirty="0" smtClean="0"/>
              <a:t>Highly </a:t>
            </a:r>
            <a:r>
              <a:rPr lang="en-US" dirty="0"/>
              <a:t>recognized and accredited </a:t>
            </a:r>
            <a:r>
              <a:rPr lang="en-US" dirty="0" err="1"/>
              <a:t>centre</a:t>
            </a:r>
            <a:r>
              <a:rPr lang="en-US" dirty="0"/>
              <a:t> of excellence in Medical Education, using evidence-based training techniques for development of highly competent health professionals, who are lifelong experiential learner and are socially accountable. </a:t>
            </a:r>
            <a:endParaRPr lang="en-US" dirty="0" smtClean="0"/>
          </a:p>
          <a:p>
            <a:r>
              <a:rPr lang="en-US" sz="2400" b="1" dirty="0"/>
              <a:t>Goals</a:t>
            </a:r>
          </a:p>
          <a:p>
            <a:r>
              <a:rPr lang="en-US" dirty="0" smtClean="0"/>
              <a:t> </a:t>
            </a:r>
            <a:r>
              <a:rPr lang="en-US" dirty="0"/>
              <a:t>The Undergraduate Integrated Learning Program is geared to provide you with quality medical education in an environment designed to:</a:t>
            </a:r>
          </a:p>
        </p:txBody>
      </p:sp>
    </p:spTree>
    <p:extLst>
      <p:ext uri="{BB962C8B-B14F-4D97-AF65-F5344CB8AC3E}">
        <p14:creationId xmlns:p14="http://schemas.microsoft.com/office/powerpoint/2010/main" val="10559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295AEF-D727-9367-55A3-809E2F7B42D4}"/>
              </a:ext>
            </a:extLst>
          </p:cNvPr>
          <p:cNvSpPr>
            <a:spLocks noGrp="1"/>
          </p:cNvSpPr>
          <p:nvPr>
            <p:ph type="body" idx="1"/>
          </p:nvPr>
        </p:nvSpPr>
        <p:spPr>
          <a:xfrm>
            <a:off x="311700" y="506776"/>
            <a:ext cx="8520600" cy="4062024"/>
          </a:xfrm>
        </p:spPr>
        <p:txBody>
          <a:bodyPr>
            <a:normAutofit/>
          </a:bodyPr>
          <a:lstStyle/>
          <a:p>
            <a:r>
              <a:rPr lang="en-US" b="0" i="0" dirty="0">
                <a:solidFill>
                  <a:srgbClr val="212121"/>
                </a:solidFill>
                <a:effectLst/>
                <a:latin typeface="Old Standard TT" panose="020B0604020202020204" charset="0"/>
              </a:rPr>
              <a:t>The following drugs are considered relatively safe: </a:t>
            </a:r>
          </a:p>
          <a:p>
            <a:r>
              <a:rPr lang="en-US" b="0" i="0" dirty="0">
                <a:solidFill>
                  <a:srgbClr val="212121"/>
                </a:solidFill>
                <a:effectLst/>
                <a:latin typeface="Old Standard TT" panose="020B0604020202020204" charset="0"/>
              </a:rPr>
              <a:t>beta-lactam antibiotics, macrolides and acyclovir. </a:t>
            </a:r>
          </a:p>
          <a:p>
            <a:r>
              <a:rPr lang="en-US" b="0" i="0" dirty="0">
                <a:solidFill>
                  <a:srgbClr val="212121"/>
                </a:solidFill>
                <a:effectLst/>
                <a:latin typeface="Old Standard TT" panose="020B0604020202020204" charset="0"/>
              </a:rPr>
              <a:t>Non-selective NSAIDs (until the 32nd week), nasal decongestants (with caution and up to 7 days), intranasal corticosteroids, with budesonide as the treatment of choice.</a:t>
            </a:r>
          </a:p>
          <a:p>
            <a:r>
              <a:rPr lang="en-US" b="0" i="0" dirty="0">
                <a:solidFill>
                  <a:srgbClr val="212121"/>
                </a:solidFill>
                <a:effectLst/>
                <a:latin typeface="Old Standard TT" panose="020B0604020202020204" charset="0"/>
              </a:rPr>
              <a:t>first generation antihistamines, or cetirizine (third trimester) and loratadine (second and third trimester) from the second generation, H2 receptor antagonists (except nizatidine) and proton pump inhibitors (except omeprazole), can be used to relieve patients from the related symptoms. Meclizine and dimenhydrinate, as antiemetics in vertigo attacks.</a:t>
            </a:r>
          </a:p>
          <a:p>
            <a:r>
              <a:rPr lang="en-US" b="0" i="0" dirty="0">
                <a:solidFill>
                  <a:srgbClr val="212121"/>
                </a:solidFill>
                <a:effectLst/>
                <a:latin typeface="Old Standard TT" panose="020B0604020202020204" charset="0"/>
              </a:rPr>
              <a:t> Systemic administration of prednisone and prednisolone can be considered in selected cases</a:t>
            </a:r>
            <a:r>
              <a:rPr lang="en-US" b="0" i="0" dirty="0">
                <a:solidFill>
                  <a:srgbClr val="212121"/>
                </a:solidFill>
                <a:effectLst/>
                <a:latin typeface="BlinkMacSystemFont"/>
              </a:rPr>
              <a:t>. </a:t>
            </a:r>
            <a:endParaRPr lang="en-PK" dirty="0"/>
          </a:p>
        </p:txBody>
      </p:sp>
      <p:sp>
        <p:nvSpPr>
          <p:cNvPr id="4" name="Rectangle 3">
            <a:extLst>
              <a:ext uri="{FF2B5EF4-FFF2-40B4-BE49-F238E27FC236}">
                <a16:creationId xmlns:a16="http://schemas.microsoft.com/office/drawing/2014/main" id="{26BBB21B-AF2F-2D9E-6FEE-474B06A17082}"/>
              </a:ext>
            </a:extLst>
          </p:cNvPr>
          <p:cNvSpPr/>
          <p:nvPr/>
        </p:nvSpPr>
        <p:spPr>
          <a:xfrm>
            <a:off x="2853368" y="90737"/>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CORE CONCEPT</a:t>
            </a:r>
            <a:endParaRPr lang="en-PK" sz="1600" b="1" dirty="0">
              <a:solidFill>
                <a:schemeClr val="tx1"/>
              </a:solidFill>
            </a:endParaRPr>
          </a:p>
        </p:txBody>
      </p:sp>
      <p:pic>
        <p:nvPicPr>
          <p:cNvPr id="5" name="Picture 4" descr="A circular logo with text and symbols&#10;&#10;Description automatically generated">
            <a:extLst>
              <a:ext uri="{FF2B5EF4-FFF2-40B4-BE49-F238E27FC236}">
                <a16:creationId xmlns:a16="http://schemas.microsoft.com/office/drawing/2014/main" id="{2367DC42-D536-545D-B9A3-AFF669A93585}"/>
              </a:ext>
            </a:extLst>
          </p:cNvPr>
          <p:cNvPicPr>
            <a:picLocks noChangeAspect="1"/>
          </p:cNvPicPr>
          <p:nvPr/>
        </p:nvPicPr>
        <p:blipFill>
          <a:blip r:embed="rId2"/>
          <a:stretch>
            <a:fillRect/>
          </a:stretch>
        </p:blipFill>
        <p:spPr>
          <a:xfrm>
            <a:off x="8285400" y="68556"/>
            <a:ext cx="841369" cy="794994"/>
          </a:xfrm>
          <a:prstGeom prst="rect">
            <a:avLst/>
          </a:prstGeom>
        </p:spPr>
      </p:pic>
    </p:spTree>
    <p:extLst>
      <p:ext uri="{BB962C8B-B14F-4D97-AF65-F5344CB8AC3E}">
        <p14:creationId xmlns:p14="http://schemas.microsoft.com/office/powerpoint/2010/main" val="428257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6"/>
          <p:cNvSpPr txBox="1">
            <a:spLocks noGrp="1"/>
          </p:cNvSpPr>
          <p:nvPr>
            <p:ph type="body" idx="1"/>
          </p:nvPr>
        </p:nvSpPr>
        <p:spPr>
          <a:xfrm>
            <a:off x="311700" y="316425"/>
            <a:ext cx="7699200" cy="4252500"/>
          </a:xfrm>
          <a:prstGeom prst="rect">
            <a:avLst/>
          </a:prstGeom>
        </p:spPr>
        <p:txBody>
          <a:bodyPr spcFirstLastPara="1" wrap="square" lIns="91425" tIns="91425" rIns="91425" bIns="91425" anchor="t" anchorCtr="0">
            <a:normAutofit/>
          </a:bodyPr>
          <a:lstStyle/>
          <a:p>
            <a:pPr marL="0" lvl="0" indent="0" algn="l" rtl="0">
              <a:spcBef>
                <a:spcPts val="1400"/>
              </a:spcBef>
              <a:spcAft>
                <a:spcPts val="0"/>
              </a:spcAft>
              <a:buClr>
                <a:schemeClr val="dk1"/>
              </a:buClr>
              <a:buSzPts val="1100"/>
              <a:buFont typeface="Arial"/>
              <a:buNone/>
            </a:pPr>
            <a:r>
              <a:rPr lang="en" sz="2400" b="1" dirty="0">
                <a:solidFill>
                  <a:schemeClr val="dk1"/>
                </a:solidFill>
              </a:rPr>
              <a:t>Conclusion</a:t>
            </a:r>
            <a:endParaRPr sz="2400" b="1" dirty="0">
              <a:solidFill>
                <a:schemeClr val="dk1"/>
              </a:solidFill>
            </a:endParaRPr>
          </a:p>
          <a:p>
            <a:pPr marL="457200" lvl="0" indent="-368300" algn="l" rtl="0">
              <a:spcBef>
                <a:spcPts val="1200"/>
              </a:spcBef>
              <a:spcAft>
                <a:spcPts val="0"/>
              </a:spcAft>
              <a:buClr>
                <a:schemeClr val="dk1"/>
              </a:buClr>
              <a:buSzPts val="2200"/>
              <a:buChar char="●"/>
            </a:pPr>
            <a:r>
              <a:rPr lang="en" sz="2200" b="1" dirty="0">
                <a:solidFill>
                  <a:schemeClr val="dk1"/>
                </a:solidFill>
              </a:rPr>
              <a:t>Key Takeaways:</a:t>
            </a:r>
            <a:endParaRPr sz="2200" b="1" dirty="0">
              <a:solidFill>
                <a:schemeClr val="dk1"/>
              </a:solidFill>
            </a:endParaRPr>
          </a:p>
          <a:p>
            <a:pPr marL="914400" lvl="1" indent="-368300" algn="l" rtl="0">
              <a:spcBef>
                <a:spcPts val="0"/>
              </a:spcBef>
              <a:spcAft>
                <a:spcPts val="0"/>
              </a:spcAft>
              <a:buClr>
                <a:schemeClr val="dk1"/>
              </a:buClr>
              <a:buSzPts val="2200"/>
              <a:buChar char="○"/>
            </a:pPr>
            <a:r>
              <a:rPr lang="en" sz="2200" dirty="0">
                <a:solidFill>
                  <a:schemeClr val="dk1"/>
                </a:solidFill>
              </a:rPr>
              <a:t>Early recognition and management are essential.</a:t>
            </a:r>
            <a:endParaRPr sz="2200" dirty="0">
              <a:solidFill>
                <a:schemeClr val="dk1"/>
              </a:solidFill>
            </a:endParaRPr>
          </a:p>
          <a:p>
            <a:pPr marL="914400" lvl="1" indent="-368300" algn="l" rtl="0">
              <a:spcBef>
                <a:spcPts val="0"/>
              </a:spcBef>
              <a:spcAft>
                <a:spcPts val="0"/>
              </a:spcAft>
              <a:buClr>
                <a:schemeClr val="dk1"/>
              </a:buClr>
              <a:buSzPts val="2200"/>
              <a:buChar char="○"/>
            </a:pPr>
            <a:r>
              <a:rPr lang="en" sz="2200" dirty="0">
                <a:solidFill>
                  <a:schemeClr val="dk1"/>
                </a:solidFill>
              </a:rPr>
              <a:t>Preventive measures can significantly reduce risks.</a:t>
            </a:r>
            <a:endParaRPr sz="2200" dirty="0">
              <a:solidFill>
                <a:schemeClr val="dk1"/>
              </a:solidFill>
            </a:endParaRPr>
          </a:p>
          <a:p>
            <a:pPr marL="914400" lvl="1" indent="-298450" algn="l" rtl="0">
              <a:spcBef>
                <a:spcPts val="0"/>
              </a:spcBef>
              <a:spcAft>
                <a:spcPts val="0"/>
              </a:spcAft>
              <a:buClr>
                <a:schemeClr val="dk1"/>
              </a:buClr>
              <a:buSzPts val="1100"/>
              <a:buChar char="○"/>
            </a:pPr>
            <a:r>
              <a:rPr lang="en" sz="2200" dirty="0">
                <a:solidFill>
                  <a:schemeClr val="dk1"/>
                </a:solidFill>
              </a:rPr>
              <a:t>Importance of a multidisciplinary approach in managing infections during pregnancy</a:t>
            </a:r>
            <a:r>
              <a:rPr lang="en" sz="1500" dirty="0">
                <a:solidFill>
                  <a:schemeClr val="dk1"/>
                </a:solidFill>
              </a:rPr>
              <a:t>.</a:t>
            </a:r>
            <a:endParaRPr sz="1500" dirty="0">
              <a:solidFill>
                <a:schemeClr val="dk1"/>
              </a:solidFill>
            </a:endParaRPr>
          </a:p>
          <a:p>
            <a:pPr marL="0" lvl="0" indent="0" algn="l" rtl="0">
              <a:spcBef>
                <a:spcPts val="1200"/>
              </a:spcBef>
              <a:spcAft>
                <a:spcPts val="1200"/>
              </a:spcAft>
              <a:buNone/>
            </a:pPr>
            <a:endParaRPr dirty="0"/>
          </a:p>
        </p:txBody>
      </p:sp>
      <p:sp>
        <p:nvSpPr>
          <p:cNvPr id="2" name="Rectangle 1">
            <a:extLst>
              <a:ext uri="{FF2B5EF4-FFF2-40B4-BE49-F238E27FC236}">
                <a16:creationId xmlns:a16="http://schemas.microsoft.com/office/drawing/2014/main" id="{B46525FB-F957-1C36-0847-736CE09055D0}"/>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CORE CONCEPT</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575FD8AD-1975-4E76-EB1A-2FBB41FF3D61}"/>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MCQs</a:t>
            </a:r>
            <a:endParaRPr b="1" dirty="0"/>
          </a:p>
        </p:txBody>
      </p:sp>
      <p:sp>
        <p:nvSpPr>
          <p:cNvPr id="187" name="Google Shape;187;p3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	1.Which of the following is the most common respiratory tract infection during pregnancy?</a:t>
            </a:r>
            <a:endParaRPr/>
          </a:p>
          <a:p>
            <a:pPr marL="0" lvl="0" indent="0" algn="l" rtl="0">
              <a:spcBef>
                <a:spcPts val="1200"/>
              </a:spcBef>
              <a:spcAft>
                <a:spcPts val="0"/>
              </a:spcAft>
              <a:buClr>
                <a:schemeClr val="dk1"/>
              </a:buClr>
              <a:buSzPts val="1100"/>
              <a:buFont typeface="Arial"/>
              <a:buNone/>
            </a:pPr>
            <a:r>
              <a:rPr lang="en"/>
              <a:t>		A) Tuberculosis</a:t>
            </a:r>
            <a:endParaRPr/>
          </a:p>
          <a:p>
            <a:pPr marL="0" lvl="0" indent="0" algn="l" rtl="0">
              <a:spcBef>
                <a:spcPts val="1200"/>
              </a:spcBef>
              <a:spcAft>
                <a:spcPts val="0"/>
              </a:spcAft>
              <a:buClr>
                <a:schemeClr val="dk1"/>
              </a:buClr>
              <a:buSzPts val="1100"/>
              <a:buFont typeface="Arial"/>
              <a:buNone/>
            </a:pPr>
            <a:r>
              <a:rPr lang="en"/>
              <a:t>		B) Influenza</a:t>
            </a:r>
            <a:endParaRPr/>
          </a:p>
          <a:p>
            <a:pPr marL="0" lvl="0" indent="0" algn="l" rtl="0">
              <a:spcBef>
                <a:spcPts val="1200"/>
              </a:spcBef>
              <a:spcAft>
                <a:spcPts val="0"/>
              </a:spcAft>
              <a:buClr>
                <a:schemeClr val="dk1"/>
              </a:buClr>
              <a:buSzPts val="1100"/>
              <a:buFont typeface="Arial"/>
              <a:buNone/>
            </a:pPr>
            <a:r>
              <a:rPr lang="en"/>
              <a:t>		C) Pneumonia</a:t>
            </a:r>
            <a:endParaRPr/>
          </a:p>
          <a:p>
            <a:pPr marL="0" lvl="0" indent="0" algn="l" rtl="0">
              <a:spcBef>
                <a:spcPts val="1200"/>
              </a:spcBef>
              <a:spcAft>
                <a:spcPts val="0"/>
              </a:spcAft>
              <a:buClr>
                <a:schemeClr val="dk1"/>
              </a:buClr>
              <a:buSzPts val="1100"/>
              <a:buFont typeface="Arial"/>
              <a:buNone/>
            </a:pPr>
            <a:r>
              <a:rPr lang="en"/>
              <a:t>		D) Bronchitis</a:t>
            </a:r>
            <a:endParaRPr/>
          </a:p>
          <a:p>
            <a:pPr marL="0" lvl="0" indent="0" algn="l" rtl="0">
              <a:spcBef>
                <a:spcPts val="1200"/>
              </a:spcBef>
              <a:spcAft>
                <a:spcPts val="0"/>
              </a:spcAft>
              <a:buClr>
                <a:schemeClr val="dk1"/>
              </a:buClr>
              <a:buSzPts val="1100"/>
              <a:buFont typeface="Arial"/>
              <a:buNone/>
            </a:pPr>
            <a:r>
              <a:rPr lang="en"/>
              <a:t>	</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BEB61E8F-DFA8-8C65-9188-D8AA73F54B89}"/>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3" name="Google Shape;193;p3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2.Which of the following is a safe antiviral medication for treating influenza in pregnant women?</a:t>
            </a:r>
            <a:endParaRPr/>
          </a:p>
          <a:p>
            <a:pPr marL="0" lvl="0" indent="0" algn="l" rtl="0">
              <a:spcBef>
                <a:spcPts val="1200"/>
              </a:spcBef>
              <a:spcAft>
                <a:spcPts val="0"/>
              </a:spcAft>
              <a:buNone/>
            </a:pPr>
            <a:r>
              <a:rPr lang="en"/>
              <a:t>	A) Acyclovir	</a:t>
            </a:r>
            <a:endParaRPr/>
          </a:p>
          <a:p>
            <a:pPr marL="0" lvl="0" indent="0" algn="l" rtl="0">
              <a:spcBef>
                <a:spcPts val="1200"/>
              </a:spcBef>
              <a:spcAft>
                <a:spcPts val="0"/>
              </a:spcAft>
              <a:buClr>
                <a:schemeClr val="dk1"/>
              </a:buClr>
              <a:buSzPts val="1100"/>
              <a:buFont typeface="Arial"/>
              <a:buNone/>
            </a:pPr>
            <a:r>
              <a:rPr lang="en"/>
              <a:t>	B) Oseltamivir</a:t>
            </a:r>
            <a:endParaRPr/>
          </a:p>
          <a:p>
            <a:pPr marL="0" lvl="0" indent="0" algn="l" rtl="0">
              <a:spcBef>
                <a:spcPts val="1200"/>
              </a:spcBef>
              <a:spcAft>
                <a:spcPts val="0"/>
              </a:spcAft>
              <a:buClr>
                <a:schemeClr val="dk1"/>
              </a:buClr>
              <a:buSzPts val="1100"/>
              <a:buFont typeface="Arial"/>
              <a:buNone/>
            </a:pPr>
            <a:r>
              <a:rPr lang="en"/>
              <a:t>	C) Ribavirin</a:t>
            </a:r>
            <a:endParaRPr/>
          </a:p>
          <a:p>
            <a:pPr marL="0" lvl="0" indent="0" algn="l" rtl="0">
              <a:spcBef>
                <a:spcPts val="1200"/>
              </a:spcBef>
              <a:spcAft>
                <a:spcPts val="0"/>
              </a:spcAft>
              <a:buClr>
                <a:schemeClr val="dk1"/>
              </a:buClr>
              <a:buSzPts val="1100"/>
              <a:buFont typeface="Arial"/>
              <a:buNone/>
            </a:pPr>
            <a:r>
              <a:rPr lang="en"/>
              <a:t>	D) Zanamivir</a:t>
            </a:r>
            <a:endParaRPr/>
          </a:p>
          <a:p>
            <a:pPr marL="0" lvl="0" indent="0" algn="l" rtl="0">
              <a:spcBef>
                <a:spcPts val="1200"/>
              </a:spcBef>
              <a:spcAft>
                <a:spcPts val="0"/>
              </a:spcAft>
              <a:buClr>
                <a:schemeClr val="dk1"/>
              </a:buClr>
              <a:buSzPts val="1100"/>
              <a:buFont typeface="Arial"/>
              <a:buNone/>
            </a:pPr>
            <a:r>
              <a:rPr lang="en"/>
              <a:t>	</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48DE8338-5850-AF4E-AAE5-9B9B7EDED197}"/>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9" name="Google Shape;199;p3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3.Which of the following is a potential complication of respiratory infections during pregnancy?</a:t>
            </a:r>
            <a:endParaRPr/>
          </a:p>
          <a:p>
            <a:pPr marL="0" lvl="0" indent="0" algn="l" rtl="0">
              <a:spcBef>
                <a:spcPts val="1200"/>
              </a:spcBef>
              <a:spcAft>
                <a:spcPts val="0"/>
              </a:spcAft>
              <a:buClr>
                <a:schemeClr val="dk1"/>
              </a:buClr>
              <a:buSzPts val="1100"/>
              <a:buFont typeface="Arial"/>
              <a:buNone/>
            </a:pPr>
            <a:r>
              <a:rPr lang="en"/>
              <a:t>	A) Gestational hypertension</a:t>
            </a:r>
            <a:endParaRPr/>
          </a:p>
          <a:p>
            <a:pPr marL="0" lvl="0" indent="0" algn="l" rtl="0">
              <a:spcBef>
                <a:spcPts val="1200"/>
              </a:spcBef>
              <a:spcAft>
                <a:spcPts val="0"/>
              </a:spcAft>
              <a:buClr>
                <a:schemeClr val="dk1"/>
              </a:buClr>
              <a:buSzPts val="1100"/>
              <a:buFont typeface="Arial"/>
              <a:buNone/>
            </a:pPr>
            <a:r>
              <a:rPr lang="en"/>
              <a:t>	B) Fetal growth restriction</a:t>
            </a:r>
            <a:endParaRPr/>
          </a:p>
          <a:p>
            <a:pPr marL="0" lvl="0" indent="0" algn="l" rtl="0">
              <a:spcBef>
                <a:spcPts val="1200"/>
              </a:spcBef>
              <a:spcAft>
                <a:spcPts val="0"/>
              </a:spcAft>
              <a:buClr>
                <a:schemeClr val="dk1"/>
              </a:buClr>
              <a:buSzPts val="1100"/>
              <a:buFont typeface="Arial"/>
              <a:buNone/>
            </a:pPr>
            <a:r>
              <a:rPr lang="en"/>
              <a:t>	C) Hyperemesis gravidarum</a:t>
            </a:r>
            <a:endParaRPr/>
          </a:p>
          <a:p>
            <a:pPr marL="0" lvl="0" indent="0" algn="l" rtl="0">
              <a:spcBef>
                <a:spcPts val="1200"/>
              </a:spcBef>
              <a:spcAft>
                <a:spcPts val="0"/>
              </a:spcAft>
              <a:buClr>
                <a:schemeClr val="dk1"/>
              </a:buClr>
              <a:buSzPts val="1100"/>
              <a:buFont typeface="Arial"/>
              <a:buNone/>
            </a:pPr>
            <a:r>
              <a:rPr lang="en"/>
              <a:t>	D) Polyhydramnios</a:t>
            </a:r>
            <a:endParaRPr/>
          </a:p>
          <a:p>
            <a:pPr marL="0" lvl="0" indent="0" algn="l" rtl="0">
              <a:spcBef>
                <a:spcPts val="1200"/>
              </a:spcBef>
              <a:spcAft>
                <a:spcPts val="0"/>
              </a:spcAft>
              <a:buClr>
                <a:schemeClr val="dk1"/>
              </a:buClr>
              <a:buSzPts val="1100"/>
              <a:buFont typeface="Arial"/>
              <a:buNone/>
            </a:pPr>
            <a:r>
              <a:rPr lang="en"/>
              <a:t>	</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2165A828-A201-4CC7-39FB-BF92802FECFF}"/>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205" name="Google Shape;205;p4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4.Which antibiotic is considered safe for treating bacterial pneumonia in pregnant women?</a:t>
            </a:r>
            <a:endParaRPr/>
          </a:p>
          <a:p>
            <a:pPr marL="0" lvl="0" indent="0" algn="l" rtl="0">
              <a:spcBef>
                <a:spcPts val="1200"/>
              </a:spcBef>
              <a:spcAft>
                <a:spcPts val="0"/>
              </a:spcAft>
              <a:buClr>
                <a:schemeClr val="dk1"/>
              </a:buClr>
              <a:buSzPts val="1100"/>
              <a:buFont typeface="Arial"/>
              <a:buNone/>
            </a:pPr>
            <a:r>
              <a:rPr lang="en"/>
              <a:t>		A) Doxycycline</a:t>
            </a:r>
            <a:endParaRPr/>
          </a:p>
          <a:p>
            <a:pPr marL="0" lvl="0" indent="0" algn="l" rtl="0">
              <a:spcBef>
                <a:spcPts val="1200"/>
              </a:spcBef>
              <a:spcAft>
                <a:spcPts val="0"/>
              </a:spcAft>
              <a:buClr>
                <a:schemeClr val="dk1"/>
              </a:buClr>
              <a:buSzPts val="1100"/>
              <a:buFont typeface="Arial"/>
              <a:buNone/>
            </a:pPr>
            <a:r>
              <a:rPr lang="en"/>
              <a:t>		B) Azithromycin</a:t>
            </a:r>
            <a:endParaRPr/>
          </a:p>
          <a:p>
            <a:pPr marL="0" lvl="0" indent="0" algn="l" rtl="0">
              <a:spcBef>
                <a:spcPts val="1200"/>
              </a:spcBef>
              <a:spcAft>
                <a:spcPts val="0"/>
              </a:spcAft>
              <a:buClr>
                <a:schemeClr val="dk1"/>
              </a:buClr>
              <a:buSzPts val="1100"/>
              <a:buFont typeface="Arial"/>
              <a:buNone/>
            </a:pPr>
            <a:r>
              <a:rPr lang="en"/>
              <a:t>		C) Ciprofloxacin</a:t>
            </a:r>
            <a:endParaRPr/>
          </a:p>
          <a:p>
            <a:pPr marL="0" lvl="0" indent="0" algn="l" rtl="0">
              <a:spcBef>
                <a:spcPts val="1200"/>
              </a:spcBef>
              <a:spcAft>
                <a:spcPts val="0"/>
              </a:spcAft>
              <a:buClr>
                <a:schemeClr val="dk1"/>
              </a:buClr>
              <a:buSzPts val="1100"/>
              <a:buFont typeface="Arial"/>
              <a:buNone/>
            </a:pPr>
            <a:r>
              <a:rPr lang="en"/>
              <a:t>		D) Tetracycline</a:t>
            </a:r>
            <a:endParaRPr/>
          </a:p>
          <a:p>
            <a:pPr marL="0" lvl="0" indent="0" algn="l" rtl="0">
              <a:spcBef>
                <a:spcPts val="1200"/>
              </a:spcBef>
              <a:spcAft>
                <a:spcPts val="0"/>
              </a:spcAft>
              <a:buClr>
                <a:schemeClr val="dk1"/>
              </a:buClr>
              <a:buSzPts val="1100"/>
              <a:buFont typeface="Arial"/>
              <a:buNone/>
            </a:pPr>
            <a:r>
              <a:rPr lang="en"/>
              <a:t>	</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E7F6B74C-37C5-BCD0-E551-0E636DFA3BFD}"/>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211" name="Google Shape;211;p4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5.What is the preferred imaging modality for diagnosing pneumonia in pregnant women?</a:t>
            </a:r>
            <a:endParaRPr/>
          </a:p>
          <a:p>
            <a:pPr marL="0" lvl="0" indent="0" algn="l" rtl="0">
              <a:spcBef>
                <a:spcPts val="1200"/>
              </a:spcBef>
              <a:spcAft>
                <a:spcPts val="0"/>
              </a:spcAft>
              <a:buClr>
                <a:schemeClr val="dk1"/>
              </a:buClr>
              <a:buSzPts val="1100"/>
              <a:buFont typeface="Arial"/>
              <a:buNone/>
            </a:pPr>
            <a:r>
              <a:rPr lang="en"/>
              <a:t>		A) CT scan</a:t>
            </a:r>
            <a:endParaRPr/>
          </a:p>
          <a:p>
            <a:pPr marL="0" lvl="0" indent="0" algn="l" rtl="0">
              <a:spcBef>
                <a:spcPts val="1200"/>
              </a:spcBef>
              <a:spcAft>
                <a:spcPts val="0"/>
              </a:spcAft>
              <a:buClr>
                <a:schemeClr val="dk1"/>
              </a:buClr>
              <a:buSzPts val="1100"/>
              <a:buFont typeface="Arial"/>
              <a:buNone/>
            </a:pPr>
            <a:r>
              <a:rPr lang="en"/>
              <a:t>		B) MRI</a:t>
            </a:r>
            <a:endParaRPr/>
          </a:p>
          <a:p>
            <a:pPr marL="0" lvl="0" indent="0" algn="l" rtl="0">
              <a:spcBef>
                <a:spcPts val="1200"/>
              </a:spcBef>
              <a:spcAft>
                <a:spcPts val="0"/>
              </a:spcAft>
              <a:buClr>
                <a:schemeClr val="dk1"/>
              </a:buClr>
              <a:buSzPts val="1100"/>
              <a:buFont typeface="Arial"/>
              <a:buNone/>
            </a:pPr>
            <a:r>
              <a:rPr lang="en"/>
              <a:t>		C) Chest X-ray with abdominal shielding</a:t>
            </a:r>
            <a:endParaRPr/>
          </a:p>
          <a:p>
            <a:pPr marL="0" lvl="0" indent="0" algn="l" rtl="0">
              <a:spcBef>
                <a:spcPts val="1200"/>
              </a:spcBef>
              <a:spcAft>
                <a:spcPts val="0"/>
              </a:spcAft>
              <a:buClr>
                <a:schemeClr val="dk1"/>
              </a:buClr>
              <a:buSzPts val="1100"/>
              <a:buFont typeface="Arial"/>
              <a:buNone/>
            </a:pPr>
            <a:r>
              <a:rPr lang="en"/>
              <a:t>		D) Ultrasound</a:t>
            </a:r>
            <a:endParaRPr/>
          </a:p>
          <a:p>
            <a:pPr marL="0" lvl="0" indent="0" algn="l" rtl="0">
              <a:spcBef>
                <a:spcPts val="1200"/>
              </a:spcBef>
              <a:spcAft>
                <a:spcPts val="0"/>
              </a:spcAft>
              <a:buClr>
                <a:schemeClr val="dk1"/>
              </a:buClr>
              <a:buSzPts val="1100"/>
              <a:buFont typeface="Arial"/>
              <a:buNone/>
            </a:pPr>
            <a:r>
              <a:rPr lang="en"/>
              <a:t>	</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DCA24531-4F3F-8538-AFC7-00AF7DDB86CC}"/>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217" name="Google Shape;217;p4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6.Which vaccine is recommended for pregnant women to prevent respiratory tract infections?</a:t>
            </a:r>
            <a:endParaRPr/>
          </a:p>
          <a:p>
            <a:pPr marL="0" lvl="0" indent="0" algn="l" rtl="0">
              <a:spcBef>
                <a:spcPts val="1200"/>
              </a:spcBef>
              <a:spcAft>
                <a:spcPts val="0"/>
              </a:spcAft>
              <a:buClr>
                <a:schemeClr val="dk1"/>
              </a:buClr>
              <a:buSzPts val="1100"/>
              <a:buFont typeface="Arial"/>
              <a:buNone/>
            </a:pPr>
            <a:r>
              <a:rPr lang="en"/>
              <a:t>		A) MMR vaccine</a:t>
            </a:r>
            <a:endParaRPr/>
          </a:p>
          <a:p>
            <a:pPr marL="0" lvl="0" indent="0" algn="l" rtl="0">
              <a:spcBef>
                <a:spcPts val="1200"/>
              </a:spcBef>
              <a:spcAft>
                <a:spcPts val="0"/>
              </a:spcAft>
              <a:buClr>
                <a:schemeClr val="dk1"/>
              </a:buClr>
              <a:buSzPts val="1100"/>
              <a:buFont typeface="Arial"/>
              <a:buNone/>
            </a:pPr>
            <a:r>
              <a:rPr lang="en"/>
              <a:t>		B) Varicella vaccine</a:t>
            </a:r>
            <a:endParaRPr/>
          </a:p>
          <a:p>
            <a:pPr marL="0" lvl="0" indent="0" algn="l" rtl="0">
              <a:spcBef>
                <a:spcPts val="1200"/>
              </a:spcBef>
              <a:spcAft>
                <a:spcPts val="0"/>
              </a:spcAft>
              <a:buClr>
                <a:schemeClr val="dk1"/>
              </a:buClr>
              <a:buSzPts val="1100"/>
              <a:buFont typeface="Arial"/>
              <a:buNone/>
            </a:pPr>
            <a:r>
              <a:rPr lang="en"/>
              <a:t>		C) Influenza vaccine</a:t>
            </a:r>
            <a:endParaRPr/>
          </a:p>
          <a:p>
            <a:pPr marL="0" lvl="0" indent="0" algn="l" rtl="0">
              <a:spcBef>
                <a:spcPts val="1200"/>
              </a:spcBef>
              <a:spcAft>
                <a:spcPts val="0"/>
              </a:spcAft>
              <a:buClr>
                <a:schemeClr val="dk1"/>
              </a:buClr>
              <a:buSzPts val="1100"/>
              <a:buFont typeface="Arial"/>
              <a:buNone/>
            </a:pPr>
            <a:r>
              <a:rPr lang="en"/>
              <a:t>		D) HPV vaccine</a:t>
            </a:r>
            <a:endParaRPr/>
          </a:p>
          <a:p>
            <a:pPr marL="0" lvl="0" indent="0" algn="l" rtl="0">
              <a:spcBef>
                <a:spcPts val="1200"/>
              </a:spcBef>
              <a:spcAft>
                <a:spcPts val="0"/>
              </a:spcAft>
              <a:buClr>
                <a:schemeClr val="dk1"/>
              </a:buClr>
              <a:buSzPts val="1100"/>
              <a:buFont typeface="Arial"/>
              <a:buNone/>
            </a:pPr>
            <a:r>
              <a:rPr lang="en"/>
              <a:t>	</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309028A2-957B-C0F3-8D46-B08FCBCA0ECC}"/>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223" name="Google Shape;223;p4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7.Which of the following is a potential complication of untreated severe gastroenteritis in pregnancy?</a:t>
            </a:r>
            <a:endParaRPr/>
          </a:p>
          <a:p>
            <a:pPr marL="0" lvl="0" indent="0" algn="l" rtl="0">
              <a:spcBef>
                <a:spcPts val="1200"/>
              </a:spcBef>
              <a:spcAft>
                <a:spcPts val="0"/>
              </a:spcAft>
              <a:buClr>
                <a:schemeClr val="dk1"/>
              </a:buClr>
              <a:buSzPts val="1100"/>
              <a:buFont typeface="Arial"/>
              <a:buNone/>
            </a:pPr>
            <a:r>
              <a:rPr lang="en"/>
              <a:t>		A) Gestational diabetes</a:t>
            </a:r>
            <a:endParaRPr/>
          </a:p>
          <a:p>
            <a:pPr marL="0" lvl="0" indent="0" algn="l" rtl="0">
              <a:spcBef>
                <a:spcPts val="1200"/>
              </a:spcBef>
              <a:spcAft>
                <a:spcPts val="0"/>
              </a:spcAft>
              <a:buClr>
                <a:schemeClr val="dk1"/>
              </a:buClr>
              <a:buSzPts val="1100"/>
              <a:buFont typeface="Arial"/>
              <a:buNone/>
            </a:pPr>
            <a:r>
              <a:rPr lang="en"/>
              <a:t>		B) Fetal growth restriction</a:t>
            </a:r>
            <a:endParaRPr/>
          </a:p>
          <a:p>
            <a:pPr marL="0" lvl="0" indent="0" algn="l" rtl="0">
              <a:spcBef>
                <a:spcPts val="1200"/>
              </a:spcBef>
              <a:spcAft>
                <a:spcPts val="0"/>
              </a:spcAft>
              <a:buClr>
                <a:schemeClr val="dk1"/>
              </a:buClr>
              <a:buSzPts val="1100"/>
              <a:buFont typeface="Arial"/>
              <a:buNone/>
            </a:pPr>
            <a:r>
              <a:rPr lang="en"/>
              <a:t>		C) Polyhydramnios</a:t>
            </a:r>
            <a:endParaRPr/>
          </a:p>
          <a:p>
            <a:pPr marL="0" lvl="0" indent="0" algn="l" rtl="0">
              <a:spcBef>
                <a:spcPts val="1200"/>
              </a:spcBef>
              <a:spcAft>
                <a:spcPts val="0"/>
              </a:spcAft>
              <a:buClr>
                <a:schemeClr val="dk1"/>
              </a:buClr>
              <a:buSzPts val="1100"/>
              <a:buFont typeface="Arial"/>
              <a:buNone/>
            </a:pPr>
            <a:r>
              <a:rPr lang="en"/>
              <a:t>		D) Pre-eclampsia</a:t>
            </a:r>
            <a:endParaRPr/>
          </a:p>
          <a:p>
            <a:pPr marL="0" lvl="0" indent="0" algn="l" rtl="0">
              <a:spcBef>
                <a:spcPts val="1200"/>
              </a:spcBef>
              <a:spcAft>
                <a:spcPts val="0"/>
              </a:spcAft>
              <a:buClr>
                <a:schemeClr val="dk1"/>
              </a:buClr>
              <a:buSzPts val="1100"/>
              <a:buFont typeface="Arial"/>
              <a:buNone/>
            </a:pPr>
            <a:r>
              <a:rPr lang="en"/>
              <a:t>	</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CF7DA140-BA6A-F44D-B71B-36FAB3FA0037}"/>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229" name="Google Shape;229;p4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8.Which vaccination is recommended during pregnancy to prevent certain types of gastroenteritis?</a:t>
            </a:r>
            <a:endParaRPr/>
          </a:p>
          <a:p>
            <a:pPr marL="0" lvl="0" indent="0" algn="l" rtl="0">
              <a:spcBef>
                <a:spcPts val="1200"/>
              </a:spcBef>
              <a:spcAft>
                <a:spcPts val="0"/>
              </a:spcAft>
              <a:buClr>
                <a:schemeClr val="dk1"/>
              </a:buClr>
              <a:buSzPts val="1100"/>
              <a:buFont typeface="Arial"/>
              <a:buNone/>
            </a:pPr>
            <a:r>
              <a:rPr lang="en"/>
              <a:t>		A) Rotavirus vaccine</a:t>
            </a:r>
            <a:endParaRPr/>
          </a:p>
          <a:p>
            <a:pPr marL="0" lvl="0" indent="0" algn="l" rtl="0">
              <a:spcBef>
                <a:spcPts val="1200"/>
              </a:spcBef>
              <a:spcAft>
                <a:spcPts val="0"/>
              </a:spcAft>
              <a:buClr>
                <a:schemeClr val="dk1"/>
              </a:buClr>
              <a:buSzPts val="1100"/>
              <a:buFont typeface="Arial"/>
              <a:buNone/>
            </a:pPr>
            <a:r>
              <a:rPr lang="en"/>
              <a:t>		B) Hepatitis A vaccine</a:t>
            </a:r>
            <a:endParaRPr/>
          </a:p>
          <a:p>
            <a:pPr marL="0" lvl="0" indent="0" algn="l" rtl="0">
              <a:spcBef>
                <a:spcPts val="1200"/>
              </a:spcBef>
              <a:spcAft>
                <a:spcPts val="0"/>
              </a:spcAft>
              <a:buClr>
                <a:schemeClr val="dk1"/>
              </a:buClr>
              <a:buSzPts val="1100"/>
              <a:buFont typeface="Arial"/>
              <a:buNone/>
            </a:pPr>
            <a:r>
              <a:rPr lang="en"/>
              <a:t>		C) Hepatitis B vaccine</a:t>
            </a:r>
            <a:endParaRPr/>
          </a:p>
          <a:p>
            <a:pPr marL="0" lvl="0" indent="0" algn="l" rtl="0">
              <a:spcBef>
                <a:spcPts val="1200"/>
              </a:spcBef>
              <a:spcAft>
                <a:spcPts val="0"/>
              </a:spcAft>
              <a:buClr>
                <a:schemeClr val="dk1"/>
              </a:buClr>
              <a:buSzPts val="1100"/>
              <a:buFont typeface="Arial"/>
              <a:buNone/>
            </a:pPr>
            <a:r>
              <a:rPr lang="en"/>
              <a:t>		D) Cholera vaccine</a:t>
            </a:r>
            <a:endParaRPr/>
          </a:p>
          <a:p>
            <a:pPr marL="0" lvl="0" indent="0" algn="l" rtl="0">
              <a:spcBef>
                <a:spcPts val="1200"/>
              </a:spcBef>
              <a:spcAft>
                <a:spcPts val="0"/>
              </a:spcAft>
              <a:buClr>
                <a:schemeClr val="dk1"/>
              </a:buClr>
              <a:buSzPts val="1100"/>
              <a:buFont typeface="Arial"/>
              <a:buNone/>
            </a:pPr>
            <a:r>
              <a:rPr lang="en"/>
              <a:t>	</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1751A44E-916F-BF8B-E77A-E6552D70E5C3}"/>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ourse">
            <a:extLst>
              <a:ext uri="{FF2B5EF4-FFF2-40B4-BE49-F238E27FC236}">
                <a16:creationId xmlns:a16="http://schemas.microsoft.com/office/drawing/2014/main" id="{F0ABE222-DD9D-3369-DA2D-DA84B2FE14BB}"/>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2668963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35" name="Google Shape;235;p4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ct val="61111"/>
              <a:buFont typeface="Arial"/>
              <a:buNone/>
            </a:pPr>
            <a:r>
              <a:rPr lang="en"/>
              <a:t>9.A pregnant woman presents with fever, abdominal pain, and diarrhea. Which of the following pathogens should be suspected if she reports recent consumption of undercooked poultry?</a:t>
            </a:r>
            <a:endParaRPr/>
          </a:p>
          <a:p>
            <a:pPr marL="0" lvl="0" indent="0" algn="l" rtl="0">
              <a:spcBef>
                <a:spcPts val="1200"/>
              </a:spcBef>
              <a:spcAft>
                <a:spcPts val="0"/>
              </a:spcAft>
              <a:buClr>
                <a:schemeClr val="dk1"/>
              </a:buClr>
              <a:buSzPct val="61111"/>
              <a:buFont typeface="Arial"/>
              <a:buNone/>
            </a:pPr>
            <a:r>
              <a:rPr lang="en"/>
              <a:t>		A) Shigella</a:t>
            </a:r>
            <a:endParaRPr/>
          </a:p>
          <a:p>
            <a:pPr marL="0" lvl="0" indent="0" algn="l" rtl="0">
              <a:spcBef>
                <a:spcPts val="1200"/>
              </a:spcBef>
              <a:spcAft>
                <a:spcPts val="0"/>
              </a:spcAft>
              <a:buClr>
                <a:schemeClr val="dk1"/>
              </a:buClr>
              <a:buSzPct val="61111"/>
              <a:buFont typeface="Arial"/>
              <a:buNone/>
            </a:pPr>
            <a:r>
              <a:rPr lang="en"/>
              <a:t>		B) Listeria monocytogenes</a:t>
            </a:r>
            <a:endParaRPr/>
          </a:p>
          <a:p>
            <a:pPr marL="0" lvl="0" indent="0" algn="l" rtl="0">
              <a:spcBef>
                <a:spcPts val="1200"/>
              </a:spcBef>
              <a:spcAft>
                <a:spcPts val="0"/>
              </a:spcAft>
              <a:buClr>
                <a:schemeClr val="dk1"/>
              </a:buClr>
              <a:buSzPct val="61111"/>
              <a:buFont typeface="Arial"/>
              <a:buNone/>
            </a:pPr>
            <a:r>
              <a:rPr lang="en"/>
              <a:t>		C) Salmonella</a:t>
            </a:r>
            <a:endParaRPr/>
          </a:p>
          <a:p>
            <a:pPr marL="0" lvl="0" indent="0" algn="l" rtl="0">
              <a:spcBef>
                <a:spcPts val="1200"/>
              </a:spcBef>
              <a:spcAft>
                <a:spcPts val="0"/>
              </a:spcAft>
              <a:buClr>
                <a:schemeClr val="dk1"/>
              </a:buClr>
              <a:buSzPct val="61111"/>
              <a:buFont typeface="Arial"/>
              <a:buNone/>
            </a:pPr>
            <a:r>
              <a:rPr lang="en"/>
              <a:t>		D) Norovirus</a:t>
            </a:r>
            <a:endParaRPr/>
          </a:p>
          <a:p>
            <a:pPr marL="0" lvl="0" indent="0" algn="l" rtl="0">
              <a:spcBef>
                <a:spcPts val="1200"/>
              </a:spcBef>
              <a:spcAft>
                <a:spcPts val="0"/>
              </a:spcAft>
              <a:buClr>
                <a:schemeClr val="dk1"/>
              </a:buClr>
              <a:buSzPct val="61111"/>
              <a:buFont typeface="Arial"/>
              <a:buNone/>
            </a:pPr>
            <a:r>
              <a:rPr lang="en"/>
              <a:t>	</a:t>
            </a:r>
            <a:endParaRPr/>
          </a:p>
          <a:p>
            <a:pPr marL="0" lvl="0" indent="0" algn="l" rtl="0">
              <a:spcBef>
                <a:spcPts val="1200"/>
              </a:spcBef>
              <a:spcAft>
                <a:spcPts val="1200"/>
              </a:spcAft>
              <a:buNone/>
            </a:pPr>
            <a:endParaRPr/>
          </a:p>
        </p:txBody>
      </p:sp>
      <p:pic>
        <p:nvPicPr>
          <p:cNvPr id="2" name="Picture 1" descr="A circular logo with text and symbols&#10;&#10;Description automatically generated">
            <a:extLst>
              <a:ext uri="{FF2B5EF4-FFF2-40B4-BE49-F238E27FC236}">
                <a16:creationId xmlns:a16="http://schemas.microsoft.com/office/drawing/2014/main" id="{5A05FACC-69DD-8A7C-4317-0D180012BD2D}"/>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MCQs Ans</a:t>
            </a:r>
            <a:endParaRPr/>
          </a:p>
        </p:txBody>
      </p:sp>
      <p:sp>
        <p:nvSpPr>
          <p:cNvPr id="241" name="Google Shape;241;p4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 1.B</a:t>
            </a:r>
            <a:endParaRPr/>
          </a:p>
          <a:p>
            <a:pPr marL="0" lvl="0" indent="0" algn="l" rtl="0">
              <a:spcBef>
                <a:spcPts val="1200"/>
              </a:spcBef>
              <a:spcAft>
                <a:spcPts val="0"/>
              </a:spcAft>
              <a:buNone/>
            </a:pPr>
            <a:r>
              <a:rPr lang="en"/>
              <a:t>2.B</a:t>
            </a:r>
            <a:endParaRPr/>
          </a:p>
          <a:p>
            <a:pPr marL="0" lvl="0" indent="0" algn="l" rtl="0">
              <a:spcBef>
                <a:spcPts val="1200"/>
              </a:spcBef>
              <a:spcAft>
                <a:spcPts val="0"/>
              </a:spcAft>
              <a:buNone/>
            </a:pPr>
            <a:r>
              <a:rPr lang="en"/>
              <a:t>3.B</a:t>
            </a:r>
            <a:endParaRPr/>
          </a:p>
          <a:p>
            <a:pPr marL="0" lvl="0" indent="0" algn="l" rtl="0">
              <a:spcBef>
                <a:spcPts val="1200"/>
              </a:spcBef>
              <a:spcAft>
                <a:spcPts val="0"/>
              </a:spcAft>
              <a:buNone/>
            </a:pPr>
            <a:r>
              <a:rPr lang="en"/>
              <a:t>4.B</a:t>
            </a:r>
            <a:endParaRPr/>
          </a:p>
          <a:p>
            <a:pPr marL="0" lvl="0" indent="0" algn="l" rtl="0">
              <a:spcBef>
                <a:spcPts val="1200"/>
              </a:spcBef>
              <a:spcAft>
                <a:spcPts val="0"/>
              </a:spcAft>
              <a:buNone/>
            </a:pPr>
            <a:r>
              <a:rPr lang="en"/>
              <a:t>5.C</a:t>
            </a:r>
            <a:endParaRPr/>
          </a:p>
          <a:p>
            <a:pPr marL="0" lvl="0" indent="0" algn="l" rtl="0">
              <a:spcBef>
                <a:spcPts val="1200"/>
              </a:spcBef>
              <a:spcAft>
                <a:spcPts val="0"/>
              </a:spcAft>
              <a:buNone/>
            </a:pPr>
            <a:r>
              <a:rPr lang="en"/>
              <a:t>6.C</a:t>
            </a:r>
            <a:endParaRPr/>
          </a:p>
          <a:p>
            <a:pPr marL="0" lvl="0" indent="0" algn="l" rtl="0">
              <a:spcBef>
                <a:spcPts val="1200"/>
              </a:spcBef>
              <a:spcAft>
                <a:spcPts val="0"/>
              </a:spcAft>
              <a:buNone/>
            </a:pPr>
            <a:r>
              <a:rPr lang="en"/>
              <a:t>7.B</a:t>
            </a:r>
            <a:endParaRPr/>
          </a:p>
          <a:p>
            <a:pPr marL="0" lvl="0" indent="0" algn="l" rtl="0">
              <a:spcBef>
                <a:spcPts val="1200"/>
              </a:spcBef>
              <a:spcAft>
                <a:spcPts val="0"/>
              </a:spcAft>
              <a:buNone/>
            </a:pPr>
            <a:r>
              <a:rPr lang="en"/>
              <a:t>8.B</a:t>
            </a:r>
            <a:endParaRPr/>
          </a:p>
          <a:p>
            <a:pPr marL="0" lvl="0" indent="0" algn="l" rtl="0">
              <a:spcBef>
                <a:spcPts val="1200"/>
              </a:spcBef>
              <a:spcAft>
                <a:spcPts val="1200"/>
              </a:spcAft>
              <a:buNone/>
            </a:pPr>
            <a:r>
              <a:rPr lang="en"/>
              <a:t>9.C</a:t>
            </a:r>
            <a:endParaRPr/>
          </a:p>
        </p:txBody>
      </p:sp>
      <p:pic>
        <p:nvPicPr>
          <p:cNvPr id="2" name="Picture 1" descr="A circular logo with text and symbols&#10;&#10;Description automatically generated">
            <a:extLst>
              <a:ext uri="{FF2B5EF4-FFF2-40B4-BE49-F238E27FC236}">
                <a16:creationId xmlns:a16="http://schemas.microsoft.com/office/drawing/2014/main" id="{DB302BAB-7F37-2565-6806-F35D620D29C9}"/>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47"/>
          <p:cNvSpPr txBox="1">
            <a:spLocks noGrp="1"/>
          </p:cNvSpPr>
          <p:nvPr>
            <p:ph type="body" idx="1"/>
          </p:nvPr>
        </p:nvSpPr>
        <p:spPr>
          <a:xfrm>
            <a:off x="1572214" y="2086613"/>
            <a:ext cx="5379430" cy="681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4800" dirty="0"/>
              <a:t>      </a:t>
            </a:r>
            <a:r>
              <a:rPr lang="en" sz="4800" b="1" dirty="0">
                <a:solidFill>
                  <a:schemeClr val="accent6"/>
                </a:solidFill>
              </a:rPr>
              <a:t>THANKYOU</a:t>
            </a:r>
            <a:endParaRPr sz="4800" b="1" dirty="0">
              <a:solidFill>
                <a:schemeClr val="accent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body" idx="1"/>
          </p:nvPr>
        </p:nvSpPr>
        <p:spPr>
          <a:xfrm>
            <a:off x="311700" y="1152475"/>
            <a:ext cx="7973700" cy="3416400"/>
          </a:xfrm>
          <a:prstGeom prst="rect">
            <a:avLst/>
          </a:prstGeom>
        </p:spPr>
        <p:txBody>
          <a:bodyPr spcFirstLastPara="1" wrap="square" lIns="91425" tIns="91425" rIns="91425" bIns="91425" anchor="t" anchorCtr="0">
            <a:normAutofit/>
          </a:bodyPr>
          <a:lstStyle/>
          <a:p>
            <a:pPr marL="457200" lvl="0" indent="-374650" algn="l" rtl="0">
              <a:spcBef>
                <a:spcPts val="1200"/>
              </a:spcBef>
              <a:spcAft>
                <a:spcPts val="0"/>
              </a:spcAft>
              <a:buClr>
                <a:schemeClr val="dk1"/>
              </a:buClr>
              <a:buSzPts val="2300"/>
              <a:buChar char="●"/>
            </a:pPr>
            <a:r>
              <a:rPr lang="en" sz="2300" b="1">
                <a:solidFill>
                  <a:schemeClr val="dk1"/>
                </a:solidFill>
              </a:rPr>
              <a:t>Overview:</a:t>
            </a:r>
            <a:endParaRPr sz="2300" b="1">
              <a:solidFill>
                <a:schemeClr val="dk1"/>
              </a:solidFill>
            </a:endParaRPr>
          </a:p>
          <a:p>
            <a:pPr marL="914400" lvl="1" indent="-374650" algn="l" rtl="0">
              <a:spcBef>
                <a:spcPts val="0"/>
              </a:spcBef>
              <a:spcAft>
                <a:spcPts val="0"/>
              </a:spcAft>
              <a:buClr>
                <a:schemeClr val="dk1"/>
              </a:buClr>
              <a:buSzPts val="2300"/>
              <a:buChar char="○"/>
            </a:pPr>
            <a:r>
              <a:rPr lang="en" sz="2300">
                <a:solidFill>
                  <a:schemeClr val="dk1"/>
                </a:solidFill>
              </a:rPr>
              <a:t>Infections during pregnancy can lead to significant maternal and fetal complications.</a:t>
            </a:r>
            <a:endParaRPr sz="2300">
              <a:solidFill>
                <a:schemeClr val="dk1"/>
              </a:solidFill>
            </a:endParaRPr>
          </a:p>
          <a:p>
            <a:pPr marL="914400" lvl="1" indent="-374650" algn="l" rtl="0">
              <a:spcBef>
                <a:spcPts val="0"/>
              </a:spcBef>
              <a:spcAft>
                <a:spcPts val="0"/>
              </a:spcAft>
              <a:buClr>
                <a:schemeClr val="dk1"/>
              </a:buClr>
              <a:buSzPts val="2300"/>
              <a:buChar char="○"/>
            </a:pPr>
            <a:r>
              <a:rPr lang="en" sz="2300">
                <a:solidFill>
                  <a:schemeClr val="dk1"/>
                </a:solidFill>
              </a:rPr>
              <a:t>Understanding RTIs and GIs is crucial for improving outcomes.</a:t>
            </a:r>
            <a:endParaRPr sz="1900">
              <a:solidFill>
                <a:schemeClr val="dk1"/>
              </a:solidFill>
            </a:endParaRPr>
          </a:p>
          <a:p>
            <a:pPr marL="0" lvl="0" indent="0" algn="l" rtl="0">
              <a:spcBef>
                <a:spcPts val="1200"/>
              </a:spcBef>
              <a:spcAft>
                <a:spcPts val="1200"/>
              </a:spcAft>
              <a:buNone/>
            </a:pPr>
            <a:endParaRPr/>
          </a:p>
        </p:txBody>
      </p:sp>
      <p:sp>
        <p:nvSpPr>
          <p:cNvPr id="2" name="Rectangle 1">
            <a:extLst>
              <a:ext uri="{FF2B5EF4-FFF2-40B4-BE49-F238E27FC236}">
                <a16:creationId xmlns:a16="http://schemas.microsoft.com/office/drawing/2014/main" id="{BC5F6473-F569-39D3-7790-E0FB2E23B3C9}"/>
              </a:ext>
            </a:extLst>
          </p:cNvPr>
          <p:cNvSpPr/>
          <p:nvPr/>
        </p:nvSpPr>
        <p:spPr>
          <a:xfrm>
            <a:off x="2985571" y="220337"/>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CORE CONCEPT</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72AA70EE-B2FC-5128-74BC-A8644BBC2803}"/>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body" idx="1"/>
          </p:nvPr>
        </p:nvSpPr>
        <p:spPr>
          <a:xfrm>
            <a:off x="311700" y="508000"/>
            <a:ext cx="8520600" cy="4060800"/>
          </a:xfrm>
          <a:prstGeom prst="rect">
            <a:avLst/>
          </a:prstGeom>
        </p:spPr>
        <p:txBody>
          <a:bodyPr spcFirstLastPara="1" wrap="square" lIns="91425" tIns="91425" rIns="91425" bIns="91425" anchor="t" anchorCtr="0">
            <a:normAutofit/>
          </a:bodyPr>
          <a:lstStyle/>
          <a:p>
            <a:pPr marL="457200" lvl="0" indent="-361950" algn="l" rtl="0">
              <a:spcBef>
                <a:spcPts val="1200"/>
              </a:spcBef>
              <a:spcAft>
                <a:spcPts val="0"/>
              </a:spcAft>
              <a:buSzPts val="2100"/>
              <a:buChar char="●"/>
            </a:pPr>
            <a:r>
              <a:rPr lang="en" sz="2100" b="1"/>
              <a:t>Objective:</a:t>
            </a:r>
            <a:endParaRPr sz="2100" b="1"/>
          </a:p>
          <a:p>
            <a:pPr marL="914400" lvl="0" indent="0" algn="l" rtl="0">
              <a:spcBef>
                <a:spcPts val="1200"/>
              </a:spcBef>
              <a:spcAft>
                <a:spcPts val="0"/>
              </a:spcAft>
              <a:buNone/>
            </a:pPr>
            <a:endParaRPr sz="2100"/>
          </a:p>
          <a:p>
            <a:pPr marL="914400" lvl="0" indent="-361950" algn="l" rtl="0">
              <a:spcBef>
                <a:spcPts val="1200"/>
              </a:spcBef>
              <a:spcAft>
                <a:spcPts val="0"/>
              </a:spcAft>
              <a:buSzPts val="2100"/>
              <a:buChar char="●"/>
            </a:pPr>
            <a:r>
              <a:rPr lang="en" sz="2100"/>
              <a:t>Discuss common infections</a:t>
            </a:r>
            <a:endParaRPr sz="2100"/>
          </a:p>
          <a:p>
            <a:pPr marL="914400" lvl="0" indent="-361950" algn="l" rtl="0">
              <a:spcBef>
                <a:spcPts val="0"/>
              </a:spcBef>
              <a:spcAft>
                <a:spcPts val="0"/>
              </a:spcAft>
              <a:buSzPts val="2100"/>
              <a:buChar char="●"/>
            </a:pPr>
            <a:r>
              <a:rPr lang="en" sz="2100"/>
              <a:t>Risk factors</a:t>
            </a:r>
            <a:endParaRPr sz="2100"/>
          </a:p>
          <a:p>
            <a:pPr marL="914400" lvl="0" indent="-361950" algn="l" rtl="0">
              <a:spcBef>
                <a:spcPts val="0"/>
              </a:spcBef>
              <a:spcAft>
                <a:spcPts val="0"/>
              </a:spcAft>
              <a:buSzPts val="2100"/>
              <a:buChar char="●"/>
            </a:pPr>
            <a:r>
              <a:rPr lang="en" sz="2100"/>
              <a:t>Diagnosis</a:t>
            </a:r>
            <a:endParaRPr sz="2100"/>
          </a:p>
          <a:p>
            <a:pPr marL="914400" lvl="0" indent="-361950" algn="l" rtl="0">
              <a:spcBef>
                <a:spcPts val="0"/>
              </a:spcBef>
              <a:spcAft>
                <a:spcPts val="0"/>
              </a:spcAft>
              <a:buSzPts val="2100"/>
              <a:buChar char="●"/>
            </a:pPr>
            <a:r>
              <a:rPr lang="en" sz="2100"/>
              <a:t>Management</a:t>
            </a:r>
            <a:endParaRPr sz="2100"/>
          </a:p>
          <a:p>
            <a:pPr marL="914400" lvl="0" indent="-361950" algn="l" rtl="0">
              <a:spcBef>
                <a:spcPts val="0"/>
              </a:spcBef>
              <a:spcAft>
                <a:spcPts val="0"/>
              </a:spcAft>
              <a:buSzPts val="2100"/>
              <a:buChar char="●"/>
            </a:pPr>
            <a:r>
              <a:rPr lang="en" sz="2100"/>
              <a:t>Prevention strategies.</a:t>
            </a:r>
            <a:endParaRPr sz="2100"/>
          </a:p>
        </p:txBody>
      </p:sp>
      <p:sp>
        <p:nvSpPr>
          <p:cNvPr id="2" name="Rectangle 1">
            <a:extLst>
              <a:ext uri="{FF2B5EF4-FFF2-40B4-BE49-F238E27FC236}">
                <a16:creationId xmlns:a16="http://schemas.microsoft.com/office/drawing/2014/main" id="{E6514183-CEBA-A77D-0EB9-BA7999D792C2}"/>
              </a:ext>
            </a:extLst>
          </p:cNvPr>
          <p:cNvSpPr/>
          <p:nvPr/>
        </p:nvSpPr>
        <p:spPr>
          <a:xfrm>
            <a:off x="2985571" y="220337"/>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CORE CONCEPT</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D3AC0482-0C49-E211-BFE2-EBB65E6C9E2F}"/>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body" idx="1"/>
          </p:nvPr>
        </p:nvSpPr>
        <p:spPr>
          <a:xfrm>
            <a:off x="438700" y="462708"/>
            <a:ext cx="8545800" cy="4425492"/>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r>
              <a:rPr lang="en" sz="2500" b="1" dirty="0">
                <a:solidFill>
                  <a:schemeClr val="dk1"/>
                </a:solidFill>
              </a:rPr>
              <a:t>Respiratory Tract Infections (RTIs)</a:t>
            </a:r>
            <a:endParaRPr sz="2200" b="1" dirty="0"/>
          </a:p>
          <a:p>
            <a:pPr marL="457200" lvl="0" indent="-368300" algn="l" rtl="0">
              <a:spcBef>
                <a:spcPts val="1200"/>
              </a:spcBef>
              <a:spcAft>
                <a:spcPts val="0"/>
              </a:spcAft>
              <a:buSzPts val="2200"/>
              <a:buChar char="●"/>
            </a:pPr>
            <a:r>
              <a:rPr lang="en" sz="2200" b="1" dirty="0"/>
              <a:t>Common cold</a:t>
            </a:r>
            <a:endParaRPr sz="2200" b="1" dirty="0"/>
          </a:p>
          <a:p>
            <a:pPr marL="457200" lvl="0" indent="0" algn="l" rtl="0">
              <a:spcBef>
                <a:spcPts val="1200"/>
              </a:spcBef>
              <a:spcAft>
                <a:spcPts val="0"/>
              </a:spcAft>
              <a:buNone/>
            </a:pPr>
            <a:r>
              <a:rPr lang="en" sz="2200" b="1" dirty="0"/>
              <a:t>Nasal congestion is the most common symptom </a:t>
            </a:r>
            <a:r>
              <a:rPr lang="en" sz="2200" dirty="0"/>
              <a:t>and other common symptoms include sore throat, cough, and malaise.</a:t>
            </a:r>
            <a:endParaRPr sz="2700" b="1" dirty="0"/>
          </a:p>
          <a:p>
            <a:pPr marL="457200" lvl="0" indent="-368300" algn="l" rtl="0">
              <a:spcBef>
                <a:spcPts val="1200"/>
              </a:spcBef>
              <a:spcAft>
                <a:spcPts val="0"/>
              </a:spcAft>
              <a:buSzPts val="2200"/>
              <a:buChar char="●"/>
            </a:pPr>
            <a:r>
              <a:rPr lang="en" sz="2200" b="1" dirty="0"/>
              <a:t>Acute bronchitis: </a:t>
            </a:r>
            <a:endParaRPr sz="2200" b="1" dirty="0"/>
          </a:p>
          <a:p>
            <a:pPr marL="0" lvl="0" indent="0" algn="l" rtl="0">
              <a:spcBef>
                <a:spcPts val="1200"/>
              </a:spcBef>
              <a:spcAft>
                <a:spcPts val="0"/>
              </a:spcAft>
              <a:buClr>
                <a:schemeClr val="dk1"/>
              </a:buClr>
              <a:buSzPts val="1100"/>
              <a:buFont typeface="Arial"/>
              <a:buNone/>
            </a:pPr>
            <a:r>
              <a:rPr lang="en" sz="1900" dirty="0"/>
              <a:t>        Suspected in patients with acute onset of a </a:t>
            </a:r>
            <a:r>
              <a:rPr lang="en" sz="1900" b="1" dirty="0"/>
              <a:t>persistent cough (often lasting one to three weeks)</a:t>
            </a:r>
            <a:r>
              <a:rPr lang="en" sz="1900" dirty="0"/>
              <a:t> and who do not have clinical findings suggestive of pneumonia (eg, fever, tachypnea, rales, signs of parenchymal consolidation).</a:t>
            </a:r>
            <a:endParaRPr sz="2400" b="1" dirty="0"/>
          </a:p>
          <a:p>
            <a:pPr marL="0" lvl="0" indent="0" algn="l" rtl="0">
              <a:spcBef>
                <a:spcPts val="1200"/>
              </a:spcBef>
              <a:spcAft>
                <a:spcPts val="1200"/>
              </a:spcAft>
              <a:buNone/>
            </a:pPr>
            <a:endParaRPr sz="2100" dirty="0"/>
          </a:p>
        </p:txBody>
      </p:sp>
      <p:sp>
        <p:nvSpPr>
          <p:cNvPr id="2" name="Rectangle 1">
            <a:extLst>
              <a:ext uri="{FF2B5EF4-FFF2-40B4-BE49-F238E27FC236}">
                <a16:creationId xmlns:a16="http://schemas.microsoft.com/office/drawing/2014/main" id="{80875FC0-E584-26E2-1B99-DB8E1F9CF879}"/>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1C4003F2-9BCD-D1A5-15A4-084D0519D636}"/>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311700" y="456125"/>
            <a:ext cx="8520600" cy="4112700"/>
          </a:xfrm>
          <a:prstGeom prst="rect">
            <a:avLst/>
          </a:prstGeom>
        </p:spPr>
        <p:txBody>
          <a:bodyPr spcFirstLastPara="1" wrap="square" lIns="91425" tIns="91425" rIns="91425" bIns="91425" anchor="t" anchorCtr="0">
            <a:normAutofit fontScale="92500"/>
          </a:bodyPr>
          <a:lstStyle/>
          <a:p>
            <a:pPr marL="457200" lvl="0" indent="-342900" algn="l" rtl="0">
              <a:spcBef>
                <a:spcPts val="1200"/>
              </a:spcBef>
              <a:spcAft>
                <a:spcPts val="0"/>
              </a:spcAft>
              <a:buSzPts val="1800"/>
              <a:buChar char="●"/>
            </a:pPr>
            <a:r>
              <a:rPr lang="en" sz="2200" b="1" dirty="0"/>
              <a:t>Acute sinusitis: </a:t>
            </a:r>
            <a:r>
              <a:rPr lang="en" sz="2100" dirty="0"/>
              <a:t> includes  nasal congestion, purulent nasal discharge, maxillary tooth discomfort, hyposmia, and facial pain or pressure.</a:t>
            </a:r>
            <a:endParaRPr sz="2100" dirty="0"/>
          </a:p>
          <a:p>
            <a:pPr marL="457200" lvl="0" indent="0" algn="l" rtl="0">
              <a:spcBef>
                <a:spcPts val="1200"/>
              </a:spcBef>
              <a:spcAft>
                <a:spcPts val="0"/>
              </a:spcAft>
              <a:buNone/>
            </a:pPr>
            <a:r>
              <a:rPr lang="en" dirty="0"/>
              <a:t>The choice of antibiotic is generally the same as in nonpregnant females (eg, either </a:t>
            </a:r>
            <a:r>
              <a:rPr lang="en" b="1" i="1" u="sng" dirty="0">
                <a:latin typeface="+mn-lt"/>
              </a:rPr>
              <a:t>amoxicillin 500 mg orally three times daily or 875 mg orally twice daily </a:t>
            </a:r>
            <a:endParaRPr b="1" i="1" u="sng" dirty="0">
              <a:latin typeface="+mn-lt"/>
            </a:endParaRPr>
          </a:p>
          <a:p>
            <a:pPr marL="457200" lvl="0" indent="0" algn="l" rtl="0">
              <a:spcBef>
                <a:spcPts val="1200"/>
              </a:spcBef>
              <a:spcAft>
                <a:spcPts val="0"/>
              </a:spcAft>
              <a:buNone/>
            </a:pPr>
            <a:r>
              <a:rPr lang="en" dirty="0">
                <a:latin typeface="+mn-lt"/>
              </a:rPr>
              <a:t>or </a:t>
            </a:r>
            <a:r>
              <a:rPr lang="en" b="1" i="1" u="sng" dirty="0">
                <a:latin typeface="+mn-lt"/>
              </a:rPr>
              <a:t>amoxicillin-clavulanate 500 mg/125 mg orally three times daily or 875 mg/125 mg orally twice daily</a:t>
            </a:r>
            <a:r>
              <a:rPr lang="en" dirty="0">
                <a:latin typeface="+mn-lt"/>
              </a:rPr>
              <a:t> or </a:t>
            </a:r>
            <a:endParaRPr dirty="0">
              <a:latin typeface="+mn-lt"/>
            </a:endParaRPr>
          </a:p>
          <a:p>
            <a:pPr marL="457200" lvl="0" indent="0" algn="l" rtl="0">
              <a:spcBef>
                <a:spcPts val="1200"/>
              </a:spcBef>
              <a:spcAft>
                <a:spcPts val="0"/>
              </a:spcAft>
              <a:buNone/>
            </a:pPr>
            <a:r>
              <a:rPr lang="en" b="1" i="1" u="sng" dirty="0">
                <a:latin typeface="+mn-lt"/>
              </a:rPr>
              <a:t>an oral third-generation cephalosporin with or without clindamycin for penicillin-allergic patients who can tolerate cephalosporins</a:t>
            </a:r>
            <a:r>
              <a:rPr lang="en" dirty="0">
                <a:latin typeface="+mn-lt"/>
              </a:rPr>
              <a:t>).</a:t>
            </a:r>
            <a:endParaRPr dirty="0">
              <a:latin typeface="+mn-lt"/>
            </a:endParaRPr>
          </a:p>
          <a:p>
            <a:pPr marL="457200" lvl="0" indent="0" algn="l" rtl="0">
              <a:spcBef>
                <a:spcPts val="1200"/>
              </a:spcBef>
              <a:spcAft>
                <a:spcPts val="0"/>
              </a:spcAft>
              <a:buNone/>
            </a:pPr>
            <a:r>
              <a:rPr lang="en" dirty="0"/>
              <a:t>Fluoroquinolones and doxycycline are typically avoided.</a:t>
            </a:r>
            <a:endParaRPr dirty="0"/>
          </a:p>
          <a:p>
            <a:pPr marL="457200" lvl="0" indent="0" algn="l" rtl="0">
              <a:spcBef>
                <a:spcPts val="1200"/>
              </a:spcBef>
              <a:spcAft>
                <a:spcPts val="1200"/>
              </a:spcAft>
              <a:buNone/>
            </a:pPr>
            <a:endParaRPr dirty="0"/>
          </a:p>
        </p:txBody>
      </p:sp>
      <p:sp>
        <p:nvSpPr>
          <p:cNvPr id="2" name="Rectangle 1">
            <a:extLst>
              <a:ext uri="{FF2B5EF4-FFF2-40B4-BE49-F238E27FC236}">
                <a16:creationId xmlns:a16="http://schemas.microsoft.com/office/drawing/2014/main" id="{A5E04E96-4610-EC2D-D9DA-B53A1FEB058B}"/>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FBA69D14-DD6C-BA2F-BE34-3FA8A57B5384}"/>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311700" y="214825"/>
            <a:ext cx="8520600" cy="4353900"/>
          </a:xfrm>
          <a:prstGeom prst="rect">
            <a:avLst/>
          </a:prstGeom>
        </p:spPr>
        <p:txBody>
          <a:bodyPr spcFirstLastPara="1" wrap="square" lIns="91425" tIns="91425" rIns="91425" bIns="91425" anchor="t" anchorCtr="0">
            <a:normAutofit fontScale="92500" lnSpcReduction="10000"/>
          </a:bodyPr>
          <a:lstStyle/>
          <a:p>
            <a:pPr marL="457200" lvl="0" indent="-368300" algn="l" rtl="0">
              <a:spcBef>
                <a:spcPts val="1200"/>
              </a:spcBef>
              <a:spcAft>
                <a:spcPts val="0"/>
              </a:spcAft>
              <a:buSzPts val="2200"/>
              <a:buChar char="●"/>
            </a:pPr>
            <a:r>
              <a:rPr lang="en" sz="2200" b="1" dirty="0"/>
              <a:t>Influenza:</a:t>
            </a:r>
            <a:r>
              <a:rPr lang="en" sz="2200" dirty="0"/>
              <a:t> </a:t>
            </a:r>
            <a:endParaRPr sz="2200" dirty="0"/>
          </a:p>
          <a:p>
            <a:pPr marL="457200" lvl="0" indent="0" algn="l" rtl="0">
              <a:spcBef>
                <a:spcPts val="1200"/>
              </a:spcBef>
              <a:spcAft>
                <a:spcPts val="0"/>
              </a:spcAft>
              <a:buNone/>
            </a:pPr>
            <a:r>
              <a:rPr lang="en" sz="2000" dirty="0"/>
              <a:t>Highly contagious viral infection; can cause severe respiratory illness.</a:t>
            </a:r>
            <a:endParaRPr sz="2000" dirty="0"/>
          </a:p>
          <a:p>
            <a:pPr marL="457200" lvl="0" indent="0" algn="l" rtl="0">
              <a:spcBef>
                <a:spcPts val="1200"/>
              </a:spcBef>
              <a:spcAft>
                <a:spcPts val="0"/>
              </a:spcAft>
              <a:buNone/>
            </a:pPr>
            <a:r>
              <a:rPr lang="en" dirty="0"/>
              <a:t>Influenza should be suspected in patients with abrupt onset of fever, cough, and myalgia when influenza virus activity is present in the community. </a:t>
            </a:r>
            <a:endParaRPr dirty="0"/>
          </a:p>
          <a:p>
            <a:pPr marL="457200" lvl="0" indent="0" algn="l" rtl="0">
              <a:spcBef>
                <a:spcPts val="1200"/>
              </a:spcBef>
              <a:spcAft>
                <a:spcPts val="0"/>
              </a:spcAft>
              <a:buNone/>
            </a:pPr>
            <a:r>
              <a:rPr lang="en" dirty="0"/>
              <a:t>Other symptoms, such as malaise, sore throat, nausea, nasal congestion, and headache, are common as well.</a:t>
            </a:r>
            <a:endParaRPr dirty="0"/>
          </a:p>
          <a:p>
            <a:pPr marL="0" lvl="0" indent="0" algn="l" rtl="0">
              <a:spcBef>
                <a:spcPts val="1200"/>
              </a:spcBef>
              <a:spcAft>
                <a:spcPts val="0"/>
              </a:spcAft>
              <a:buNone/>
            </a:pPr>
            <a:r>
              <a:rPr lang="en" dirty="0"/>
              <a:t>Antiviral therapy </a:t>
            </a:r>
            <a:endParaRPr dirty="0"/>
          </a:p>
          <a:p>
            <a:pPr marL="0" lvl="0" indent="0" algn="l" rtl="0">
              <a:spcBef>
                <a:spcPts val="1200"/>
              </a:spcBef>
              <a:spcAft>
                <a:spcPts val="0"/>
              </a:spcAft>
              <a:buClr>
                <a:schemeClr val="dk1"/>
              </a:buClr>
              <a:buSzPts val="1100"/>
              <a:buFont typeface="Arial"/>
              <a:buNone/>
            </a:pPr>
            <a:r>
              <a:rPr lang="en" dirty="0"/>
              <a:t>        For pregnant patients and those up to two weeks postpartum with suspected acute influenza, prompt empiric treatment with appropriate influenza antiviral medications (eg, oseltamivir 75 mg orally twice daily for five days) is recommended regardless of vaccination status</a:t>
            </a:r>
            <a:endParaRPr dirty="0"/>
          </a:p>
          <a:p>
            <a:pPr marL="0" lvl="0" indent="0" algn="l" rtl="0">
              <a:spcBef>
                <a:spcPts val="1200"/>
              </a:spcBef>
              <a:spcAft>
                <a:spcPts val="1200"/>
              </a:spcAft>
              <a:buNone/>
            </a:pPr>
            <a:endParaRPr dirty="0"/>
          </a:p>
        </p:txBody>
      </p:sp>
      <p:sp>
        <p:nvSpPr>
          <p:cNvPr id="2" name="Rectangle 1">
            <a:extLst>
              <a:ext uri="{FF2B5EF4-FFF2-40B4-BE49-F238E27FC236}">
                <a16:creationId xmlns:a16="http://schemas.microsoft.com/office/drawing/2014/main" id="{2DC3C670-7BBD-37B8-1B3D-5BFB594CE30C}"/>
              </a:ext>
            </a:extLst>
          </p:cNvPr>
          <p:cNvSpPr/>
          <p:nvPr/>
        </p:nvSpPr>
        <p:spPr>
          <a:xfrm>
            <a:off x="2853368" y="108420"/>
            <a:ext cx="2754217" cy="354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VERTICAL INTEGRATION</a:t>
            </a:r>
            <a:endParaRPr lang="en-PK" sz="1600" b="1" dirty="0">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id="{0BA0E77E-70EF-9780-9723-0DE29F026641}"/>
              </a:ext>
            </a:extLst>
          </p:cNvPr>
          <p:cNvPicPr>
            <a:picLocks noChangeAspect="1"/>
          </p:cNvPicPr>
          <p:nvPr/>
        </p:nvPicPr>
        <p:blipFill>
          <a:blip r:embed="rId3"/>
          <a:stretch>
            <a:fillRect/>
          </a:stretch>
        </p:blipFill>
        <p:spPr>
          <a:xfrm>
            <a:off x="8285400" y="68556"/>
            <a:ext cx="841369" cy="794994"/>
          </a:xfrm>
          <a:prstGeom prst="rect">
            <a:avLst/>
          </a:prstGeom>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1622</Words>
  <Application>Microsoft Office PowerPoint</Application>
  <PresentationFormat>On-screen Show (16:9)</PresentationFormat>
  <Paragraphs>243</Paragraphs>
  <Slides>42</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Old Standard TT</vt:lpstr>
      <vt:lpstr>-apple-system</vt:lpstr>
      <vt:lpstr>Arial</vt:lpstr>
      <vt:lpstr>BlinkMacSystemFont</vt:lpstr>
      <vt:lpstr>Paperback</vt:lpstr>
      <vt:lpstr>PowerPoint Presentation</vt:lpstr>
      <vt:lpstr>INFECTIONS IN PREGNANCY; Respiratory and Gastrointestinal Infections</vt:lpstr>
      <vt:lpstr>University Motto, Vision, Values &amp; Goals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Indications of hospitalization </vt:lpstr>
      <vt:lpstr>PowerPoint Presentation</vt:lpstr>
      <vt:lpstr>PowerPoint Presentation</vt:lpstr>
      <vt:lpstr>Choice for outpatient antibiotic treatment</vt:lpstr>
      <vt:lpstr>PowerPoint Presentation</vt:lpstr>
      <vt:lpstr>PowerPoint Presentation</vt:lpstr>
      <vt:lpstr>Choice of inpatient antibiotic therapy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EYE INFECTIONS IN PREGNANCY</vt:lpstr>
      <vt:lpstr>ENT INFECTIONS IN PREGNANCY</vt:lpstr>
      <vt:lpstr>PowerPoint Presentation</vt:lpstr>
      <vt:lpstr>PowerPoint Presentation</vt:lpstr>
      <vt:lpstr>MCQs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MCQs 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waleed rana</cp:lastModifiedBy>
  <cp:revision>4</cp:revision>
  <dcterms:modified xsi:type="dcterms:W3CDTF">2025-03-04T07:23:47Z</dcterms:modified>
</cp:coreProperties>
</file>