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06" r:id="rId3"/>
    <p:sldId id="307" r:id="rId4"/>
    <p:sldId id="319" r:id="rId5"/>
    <p:sldId id="323" r:id="rId6"/>
    <p:sldId id="320" r:id="rId7"/>
    <p:sldId id="257" r:id="rId8"/>
    <p:sldId id="263" r:id="rId9"/>
    <p:sldId id="324" r:id="rId10"/>
    <p:sldId id="258" r:id="rId11"/>
    <p:sldId id="259" r:id="rId12"/>
    <p:sldId id="325" r:id="rId13"/>
    <p:sldId id="260" r:id="rId14"/>
    <p:sldId id="261" r:id="rId15"/>
    <p:sldId id="326" r:id="rId16"/>
    <p:sldId id="262" r:id="rId17"/>
    <p:sldId id="327" r:id="rId18"/>
    <p:sldId id="328" r:id="rId19"/>
    <p:sldId id="264" r:id="rId20"/>
    <p:sldId id="265" r:id="rId21"/>
    <p:sldId id="266" r:id="rId22"/>
    <p:sldId id="267" r:id="rId23"/>
    <p:sldId id="268" r:id="rId24"/>
    <p:sldId id="269" r:id="rId25"/>
    <p:sldId id="329" r:id="rId26"/>
    <p:sldId id="330" r:id="rId27"/>
    <p:sldId id="331" r:id="rId28"/>
    <p:sldId id="316" r:id="rId29"/>
    <p:sldId id="332" r:id="rId3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8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244" y="613105"/>
            <a:ext cx="4142740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21001" y="1666189"/>
            <a:ext cx="8349996" cy="1764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341630" marR="5080" indent="-329565">
              <a:lnSpc>
                <a:spcPts val="6480"/>
              </a:lnSpc>
              <a:spcBef>
                <a:spcPts val="915"/>
              </a:spcBef>
            </a:pPr>
            <a:r>
              <a:rPr dirty="0"/>
              <a:t>IMAGING</a:t>
            </a:r>
            <a:r>
              <a:rPr spc="-120" dirty="0"/>
              <a:t> </a:t>
            </a:r>
            <a:r>
              <a:rPr dirty="0"/>
              <a:t>AND</a:t>
            </a:r>
            <a:r>
              <a:rPr spc="-110" dirty="0"/>
              <a:t> </a:t>
            </a:r>
            <a:r>
              <a:rPr spc="-50" dirty="0"/>
              <a:t>STAGING</a:t>
            </a:r>
            <a:r>
              <a:rPr spc="-114" dirty="0"/>
              <a:t> </a:t>
            </a:r>
            <a:r>
              <a:rPr spc="-25" dirty="0"/>
              <a:t>OF </a:t>
            </a:r>
            <a:r>
              <a:rPr dirty="0"/>
              <a:t>RENAL CELL </a:t>
            </a:r>
            <a:r>
              <a:rPr spc="-10" dirty="0"/>
              <a:t>CARCINOMA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22750" y="3497177"/>
            <a:ext cx="3748404" cy="17049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97535" marR="590550" indent="60960" algn="just">
              <a:lnSpc>
                <a:spcPct val="114599"/>
              </a:lnSpc>
              <a:spcBef>
                <a:spcPts val="105"/>
              </a:spcBef>
            </a:pPr>
            <a:r>
              <a:rPr sz="2400" spc="-70" dirty="0">
                <a:latin typeface="Calibri"/>
                <a:cs typeface="Calibri"/>
              </a:rPr>
              <a:t>Dr.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Zeeshan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Qadeer Assistant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Professor </a:t>
            </a:r>
            <a:r>
              <a:rPr sz="2400" dirty="0">
                <a:latin typeface="Calibri"/>
                <a:cs typeface="Calibri"/>
              </a:rPr>
              <a:t>Urology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Department</a:t>
            </a:r>
            <a:endParaRPr sz="24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2400" dirty="0">
                <a:latin typeface="Calibri"/>
                <a:cs typeface="Calibri"/>
              </a:rPr>
              <a:t>Rawalpindi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Medical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University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Imaging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86204"/>
            <a:ext cx="10258425" cy="3586479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7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Increased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use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imaging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has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increased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detection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of</a:t>
            </a:r>
            <a:r>
              <a:rPr sz="3200" spc="8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renal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lesions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most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which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are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simple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cysts.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Also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greater percentage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small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renal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lesions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have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been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noted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which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has </a:t>
            </a:r>
            <a:r>
              <a:rPr sz="3200" dirty="0">
                <a:latin typeface="Calibri"/>
                <a:cs typeface="Calibri"/>
              </a:rPr>
              <a:t>changed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therapeutic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strategy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towards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renal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lesions.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850">
              <a:latin typeface="Calibri"/>
              <a:cs typeface="Calibri"/>
            </a:endParaRPr>
          </a:p>
          <a:p>
            <a:pPr marL="241300" marR="21590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CT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MRI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findings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are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fairly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classical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for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renal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tumors. </a:t>
            </a:r>
            <a:r>
              <a:rPr sz="3200" dirty="0">
                <a:latin typeface="Calibri"/>
                <a:cs typeface="Calibri"/>
              </a:rPr>
              <a:t>Initial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diagnosis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IV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urography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ultrasound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may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require </a:t>
            </a:r>
            <a:r>
              <a:rPr sz="3200" dirty="0">
                <a:latin typeface="Calibri"/>
                <a:cs typeface="Calibri"/>
              </a:rPr>
              <a:t>further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confirmatory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testing.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Imaging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C1271DC-B16F-62F1-A632-5B76C4499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1241" y="4114800"/>
            <a:ext cx="8349996" cy="1764029"/>
          </a:xfrm>
        </p:spPr>
        <p:txBody>
          <a:bodyPr/>
          <a:lstStyle/>
          <a:p>
            <a:endParaRPr lang="en-PK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774012"/>
            <a:ext cx="9103360" cy="2085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</a:tabLst>
            </a:pPr>
            <a:r>
              <a:rPr sz="3600" spc="-10" dirty="0">
                <a:latin typeface="Calibri"/>
                <a:cs typeface="Calibri"/>
              </a:rPr>
              <a:t>Ultrasonagraphy</a:t>
            </a:r>
            <a:endParaRPr sz="3600" dirty="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165"/>
              </a:spcBef>
              <a:buFont typeface="Arial"/>
              <a:buChar char="•"/>
              <a:tabLst>
                <a:tab pos="697230" algn="l"/>
              </a:tabLst>
            </a:pPr>
            <a:r>
              <a:rPr sz="3200" spc="-10" dirty="0">
                <a:latin typeface="Calibri"/>
                <a:cs typeface="Calibri"/>
              </a:rPr>
              <a:t>Excellent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distinguishing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cystic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from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solid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masses.</a:t>
            </a:r>
            <a:endParaRPr sz="3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300" dirty="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buFont typeface="Arial"/>
              <a:buChar char="•"/>
              <a:tabLst>
                <a:tab pos="697230" algn="l"/>
              </a:tabLst>
            </a:pPr>
            <a:r>
              <a:rPr sz="3200" spc="-30" dirty="0">
                <a:latin typeface="Calibri"/>
                <a:cs typeface="Calibri"/>
              </a:rPr>
              <a:t>30-</a:t>
            </a:r>
            <a:r>
              <a:rPr sz="3200" dirty="0">
                <a:latin typeface="Calibri"/>
                <a:cs typeface="Calibri"/>
              </a:rPr>
              <a:t>50%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patients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&gt;50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years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will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have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renal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cysts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E413F-1E49-2CFE-FE00-B49E4284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0C906-3EBE-1AC0-855B-CE40D050F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59812" y="1318379"/>
            <a:ext cx="9193836" cy="2365997"/>
          </a:xfrm>
        </p:spPr>
        <p:txBody>
          <a:bodyPr/>
          <a:lstStyle/>
          <a:p>
            <a:endParaRPr lang="en-PK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819FA94-E9BF-608F-78C1-6C9F2F74E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81000"/>
            <a:ext cx="10896600" cy="586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902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Imaging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64868"/>
            <a:ext cx="8889365" cy="38150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240665" algn="l"/>
              </a:tabLst>
            </a:pPr>
            <a:r>
              <a:rPr sz="4000" spc="-10" dirty="0">
                <a:latin typeface="Calibri"/>
                <a:cs typeface="Calibri"/>
              </a:rPr>
              <a:t>Intravenous</a:t>
            </a:r>
            <a:r>
              <a:rPr sz="4000" spc="-20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Urography</a:t>
            </a:r>
            <a:endParaRPr sz="40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90"/>
              </a:spcBef>
              <a:buFont typeface="Arial"/>
              <a:buChar char="•"/>
              <a:tabLst>
                <a:tab pos="697230" algn="l"/>
              </a:tabLst>
            </a:pPr>
            <a:r>
              <a:rPr sz="3600" dirty="0">
                <a:latin typeface="Calibri"/>
                <a:cs typeface="Calibri"/>
              </a:rPr>
              <a:t>Starting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point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for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hematuria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evaluations</a:t>
            </a:r>
            <a:endParaRPr sz="3600">
              <a:latin typeface="Calibri"/>
              <a:cs typeface="Calibri"/>
            </a:endParaRPr>
          </a:p>
          <a:p>
            <a:pPr marL="697865" marR="5080" lvl="1" indent="-228600">
              <a:lnSpc>
                <a:spcPts val="3890"/>
              </a:lnSpc>
              <a:spcBef>
                <a:spcPts val="560"/>
              </a:spcBef>
              <a:buFont typeface="Arial"/>
              <a:buChar char="•"/>
              <a:tabLst>
                <a:tab pos="697865" algn="l"/>
              </a:tabLst>
            </a:pPr>
            <a:r>
              <a:rPr sz="3600" dirty="0">
                <a:latin typeface="Calibri"/>
                <a:cs typeface="Calibri"/>
              </a:rPr>
              <a:t>Abnormal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findings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require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other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imaging </a:t>
            </a:r>
            <a:r>
              <a:rPr sz="3600" spc="-25" dirty="0">
                <a:latin typeface="Calibri"/>
                <a:cs typeface="Calibri"/>
              </a:rPr>
              <a:t>for </a:t>
            </a:r>
            <a:r>
              <a:rPr sz="3600" spc="-10" dirty="0">
                <a:latin typeface="Calibri"/>
                <a:cs typeface="Calibri"/>
              </a:rPr>
              <a:t>conformation</a:t>
            </a:r>
            <a:endParaRPr sz="3600">
              <a:latin typeface="Calibri"/>
              <a:cs typeface="Calibri"/>
            </a:endParaRPr>
          </a:p>
          <a:p>
            <a:pPr marL="227965" marR="2401570" lvl="1" indent="-227965" algn="r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227965" algn="l"/>
              </a:tabLst>
            </a:pPr>
            <a:r>
              <a:rPr sz="3600" dirty="0">
                <a:latin typeface="Calibri"/>
                <a:cs typeface="Calibri"/>
              </a:rPr>
              <a:t>Calcification</a:t>
            </a:r>
            <a:r>
              <a:rPr sz="3600" spc="-12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pattern</a:t>
            </a:r>
            <a:r>
              <a:rPr sz="3600" spc="-14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suggestive</a:t>
            </a:r>
            <a:endParaRPr sz="3600">
              <a:latin typeface="Calibri"/>
              <a:cs typeface="Calibri"/>
            </a:endParaRPr>
          </a:p>
          <a:p>
            <a:pPr marL="227965" marR="2324100" lvl="2" indent="-227965" algn="r">
              <a:lnSpc>
                <a:spcPct val="100000"/>
              </a:lnSpc>
              <a:spcBef>
                <a:spcPts val="140"/>
              </a:spcBef>
              <a:buFont typeface="Arial"/>
              <a:buChar char="•"/>
              <a:tabLst>
                <a:tab pos="227965" algn="l"/>
              </a:tabLst>
            </a:pPr>
            <a:r>
              <a:rPr sz="3200" dirty="0">
                <a:latin typeface="Calibri"/>
                <a:cs typeface="Calibri"/>
              </a:rPr>
              <a:t>Speckled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mottled,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90%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cancer</a:t>
            </a:r>
            <a:endParaRPr sz="3200">
              <a:latin typeface="Calibri"/>
              <a:cs typeface="Calibri"/>
            </a:endParaRPr>
          </a:p>
          <a:p>
            <a:pPr marL="1155065" lvl="2" indent="-22796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1155065" algn="l"/>
              </a:tabLst>
            </a:pPr>
            <a:r>
              <a:rPr sz="3200" dirty="0">
                <a:latin typeface="Calibri"/>
                <a:cs typeface="Calibri"/>
              </a:rPr>
              <a:t>Rim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calcification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10-</a:t>
            </a:r>
            <a:r>
              <a:rPr sz="3200" dirty="0">
                <a:latin typeface="Calibri"/>
                <a:cs typeface="Calibri"/>
              </a:rPr>
              <a:t>20%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cancer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Imaging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74012"/>
            <a:ext cx="10209530" cy="2839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</a:tabLst>
            </a:pPr>
            <a:r>
              <a:rPr sz="3600" dirty="0">
                <a:latin typeface="Calibri"/>
                <a:cs typeface="Calibri"/>
              </a:rPr>
              <a:t>Computed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tomography</a:t>
            </a:r>
            <a:endParaRPr sz="3600">
              <a:latin typeface="Calibri"/>
              <a:cs typeface="Calibri"/>
            </a:endParaRPr>
          </a:p>
          <a:p>
            <a:pPr marL="697865" marR="5080" lvl="1" indent="-228600">
              <a:lnSpc>
                <a:spcPct val="90000"/>
              </a:lnSpc>
              <a:spcBef>
                <a:spcPts val="550"/>
              </a:spcBef>
              <a:buFont typeface="Arial"/>
              <a:buChar char="•"/>
              <a:tabLst>
                <a:tab pos="697865" algn="l"/>
              </a:tabLst>
            </a:pPr>
            <a:r>
              <a:rPr sz="3200" dirty="0">
                <a:latin typeface="Calibri"/>
                <a:cs typeface="Calibri"/>
              </a:rPr>
              <a:t>Provides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excellent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assessment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parenchyma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and </a:t>
            </a:r>
            <a:r>
              <a:rPr sz="3200" dirty="0">
                <a:latin typeface="Calibri"/>
                <a:cs typeface="Calibri"/>
              </a:rPr>
              <a:t>nodal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status.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Thin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slice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images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provide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superior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definition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smaller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lesions.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Good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assessment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nodal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status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is </a:t>
            </a:r>
            <a:r>
              <a:rPr sz="3200" dirty="0">
                <a:latin typeface="Calibri"/>
                <a:cs typeface="Calibri"/>
              </a:rPr>
              <a:t>provided.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Tissue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signature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fat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allows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diagnosis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AML. </a:t>
            </a:r>
            <a:r>
              <a:rPr sz="3200" spc="-25" dirty="0">
                <a:latin typeface="Calibri"/>
                <a:cs typeface="Calibri"/>
              </a:rPr>
              <a:t>3-</a:t>
            </a:r>
            <a:r>
              <a:rPr sz="3200" dirty="0">
                <a:latin typeface="Calibri"/>
                <a:cs typeface="Calibri"/>
              </a:rPr>
              <a:t>D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reconstruction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now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available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B8F06-B522-7CE7-17B1-1D3E194B7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E930A-9387-269E-A072-02C25E19B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412748" y="945795"/>
            <a:ext cx="9351996" cy="2247382"/>
          </a:xfrm>
        </p:spPr>
        <p:txBody>
          <a:bodyPr/>
          <a:lstStyle/>
          <a:p>
            <a:endParaRPr lang="en-PK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9EE19D9-D820-F73E-8FD5-538E335CE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3105"/>
            <a:ext cx="6067449" cy="5339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85C417EB-822E-88AF-AA02-D3ACD036E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122" y="614876"/>
            <a:ext cx="5258315" cy="533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115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Imaging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74012"/>
            <a:ext cx="9980930" cy="240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</a:tabLst>
            </a:pPr>
            <a:r>
              <a:rPr sz="3600" dirty="0">
                <a:latin typeface="Calibri"/>
                <a:cs typeface="Calibri"/>
              </a:rPr>
              <a:t>Magnetic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Resonance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Imaging</a:t>
            </a:r>
            <a:endParaRPr sz="3600">
              <a:latin typeface="Calibri"/>
              <a:cs typeface="Calibri"/>
            </a:endParaRPr>
          </a:p>
          <a:p>
            <a:pPr marL="697865" marR="5080" lvl="1" indent="-228600">
              <a:lnSpc>
                <a:spcPct val="90000"/>
              </a:lnSpc>
              <a:spcBef>
                <a:spcPts val="550"/>
              </a:spcBef>
              <a:buFont typeface="Arial"/>
              <a:buChar char="•"/>
              <a:tabLst>
                <a:tab pos="697865" algn="l"/>
              </a:tabLst>
            </a:pPr>
            <a:r>
              <a:rPr sz="3200" dirty="0">
                <a:latin typeface="Calibri"/>
                <a:cs typeface="Calibri"/>
              </a:rPr>
              <a:t>Non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ionizing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radiation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modality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provides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excellent </a:t>
            </a:r>
            <a:r>
              <a:rPr sz="3200" spc="-20" dirty="0">
                <a:latin typeface="Calibri"/>
                <a:cs typeface="Calibri"/>
              </a:rPr>
              <a:t>demonstration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solid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renal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masses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image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test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choice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demonstrate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extent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vena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caval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involvement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tumor.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Useful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patients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renal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insufficiency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3C482-3F9E-FF3D-F1B3-492BAFD40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43C64-D862-F260-1603-32A5F1F60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585A7771-205F-75A0-C38C-6BECA5331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5130"/>
            <a:ext cx="11353800" cy="6571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03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67422-A0B1-3258-DA45-F199E907B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C7342-E169-2679-7DA2-4578296B7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1001" y="1666189"/>
            <a:ext cx="8349996" cy="2769989"/>
          </a:xfrm>
        </p:spPr>
        <p:txBody>
          <a:bodyPr/>
          <a:lstStyle/>
          <a:p>
            <a:r>
              <a:rPr lang="en-US" dirty="0"/>
              <a:t>HORIZONTAL INTEGRATION WITH PATHOLOGY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895622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644" y="287477"/>
            <a:ext cx="9782175" cy="95186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25"/>
              </a:spcBef>
            </a:pPr>
            <a:r>
              <a:rPr sz="3200" b="0" dirty="0">
                <a:latin typeface="Times New Roman"/>
                <a:cs typeface="Times New Roman"/>
              </a:rPr>
              <a:t>American</a:t>
            </a:r>
            <a:r>
              <a:rPr sz="3200" b="0" spc="-3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Join</a:t>
            </a:r>
            <a:r>
              <a:rPr sz="3200" b="0" spc="-10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Committee</a:t>
            </a:r>
            <a:r>
              <a:rPr sz="3200" b="0" spc="-20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on</a:t>
            </a:r>
            <a:r>
              <a:rPr sz="3200" b="0" spc="-10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Cancer</a:t>
            </a:r>
            <a:r>
              <a:rPr sz="3200" b="0" spc="-10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(AJCC)</a:t>
            </a:r>
            <a:r>
              <a:rPr sz="3200" b="0" spc="-140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TNM</a:t>
            </a:r>
            <a:r>
              <a:rPr sz="3200" b="0" spc="-80" dirty="0">
                <a:latin typeface="Times New Roman"/>
                <a:cs typeface="Times New Roman"/>
              </a:rPr>
              <a:t> </a:t>
            </a:r>
            <a:r>
              <a:rPr sz="3200" b="0" spc="-10" dirty="0">
                <a:latin typeface="Times New Roman"/>
                <a:cs typeface="Times New Roman"/>
              </a:rPr>
              <a:t>Staging System.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2400" y="1729231"/>
            <a:ext cx="8293734" cy="3143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ts val="319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</a:tabLst>
            </a:pPr>
            <a:r>
              <a:rPr sz="2800" b="1" dirty="0">
                <a:latin typeface="Times New Roman"/>
                <a:cs typeface="Times New Roman"/>
              </a:rPr>
              <a:t>Primary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tumor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(T)</a:t>
            </a:r>
            <a:endParaRPr sz="2800">
              <a:latin typeface="Times New Roman"/>
              <a:cs typeface="Times New Roman"/>
            </a:endParaRPr>
          </a:p>
          <a:p>
            <a:pPr marL="241300" marR="122555">
              <a:lnSpc>
                <a:spcPts val="3030"/>
              </a:lnSpc>
              <a:spcBef>
                <a:spcPts val="210"/>
              </a:spcBef>
            </a:pPr>
            <a:r>
              <a:rPr sz="2800" dirty="0">
                <a:latin typeface="Times New Roman"/>
                <a:cs typeface="Times New Roman"/>
              </a:rPr>
              <a:t>TX: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Primary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tumor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cannot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assessed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(information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not </a:t>
            </a:r>
            <a:r>
              <a:rPr sz="2800" spc="-10" dirty="0">
                <a:latin typeface="Times New Roman"/>
                <a:cs typeface="Times New Roman"/>
              </a:rPr>
              <a:t>available).</a:t>
            </a:r>
            <a:endParaRPr sz="2800">
              <a:latin typeface="Times New Roman"/>
              <a:cs typeface="Times New Roman"/>
            </a:endParaRPr>
          </a:p>
          <a:p>
            <a:pPr marL="241300">
              <a:lnSpc>
                <a:spcPts val="2805"/>
              </a:lnSpc>
            </a:pPr>
            <a:r>
              <a:rPr sz="2800" dirty="0">
                <a:latin typeface="Times New Roman"/>
                <a:cs typeface="Times New Roman"/>
              </a:rPr>
              <a:t>T0: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No evidence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primary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tumor.</a:t>
            </a:r>
            <a:endParaRPr sz="2800">
              <a:latin typeface="Times New Roman"/>
              <a:cs typeface="Times New Roman"/>
            </a:endParaRPr>
          </a:p>
          <a:p>
            <a:pPr marL="241300" marR="5080">
              <a:lnSpc>
                <a:spcPts val="3020"/>
              </a:lnSpc>
              <a:spcBef>
                <a:spcPts val="215"/>
              </a:spcBef>
            </a:pPr>
            <a:r>
              <a:rPr sz="2800" dirty="0">
                <a:latin typeface="Times New Roman"/>
                <a:cs typeface="Times New Roman"/>
              </a:rPr>
              <a:t>T1a: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Tumor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4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cm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diameter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smaller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limited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kidney.</a:t>
            </a:r>
            <a:endParaRPr sz="2800">
              <a:latin typeface="Times New Roman"/>
              <a:cs typeface="Times New Roman"/>
            </a:endParaRPr>
          </a:p>
          <a:p>
            <a:pPr marL="241300" marR="447040">
              <a:lnSpc>
                <a:spcPts val="3030"/>
              </a:lnSpc>
              <a:spcBef>
                <a:spcPts val="5"/>
              </a:spcBef>
            </a:pPr>
            <a:r>
              <a:rPr sz="2800" dirty="0">
                <a:latin typeface="Times New Roman"/>
                <a:cs typeface="Times New Roman"/>
              </a:rPr>
              <a:t>T1b: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Tumor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larger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than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4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cm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but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smaller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than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7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cm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limited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kidney.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1" y="142517"/>
            <a:ext cx="6266815" cy="1334853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25"/>
              </a:spcBef>
            </a:pPr>
            <a:r>
              <a:rPr b="1" dirty="0">
                <a:latin typeface="Century Gothic"/>
                <a:cs typeface="Century Gothic"/>
              </a:rPr>
              <a:t>University</a:t>
            </a:r>
            <a:r>
              <a:rPr b="1" spc="-35" dirty="0">
                <a:latin typeface="Century Gothic"/>
                <a:cs typeface="Century Gothic"/>
              </a:rPr>
              <a:t> </a:t>
            </a:r>
            <a:r>
              <a:rPr b="1" dirty="0">
                <a:latin typeface="Century Gothic"/>
                <a:cs typeface="Century Gothic"/>
              </a:rPr>
              <a:t>Motto,</a:t>
            </a:r>
            <a:r>
              <a:rPr b="1" spc="-15" dirty="0">
                <a:latin typeface="Century Gothic"/>
                <a:cs typeface="Century Gothic"/>
              </a:rPr>
              <a:t> </a:t>
            </a:r>
            <a:r>
              <a:rPr b="1" spc="-10" dirty="0">
                <a:latin typeface="Century Gothic"/>
                <a:cs typeface="Century Gothic"/>
              </a:rPr>
              <a:t>Vision, </a:t>
            </a:r>
            <a:r>
              <a:rPr b="1" dirty="0">
                <a:latin typeface="Century Gothic"/>
                <a:cs typeface="Century Gothic"/>
              </a:rPr>
              <a:t>Values &amp;</a:t>
            </a:r>
            <a:r>
              <a:rPr b="1" spc="-5" dirty="0">
                <a:latin typeface="Century Gothic"/>
                <a:cs typeface="Century Gothic"/>
              </a:rPr>
              <a:t> </a:t>
            </a:r>
            <a:r>
              <a:rPr b="1" spc="-10" dirty="0">
                <a:latin typeface="Century Gothic"/>
                <a:cs typeface="Century Gothic"/>
              </a:rPr>
              <a:t>Goals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937000" y="1587500"/>
            <a:ext cx="6375400" cy="4918710"/>
            <a:chOff x="2413000" y="1587500"/>
            <a:chExt cx="6375400" cy="4918710"/>
          </a:xfrm>
        </p:grpSpPr>
        <p:sp>
          <p:nvSpPr>
            <p:cNvPr id="4" name="object 4"/>
            <p:cNvSpPr/>
            <p:nvPr/>
          </p:nvSpPr>
          <p:spPr>
            <a:xfrm>
              <a:off x="2438400" y="1600199"/>
              <a:ext cx="6324600" cy="4880610"/>
            </a:xfrm>
            <a:custGeom>
              <a:avLst/>
              <a:gdLst/>
              <a:ahLst/>
              <a:cxnLst/>
              <a:rect l="l" t="t" r="r" b="b"/>
              <a:pathLst>
                <a:path w="6324600" h="4880610">
                  <a:moveTo>
                    <a:pt x="6324600" y="0"/>
                  </a:moveTo>
                  <a:lnTo>
                    <a:pt x="0" y="0"/>
                  </a:lnTo>
                  <a:lnTo>
                    <a:pt x="0" y="4880483"/>
                  </a:lnTo>
                  <a:lnTo>
                    <a:pt x="6324600" y="4880483"/>
                  </a:lnTo>
                  <a:lnTo>
                    <a:pt x="6324600" y="0"/>
                  </a:lnTo>
                  <a:close/>
                </a:path>
              </a:pathLst>
            </a:custGeom>
            <a:solidFill>
              <a:srgbClr val="B6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32050" y="1593850"/>
              <a:ext cx="6337300" cy="4906010"/>
            </a:xfrm>
            <a:custGeom>
              <a:avLst/>
              <a:gdLst/>
              <a:ahLst/>
              <a:cxnLst/>
              <a:rect l="l" t="t" r="r" b="b"/>
              <a:pathLst>
                <a:path w="6337300" h="4906010">
                  <a:moveTo>
                    <a:pt x="6350" y="0"/>
                  </a:moveTo>
                  <a:lnTo>
                    <a:pt x="6350" y="4905883"/>
                  </a:lnTo>
                </a:path>
                <a:path w="6337300" h="4906010">
                  <a:moveTo>
                    <a:pt x="6330950" y="0"/>
                  </a:moveTo>
                  <a:lnTo>
                    <a:pt x="6330950" y="4905883"/>
                  </a:lnTo>
                </a:path>
                <a:path w="6337300" h="4906010">
                  <a:moveTo>
                    <a:pt x="0" y="6350"/>
                  </a:moveTo>
                  <a:lnTo>
                    <a:pt x="633730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32050" y="6480683"/>
              <a:ext cx="6337300" cy="0"/>
            </a:xfrm>
            <a:custGeom>
              <a:avLst/>
              <a:gdLst/>
              <a:ahLst/>
              <a:cxnLst/>
              <a:rect l="l" t="t" r="r" b="b"/>
              <a:pathLst>
                <a:path w="6337300">
                  <a:moveTo>
                    <a:pt x="0" y="0"/>
                  </a:moveTo>
                  <a:lnTo>
                    <a:pt x="63373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46644" y="1573530"/>
            <a:ext cx="6035040" cy="4979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30"/>
              </a:lnSpc>
              <a:spcBef>
                <a:spcPts val="100"/>
              </a:spcBef>
            </a:pPr>
            <a:r>
              <a:rPr b="1" dirty="0">
                <a:solidFill>
                  <a:srgbClr val="0070C0"/>
                </a:solidFill>
                <a:latin typeface="Century Gothic"/>
                <a:cs typeface="Century Gothic"/>
              </a:rPr>
              <a:t>Mission</a:t>
            </a:r>
            <a:r>
              <a:rPr b="1" spc="-15" dirty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  <a:r>
              <a:rPr b="1" spc="-10" dirty="0">
                <a:solidFill>
                  <a:srgbClr val="0070C0"/>
                </a:solidFill>
                <a:latin typeface="Century Gothic"/>
                <a:cs typeface="Century Gothic"/>
              </a:rPr>
              <a:t>Statement</a:t>
            </a:r>
            <a:endParaRPr dirty="0">
              <a:latin typeface="Century Gothic"/>
              <a:cs typeface="Century Gothic"/>
            </a:endParaRPr>
          </a:p>
          <a:p>
            <a:pPr marL="12700" marR="890269">
              <a:lnSpc>
                <a:spcPts val="1580"/>
              </a:lnSpc>
              <a:spcBef>
                <a:spcPts val="204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impart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evidence-based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research-oriented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health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professional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education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ts val="1460"/>
              </a:lnSpc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Best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possible patient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care</a:t>
            </a:r>
            <a:endParaRPr sz="1600" dirty="0">
              <a:latin typeface="Century Gothic"/>
              <a:cs typeface="Century Gothic"/>
            </a:endParaRPr>
          </a:p>
          <a:p>
            <a:pPr marL="12700" marR="393700">
              <a:lnSpc>
                <a:spcPts val="1580"/>
              </a:lnSpc>
              <a:spcBef>
                <a:spcPts val="180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Mutual respect, ethical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practice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healthcare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social accountability.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spcBef>
                <a:spcPts val="1010"/>
              </a:spcBef>
            </a:pPr>
            <a:r>
              <a:rPr b="1" dirty="0">
                <a:solidFill>
                  <a:srgbClr val="0070C0"/>
                </a:solidFill>
                <a:latin typeface="Century Gothic"/>
                <a:cs typeface="Century Gothic"/>
              </a:rPr>
              <a:t>Vision</a:t>
            </a:r>
            <a:r>
              <a:rPr b="1" spc="-15" dirty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  <a:r>
              <a:rPr b="1" dirty="0">
                <a:solidFill>
                  <a:srgbClr val="0070C0"/>
                </a:solidFill>
                <a:latin typeface="Century Gothic"/>
                <a:cs typeface="Century Gothic"/>
              </a:rPr>
              <a:t>and</a:t>
            </a:r>
            <a:r>
              <a:rPr b="1" spc="-15" dirty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  <a:r>
              <a:rPr b="1" spc="-10" dirty="0">
                <a:solidFill>
                  <a:srgbClr val="0070C0"/>
                </a:solidFill>
                <a:latin typeface="Century Gothic"/>
                <a:cs typeface="Century Gothic"/>
              </a:rPr>
              <a:t>Values</a:t>
            </a:r>
            <a:endParaRPr dirty="0">
              <a:latin typeface="Century Gothic"/>
              <a:cs typeface="Century Gothic"/>
            </a:endParaRPr>
          </a:p>
          <a:p>
            <a:pPr marL="12700">
              <a:spcBef>
                <a:spcPts val="630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Highly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recognized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accredited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centre of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excellence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endParaRPr sz="1600" dirty="0">
              <a:latin typeface="Century Gothic"/>
              <a:cs typeface="Century Gothic"/>
            </a:endParaRPr>
          </a:p>
          <a:p>
            <a:pPr marL="12700" marR="511175">
              <a:lnSpc>
                <a:spcPts val="2880"/>
              </a:lnSpc>
              <a:spcBef>
                <a:spcPts val="185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Medical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Education,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using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evidence-based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training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techniques</a:t>
            </a:r>
            <a:r>
              <a:rPr sz="16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for development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of highly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competent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health</a:t>
            </a:r>
            <a:endParaRPr sz="1600" dirty="0">
              <a:latin typeface="Century Gothic"/>
              <a:cs typeface="Century Gothic"/>
            </a:endParaRPr>
          </a:p>
          <a:p>
            <a:pPr marL="12700" marR="229870">
              <a:lnSpc>
                <a:spcPts val="2900"/>
              </a:lnSpc>
              <a:spcBef>
                <a:spcPts val="10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professionals, who are lifelong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experiential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learner and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are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socially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accountable.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spcBef>
                <a:spcPts val="120"/>
              </a:spcBef>
            </a:pPr>
            <a:r>
              <a:rPr b="1" spc="-10" dirty="0">
                <a:solidFill>
                  <a:srgbClr val="0070C0"/>
                </a:solidFill>
                <a:latin typeface="Century Gothic"/>
                <a:cs typeface="Century Gothic"/>
              </a:rPr>
              <a:t>Goals</a:t>
            </a:r>
            <a:endParaRPr dirty="0">
              <a:latin typeface="Century Gothic"/>
              <a:cs typeface="Century Gothic"/>
            </a:endParaRPr>
          </a:p>
          <a:p>
            <a:pPr marL="12700" marR="5080">
              <a:lnSpc>
                <a:spcPct val="150600"/>
              </a:lnSpc>
              <a:spcBef>
                <a:spcPts val="380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Undergraduate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Integrated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Learning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Program is geared</a:t>
            </a:r>
            <a:r>
              <a:rPr sz="1600" b="1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provide you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quality medical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education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an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environment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designed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to:</a:t>
            </a:r>
            <a:endParaRPr sz="1600" dirty="0">
              <a:latin typeface="Century Gothic"/>
              <a:cs typeface="Century Gothic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5000" y="3121025"/>
            <a:ext cx="2133600" cy="22161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4202" y="610565"/>
            <a:ext cx="10020300" cy="478790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41300" marR="937260" indent="-229235">
              <a:lnSpc>
                <a:spcPts val="3460"/>
              </a:lnSpc>
              <a:spcBef>
                <a:spcPts val="52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T2: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Tumor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larger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than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cm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still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limited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the </a:t>
            </a:r>
            <a:r>
              <a:rPr sz="3200" spc="-10" dirty="0">
                <a:latin typeface="Times New Roman"/>
                <a:cs typeface="Times New Roman"/>
              </a:rPr>
              <a:t>kidney.</a:t>
            </a:r>
            <a:endParaRPr sz="3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50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T2a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Tumour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size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between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7cm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10cm</a:t>
            </a:r>
            <a:endParaRPr sz="3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T2b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Tumour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size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greater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than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10cm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limited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kidney.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750">
              <a:latin typeface="Times New Roman"/>
              <a:cs typeface="Times New Roman"/>
            </a:endParaRPr>
          </a:p>
          <a:p>
            <a:pPr marL="241300" marR="5080" indent="-229235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T3a: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Tumour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extends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into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renal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vein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ot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tumouor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invades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the </a:t>
            </a:r>
            <a:r>
              <a:rPr sz="3200" spc="-20" dirty="0">
                <a:latin typeface="Times New Roman"/>
                <a:cs typeface="Times New Roman"/>
              </a:rPr>
              <a:t>peri-</a:t>
            </a:r>
            <a:r>
              <a:rPr sz="3200" dirty="0">
                <a:latin typeface="Times New Roman"/>
                <a:cs typeface="Times New Roman"/>
              </a:rPr>
              <a:t>renal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/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renal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sinus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fit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beyond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Gerota’s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fascia.</a:t>
            </a:r>
            <a:endParaRPr sz="3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T3b:</a:t>
            </a:r>
            <a:r>
              <a:rPr sz="3200" spc="-1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Tumour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involving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vena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cava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below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diaphragm.</a:t>
            </a:r>
            <a:endParaRPr sz="3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T3c: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Tumour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involving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vena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cava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above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diaphragm.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5220" y="459435"/>
            <a:ext cx="9783445" cy="374015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241300" marR="5080" indent="-229235">
              <a:lnSpc>
                <a:spcPts val="3070"/>
              </a:lnSpc>
              <a:spcBef>
                <a:spcPts val="83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T4:</a:t>
            </a:r>
            <a:r>
              <a:rPr sz="3200" spc="-15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Tumor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has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spread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beyond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Gerota’s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fascia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ipsilateral </a:t>
            </a:r>
            <a:r>
              <a:rPr sz="3200" dirty="0">
                <a:latin typeface="Times New Roman"/>
                <a:cs typeface="Times New Roman"/>
              </a:rPr>
              <a:t>adrenal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gland.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3650">
              <a:latin typeface="Times New Roman"/>
              <a:cs typeface="Times New Roman"/>
            </a:endParaRPr>
          </a:p>
          <a:p>
            <a:pPr marL="241300" indent="-228600">
              <a:lnSpc>
                <a:spcPts val="3890"/>
              </a:lnSpc>
              <a:buFont typeface="Arial"/>
              <a:buChar char="•"/>
              <a:tabLst>
                <a:tab pos="241300" algn="l"/>
              </a:tabLst>
            </a:pPr>
            <a:r>
              <a:rPr sz="3600" b="1" dirty="0">
                <a:latin typeface="Times New Roman"/>
                <a:cs typeface="Times New Roman"/>
              </a:rPr>
              <a:t>Regional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lymph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nodes</a:t>
            </a:r>
            <a:r>
              <a:rPr sz="3600" b="1" spc="-5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(N)</a:t>
            </a:r>
            <a:endParaRPr sz="3600">
              <a:latin typeface="Times New Roman"/>
              <a:cs typeface="Times New Roman"/>
            </a:endParaRPr>
          </a:p>
          <a:p>
            <a:pPr marL="241300" marR="977265">
              <a:lnSpc>
                <a:spcPct val="80000"/>
              </a:lnSpc>
              <a:spcBef>
                <a:spcPts val="434"/>
              </a:spcBef>
            </a:pPr>
            <a:r>
              <a:rPr sz="3600" dirty="0">
                <a:latin typeface="Times New Roman"/>
                <a:cs typeface="Times New Roman"/>
              </a:rPr>
              <a:t>NX: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Regional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lymph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nodes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cannot be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assessed </a:t>
            </a:r>
            <a:r>
              <a:rPr sz="3600" dirty="0">
                <a:latin typeface="Times New Roman"/>
                <a:cs typeface="Times New Roman"/>
              </a:rPr>
              <a:t>(information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not</a:t>
            </a:r>
            <a:r>
              <a:rPr sz="3600" spc="-10" dirty="0">
                <a:latin typeface="Times New Roman"/>
                <a:cs typeface="Times New Roman"/>
              </a:rPr>
              <a:t> available).</a:t>
            </a:r>
            <a:endParaRPr sz="3600">
              <a:latin typeface="Times New Roman"/>
              <a:cs typeface="Times New Roman"/>
            </a:endParaRPr>
          </a:p>
          <a:p>
            <a:pPr marL="241300">
              <a:lnSpc>
                <a:spcPts val="3030"/>
              </a:lnSpc>
            </a:pPr>
            <a:r>
              <a:rPr sz="3600" dirty="0">
                <a:latin typeface="Times New Roman"/>
                <a:cs typeface="Times New Roman"/>
              </a:rPr>
              <a:t>N0: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regional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lymph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node</a:t>
            </a:r>
            <a:r>
              <a:rPr sz="3600" spc="2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metastasis.</a:t>
            </a:r>
            <a:endParaRPr sz="3600">
              <a:latin typeface="Times New Roman"/>
              <a:cs typeface="Times New Roman"/>
            </a:endParaRPr>
          </a:p>
          <a:p>
            <a:pPr marL="241300">
              <a:lnSpc>
                <a:spcPts val="3890"/>
              </a:lnSpc>
            </a:pPr>
            <a:r>
              <a:rPr sz="3600" dirty="0">
                <a:latin typeface="Times New Roman"/>
                <a:cs typeface="Times New Roman"/>
              </a:rPr>
              <a:t>N1: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Metastasis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to</a:t>
            </a:r>
            <a:r>
              <a:rPr sz="3600" spc="5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regional (nearby)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lymph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node.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769" y="587501"/>
            <a:ext cx="10513060" cy="40417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0"/>
              </a:spcBef>
              <a:buFont typeface="Arial"/>
              <a:buChar char="•"/>
              <a:tabLst>
                <a:tab pos="240665" algn="l"/>
              </a:tabLst>
            </a:pPr>
            <a:r>
              <a:rPr sz="3200" b="1" dirty="0">
                <a:latin typeface="Times New Roman"/>
                <a:cs typeface="Times New Roman"/>
              </a:rPr>
              <a:t>Extent</a:t>
            </a:r>
            <a:r>
              <a:rPr sz="3200" b="1" spc="-8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Metastasis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(M)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900">
              <a:latin typeface="Times New Roman"/>
              <a:cs typeface="Times New Roman"/>
            </a:endParaRPr>
          </a:p>
          <a:p>
            <a:pPr marL="12700" marR="525145">
              <a:lnSpc>
                <a:spcPts val="3890"/>
              </a:lnSpc>
            </a:pPr>
            <a:r>
              <a:rPr sz="3600" dirty="0">
                <a:latin typeface="Times New Roman"/>
                <a:cs typeface="Times New Roman"/>
              </a:rPr>
              <a:t>MX: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Presence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of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distant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metastasis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cannot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be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assessed </a:t>
            </a:r>
            <a:r>
              <a:rPr sz="3600" dirty="0">
                <a:latin typeface="Times New Roman"/>
                <a:cs typeface="Times New Roman"/>
              </a:rPr>
              <a:t>(information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not</a:t>
            </a:r>
            <a:r>
              <a:rPr sz="3600" spc="-10" dirty="0">
                <a:latin typeface="Times New Roman"/>
                <a:cs typeface="Times New Roman"/>
              </a:rPr>
              <a:t> available).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ts val="3620"/>
              </a:lnSpc>
            </a:pPr>
            <a:r>
              <a:rPr sz="3600" dirty="0">
                <a:latin typeface="Times New Roman"/>
                <a:cs typeface="Times New Roman"/>
              </a:rPr>
              <a:t>M0: No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distant </a:t>
            </a:r>
            <a:r>
              <a:rPr sz="3600" spc="-10" dirty="0">
                <a:latin typeface="Times New Roman"/>
                <a:cs typeface="Times New Roman"/>
              </a:rPr>
              <a:t>metastasis.</a:t>
            </a:r>
            <a:endParaRPr sz="3600">
              <a:latin typeface="Times New Roman"/>
              <a:cs typeface="Times New Roman"/>
            </a:endParaRPr>
          </a:p>
          <a:p>
            <a:pPr marL="12700" marR="5080">
              <a:lnSpc>
                <a:spcPct val="90000"/>
              </a:lnSpc>
              <a:spcBef>
                <a:spcPts val="220"/>
              </a:spcBef>
            </a:pPr>
            <a:r>
              <a:rPr sz="3600" dirty="0">
                <a:latin typeface="Times New Roman"/>
                <a:cs typeface="Times New Roman"/>
              </a:rPr>
              <a:t>M1: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Distant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metastasis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present;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includes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metastasis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to </a:t>
            </a:r>
            <a:r>
              <a:rPr sz="3600" spc="-10" dirty="0">
                <a:latin typeface="Times New Roman"/>
                <a:cs typeface="Times New Roman"/>
              </a:rPr>
              <a:t>non-</a:t>
            </a:r>
            <a:r>
              <a:rPr sz="3600" dirty="0">
                <a:latin typeface="Times New Roman"/>
                <a:cs typeface="Times New Roman"/>
              </a:rPr>
              <a:t>regional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(not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near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kidney)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lymph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nodes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and/or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to </a:t>
            </a:r>
            <a:r>
              <a:rPr sz="3600" dirty="0">
                <a:latin typeface="Times New Roman"/>
                <a:cs typeface="Times New Roman"/>
              </a:rPr>
              <a:t>other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organs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(such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as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lungs,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bones,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or</a:t>
            </a:r>
            <a:r>
              <a:rPr sz="3600" spc="-10" dirty="0">
                <a:latin typeface="Times New Roman"/>
                <a:cs typeface="Times New Roman"/>
              </a:rPr>
              <a:t> brain).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5875" y="281381"/>
            <a:ext cx="708596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b="0" dirty="0">
                <a:latin typeface="Times New Roman"/>
                <a:cs typeface="Times New Roman"/>
              </a:rPr>
              <a:t>Renal</a:t>
            </a:r>
            <a:r>
              <a:rPr sz="4000" b="0" spc="-40" dirty="0">
                <a:latin typeface="Times New Roman"/>
                <a:cs typeface="Times New Roman"/>
              </a:rPr>
              <a:t> </a:t>
            </a:r>
            <a:r>
              <a:rPr sz="4000" b="0" dirty="0">
                <a:latin typeface="Times New Roman"/>
                <a:cs typeface="Times New Roman"/>
              </a:rPr>
              <a:t>Cell</a:t>
            </a:r>
            <a:r>
              <a:rPr sz="4000" b="0" spc="-35" dirty="0">
                <a:latin typeface="Times New Roman"/>
                <a:cs typeface="Times New Roman"/>
              </a:rPr>
              <a:t> </a:t>
            </a:r>
            <a:r>
              <a:rPr sz="4000" b="0" dirty="0">
                <a:latin typeface="Times New Roman"/>
                <a:cs typeface="Times New Roman"/>
              </a:rPr>
              <a:t>Cancer</a:t>
            </a:r>
            <a:r>
              <a:rPr sz="4000" b="0" spc="-35" dirty="0">
                <a:latin typeface="Times New Roman"/>
                <a:cs typeface="Times New Roman"/>
              </a:rPr>
              <a:t> </a:t>
            </a:r>
            <a:r>
              <a:rPr sz="4000" b="0" dirty="0">
                <a:latin typeface="Times New Roman"/>
                <a:cs typeface="Times New Roman"/>
              </a:rPr>
              <a:t>Stage</a:t>
            </a:r>
            <a:r>
              <a:rPr sz="4000" b="0" spc="-20" dirty="0">
                <a:latin typeface="Times New Roman"/>
                <a:cs typeface="Times New Roman"/>
              </a:rPr>
              <a:t> </a:t>
            </a:r>
            <a:r>
              <a:rPr sz="4000" b="0" spc="-10" dirty="0">
                <a:latin typeface="Times New Roman"/>
                <a:cs typeface="Times New Roman"/>
              </a:rPr>
              <a:t>Grouping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5888" y="1142822"/>
            <a:ext cx="10371455" cy="427863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241300" marR="290830" indent="-228600">
              <a:lnSpc>
                <a:spcPts val="3070"/>
              </a:lnSpc>
              <a:spcBef>
                <a:spcPts val="83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Stage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I: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T1a-</a:t>
            </a:r>
            <a:r>
              <a:rPr sz="3200" dirty="0">
                <a:latin typeface="Times New Roman"/>
                <a:cs typeface="Times New Roman"/>
              </a:rPr>
              <a:t>T1b,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N0,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M0.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cm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smaller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limited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kidney.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There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spread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lymph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nodes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or </a:t>
            </a:r>
            <a:r>
              <a:rPr sz="3200" dirty="0">
                <a:latin typeface="Times New Roman"/>
                <a:cs typeface="Times New Roman"/>
              </a:rPr>
              <a:t>distant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organs.</a:t>
            </a:r>
            <a:endParaRPr sz="32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07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Stage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II: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T2,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N0,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M0.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tumor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larger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cm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still </a:t>
            </a:r>
            <a:r>
              <a:rPr sz="3200" dirty="0">
                <a:latin typeface="Times New Roman"/>
                <a:cs typeface="Times New Roman"/>
              </a:rPr>
              <a:t>limited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kidney.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There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spread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lymph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nodes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or </a:t>
            </a:r>
            <a:r>
              <a:rPr sz="3200" dirty="0">
                <a:latin typeface="Times New Roman"/>
                <a:cs typeface="Times New Roman"/>
              </a:rPr>
              <a:t>distant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organs.</a:t>
            </a:r>
            <a:endParaRPr sz="3200">
              <a:latin typeface="Times New Roman"/>
              <a:cs typeface="Times New Roman"/>
            </a:endParaRPr>
          </a:p>
          <a:p>
            <a:pPr marL="241300" marR="86995" indent="-228600">
              <a:lnSpc>
                <a:spcPct val="8000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Stage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III: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T1a-</a:t>
            </a:r>
            <a:r>
              <a:rPr sz="3200" dirty="0">
                <a:latin typeface="Times New Roman"/>
                <a:cs typeface="Times New Roman"/>
              </a:rPr>
              <a:t>T3b,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N1,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T3a-</a:t>
            </a:r>
            <a:r>
              <a:rPr sz="3200" dirty="0">
                <a:latin typeface="Times New Roman"/>
                <a:cs typeface="Times New Roman"/>
              </a:rPr>
              <a:t>T3c,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N0,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M0.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Several </a:t>
            </a:r>
            <a:r>
              <a:rPr sz="3200" dirty="0">
                <a:latin typeface="Times New Roman"/>
                <a:cs typeface="Times New Roman"/>
              </a:rPr>
              <a:t>combinations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categories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included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this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stage. </a:t>
            </a:r>
            <a:r>
              <a:rPr sz="3200" dirty="0">
                <a:latin typeface="Times New Roman"/>
                <a:cs typeface="Times New Roman"/>
              </a:rPr>
              <a:t>These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include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tumor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spread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only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one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nearby </a:t>
            </a:r>
            <a:r>
              <a:rPr sz="3200" dirty="0">
                <a:latin typeface="Times New Roman"/>
                <a:cs typeface="Times New Roman"/>
              </a:rPr>
              <a:t>lymph node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other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organs.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3808" y="421335"/>
            <a:ext cx="10320020" cy="226885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47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Stage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spc="-85" dirty="0">
                <a:latin typeface="Times New Roman"/>
                <a:cs typeface="Times New Roman"/>
              </a:rPr>
              <a:t>IV: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T4,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N0-</a:t>
            </a:r>
            <a:r>
              <a:rPr sz="3200" dirty="0">
                <a:latin typeface="Times New Roman"/>
                <a:cs typeface="Times New Roman"/>
              </a:rPr>
              <a:t>N1,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or</a:t>
            </a:r>
            <a:r>
              <a:rPr sz="3200" spc="-1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spc="-80" dirty="0">
                <a:latin typeface="Times New Roman"/>
                <a:cs typeface="Times New Roman"/>
              </a:rPr>
              <a:t>T,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N2,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or</a:t>
            </a:r>
            <a:r>
              <a:rPr sz="3200" spc="-1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spc="-145" dirty="0">
                <a:latin typeface="Times New Roman"/>
                <a:cs typeface="Times New Roman"/>
              </a:rPr>
              <a:t>T,</a:t>
            </a:r>
            <a:r>
              <a:rPr sz="3200" spc="-1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N, </a:t>
            </a:r>
            <a:r>
              <a:rPr sz="3200" dirty="0">
                <a:latin typeface="Times New Roman"/>
                <a:cs typeface="Times New Roman"/>
              </a:rPr>
              <a:t>M1.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Several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combinations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65" dirty="0">
                <a:latin typeface="Times New Roman"/>
                <a:cs typeface="Times New Roman"/>
              </a:rPr>
              <a:t> </a:t>
            </a:r>
            <a:r>
              <a:rPr sz="3200" spc="-80" dirty="0">
                <a:latin typeface="Times New Roman"/>
                <a:cs typeface="Times New Roman"/>
              </a:rPr>
              <a:t>T,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N,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categories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are </a:t>
            </a:r>
            <a:r>
              <a:rPr sz="3200" dirty="0">
                <a:latin typeface="Times New Roman"/>
                <a:cs typeface="Times New Roman"/>
              </a:rPr>
              <a:t>included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this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stage,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which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includes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cancers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have </a:t>
            </a:r>
            <a:r>
              <a:rPr sz="3200" dirty="0">
                <a:latin typeface="Times New Roman"/>
                <a:cs typeface="Times New Roman"/>
              </a:rPr>
              <a:t>spread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directly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through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fatty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tissue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beyond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Gerota’s fasia.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C433E-85D4-F835-5FB0-95717C438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743" y="151257"/>
            <a:ext cx="7576515" cy="1354217"/>
          </a:xfrm>
        </p:spPr>
        <p:txBody>
          <a:bodyPr/>
          <a:lstStyle/>
          <a:p>
            <a:r>
              <a:rPr lang="en-US" b="1" dirty="0"/>
              <a:t>Spiral Integration with Family Medicine</a:t>
            </a:r>
            <a:endParaRPr lang="en-PK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6CE95C7-B312-760E-3E07-5DA233B34E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78170"/>
            <a:ext cx="9863138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</a:t>
            </a:r>
            <a:r>
              <a:rPr kumimoji="0" lang="en-PK" altLang="en-PK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arly</a:t>
            </a:r>
            <a:r>
              <a:rPr kumimoji="0" lang="en-PK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detection and risk assessment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RCC in primary care settings.</a:t>
            </a:r>
            <a:endParaRPr kumimoji="0" lang="en-US" altLang="en-P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PK" altLang="en-P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PK" sz="2400" dirty="0">
                <a:latin typeface="Arial" panose="020B0604020202020204" pitchFamily="34" charset="0"/>
              </a:rPr>
              <a:t> </a:t>
            </a:r>
            <a:r>
              <a:rPr kumimoji="0" lang="en-US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</a:t>
            </a:r>
            <a:r>
              <a:rPr kumimoji="0" lang="en-PK" altLang="en-PK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creening</a:t>
            </a:r>
            <a:r>
              <a:rPr kumimoji="0" lang="en-PK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high-risk populations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such as smokers and hypertensive patients. </a:t>
            </a:r>
          </a:p>
        </p:txBody>
      </p:sp>
    </p:spTree>
    <p:extLst>
      <p:ext uri="{BB962C8B-B14F-4D97-AF65-F5344CB8AC3E}">
        <p14:creationId xmlns:p14="http://schemas.microsoft.com/office/powerpoint/2010/main" val="2022660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F9597-F132-1DD7-4CD6-CAFE985A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743" y="151256"/>
            <a:ext cx="7576515" cy="677108"/>
          </a:xfrm>
        </p:spPr>
        <p:txBody>
          <a:bodyPr/>
          <a:lstStyle/>
          <a:p>
            <a:r>
              <a:rPr lang="en-US" dirty="0"/>
              <a:t>Biomedical Ethics</a:t>
            </a:r>
            <a:endParaRPr lang="en-PK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BA0A58D-E3EE-31F3-DDF1-8CEFCBD62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384757"/>
            <a:ext cx="9296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PK" sz="2800" dirty="0">
                <a:latin typeface="Arial" panose="020B0604020202020204" pitchFamily="34" charset="0"/>
              </a:rPr>
              <a:t> </a:t>
            </a:r>
            <a:r>
              <a:rPr kumimoji="0" lang="en-US" altLang="en-PK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en-PK" altLang="en-PK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thical</a:t>
            </a:r>
            <a:r>
              <a:rPr kumimoji="0" lang="en-PK" altLang="en-PK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considerations in incidental findings</a:t>
            </a:r>
            <a:r>
              <a:rPr kumimoji="0" lang="en-PK" altLang="en-P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renal masses and patient </a:t>
            </a:r>
            <a:r>
              <a:rPr kumimoji="0" lang="en-PK" altLang="en-PK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counseling</a:t>
            </a:r>
            <a:r>
              <a:rPr kumimoji="0" lang="en-PK" altLang="en-P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PK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PK" altLang="en-PK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PK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</a:t>
            </a:r>
            <a:r>
              <a:rPr kumimoji="0" lang="en-PK" altLang="en-PK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atient</a:t>
            </a:r>
            <a:r>
              <a:rPr kumimoji="0" lang="en-PK" altLang="en-PK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autonomy and shared decision-making</a:t>
            </a:r>
            <a:r>
              <a:rPr kumimoji="0" lang="en-PK" altLang="en-P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RCC treatment options. </a:t>
            </a:r>
          </a:p>
        </p:txBody>
      </p:sp>
    </p:spTree>
    <p:extLst>
      <p:ext uri="{BB962C8B-B14F-4D97-AF65-F5344CB8AC3E}">
        <p14:creationId xmlns:p14="http://schemas.microsoft.com/office/powerpoint/2010/main" val="3076166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A3749-15F9-D641-ACF2-268033AAA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743" y="151256"/>
            <a:ext cx="7576515" cy="677108"/>
          </a:xfrm>
        </p:spPr>
        <p:txBody>
          <a:bodyPr/>
          <a:lstStyle/>
          <a:p>
            <a:r>
              <a:rPr lang="en-US" dirty="0"/>
              <a:t>Research</a:t>
            </a:r>
            <a:endParaRPr lang="en-P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9920333-B144-368A-8117-78F74007B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2057400"/>
            <a:ext cx="7236156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PK" altLang="en-PK" sz="1800" dirty="0">
              <a:latin typeface="Arial" panose="020B0604020202020204" pitchFamily="34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altLang="en-PK" sz="2800" dirty="0">
              <a:latin typeface="Arial" panose="020B0604020202020204" pitchFamily="34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PK" altLang="en-PK" sz="2800" dirty="0"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E215DD7-7A3B-129F-CD9C-E5B97672A4E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533400" y="980182"/>
            <a:ext cx="10972801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PK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kumimoji="0" lang="en-US" altLang="en-PK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en-PK" altLang="en-PK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merging imaging techniques</a:t>
            </a:r>
            <a:r>
              <a:rPr kumimoji="0" lang="en-PK" altLang="en-P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such as PET scans and artificial intelligence in RCC diagnosis.</a:t>
            </a:r>
            <a:endParaRPr kumimoji="0" lang="en-US" altLang="en-PK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PK" altLang="en-PK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PK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kumimoji="0" lang="en-US" altLang="en-PK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en-PK" altLang="en-PK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ecent</a:t>
            </a:r>
            <a:r>
              <a:rPr kumimoji="0" lang="en-PK" altLang="en-PK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advancements in molecular imaging</a:t>
            </a:r>
            <a:r>
              <a:rPr kumimoji="0" lang="en-PK" altLang="en-P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targeted radiotracers for metastatic RCC. </a:t>
            </a:r>
            <a:endParaRPr kumimoji="0" lang="en-US" altLang="en-PK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PK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https://pmc.ncbi.nlm.nih.gov/articles/PMC9856305/</a:t>
            </a:r>
          </a:p>
        </p:txBody>
      </p:sp>
    </p:spTree>
    <p:extLst>
      <p:ext uri="{BB962C8B-B14F-4D97-AF65-F5344CB8AC3E}">
        <p14:creationId xmlns:p14="http://schemas.microsoft.com/office/powerpoint/2010/main" val="2810225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0">
              <a:spcBef>
                <a:spcPts val="100"/>
              </a:spcBef>
            </a:pPr>
            <a:r>
              <a:rPr spc="-10" dirty="0"/>
              <a:t>REFERENCES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39340" y="2152396"/>
            <a:ext cx="7052309" cy="17620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indent="-342265">
              <a:spcBef>
                <a:spcPts val="100"/>
              </a:spcBef>
              <a:buClr>
                <a:srgbClr val="A53010"/>
              </a:buClr>
              <a:buFont typeface="Arial Narrow"/>
              <a:buChar char="•"/>
              <a:tabLst>
                <a:tab pos="380365" algn="l"/>
              </a:tabLst>
            </a:pP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Campbells urology 12</a:t>
            </a:r>
            <a:r>
              <a:rPr lang="en-US" sz="2800" baseline="30000" dirty="0">
                <a:solidFill>
                  <a:schemeClr val="tx1"/>
                </a:solidFill>
                <a:latin typeface="Century Gothic"/>
                <a:cs typeface="Century Gothic"/>
              </a:rPr>
              <a:t>th</a:t>
            </a: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 edition</a:t>
            </a:r>
          </a:p>
          <a:p>
            <a:pPr marL="380365" indent="-342265">
              <a:spcBef>
                <a:spcPts val="100"/>
              </a:spcBef>
              <a:buClr>
                <a:srgbClr val="A53010"/>
              </a:buClr>
              <a:buFont typeface="Arial Narrow"/>
              <a:buChar char="•"/>
              <a:tabLst>
                <a:tab pos="380365" algn="l"/>
              </a:tabLst>
            </a:pP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Smith and </a:t>
            </a:r>
            <a:r>
              <a:rPr lang="en-US" sz="2800" dirty="0" err="1">
                <a:solidFill>
                  <a:schemeClr val="tx1"/>
                </a:solidFill>
                <a:latin typeface="Century Gothic"/>
                <a:cs typeface="Century Gothic"/>
              </a:rPr>
              <a:t>Tanaghos</a:t>
            </a: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 urology 9</a:t>
            </a:r>
            <a:r>
              <a:rPr lang="en-US" sz="2800" baseline="30000" dirty="0">
                <a:solidFill>
                  <a:schemeClr val="tx1"/>
                </a:solidFill>
                <a:latin typeface="Century Gothic"/>
                <a:cs typeface="Century Gothic"/>
              </a:rPr>
              <a:t>th</a:t>
            </a: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 edition</a:t>
            </a:r>
          </a:p>
          <a:p>
            <a:pPr marL="380365" indent="-342265">
              <a:spcBef>
                <a:spcPts val="100"/>
              </a:spcBef>
              <a:buClr>
                <a:srgbClr val="A53010"/>
              </a:buClr>
              <a:buFont typeface="Arial Narrow"/>
              <a:buChar char="•"/>
              <a:tabLst>
                <a:tab pos="380365" algn="l"/>
              </a:tabLst>
            </a:pP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EAU 2024 guidelines</a:t>
            </a:r>
            <a:endParaRPr sz="28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9904" y="621791"/>
            <a:ext cx="7848600" cy="56875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3336" y="796290"/>
            <a:ext cx="718532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0">
              <a:spcBef>
                <a:spcPts val="100"/>
              </a:spcBef>
            </a:pPr>
            <a:r>
              <a:rPr dirty="0"/>
              <a:t>SEQUENCE</a:t>
            </a:r>
            <a:r>
              <a:rPr spc="-3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-20" dirty="0"/>
              <a:t>LGIS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676400" y="1530672"/>
            <a:ext cx="8839200" cy="5022529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298450" indent="-285750" algn="l">
              <a:spcBef>
                <a:spcPts val="1105"/>
              </a:spcBef>
              <a:buFont typeface="Arial" panose="020B0604020202020204" pitchFamily="34" charset="0"/>
              <a:buChar char="•"/>
            </a:pPr>
            <a:r>
              <a:rPr sz="2800" dirty="0"/>
              <a:t>Learning</a:t>
            </a:r>
            <a:r>
              <a:rPr sz="2800" spc="-30" dirty="0"/>
              <a:t> </a:t>
            </a:r>
            <a:r>
              <a:rPr sz="2800" spc="-10" dirty="0"/>
              <a:t>objectives</a:t>
            </a:r>
            <a:endParaRPr lang="en-US" sz="2800" spc="-10" dirty="0"/>
          </a:p>
          <a:p>
            <a:pPr marL="298450" indent="-285750" algn="l">
              <a:spcBef>
                <a:spcPts val="1105"/>
              </a:spcBef>
              <a:buFont typeface="Arial" panose="020B0604020202020204" pitchFamily="34" charset="0"/>
              <a:buChar char="•"/>
            </a:pPr>
            <a:endParaRPr sz="2800" spc="-1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Core Subject (70%)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Vertical Integration (10%)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Horizontal Integration (15%)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Research (3%)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Biomedical Ethics (2%)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1" y="742316"/>
            <a:ext cx="6978015" cy="101028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25"/>
              </a:spcBef>
            </a:pPr>
            <a:r>
              <a:rPr sz="3200" dirty="0"/>
              <a:t>PROF</a:t>
            </a:r>
            <a:r>
              <a:rPr sz="3200" spc="-15" dirty="0"/>
              <a:t> </a:t>
            </a:r>
            <a:r>
              <a:rPr sz="3200" dirty="0"/>
              <a:t>UMER</a:t>
            </a:r>
            <a:r>
              <a:rPr sz="3200" spc="-5" dirty="0"/>
              <a:t> </a:t>
            </a:r>
            <a:r>
              <a:rPr sz="3200" dirty="0"/>
              <a:t>MODEL</a:t>
            </a:r>
            <a:r>
              <a:rPr sz="3200" spc="-5" dirty="0"/>
              <a:t> </a:t>
            </a:r>
            <a:r>
              <a:rPr sz="3200" dirty="0"/>
              <a:t>OF</a:t>
            </a:r>
            <a:r>
              <a:rPr sz="3200" spc="-5" dirty="0"/>
              <a:t> </a:t>
            </a:r>
            <a:r>
              <a:rPr sz="3200" spc="-10" dirty="0"/>
              <a:t>INTEGRATED LECTURE</a:t>
            </a:r>
            <a:endParaRPr sz="32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9400" y="1752600"/>
            <a:ext cx="62484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82A4-879F-7AAD-258D-DA4E35F10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743" y="151256"/>
            <a:ext cx="7576515" cy="677108"/>
          </a:xfrm>
        </p:spPr>
        <p:txBody>
          <a:bodyPr/>
          <a:lstStyle/>
          <a:p>
            <a:r>
              <a:rPr lang="en-US" dirty="0"/>
              <a:t>LEARNING OBJECTIVES</a:t>
            </a:r>
            <a:endParaRPr lang="en-PK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2779B16-B422-794D-8F65-A2BE0BE119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117348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 the role of different imaging modalities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(Ultrasound, IVU, CT, MRI) in the detection and evaluation of renal cell carcinoma (RCC).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Describe the characteristic imaging features of RCC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differentiate between benign and malignant renal lesions.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Explain the TNM staging system for RCC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including </a:t>
            </a:r>
            <a:r>
              <a:rPr kumimoji="0" lang="en-PK" altLang="en-PK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tumor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size, lymph node involvement, and distant metastasis.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Interpret clinical staging investigations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including chest X-ray, bone scan, and laboratory tests for RCC.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Discuss the importance of imaging in treatment planning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such as assessing vascular invasion and metastatic spread.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Recognize the advancements in imaging techniques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including 3D CT reconstruction and MRI for vena </a:t>
            </a:r>
            <a:r>
              <a:rPr kumimoji="0" lang="en-PK" altLang="en-PK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caval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involvement. </a:t>
            </a:r>
          </a:p>
        </p:txBody>
      </p:sp>
    </p:spTree>
    <p:extLst>
      <p:ext uri="{BB962C8B-B14F-4D97-AF65-F5344CB8AC3E}">
        <p14:creationId xmlns:p14="http://schemas.microsoft.com/office/powerpoint/2010/main" val="1798741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168A1-6C49-F077-AFC3-A6E21A7CC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A3E2E-F1F1-DF52-90BC-87F265B95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0244" y="1950797"/>
            <a:ext cx="8040370" cy="615553"/>
          </a:xfrm>
        </p:spPr>
        <p:txBody>
          <a:bodyPr/>
          <a:lstStyle/>
          <a:p>
            <a:pPr algn="ctr"/>
            <a:r>
              <a:rPr lang="en-US" sz="4000" b="1" dirty="0"/>
              <a:t>CORE  SUBJECT</a:t>
            </a:r>
            <a:endParaRPr lang="en-PK" sz="4000" b="1" dirty="0"/>
          </a:p>
        </p:txBody>
      </p:sp>
    </p:spTree>
    <p:extLst>
      <p:ext uri="{BB962C8B-B14F-4D97-AF65-F5344CB8AC3E}">
        <p14:creationId xmlns:p14="http://schemas.microsoft.com/office/powerpoint/2010/main" val="404100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4870" y="1445209"/>
            <a:ext cx="3183255" cy="31407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Imaging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Modalities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155065" lvl="1" indent="-227965">
              <a:lnSpc>
                <a:spcPct val="100000"/>
              </a:lnSpc>
              <a:spcBef>
                <a:spcPts val="170"/>
              </a:spcBef>
              <a:buFont typeface="Arial"/>
              <a:buChar char="•"/>
              <a:tabLst>
                <a:tab pos="1155065" algn="l"/>
              </a:tabLst>
            </a:pPr>
            <a:r>
              <a:rPr sz="2800" spc="-10" dirty="0">
                <a:latin typeface="Calibri"/>
                <a:cs typeface="Calibri"/>
              </a:rPr>
              <a:t>Ultasound</a:t>
            </a:r>
            <a:endParaRPr sz="2800">
              <a:latin typeface="Calibri"/>
              <a:cs typeface="Calibri"/>
            </a:endParaRPr>
          </a:p>
          <a:p>
            <a:pPr marL="1155065" lvl="1" indent="-227965">
              <a:lnSpc>
                <a:spcPct val="100000"/>
              </a:lnSpc>
              <a:spcBef>
                <a:spcPts val="170"/>
              </a:spcBef>
              <a:buFont typeface="Arial"/>
              <a:buChar char="•"/>
              <a:tabLst>
                <a:tab pos="1155065" algn="l"/>
              </a:tabLst>
            </a:pPr>
            <a:r>
              <a:rPr sz="2800" dirty="0">
                <a:latin typeface="Calibri"/>
                <a:cs typeface="Calibri"/>
              </a:rPr>
              <a:t>CT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Scan</a:t>
            </a:r>
            <a:endParaRPr sz="2800">
              <a:latin typeface="Calibri"/>
              <a:cs typeface="Calibri"/>
            </a:endParaRPr>
          </a:p>
          <a:p>
            <a:pPr marL="1155065" lvl="1" indent="-227965">
              <a:lnSpc>
                <a:spcPct val="100000"/>
              </a:lnSpc>
              <a:spcBef>
                <a:spcPts val="165"/>
              </a:spcBef>
              <a:buFont typeface="Arial"/>
              <a:buChar char="•"/>
              <a:tabLst>
                <a:tab pos="1155065" algn="l"/>
              </a:tabLst>
            </a:pPr>
            <a:r>
              <a:rPr sz="2800" spc="-25" dirty="0">
                <a:latin typeface="Calibri"/>
                <a:cs typeface="Calibri"/>
              </a:rPr>
              <a:t>MRI</a:t>
            </a:r>
            <a:endParaRPr sz="2800">
              <a:latin typeface="Calibri"/>
              <a:cs typeface="Calibri"/>
            </a:endParaRPr>
          </a:p>
          <a:p>
            <a:pPr marL="1155065" lvl="1" indent="-227965">
              <a:lnSpc>
                <a:spcPct val="100000"/>
              </a:lnSpc>
              <a:spcBef>
                <a:spcPts val="175"/>
              </a:spcBef>
              <a:buFont typeface="Arial"/>
              <a:buChar char="•"/>
              <a:tabLst>
                <a:tab pos="1155065" algn="l"/>
              </a:tabLst>
            </a:pPr>
            <a:r>
              <a:rPr sz="2800" spc="-25" dirty="0">
                <a:latin typeface="Calibri"/>
                <a:cs typeface="Calibri"/>
              </a:rPr>
              <a:t>IVU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000">
              <a:latin typeface="Calibri"/>
              <a:cs typeface="Calibri"/>
            </a:endParaRPr>
          </a:p>
          <a:p>
            <a:pPr marL="1155065" lvl="1" indent="-227965">
              <a:lnSpc>
                <a:spcPct val="100000"/>
              </a:lnSpc>
              <a:buFont typeface="Arial"/>
              <a:buChar char="•"/>
              <a:tabLst>
                <a:tab pos="1155065" algn="l"/>
              </a:tabLst>
            </a:pPr>
            <a:r>
              <a:rPr sz="2800" spc="-10" dirty="0">
                <a:latin typeface="Calibri"/>
                <a:cs typeface="Calibri"/>
              </a:rPr>
              <a:t>Staging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CLINICAL</a:t>
            </a:r>
            <a:r>
              <a:rPr spc="-150" dirty="0"/>
              <a:t> </a:t>
            </a:r>
            <a:r>
              <a:rPr spc="-30" dirty="0"/>
              <a:t>STAGING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3813" y="1565970"/>
            <a:ext cx="9657715" cy="34988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0665" algn="l"/>
              </a:tabLst>
            </a:pPr>
            <a:r>
              <a:rPr sz="3600" dirty="0">
                <a:latin typeface="Calibri"/>
                <a:cs typeface="Calibri"/>
              </a:rPr>
              <a:t>Chest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X-ray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Chest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CT</a:t>
            </a:r>
            <a:endParaRPr sz="3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240665" algn="l"/>
              </a:tabLst>
            </a:pPr>
            <a:r>
              <a:rPr sz="3600" dirty="0">
                <a:latin typeface="Calibri"/>
                <a:cs typeface="Calibri"/>
              </a:rPr>
              <a:t>CT/MRI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scan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of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abdomen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pelvis</a:t>
            </a:r>
            <a:endParaRPr sz="3600">
              <a:latin typeface="Calibri"/>
              <a:cs typeface="Calibri"/>
            </a:endParaRPr>
          </a:p>
          <a:p>
            <a:pPr marL="241300" marR="710565" indent="-228600">
              <a:lnSpc>
                <a:spcPts val="3890"/>
              </a:lnSpc>
              <a:spcBef>
                <a:spcPts val="1065"/>
              </a:spcBef>
              <a:buFont typeface="Arial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Bone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scan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with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plan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films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(for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elevated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alkaline </a:t>
            </a:r>
            <a:r>
              <a:rPr sz="3600" dirty="0">
                <a:latin typeface="Calibri"/>
                <a:cs typeface="Calibri"/>
              </a:rPr>
              <a:t>phosphatase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bone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pain).</a:t>
            </a:r>
            <a:endParaRPr sz="3600">
              <a:latin typeface="Calibri"/>
              <a:cs typeface="Calibri"/>
            </a:endParaRPr>
          </a:p>
          <a:p>
            <a:pPr marL="241300" marR="5080" indent="-228600">
              <a:lnSpc>
                <a:spcPts val="3890"/>
              </a:lnSpc>
              <a:spcBef>
                <a:spcPts val="985"/>
              </a:spcBef>
              <a:buFont typeface="Arial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Laboratory:</a:t>
            </a:r>
            <a:r>
              <a:rPr sz="3600" spc="-10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CBC,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LFT's,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alkaline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phosphotase,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BUN, </a:t>
            </a:r>
            <a:r>
              <a:rPr sz="3600" spc="-10" dirty="0">
                <a:latin typeface="Calibri"/>
                <a:cs typeface="Calibri"/>
              </a:rPr>
              <a:t>creatinine.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115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B6CA1-D47E-61AC-CAFB-C7EBCF1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378A58-7EDB-68BE-47ED-2BC6C9685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1001" y="1666189"/>
            <a:ext cx="8349996" cy="1846659"/>
          </a:xfrm>
        </p:spPr>
        <p:txBody>
          <a:bodyPr/>
          <a:lstStyle/>
          <a:p>
            <a:r>
              <a:rPr lang="en-US" dirty="0"/>
              <a:t>VERTICAL INTEGRATION WITH RADIOLOGY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93506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1086</Words>
  <Application>Microsoft Office PowerPoint</Application>
  <PresentationFormat>Widescreen</PresentationFormat>
  <Paragraphs>123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University Motto, Vision, Values &amp; Goals</vt:lpstr>
      <vt:lpstr>SEQUENCE OF LGIS</vt:lpstr>
      <vt:lpstr>PROF UMER MODEL OF INTEGRATED LECTURE</vt:lpstr>
      <vt:lpstr>LEARNING OBJECTIVES</vt:lpstr>
      <vt:lpstr>PowerPoint Presentation</vt:lpstr>
      <vt:lpstr>INTRODUCTION</vt:lpstr>
      <vt:lpstr>CLINICAL STAGING</vt:lpstr>
      <vt:lpstr>PowerPoint Presentation</vt:lpstr>
      <vt:lpstr>Imaging</vt:lpstr>
      <vt:lpstr>Imaging</vt:lpstr>
      <vt:lpstr>PowerPoint Presentation</vt:lpstr>
      <vt:lpstr>Imaging</vt:lpstr>
      <vt:lpstr>Imaging</vt:lpstr>
      <vt:lpstr>PowerPoint Presentation</vt:lpstr>
      <vt:lpstr>Imaging</vt:lpstr>
      <vt:lpstr>PowerPoint Presentation</vt:lpstr>
      <vt:lpstr>PowerPoint Presentation</vt:lpstr>
      <vt:lpstr>American Join Committee on Cancer (AJCC) TNM Staging System.</vt:lpstr>
      <vt:lpstr>PowerPoint Presentation</vt:lpstr>
      <vt:lpstr>PowerPoint Presentation</vt:lpstr>
      <vt:lpstr>PowerPoint Presentation</vt:lpstr>
      <vt:lpstr>Renal Cell Cancer Stage Grouping</vt:lpstr>
      <vt:lpstr>PowerPoint Presentation</vt:lpstr>
      <vt:lpstr>Spiral Integration with Family Medicine</vt:lpstr>
      <vt:lpstr>Biomedical Ethics</vt:lpstr>
      <vt:lpstr>Research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Rameez Ahmed Mughal</cp:lastModifiedBy>
  <cp:revision>2</cp:revision>
  <dcterms:created xsi:type="dcterms:W3CDTF">2025-03-02T06:17:25Z</dcterms:created>
  <dcterms:modified xsi:type="dcterms:W3CDTF">2025-03-02T06:36:55Z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2025-03-02T00:00:00Z</vt:filetime>
  </property>
  <property fmtid="{D5CDD505-2E9C-101B-9397-08002B2CF9AE}" pid="5" name="Producer">
    <vt:lpwstr>www.ilovepdf.com</vt:lpwstr>
  </property>
</Properties>
</file>