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sldIdLst>
    <p:sldId id="289" r:id="rId2"/>
    <p:sldId id="256" r:id="rId3"/>
    <p:sldId id="287" r:id="rId4"/>
    <p:sldId id="286" r:id="rId5"/>
    <p:sldId id="285" r:id="rId6"/>
    <p:sldId id="290" r:id="rId7"/>
    <p:sldId id="29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93" r:id="rId32"/>
    <p:sldId id="292" r:id="rId33"/>
    <p:sldId id="284" r:id="rId34"/>
  </p:sldIdLst>
  <p:sldSz cx="10058400" cy="77724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78" y="30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CF0-C23D-4D91-9897-2409B8B2FB06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0AC-8139-4B6D-A2D7-85A82D8C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2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CF0-C23D-4D91-9897-2409B8B2FB06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0AC-8139-4B6D-A2D7-85A82D8C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CF0-C23D-4D91-9897-2409B8B2FB06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0AC-8139-4B6D-A2D7-85A82D8C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6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CF0-C23D-4D91-9897-2409B8B2FB06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0AC-8139-4B6D-A2D7-85A82D8C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6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CF0-C23D-4D91-9897-2409B8B2FB06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0AC-8139-4B6D-A2D7-85A82D8C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0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CF0-C23D-4D91-9897-2409B8B2FB06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0AC-8139-4B6D-A2D7-85A82D8C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CF0-C23D-4D91-9897-2409B8B2FB06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0AC-8139-4B6D-A2D7-85A82D8C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9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CF0-C23D-4D91-9897-2409B8B2FB06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0AC-8139-4B6D-A2D7-85A82D8C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CF0-C23D-4D91-9897-2409B8B2FB06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0AC-8139-4B6D-A2D7-85A82D8C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1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CF0-C23D-4D91-9897-2409B8B2FB06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0AC-8139-4B6D-A2D7-85A82D8C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0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CF0-C23D-4D91-9897-2409B8B2FB06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0AC-8139-4B6D-A2D7-85A82D8C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1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6CF0-C23D-4D91-9897-2409B8B2FB06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8C0AC-8139-4B6D-A2D7-85A82D8C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300"/>
            <a:ext cx="10119627" cy="7537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"/>
            <a:ext cx="10058400" cy="75377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257300" y="7390924"/>
            <a:ext cx="7543800" cy="5029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280" y="1676520"/>
            <a:ext cx="9447480" cy="540864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2" name="CustomShape 1"/>
          <p:cNvSpPr/>
          <p:nvPr/>
        </p:nvSpPr>
        <p:spPr>
          <a:xfrm>
            <a:off x="152280" y="457200"/>
            <a:ext cx="3427560" cy="608040"/>
          </a:xfrm>
          <a:prstGeom prst="rect">
            <a:avLst/>
          </a:prstGeom>
          <a:solidFill>
            <a:srgbClr val="002060"/>
          </a:solidFill>
          <a:ln w="55080">
            <a:solidFill>
              <a:srgbClr val="21778D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>
                <a:solidFill>
                  <a:srgbClr val="FFFFFF"/>
                </a:solidFill>
                <a:latin typeface="Lucida Sans Unicode"/>
              </a:rPr>
              <a:t>Classification: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object 2"/>
          <p:cNvPicPr/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52280" y="1143000"/>
            <a:ext cx="9676080" cy="6018480"/>
          </a:xfrm>
          <a:prstGeom prst="rect">
            <a:avLst/>
          </a:prstGeom>
        </p:spPr>
      </p:pic>
      <p:sp>
        <p:nvSpPr>
          <p:cNvPr id="124" name="CustomShape 1"/>
          <p:cNvSpPr/>
          <p:nvPr/>
        </p:nvSpPr>
        <p:spPr>
          <a:xfrm>
            <a:off x="228600" y="304920"/>
            <a:ext cx="3427560" cy="455760"/>
          </a:xfrm>
          <a:prstGeom prst="rect">
            <a:avLst/>
          </a:prstGeom>
          <a:solidFill>
            <a:srgbClr val="002060"/>
          </a:solidFill>
          <a:ln w="55080">
            <a:solidFill>
              <a:srgbClr val="21778D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b="1">
                <a:solidFill>
                  <a:srgbClr val="FFFFFF"/>
                </a:solidFill>
                <a:latin typeface="Lucida Sans Unicode"/>
              </a:rPr>
              <a:t>Continued: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3520" y="1447920"/>
            <a:ext cx="8837640" cy="5865840"/>
          </a:xfrm>
          <a:prstGeom prst="rect">
            <a:avLst/>
          </a:prstGeom>
        </p:spPr>
      </p:pic>
      <p:sp>
        <p:nvSpPr>
          <p:cNvPr id="126" name="CustomShape 1"/>
          <p:cNvSpPr/>
          <p:nvPr/>
        </p:nvSpPr>
        <p:spPr>
          <a:xfrm>
            <a:off x="533520" y="533520"/>
            <a:ext cx="2589480" cy="684360"/>
          </a:xfrm>
          <a:prstGeom prst="rect">
            <a:avLst/>
          </a:prstGeom>
          <a:solidFill>
            <a:srgbClr val="002060"/>
          </a:solidFill>
          <a:ln w="55080">
            <a:solidFill>
              <a:srgbClr val="21778D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b="1">
                <a:solidFill>
                  <a:srgbClr val="FFFFFF"/>
                </a:solidFill>
                <a:latin typeface="Lucida Sans Unicode"/>
              </a:rPr>
              <a:t>Signs: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9480" y="1371600"/>
            <a:ext cx="8228160" cy="54849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9480" y="1219320"/>
            <a:ext cx="8609040" cy="54086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3520" y="1676520"/>
            <a:ext cx="8685360" cy="5408640"/>
          </a:xfrm>
          <a:prstGeom prst="rect">
            <a:avLst/>
          </a:prstGeom>
        </p:spPr>
      </p:pic>
      <p:sp>
        <p:nvSpPr>
          <p:cNvPr id="130" name="CustomShape 1"/>
          <p:cNvSpPr/>
          <p:nvPr/>
        </p:nvSpPr>
        <p:spPr>
          <a:xfrm>
            <a:off x="457200" y="685800"/>
            <a:ext cx="2970360" cy="684360"/>
          </a:xfrm>
          <a:prstGeom prst="rect">
            <a:avLst/>
          </a:prstGeom>
          <a:solidFill>
            <a:srgbClr val="002060"/>
          </a:solidFill>
          <a:ln w="55080">
            <a:solidFill>
              <a:srgbClr val="21778D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b="1">
                <a:solidFill>
                  <a:srgbClr val="FFFFFF"/>
                </a:solidFill>
                <a:latin typeface="Lucida Sans Unicode"/>
              </a:rPr>
              <a:t>Symptoms:</a:t>
            </a: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3520" y="1143000"/>
            <a:ext cx="8837640" cy="53326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2120" y="1371600"/>
            <a:ext cx="8609040" cy="5256360"/>
          </a:xfrm>
          <a:prstGeom prst="rect">
            <a:avLst/>
          </a:prstGeom>
        </p:spPr>
      </p:pic>
      <p:sp>
        <p:nvSpPr>
          <p:cNvPr id="133" name="CustomShape 1"/>
          <p:cNvSpPr/>
          <p:nvPr/>
        </p:nvSpPr>
        <p:spPr>
          <a:xfrm>
            <a:off x="685800" y="304920"/>
            <a:ext cx="3656160" cy="532080"/>
          </a:xfrm>
          <a:prstGeom prst="rect">
            <a:avLst/>
          </a:prstGeom>
          <a:solidFill>
            <a:srgbClr val="002060"/>
          </a:solidFill>
          <a:ln w="55080">
            <a:solidFill>
              <a:srgbClr val="21778D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b="1">
                <a:solidFill>
                  <a:srgbClr val="FFFFFF"/>
                </a:solidFill>
                <a:latin typeface="Lucida Sans Unicode"/>
              </a:rPr>
              <a:t>Investigation And Diagnosis</a:t>
            </a:r>
            <a:r>
              <a:rPr lang="en-GB">
                <a:solidFill>
                  <a:srgbClr val="FFFFFF"/>
                </a:solidFill>
                <a:latin typeface="Lucida Sans Unicode"/>
              </a:rPr>
              <a:t>: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9480" y="1066680"/>
            <a:ext cx="8837640" cy="62470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object 2"/>
          <p:cNvPicPr/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231840"/>
            <a:ext cx="10056960" cy="73072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1295280"/>
            <a:ext cx="6170760" cy="4113360"/>
          </a:xfrm>
          <a:prstGeom prst="rect">
            <a:avLst/>
          </a:prstGeom>
        </p:spPr>
      </p:pic>
      <p:sp>
        <p:nvSpPr>
          <p:cNvPr id="115" name="CustomShape 1"/>
          <p:cNvSpPr/>
          <p:nvPr/>
        </p:nvSpPr>
        <p:spPr>
          <a:xfrm>
            <a:off x="2666880" y="380880"/>
            <a:ext cx="4570560" cy="684360"/>
          </a:xfrm>
          <a:prstGeom prst="rect">
            <a:avLst/>
          </a:prstGeom>
          <a:solidFill>
            <a:srgbClr val="002060"/>
          </a:solidFill>
          <a:ln w="55080">
            <a:solidFill>
              <a:srgbClr val="21778D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>
                <a:solidFill>
                  <a:srgbClr val="FFFFFF"/>
                </a:solidFill>
                <a:latin typeface="Lucida Sans Unicode"/>
              </a:rPr>
              <a:t>Ischemic Heart Disease</a:t>
            </a:r>
          </a:p>
        </p:txBody>
      </p:sp>
      <p:sp>
        <p:nvSpPr>
          <p:cNvPr id="116" name="CustomShape 2"/>
          <p:cNvSpPr/>
          <p:nvPr/>
        </p:nvSpPr>
        <p:spPr>
          <a:xfrm>
            <a:off x="3352680" y="5638680"/>
            <a:ext cx="3122640" cy="455760"/>
          </a:xfrm>
          <a:prstGeom prst="rect">
            <a:avLst/>
          </a:prstGeom>
          <a:solidFill>
            <a:srgbClr val="002060"/>
          </a:solidFill>
          <a:ln w="55080">
            <a:solidFill>
              <a:srgbClr val="21778D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b="1">
                <a:solidFill>
                  <a:srgbClr val="FFFFFF"/>
                </a:solidFill>
                <a:latin typeface="Lucida Sans Unicode"/>
              </a:rPr>
              <a:t>Dr. Abrar Akbar</a:t>
            </a:r>
          </a:p>
          <a:p>
            <a:pPr algn="ctr">
              <a:lnSpc>
                <a:spcPct val="100000"/>
              </a:lnSpc>
            </a:pPr>
            <a:r>
              <a:rPr lang="en-US" altLang="en-GB" sz="2000" b="1">
                <a:solidFill>
                  <a:srgbClr val="FFFFFF"/>
                </a:solidFill>
                <a:latin typeface="Lucida Sans Unicode"/>
              </a:rPr>
              <a:t>Associate Professor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2120" y="1447920"/>
            <a:ext cx="8609040" cy="47991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447920"/>
            <a:ext cx="8685360" cy="5789880"/>
          </a:xfrm>
          <a:prstGeom prst="rect">
            <a:avLst/>
          </a:prstGeom>
        </p:spPr>
      </p:pic>
      <p:sp>
        <p:nvSpPr>
          <p:cNvPr id="138" name="CustomShape 1"/>
          <p:cNvSpPr/>
          <p:nvPr/>
        </p:nvSpPr>
        <p:spPr>
          <a:xfrm>
            <a:off x="685800" y="609480"/>
            <a:ext cx="2589480" cy="608040"/>
          </a:xfrm>
          <a:prstGeom prst="rect">
            <a:avLst/>
          </a:prstGeom>
          <a:solidFill>
            <a:srgbClr val="002060"/>
          </a:solidFill>
          <a:ln w="55080">
            <a:solidFill>
              <a:srgbClr val="21778D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b="1">
                <a:solidFill>
                  <a:srgbClr val="FFFFFF"/>
                </a:solidFill>
                <a:latin typeface="Lucida Sans Unicode"/>
              </a:rPr>
              <a:t>Tests: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4920" y="1371600"/>
            <a:ext cx="8761680" cy="518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4920" y="1371600"/>
            <a:ext cx="8533080" cy="5884560"/>
          </a:xfrm>
          <a:prstGeom prst="rect">
            <a:avLst/>
          </a:prstGeom>
        </p:spPr>
      </p:pic>
      <p:sp>
        <p:nvSpPr>
          <p:cNvPr id="141" name="CustomShape 1"/>
          <p:cNvSpPr/>
          <p:nvPr/>
        </p:nvSpPr>
        <p:spPr>
          <a:xfrm>
            <a:off x="304920" y="457200"/>
            <a:ext cx="2894040" cy="608040"/>
          </a:xfrm>
          <a:prstGeom prst="rect">
            <a:avLst/>
          </a:prstGeom>
          <a:solidFill>
            <a:srgbClr val="002060"/>
          </a:solidFill>
          <a:ln w="55080">
            <a:solidFill>
              <a:srgbClr val="21778D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b="1">
                <a:solidFill>
                  <a:srgbClr val="FFFFFF"/>
                </a:solidFill>
                <a:latin typeface="Lucida Sans Unicode"/>
              </a:rPr>
              <a:t>Treatment:</a:t>
            </a: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2120" y="1143000"/>
            <a:ext cx="8533080" cy="56372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838080" y="1295280"/>
            <a:ext cx="8533080" cy="51040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762120"/>
            <a:ext cx="8913960" cy="61707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2120" y="1143000"/>
            <a:ext cx="8685360" cy="52563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9480" y="1143000"/>
            <a:ext cx="8761680" cy="518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object 2"/>
          <p:cNvPicPr/>
          <p:nvPr/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0" y="0"/>
            <a:ext cx="10056960" cy="77709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UNIVERSITY MOTTO, VISION, </a:t>
            </a:r>
            <a:br>
              <a:rPr lang="en-US" sz="3200" dirty="0"/>
            </a:br>
            <a:r>
              <a:rPr lang="en-US" sz="3200" dirty="0"/>
              <a:t>VALUES &amp; GOALS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28956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MISSION STATEMENT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To impart evidence-based research-oriented health professional education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Best possible patient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Mutual respect, ethical practice of healthcare and social accountability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u="sng" dirty="0"/>
              <a:t>VISION AND VALUES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Highly recognized and accredited </a:t>
            </a:r>
            <a:r>
              <a:rPr lang="en-US" dirty="0" err="1"/>
              <a:t>centre</a:t>
            </a:r>
            <a:r>
              <a:rPr lang="en-US" dirty="0"/>
              <a:t> of excellence in Medical Education, </a:t>
            </a:r>
          </a:p>
          <a:p>
            <a:r>
              <a:rPr lang="en-US" dirty="0"/>
              <a:t>      Using evidence-based training techniques for development of highly </a:t>
            </a:r>
          </a:p>
          <a:p>
            <a:r>
              <a:rPr lang="en-US" dirty="0"/>
              <a:t>      Competent health professionals, who are lifelong experiential learner and are </a:t>
            </a:r>
          </a:p>
          <a:p>
            <a:r>
              <a:rPr lang="en-US" dirty="0"/>
              <a:t>      Socially accountable.</a:t>
            </a:r>
          </a:p>
        </p:txBody>
      </p:sp>
    </p:spTree>
    <p:extLst>
      <p:ext uri="{BB962C8B-B14F-4D97-AF65-F5344CB8AC3E}">
        <p14:creationId xmlns:p14="http://schemas.microsoft.com/office/powerpoint/2010/main" val="935228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object 2"/>
          <p:cNvPicPr/>
          <p:nvPr/>
        </p:nvPicPr>
        <p:blipFill>
          <a:blip r:embed="rId2">
            <a:lum bright="-20000" contrast="30000"/>
          </a:blip>
          <a:stretch>
            <a:fillRect/>
          </a:stretch>
        </p:blipFill>
        <p:spPr>
          <a:xfrm>
            <a:off x="0" y="0"/>
            <a:ext cx="9828360" cy="77709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RESEARCH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876300" y="3276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https://www.sciencedirect.com/science/article/pii/S0001299820300088</a:t>
            </a:r>
          </a:p>
        </p:txBody>
      </p:sp>
    </p:spTree>
    <p:extLst>
      <p:ext uri="{BB962C8B-B14F-4D97-AF65-F5344CB8AC3E}">
        <p14:creationId xmlns:p14="http://schemas.microsoft.com/office/powerpoint/2010/main" val="1903254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ETHICS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819400"/>
            <a:ext cx="929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Before doing any </a:t>
            </a:r>
            <a:r>
              <a:rPr lang="en-US" sz="3600" dirty="0" smtClean="0"/>
              <a:t>medical or surgical  </a:t>
            </a:r>
            <a:r>
              <a:rPr lang="en-US" sz="3600" dirty="0"/>
              <a:t>treatment, </a:t>
            </a:r>
            <a:r>
              <a:rPr lang="en-US" sz="3600" dirty="0" smtClean="0"/>
              <a:t>informed consent </a:t>
            </a:r>
            <a:r>
              <a:rPr lang="en-US" sz="3600" dirty="0"/>
              <a:t>must be taken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Prognosis should be explained to patients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and </a:t>
            </a:r>
            <a:r>
              <a:rPr lang="en-US" sz="3600" dirty="0"/>
              <a:t>attendants</a:t>
            </a:r>
          </a:p>
        </p:txBody>
      </p:sp>
    </p:spTree>
    <p:extLst>
      <p:ext uri="{BB962C8B-B14F-4D97-AF65-F5344CB8AC3E}">
        <p14:creationId xmlns:p14="http://schemas.microsoft.com/office/powerpoint/2010/main" val="3337902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52280"/>
            <a:ext cx="10056960" cy="79232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9304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GOALS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      The Undergraduate Integrated Learning Program is geared </a:t>
            </a:r>
          </a:p>
          <a:p>
            <a:r>
              <a:rPr lang="en-US" sz="2400" dirty="0"/>
              <a:t>          to  Provide you with quality medical education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      Provide thorough grounding in the basic theoretical </a:t>
            </a:r>
          </a:p>
          <a:p>
            <a:r>
              <a:rPr lang="en-US" sz="2400" dirty="0"/>
              <a:t>          concepts underpinning the practice of medicine. 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•    Develop and polish the skills required for providing medical</a:t>
            </a:r>
          </a:p>
          <a:p>
            <a:r>
              <a:rPr lang="en-US" sz="2400" dirty="0"/>
              <a:t>      services at all levels of the Health care delivery system.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•     Help you attain and maintain the highest possible levels of </a:t>
            </a:r>
          </a:p>
          <a:p>
            <a:r>
              <a:rPr lang="en-US" sz="2400" dirty="0"/>
              <a:t>       ethical and professional conduct in your future life.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•    Kindle a spirit of inquiry and acquisition of knowledge to help</a:t>
            </a:r>
          </a:p>
          <a:p>
            <a:r>
              <a:rPr lang="en-US" sz="2400" dirty="0"/>
              <a:t>      you attain personal and professional growth &amp; excellence.</a:t>
            </a:r>
          </a:p>
        </p:txBody>
      </p:sp>
    </p:spTree>
    <p:extLst>
      <p:ext uri="{BB962C8B-B14F-4D97-AF65-F5344CB8AC3E}">
        <p14:creationId xmlns:p14="http://schemas.microsoft.com/office/powerpoint/2010/main" val="124918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2400"/>
            <a:ext cx="7543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SEQUENCE OF LGIS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0668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Learning objectives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Definition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Integration with pathophysiology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Types and risk factors of </a:t>
            </a:r>
            <a:r>
              <a:rPr lang="en-US" sz="3600" dirty="0" smtClean="0"/>
              <a:t>Ischemic heart disease</a:t>
            </a: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Related Clinical Features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Complications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Investigations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Management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Research articles related to topic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339923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LEARNING OBJECTIVES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19200"/>
            <a:ext cx="9220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AT THE END OF THIS LECTURE STUDENTS SHALL BE ABLE TO LEARN: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200" dirty="0"/>
              <a:t>Definition and causes of </a:t>
            </a:r>
            <a:r>
              <a:rPr lang="en-US" sz="3200" dirty="0" smtClean="0"/>
              <a:t>Ischemic heart disease</a:t>
            </a:r>
            <a:endParaRPr lang="en-US" sz="32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/>
              <a:t>Classification of </a:t>
            </a:r>
            <a:r>
              <a:rPr lang="en-US" sz="3200" dirty="0" smtClean="0"/>
              <a:t>Ischemic heart disease</a:t>
            </a:r>
            <a:endParaRPr lang="en-US" sz="32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/>
              <a:t>Pathophysiology of Ischemic heart </a:t>
            </a:r>
            <a:r>
              <a:rPr lang="en-US" sz="3200" dirty="0" smtClean="0"/>
              <a:t>disease</a:t>
            </a:r>
            <a:endParaRPr lang="en-US" sz="32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/>
              <a:t>Signs and </a:t>
            </a:r>
            <a:r>
              <a:rPr lang="en-US" sz="3200" dirty="0" smtClean="0"/>
              <a:t>symptoms </a:t>
            </a:r>
            <a:r>
              <a:rPr lang="en-US" sz="3200" dirty="0"/>
              <a:t>of Ischemic heart </a:t>
            </a:r>
            <a:r>
              <a:rPr lang="en-US" sz="3200" dirty="0" smtClean="0"/>
              <a:t>disease</a:t>
            </a:r>
            <a:endParaRPr lang="en-US" sz="32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/>
              <a:t>Investigations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/>
              <a:t>Medical and Surgical </a:t>
            </a:r>
            <a:r>
              <a:rPr lang="en-US" sz="3200" dirty="0"/>
              <a:t>management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/>
              <a:t>Recent </a:t>
            </a:r>
            <a:r>
              <a:rPr lang="en-US" sz="3200" dirty="0" smtClean="0"/>
              <a:t>advances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/>
              <a:t>E</a:t>
            </a:r>
            <a:r>
              <a:rPr lang="en-US" sz="3200" dirty="0" smtClean="0"/>
              <a:t>thics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389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2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2120" y="1828800"/>
            <a:ext cx="8685360" cy="3808440"/>
          </a:xfrm>
          <a:prstGeom prst="rect">
            <a:avLst/>
          </a:prstGeom>
        </p:spPr>
      </p:pic>
      <p:sp>
        <p:nvSpPr>
          <p:cNvPr id="118" name="CustomShape 1"/>
          <p:cNvSpPr/>
          <p:nvPr/>
        </p:nvSpPr>
        <p:spPr>
          <a:xfrm>
            <a:off x="762120" y="990720"/>
            <a:ext cx="2360880" cy="455760"/>
          </a:xfrm>
          <a:prstGeom prst="rect">
            <a:avLst/>
          </a:prstGeom>
          <a:solidFill>
            <a:srgbClr val="002060"/>
          </a:solidFill>
          <a:ln w="55080">
            <a:solidFill>
              <a:srgbClr val="21778D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b="1">
                <a:solidFill>
                  <a:srgbClr val="FFFFFF"/>
                </a:solidFill>
                <a:latin typeface="Lucida Sans Unicode"/>
              </a:rPr>
              <a:t>Definition:</a:t>
            </a: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8685360" cy="5027760"/>
          </a:xfrm>
          <a:prstGeom prst="rect">
            <a:avLst/>
          </a:prstGeom>
        </p:spPr>
      </p:pic>
      <p:sp>
        <p:nvSpPr>
          <p:cNvPr id="120" name="CustomShape 1"/>
          <p:cNvSpPr/>
          <p:nvPr/>
        </p:nvSpPr>
        <p:spPr>
          <a:xfrm>
            <a:off x="762120" y="762120"/>
            <a:ext cx="2436840" cy="455760"/>
          </a:xfrm>
          <a:prstGeom prst="rect">
            <a:avLst/>
          </a:prstGeom>
          <a:solidFill>
            <a:srgbClr val="002060"/>
          </a:solidFill>
          <a:ln w="55080">
            <a:solidFill>
              <a:srgbClr val="21778D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b="1">
                <a:solidFill>
                  <a:srgbClr val="FFFFFF"/>
                </a:solidFill>
                <a:latin typeface="Lucida Sans Unicode"/>
              </a:rPr>
              <a:t>Risk factors:</a:t>
            </a: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311</Words>
  <Application>Microsoft Office PowerPoint</Application>
  <PresentationFormat>Custom</PresentationFormat>
  <Paragraphs>69</Paragraphs>
  <Slides>33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Lucida Sans Unicode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8</cp:revision>
  <dcterms:created xsi:type="dcterms:W3CDTF">2024-10-24T15:43:19Z</dcterms:created>
  <dcterms:modified xsi:type="dcterms:W3CDTF">2025-02-11T20:57:53Z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1033-5.7.3.8096</vt:lpwstr>
  </property>
</Properties>
</file>